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36.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6"/>
  </p:notesMasterIdLst>
  <p:handoutMasterIdLst>
    <p:handoutMasterId r:id="rId7"/>
  </p:handoutMasterIdLst>
  <p:sldIdLst>
    <p:sldId id="7136" r:id="rId2"/>
    <p:sldId id="7726" r:id="rId3"/>
    <p:sldId id="7725" r:id="rId4"/>
    <p:sldId id="7724"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9390"/>
    <a:srgbClr val="E96751"/>
    <a:srgbClr val="EC7C69"/>
    <a:srgbClr val="494949"/>
    <a:srgbClr val="F2A158"/>
    <a:srgbClr val="DCC5ED"/>
    <a:srgbClr val="3FB5A1"/>
    <a:srgbClr val="E1FFE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258" autoAdjust="0"/>
    <p:restoredTop sz="95082"/>
  </p:normalViewPr>
  <p:slideViewPr>
    <p:cSldViewPr snapToGrid="0" snapToObjects="1">
      <p:cViewPr varScale="1">
        <p:scale>
          <a:sx n="100" d="100"/>
          <a:sy n="100" d="100"/>
        </p:scale>
        <p:origin x="138" y="2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 Id="rId14"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20/08/2025</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20/08/2025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PROGETTAZIONE DI SOGGIORNI TURISTICI INNOVATIVI</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weergors.nl/" TargetMode="Externa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weergors.nl/" TargetMode="Externa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hyperlink" Target="https://www.weergors.nl/" TargetMode="External"/><Relationship Id="rId7" Type="http://schemas.openxmlformats.org/officeDocument/2006/relationships/image" Target="../media/image3.png"/><Relationship Id="rId2" Type="http://schemas.openxmlformats.org/officeDocument/2006/relationships/hyperlink" Target="https://www.linkedin.com/feed/update/urn:li:activity:7310223995927183360/" TargetMode="External"/><Relationship Id="rId1" Type="http://schemas.openxmlformats.org/officeDocument/2006/relationships/slideLayout" Target="../slideLayouts/slideLayout31.xml"/><Relationship Id="rId6" Type="http://schemas.openxmlformats.org/officeDocument/2006/relationships/hyperlink" Target="https://creativecommons.org/licenses/by-sa/4.0/?ref=chooser-v1" TargetMode="External"/><Relationship Id="rId5" Type="http://schemas.openxmlformats.org/officeDocument/2006/relationships/image" Target="../media/image2.png"/><Relationship Id="rId4" Type="http://schemas.openxmlformats.org/officeDocument/2006/relationships/image" Target="../media/image12.jpeg"/></Relationships>
</file>

<file path=ppt/slides/slide1.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5EFE2-2B74-82A4-6EFC-7E2E33199C0F}"/>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3F8DA6B6-818B-EB8E-B9DD-42BFD7713767}"/>
              </a:ext>
            </a:extLst>
          </p:cNvPr>
          <p:cNvSpPr>
            <a:spLocks noGrp="1"/>
          </p:cNvSpPr>
          <p:nvPr>
            <p:ph type="body" sz="quarter" idx="16"/>
          </p:nvPr>
        </p:nvSpPr>
        <p:spPr>
          <a:xfrm>
            <a:off x="486334" y="2339363"/>
            <a:ext cx="5148935" cy="3772033"/>
          </a:xfrm>
        </p:spPr>
        <p:txBody>
          <a:bodyPr>
            <a:normAutofit fontScale="32500" lnSpcReduction="20000"/>
          </a:bodyPr>
          <a:lstStyle/>
          <a:p>
            <a:r>
              <a:rPr lang="en-US" sz="11100" dirty="0">
                <a:hlinkClick r:id="rId2">
                  <a:extLst>
                    <a:ext uri="{A12FA001-AC4F-418D-AE19-62706E023703}">
                      <ahyp:hlinkClr xmlns:ahyp="http://schemas.microsoft.com/office/drawing/2018/hyperlinkcolor" val="tx"/>
                    </a:ext>
                  </a:extLst>
                </a:hlinkClick>
              </a:rPr>
              <a:t>Campeggio 't </a:t>
            </a:r>
            <a:r>
              <a:rPr lang="en-US" sz="11100" dirty="0" err="1">
                <a:hlinkClick r:id="rId2">
                  <a:extLst>
                    <a:ext uri="{A12FA001-AC4F-418D-AE19-62706E023703}">
                      <ahyp:hlinkClr xmlns:ahyp="http://schemas.microsoft.com/office/drawing/2018/hyperlinkcolor" val="tx"/>
                    </a:ext>
                  </a:extLst>
                </a:hlinkClick>
              </a:rPr>
              <a:t>Weergors</a:t>
            </a:r>
            <a:r>
              <a:rPr lang="en-US" sz="11100" dirty="0"/>
              <a:t>, Olanda</a:t>
            </a:r>
          </a:p>
          <a:p>
            <a:r>
              <a:rPr lang="en-US" sz="11100" dirty="0"/>
              <a:t>Campeggio</a:t>
            </a:r>
          </a:p>
          <a:p>
            <a:endParaRPr lang="en-US" sz="3600" dirty="0"/>
          </a:p>
          <a:p>
            <a:r>
              <a:rPr lang="en-US" sz="6200" dirty="0"/>
              <a:t>Il nostro affascinante campeggio familiare di medie dimensioni si trova nel cuore dell'ex isola di </a:t>
            </a:r>
            <a:r>
              <a:rPr lang="en-US" sz="6200" dirty="0"/>
              <a:t>Voorne-Putten,</a:t>
            </a:r>
            <a:r>
              <a:rPr lang="en-US" sz="6200" dirty="0"/>
              <a:t> nell'Olanda Meridionale</a:t>
            </a:r>
            <a:r>
              <a:rPr lang="en-US" sz="6200" dirty="0"/>
              <a:t>, vicino </a:t>
            </a:r>
            <a:r>
              <a:rPr lang="en-US" sz="6200" dirty="0"/>
              <a:t>all'insenatura</a:t>
            </a:r>
            <a:r>
              <a:rPr lang="en-US" sz="6200" dirty="0"/>
              <a:t> </a:t>
            </a:r>
            <a:r>
              <a:rPr lang="en-US" sz="6200" dirty="0" err="1"/>
              <a:t>di Haringvliet </a:t>
            </a:r>
            <a:r>
              <a:rPr lang="en-US" sz="6200" dirty="0"/>
              <a:t>e alla spiaggia del Mare del Nord. La fattoria del XIX secolo rimane il cuore del campeggio. </a:t>
            </a:r>
            <a:endParaRPr lang="en-IE" sz="6200" dirty="0"/>
          </a:p>
        </p:txBody>
      </p:sp>
      <p:sp>
        <p:nvSpPr>
          <p:cNvPr id="9" name="Text Placeholder 8">
            <a:extLst>
              <a:ext uri="{FF2B5EF4-FFF2-40B4-BE49-F238E27FC236}">
                <a16:creationId xmlns:a16="http://schemas.microsoft.com/office/drawing/2014/main" id="{D87D4641-5EC3-B2B6-AA46-3BAE30136610}"/>
              </a:ext>
            </a:extLst>
          </p:cNvPr>
          <p:cNvSpPr>
            <a:spLocks noGrp="1"/>
          </p:cNvSpPr>
          <p:nvPr>
            <p:ph type="body" sz="quarter" idx="17"/>
          </p:nvPr>
        </p:nvSpPr>
        <p:spPr>
          <a:xfrm>
            <a:off x="352930" y="869357"/>
            <a:ext cx="6447919" cy="582221"/>
          </a:xfrm>
        </p:spPr>
        <p:txBody>
          <a:bodyPr/>
          <a:lstStyle/>
          <a:p>
            <a:r>
              <a:rPr lang="en-IE" sz="7200" b="1" dirty="0"/>
              <a:t>Caso di studio</a:t>
            </a:r>
          </a:p>
        </p:txBody>
      </p:sp>
      <p:sp>
        <p:nvSpPr>
          <p:cNvPr id="2" name="Text Placeholder 1">
            <a:extLst>
              <a:ext uri="{FF2B5EF4-FFF2-40B4-BE49-F238E27FC236}">
                <a16:creationId xmlns:a16="http://schemas.microsoft.com/office/drawing/2014/main" id="{7FE145F9-7CDD-F84E-C43B-C8A9AE1BB54E}"/>
              </a:ext>
            </a:extLst>
          </p:cNvPr>
          <p:cNvSpPr>
            <a:spLocks noGrp="1"/>
          </p:cNvSpPr>
          <p:nvPr>
            <p:ph type="body" sz="quarter" idx="65"/>
          </p:nvPr>
        </p:nvSpPr>
        <p:spPr/>
        <p:txBody>
          <a:bodyPr/>
          <a:lstStyle/>
          <a:p>
            <a:r>
              <a:rPr lang="en-US" dirty="0">
                <a:hlinkClick r:id="rId2">
                  <a:extLst>
                    <a:ext uri="{A12FA001-AC4F-418D-AE19-62706E023703}">
                      <ahyp:hlinkClr xmlns:ahyp="http://schemas.microsoft.com/office/drawing/2018/hyperlinkcolor" val="tx"/>
                    </a:ext>
                  </a:extLst>
                </a:hlinkClick>
              </a:rPr>
              <a:t>https://www.weergors.nl/</a:t>
            </a:r>
            <a:r>
              <a:rPr lang="en-US" dirty="0"/>
              <a:t> </a:t>
            </a:r>
            <a:endParaRPr lang="en-IE" dirty="0"/>
          </a:p>
        </p:txBody>
      </p:sp>
      <p:pic>
        <p:nvPicPr>
          <p:cNvPr id="3" name="Picture 2" descr="Co-funded by the European Union logo in png for web usage">
            <a:extLst>
              <a:ext uri="{FF2B5EF4-FFF2-40B4-BE49-F238E27FC236}">
                <a16:creationId xmlns:a16="http://schemas.microsoft.com/office/drawing/2014/main" id="{D18CDF32-3099-E760-B2BD-FF23A697CB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4" name="Rectangle 3">
            <a:extLst>
              <a:ext uri="{FF2B5EF4-FFF2-40B4-BE49-F238E27FC236}">
                <a16:creationId xmlns:a16="http://schemas.microsoft.com/office/drawing/2014/main" id="{1835641C-7082-1150-C15E-5079114C7C9E}"/>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Finanziato dall'Unione Europea. Le opinioni e i punti di vista espressi sono tuttavia quelli degli autori e non riflettono necessariamente quelli dell'Unione Europea o dell'Agenzia esecutiva per l'istruzione e la cultura (EACEA). Né l'Unione Europea né l'EACEA possono essere ritenute responsabili per essi.</a:t>
            </a:r>
          </a:p>
        </p:txBody>
      </p:sp>
      <p:grpSp>
        <p:nvGrpSpPr>
          <p:cNvPr id="5" name="Group 4">
            <a:extLst>
              <a:ext uri="{FF2B5EF4-FFF2-40B4-BE49-F238E27FC236}">
                <a16:creationId xmlns:a16="http://schemas.microsoft.com/office/drawing/2014/main" id="{61521944-DDBC-B3E4-C83E-8E68CA1D184B}"/>
              </a:ext>
            </a:extLst>
          </p:cNvPr>
          <p:cNvGrpSpPr/>
          <p:nvPr/>
        </p:nvGrpSpPr>
        <p:grpSpPr>
          <a:xfrm>
            <a:off x="441852" y="5906548"/>
            <a:ext cx="1307461" cy="742180"/>
            <a:chOff x="340586" y="8789227"/>
            <a:chExt cx="1307461" cy="742180"/>
          </a:xfrm>
        </p:grpSpPr>
        <p:sp>
          <p:nvSpPr>
            <p:cNvPr id="6" name="Rectangle 5">
              <a:extLst>
                <a:ext uri="{FF2B5EF4-FFF2-40B4-BE49-F238E27FC236}">
                  <a16:creationId xmlns:a16="http://schemas.microsoft.com/office/drawing/2014/main" id="{47D53B86-ADA8-CDA0-BFC3-AD07FFCB1D0E}"/>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è concesso in licenza </a:t>
              </a:r>
            </a:p>
            <a:p>
              <a:pPr algn="just"/>
              <a:r>
                <a:rPr lang="en-US" sz="900" b="1" dirty="0">
                  <a:solidFill>
                    <a:schemeClr val="tx1"/>
                  </a:solidFill>
                  <a:latin typeface="+mj-lt"/>
                </a:rPr>
                <a:t>sotto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licenza 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FCB68C76-9A27-6F51-4443-0E2F64718FF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pic>
        <p:nvPicPr>
          <p:cNvPr id="14" name="Picture Placeholder 13" descr="A house with a table and umbrella in the grass&#10;&#10;AI-generated content may be incorrect.">
            <a:extLst>
              <a:ext uri="{FF2B5EF4-FFF2-40B4-BE49-F238E27FC236}">
                <a16:creationId xmlns:a16="http://schemas.microsoft.com/office/drawing/2014/main" id="{8360B1DD-C67F-E8E4-6933-7672A4970213}"/>
              </a:ext>
            </a:extLst>
          </p:cNvPr>
          <p:cNvPicPr>
            <a:picLocks noGrp="1" noChangeAspect="1"/>
          </p:cNvPicPr>
          <p:nvPr>
            <p:ph type="pic" sz="quarter" idx="19"/>
          </p:nvPr>
        </p:nvPicPr>
        <p:blipFill>
          <a:blip r:embed="rId6"/>
          <a:srcRect t="1019" b="1019"/>
          <a:stretch>
            <a:fillRect/>
          </a:stretch>
        </p:blipFill>
        <p:spPr/>
      </p:pic>
    </p:spTree>
    <p:extLst>
      <p:ext uri="{BB962C8B-B14F-4D97-AF65-F5344CB8AC3E}">
        <p14:creationId xmlns:p14="http://schemas.microsoft.com/office/powerpoint/2010/main" val="3611446577"/>
      </p:ext>
    </p:extLst>
  </p:cSld>
  <p:clrMapOvr>
    <a:masterClrMapping/>
  </p:clrMapOvr>
</p:sld>
</file>

<file path=ppt/slides/slide2.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84C8410-4D54-0850-2B85-0FAB07E10E72}"/>
              </a:ext>
            </a:extLst>
          </p:cNvPr>
          <p:cNvPicPr>
            <a:picLocks noChangeAspect="1"/>
          </p:cNvPicPr>
          <p:nvPr/>
        </p:nvPicPr>
        <p:blipFill>
          <a:blip r:embed="rId2"/>
          <a:stretch>
            <a:fillRect/>
          </a:stretch>
        </p:blipFill>
        <p:spPr>
          <a:xfrm>
            <a:off x="0" y="137641"/>
            <a:ext cx="12192000" cy="3401368"/>
          </a:xfrm>
          <a:prstGeom prst="rect">
            <a:avLst/>
          </a:prstGeom>
        </p:spPr>
      </p:pic>
      <p:pic>
        <p:nvPicPr>
          <p:cNvPr id="12" name="Picture 11">
            <a:extLst>
              <a:ext uri="{FF2B5EF4-FFF2-40B4-BE49-F238E27FC236}">
                <a16:creationId xmlns:a16="http://schemas.microsoft.com/office/drawing/2014/main" id="{7E5B491C-1A4B-A55E-7B66-3410D6A12D1C}"/>
              </a:ext>
            </a:extLst>
          </p:cNvPr>
          <p:cNvPicPr>
            <a:picLocks noChangeAspect="1"/>
          </p:cNvPicPr>
          <p:nvPr/>
        </p:nvPicPr>
        <p:blipFill>
          <a:blip r:embed="rId3"/>
          <a:stretch>
            <a:fillRect/>
          </a:stretch>
        </p:blipFill>
        <p:spPr>
          <a:xfrm>
            <a:off x="0" y="3429000"/>
            <a:ext cx="12192000" cy="3468637"/>
          </a:xfrm>
          <a:prstGeom prst="rect">
            <a:avLst/>
          </a:prstGeom>
        </p:spPr>
      </p:pic>
    </p:spTree>
    <p:extLst>
      <p:ext uri="{BB962C8B-B14F-4D97-AF65-F5344CB8AC3E}">
        <p14:creationId xmlns:p14="http://schemas.microsoft.com/office/powerpoint/2010/main" val="6083809"/>
      </p:ext>
    </p:extLst>
  </p:cSld>
  <p:clrMapOvr>
    <a:masterClrMapping/>
  </p:clrMapOvr>
</p:sld>
</file>

<file path=ppt/slides/slide3.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0705B-3BB4-A029-3997-5D6C5E68F109}"/>
            </a:ext>
          </a:extLst>
        </p:cNvPr>
        <p:cNvGrpSpPr/>
        <p:nvPr/>
      </p:nvGrpSpPr>
      <p:grpSpPr>
        <a:xfrm>
          <a:off x="0" y="0"/>
          <a:ext cx="0" cy="0"/>
          <a:chOff x="0" y="0"/>
          <a:chExt cx="0" cy="0"/>
        </a:xfrm>
      </p:grpSpPr>
      <p:sp>
        <p:nvSpPr>
          <p:cNvPr id="18" name="TextBox 17">
            <a:extLst>
              <a:ext uri="{FF2B5EF4-FFF2-40B4-BE49-F238E27FC236}">
                <a16:creationId xmlns:a16="http://schemas.microsoft.com/office/drawing/2014/main" id="{DB97D942-5C0C-72B6-DEA0-4BFFE42FEC13}"/>
              </a:ext>
            </a:extLst>
          </p:cNvPr>
          <p:cNvSpPr txBox="1"/>
          <p:nvPr/>
        </p:nvSpPr>
        <p:spPr>
          <a:xfrm>
            <a:off x="296824" y="843677"/>
            <a:ext cx="6943725" cy="6140142"/>
          </a:xfrm>
          <a:prstGeom prst="rect">
            <a:avLst/>
          </a:prstGeom>
          <a:noFill/>
        </p:spPr>
        <p:txBody>
          <a:bodyPr wrap="square">
            <a:spAutoFit/>
          </a:bodyPr>
          <a:lstStyle/>
          <a:p>
            <a:pPr>
              <a:spcAft>
                <a:spcPts val="600"/>
              </a:spcAft>
            </a:pPr>
            <a:r>
              <a:rPr lang="en-US" sz="2200" b="1" dirty="0">
                <a:solidFill>
                  <a:srgbClr val="494949"/>
                </a:solidFill>
              </a:rPr>
              <a:t>Sviluppo rurale dell'UE (FEASR/LEADER/PSR): </a:t>
            </a:r>
            <a:r>
              <a:rPr lang="en-US" sz="2200" dirty="0">
                <a:solidFill>
                  <a:srgbClr val="494949"/>
                </a:solidFill>
              </a:rPr>
              <a:t>possono essere ammessi progetti su piccola scala guidati dalla comunità. Tali progetti spesso si basano su fonti di finanziamento miste.</a:t>
            </a:r>
          </a:p>
          <a:p>
            <a:pPr>
              <a:spcAft>
                <a:spcPts val="600"/>
              </a:spcAft>
            </a:pPr>
            <a:endParaRPr lang="en-US" sz="2200" dirty="0">
              <a:solidFill>
                <a:srgbClr val="494949"/>
              </a:solidFill>
            </a:endParaRPr>
          </a:p>
          <a:p>
            <a:pPr>
              <a:spcAft>
                <a:spcPts val="600"/>
              </a:spcAft>
            </a:pPr>
            <a:r>
              <a:rPr lang="en-US" sz="2800" b="1" dirty="0">
                <a:solidFill>
                  <a:srgbClr val="EC7C69"/>
                </a:solidFill>
                <a:hlinkClick r:id="rId2">
                  <a:extLst>
                    <a:ext uri="{A12FA001-AC4F-418D-AE19-62706E023703}">
                      <ahyp:hlinkClr xmlns:ahyp="http://schemas.microsoft.com/office/drawing/2018/hyperlinkcolor" val="tx"/>
                    </a:ext>
                  </a:extLst>
                </a:hlinkClick>
              </a:rPr>
              <a:t>Camping 't </a:t>
            </a:r>
            <a:r>
              <a:rPr lang="en-US" sz="2800" b="1" dirty="0" err="1">
                <a:solidFill>
                  <a:srgbClr val="EC7C69"/>
                </a:solidFill>
                <a:hlinkClick r:id="rId2">
                  <a:extLst>
                    <a:ext uri="{A12FA001-AC4F-418D-AE19-62706E023703}">
                      <ahyp:hlinkClr xmlns:ahyp="http://schemas.microsoft.com/office/drawing/2018/hyperlinkcolor" val="tx"/>
                    </a:ext>
                  </a:extLst>
                </a:hlinkClick>
              </a:rPr>
              <a:t>Weergors </a:t>
            </a:r>
            <a:r>
              <a:rPr lang="en-US" sz="2200" dirty="0">
                <a:solidFill>
                  <a:srgbClr val="494949"/>
                </a:solidFill>
              </a:rPr>
              <a:t>(</a:t>
            </a:r>
            <a:r>
              <a:rPr lang="en-US" sz="2200" dirty="0">
                <a:solidFill>
                  <a:srgbClr val="494949"/>
                </a:solidFill>
              </a:rPr>
              <a:t>Voorne-Putten, ZH). </a:t>
            </a:r>
          </a:p>
          <a:p>
            <a:pPr>
              <a:spcAft>
                <a:spcPts val="600"/>
              </a:spcAft>
            </a:pPr>
            <a:r>
              <a:rPr lang="en-US" sz="2200" dirty="0">
                <a:solidFill>
                  <a:srgbClr val="494949"/>
                </a:solidFill>
              </a:rPr>
              <a:t>Un </a:t>
            </a:r>
            <a:r>
              <a:rPr lang="en-IE" sz="2200" dirty="0">
                <a:solidFill>
                  <a:srgbClr val="494949"/>
                </a:solidFill>
              </a:rPr>
              <a:t>campeggio per famiglie trasformato in "</a:t>
            </a:r>
            <a:r>
              <a:rPr lang="en-IE" sz="2200" dirty="0">
                <a:solidFill>
                  <a:srgbClr val="494949"/>
                </a:solidFill>
              </a:rPr>
              <a:t>landschapscamping" sta testando una capanna off-grid utilizzando </a:t>
            </a:r>
            <a:r>
              <a:rPr lang="en-IE" sz="2200" b="1" dirty="0">
                <a:solidFill>
                  <a:srgbClr val="494949"/>
                </a:solidFill>
              </a:rPr>
              <a:t>i finanziamenti LEADER (UE rurale)</a:t>
            </a:r>
            <a:r>
              <a:rPr lang="en-IE" sz="2200" dirty="0">
                <a:solidFill>
                  <a:srgbClr val="494949"/>
                </a:solidFill>
              </a:rPr>
              <a:t>. </a:t>
            </a:r>
          </a:p>
          <a:p>
            <a:pPr>
              <a:spcAft>
                <a:spcPts val="600"/>
              </a:spcAft>
            </a:pPr>
            <a:r>
              <a:rPr lang="en-IE" sz="2200" dirty="0">
                <a:solidFill>
                  <a:srgbClr val="494949"/>
                </a:solidFill>
              </a:rPr>
              <a:t>Come osserva un rapporto, </a:t>
            </a:r>
          </a:p>
          <a:p>
            <a:pPr>
              <a:spcAft>
                <a:spcPts val="600"/>
              </a:spcAft>
            </a:pPr>
            <a:r>
              <a:rPr lang="en-IE" sz="2200" i="1" dirty="0">
                <a:solidFill>
                  <a:srgbClr val="EC7C69"/>
                </a:solidFill>
              </a:rPr>
              <a:t>"</a:t>
            </a:r>
            <a:r>
              <a:rPr lang="en-IE" sz="2200" i="1" dirty="0" err="1">
                <a:solidFill>
                  <a:srgbClr val="EC7C69"/>
                </a:solidFill>
              </a:rPr>
              <a:t>Grazie </a:t>
            </a:r>
            <a:r>
              <a:rPr lang="en-IE" sz="2200" i="1" dirty="0">
                <a:solidFill>
                  <a:srgbClr val="EC7C69"/>
                </a:solidFill>
              </a:rPr>
              <a:t>a </a:t>
            </a:r>
            <a:r>
              <a:rPr lang="en-IE" sz="2200" i="1" dirty="0" err="1">
                <a:solidFill>
                  <a:srgbClr val="EC7C69"/>
                </a:solidFill>
              </a:rPr>
              <a:t>una </a:t>
            </a:r>
            <a:r>
              <a:rPr lang="en-IE" sz="2200" i="1" dirty="0" err="1">
                <a:solidFill>
                  <a:srgbClr val="EC7C69"/>
                </a:solidFill>
              </a:rPr>
              <a:t>sovvenzione </a:t>
            </a:r>
            <a:r>
              <a:rPr lang="en-IE" sz="2200" i="1" dirty="0">
                <a:solidFill>
                  <a:srgbClr val="EC7C69"/>
                </a:solidFill>
              </a:rPr>
              <a:t>di LEADER </a:t>
            </a:r>
            <a:r>
              <a:rPr lang="en-IE" sz="2200" i="1" dirty="0" err="1">
                <a:solidFill>
                  <a:srgbClr val="EC7C69"/>
                </a:solidFill>
              </a:rPr>
              <a:t>Zuid-Hollandse </a:t>
            </a:r>
            <a:r>
              <a:rPr lang="en-IE" sz="2200" i="1" dirty="0" err="1">
                <a:solidFill>
                  <a:srgbClr val="EC7C69"/>
                </a:solidFill>
              </a:rPr>
              <a:t>Eilanden, </a:t>
            </a:r>
            <a:r>
              <a:rPr lang="en-IE" sz="2200" i="1" dirty="0">
                <a:solidFill>
                  <a:srgbClr val="EC7C69"/>
                </a:solidFill>
              </a:rPr>
              <a:t>il </a:t>
            </a:r>
            <a:r>
              <a:rPr lang="en-IE" sz="2200" i="1" dirty="0" err="1">
                <a:solidFill>
                  <a:srgbClr val="EC7C69"/>
                </a:solidFill>
              </a:rPr>
              <a:t>campeggio familiare </a:t>
            </a:r>
            <a:r>
              <a:rPr lang="en-IE" sz="2200" i="1" dirty="0" err="1">
                <a:solidFill>
                  <a:srgbClr val="EC7C69"/>
                </a:solidFill>
              </a:rPr>
              <a:t>può </a:t>
            </a:r>
            <a:r>
              <a:rPr lang="en-IE" sz="2200" i="1" dirty="0" err="1">
                <a:solidFill>
                  <a:srgbClr val="EC7C69"/>
                </a:solidFill>
              </a:rPr>
              <a:t>testare </a:t>
            </a:r>
            <a:r>
              <a:rPr lang="en-IE" sz="2200" i="1" dirty="0" err="1">
                <a:solidFill>
                  <a:srgbClr val="EC7C69"/>
                </a:solidFill>
              </a:rPr>
              <a:t>una </a:t>
            </a:r>
            <a:r>
              <a:rPr lang="en-IE" sz="2200" i="1" dirty="0" err="1">
                <a:solidFill>
                  <a:srgbClr val="EC7C69"/>
                </a:solidFill>
              </a:rPr>
              <a:t>soluzione </a:t>
            </a:r>
            <a:r>
              <a:rPr lang="en-IE" sz="2200" i="1" dirty="0" err="1">
                <a:solidFill>
                  <a:srgbClr val="EC7C69"/>
                </a:solidFill>
              </a:rPr>
              <a:t>innovativa</a:t>
            </a:r>
            <a:r>
              <a:rPr lang="en-IE" sz="2200" i="1" dirty="0">
                <a:solidFill>
                  <a:srgbClr val="EC7C69"/>
                </a:solidFill>
              </a:rPr>
              <a:t>: ... </a:t>
            </a:r>
            <a:r>
              <a:rPr lang="en-IE" sz="2200" i="1" dirty="0" err="1">
                <a:solidFill>
                  <a:srgbClr val="EC7C69"/>
                </a:solidFill>
              </a:rPr>
              <a:t>compresi </a:t>
            </a:r>
            <a:r>
              <a:rPr lang="en-IE" sz="2200" i="1" dirty="0" err="1">
                <a:solidFill>
                  <a:srgbClr val="EC7C69"/>
                </a:solidFill>
              </a:rPr>
              <a:t>servizi igienici</a:t>
            </a:r>
            <a:r>
              <a:rPr lang="en-IE" sz="2200" i="1" dirty="0">
                <a:solidFill>
                  <a:srgbClr val="EC7C69"/>
                </a:solidFill>
              </a:rPr>
              <a:t> off-grid</a:t>
            </a:r>
            <a:r>
              <a:rPr lang="en-IE" sz="2200" i="1" dirty="0">
                <a:solidFill>
                  <a:srgbClr val="EC7C69"/>
                </a:solidFill>
              </a:rPr>
              <a:t>, </a:t>
            </a:r>
            <a:r>
              <a:rPr lang="en-IE" sz="2200" i="1" dirty="0" err="1">
                <a:solidFill>
                  <a:srgbClr val="EC7C69"/>
                </a:solidFill>
              </a:rPr>
              <a:t>focolare </a:t>
            </a:r>
            <a:r>
              <a:rPr lang="en-IE" sz="2200" i="1" dirty="0" err="1">
                <a:solidFill>
                  <a:srgbClr val="EC7C69"/>
                </a:solidFill>
              </a:rPr>
              <a:t>e </a:t>
            </a:r>
            <a:r>
              <a:rPr lang="en-IE" sz="2200" i="1" dirty="0" err="1">
                <a:solidFill>
                  <a:srgbClr val="EC7C69"/>
                </a:solidFill>
              </a:rPr>
              <a:t>riparo/zona cottura</a:t>
            </a:r>
            <a:r>
              <a:rPr lang="en-IE" sz="2200" i="1" dirty="0">
                <a:solidFill>
                  <a:srgbClr val="EC7C69"/>
                </a:solidFill>
              </a:rPr>
              <a:t>". </a:t>
            </a:r>
          </a:p>
          <a:p>
            <a:pPr>
              <a:spcAft>
                <a:spcPts val="600"/>
              </a:spcAft>
            </a:pPr>
            <a:r>
              <a:rPr lang="en-IE" sz="2200" dirty="0">
                <a:solidFill>
                  <a:srgbClr val="494949"/>
                </a:solidFill>
              </a:rPr>
              <a:t>In altre parole, la </a:t>
            </a:r>
            <a:r>
              <a:rPr lang="en-IE" sz="2200" b="1" dirty="0">
                <a:solidFill>
                  <a:srgbClr val="494949"/>
                </a:solidFill>
              </a:rPr>
              <a:t>sovvenzione LEADER ha permesso loro di costruire un alloggio autonomo </a:t>
            </a:r>
            <a:r>
              <a:rPr lang="en-IE" sz="2200" dirty="0">
                <a:solidFill>
                  <a:srgbClr val="494949"/>
                </a:solidFill>
              </a:rPr>
              <a:t>(toilette, cucina, riparo per dormire) nel bosco. </a:t>
            </a:r>
          </a:p>
          <a:p>
            <a:pPr>
              <a:spcAft>
                <a:spcPts val="600"/>
              </a:spcAft>
            </a:pPr>
            <a:endParaRPr lang="en-US" sz="2200" dirty="0">
              <a:solidFill>
                <a:srgbClr val="494949"/>
              </a:solidFill>
            </a:endParaRPr>
          </a:p>
        </p:txBody>
      </p:sp>
      <p:sp>
        <p:nvSpPr>
          <p:cNvPr id="25" name="Text Placeholder 11">
            <a:extLst>
              <a:ext uri="{FF2B5EF4-FFF2-40B4-BE49-F238E27FC236}">
                <a16:creationId xmlns:a16="http://schemas.microsoft.com/office/drawing/2014/main" id="{69AACE01-1E2D-56CA-AF8A-945EA6371B1A}"/>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1" i="0" kern="1200" dirty="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600" dirty="0">
                <a:solidFill>
                  <a:srgbClr val="459597"/>
                </a:solidFill>
              </a:rPr>
              <a:t>Caso di studio: </a:t>
            </a:r>
            <a:r>
              <a:rPr lang="en-US" sz="3200" dirty="0">
                <a:hlinkClick r:id="rId2">
                  <a:extLst>
                    <a:ext uri="{A12FA001-AC4F-418D-AE19-62706E023703}">
                      <ahyp:hlinkClr xmlns:ahyp="http://schemas.microsoft.com/office/drawing/2018/hyperlinkcolor" val="tx"/>
                    </a:ext>
                  </a:extLst>
                </a:hlinkClick>
              </a:rPr>
              <a:t>Camping 't </a:t>
            </a:r>
            <a:r>
              <a:rPr lang="en-US" sz="3200" dirty="0" err="1">
                <a:hlinkClick r:id="rId2">
                  <a:extLst>
                    <a:ext uri="{A12FA001-AC4F-418D-AE19-62706E023703}">
                      <ahyp:hlinkClr xmlns:ahyp="http://schemas.microsoft.com/office/drawing/2018/hyperlinkcolor" val="tx"/>
                    </a:ext>
                  </a:extLst>
                </a:hlinkClick>
              </a:rPr>
              <a:t>Weergors</a:t>
            </a:r>
            <a:r>
              <a:rPr lang="en-US" sz="3200" dirty="0">
                <a:hlinkClick r:id="rId2">
                  <a:extLst>
                    <a:ext uri="{A12FA001-AC4F-418D-AE19-62706E023703}">
                      <ahyp:hlinkClr xmlns:ahyp="http://schemas.microsoft.com/office/drawing/2018/hyperlinkcolor" val="tx"/>
                    </a:ext>
                  </a:extLst>
                </a:hlinkClick>
              </a:rPr>
              <a:t> </a:t>
            </a:r>
            <a:endParaRPr lang="en-IE" sz="3000" b="0" dirty="0"/>
          </a:p>
        </p:txBody>
      </p:sp>
      <p:pic>
        <p:nvPicPr>
          <p:cNvPr id="3" name="Picture Placeholder 2" descr="Book Your Stay at Camping 't Weergors Today | Campsited">
            <a:extLst>
              <a:ext uri="{FF2B5EF4-FFF2-40B4-BE49-F238E27FC236}">
                <a16:creationId xmlns:a16="http://schemas.microsoft.com/office/drawing/2014/main" id="{72F1F7DD-547B-8A08-1FA6-96657E01045E}"/>
              </a:ext>
            </a:extLst>
          </p:cNvPr>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rcRect l="558" r="558"/>
          <a:stretch>
            <a:fillRect/>
          </a:stretch>
        </p:blipFill>
        <p:spPr bwMode="auto">
          <a:xfrm>
            <a:off x="7572170" y="1796747"/>
            <a:ext cx="3709988" cy="2498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4028453"/>
      </p:ext>
    </p:extLst>
  </p:cSld>
  <p:clrMapOvr>
    <a:masterClrMapping/>
  </p:clrMapOvr>
</p:sld>
</file>

<file path=ppt/slides/slide4.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9E942A-34D4-2F63-7209-4FC8BE2A50B3}"/>
            </a:ext>
          </a:extLst>
        </p:cNvPr>
        <p:cNvGrpSpPr/>
        <p:nvPr/>
      </p:nvGrpSpPr>
      <p:grpSpPr>
        <a:xfrm>
          <a:off x="0" y="0"/>
          <a:ext cx="0" cy="0"/>
          <a:chOff x="0" y="0"/>
          <a:chExt cx="0" cy="0"/>
        </a:xfrm>
      </p:grpSpPr>
      <p:sp>
        <p:nvSpPr>
          <p:cNvPr id="8" name="Flowchart: Data 7">
            <a:extLst>
              <a:ext uri="{FF2B5EF4-FFF2-40B4-BE49-F238E27FC236}">
                <a16:creationId xmlns:a16="http://schemas.microsoft.com/office/drawing/2014/main" id="{D35BB1C6-EDEA-E456-7E88-E16B728806E7}"/>
              </a:ext>
            </a:extLst>
          </p:cNvPr>
          <p:cNvSpPr/>
          <p:nvPr/>
        </p:nvSpPr>
        <p:spPr>
          <a:xfrm>
            <a:off x="341529" y="5797114"/>
            <a:ext cx="6678556" cy="643175"/>
          </a:xfrm>
          <a:prstGeom prst="flowChartInputOutpu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6C8A001B-1B42-C6B5-1134-A0EF9748C43B}"/>
              </a:ext>
            </a:extLst>
          </p:cNvPr>
          <p:cNvSpPr/>
          <p:nvPr/>
        </p:nvSpPr>
        <p:spPr>
          <a:xfrm>
            <a:off x="341529" y="1070411"/>
            <a:ext cx="6678556" cy="4726703"/>
          </a:xfrm>
          <a:prstGeom prst="rect">
            <a:avLst/>
          </a:prstGeom>
          <a:solidFill>
            <a:srgbClr val="459597"/>
          </a:solidFill>
          <a:ln>
            <a:solidFill>
              <a:srgbClr val="414D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4" name="Text Placeholder 4">
            <a:extLst>
              <a:ext uri="{FF2B5EF4-FFF2-40B4-BE49-F238E27FC236}">
                <a16:creationId xmlns:a16="http://schemas.microsoft.com/office/drawing/2014/main" id="{1CA197F7-D684-F490-CF3D-0C9AB259C67D}"/>
              </a:ext>
            </a:extLst>
          </p:cNvPr>
          <p:cNvSpPr txBox="1">
            <a:spLocks/>
          </p:cNvSpPr>
          <p:nvPr/>
        </p:nvSpPr>
        <p:spPr>
          <a:xfrm>
            <a:off x="564621" y="1325184"/>
            <a:ext cx="6392582" cy="151718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pPr>
            <a:r>
              <a:rPr lang="en-US" sz="2200" b="1" dirty="0">
                <a:solidFill>
                  <a:schemeClr val="bg1"/>
                </a:solidFill>
              </a:rPr>
              <a:t>Cosa hanno fatto: </a:t>
            </a:r>
            <a:r>
              <a:rPr lang="en-IE" sz="2200" dirty="0">
                <a:solidFill>
                  <a:schemeClr val="bg1"/>
                </a:solidFill>
              </a:rPr>
              <a:t>questo progetto pilota li aiuta a capire cosa funziona per gli ospiti e può essere applicato altrove. </a:t>
            </a:r>
          </a:p>
          <a:p>
            <a:pPr marL="0" indent="0">
              <a:spcAft>
                <a:spcPts val="600"/>
              </a:spcAft>
            </a:pPr>
            <a:r>
              <a:rPr lang="en-IE" sz="2200" i="1" dirty="0">
                <a:solidFill>
                  <a:schemeClr val="bg1"/>
                </a:solidFill>
              </a:rPr>
              <a:t>(</a:t>
            </a:r>
            <a:r>
              <a:rPr lang="en-IE" sz="2200" b="1" i="1" dirty="0">
                <a:solidFill>
                  <a:schemeClr val="bg1"/>
                </a:solidFill>
              </a:rPr>
              <a:t>Suggerimento: </a:t>
            </a:r>
            <a:r>
              <a:rPr lang="en-IE" sz="2200" i="1" dirty="0">
                <a:solidFill>
                  <a:schemeClr val="bg1"/>
                </a:solidFill>
              </a:rPr>
              <a:t>i GAL regionali spesso approvano progetti pilota di ecoturismo su piccola scala). </a:t>
            </a:r>
          </a:p>
          <a:p>
            <a:pPr marL="0" indent="0">
              <a:spcAft>
                <a:spcPts val="600"/>
              </a:spcAft>
            </a:pPr>
            <a:r>
              <a:rPr lang="en-US" sz="2200" dirty="0">
                <a:solidFill>
                  <a:schemeClr val="bg1"/>
                </a:solidFill>
              </a:rPr>
              <a:t>La sovvenzione ha permesso la costruzione di un rifugio integrato nella natura con servizi igienici a compostaggio e una cucina all'aperto, consentendo alla famiglia di testare come funziona nella pratica il "turismo sostenibile". </a:t>
            </a:r>
            <a:r>
              <a:rPr lang="en-US" sz="2200" dirty="0">
                <a:solidFill>
                  <a:schemeClr val="bg1"/>
                </a:solidFill>
                <a:hlinkClick r:id="rId2">
                  <a:extLst>
                    <a:ext uri="{A12FA001-AC4F-418D-AE19-62706E023703}">
                      <ahyp:hlinkClr xmlns:ahyp="http://schemas.microsoft.com/office/drawing/2018/hyperlinkcolor" val="tx"/>
                    </a:ext>
                  </a:extLst>
                </a:hlinkClick>
              </a:rPr>
              <a:t>Fonte</a:t>
            </a:r>
            <a:r>
              <a:rPr lang="en-US" sz="2200" dirty="0">
                <a:solidFill>
                  <a:schemeClr val="bg1"/>
                </a:solidFill>
              </a:rPr>
              <a:t> </a:t>
            </a:r>
          </a:p>
          <a:p>
            <a:pPr marL="0" indent="0">
              <a:spcAft>
                <a:spcPts val="600"/>
              </a:spcAft>
            </a:pPr>
            <a:r>
              <a:rPr lang="en-US" sz="2200" dirty="0">
                <a:solidFill>
                  <a:schemeClr val="bg1"/>
                </a:solidFill>
              </a:rPr>
              <a:t>Molti </a:t>
            </a:r>
            <a:r>
              <a:rPr lang="en-US" sz="2200" b="1" dirty="0">
                <a:solidFill>
                  <a:schemeClr val="bg1"/>
                </a:solidFill>
              </a:rPr>
              <a:t>imprenditori agricoli o cooperative di villaggio </a:t>
            </a:r>
            <a:r>
              <a:rPr lang="en-US" sz="2200" dirty="0">
                <a:solidFill>
                  <a:schemeClr val="bg1"/>
                </a:solidFill>
              </a:rPr>
              <a:t>utilizzano in modo simile i fondi PSR o LEADER (spesso fino a 20.000-100.000 euro) per aggiungere unità glamping, rifugi escursionistici o eco-B&amp;B. </a:t>
            </a:r>
            <a:r>
              <a:rPr lang="en-US" sz="2200" i="1" dirty="0">
                <a:solidFill>
                  <a:schemeClr val="bg1"/>
                </a:solidFill>
              </a:rPr>
              <a:t>Foto dal </a:t>
            </a:r>
            <a:r>
              <a:rPr lang="en-US" sz="2200" i="1" dirty="0" err="1">
                <a:solidFill>
                  <a:schemeClr val="bg1"/>
                </a:solidFill>
              </a:rPr>
              <a:t>Camping 't </a:t>
            </a:r>
            <a:r>
              <a:rPr lang="en-US" sz="2200" i="1" dirty="0" err="1">
                <a:solidFill>
                  <a:schemeClr val="bg1"/>
                </a:solidFill>
              </a:rPr>
              <a:t>Weergors</a:t>
            </a:r>
            <a:r>
              <a:rPr lang="en-US" sz="2200" dirty="0">
                <a:solidFill>
                  <a:schemeClr val="bg1"/>
                </a:solidFill>
              </a:rPr>
              <a:t>.</a:t>
            </a:r>
          </a:p>
          <a:p>
            <a:pPr marL="0" indent="0">
              <a:spcAft>
                <a:spcPts val="600"/>
              </a:spcAft>
            </a:pPr>
            <a:endParaRPr lang="en-US" sz="2200" dirty="0">
              <a:solidFill>
                <a:schemeClr val="bg1"/>
              </a:solidFill>
            </a:endParaRPr>
          </a:p>
          <a:p>
            <a:pPr marL="0" indent="0">
              <a:spcAft>
                <a:spcPts val="600"/>
              </a:spcAft>
            </a:pPr>
            <a:endParaRPr lang="en-US" sz="2200" dirty="0">
              <a:solidFill>
                <a:schemeClr val="bg1"/>
              </a:solidFill>
            </a:endParaRPr>
          </a:p>
          <a:p>
            <a:pPr marL="0" indent="0">
              <a:spcAft>
                <a:spcPts val="600"/>
              </a:spcAft>
            </a:pPr>
            <a:endParaRPr lang="en-US" sz="2200" dirty="0">
              <a:solidFill>
                <a:schemeClr val="bg1"/>
              </a:solidFill>
            </a:endParaRPr>
          </a:p>
        </p:txBody>
      </p:sp>
      <p:sp>
        <p:nvSpPr>
          <p:cNvPr id="25" name="Text Placeholder 11">
            <a:extLst>
              <a:ext uri="{FF2B5EF4-FFF2-40B4-BE49-F238E27FC236}">
                <a16:creationId xmlns:a16="http://schemas.microsoft.com/office/drawing/2014/main" id="{336AE49B-26EB-8F99-2DDF-44401B532958}"/>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1" i="0" kern="1200" dirty="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600" dirty="0">
                <a:solidFill>
                  <a:srgbClr val="459597"/>
                </a:solidFill>
              </a:rPr>
              <a:t>Caso di studio: </a:t>
            </a:r>
            <a:r>
              <a:rPr lang="en-US" sz="3200" dirty="0">
                <a:hlinkClick r:id="rId3">
                  <a:extLst>
                    <a:ext uri="{A12FA001-AC4F-418D-AE19-62706E023703}">
                      <ahyp:hlinkClr xmlns:ahyp="http://schemas.microsoft.com/office/drawing/2018/hyperlinkcolor" val="tx"/>
                    </a:ext>
                  </a:extLst>
                </a:hlinkClick>
              </a:rPr>
              <a:t>Camping 't </a:t>
            </a:r>
            <a:r>
              <a:rPr lang="en-US" sz="3200" dirty="0" err="1">
                <a:hlinkClick r:id="rId3">
                  <a:extLst>
                    <a:ext uri="{A12FA001-AC4F-418D-AE19-62706E023703}">
                      <ahyp:hlinkClr xmlns:ahyp="http://schemas.microsoft.com/office/drawing/2018/hyperlinkcolor" val="tx"/>
                    </a:ext>
                  </a:extLst>
                </a:hlinkClick>
              </a:rPr>
              <a:t>Weergors</a:t>
            </a:r>
            <a:r>
              <a:rPr lang="en-US" sz="3200" dirty="0">
                <a:hlinkClick r:id="rId3">
                  <a:extLst>
                    <a:ext uri="{A12FA001-AC4F-418D-AE19-62706E023703}">
                      <ahyp:hlinkClr xmlns:ahyp="http://schemas.microsoft.com/office/drawing/2018/hyperlinkcolor" val="tx"/>
                    </a:ext>
                  </a:extLst>
                </a:hlinkClick>
              </a:rPr>
              <a:t> </a:t>
            </a:r>
            <a:endParaRPr lang="en-IE" sz="3000" b="0" dirty="0"/>
          </a:p>
        </p:txBody>
      </p:sp>
      <p:pic>
        <p:nvPicPr>
          <p:cNvPr id="4" name="Picture 4" descr="Camping 't Weergors - Open Camping Dag">
            <a:extLst>
              <a:ext uri="{FF2B5EF4-FFF2-40B4-BE49-F238E27FC236}">
                <a16:creationId xmlns:a16="http://schemas.microsoft.com/office/drawing/2014/main" id="{7FB4BC69-726C-2FF4-D8B8-B2E2AFDDF623}"/>
              </a:ext>
            </a:extLst>
          </p:cNvPr>
          <p:cNvPicPr>
            <a:picLocks noGrp="1" noChangeAspect="1" noChangeArrowheads="1"/>
          </p:cNvPicPr>
          <p:nvPr>
            <p:ph type="pic" sz="quarter" idx="13"/>
          </p:nvPr>
        </p:nvPicPr>
        <p:blipFill>
          <a:blip r:embed="rId4">
            <a:extLst>
              <a:ext uri="{28A0092B-C50C-407E-A947-70E740481C1C}">
                <a14:useLocalDpi xmlns:a14="http://schemas.microsoft.com/office/drawing/2010/main" val="0"/>
              </a:ext>
            </a:extLst>
          </a:blip>
          <a:srcRect l="499" r="499"/>
          <a:stretch>
            <a:fillRect/>
          </a:stretch>
        </p:blipFill>
        <p:spPr bwMode="auto">
          <a:xfrm>
            <a:off x="7470775" y="1917700"/>
            <a:ext cx="3709988" cy="2498725"/>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2" name="Picture 1" descr="Co-funded by the European Union logo in png for web usage">
            <a:extLst>
              <a:ext uri="{FF2B5EF4-FFF2-40B4-BE49-F238E27FC236}">
                <a16:creationId xmlns:a16="http://schemas.microsoft.com/office/drawing/2014/main" id="{E8AF4F73-5288-0A7E-DDA4-5EF3D57CB14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38472" y="6319087"/>
            <a:ext cx="1530819" cy="319792"/>
          </a:xfrm>
          <a:prstGeom prst="rect">
            <a:avLst/>
          </a:prstGeom>
          <a:noFill/>
          <a:ln>
            <a:noFill/>
          </a:ln>
        </p:spPr>
      </p:pic>
      <p:sp>
        <p:nvSpPr>
          <p:cNvPr id="3" name="Rectangle 2">
            <a:extLst>
              <a:ext uri="{FF2B5EF4-FFF2-40B4-BE49-F238E27FC236}">
                <a16:creationId xmlns:a16="http://schemas.microsoft.com/office/drawing/2014/main" id="{51CF2CBA-C222-9EFF-82AD-FD6ADB305FB9}"/>
              </a:ext>
            </a:extLst>
          </p:cNvPr>
          <p:cNvSpPr/>
          <p:nvPr/>
        </p:nvSpPr>
        <p:spPr>
          <a:xfrm>
            <a:off x="7638579" y="6172601"/>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Finanziato dall'Unione Europea. Le opinioni e i punti di vista espressi sono tuttavia quelli degli autori e non riflettono necessariamente quelli dell'Unione Europea o dell'Agenzia esecutiva per l'istruzione e la cultura (EACEA). Né l'Unione Europea né l'EACEA possono essere ritenute responsabili per essi.</a:t>
            </a:r>
          </a:p>
        </p:txBody>
      </p:sp>
      <p:grpSp>
        <p:nvGrpSpPr>
          <p:cNvPr id="5" name="Group 4">
            <a:extLst>
              <a:ext uri="{FF2B5EF4-FFF2-40B4-BE49-F238E27FC236}">
                <a16:creationId xmlns:a16="http://schemas.microsoft.com/office/drawing/2014/main" id="{A0F203B2-C774-CEC4-97AA-1BF5060889DB}"/>
              </a:ext>
            </a:extLst>
          </p:cNvPr>
          <p:cNvGrpSpPr/>
          <p:nvPr/>
        </p:nvGrpSpPr>
        <p:grpSpPr>
          <a:xfrm>
            <a:off x="10703536" y="5359779"/>
            <a:ext cx="1307461" cy="742180"/>
            <a:chOff x="340586" y="8789227"/>
            <a:chExt cx="1307461" cy="742180"/>
          </a:xfrm>
        </p:grpSpPr>
        <p:sp>
          <p:nvSpPr>
            <p:cNvPr id="6" name="Rectangle 5">
              <a:extLst>
                <a:ext uri="{FF2B5EF4-FFF2-40B4-BE49-F238E27FC236}">
                  <a16:creationId xmlns:a16="http://schemas.microsoft.com/office/drawing/2014/main" id="{91C9DC73-E573-99AA-780A-135308F7384B}"/>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è concesso in licenza </a:t>
              </a:r>
            </a:p>
            <a:p>
              <a:pPr algn="just"/>
              <a:r>
                <a:rPr lang="en-US" sz="900" b="1" dirty="0">
                  <a:solidFill>
                    <a:schemeClr val="tx1"/>
                  </a:solidFill>
                  <a:latin typeface="+mj-lt"/>
                </a:rPr>
                <a:t>sotto </a:t>
              </a:r>
              <a:r>
                <a:rPr lang="en-US" sz="900" b="1" dirty="0">
                  <a:solidFill>
                    <a:srgbClr val="459597"/>
                  </a:solidFill>
                  <a:latin typeface="+mj-lt"/>
                  <a:hlinkClick r:id="rId6">
                    <a:extLst>
                      <a:ext uri="{A12FA001-AC4F-418D-AE19-62706E023703}">
                        <ahyp:hlinkClr xmlns:ahyp="http://schemas.microsoft.com/office/drawing/2018/hyperlinkcolor" val="tx"/>
                      </a:ext>
                    </a:extLst>
                  </a:hlinkClick>
                </a:rPr>
                <a:t>licenza CC BY-SA 4.0</a:t>
              </a:r>
              <a:endParaRPr lang="en-US" sz="900" b="1" dirty="0">
                <a:solidFill>
                  <a:schemeClr val="tx1">
                    <a:lumMod val="50000"/>
                    <a:lumOff val="50000"/>
                  </a:schemeClr>
                </a:solidFill>
                <a:latin typeface="+mj-lt"/>
              </a:endParaRPr>
            </a:p>
          </p:txBody>
        </p:sp>
        <p:pic>
          <p:nvPicPr>
            <p:cNvPr id="7" name="Picture 6">
              <a:extLst>
                <a:ext uri="{FF2B5EF4-FFF2-40B4-BE49-F238E27FC236}">
                  <a16:creationId xmlns:a16="http://schemas.microsoft.com/office/drawing/2014/main" id="{5B5D890D-2C8D-A6F6-F4C8-C1153ECD739A}"/>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236525336"/>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A22D8C0-9D8B-46B6-886E-F3AB48A41875}"/>
</file>

<file path=customXml/itemProps2.xml><?xml version="1.0" encoding="utf-8"?>
<ds:datastoreItem xmlns:ds="http://schemas.openxmlformats.org/officeDocument/2006/customXml" ds:itemID="{05F04DCD-C79A-4269-BF85-215F05D8D5CA}"/>
</file>

<file path=customXml/itemProps3.xml><?xml version="1.0" encoding="utf-8"?>
<ds:datastoreItem xmlns:ds="http://schemas.openxmlformats.org/officeDocument/2006/customXml" ds:itemID="{5B1F4D15-C8EF-42AE-961B-0B595F44DC49}"/>
</file>

<file path=docProps/app.xml><?xml version="1.0" encoding="utf-8"?>
<Properties xmlns="http://schemas.openxmlformats.org/officeDocument/2006/extended-properties" xmlns:vt="http://schemas.openxmlformats.org/officeDocument/2006/docPropsVTypes">
  <Template/>
  <TotalTime>13588</TotalTime>
  <Words>405</Words>
  <Application>Microsoft Office PowerPoint</Application>
  <PresentationFormat>Widescreen</PresentationFormat>
  <Paragraphs>26</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docId:EDCF47736F48867BB4DECF3B7AB98068</cp:keywords>
  <cp:lastModifiedBy>Laura Magan (MMS,Ireland)</cp:lastModifiedBy>
  <cp:revision>564</cp:revision>
  <dcterms:created xsi:type="dcterms:W3CDTF">2020-10-14T13:32:04Z</dcterms:created>
  <dcterms:modified xsi:type="dcterms:W3CDTF">2025-08-20T16:28:37Z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