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37.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8"/>
  </p:notesMasterIdLst>
  <p:handoutMasterIdLst>
    <p:handoutMasterId r:id="rId9"/>
  </p:handoutMasterIdLst>
  <p:sldIdLst>
    <p:sldId id="7136" r:id="rId2"/>
    <p:sldId id="7158" r:id="rId3"/>
    <p:sldId id="7155" r:id="rId4"/>
    <p:sldId id="7157" r:id="rId5"/>
    <p:sldId id="7154" r:id="rId6"/>
    <p:sldId id="715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618615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 id="2147483910" r:id="rId4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www.chateauramsak.com/" TargetMode="Externa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eu-skladi.si/en/cohesion-by-2020-1/success-stories-of-2014-2020/chateau-ramsak-glamping-resort?utm_source=chatgpt.com" TargetMode="External"/><Relationship Id="rId2" Type="http://schemas.openxmlformats.org/officeDocument/2006/relationships/hyperlink" Target="https://www.authentic-luxury.com/glamping/d/vineyard-glamping-chateau-ramsak#:~:text=" TargetMode="External"/><Relationship Id="rId1" Type="http://schemas.openxmlformats.org/officeDocument/2006/relationships/slideLayout" Target="../slideLayouts/slideLayout44.xml"/><Relationship Id="rId4" Type="http://schemas.openxmlformats.org/officeDocument/2006/relationships/hyperlink" Target="https://www.chateauramsak.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6.xml"/><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6.xml"/></Relationships>
</file>

<file path=ppt/slides/slide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4"/>
            <a:ext cx="5148935" cy="3066422"/>
          </a:xfrm>
        </p:spPr>
        <p:txBody>
          <a:bodyPr>
            <a:normAutofit fontScale="85000" lnSpcReduction="10000"/>
          </a:bodyPr>
          <a:lstStyle/>
          <a:p>
            <a:r>
              <a:rPr lang="en-US" sz="3400" dirty="0">
                <a:hlinkClick r:id="rId2">
                  <a:extLst>
                    <a:ext uri="{A12FA001-AC4F-418D-AE19-62706E023703}">
                      <ahyp:hlinkClr xmlns:ahyp="http://schemas.microsoft.com/office/drawing/2018/hyperlinkcolor" val="tx"/>
                    </a:ext>
                  </a:extLst>
                </a:hlinkClick>
              </a:rPr>
              <a:t>Chateau Ramšak, Wine Glamping Resort, Slovenia</a:t>
            </a:r>
          </a:p>
          <a:p>
            <a:endParaRPr lang="en-US" sz="3400" dirty="0">
              <a:hlinkClick r:id="rId2">
                <a:extLst>
                  <a:ext uri="{A12FA001-AC4F-418D-AE19-62706E023703}">
                    <ahyp:hlinkClr xmlns:ahyp="http://schemas.microsoft.com/office/drawing/2018/hyperlinkcolor" val="tx"/>
                  </a:ext>
                </a:extLst>
              </a:hlinkClick>
            </a:endParaRPr>
          </a:p>
          <a:p>
            <a:r>
              <a:rPr lang="en-US" sz="3600" dirty="0"/>
              <a:t>Questo progetto è stato </a:t>
            </a:r>
            <a:r>
              <a:rPr lang="en-US" sz="3600" b="1" dirty="0"/>
              <a:t>cofinanziato dai fondi di coesione dell'UE </a:t>
            </a:r>
            <a:r>
              <a:rPr lang="en-US" sz="3600" dirty="0"/>
              <a:t>ed è stato il destinatario finale di uno strumento finanziario sostenuto dal FESR.</a:t>
            </a:r>
            <a:r>
              <a:rPr lang="en-US" sz="3400" dirty="0">
                <a:hlinkClick r:id="rId2">
                  <a:extLst>
                    <a:ext uri="{A12FA001-AC4F-418D-AE19-62706E023703}">
                      <ahyp:hlinkClr xmlns:ahyp="http://schemas.microsoft.com/office/drawing/2018/hyperlinkcolor" val="tx"/>
                    </a:ext>
                  </a:extLst>
                </a:hlinkClick>
              </a:rPr>
              <a:t> </a:t>
            </a:r>
            <a:endParaRPr lang="en-IE" sz="3400"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dirty="0"/>
              <a:t>Caso di studio</a:t>
            </a:r>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US" dirty="0"/>
              <a:t>Chateau Ramšak</a:t>
            </a:r>
            <a:endParaRPr lang="en-IE" dirty="0"/>
          </a:p>
        </p:txBody>
      </p:sp>
      <p:pic>
        <p:nvPicPr>
          <p:cNvPr id="11" name="Picture Placeholder 10" descr="A hot tub outside of a tent&#10;&#10;AI-generated content may be incorrect.">
            <a:extLst>
              <a:ext uri="{FF2B5EF4-FFF2-40B4-BE49-F238E27FC236}">
                <a16:creationId xmlns:a16="http://schemas.microsoft.com/office/drawing/2014/main" id="{5C77F7A0-A54D-DBA9-CAEE-3BB0C1BD07DA}"/>
              </a:ext>
            </a:extLst>
          </p:cNvPr>
          <p:cNvPicPr>
            <a:picLocks noGrp="1" noChangeAspect="1"/>
          </p:cNvPicPr>
          <p:nvPr>
            <p:ph type="pic" sz="quarter" idx="19"/>
          </p:nvPr>
        </p:nvPicPr>
        <p:blipFill>
          <a:blip r:embed="rId3"/>
          <a:srcRect l="9977" r="9977"/>
          <a:stretch>
            <a:fillRect/>
          </a:stretch>
        </p:blipFill>
        <p:spPr/>
      </p:pic>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5">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611446577"/>
      </p:ext>
    </p:extLst>
  </p:cSld>
  <p:clrMapOvr>
    <a:masterClrMapping/>
  </p:clrMapOvr>
</p:sld>
</file>

<file path=ppt/slides/slide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43571-E630-35A7-2443-71033FA63F0D}"/>
            </a:ext>
          </a:extLst>
        </p:cNvPr>
        <p:cNvGrpSpPr/>
        <p:nvPr/>
      </p:nvGrpSpPr>
      <p:grpSpPr>
        <a:xfrm>
          <a:off x="0" y="0"/>
          <a:ext cx="0" cy="0"/>
          <a:chOff x="0" y="0"/>
          <a:chExt cx="0" cy="0"/>
        </a:xfrm>
      </p:grpSpPr>
      <p:pic>
        <p:nvPicPr>
          <p:cNvPr id="2" name="Picture 8" descr="Chateau Ramšak">
            <a:extLst>
              <a:ext uri="{FF2B5EF4-FFF2-40B4-BE49-F238E27FC236}">
                <a16:creationId xmlns:a16="http://schemas.microsoft.com/office/drawing/2014/main" id="{5D24359B-8EB0-FF1A-9F20-F285A1CDD7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3700"/>
            <a:ext cx="12192000" cy="607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6480269"/>
      </p:ext>
    </p:extLst>
  </p:cSld>
  <p:clrMapOvr>
    <a:masterClrMapping/>
  </p:clrMapOvr>
</p:sld>
</file>

<file path=ppt/slides/slide3.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0BFD3-8DFB-E6FC-9780-1F2C47755FB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33CC034-8A38-3538-3440-7DD6B574E1A8}"/>
              </a:ext>
            </a:extLst>
          </p:cNvPr>
          <p:cNvSpPr>
            <a:spLocks noGrp="1"/>
          </p:cNvSpPr>
          <p:nvPr>
            <p:ph type="body" sz="quarter" idx="18"/>
          </p:nvPr>
        </p:nvSpPr>
        <p:spPr>
          <a:xfrm>
            <a:off x="1009651" y="1540346"/>
            <a:ext cx="10306050" cy="2213420"/>
          </a:xfrm>
        </p:spPr>
        <p:txBody>
          <a:bodyPr/>
          <a:lstStyle/>
          <a:p>
            <a:pPr>
              <a:lnSpc>
                <a:spcPct val="100000"/>
              </a:lnSpc>
              <a:spcBef>
                <a:spcPts val="0"/>
              </a:spcBef>
              <a:spcAft>
                <a:spcPts val="600"/>
              </a:spcAft>
            </a:pPr>
            <a:r>
              <a:rPr lang="en-US" dirty="0"/>
              <a:t>Lo</a:t>
            </a:r>
            <a:r>
              <a:rPr lang="en-US" b="1" dirty="0">
                <a:solidFill>
                  <a:srgbClr val="E96751"/>
                </a:solidFill>
                <a:hlinkClick r:id="rId2">
                  <a:extLst>
                    <a:ext uri="{A12FA001-AC4F-418D-AE19-62706E023703}">
                      <ahyp:hlinkClr xmlns:ahyp="http://schemas.microsoft.com/office/drawing/2018/hyperlinkcolor" val="tx"/>
                    </a:ext>
                  </a:extLst>
                </a:hlinkClick>
              </a:rPr>
              <a:t> Chateau Ramšak</a:t>
            </a:r>
            <a:r>
              <a:rPr lang="en-US" dirty="0"/>
              <a:t>, nella regione slovena della Stiria, è un resort glamping di lusso situato in un vigneto. Offre case sugli alberi e lussuose tende safari con vasche idromassaggio private e ha vinto numerosi premi. In particolare, questo progetto è stato </a:t>
            </a:r>
            <a:r>
              <a:rPr lang="en-US" b="1" dirty="0"/>
              <a:t>cofinanziato dai fondi di coesione dell'UE </a:t>
            </a:r>
            <a:r>
              <a:rPr lang="en-US" dirty="0"/>
              <a:t>ed è stato il destinatario finale di uno strumento finanziario sostenuto dal FESR. </a:t>
            </a:r>
          </a:p>
          <a:p>
            <a:pPr>
              <a:lnSpc>
                <a:spcPct val="100000"/>
              </a:lnSpc>
              <a:spcBef>
                <a:spcPts val="0"/>
              </a:spcBef>
              <a:spcAft>
                <a:spcPts val="600"/>
              </a:spcAft>
            </a:pPr>
            <a:r>
              <a:rPr lang="en-US" b="1" i="1" dirty="0">
                <a:solidFill>
                  <a:srgbClr val="E96751"/>
                </a:solidFill>
              </a:rPr>
              <a:t>Modello di finanziamento: </a:t>
            </a:r>
            <a:r>
              <a:rPr lang="en-US" dirty="0"/>
              <a:t>i proprietari hanno combinato un </a:t>
            </a:r>
            <a:r>
              <a:rPr lang="en-US" b="1" dirty="0"/>
              <a:t>prestito sostenuto dal FESR </a:t>
            </a:r>
            <a:r>
              <a:rPr lang="en-US" dirty="0"/>
              <a:t>(tramite una banca slovena) con il proprio capitale. Nell'ambito della </a:t>
            </a:r>
            <a:r>
              <a:rPr lang="en-US" b="1" dirty="0"/>
              <a:t>politica di coesione </a:t>
            </a:r>
            <a:r>
              <a:rPr lang="en-US" dirty="0"/>
              <a:t>dell'UE</a:t>
            </a:r>
            <a:r>
              <a:rPr lang="en-US" b="1" dirty="0"/>
              <a:t> 2014-2020</a:t>
            </a:r>
            <a:r>
              <a:rPr lang="en-US" dirty="0"/>
              <a:t>, il resort ha ricevuto</a:t>
            </a:r>
            <a:r>
              <a:rPr lang="en-US" b="1" dirty="0">
                <a:solidFill>
                  <a:srgbClr val="E96751"/>
                </a:solidFill>
                <a:hlinkClick r:id="rId3">
                  <a:extLst>
                    <a:ext uri="{A12FA001-AC4F-418D-AE19-62706E023703}">
                      <ahyp:hlinkClr xmlns:ahyp="http://schemas.microsoft.com/office/drawing/2018/hyperlinkcolor" val="tx"/>
                    </a:ext>
                  </a:extLst>
                </a:hlinkClick>
              </a:rPr>
              <a:t> 192 500 </a:t>
            </a:r>
            <a:r>
              <a:rPr lang="en-US" dirty="0"/>
              <a:t>EUR dal </a:t>
            </a:r>
            <a:r>
              <a:rPr lang="en-US" b="1" dirty="0"/>
              <a:t>Fondo europeo di sviluppo regionale (FESR) </a:t>
            </a:r>
            <a:r>
              <a:rPr lang="en-US" dirty="0"/>
              <a:t>– 163 625 EUR contribuiti direttamente dall'UE – per sostenere lo sviluppo di infrastrutture turistiche innovative e sostenibili. </a:t>
            </a:r>
            <a:r>
              <a:rPr lang="en-US" b="1" dirty="0"/>
              <a:t>Il finanziamento dell'UE </a:t>
            </a:r>
            <a:r>
              <a:rPr lang="en-US" dirty="0"/>
              <a:t>ha probabilmente coperto circa </a:t>
            </a:r>
            <a:r>
              <a:rPr lang="en-US" b="1" dirty="0"/>
              <a:t>il 50% dell'investimento </a:t>
            </a:r>
            <a:r>
              <a:rPr lang="en-US" dirty="0"/>
              <a:t>sotto forma di prestito a tasso agevolato o sovvenzione. </a:t>
            </a:r>
          </a:p>
          <a:p>
            <a:pPr>
              <a:lnSpc>
                <a:spcPct val="100000"/>
              </a:lnSpc>
              <a:spcBef>
                <a:spcPts val="0"/>
              </a:spcBef>
              <a:spcAft>
                <a:spcPts val="600"/>
              </a:spcAft>
            </a:pPr>
            <a:r>
              <a:rPr lang="en-US" dirty="0"/>
              <a:t>Ciò ha permesso loro di investire nella qualità: ogni casa sull'albero è arredata su misura e sul posto sono presenti infrastrutture come un laghetto naturale e una cantina. Con il finanziamento, inizialmente sono state costruite sei unità.</a:t>
            </a:r>
            <a:r>
              <a:rPr lang="en-US" dirty="0">
                <a:solidFill>
                  <a:srgbClr val="E96751"/>
                </a:solidFill>
                <a:hlinkClick r:id="rId4">
                  <a:extLst>
                    <a:ext uri="{A12FA001-AC4F-418D-AE19-62706E023703}">
                      <ahyp:hlinkClr xmlns:ahyp="http://schemas.microsoft.com/office/drawing/2018/hyperlinkcolor" val="tx"/>
                    </a:ext>
                  </a:extLst>
                </a:hlinkClick>
              </a:rPr>
              <a:t> https://www.chateauramsak.com/</a:t>
            </a:r>
            <a:r>
              <a:rPr lang="en-US" dirty="0">
                <a:solidFill>
                  <a:srgbClr val="E96751"/>
                </a:solidFill>
              </a:rPr>
              <a:t> </a:t>
            </a:r>
          </a:p>
        </p:txBody>
      </p:sp>
      <p:sp>
        <p:nvSpPr>
          <p:cNvPr id="13" name="Freeform 28">
            <a:extLst>
              <a:ext uri="{FF2B5EF4-FFF2-40B4-BE49-F238E27FC236}">
                <a16:creationId xmlns:a16="http://schemas.microsoft.com/office/drawing/2014/main" id="{70F90B23-C505-CE02-CF2F-83AC03EF5A70}"/>
              </a:ext>
            </a:extLst>
          </p:cNvPr>
          <p:cNvSpPr/>
          <p:nvPr/>
        </p:nvSpPr>
        <p:spPr>
          <a:xfrm>
            <a:off x="-12813" y="146403"/>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 name="Text Placeholder 23">
            <a:extLst>
              <a:ext uri="{FF2B5EF4-FFF2-40B4-BE49-F238E27FC236}">
                <a16:creationId xmlns:a16="http://schemas.microsoft.com/office/drawing/2014/main" id="{F305FD53-37C3-583D-75F4-94FE6A3DB620}"/>
              </a:ext>
            </a:extLst>
          </p:cNvPr>
          <p:cNvSpPr txBox="1">
            <a:spLocks/>
          </p:cNvSpPr>
          <p:nvPr/>
        </p:nvSpPr>
        <p:spPr>
          <a:xfrm>
            <a:off x="448950" y="223766"/>
            <a:ext cx="396112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3200" b="1" dirty="0"/>
              <a:t>Storie di successo e casi di studio</a:t>
            </a:r>
          </a:p>
        </p:txBody>
      </p:sp>
      <p:sp>
        <p:nvSpPr>
          <p:cNvPr id="4" name="TextBox 3">
            <a:extLst>
              <a:ext uri="{FF2B5EF4-FFF2-40B4-BE49-F238E27FC236}">
                <a16:creationId xmlns:a16="http://schemas.microsoft.com/office/drawing/2014/main" id="{AB0C5A51-5986-57D8-F5EB-0994D3E21F8E}"/>
              </a:ext>
            </a:extLst>
          </p:cNvPr>
          <p:cNvSpPr txBox="1"/>
          <p:nvPr/>
        </p:nvSpPr>
        <p:spPr>
          <a:xfrm>
            <a:off x="5053122" y="535138"/>
            <a:ext cx="6110178" cy="1077218"/>
          </a:xfrm>
          <a:prstGeom prst="rect">
            <a:avLst/>
          </a:prstGeom>
          <a:noFill/>
        </p:spPr>
        <p:txBody>
          <a:bodyPr wrap="square">
            <a:spAutoFit/>
          </a:bodyPr>
          <a:lstStyle/>
          <a:p>
            <a:pPr algn="ctr"/>
            <a:r>
              <a:rPr lang="en-US" sz="3200" b="1" dirty="0">
                <a:solidFill>
                  <a:srgbClr val="0D9390"/>
                </a:solidFill>
                <a:hlinkClick r:id="rId4">
                  <a:extLst>
                    <a:ext uri="{A12FA001-AC4F-418D-AE19-62706E023703}">
                      <ahyp:hlinkClr xmlns:ahyp="http://schemas.microsoft.com/office/drawing/2018/hyperlinkcolor" val="tx"/>
                    </a:ext>
                  </a:extLst>
                </a:hlinkClick>
              </a:rPr>
              <a:t>Chateau Ramšak, Wine Glamping Resort, Slovenia </a:t>
            </a:r>
            <a:endParaRPr lang="en-IE" sz="3200" dirty="0">
              <a:solidFill>
                <a:srgbClr val="0D9390"/>
              </a:solidFill>
            </a:endParaRPr>
          </a:p>
        </p:txBody>
      </p:sp>
    </p:spTree>
    <p:extLst>
      <p:ext uri="{BB962C8B-B14F-4D97-AF65-F5344CB8AC3E}">
        <p14:creationId xmlns:p14="http://schemas.microsoft.com/office/powerpoint/2010/main" val="287543516"/>
      </p:ext>
    </p:extLst>
  </p:cSld>
  <p:clrMapOvr>
    <a:masterClrMapping/>
  </p:clrMapOvr>
</p:sld>
</file>

<file path=ppt/slides/slide4.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HATEAU RAMSAK VINEYARD GLAMPING RESORT | Campground Reviews (Maribor,  Slovenia) - Tripadvisor">
            <a:extLst>
              <a:ext uri="{FF2B5EF4-FFF2-40B4-BE49-F238E27FC236}">
                <a16:creationId xmlns:a16="http://schemas.microsoft.com/office/drawing/2014/main" id="{8705564D-DC24-59BE-EAD8-518D2A85E4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9275" y="3032675"/>
            <a:ext cx="6576975" cy="36538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HATEAU RAMSAK VINEYARD GLAMPING RESORT | Campground Reviews (Maribor,  Slovenia) - Tripadvisor">
            <a:extLst>
              <a:ext uri="{FF2B5EF4-FFF2-40B4-BE49-F238E27FC236}">
                <a16:creationId xmlns:a16="http://schemas.microsoft.com/office/drawing/2014/main" id="{6733B12B-ADFB-EAEB-F786-D00B99A2C1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7658"/>
            <a:ext cx="5629275" cy="312737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hateau Ramšak | idyllic vineyard glamping | Slovenia">
            <a:extLst>
              <a:ext uri="{FF2B5EF4-FFF2-40B4-BE49-F238E27FC236}">
                <a16:creationId xmlns:a16="http://schemas.microsoft.com/office/drawing/2014/main" id="{F06A197D-5AC7-743E-9394-3B5ACD3D198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215" b="8564"/>
          <a:stretch>
            <a:fillRect/>
          </a:stretch>
        </p:blipFill>
        <p:spPr bwMode="auto">
          <a:xfrm>
            <a:off x="-2" y="2961899"/>
            <a:ext cx="5629274" cy="372465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hateau Ramšak Vineyard Luxury Glamping Resort - Authentic Luxury: Luxury  Travel and Authentic Experiences">
            <a:extLst>
              <a:ext uri="{FF2B5EF4-FFF2-40B4-BE49-F238E27FC236}">
                <a16:creationId xmlns:a16="http://schemas.microsoft.com/office/drawing/2014/main" id="{C92FEA8A-4BDD-40E9-0EE2-70D2695E409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43572" b="7407"/>
          <a:stretch>
            <a:fillRect/>
          </a:stretch>
        </p:blipFill>
        <p:spPr bwMode="auto">
          <a:xfrm>
            <a:off x="5629272" y="-57658"/>
            <a:ext cx="6562728" cy="3127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69018"/>
      </p:ext>
    </p:extLst>
  </p:cSld>
  <p:clrMapOvr>
    <a:masterClrMapping/>
  </p:clrMapOvr>
</p:sld>
</file>

<file path=ppt/slides/slide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B6A5C-E2DF-A947-69EC-804762471B2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39E346A-6D46-3410-7CC9-AC0987FB20DD}"/>
              </a:ext>
            </a:extLst>
          </p:cNvPr>
          <p:cNvSpPr>
            <a:spLocks noGrp="1"/>
          </p:cNvSpPr>
          <p:nvPr>
            <p:ph type="body" sz="quarter" idx="18"/>
          </p:nvPr>
        </p:nvSpPr>
        <p:spPr>
          <a:xfrm>
            <a:off x="1009651" y="1215580"/>
            <a:ext cx="10306050" cy="2213420"/>
          </a:xfrm>
        </p:spPr>
        <p:txBody>
          <a:bodyPr/>
          <a:lstStyle/>
          <a:p>
            <a:pPr>
              <a:lnSpc>
                <a:spcPct val="100000"/>
              </a:lnSpc>
              <a:spcBef>
                <a:spcPts val="0"/>
              </a:spcBef>
              <a:spcAft>
                <a:spcPts val="600"/>
              </a:spcAft>
            </a:pPr>
            <a:r>
              <a:rPr lang="en-US" b="1" i="1" dirty="0">
                <a:solidFill>
                  <a:srgbClr val="E96751"/>
                </a:solidFill>
              </a:rPr>
              <a:t>Successo: </a:t>
            </a:r>
            <a:r>
              <a:rPr lang="en-US" dirty="0"/>
              <a:t>allineandosi alla spinta della Slovenia verso un turismo innovativo (turismo enologico + glamping), hanno avuto accesso a fondi che richiedono di dimostrare un impatto regionale (creazione di posti di lavoro, attrazione di turisti di alto livello). Ora operano stagionalmente con un tasso di occupazione e tariffe molto elevati (oltre 300 € a notte per una casa sull'albero), attirando visitatori da tutto il mondo. Hanno scalato con attenzione, reinvestendo i profitti per aggiungere servizi (recentemente hanno aggiunto una casa sull'albero per la luna di miele). </a:t>
            </a:r>
          </a:p>
          <a:p>
            <a:pPr>
              <a:lnSpc>
                <a:spcPct val="100000"/>
              </a:lnSpc>
              <a:spcBef>
                <a:spcPts val="0"/>
              </a:spcBef>
              <a:spcAft>
                <a:spcPts val="600"/>
              </a:spcAft>
            </a:pPr>
            <a:r>
              <a:rPr lang="en-US" b="1" i="1" dirty="0">
                <a:solidFill>
                  <a:srgbClr val="E96751"/>
                </a:solidFill>
              </a:rPr>
              <a:t>Scalabilità e consigli: </a:t>
            </a:r>
            <a:r>
              <a:rPr lang="en-US" dirty="0"/>
              <a:t>hanno sfruttato i punti di forza della regione (vino e natura), dimostrando che legare la propria attività alla cultura e ai punti di forza locali può rafforzare le richieste di finanziamento e l'attrattiva sul mercato. Consigliano ai nuovi operatori di glamping di </a:t>
            </a:r>
            <a:r>
              <a:rPr lang="en-US" b="1" dirty="0"/>
              <a:t>investire nella qualità </a:t>
            </a:r>
            <a:r>
              <a:rPr lang="en-US" dirty="0"/>
              <a:t>("Le persone sono disposte a pagare per il lusso nella natura") e di utilizzare il sostegno disponibile: i proprietari hanno creato una rete con l'Ente sloveno per il turismo e hanno partecipato a eventi promozionali attraverso iniziative nazionali, che li hanno aiutati a farsi conoscere. Questo caso dimostra come </a:t>
            </a:r>
            <a:r>
              <a:rPr lang="en-US" b="1" dirty="0"/>
              <a:t>i fondi imprenditoriali sloveni e i programmi dell'UE possano </a:t>
            </a:r>
            <a:r>
              <a:rPr lang="en-US" b="1" dirty="0" err="1"/>
              <a:t>catalizzare </a:t>
            </a:r>
            <a:r>
              <a:rPr lang="en-US" b="1" dirty="0"/>
              <a:t>un'attività di glamping di livello mondiale</a:t>
            </a:r>
            <a:r>
              <a:rPr lang="en-US" dirty="0"/>
              <a:t>, ma è necessario allineare il progetto a temi strategici per ottenere tale sostegno.</a:t>
            </a:r>
          </a:p>
        </p:txBody>
      </p:sp>
      <p:sp>
        <p:nvSpPr>
          <p:cNvPr id="13" name="Freeform 28">
            <a:extLst>
              <a:ext uri="{FF2B5EF4-FFF2-40B4-BE49-F238E27FC236}">
                <a16:creationId xmlns:a16="http://schemas.microsoft.com/office/drawing/2014/main" id="{69B13B21-134E-5854-E97E-04E70C1DB1BC}"/>
              </a:ext>
            </a:extLst>
          </p:cNvPr>
          <p:cNvSpPr/>
          <p:nvPr/>
        </p:nvSpPr>
        <p:spPr>
          <a:xfrm>
            <a:off x="-12813" y="146403"/>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09ABEBC2-81A1-8DB0-21B7-0A5893CCF90C}"/>
              </a:ext>
            </a:extLst>
          </p:cNvPr>
          <p:cNvSpPr txBox="1">
            <a:spLocks/>
          </p:cNvSpPr>
          <p:nvPr/>
        </p:nvSpPr>
        <p:spPr>
          <a:xfrm>
            <a:off x="448950" y="223766"/>
            <a:ext cx="396112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3200" b="1" dirty="0"/>
              <a:t>Storie di successo e casi di studio</a:t>
            </a:r>
          </a:p>
        </p:txBody>
      </p:sp>
    </p:spTree>
    <p:extLst>
      <p:ext uri="{BB962C8B-B14F-4D97-AF65-F5344CB8AC3E}">
        <p14:creationId xmlns:p14="http://schemas.microsoft.com/office/powerpoint/2010/main" val="1594453478"/>
      </p:ext>
    </p:extLst>
  </p:cSld>
  <p:clrMapOvr>
    <a:masterClrMapping/>
  </p:clrMapOvr>
</p:sld>
</file>

<file path=ppt/slides/slide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01A461-5A93-AB9E-35A5-980189610B5D}"/>
              </a:ext>
            </a:extLst>
          </p:cNvPr>
          <p:cNvPicPr>
            <a:picLocks noChangeAspect="1"/>
          </p:cNvPicPr>
          <p:nvPr/>
        </p:nvPicPr>
        <p:blipFill>
          <a:blip r:embed="rId2"/>
          <a:stretch>
            <a:fillRect/>
          </a:stretch>
        </p:blipFill>
        <p:spPr>
          <a:xfrm>
            <a:off x="0" y="3429000"/>
            <a:ext cx="12192000" cy="2369062"/>
          </a:xfrm>
          <a:prstGeom prst="rect">
            <a:avLst/>
          </a:prstGeom>
        </p:spPr>
      </p:pic>
      <p:pic>
        <p:nvPicPr>
          <p:cNvPr id="10" name="Picture 9">
            <a:extLst>
              <a:ext uri="{FF2B5EF4-FFF2-40B4-BE49-F238E27FC236}">
                <a16:creationId xmlns:a16="http://schemas.microsoft.com/office/drawing/2014/main" id="{F09A18F2-17AD-E70E-0F84-2B86F1BBDDF2}"/>
              </a:ext>
            </a:extLst>
          </p:cNvPr>
          <p:cNvPicPr>
            <a:picLocks noChangeAspect="1"/>
          </p:cNvPicPr>
          <p:nvPr/>
        </p:nvPicPr>
        <p:blipFill>
          <a:blip r:embed="rId3"/>
          <a:stretch>
            <a:fillRect/>
          </a:stretch>
        </p:blipFill>
        <p:spPr>
          <a:xfrm>
            <a:off x="0" y="789562"/>
            <a:ext cx="12192000" cy="2639438"/>
          </a:xfrm>
          <a:prstGeom prst="rect">
            <a:avLst/>
          </a:prstGeom>
        </p:spPr>
      </p:pic>
    </p:spTree>
    <p:extLst>
      <p:ext uri="{BB962C8B-B14F-4D97-AF65-F5344CB8AC3E}">
        <p14:creationId xmlns:p14="http://schemas.microsoft.com/office/powerpoint/2010/main" val="283181561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C1047E4-9861-4B11-8E13-04003A04731D}"/>
</file>

<file path=customXml/itemProps2.xml><?xml version="1.0" encoding="utf-8"?>
<ds:datastoreItem xmlns:ds="http://schemas.openxmlformats.org/officeDocument/2006/customXml" ds:itemID="{FC014804-B51E-4492-A951-0D1C158B381C}"/>
</file>

<file path=customXml/itemProps3.xml><?xml version="1.0" encoding="utf-8"?>
<ds:datastoreItem xmlns:ds="http://schemas.openxmlformats.org/officeDocument/2006/customXml" ds:itemID="{1185D9AB-83DB-4970-AF0D-D1D62B225AA7}"/>
</file>

<file path=docProps/app.xml><?xml version="1.0" encoding="utf-8"?>
<Properties xmlns="http://schemas.openxmlformats.org/officeDocument/2006/extended-properties" xmlns:vt="http://schemas.openxmlformats.org/officeDocument/2006/docPropsVTypes">
  <Template/>
  <TotalTime>13588</TotalTime>
  <Words>477</Words>
  <Application>Microsoft Office PowerPoint</Application>
  <PresentationFormat>Widescreen</PresentationFormat>
  <Paragraphs>16</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docId:E8581891C613B2CBD366B0E66C828C14</cp:keywords>
  <cp:lastModifiedBy>Laura Magan (MMS,Ireland)</cp:lastModifiedBy>
  <cp:revision>553</cp:revision>
  <dcterms:created xsi:type="dcterms:W3CDTF">2020-10-14T13:32:04Z</dcterms:created>
  <dcterms:modified xsi:type="dcterms:W3CDTF">2025-08-20T16:29:36Z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