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7.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7829" r:id="rId2"/>
    <p:sldId id="6907" r:id="rId3"/>
    <p:sldId id="782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0" d="100"/>
          <a:sy n="100" d="100"/>
        </p:scale>
        <p:origin x="84"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F135A-976C-DFF5-3AD6-AF1670D74D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B2FBD-4231-EFF8-CB0A-FD728309C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872DBA-7B90-3F8B-5894-6F7C3B9214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D24D1F-F71C-7737-9853-ABEE6D2B7F77}"/>
              </a:ext>
            </a:extLst>
          </p:cNvPr>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2246919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hyperlink" Target="https://www.kickstarter.com/projects/tree-elements/treehouses" TargetMode="External"/><Relationship Id="rId1" Type="http://schemas.openxmlformats.org/officeDocument/2006/relationships/slideLayout" Target="../slideLayouts/slideLayout1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hyperlink" Target="https://www.landsbankinn.is/en/news/2017/09/29/growth-seeking-balance-economic-analysis-of-tourism-in-iceland" TargetMode="External"/><Relationship Id="rId3" Type="http://schemas.openxmlformats.org/officeDocument/2006/relationships/hyperlink" Target="https://thecrowdspace.com/platform/karolina-fund/#:~:text=Karolina%20Fund%20is%20an%20Icelandic,Fintech%20Startup%20in%20Iceland%202017."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hyperlink" Target="https://www.eif.org/InvestEU/news/2024/icelandic-small-businesses-to-get-eur-21-million-european-financing-boost.htm#:~:text=The%20European%20Investment%20Fund%20,populated%20countries%20in%20the%20world" TargetMode="External"/><Relationship Id="rId4" Type="http://schemas.openxmlformats.org/officeDocument/2006/relationships/hyperlink" Target="https://www.kickstarter.com/projects/tree-elements/treehouses" TargetMode="External"/><Relationship Id="rId9" Type="http://schemas.openxmlformats.org/officeDocument/2006/relationships/hyperlink" Target="https://fundamentalfinanceplaybook.com/iceland/icelandic-financial-institutions/" TargetMode="External"/></Relationships>
</file>

<file path=ppt/slides/slide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US" sz="4000" b="1" dirty="0"/>
              <a:t>Tree Elements Eco-kind Retreat, Croazia</a:t>
            </a:r>
          </a:p>
          <a:p>
            <a:r>
              <a:rPr lang="en-US" sz="4000" i="1" dirty="0"/>
              <a:t>Esempio di crowdfunding su Kickstarter</a:t>
            </a:r>
            <a:endParaRPr lang="en-IE" sz="32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t>https://www.kickstarter.com/projects/tree-elements/treehouses</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Caso di studio</a:t>
            </a:r>
          </a:p>
        </p:txBody>
      </p:sp>
      <p:pic>
        <p:nvPicPr>
          <p:cNvPr id="6" name="Picture Placeholder 5">
            <a:extLst>
              <a:ext uri="{FF2B5EF4-FFF2-40B4-BE49-F238E27FC236}">
                <a16:creationId xmlns:a16="http://schemas.microsoft.com/office/drawing/2014/main" id="{158D2AD7-D37F-137E-4362-58533D5A67DE}"/>
              </a:ext>
            </a:extLst>
          </p:cNvPr>
          <p:cNvPicPr>
            <a:picLocks noGrp="1" noChangeAspect="1"/>
          </p:cNvPicPr>
          <p:nvPr>
            <p:ph type="pic" sz="quarter" idx="19"/>
          </p:nvPr>
        </p:nvPicPr>
        <p:blipFill>
          <a:blip r:embed="rId2"/>
          <a:srcRect l="9508" r="9508"/>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CC05D-7039-B4BE-FAAF-1A20604EEE70}"/>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753E7CA6-59F0-2BDB-DF42-5E60C103120C}"/>
              </a:ext>
            </a:extLst>
          </p:cNvPr>
          <p:cNvSpPr>
            <a:spLocks noGrp="1"/>
          </p:cNvSpPr>
          <p:nvPr>
            <p:ph type="body" sz="quarter" idx="18"/>
          </p:nvPr>
        </p:nvSpPr>
        <p:spPr>
          <a:xfrm>
            <a:off x="561141" y="857490"/>
            <a:ext cx="10614687" cy="3499183"/>
          </a:xfrm>
        </p:spPr>
        <p:txBody>
          <a:bodyPr/>
          <a:lstStyle/>
          <a:p>
            <a:r>
              <a:rPr lang="en-US" dirty="0">
                <a:solidFill>
                  <a:srgbClr val="E96751"/>
                </a:solidFill>
                <a:hlinkClick r:id="rId2">
                  <a:extLst>
                    <a:ext uri="{A12FA001-AC4F-418D-AE19-62706E023703}">
                      <ahyp:hlinkClr xmlns:ahyp="http://schemas.microsoft.com/office/drawing/2018/hyperlinkcolor" val="tx"/>
                    </a:ext>
                  </a:extLst>
                </a:hlinkClick>
              </a:rPr>
              <a:t>Crowdfunding Kickstarter Tree Elements</a:t>
            </a:r>
            <a:r>
              <a:rPr lang="en-US" dirty="0"/>
              <a:t>. </a:t>
            </a:r>
            <a:r>
              <a:rPr lang="en-US" b="1" dirty="0"/>
              <a:t>Pianta alberi mentre dormi! </a:t>
            </a:r>
            <a:r>
              <a:rPr lang="en-US" dirty="0"/>
              <a:t>La nostra missione è quella di costruire un rifugio ecologico e socialmente consapevole con case sugli alberi uniche nel loro genere. Immerso nelle foreste incontaminate di Rastoke, in Croazia, </a:t>
            </a:r>
            <a:r>
              <a:rPr lang="en-US" i="1" dirty="0"/>
              <a:t>Tree Elements </a:t>
            </a:r>
            <a:r>
              <a:rPr lang="en-US" dirty="0"/>
              <a:t>accoglie </a:t>
            </a:r>
            <a:r>
              <a:rPr lang="en-US" dirty="0"/>
              <a:t>con uguale rispetto </a:t>
            </a:r>
            <a:r>
              <a:rPr lang="en-US" dirty="0" err="1"/>
              <a:t>viaggiatori </a:t>
            </a:r>
            <a:r>
              <a:rPr lang="en-US" dirty="0"/>
              <a:t>e persone in cerca di riparo. I fondi raccolti saranno destinati direttamente agli esterni, come il paesaggio (un'area molto vasta), l'anfiteatro per lo yoga, la serra in vetro, la terrazza in legno per lo spazio comune, una biblioteca per la casa principale, il pollaio e gli animali domestici, la piantumazione dell'orto biologico e il sistema di irrigazione, il laboratorio di falegnameria con tutti gli attrezzi, l'illuminazione di tutta la proprietà, i sentieri in legno... e la piantumazione di altri alberi!</a:t>
            </a:r>
            <a:endParaRPr lang="en-IE" dirty="0">
              <a:solidFill>
                <a:srgbClr val="E96751"/>
              </a:solidFill>
            </a:endParaRPr>
          </a:p>
        </p:txBody>
      </p:sp>
      <p:sp>
        <p:nvSpPr>
          <p:cNvPr id="9" name="Text Placeholder 8">
            <a:extLst>
              <a:ext uri="{FF2B5EF4-FFF2-40B4-BE49-F238E27FC236}">
                <a16:creationId xmlns:a16="http://schemas.microsoft.com/office/drawing/2014/main" id="{C6026AEB-77EA-E40A-4A88-F840A416B296}"/>
              </a:ext>
            </a:extLst>
          </p:cNvPr>
          <p:cNvSpPr>
            <a:spLocks noGrp="1"/>
          </p:cNvSpPr>
          <p:nvPr>
            <p:ph type="body" sz="quarter" idx="16"/>
          </p:nvPr>
        </p:nvSpPr>
        <p:spPr>
          <a:xfrm>
            <a:off x="466459" y="187004"/>
            <a:ext cx="10614687" cy="803654"/>
          </a:xfrm>
        </p:spPr>
        <p:txBody>
          <a:bodyPr/>
          <a:lstStyle/>
          <a:p>
            <a:r>
              <a:rPr lang="en-IE" sz="4000" dirty="0">
                <a:solidFill>
                  <a:srgbClr val="E96751"/>
                </a:solidFill>
              </a:rPr>
              <a:t>Caso di studio: </a:t>
            </a:r>
            <a:r>
              <a:rPr lang="en-US" dirty="0"/>
              <a:t>Tree Elements eco-kind retreat (Kickstarter)</a:t>
            </a:r>
            <a:endParaRPr lang="en-IE" dirty="0"/>
          </a:p>
        </p:txBody>
      </p:sp>
      <p:pic>
        <p:nvPicPr>
          <p:cNvPr id="3" name="Picture 2">
            <a:extLst>
              <a:ext uri="{FF2B5EF4-FFF2-40B4-BE49-F238E27FC236}">
                <a16:creationId xmlns:a16="http://schemas.microsoft.com/office/drawing/2014/main" id="{B2A8F38C-17D5-7A15-71F3-3483C4DF96B7}"/>
              </a:ext>
            </a:extLst>
          </p:cNvPr>
          <p:cNvPicPr>
            <a:picLocks noChangeAspect="1"/>
          </p:cNvPicPr>
          <p:nvPr/>
        </p:nvPicPr>
        <p:blipFill>
          <a:blip r:embed="rId3"/>
          <a:stretch>
            <a:fillRect/>
          </a:stretch>
        </p:blipFill>
        <p:spPr>
          <a:xfrm>
            <a:off x="680493" y="3669014"/>
            <a:ext cx="4597548" cy="2514898"/>
          </a:xfrm>
          <a:prstGeom prst="rect">
            <a:avLst/>
          </a:prstGeom>
        </p:spPr>
      </p:pic>
      <p:sp>
        <p:nvSpPr>
          <p:cNvPr id="5" name="TextBox 4">
            <a:extLst>
              <a:ext uri="{FF2B5EF4-FFF2-40B4-BE49-F238E27FC236}">
                <a16:creationId xmlns:a16="http://schemas.microsoft.com/office/drawing/2014/main" id="{FF635F4A-801E-9402-E5F8-A4AA684B2005}"/>
              </a:ext>
            </a:extLst>
          </p:cNvPr>
          <p:cNvSpPr txBox="1"/>
          <p:nvPr/>
        </p:nvSpPr>
        <p:spPr>
          <a:xfrm>
            <a:off x="561141" y="6382346"/>
            <a:ext cx="9068634" cy="338554"/>
          </a:xfrm>
          <a:prstGeom prst="rect">
            <a:avLst/>
          </a:prstGeom>
          <a:noFill/>
        </p:spPr>
        <p:txBody>
          <a:bodyPr wrap="square">
            <a:spAutoFit/>
          </a:bodyPr>
          <a:lstStyle/>
          <a:p>
            <a:r>
              <a:rPr lang="en-IE" sz="1600" dirty="0">
                <a:solidFill>
                  <a:srgbClr val="E96751"/>
                </a:solidFill>
                <a:hlinkClick r:id="rId2">
                  <a:extLst>
                    <a:ext uri="{A12FA001-AC4F-418D-AE19-62706E023703}">
                      <ahyp:hlinkClr xmlns:ahyp="http://schemas.microsoft.com/office/drawing/2018/hyperlinkcolor" val="tx"/>
                    </a:ext>
                  </a:extLst>
                </a:hlinkClick>
              </a:rPr>
              <a:t>https://www.kickstarter.com/projects/tree-elements/treehouses</a:t>
            </a:r>
            <a:r>
              <a:rPr lang="en-IE" sz="1600" dirty="0">
                <a:solidFill>
                  <a:srgbClr val="E96751"/>
                </a:solidFill>
              </a:rPr>
              <a:t> </a:t>
            </a:r>
          </a:p>
        </p:txBody>
      </p:sp>
      <p:pic>
        <p:nvPicPr>
          <p:cNvPr id="12290" name="Picture 2">
            <a:extLst>
              <a:ext uri="{FF2B5EF4-FFF2-40B4-BE49-F238E27FC236}">
                <a16:creationId xmlns:a16="http://schemas.microsoft.com/office/drawing/2014/main" id="{AFC8CDB4-76C2-C2CB-6FB1-3AA8E7EF34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1162" y="3612696"/>
            <a:ext cx="4500563" cy="262753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5ACFCBBC-D2CA-9080-5026-00B091F565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45200" y="6456195"/>
            <a:ext cx="1530819" cy="319792"/>
          </a:xfrm>
          <a:prstGeom prst="rect">
            <a:avLst/>
          </a:prstGeom>
          <a:noFill/>
          <a:ln>
            <a:noFill/>
          </a:ln>
        </p:spPr>
      </p:pic>
      <p:sp>
        <p:nvSpPr>
          <p:cNvPr id="4" name="Rectangle 3">
            <a:extLst>
              <a:ext uri="{FF2B5EF4-FFF2-40B4-BE49-F238E27FC236}">
                <a16:creationId xmlns:a16="http://schemas.microsoft.com/office/drawing/2014/main" id="{9CC90F07-CB4A-8F89-72ED-317F23B6811E}"/>
              </a:ext>
            </a:extLst>
          </p:cNvPr>
          <p:cNvSpPr/>
          <p:nvPr/>
        </p:nvSpPr>
        <p:spPr>
          <a:xfrm>
            <a:off x="7845307" y="6309709"/>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6" name="Group 5">
            <a:extLst>
              <a:ext uri="{FF2B5EF4-FFF2-40B4-BE49-F238E27FC236}">
                <a16:creationId xmlns:a16="http://schemas.microsoft.com/office/drawing/2014/main" id="{51B35EE9-AA3D-BCD6-4F38-A3D5935A7AAB}"/>
              </a:ext>
            </a:extLst>
          </p:cNvPr>
          <p:cNvGrpSpPr/>
          <p:nvPr/>
        </p:nvGrpSpPr>
        <p:grpSpPr>
          <a:xfrm>
            <a:off x="10663486" y="5496252"/>
            <a:ext cx="1307461" cy="742180"/>
            <a:chOff x="340586" y="8789227"/>
            <a:chExt cx="1307461" cy="742180"/>
          </a:xfrm>
        </p:grpSpPr>
        <p:sp>
          <p:nvSpPr>
            <p:cNvPr id="7" name="Rectangle 6">
              <a:extLst>
                <a:ext uri="{FF2B5EF4-FFF2-40B4-BE49-F238E27FC236}">
                  <a16:creationId xmlns:a16="http://schemas.microsoft.com/office/drawing/2014/main" id="{DEB975C9-7E1F-4766-31C7-060458C4067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CD01EADF-CCA9-7A65-8C88-0A4A6DF8D67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27321558"/>
      </p:ext>
    </p:extLst>
  </p:cSld>
  <p:clrMapOvr>
    <a:masterClrMapping/>
  </p:clrMapOvr>
</p:sld>
</file>

<file path=ppt/slides/slide3.xml><?xml version="1.0" encoding="utf-8"?>
<p:sld xmlns:a16="http://schemas.microsoft.com/office/drawing/2014/main" xmlns:ahyp="http://schemas.microsoft.com/office/drawing/2018/hyperlinkcolor" xmlns:asvg="http://schemas.microsoft.com/office/drawing/2016/SVG/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F28E4-95C7-8DBD-03F3-CF306D417238}"/>
            </a:ext>
          </a:extLst>
        </p:cNvPr>
        <p:cNvGrpSpPr/>
        <p:nvPr/>
      </p:nvGrpSpPr>
      <p:grpSpPr>
        <a:xfrm>
          <a:off x="0" y="0"/>
          <a:ext cx="0" cy="0"/>
          <a:chOff x="0" y="0"/>
          <a:chExt cx="0" cy="0"/>
        </a:xfrm>
      </p:grpSpPr>
      <p:sp>
        <p:nvSpPr>
          <p:cNvPr id="24" name="Freeform 18">
            <a:extLst>
              <a:ext uri="{FF2B5EF4-FFF2-40B4-BE49-F238E27FC236}">
                <a16:creationId xmlns:a16="http://schemas.microsoft.com/office/drawing/2014/main" id="{E8E4CF5D-77BA-7456-03E2-F31FE0F77AB5}"/>
              </a:ext>
            </a:extLst>
          </p:cNvPr>
          <p:cNvSpPr/>
          <p:nvPr/>
        </p:nvSpPr>
        <p:spPr>
          <a:xfrm>
            <a:off x="477386" y="853688"/>
            <a:ext cx="11124064"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301407" y="1059840"/>
                </a:lnTo>
                <a:cubicBezTo>
                  <a:pt x="135039" y="1059840"/>
                  <a:pt x="0" y="924840"/>
                  <a:pt x="0" y="758520"/>
                </a:cubicBezTo>
                <a:lnTo>
                  <a:pt x="0" y="0"/>
                </a:lnTo>
                <a:lnTo>
                  <a:pt x="1045013" y="2962"/>
                </a:lnTo>
                <a:cubicBezTo>
                  <a:pt x="1158446" y="2962"/>
                  <a:pt x="1180419" y="91800"/>
                  <a:pt x="1180419" y="205200"/>
                </a:cubicBezTo>
                <a:lnTo>
                  <a:pt x="1180419" y="1059840"/>
                </a:lnTo>
                <a:close/>
              </a:path>
            </a:pathLst>
          </a:custGeom>
          <a:solidFill>
            <a:srgbClr val="F2A158"/>
          </a:solidFill>
          <a:ln w="3598" cap="flat">
            <a:noFill/>
            <a:prstDash val="solid"/>
            <a:miter/>
          </a:ln>
        </p:spPr>
        <p:txBody>
          <a:bodyPr rtlCol="0" anchor="ctr"/>
          <a:lstStyle/>
          <a:p>
            <a:endParaRPr lang="en-US" b="0" i="0" dirty="0">
              <a:latin typeface="Calibri" panose="020F0502020204030204" pitchFamily="34" charset="0"/>
            </a:endParaRPr>
          </a:p>
        </p:txBody>
      </p:sp>
      <p:sp>
        <p:nvSpPr>
          <p:cNvPr id="18" name="Flowchart: Alternate Process 17">
            <a:extLst>
              <a:ext uri="{FF2B5EF4-FFF2-40B4-BE49-F238E27FC236}">
                <a16:creationId xmlns:a16="http://schemas.microsoft.com/office/drawing/2014/main" id="{88C5F34B-4B07-E83B-341E-5C5341F0EF9E}"/>
              </a:ext>
            </a:extLst>
          </p:cNvPr>
          <p:cNvSpPr/>
          <p:nvPr/>
        </p:nvSpPr>
        <p:spPr>
          <a:xfrm>
            <a:off x="1243725" y="1314194"/>
            <a:ext cx="10029647" cy="444843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 Placeholder 5">
            <a:extLst>
              <a:ext uri="{FF2B5EF4-FFF2-40B4-BE49-F238E27FC236}">
                <a16:creationId xmlns:a16="http://schemas.microsoft.com/office/drawing/2014/main" id="{C58725FD-D3FA-D00A-0415-4EFADCD13F5E}"/>
              </a:ext>
            </a:extLst>
          </p:cNvPr>
          <p:cNvSpPr txBox="1">
            <a:spLocks/>
          </p:cNvSpPr>
          <p:nvPr/>
        </p:nvSpPr>
        <p:spPr>
          <a:xfrm>
            <a:off x="1635366" y="1507719"/>
            <a:ext cx="9645293" cy="12835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7675" indent="0"/>
            <a:r>
              <a:rPr lang="en-US" b="1" dirty="0">
                <a:solidFill>
                  <a:srgbClr val="E96751"/>
                </a:solidFill>
              </a:rPr>
              <a:t>Obiettivo</a:t>
            </a:r>
          </a:p>
          <a:p>
            <a:pPr marL="342900" indent="-342900">
              <a:spcAft>
                <a:spcPts val="600"/>
              </a:spcAft>
              <a:buFont typeface="Wingdings" panose="05000000000000000000" pitchFamily="2" charset="2"/>
              <a:buChar char="Ø"/>
            </a:pPr>
            <a:r>
              <a:rPr lang="en-US" sz="2200" dirty="0">
                <a:solidFill>
                  <a:srgbClr val="494949"/>
                </a:solidFill>
              </a:rPr>
              <a:t>Crowdfunding e comunità: l'Islanda ha una vivace comunità locale e anche una base di fan internazionali che la sostengono (persone che amano l'Islanda). Alcuni progetti sono stati finanziati tramite crowdfunding rivolgendosi a questi gruppi. Ad esempio, utilizzando piattaforme come </a:t>
            </a:r>
            <a:r>
              <a:rPr lang="en-US" sz="2200" dirty="0">
                <a:solidFill>
                  <a:srgbClr val="494949"/>
                </a:solidFill>
                <a:hlinkClick r:id="rId3">
                  <a:extLst>
                    <a:ext uri="{A12FA001-AC4F-418D-AE19-62706E023703}">
                      <ahyp:hlinkClr xmlns:ahyp="http://schemas.microsoft.com/office/drawing/2018/hyperlinkcolor" val="tx"/>
                    </a:ext>
                  </a:extLst>
                </a:hlinkClick>
              </a:rPr>
              <a:t>Karolina Fund </a:t>
            </a:r>
            <a:r>
              <a:rPr lang="en-US" sz="2200" dirty="0">
                <a:solidFill>
                  <a:srgbClr val="494949"/>
                </a:solidFill>
              </a:rPr>
              <a:t>(un sito islandese di crowdfunding per progetti creativi) o anche </a:t>
            </a:r>
            <a:r>
              <a:rPr lang="en-US" sz="2200" dirty="0">
                <a:solidFill>
                  <a:srgbClr val="494949"/>
                </a:solidFill>
                <a:hlinkClick r:id="rId4">
                  <a:extLst>
                    <a:ext uri="{A12FA001-AC4F-418D-AE19-62706E023703}">
                      <ahyp:hlinkClr xmlns:ahyp="http://schemas.microsoft.com/office/drawing/2018/hyperlinkcolor" val="tx"/>
                    </a:ext>
                  </a:extLst>
                </a:hlinkClick>
              </a:rPr>
              <a:t>Kickstarter </a:t>
            </a:r>
            <a:r>
              <a:rPr lang="en-US" sz="2200" dirty="0">
                <a:solidFill>
                  <a:srgbClr val="494949"/>
                </a:solidFill>
              </a:rPr>
              <a:t>per invitare gli appassionati dell'Islanda in tutto il mondo a sostenere un rifugio ecologico nella natura islandese (con ricompense come soggiorni una volta costruito).</a:t>
            </a:r>
          </a:p>
          <a:p>
            <a:pPr marL="342900" indent="-342900">
              <a:spcAft>
                <a:spcPts val="600"/>
              </a:spcAft>
              <a:buFont typeface="Wingdings" panose="05000000000000000000" pitchFamily="2" charset="2"/>
              <a:buChar char="Ø"/>
            </a:pPr>
            <a:r>
              <a:rPr lang="en-US" sz="2200" b="1" dirty="0">
                <a:solidFill>
                  <a:srgbClr val="494949"/>
                </a:solidFill>
              </a:rPr>
              <a:t>Distribuzione del turismo: </a:t>
            </a:r>
            <a:r>
              <a:rPr lang="en-US" sz="2200" dirty="0">
                <a:solidFill>
                  <a:srgbClr val="494949"/>
                </a:solidFill>
              </a:rPr>
              <a:t>sebbene su scala minore, il panorama dei finanziamenti islandese premia i progetti che aiutano a distribuire i turisti in modo più uniforme e sostenibile. Se la vostra struttura ricettiva alternativa si trova al di fuori delle zone più frequentate e promuove il turismo durante tutto l'anno, </a:t>
            </a:r>
            <a:r>
              <a:rPr lang="en-US" sz="2200" dirty="0">
                <a:solidFill>
                  <a:srgbClr val="494949"/>
                </a:solidFill>
              </a:rPr>
              <a:t>sottolineatelo nelle richieste di finanziamento: è in linea con gli obiettivi politici dell'Islanda. Vedere l'esempio di crowdfunding nella slide successiva. </a:t>
            </a:r>
          </a:p>
          <a:p>
            <a:pPr marL="342900" indent="-342900">
              <a:spcAft>
                <a:spcPts val="600"/>
              </a:spcAft>
              <a:buFont typeface="Wingdings" panose="05000000000000000000" pitchFamily="2" charset="2"/>
              <a:buChar char="v"/>
            </a:pPr>
            <a:endParaRPr lang="en-US" sz="2200" dirty="0">
              <a:solidFill>
                <a:srgbClr val="494949"/>
              </a:solidFill>
            </a:endParaRPr>
          </a:p>
        </p:txBody>
      </p:sp>
      <p:sp>
        <p:nvSpPr>
          <p:cNvPr id="33" name="Freeform 28">
            <a:extLst>
              <a:ext uri="{FF2B5EF4-FFF2-40B4-BE49-F238E27FC236}">
                <a16:creationId xmlns:a16="http://schemas.microsoft.com/office/drawing/2014/main" id="{40DA32D5-803B-F280-7136-F51226CD2D4B}"/>
              </a:ext>
            </a:extLst>
          </p:cNvPr>
          <p:cNvSpPr/>
          <p:nvPr/>
        </p:nvSpPr>
        <p:spPr>
          <a:xfrm>
            <a:off x="-15513" y="109727"/>
            <a:ext cx="9054738" cy="1103464"/>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4" name="Text Placeholder 5">
            <a:extLst>
              <a:ext uri="{FF2B5EF4-FFF2-40B4-BE49-F238E27FC236}">
                <a16:creationId xmlns:a16="http://schemas.microsoft.com/office/drawing/2014/main" id="{92C00FD8-228A-51DC-D767-1D110F7C4A7E}"/>
              </a:ext>
            </a:extLst>
          </p:cNvPr>
          <p:cNvSpPr txBox="1">
            <a:spLocks/>
          </p:cNvSpPr>
          <p:nvPr/>
        </p:nvSpPr>
        <p:spPr>
          <a:xfrm>
            <a:off x="1243725" y="277882"/>
            <a:ext cx="839381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IE" sz="3200" b="1" dirty="0"/>
              <a:t>Crowdfunding e comunità</a:t>
            </a:r>
          </a:p>
        </p:txBody>
      </p:sp>
      <p:cxnSp>
        <p:nvCxnSpPr>
          <p:cNvPr id="16" name="Straight Connector 15">
            <a:extLst>
              <a:ext uri="{FF2B5EF4-FFF2-40B4-BE49-F238E27FC236}">
                <a16:creationId xmlns:a16="http://schemas.microsoft.com/office/drawing/2014/main" id="{1271197A-B524-B1DE-53D8-AC19EA0C240C}"/>
              </a:ext>
            </a:extLst>
          </p:cNvPr>
          <p:cNvCxnSpPr>
            <a:cxnSpLocks/>
          </p:cNvCxnSpPr>
          <p:nvPr/>
        </p:nvCxnSpPr>
        <p:spPr>
          <a:xfrm>
            <a:off x="816119" y="4029075"/>
            <a:ext cx="420319" cy="0"/>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4" name="Graphic 3" descr="Target with solid fill">
            <a:extLst>
              <a:ext uri="{FF2B5EF4-FFF2-40B4-BE49-F238E27FC236}">
                <a16:creationId xmlns:a16="http://schemas.microsoft.com/office/drawing/2014/main" id="{FDF98DA6-0E52-AE0B-4670-F4A976FA76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8288" y="1394351"/>
            <a:ext cx="633914" cy="633914"/>
          </a:xfrm>
          <a:prstGeom prst="rect">
            <a:avLst/>
          </a:prstGeom>
        </p:spPr>
      </p:pic>
      <p:grpSp>
        <p:nvGrpSpPr>
          <p:cNvPr id="5" name="Group 4">
            <a:extLst>
              <a:ext uri="{FF2B5EF4-FFF2-40B4-BE49-F238E27FC236}">
                <a16:creationId xmlns:a16="http://schemas.microsoft.com/office/drawing/2014/main" id="{487201BF-E222-DD3D-E0E8-94833E3ADA0A}"/>
              </a:ext>
            </a:extLst>
          </p:cNvPr>
          <p:cNvGrpSpPr/>
          <p:nvPr/>
        </p:nvGrpSpPr>
        <p:grpSpPr>
          <a:xfrm>
            <a:off x="195829" y="85433"/>
            <a:ext cx="1047896" cy="1049846"/>
            <a:chOff x="1016000" y="1137920"/>
            <a:chExt cx="1016000" cy="1016000"/>
          </a:xfrm>
        </p:grpSpPr>
        <p:sp>
          <p:nvSpPr>
            <p:cNvPr id="8" name="Oval 7">
              <a:extLst>
                <a:ext uri="{FF2B5EF4-FFF2-40B4-BE49-F238E27FC236}">
                  <a16:creationId xmlns:a16="http://schemas.microsoft.com/office/drawing/2014/main" id="{C1D77C32-83A6-455D-9BB9-E8E3110B190A}"/>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9" name="TextBox 8">
              <a:extLst>
                <a:ext uri="{FF2B5EF4-FFF2-40B4-BE49-F238E27FC236}">
                  <a16:creationId xmlns:a16="http://schemas.microsoft.com/office/drawing/2014/main" id="{00A99B67-32E8-85D2-9BA8-2CF4A07242DB}"/>
                </a:ext>
              </a:extLst>
            </p:cNvPr>
            <p:cNvSpPr txBox="1"/>
            <p:nvPr/>
          </p:nvSpPr>
          <p:spPr>
            <a:xfrm>
              <a:off x="1028700" y="1187689"/>
              <a:ext cx="971551" cy="83399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8</a:t>
              </a:r>
            </a:p>
          </p:txBody>
        </p:sp>
      </p:grpSp>
      <p:cxnSp>
        <p:nvCxnSpPr>
          <p:cNvPr id="11" name="Straight Connector 10">
            <a:extLst>
              <a:ext uri="{FF2B5EF4-FFF2-40B4-BE49-F238E27FC236}">
                <a16:creationId xmlns:a16="http://schemas.microsoft.com/office/drawing/2014/main" id="{578AD72B-D1E3-0C35-5311-F1D618236D44}"/>
              </a:ext>
            </a:extLst>
          </p:cNvPr>
          <p:cNvCxnSpPr>
            <a:cxnSpLocks/>
          </p:cNvCxnSpPr>
          <p:nvPr/>
        </p:nvCxnSpPr>
        <p:spPr>
          <a:xfrm>
            <a:off x="810495" y="1123333"/>
            <a:ext cx="5624" cy="2905742"/>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D3C5089-0964-DC29-3E04-5A663723B36D}"/>
              </a:ext>
            </a:extLst>
          </p:cNvPr>
          <p:cNvPicPr>
            <a:picLocks noChangeAspect="1"/>
          </p:cNvPicPr>
          <p:nvPr/>
        </p:nvPicPr>
        <p:blipFill>
          <a:blip r:embed="rId7"/>
          <a:stretch>
            <a:fillRect/>
          </a:stretch>
        </p:blipFill>
        <p:spPr>
          <a:xfrm>
            <a:off x="1733640" y="5842782"/>
            <a:ext cx="850589" cy="846711"/>
          </a:xfrm>
          <a:prstGeom prst="rect">
            <a:avLst/>
          </a:prstGeom>
        </p:spPr>
      </p:pic>
      <p:sp>
        <p:nvSpPr>
          <p:cNvPr id="6" name="TextBox 5">
            <a:extLst>
              <a:ext uri="{FF2B5EF4-FFF2-40B4-BE49-F238E27FC236}">
                <a16:creationId xmlns:a16="http://schemas.microsoft.com/office/drawing/2014/main" id="{A297108E-8410-3671-8686-2F705410C72E}"/>
              </a:ext>
            </a:extLst>
          </p:cNvPr>
          <p:cNvSpPr txBox="1"/>
          <p:nvPr/>
        </p:nvSpPr>
        <p:spPr>
          <a:xfrm>
            <a:off x="2718458" y="5678706"/>
            <a:ext cx="10073617" cy="2585323"/>
          </a:xfrm>
          <a:prstGeom prst="rect">
            <a:avLst/>
          </a:prstGeom>
          <a:noFill/>
        </p:spPr>
        <p:txBody>
          <a:bodyPr wrap="square">
            <a:spAutoFit/>
          </a:bodyPr>
          <a:lstStyle/>
          <a:p>
            <a:r>
              <a:rPr lang="en-US" b="1" i="1" dirty="0">
                <a:solidFill>
                  <a:schemeClr val="bg1"/>
                </a:solidFill>
                <a:latin typeface="Google Sans"/>
              </a:rPr>
              <a:t>Letture consigliate</a:t>
            </a:r>
          </a:p>
          <a:p>
            <a:pPr marL="285750" indent="-285750">
              <a:buFont typeface="Arial" panose="020B0604020202020204" pitchFamily="34" charset="0"/>
              <a:buChar char="•"/>
            </a:pPr>
            <a:r>
              <a:rPr lang="en-US" sz="1700" dirty="0">
                <a:solidFill>
                  <a:schemeClr val="bg1"/>
                </a:solidFill>
                <a:hlinkClick r:id="rId8">
                  <a:extLst>
                    <a:ext uri="{A12FA001-AC4F-418D-AE19-62706E023703}">
                      <ahyp:hlinkClr xmlns:ahyp="http://schemas.microsoft.com/office/drawing/2018/hyperlinkcolor" val="tx"/>
                    </a:ext>
                  </a:extLst>
                </a:hlinkClick>
              </a:rPr>
              <a:t>Landsbankinn: Crescita alla ricerca dell'equilibrio - analisi economica del turismo in Islanda</a:t>
            </a:r>
            <a:endParaRPr lang="en-US" sz="1700" dirty="0">
              <a:solidFill>
                <a:schemeClr val="bg1"/>
              </a:solidFill>
            </a:endParaRPr>
          </a:p>
          <a:p>
            <a:pPr marL="285750" indent="-285750">
              <a:buFont typeface="Arial" panose="020B0604020202020204" pitchFamily="34" charset="0"/>
              <a:buChar char="•"/>
            </a:pPr>
            <a:r>
              <a:rPr lang="en-IE" sz="1700" dirty="0">
                <a:solidFill>
                  <a:schemeClr val="bg1"/>
                </a:solidFill>
                <a:hlinkClick r:id="rId9">
                  <a:extLst>
                    <a:ext uri="{A12FA001-AC4F-418D-AE19-62706E023703}">
                      <ahyp:hlinkClr xmlns:ahyp="http://schemas.microsoft.com/office/drawing/2018/hyperlinkcolor" val="tx"/>
                    </a:ext>
                  </a:extLst>
                </a:hlinkClick>
              </a:rPr>
              <a:t>Istituzioni finanziarie islandesi</a:t>
            </a:r>
            <a:endParaRPr lang="en-IE" sz="1700" dirty="0">
              <a:solidFill>
                <a:schemeClr val="bg1"/>
              </a:solidFill>
            </a:endParaRPr>
          </a:p>
          <a:p>
            <a:pPr marL="285750" indent="-285750">
              <a:buFont typeface="Arial" panose="020B0604020202020204" pitchFamily="34" charset="0"/>
              <a:buChar char="•"/>
            </a:pPr>
            <a:r>
              <a:rPr lang="en-IE" sz="1700" dirty="0">
                <a:solidFill>
                  <a:schemeClr val="bg1"/>
                </a:solidFill>
                <a:hlinkClick r:id="rId10">
                  <a:extLst>
                    <a:ext uri="{A12FA001-AC4F-418D-AE19-62706E023703}">
                      <ahyp:hlinkClr xmlns:ahyp="http://schemas.microsoft.com/office/drawing/2018/hyperlinkcolor" val="tx"/>
                    </a:ext>
                  </a:extLst>
                </a:hlinkClick>
              </a:rPr>
              <a:t>Le piccole imprese islandesi riceveranno un finanziamento europeo di 21 milioni di euro</a:t>
            </a:r>
            <a:endParaRPr lang="en-IE" sz="1700" dirty="0">
              <a:solidFill>
                <a:schemeClr val="bg1"/>
              </a:solidFill>
            </a:endParaRPr>
          </a:p>
          <a:p>
            <a:pPr marL="285750" indent="-285750">
              <a:buFont typeface="Arial" panose="020B0604020202020204" pitchFamily="34" charset="0"/>
              <a:buChar char="•"/>
            </a:pPr>
            <a:endParaRPr lang="en-IE"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328920044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DE65615-FF30-44FE-AF93-4C308FDD2D59}"/>
</file>

<file path=customXml/itemProps2.xml><?xml version="1.0" encoding="utf-8"?>
<ds:datastoreItem xmlns:ds="http://schemas.openxmlformats.org/officeDocument/2006/customXml" ds:itemID="{CE3CF214-93F6-4563-BBA0-BB75E34ACF62}"/>
</file>

<file path=customXml/itemProps3.xml><?xml version="1.0" encoding="utf-8"?>
<ds:datastoreItem xmlns:ds="http://schemas.openxmlformats.org/officeDocument/2006/customXml" ds:itemID="{63697D32-88C4-41EC-97E1-C1F423CCC3A4}"/>
</file>

<file path=docProps/app.xml><?xml version="1.0" encoding="utf-8"?>
<Properties xmlns="http://schemas.openxmlformats.org/officeDocument/2006/extended-properties" xmlns:vt="http://schemas.openxmlformats.org/officeDocument/2006/docPropsVTypes">
  <Template/>
  <TotalTime>13586</TotalTime>
  <Words>403</Words>
  <Application>Microsoft Office PowerPoint</Application>
  <PresentationFormat>Widescreen</PresentationFormat>
  <Paragraphs>23</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Aptos</vt:lpstr>
      <vt:lpstr>Arial</vt:lpstr>
      <vt:lpstr>Calibri</vt:lpstr>
      <vt:lpstr>Google Sans</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docId:7D1E40BC53EC4595AB9D7933B4D51475</cp:keywords>
  <cp:lastModifiedBy>Laura Magan (MMS,Ireland)</cp:lastModifiedBy>
  <cp:revision>562</cp:revision>
  <dcterms:created xsi:type="dcterms:W3CDTF">2020-10-14T13:32:04Z</dcterms:created>
  <dcterms:modified xsi:type="dcterms:W3CDTF">2025-08-20T18:25:41Z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