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3" r:id="rId3"/>
    <p:sldId id="6814"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E96751"/>
    <a:srgbClr val="459597"/>
    <a:srgbClr val="49494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hyperlink" Target="https://www.traveltozero.com/en/accommodations/villas/son-sabater-es-moli-nou-sa-pobla-majorca-2604" TargetMode="External"/><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hyperlink" Target="https://www.ft.com/content/0f753262-a7c1-47ff-8642-7c868b103354.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 Id="rId4" Type="http://schemas.openxmlformats.org/officeDocument/2006/relationships/hyperlink" Target="https://www.zafirohotels.com/en/son-sabater-by-zafiro/suites/" TargetMode="Externa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Crediti fotografici: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US" dirty="0"/>
              <a:t>Son Sabater (Eco-logic and Sustainable Country House), Sa Pobla, Spagna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Sito </a:t>
            </a:r>
            <a:r>
              <a:rPr lang="en-IE" dirty="0">
                <a:solidFill>
                  <a:srgbClr val="414141"/>
                </a:solidFill>
                <a:hlinkClick r:id="rId2"/>
              </a:rPr>
              <a:t>webhttps://www.zafirohotels.com/en/son-sabater-by-zafiro/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US" sz="2800" b="1" i="1" dirty="0">
                <a:solidFill>
                  <a:srgbClr val="EC7C69"/>
                </a:solidFill>
              </a:rPr>
              <a:t>La bellezza della semplicità</a:t>
            </a:r>
          </a:p>
          <a:p>
            <a:r>
              <a:rPr lang="en-US" b="1" dirty="0">
                <a:solidFill>
                  <a:srgbClr val="5A5A5A"/>
                </a:solidFill>
              </a:rPr>
              <a:t>Un agriturismo ricco di storia nel cuore della natura</a:t>
            </a:r>
          </a:p>
          <a:p>
            <a:endParaRPr lang="en-US" dirty="0">
              <a:solidFill>
                <a:srgbClr val="5A5A5A"/>
              </a:solidFill>
            </a:endParaRPr>
          </a:p>
          <a:p>
            <a:r>
              <a:rPr lang="en-US" dirty="0">
                <a:solidFill>
                  <a:srgbClr val="5A5A5A"/>
                </a:solidFill>
              </a:rPr>
              <a:t>Son Sabater </a:t>
            </a:r>
            <a:r>
              <a:rPr lang="en-US" dirty="0"/>
              <a:t>è una fattoria del XVI secolo restaurata </a:t>
            </a:r>
            <a:r>
              <a:rPr lang="en-US" dirty="0">
                <a:solidFill>
                  <a:srgbClr val="5A5A5A"/>
                </a:solidFill>
              </a:rPr>
              <a:t>con oltre 20 ettari di lecci e carrubi, ora trasformata in un hotel agrituristico a 4 stelle superior. Situato nella tradizionale città di Sa Pobla, molto vicino a </a:t>
            </a:r>
            <a:r>
              <a:rPr lang="en-US" dirty="0" err="1">
                <a:solidFill>
                  <a:srgbClr val="5A5A5A"/>
                </a:solidFill>
              </a:rPr>
              <a:t>Pollença </a:t>
            </a:r>
            <a:r>
              <a:rPr lang="en-US" dirty="0">
                <a:solidFill>
                  <a:srgbClr val="5A5A5A"/>
                </a:solidFill>
              </a:rPr>
              <a:t>e con vista sulle </a:t>
            </a:r>
            <a:r>
              <a:rPr lang="en-US" dirty="0">
                <a:solidFill>
                  <a:srgbClr val="5A5A5A"/>
                </a:solidFill>
              </a:rPr>
              <a:t>montagne</a:t>
            </a:r>
            <a:r>
              <a:rPr lang="en-US" dirty="0">
                <a:solidFill>
                  <a:srgbClr val="5A5A5A"/>
                </a:solidFill>
              </a:rPr>
              <a:t> della Serra de </a:t>
            </a:r>
            <a:r>
              <a:rPr lang="en-US" dirty="0" err="1">
                <a:solidFill>
                  <a:srgbClr val="5A5A5A"/>
                </a:solidFill>
              </a:rPr>
              <a:t>Tramuntana</a:t>
            </a:r>
            <a:r>
              <a:rPr lang="en-US" dirty="0">
                <a:solidFill>
                  <a:srgbClr val="5A5A5A"/>
                </a:solidFill>
              </a:rPr>
              <a:t>.</a:t>
            </a:r>
          </a:p>
          <a:p>
            <a:endParaRPr lang="en-US" dirty="0">
              <a:solidFill>
                <a:srgbClr val="5A5A5A"/>
              </a:solidFill>
            </a:endParaRPr>
          </a:p>
          <a:p>
            <a:endParaRPr lang="en-IE" dirty="0">
              <a:solidFill>
                <a:srgbClr val="5A5A5A"/>
              </a:solidFill>
            </a:endParaRPr>
          </a:p>
        </p:txBody>
      </p:sp>
      <p:pic>
        <p:nvPicPr>
          <p:cNvPr id="25" name="Picture Placeholder 24" descr="A house with stairs leading to the front&#10;&#10;AI-generated content may be incorrect.">
            <a:extLst>
              <a:ext uri="{FF2B5EF4-FFF2-40B4-BE49-F238E27FC236}">
                <a16:creationId xmlns:a16="http://schemas.microsoft.com/office/drawing/2014/main" id="{AB072896-C1E0-927F-8D8B-3F6732ACFF5A}"/>
              </a:ext>
            </a:extLst>
          </p:cNvPr>
          <p:cNvPicPr>
            <a:picLocks noGrp="1" noChangeAspect="1"/>
          </p:cNvPicPr>
          <p:nvPr>
            <p:ph type="pic" sz="quarter" idx="34"/>
          </p:nvPr>
        </p:nvPicPr>
        <p:blipFill>
          <a:blip r:embed="rId4"/>
          <a:srcRect t="30939" b="30939"/>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7B8BCE1-310F-8F2B-AF7C-080711512161}"/>
              </a:ext>
            </a:extLst>
          </p:cNvPr>
          <p:cNvSpPr>
            <a:spLocks noGrp="1"/>
          </p:cNvSpPr>
          <p:nvPr>
            <p:ph type="body" sz="quarter" idx="16"/>
          </p:nvPr>
        </p:nvSpPr>
        <p:spPr>
          <a:xfrm>
            <a:off x="393803" y="36422"/>
            <a:ext cx="11636272" cy="803654"/>
          </a:xfrm>
        </p:spPr>
        <p:txBody>
          <a:bodyPr/>
          <a:lstStyle/>
          <a:p>
            <a:r>
              <a:rPr lang="en-US" sz="4000" dirty="0">
                <a:solidFill>
                  <a:srgbClr val="E96751"/>
                </a:solidFill>
              </a:rPr>
              <a:t>Caso di studio: </a:t>
            </a:r>
            <a:r>
              <a:rPr lang="en-IE" sz="2400" dirty="0"/>
              <a:t>Son Sabater </a:t>
            </a:r>
            <a:r>
              <a:rPr lang="en-IE" sz="2400" b="0" dirty="0"/>
              <a:t>(Casa di campagna ecologica e sostenibile), </a:t>
            </a:r>
            <a:r>
              <a:rPr lang="en-IE" sz="2400" dirty="0"/>
              <a:t>Sa Pobla, Spagna </a:t>
            </a:r>
          </a:p>
        </p:txBody>
      </p:sp>
      <p:pic>
        <p:nvPicPr>
          <p:cNvPr id="13" name="Picture 12">
            <a:extLst>
              <a:ext uri="{FF2B5EF4-FFF2-40B4-BE49-F238E27FC236}">
                <a16:creationId xmlns:a16="http://schemas.microsoft.com/office/drawing/2014/main" id="{46F453D8-7BE8-9BC3-0BDD-BD7494C5C776}"/>
              </a:ext>
            </a:extLst>
          </p:cNvPr>
          <p:cNvPicPr>
            <a:picLocks noChangeAspect="1"/>
          </p:cNvPicPr>
          <p:nvPr/>
        </p:nvPicPr>
        <p:blipFill>
          <a:blip r:embed="rId2"/>
          <a:stretch>
            <a:fillRect/>
          </a:stretch>
        </p:blipFill>
        <p:spPr>
          <a:xfrm>
            <a:off x="76200" y="643743"/>
            <a:ext cx="12192000" cy="4265188"/>
          </a:xfrm>
          <a:prstGeom prst="rect">
            <a:avLst/>
          </a:prstGeom>
        </p:spPr>
      </p:pic>
      <p:sp>
        <p:nvSpPr>
          <p:cNvPr id="16" name="Text Placeholder 9">
            <a:extLst>
              <a:ext uri="{FF2B5EF4-FFF2-40B4-BE49-F238E27FC236}">
                <a16:creationId xmlns:a16="http://schemas.microsoft.com/office/drawing/2014/main" id="{E8ACD8B8-6296-0D27-61FD-C8F269AE2465}"/>
              </a:ext>
            </a:extLst>
          </p:cNvPr>
          <p:cNvSpPr>
            <a:spLocks noGrp="1"/>
          </p:cNvSpPr>
          <p:nvPr>
            <p:ph type="body" sz="quarter" idx="18"/>
          </p:nvPr>
        </p:nvSpPr>
        <p:spPr>
          <a:xfrm>
            <a:off x="294223" y="4901995"/>
            <a:ext cx="11392952" cy="1396289"/>
          </a:xfrm>
        </p:spPr>
        <p:txBody>
          <a:bodyPr/>
          <a:lstStyle/>
          <a:p>
            <a:r>
              <a:rPr lang="en-US" dirty="0">
                <a:solidFill>
                  <a:srgbClr val="E96751"/>
                </a:solidFill>
                <a:hlinkClick r:id="rId3">
                  <a:extLst>
                    <a:ext uri="{A12FA001-AC4F-418D-AE19-62706E023703}">
                      <ahyp:hlinkClr xmlns:ahyp="http://schemas.microsoft.com/office/drawing/2018/hyperlinkcolor" val="tx"/>
                    </a:ext>
                  </a:extLst>
                </a:hlinkClick>
              </a:rPr>
              <a:t>Son Sabater </a:t>
            </a:r>
            <a:r>
              <a:rPr lang="en-US" dirty="0"/>
              <a:t>dispone di 15 camere, tra cui spaziose suite e ville private con terrazza e giardino. Tutti gli alloggi riflettono il carattere della famiglia Plomer e lo stile tradizionale mediterraneo. Soffitti alti, travi in legno a vista e tradizionali </a:t>
            </a:r>
            <a:r>
              <a:rPr lang="en-US" dirty="0"/>
              <a:t>muri in pietra </a:t>
            </a:r>
            <a:r>
              <a:rPr lang="en-US" dirty="0" err="1"/>
              <a:t>maiorchina</a:t>
            </a:r>
            <a:r>
              <a:rPr lang="en-US" dirty="0"/>
              <a:t>. Spazi pieni di luce, dove i piccoli dettagli fanno la differenza. </a:t>
            </a:r>
            <a:endParaRPr lang="en-IE" dirty="0"/>
          </a:p>
        </p:txBody>
      </p:sp>
      <p:sp>
        <p:nvSpPr>
          <p:cNvPr id="17" name="TextBox 16">
            <a:extLst>
              <a:ext uri="{FF2B5EF4-FFF2-40B4-BE49-F238E27FC236}">
                <a16:creationId xmlns:a16="http://schemas.microsoft.com/office/drawing/2014/main" id="{0CE5D4A4-94CB-FF9C-E336-9F949A2936E9}"/>
              </a:ext>
            </a:extLst>
          </p:cNvPr>
          <p:cNvSpPr txBox="1"/>
          <p:nvPr/>
        </p:nvSpPr>
        <p:spPr>
          <a:xfrm>
            <a:off x="8258175" y="4570377"/>
            <a:ext cx="3848100" cy="338554"/>
          </a:xfrm>
          <a:prstGeom prst="rect">
            <a:avLst/>
          </a:prstGeom>
          <a:noFill/>
        </p:spPr>
        <p:txBody>
          <a:bodyPr wrap="square" rtlCol="0">
            <a:spAutoFit/>
          </a:bodyPr>
          <a:lstStyle/>
          <a:p>
            <a:r>
              <a:rPr lang="en-IE" sz="1600" dirty="0">
                <a:solidFill>
                  <a:srgbClr val="E96751"/>
                </a:solidFill>
                <a:hlinkClick r:id="rId4">
                  <a:extLst>
                    <a:ext uri="{A12FA001-AC4F-418D-AE19-62706E023703}">
                      <ahyp:hlinkClr xmlns:ahyp="http://schemas.microsoft.com/office/drawing/2018/hyperlinkcolor" val="tx"/>
                    </a:ext>
                  </a:extLst>
                </a:hlinkClick>
              </a:rPr>
              <a:t>Immagini Financial Times</a:t>
            </a:r>
            <a:endParaRPr lang="en-IE" sz="1600"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9D3C5A52-E60D-8DFD-BD80-C28B259790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529" y="6450488"/>
            <a:ext cx="1530819" cy="319792"/>
          </a:xfrm>
          <a:prstGeom prst="rect">
            <a:avLst/>
          </a:prstGeom>
          <a:noFill/>
          <a:ln>
            <a:noFill/>
          </a:ln>
        </p:spPr>
      </p:pic>
      <p:sp>
        <p:nvSpPr>
          <p:cNvPr id="3" name="Rectangle 2">
            <a:extLst>
              <a:ext uri="{FF2B5EF4-FFF2-40B4-BE49-F238E27FC236}">
                <a16:creationId xmlns:a16="http://schemas.microsoft.com/office/drawing/2014/main" id="{37E0604B-0081-100B-A806-77C3C817C31E}"/>
              </a:ext>
            </a:extLst>
          </p:cNvPr>
          <p:cNvSpPr/>
          <p:nvPr/>
        </p:nvSpPr>
        <p:spPr>
          <a:xfrm>
            <a:off x="1845636" y="6304002"/>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4" name="Group 3">
            <a:extLst>
              <a:ext uri="{FF2B5EF4-FFF2-40B4-BE49-F238E27FC236}">
                <a16:creationId xmlns:a16="http://schemas.microsoft.com/office/drawing/2014/main" id="{81E9D6D8-0A44-D11B-A868-EE23EEC76529}"/>
              </a:ext>
            </a:extLst>
          </p:cNvPr>
          <p:cNvGrpSpPr/>
          <p:nvPr/>
        </p:nvGrpSpPr>
        <p:grpSpPr>
          <a:xfrm>
            <a:off x="9905118" y="6028100"/>
            <a:ext cx="1307461" cy="742180"/>
            <a:chOff x="340586" y="8789227"/>
            <a:chExt cx="1307461" cy="742180"/>
          </a:xfrm>
        </p:grpSpPr>
        <p:sp>
          <p:nvSpPr>
            <p:cNvPr id="5" name="Rectangle 4">
              <a:extLst>
                <a:ext uri="{FF2B5EF4-FFF2-40B4-BE49-F238E27FC236}">
                  <a16:creationId xmlns:a16="http://schemas.microsoft.com/office/drawing/2014/main" id="{4E2D396B-7B58-A111-6CE1-A170A2438841}"/>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55FDAEFC-7D71-6A4A-4D07-3000627352D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57919882"/>
      </p:ext>
    </p:extLst>
  </p:cSld>
  <p:clrMapOvr>
    <a:masterClrMapping/>
  </p:clrMapOvr>
</p:sld>
</file>

<file path=ppt/slides/slide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7B513-731C-0BE3-A8E1-72BB15EABE7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650EBF2-EB9D-DA73-3CE6-4FD9EC1E1690}"/>
              </a:ext>
            </a:extLst>
          </p:cNvPr>
          <p:cNvSpPr>
            <a:spLocks noGrp="1"/>
          </p:cNvSpPr>
          <p:nvPr>
            <p:ph type="body" sz="quarter" idx="16"/>
          </p:nvPr>
        </p:nvSpPr>
        <p:spPr>
          <a:xfrm>
            <a:off x="393803" y="36422"/>
            <a:ext cx="11636272" cy="803654"/>
          </a:xfrm>
        </p:spPr>
        <p:txBody>
          <a:bodyPr/>
          <a:lstStyle/>
          <a:p>
            <a:r>
              <a:rPr lang="en-US" sz="4000" dirty="0">
                <a:solidFill>
                  <a:srgbClr val="E96751"/>
                </a:solidFill>
              </a:rPr>
              <a:t>Caso di studio: </a:t>
            </a:r>
            <a:r>
              <a:rPr lang="en-IE" sz="2400" dirty="0"/>
              <a:t>Son Sabater </a:t>
            </a:r>
            <a:r>
              <a:rPr lang="en-IE" sz="2400" b="0" dirty="0"/>
              <a:t>(Casa di campagna ecologica e sostenibile), </a:t>
            </a:r>
            <a:r>
              <a:rPr lang="en-IE" sz="2400" dirty="0"/>
              <a:t>Sa Pobla, Spagna </a:t>
            </a:r>
          </a:p>
        </p:txBody>
      </p:sp>
      <p:sp>
        <p:nvSpPr>
          <p:cNvPr id="10" name="TextBox 9">
            <a:extLst>
              <a:ext uri="{FF2B5EF4-FFF2-40B4-BE49-F238E27FC236}">
                <a16:creationId xmlns:a16="http://schemas.microsoft.com/office/drawing/2014/main" id="{4500E2BD-B82C-9053-6DC7-48CA68566918}"/>
              </a:ext>
            </a:extLst>
          </p:cNvPr>
          <p:cNvSpPr txBox="1"/>
          <p:nvPr/>
        </p:nvSpPr>
        <p:spPr>
          <a:xfrm>
            <a:off x="488072" y="868356"/>
            <a:ext cx="7020485" cy="5909310"/>
          </a:xfrm>
          <a:prstGeom prst="rect">
            <a:avLst/>
          </a:prstGeom>
          <a:noFill/>
        </p:spPr>
        <p:txBody>
          <a:bodyPr wrap="square" rtlCol="0">
            <a:spAutoFit/>
          </a:bodyPr>
          <a:lstStyle/>
          <a:p>
            <a:r>
              <a:rPr lang="en-US" sz="2800" b="1" dirty="0">
                <a:solidFill>
                  <a:srgbClr val="EC7C69"/>
                </a:solidFill>
              </a:rPr>
              <a:t>Le suite: </a:t>
            </a:r>
            <a:r>
              <a:rPr lang="en-US" sz="2200" dirty="0">
                <a:solidFill>
                  <a:srgbClr val="5A5A5A"/>
                </a:solidFill>
              </a:rPr>
              <a:t>la tua oasi nel cuore di Maiorca</a:t>
            </a:r>
          </a:p>
          <a:p>
            <a:endParaRPr lang="en-US" sz="2200" dirty="0">
              <a:solidFill>
                <a:srgbClr val="5A5A5A"/>
              </a:solidFill>
            </a:endParaRPr>
          </a:p>
          <a:p>
            <a:r>
              <a:rPr lang="en-US" sz="2200" dirty="0">
                <a:solidFill>
                  <a:srgbClr val="5A5A5A"/>
                </a:solidFill>
              </a:rPr>
              <a:t>Svegliarsi all'alba con il canto degli uccelli, su lenzuola di cotone naturale e con il profumo dei lecci. Le 15 camere del Son Sabater by Zafiro, tra cui spaziose suite e </a:t>
            </a:r>
            <a:r>
              <a:rPr lang="en-US" sz="2200" b="1" dirty="0">
                <a:solidFill>
                  <a:srgbClr val="5A5A5A"/>
                </a:solidFill>
              </a:rPr>
              <a:t>ville private con terrazza e giardino</a:t>
            </a:r>
            <a:r>
              <a:rPr lang="en-US" sz="2200" dirty="0">
                <a:solidFill>
                  <a:srgbClr val="5A5A5A"/>
                </a:solidFill>
              </a:rPr>
              <a:t>, </a:t>
            </a:r>
            <a:r>
              <a:rPr lang="en-US" sz="2200" b="1" dirty="0">
                <a:solidFill>
                  <a:srgbClr val="5A5A5A"/>
                </a:solidFill>
              </a:rPr>
              <a:t>riflettono le tradizioni dell'isola. </a:t>
            </a:r>
            <a:r>
              <a:rPr lang="en-US" sz="2200" dirty="0">
                <a:solidFill>
                  <a:srgbClr val="5A5A5A"/>
                </a:solidFill>
              </a:rPr>
              <a:t>Il tutto accompagnato dallo stile contemporaneo applicato dall'interior designer della </a:t>
            </a:r>
            <a:r>
              <a:rPr lang="en-US" sz="2200" b="1" dirty="0">
                <a:solidFill>
                  <a:srgbClr val="5A5A5A"/>
                </a:solidFill>
              </a:rPr>
              <a:t>Zafiro Palace Collection</a:t>
            </a:r>
            <a:r>
              <a:rPr lang="en-US" b="1" dirty="0"/>
              <a:t>.  </a:t>
            </a:r>
          </a:p>
          <a:p>
            <a:endParaRPr lang="en-US" dirty="0"/>
          </a:p>
          <a:p>
            <a:r>
              <a:rPr lang="en-US" sz="2200" dirty="0">
                <a:solidFill>
                  <a:srgbClr val="5A5A5A"/>
                </a:solidFill>
              </a:rPr>
              <a:t>La nostra Junior Suite più grande e spaziosa. Ideale per </a:t>
            </a:r>
            <a:r>
              <a:rPr lang="en-US" sz="2200" b="1" dirty="0">
                <a:solidFill>
                  <a:srgbClr val="5A5A5A"/>
                </a:solidFill>
              </a:rPr>
              <a:t>staccare la spina dallo stress e dalla città</a:t>
            </a:r>
            <a:r>
              <a:rPr lang="en-US" sz="2200" dirty="0">
                <a:solidFill>
                  <a:srgbClr val="5A5A5A"/>
                </a:solidFill>
              </a:rPr>
              <a:t>. Una camera ricca di </a:t>
            </a:r>
            <a:r>
              <a:rPr lang="en-US" sz="2200" b="1" dirty="0">
                <a:solidFill>
                  <a:srgbClr val="5A5A5A"/>
                </a:solidFill>
              </a:rPr>
              <a:t>fascino rustico e dettagli straordinari, </a:t>
            </a:r>
            <a:r>
              <a:rPr lang="en-US" sz="2200" dirty="0">
                <a:solidFill>
                  <a:srgbClr val="5A5A5A"/>
                </a:solidFill>
              </a:rPr>
              <a:t>che si riflettono nei </a:t>
            </a:r>
            <a:r>
              <a:rPr lang="en-US" sz="2200" b="1" dirty="0">
                <a:solidFill>
                  <a:srgbClr val="5A5A5A"/>
                </a:solidFill>
              </a:rPr>
              <a:t>materiali naturali </a:t>
            </a:r>
            <a:r>
              <a:rPr lang="en-US" sz="2200" dirty="0">
                <a:solidFill>
                  <a:srgbClr val="5A5A5A"/>
                </a:solidFill>
              </a:rPr>
              <a:t>come la pietra e il legno utilizzati nella decorazione. Un rifugio perfetto per godersi qualche giorno di pace e tranquillità in campagna, lontano dal trambusto.</a:t>
            </a:r>
          </a:p>
          <a:p>
            <a:endParaRPr lang="en-US" sz="2400" dirty="0">
              <a:solidFill>
                <a:srgbClr val="5A5A5A"/>
              </a:solidFill>
            </a:endParaRPr>
          </a:p>
        </p:txBody>
      </p:sp>
      <p:sp>
        <p:nvSpPr>
          <p:cNvPr id="11" name="AutoShape 2">
            <a:extLst>
              <a:ext uri="{FF2B5EF4-FFF2-40B4-BE49-F238E27FC236}">
                <a16:creationId xmlns:a16="http://schemas.microsoft.com/office/drawing/2014/main" id="{90507BFD-EEA2-07D4-9B56-04C3AD26564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14" name="AutoShape 4">
            <a:extLst>
              <a:ext uri="{FF2B5EF4-FFF2-40B4-BE49-F238E27FC236}">
                <a16:creationId xmlns:a16="http://schemas.microsoft.com/office/drawing/2014/main" id="{4EE71D34-4386-3A08-1829-E84D558443AD}"/>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9" name="Picture 18">
            <a:extLst>
              <a:ext uri="{FF2B5EF4-FFF2-40B4-BE49-F238E27FC236}">
                <a16:creationId xmlns:a16="http://schemas.microsoft.com/office/drawing/2014/main" id="{FBC93993-99D6-D7BA-AD9F-BFB9A83D27D5}"/>
              </a:ext>
            </a:extLst>
          </p:cNvPr>
          <p:cNvPicPr>
            <a:picLocks noChangeAspect="1"/>
          </p:cNvPicPr>
          <p:nvPr/>
        </p:nvPicPr>
        <p:blipFill>
          <a:blip r:embed="rId2"/>
          <a:stretch>
            <a:fillRect/>
          </a:stretch>
        </p:blipFill>
        <p:spPr>
          <a:xfrm>
            <a:off x="7365682" y="3181350"/>
            <a:ext cx="4252609" cy="3276600"/>
          </a:xfrm>
          <a:prstGeom prst="ellipse">
            <a:avLst/>
          </a:prstGeom>
        </p:spPr>
      </p:pic>
      <p:pic>
        <p:nvPicPr>
          <p:cNvPr id="21" name="Picture 20">
            <a:extLst>
              <a:ext uri="{FF2B5EF4-FFF2-40B4-BE49-F238E27FC236}">
                <a16:creationId xmlns:a16="http://schemas.microsoft.com/office/drawing/2014/main" id="{47D8CC13-D709-4A23-8803-AFED89C29D45}"/>
              </a:ext>
            </a:extLst>
          </p:cNvPr>
          <p:cNvPicPr>
            <a:picLocks noChangeAspect="1"/>
          </p:cNvPicPr>
          <p:nvPr/>
        </p:nvPicPr>
        <p:blipFill>
          <a:blip r:embed="rId3"/>
          <a:stretch>
            <a:fillRect/>
          </a:stretch>
        </p:blipFill>
        <p:spPr>
          <a:xfrm>
            <a:off x="7365682" y="759680"/>
            <a:ext cx="4016693" cy="3218439"/>
          </a:xfrm>
          <a:prstGeom prst="ellipse">
            <a:avLst/>
          </a:prstGeom>
        </p:spPr>
      </p:pic>
      <p:sp>
        <p:nvSpPr>
          <p:cNvPr id="23" name="TextBox 22">
            <a:extLst>
              <a:ext uri="{FF2B5EF4-FFF2-40B4-BE49-F238E27FC236}">
                <a16:creationId xmlns:a16="http://schemas.microsoft.com/office/drawing/2014/main" id="{6B21C3BC-8AF7-4F27-9CA4-E35A906BA5D4}"/>
              </a:ext>
            </a:extLst>
          </p:cNvPr>
          <p:cNvSpPr txBox="1"/>
          <p:nvPr/>
        </p:nvSpPr>
        <p:spPr>
          <a:xfrm>
            <a:off x="488072" y="6398809"/>
            <a:ext cx="6096000" cy="369332"/>
          </a:xfrm>
          <a:prstGeom prst="rect">
            <a:avLst/>
          </a:prstGeom>
          <a:noFill/>
        </p:spPr>
        <p:txBody>
          <a:bodyPr wrap="square">
            <a:spAutoFit/>
          </a:bodyPr>
          <a:lstStyle/>
          <a:p>
            <a:r>
              <a:rPr lang="en-IE" dirty="0">
                <a:hlinkClick r:id="rId4"/>
              </a:rPr>
              <a:t>https://www.zafirohotels.com/en/son-sabater-by-zafiro/suites/</a:t>
            </a:r>
            <a:r>
              <a:rPr lang="en-IE" dirty="0"/>
              <a:t> </a:t>
            </a:r>
          </a:p>
        </p:txBody>
      </p:sp>
    </p:spTree>
    <p:extLst>
      <p:ext uri="{BB962C8B-B14F-4D97-AF65-F5344CB8AC3E}">
        <p14:creationId xmlns:p14="http://schemas.microsoft.com/office/powerpoint/2010/main" val="32581253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7B486DB-0826-46BB-A430-17CB35B49018}"/>
</file>

<file path=customXml/itemProps2.xml><?xml version="1.0" encoding="utf-8"?>
<ds:datastoreItem xmlns:ds="http://schemas.openxmlformats.org/officeDocument/2006/customXml" ds:itemID="{BCFF4C8D-2DB3-428F-9B10-2163FBB15E7A}"/>
</file>

<file path=customXml/itemProps3.xml><?xml version="1.0" encoding="utf-8"?>
<ds:datastoreItem xmlns:ds="http://schemas.openxmlformats.org/officeDocument/2006/customXml" ds:itemID="{7BF15F30-4F18-4C30-AD5C-F29E5CF5CC84}"/>
</file>

<file path=docProps/app.xml><?xml version="1.0" encoding="utf-8"?>
<Properties xmlns="http://schemas.openxmlformats.org/officeDocument/2006/extended-properties" xmlns:vt="http://schemas.openxmlformats.org/officeDocument/2006/docPropsVTypes">
  <TotalTime>14652</TotalTime>
  <Words>416</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docId:A3759E923D113D062757BECB82CD0349</cp:keywords>
  <cp:lastModifiedBy>Laura Magan (MMS,Ireland)</cp:lastModifiedBy>
  <cp:revision>415</cp:revision>
  <dcterms:created xsi:type="dcterms:W3CDTF">2020-10-14T13:32:04Z</dcterms:created>
  <dcterms:modified xsi:type="dcterms:W3CDTF">2025-08-20T17:21:02Z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