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7"/>
  </p:notesMasterIdLst>
  <p:handoutMasterIdLst>
    <p:handoutMasterId r:id="rId8"/>
  </p:handoutMasterIdLst>
  <p:sldIdLst>
    <p:sldId id="7136" r:id="rId2"/>
    <p:sldId id="7674" r:id="rId3"/>
    <p:sldId id="7672" r:id="rId4"/>
    <p:sldId id="7675" r:id="rId5"/>
    <p:sldId id="7673"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FE1"/>
    <a:srgbClr val="0D9390"/>
    <a:srgbClr val="E96751"/>
    <a:srgbClr val="EC7C69"/>
    <a:srgbClr val="494949"/>
    <a:srgbClr val="F2A158"/>
    <a:srgbClr val="DCC5ED"/>
    <a:srgbClr val="3FB5A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100" d="100"/>
          <a:sy n="100" d="100"/>
        </p:scale>
        <p:origin x="138"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3.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chateauramsak.com/" TargetMode="Externa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ecocapsule.com/" TargetMode="External"/><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ecocapsule.com/" TargetMode="External"/><Relationship Id="rId2" Type="http://schemas.openxmlformats.org/officeDocument/2006/relationships/image" Target="../media/image10.pn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ecocapsule.com/"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3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4" y="2339364"/>
            <a:ext cx="5148935" cy="3066422"/>
          </a:xfrm>
        </p:spPr>
        <p:txBody>
          <a:bodyPr>
            <a:normAutofit fontScale="92500" lnSpcReduction="20000"/>
          </a:bodyPr>
          <a:lstStyle/>
          <a:p>
            <a:r>
              <a:rPr lang="en-IE" sz="3900" dirty="0" err="1"/>
              <a:t>Ecocapsule </a:t>
            </a:r>
            <a:r>
              <a:rPr lang="en-IE" sz="3900" dirty="0"/>
              <a:t>– Slovacchia (Crowdfunding con Indiegogo)</a:t>
            </a:r>
          </a:p>
          <a:p>
            <a:endParaRPr lang="en-US" sz="3400" dirty="0">
              <a:hlinkClick r:id="rId2">
                <a:extLst>
                  <a:ext uri="{A12FA001-AC4F-418D-AE19-62706E023703}">
                    <ahyp:hlinkClr xmlns:ahyp="http://schemas.microsoft.com/office/drawing/2018/hyperlinkcolor" val="tx"/>
                  </a:ext>
                </a:extLst>
              </a:hlinkClick>
            </a:endParaRPr>
          </a:p>
          <a:p>
            <a:r>
              <a:rPr lang="en-IE" dirty="0"/>
              <a:t>Off-grid</a:t>
            </a:r>
            <a:br>
              <a:rPr lang="en-IE" dirty="0"/>
            </a:br>
            <a:r>
              <a:rPr lang="en-IE" dirty="0"/>
              <a:t>Casa mobile</a:t>
            </a:r>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dirty="0"/>
              <a:t>Caso di studio</a:t>
            </a:r>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IE" dirty="0" err="1"/>
              <a:t>Ecocapsule</a:t>
            </a:r>
            <a:endParaRPr lang="en-IE" dirty="0"/>
          </a:p>
        </p:txBody>
      </p:sp>
      <p:pic>
        <p:nvPicPr>
          <p:cNvPr id="3" name="Picture 2" descr="Co-funded by the European Union logo in png for web usage">
            <a:extLst>
              <a:ext uri="{FF2B5EF4-FFF2-40B4-BE49-F238E27FC236}">
                <a16:creationId xmlns:a16="http://schemas.microsoft.com/office/drawing/2014/main" id="{D18CDF32-3099-E760-B2BD-FF23A697CB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835641C-7082-1150-C15E-5079114C7C9E}"/>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p>
        </p:txBody>
      </p:sp>
      <p:grpSp>
        <p:nvGrpSpPr>
          <p:cNvPr id="5" name="Group 4">
            <a:extLst>
              <a:ext uri="{FF2B5EF4-FFF2-40B4-BE49-F238E27FC236}">
                <a16:creationId xmlns:a16="http://schemas.microsoft.com/office/drawing/2014/main" id="{61521944-DDBC-B3E4-C83E-8E68CA1D184B}"/>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7D53B86-ADA8-CDA0-BFC3-AD07FFCB1D0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FCB68C76-9A27-6F51-4443-0E2F64718FF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14" name="Picture Placeholder 13" descr="A white round house on a snowy mountain&#10;&#10;AI-generated content may be incorrect.">
            <a:extLst>
              <a:ext uri="{FF2B5EF4-FFF2-40B4-BE49-F238E27FC236}">
                <a16:creationId xmlns:a16="http://schemas.microsoft.com/office/drawing/2014/main" id="{51B4773F-74F7-8663-8E3E-D2BDF71793EB}"/>
              </a:ext>
            </a:extLst>
          </p:cNvPr>
          <p:cNvPicPr>
            <a:picLocks noGrp="1" noChangeAspect="1"/>
          </p:cNvPicPr>
          <p:nvPr>
            <p:ph type="pic" sz="quarter" idx="19"/>
          </p:nvPr>
        </p:nvPicPr>
        <p:blipFill>
          <a:blip r:embed="rId6"/>
          <a:srcRect l="11615" r="11615"/>
          <a:stretch>
            <a:fillRect/>
          </a:stretch>
        </p:blipFill>
        <p:spPr/>
      </p:pic>
    </p:spTree>
    <p:extLst>
      <p:ext uri="{BB962C8B-B14F-4D97-AF65-F5344CB8AC3E}">
        <p14:creationId xmlns:p14="http://schemas.microsoft.com/office/powerpoint/2010/main" val="3611446577"/>
      </p:ext>
    </p:extLst>
  </p:cSld>
  <p:clrMapOvr>
    <a:masterClrMapping/>
  </p:clrMapOvr>
</p:sld>
</file>

<file path=ppt/slides/slide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E5CF8C6-74CC-3E8F-D3EA-4D1068B7A60B}"/>
              </a:ext>
            </a:extLst>
          </p:cNvPr>
          <p:cNvPicPr>
            <a:picLocks noChangeAspect="1"/>
          </p:cNvPicPr>
          <p:nvPr/>
        </p:nvPicPr>
        <p:blipFill>
          <a:blip r:embed="rId2"/>
          <a:stretch>
            <a:fillRect/>
          </a:stretch>
        </p:blipFill>
        <p:spPr>
          <a:xfrm>
            <a:off x="0" y="561674"/>
            <a:ext cx="12192000" cy="4744051"/>
          </a:xfrm>
          <a:prstGeom prst="rect">
            <a:avLst/>
          </a:prstGeom>
        </p:spPr>
      </p:pic>
      <p:sp>
        <p:nvSpPr>
          <p:cNvPr id="12" name="TextBox 11">
            <a:extLst>
              <a:ext uri="{FF2B5EF4-FFF2-40B4-BE49-F238E27FC236}">
                <a16:creationId xmlns:a16="http://schemas.microsoft.com/office/drawing/2014/main" id="{B73357C6-2E14-A6EA-205E-593381870AF4}"/>
              </a:ext>
            </a:extLst>
          </p:cNvPr>
          <p:cNvSpPr txBox="1"/>
          <p:nvPr/>
        </p:nvSpPr>
        <p:spPr>
          <a:xfrm>
            <a:off x="96240" y="5457103"/>
            <a:ext cx="6097978" cy="369332"/>
          </a:xfrm>
          <a:prstGeom prst="rect">
            <a:avLst/>
          </a:prstGeom>
          <a:noFill/>
        </p:spPr>
        <p:txBody>
          <a:bodyPr wrap="square">
            <a:spAutoFit/>
          </a:bodyPr>
          <a:lstStyle/>
          <a:p>
            <a:r>
              <a:rPr lang="en-IE" dirty="0">
                <a:hlinkClick r:id="rId3"/>
              </a:rPr>
              <a:t>https://ecocapsule.com/</a:t>
            </a:r>
            <a:r>
              <a:rPr lang="en-IE" dirty="0"/>
              <a:t> </a:t>
            </a:r>
          </a:p>
        </p:txBody>
      </p:sp>
    </p:spTree>
    <p:extLst>
      <p:ext uri="{BB962C8B-B14F-4D97-AF65-F5344CB8AC3E}">
        <p14:creationId xmlns:p14="http://schemas.microsoft.com/office/powerpoint/2010/main" val="2287727471"/>
      </p:ext>
    </p:extLst>
  </p:cSld>
  <p:clrMapOvr>
    <a:masterClrMapping/>
  </p:clrMapOvr>
</p:sld>
</file>

<file path=ppt/slides/slide3.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Data 7">
            <a:extLst>
              <a:ext uri="{FF2B5EF4-FFF2-40B4-BE49-F238E27FC236}">
                <a16:creationId xmlns:a16="http://schemas.microsoft.com/office/drawing/2014/main" id="{D258C843-253D-8C5B-E877-1544D6E82847}"/>
              </a:ext>
            </a:extLst>
          </p:cNvPr>
          <p:cNvSpPr/>
          <p:nvPr/>
        </p:nvSpPr>
        <p:spPr>
          <a:xfrm>
            <a:off x="417384" y="5713845"/>
            <a:ext cx="6455464" cy="360821"/>
          </a:xfrm>
          <a:prstGeom prst="flowChartInputOutpu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0C2D8EDB-61AA-7F8F-4684-5200813D4D8A}"/>
              </a:ext>
            </a:extLst>
          </p:cNvPr>
          <p:cNvSpPr/>
          <p:nvPr/>
        </p:nvSpPr>
        <p:spPr>
          <a:xfrm>
            <a:off x="341529" y="3174670"/>
            <a:ext cx="6678556" cy="2539175"/>
          </a:xfrm>
          <a:prstGeom prst="rect">
            <a:avLst/>
          </a:prstGeom>
          <a:solidFill>
            <a:srgbClr val="459597"/>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Text Placeholder 4">
            <a:extLst>
              <a:ext uri="{FF2B5EF4-FFF2-40B4-BE49-F238E27FC236}">
                <a16:creationId xmlns:a16="http://schemas.microsoft.com/office/drawing/2014/main" id="{236C4814-41FE-306F-2E52-1F3A32B0D4BF}"/>
              </a:ext>
            </a:extLst>
          </p:cNvPr>
          <p:cNvSpPr txBox="1">
            <a:spLocks/>
          </p:cNvSpPr>
          <p:nvPr/>
        </p:nvSpPr>
        <p:spPr>
          <a:xfrm>
            <a:off x="417380" y="3325865"/>
            <a:ext cx="6392582" cy="12238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200" b="1" dirty="0">
                <a:solidFill>
                  <a:schemeClr val="bg1"/>
                </a:solidFill>
              </a:rPr>
              <a:t>Cosa hanno fatto: </a:t>
            </a:r>
            <a:r>
              <a:rPr lang="en-US" sz="2200" dirty="0">
                <a:solidFill>
                  <a:schemeClr val="bg1"/>
                </a:solidFill>
              </a:rPr>
              <a:t>promosso come pod sostenibile per glamping, ritiri nella natura selvaggia o eco-ostelli. </a:t>
            </a:r>
            <a:r>
              <a:rPr lang="en-US" sz="2200" b="1" dirty="0">
                <a:solidFill>
                  <a:schemeClr val="bg1"/>
                </a:solidFill>
              </a:rPr>
              <a:t>Il</a:t>
            </a:r>
            <a:r>
              <a:rPr lang="en-US" sz="2200" dirty="0">
                <a:solidFill>
                  <a:schemeClr val="bg1"/>
                </a:solidFill>
              </a:rPr>
              <a:t> suo </a:t>
            </a:r>
            <a:r>
              <a:rPr lang="en-US" sz="2200" b="1" dirty="0">
                <a:solidFill>
                  <a:schemeClr val="bg1"/>
                </a:solidFill>
              </a:rPr>
              <a:t>design futuristico </a:t>
            </a:r>
            <a:r>
              <a:rPr lang="en-US" sz="2200" dirty="0">
                <a:solidFill>
                  <a:schemeClr val="bg1"/>
                </a:solidFill>
              </a:rPr>
              <a:t>ha catturato l'attenzione dei media, mettendo in evidenza il suo fascino legato all'energia verde e fornendo una </a:t>
            </a:r>
            <a:r>
              <a:rPr lang="en-US" sz="2200" b="1" dirty="0">
                <a:solidFill>
                  <a:schemeClr val="bg1"/>
                </a:solidFill>
              </a:rPr>
              <a:t>forte storia </a:t>
            </a:r>
            <a:r>
              <a:rPr lang="en-US" sz="2200" dirty="0">
                <a:solidFill>
                  <a:schemeClr val="bg1"/>
                </a:solidFill>
              </a:rPr>
              <a:t>e immagini </a:t>
            </a:r>
            <a:r>
              <a:rPr lang="en-US" sz="2200" b="1" dirty="0">
                <a:solidFill>
                  <a:schemeClr val="bg1"/>
                </a:solidFill>
              </a:rPr>
              <a:t>del marchio</a:t>
            </a:r>
            <a:r>
              <a:rPr lang="en-US" sz="2200" dirty="0">
                <a:solidFill>
                  <a:schemeClr val="bg1"/>
                </a:solidFill>
              </a:rPr>
              <a:t>, e ha richiesto il sostegno di una comunità di </a:t>
            </a:r>
            <a:r>
              <a:rPr lang="en-US" sz="2200" b="1" dirty="0">
                <a:solidFill>
                  <a:schemeClr val="bg1"/>
                </a:solidFill>
              </a:rPr>
              <a:t>sostenitori dell'ecoturismo </a:t>
            </a:r>
            <a:r>
              <a:rPr lang="en-US" sz="2200" dirty="0">
                <a:solidFill>
                  <a:schemeClr val="bg1"/>
                </a:solidFill>
              </a:rPr>
              <a:t>disposti a sostenere l'innovazione. </a:t>
            </a:r>
          </a:p>
        </p:txBody>
      </p:sp>
      <p:sp>
        <p:nvSpPr>
          <p:cNvPr id="18" name="TextBox 17">
            <a:extLst>
              <a:ext uri="{FF2B5EF4-FFF2-40B4-BE49-F238E27FC236}">
                <a16:creationId xmlns:a16="http://schemas.microsoft.com/office/drawing/2014/main" id="{4A84FA85-E79A-36A4-099D-0C0F6AAE7D24}"/>
              </a:ext>
            </a:extLst>
          </p:cNvPr>
          <p:cNvSpPr txBox="1"/>
          <p:nvPr/>
        </p:nvSpPr>
        <p:spPr>
          <a:xfrm>
            <a:off x="341529" y="980707"/>
            <a:ext cx="6943725" cy="1785104"/>
          </a:xfrm>
          <a:prstGeom prst="rect">
            <a:avLst/>
          </a:prstGeom>
          <a:noFill/>
        </p:spPr>
        <p:txBody>
          <a:bodyPr wrap="square">
            <a:spAutoFit/>
          </a:bodyPr>
          <a:lstStyle/>
          <a:p>
            <a:r>
              <a:rPr lang="en-US" sz="2200" b="1" dirty="0" err="1">
                <a:solidFill>
                  <a:srgbClr val="494949"/>
                </a:solidFill>
              </a:rPr>
              <a:t>Ecocapsule </a:t>
            </a:r>
            <a:r>
              <a:rPr lang="en-US" sz="2200" dirty="0">
                <a:solidFill>
                  <a:srgbClr val="494949"/>
                </a:solidFill>
              </a:rPr>
              <a:t>è una </a:t>
            </a:r>
            <a:r>
              <a:rPr lang="en-US" sz="2200" b="1" dirty="0">
                <a:solidFill>
                  <a:srgbClr val="494949"/>
                </a:solidFill>
              </a:rPr>
              <a:t>micro-abitazione intelligente e autosufficiente </a:t>
            </a:r>
            <a:r>
              <a:rPr lang="en-US" sz="2200" dirty="0">
                <a:solidFill>
                  <a:srgbClr val="494949"/>
                </a:solidFill>
              </a:rPr>
              <a:t>alimentata da </a:t>
            </a:r>
            <a:r>
              <a:rPr lang="en-US" sz="2200" b="1" dirty="0">
                <a:solidFill>
                  <a:srgbClr val="494949"/>
                </a:solidFill>
              </a:rPr>
              <a:t>energia solare ed eolica. </a:t>
            </a:r>
            <a:r>
              <a:rPr lang="en-US" sz="2200" dirty="0">
                <a:solidFill>
                  <a:srgbClr val="494949"/>
                </a:solidFill>
              </a:rPr>
              <a:t>Ha la forma di un uovo ed è costruita con tecnologie sostenibili all'avanguardia. </a:t>
            </a:r>
            <a:r>
              <a:rPr lang="en-US" sz="2200" b="1" dirty="0">
                <a:solidFill>
                  <a:srgbClr val="494949"/>
                </a:solidFill>
              </a:rPr>
              <a:t>Progettata per l'ecoturismo off-grid, </a:t>
            </a:r>
            <a:r>
              <a:rPr lang="en-US" sz="2200" dirty="0">
                <a:solidFill>
                  <a:srgbClr val="494949"/>
                </a:solidFill>
              </a:rPr>
              <a:t>il tiny living e come alloggio remoto (glamping, stazioni di ricerca)</a:t>
            </a:r>
            <a:r>
              <a:rPr lang="en-US" sz="2200" dirty="0">
                <a:solidFill>
                  <a:srgbClr val="494949"/>
                </a:solidFill>
              </a:rPr>
              <a:t>.</a:t>
            </a:r>
          </a:p>
        </p:txBody>
      </p:sp>
      <p:pic>
        <p:nvPicPr>
          <p:cNvPr id="19" name="Picture Placeholder 18">
            <a:extLst>
              <a:ext uri="{FF2B5EF4-FFF2-40B4-BE49-F238E27FC236}">
                <a16:creationId xmlns:a16="http://schemas.microsoft.com/office/drawing/2014/main" id="{94535354-12C8-291A-FEC0-046811BF94FF}"/>
              </a:ext>
            </a:extLst>
          </p:cNvPr>
          <p:cNvPicPr>
            <a:picLocks noGrp="1" noChangeAspect="1"/>
          </p:cNvPicPr>
          <p:nvPr>
            <p:ph type="pic" sz="quarter" idx="13"/>
          </p:nvPr>
        </p:nvPicPr>
        <p:blipFill>
          <a:blip r:embed="rId2"/>
          <a:srcRect l="5255" r="5255"/>
          <a:stretch>
            <a:fillRect/>
          </a:stretch>
        </p:blipFill>
        <p:spPr>
          <a:xfrm>
            <a:off x="7537450" y="1868995"/>
            <a:ext cx="3709988" cy="2498725"/>
          </a:xfrm>
          <a:prstGeom prst="rect">
            <a:avLst/>
          </a:prstGeom>
        </p:spPr>
      </p:pic>
      <p:sp>
        <p:nvSpPr>
          <p:cNvPr id="25" name="Text Placeholder 11">
            <a:extLst>
              <a:ext uri="{FF2B5EF4-FFF2-40B4-BE49-F238E27FC236}">
                <a16:creationId xmlns:a16="http://schemas.microsoft.com/office/drawing/2014/main" id="{7312D4BF-5343-45AF-7371-88E81262DA36}"/>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Caso di studio: </a:t>
            </a:r>
            <a:r>
              <a:rPr lang="en-IE" sz="3000" dirty="0"/>
              <a:t>Ecocapsule – Slovacchia </a:t>
            </a:r>
            <a:r>
              <a:rPr lang="en-IE" sz="3000" b="0" dirty="0"/>
              <a:t>(crowdfunding con Indiegogo)</a:t>
            </a:r>
          </a:p>
        </p:txBody>
      </p:sp>
      <p:sp>
        <p:nvSpPr>
          <p:cNvPr id="26" name="object 3">
            <a:extLst>
              <a:ext uri="{FF2B5EF4-FFF2-40B4-BE49-F238E27FC236}">
                <a16:creationId xmlns:a16="http://schemas.microsoft.com/office/drawing/2014/main" id="{D6A99229-635E-7D20-106D-97E58088D854}"/>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27" name="Text Placeholder 23">
            <a:extLst>
              <a:ext uri="{FF2B5EF4-FFF2-40B4-BE49-F238E27FC236}">
                <a16:creationId xmlns:a16="http://schemas.microsoft.com/office/drawing/2014/main" id="{921E7C41-B1DD-26A4-4F81-A017244D169F}"/>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a:t>
            </a:r>
            <a:r>
              <a:rPr lang="en-US" sz="1600" dirty="0">
                <a:hlinkClick r:id="rId3">
                  <a:extLst>
                    <a:ext uri="{A12FA001-AC4F-418D-AE19-62706E023703}">
                      <ahyp:hlinkClr xmlns:ahyp="http://schemas.microsoft.com/office/drawing/2018/hyperlinkcolor" val="tx"/>
                    </a:ext>
                  </a:extLst>
                </a:hlinkClick>
              </a:rPr>
              <a:t>webhttps://ecocapsule.com/</a:t>
            </a:r>
            <a:r>
              <a:rPr lang="en-US" sz="1600" dirty="0"/>
              <a:t> </a:t>
            </a:r>
            <a:endParaRPr lang="en-US" sz="1600" dirty="0">
              <a:latin typeface="+mn-lt"/>
            </a:endParaRPr>
          </a:p>
        </p:txBody>
      </p:sp>
      <p:sp>
        <p:nvSpPr>
          <p:cNvPr id="28" name="TextBox 27">
            <a:extLst>
              <a:ext uri="{FF2B5EF4-FFF2-40B4-BE49-F238E27FC236}">
                <a16:creationId xmlns:a16="http://schemas.microsoft.com/office/drawing/2014/main" id="{775C65C5-0C1D-6CBF-D1D5-2A16C6493AFB}"/>
              </a:ext>
            </a:extLst>
          </p:cNvPr>
          <p:cNvSpPr txBox="1"/>
          <p:nvPr/>
        </p:nvSpPr>
        <p:spPr>
          <a:xfrm>
            <a:off x="7578179" y="5656743"/>
            <a:ext cx="3907469" cy="1107996"/>
          </a:xfrm>
          <a:prstGeom prst="rect">
            <a:avLst/>
          </a:prstGeom>
          <a:noFill/>
        </p:spPr>
        <p:txBody>
          <a:bodyPr wrap="square">
            <a:spAutoFit/>
          </a:bodyPr>
          <a:lstStyle/>
          <a:p>
            <a:pPr>
              <a:spcAft>
                <a:spcPts val="600"/>
              </a:spcAft>
            </a:pPr>
            <a:r>
              <a:rPr lang="en-US" sz="2200" dirty="0">
                <a:solidFill>
                  <a:srgbClr val="494949"/>
                </a:solidFill>
              </a:rPr>
              <a:t>L'obiettivo era raccogliere 50.000 euro, ma sono stati raccolti </a:t>
            </a:r>
            <a:r>
              <a:rPr lang="en-US" sz="2200" b="1" dirty="0">
                <a:solidFill>
                  <a:srgbClr val="494949"/>
                </a:solidFill>
              </a:rPr>
              <a:t>oltre 200.000 euro </a:t>
            </a:r>
            <a:r>
              <a:rPr lang="en-US" sz="2200" dirty="0">
                <a:solidFill>
                  <a:srgbClr val="494949"/>
                </a:solidFill>
              </a:rPr>
              <a:t>da sostenitori eco-consapevoli di tutto il mondo.</a:t>
            </a:r>
          </a:p>
        </p:txBody>
      </p:sp>
    </p:spTree>
    <p:extLst>
      <p:ext uri="{BB962C8B-B14F-4D97-AF65-F5344CB8AC3E}">
        <p14:creationId xmlns:p14="http://schemas.microsoft.com/office/powerpoint/2010/main" val="3864311042"/>
      </p:ext>
    </p:extLst>
  </p:cSld>
  <p:clrMapOvr>
    <a:masterClrMapping/>
  </p:clrMapOvr>
</p:sld>
</file>

<file path=ppt/slides/slide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681B8-EF99-0BB3-FB28-CC9170E69CF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BC3C9022-C72B-20E8-73F4-26AB8618E0A1}"/>
              </a:ext>
            </a:extLst>
          </p:cNvPr>
          <p:cNvSpPr txBox="1"/>
          <p:nvPr/>
        </p:nvSpPr>
        <p:spPr>
          <a:xfrm>
            <a:off x="296265" y="5826435"/>
            <a:ext cx="6097978" cy="369332"/>
          </a:xfrm>
          <a:prstGeom prst="rect">
            <a:avLst/>
          </a:prstGeom>
          <a:noFill/>
        </p:spPr>
        <p:txBody>
          <a:bodyPr wrap="square">
            <a:spAutoFit/>
          </a:bodyPr>
          <a:lstStyle/>
          <a:p>
            <a:r>
              <a:rPr lang="en-IE" dirty="0">
                <a:hlinkClick r:id="rId2"/>
              </a:rPr>
              <a:t>https://ecocapsule.com/</a:t>
            </a:r>
            <a:r>
              <a:rPr lang="en-IE" dirty="0"/>
              <a:t> </a:t>
            </a:r>
          </a:p>
        </p:txBody>
      </p:sp>
      <p:pic>
        <p:nvPicPr>
          <p:cNvPr id="3" name="Picture 2">
            <a:extLst>
              <a:ext uri="{FF2B5EF4-FFF2-40B4-BE49-F238E27FC236}">
                <a16:creationId xmlns:a16="http://schemas.microsoft.com/office/drawing/2014/main" id="{FD3556FA-951F-864D-4285-49F617A0CC9D}"/>
              </a:ext>
            </a:extLst>
          </p:cNvPr>
          <p:cNvPicPr>
            <a:picLocks noChangeAspect="1"/>
          </p:cNvPicPr>
          <p:nvPr/>
        </p:nvPicPr>
        <p:blipFill>
          <a:blip r:embed="rId3"/>
          <a:stretch>
            <a:fillRect/>
          </a:stretch>
        </p:blipFill>
        <p:spPr>
          <a:xfrm>
            <a:off x="0" y="103035"/>
            <a:ext cx="12192000" cy="5412235"/>
          </a:xfrm>
          <a:prstGeom prst="rect">
            <a:avLst/>
          </a:prstGeom>
        </p:spPr>
      </p:pic>
    </p:spTree>
    <p:extLst>
      <p:ext uri="{BB962C8B-B14F-4D97-AF65-F5344CB8AC3E}">
        <p14:creationId xmlns:p14="http://schemas.microsoft.com/office/powerpoint/2010/main" val="944879233"/>
      </p:ext>
    </p:extLst>
  </p:cSld>
  <p:clrMapOvr>
    <a:masterClrMapping/>
  </p:clrMapOvr>
</p:sld>
</file>

<file path=ppt/slides/slide5.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8FBFA-45AB-067C-607F-0E8542CA19CE}"/>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231AAA9C-EF3E-011B-7B15-E9DD7385CEC3}"/>
              </a:ext>
            </a:extLst>
          </p:cNvPr>
          <p:cNvSpPr/>
          <p:nvPr/>
        </p:nvSpPr>
        <p:spPr>
          <a:xfrm>
            <a:off x="328265" y="2810436"/>
            <a:ext cx="6455464" cy="360821"/>
          </a:xfrm>
          <a:prstGeom prst="flowChartInputOutput">
            <a:avLst/>
          </a:prstGeom>
          <a:solidFill>
            <a:srgbClr val="D0D3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F7E278FC-5568-D452-4B2D-2F73EFE7093F}"/>
              </a:ext>
            </a:extLst>
          </p:cNvPr>
          <p:cNvSpPr/>
          <p:nvPr/>
        </p:nvSpPr>
        <p:spPr>
          <a:xfrm>
            <a:off x="265384" y="1503146"/>
            <a:ext cx="6678556" cy="3408870"/>
          </a:xfrm>
          <a:prstGeom prst="rect">
            <a:avLst/>
          </a:prstGeom>
          <a:solidFill>
            <a:srgbClr val="EC7C69"/>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Placeholder 18">
            <a:extLst>
              <a:ext uri="{FF2B5EF4-FFF2-40B4-BE49-F238E27FC236}">
                <a16:creationId xmlns:a16="http://schemas.microsoft.com/office/drawing/2014/main" id="{28CF24D6-5A82-3E6E-E20E-44C662BDC893}"/>
              </a:ext>
            </a:extLst>
          </p:cNvPr>
          <p:cNvPicPr>
            <a:picLocks noGrp="1" noChangeAspect="1"/>
          </p:cNvPicPr>
          <p:nvPr>
            <p:ph type="pic" sz="quarter" idx="13"/>
          </p:nvPr>
        </p:nvPicPr>
        <p:blipFill>
          <a:blip r:embed="rId2"/>
          <a:srcRect l="5255" r="5255"/>
          <a:stretch>
            <a:fillRect/>
          </a:stretch>
        </p:blipFill>
        <p:spPr>
          <a:xfrm>
            <a:off x="7537450" y="1868995"/>
            <a:ext cx="3709988" cy="2498725"/>
          </a:xfrm>
          <a:prstGeom prst="rect">
            <a:avLst/>
          </a:prstGeom>
        </p:spPr>
      </p:pic>
      <p:sp>
        <p:nvSpPr>
          <p:cNvPr id="24" name="TextBox 23">
            <a:extLst>
              <a:ext uri="{FF2B5EF4-FFF2-40B4-BE49-F238E27FC236}">
                <a16:creationId xmlns:a16="http://schemas.microsoft.com/office/drawing/2014/main" id="{0833002D-89AA-427E-EDE1-B06EF0260622}"/>
              </a:ext>
            </a:extLst>
          </p:cNvPr>
          <p:cNvSpPr txBox="1"/>
          <p:nvPr/>
        </p:nvSpPr>
        <p:spPr>
          <a:xfrm>
            <a:off x="490043" y="1504159"/>
            <a:ext cx="6096000" cy="3216265"/>
          </a:xfrm>
          <a:prstGeom prst="rect">
            <a:avLst/>
          </a:prstGeom>
          <a:solidFill>
            <a:srgbClr val="EC7C69"/>
          </a:solidFill>
        </p:spPr>
        <p:txBody>
          <a:bodyPr wrap="square">
            <a:spAutoFit/>
          </a:bodyPr>
          <a:lstStyle/>
          <a:p>
            <a:pPr>
              <a:spcAft>
                <a:spcPts val="600"/>
              </a:spcAft>
            </a:pPr>
            <a:r>
              <a:rPr lang="en-US" sz="2200" b="1" dirty="0">
                <a:solidFill>
                  <a:schemeClr val="bg1"/>
                </a:solidFill>
              </a:rPr>
              <a:t>Risultato: </a:t>
            </a:r>
            <a:r>
              <a:rPr lang="en-US" sz="2200" dirty="0">
                <a:solidFill>
                  <a:schemeClr val="bg1"/>
                </a:solidFill>
              </a:rPr>
              <a:t>Attivi e installati in luoghi come rifugi di montagna e vigneti. Utilizzati per il turismo naturalistico, i glamping pod sono spesso situati in parchi nazionali e aree remote. Installati in eco-resort come Islanda, Spagna e altri paesi. </a:t>
            </a:r>
          </a:p>
          <a:p>
            <a:pPr>
              <a:spcAft>
                <a:spcPts val="600"/>
              </a:spcAft>
            </a:pPr>
            <a:r>
              <a:rPr lang="en-US" sz="2200" dirty="0">
                <a:solidFill>
                  <a:schemeClr val="bg1"/>
                </a:solidFill>
              </a:rPr>
              <a:t>Utilizzati per spazi per eventi, conferenze ed eco-festival. Impiegati come alloggi di emergenza in caso di calamità. </a:t>
            </a:r>
          </a:p>
        </p:txBody>
      </p:sp>
      <p:sp>
        <p:nvSpPr>
          <p:cNvPr id="25" name="Text Placeholder 11">
            <a:extLst>
              <a:ext uri="{FF2B5EF4-FFF2-40B4-BE49-F238E27FC236}">
                <a16:creationId xmlns:a16="http://schemas.microsoft.com/office/drawing/2014/main" id="{1A2E9184-A3BA-BA45-722C-C1016C2FD7B9}"/>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Caso di studio: </a:t>
            </a:r>
            <a:r>
              <a:rPr lang="en-IE" sz="3000" dirty="0"/>
              <a:t>Ecocapsule – Slovacchia </a:t>
            </a:r>
            <a:r>
              <a:rPr lang="en-IE" sz="3000" b="0" dirty="0"/>
              <a:t>(crowdfunding con Indiegogo)</a:t>
            </a:r>
          </a:p>
        </p:txBody>
      </p:sp>
      <p:sp>
        <p:nvSpPr>
          <p:cNvPr id="2" name="Flowchart: Data 1">
            <a:extLst>
              <a:ext uri="{FF2B5EF4-FFF2-40B4-BE49-F238E27FC236}">
                <a16:creationId xmlns:a16="http://schemas.microsoft.com/office/drawing/2014/main" id="{9DACDF9C-5CB0-6F69-2746-F77954D1A8AD}"/>
              </a:ext>
            </a:extLst>
          </p:cNvPr>
          <p:cNvSpPr/>
          <p:nvPr/>
        </p:nvSpPr>
        <p:spPr>
          <a:xfrm>
            <a:off x="490043" y="4912016"/>
            <a:ext cx="6455464" cy="360821"/>
          </a:xfrm>
          <a:prstGeom prst="flowChartInputOutput">
            <a:avLst/>
          </a:prstGeom>
          <a:solidFill>
            <a:srgbClr val="E5BE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Co-funded by the European Union logo in png for web usage">
            <a:extLst>
              <a:ext uri="{FF2B5EF4-FFF2-40B4-BE49-F238E27FC236}">
                <a16:creationId xmlns:a16="http://schemas.microsoft.com/office/drawing/2014/main" id="{DB8C3B8E-11C5-3525-0816-8DC773A244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8EECBDC6-AC25-4BFA-4CA2-7BD24ADDB86B}"/>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5" name="Group 4">
            <a:extLst>
              <a:ext uri="{FF2B5EF4-FFF2-40B4-BE49-F238E27FC236}">
                <a16:creationId xmlns:a16="http://schemas.microsoft.com/office/drawing/2014/main" id="{BFFBBE17-1570-B6BD-3619-F01634A145C2}"/>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F49EA6A-6B2E-C483-D423-8AF6282D7055}"/>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BEFC3970-F0A2-179A-3704-6F3D5091DD8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7155946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4100876-5585-4E92-AED5-0FF35CA4BBE7}"/>
</file>

<file path=customXml/itemProps2.xml><?xml version="1.0" encoding="utf-8"?>
<ds:datastoreItem xmlns:ds="http://schemas.openxmlformats.org/officeDocument/2006/customXml" ds:itemID="{8D7893E1-7295-43CB-BF24-879C549B6C12}"/>
</file>

<file path=customXml/itemProps3.xml><?xml version="1.0" encoding="utf-8"?>
<ds:datastoreItem xmlns:ds="http://schemas.openxmlformats.org/officeDocument/2006/customXml" ds:itemID="{A6D7C755-0044-4DB0-99D5-986626C0E540}"/>
</file>

<file path=docProps/app.xml><?xml version="1.0" encoding="utf-8"?>
<Properties xmlns="http://schemas.openxmlformats.org/officeDocument/2006/extended-properties" xmlns:vt="http://schemas.openxmlformats.org/officeDocument/2006/docPropsVTypes">
  <Template/>
  <TotalTime>13586</TotalTime>
  <Words>355</Words>
  <Application>Microsoft Office PowerPoint</Application>
  <PresentationFormat>Widescreen</PresentationFormat>
  <Paragraphs>21</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docId:3B9A38A3612DD9EAA82A38F378949E31</cp:keywords>
  <cp:lastModifiedBy>Laura Magan (MMS,Ireland)</cp:lastModifiedBy>
  <cp:revision>563</cp:revision>
  <dcterms:created xsi:type="dcterms:W3CDTF">2020-10-14T13:32:04Z</dcterms:created>
  <dcterms:modified xsi:type="dcterms:W3CDTF">2025-08-20T16:22:31Z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