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000000"/>
    <a:srgbClr val="414141"/>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103" d="100"/>
          <a:sy n="103" d="100"/>
        </p:scale>
        <p:origin x="390"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9E36BAD-46DC-CB80-8640-EC3B27C0CA3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042B26D5-DF58-7ED3-D2DF-9E02401B40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CB53742D-45B4-F262-F473-DEDB01FA48D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74502A85-9F33-0718-6C07-6B31F439651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FA9A808-2E54-0F64-B5ED-E8D67BD3571B}"/>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C9454A6-E064-62DC-DF81-6B7361E562C8}"/>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49FF81AA-6C50-0117-EE29-54B92AD393C8}"/>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E71AAD4-A09A-3801-1F7B-CC03CF9E577D}"/>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285CEB-1371-869A-13FE-22D9D1E3636A}"/>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Slide Number Placeholder 5">
            <a:extLst>
              <a:ext uri="{FF2B5EF4-FFF2-40B4-BE49-F238E27FC236}">
                <a16:creationId xmlns:a16="http://schemas.microsoft.com/office/drawing/2014/main" id="{298A6628-F017-E07D-291A-A57FF29C508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5F1804CA-64EB-535D-A241-2CCB20222306}"/>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6" name="Straight Connector 5">
            <a:extLst>
              <a:ext uri="{FF2B5EF4-FFF2-40B4-BE49-F238E27FC236}">
                <a16:creationId xmlns:a16="http://schemas.microsoft.com/office/drawing/2014/main" id="{D9E23A66-DC58-CA74-1F43-C606843D633E}"/>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32">
            <a:extLst>
              <a:ext uri="{FF2B5EF4-FFF2-40B4-BE49-F238E27FC236}">
                <a16:creationId xmlns:a16="http://schemas.microsoft.com/office/drawing/2014/main" id="{E607E3F8-4C8F-3FA4-F43B-FA064DB3F930}"/>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FE5AAB35-FA87-85B9-1F69-601237BBBF6F}"/>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383764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O0Zydppio4w?feature=oembed" TargetMode="External"/><Relationship Id="rId4" Type="http://schemas.openxmlformats.org/officeDocument/2006/relationships/image" Target="../media/image9.jpeg"/></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descr="A person and person sitting on a bed with a baby&#10;&#10;AI-generated content may be incorrect.">
            <a:extLst>
              <a:ext uri="{FF2B5EF4-FFF2-40B4-BE49-F238E27FC236}">
                <a16:creationId xmlns:a16="http://schemas.microsoft.com/office/drawing/2014/main" id="{B840A916-6B10-F411-92A6-007DC5F7B740}"/>
              </a:ext>
            </a:extLst>
          </p:cNvPr>
          <p:cNvPicPr>
            <a:picLocks noGrp="1" noChangeAspect="1"/>
          </p:cNvPicPr>
          <p:nvPr>
            <p:ph type="pic" sz="quarter" idx="34"/>
          </p:nvPr>
        </p:nvPicPr>
        <p:blipFill rotWithShape="1">
          <a:blip r:embed="rId2"/>
          <a:srcRect l="8768" t="29372" r="28012" b="3140"/>
          <a:stretch/>
        </p:blipFill>
        <p:spPr>
          <a:xfrm>
            <a:off x="-4485" y="435943"/>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400" b="1" dirty="0">
                <a:solidFill>
                  <a:srgbClr val="EC7C69"/>
                </a:solidFill>
              </a:rPr>
              <a:t>Tipo di alloggio: </a:t>
            </a:r>
          </a:p>
          <a:p>
            <a:pPr>
              <a:lnSpc>
                <a:spcPts val="2340"/>
              </a:lnSpc>
            </a:pPr>
            <a:r>
              <a:rPr lang="en-US" sz="2400" dirty="0">
                <a:solidFill>
                  <a:srgbClr val="414141"/>
                </a:solidFill>
              </a:rPr>
              <a:t>Igloo scandinavo in vetro in stile vichingo </a:t>
            </a:r>
          </a:p>
          <a:p>
            <a:pPr>
              <a:lnSpc>
                <a:spcPts val="2340"/>
              </a:lnSpc>
            </a:pPr>
            <a:endParaRPr lang="en-US" sz="2400" dirty="0">
              <a:solidFill>
                <a:srgbClr val="414141"/>
              </a:solidFill>
            </a:endParaRPr>
          </a:p>
          <a:p>
            <a:pPr>
              <a:lnSpc>
                <a:spcPts val="2340"/>
              </a:lnSpc>
            </a:pPr>
            <a:r>
              <a:rPr lang="en-US" sz="2400" b="1" dirty="0">
                <a:solidFill>
                  <a:srgbClr val="EC7C69"/>
                </a:solidFill>
              </a:rPr>
              <a:t>Concept: </a:t>
            </a:r>
          </a:p>
          <a:p>
            <a:pPr>
              <a:lnSpc>
                <a:spcPts val="2340"/>
              </a:lnSpc>
            </a:pPr>
            <a:r>
              <a:rPr lang="en-US" sz="2400" dirty="0">
                <a:solidFill>
                  <a:srgbClr val="414141"/>
                </a:solidFill>
              </a:rPr>
              <a:t>Panorama Glass Lodge è un gruppo di micro-cabine di 23 m² con pareti e tetti completamente vetrati sopra il letto. Ogni unità poggia su fondamenta a palafitta in remote zone agricole dell'Islanda meridionale e occidentale, è dotata di una vasca idromassaggio geotermica privata e presenta un arredamento minimalista di ispirazione vichinga. Il design trasforma il cielo stesso - l'aurora boreale in inverno, il sole di mezzanotte in estate - nella caratteristica principale della stanza, lasciando un'impronta leggera sul territorio. </a:t>
            </a: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168869" cy="452458"/>
          </a:xfrm>
          <a:solidFill>
            <a:srgbClr val="459597"/>
          </a:solidFill>
        </p:spPr>
        <p:txBody>
          <a:bodyPr/>
          <a:lstStyle/>
          <a:p>
            <a:pPr algn="ctr"/>
            <a:r>
              <a:rPr lang="en-GB" sz="1200" dirty="0"/>
              <a:t>Crediti fotografici: Panorama Glass Lodge</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Panorama Glass Lodge, Islanda </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369332"/>
          </a:xfrm>
          <a:prstGeom prst="rect">
            <a:avLst/>
          </a:prstGeom>
          <a:noFill/>
        </p:spPr>
        <p:txBody>
          <a:bodyPr wrap="square" rtlCol="0">
            <a:spAutoFit/>
          </a:bodyPr>
          <a:lstStyle/>
          <a:p>
            <a:r>
              <a:rPr lang="en-IE" b="1" dirty="0">
                <a:solidFill>
                  <a:srgbClr val="414141"/>
                </a:solidFill>
              </a:rPr>
              <a:t>Sito web:</a:t>
            </a:r>
            <a:r>
              <a:rPr lang="en-IE" dirty="0">
                <a:solidFill>
                  <a:srgbClr val="459597"/>
                </a:solidFill>
              </a:rPr>
              <a:t> https://panoramaglasslodge.com/</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1" name="Picture 10">
            <a:extLst>
              <a:ext uri="{FF2B5EF4-FFF2-40B4-BE49-F238E27FC236}">
                <a16:creationId xmlns:a16="http://schemas.microsoft.com/office/drawing/2014/main" id="{FB67985B-D803-AD74-E44B-410C403B3B6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584434" y="4260402"/>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4796-BB31-8BB6-1C43-61DCD0C68A16}"/>
            </a:ext>
          </a:extLst>
        </p:cNvPr>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73DA04-74DD-2A3A-6E4D-5B708D2E20AE}"/>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3" name="Text Placeholder 2">
            <a:extLst>
              <a:ext uri="{FF2B5EF4-FFF2-40B4-BE49-F238E27FC236}">
                <a16:creationId xmlns:a16="http://schemas.microsoft.com/office/drawing/2014/main" id="{EAD2D116-B74C-02E9-74E0-A1C36278BB20}"/>
              </a:ext>
            </a:extLst>
          </p:cNvPr>
          <p:cNvSpPr>
            <a:spLocks noGrp="1"/>
          </p:cNvSpPr>
          <p:nvPr>
            <p:ph type="body" sz="quarter" idx="18"/>
          </p:nvPr>
        </p:nvSpPr>
        <p:spPr>
          <a:prstGeom prst="rect">
            <a:avLst/>
          </a:prstGeom>
        </p:spPr>
        <p:txBody>
          <a:bodyPr/>
          <a:lstStyle/>
          <a:p>
            <a:pPr>
              <a:lnSpc>
                <a:spcPct val="100000"/>
              </a:lnSpc>
            </a:pPr>
            <a:r>
              <a:rPr lang="is-IS" dirty="0"/>
              <a:t>Panorama Glass Lodge, Islanda</a:t>
            </a:r>
            <a:endParaRPr lang="en-GB" dirty="0"/>
          </a:p>
        </p:txBody>
      </p:sp>
      <p:sp>
        <p:nvSpPr>
          <p:cNvPr id="4" name="Text Placeholder 3">
            <a:extLst>
              <a:ext uri="{FF2B5EF4-FFF2-40B4-BE49-F238E27FC236}">
                <a16:creationId xmlns:a16="http://schemas.microsoft.com/office/drawing/2014/main" id="{2286B672-90BF-B433-4D2B-B62F0FDA7F9A}"/>
              </a:ext>
            </a:extLst>
          </p:cNvPr>
          <p:cNvSpPr>
            <a:spLocks noGrp="1"/>
          </p:cNvSpPr>
          <p:nvPr>
            <p:ph type="body" sz="quarter" idx="19"/>
          </p:nvPr>
        </p:nvSpPr>
        <p:spPr>
          <a:prstGeom prst="rect">
            <a:avLst/>
          </a:prstGeom>
        </p:spPr>
        <p:txBody>
          <a:bodyPr/>
          <a:lstStyle/>
          <a:p>
            <a:r>
              <a:rPr lang="en-GB" dirty="0"/>
              <a:t>Caso di studio</a:t>
            </a:r>
          </a:p>
        </p:txBody>
      </p:sp>
      <p:pic>
        <p:nvPicPr>
          <p:cNvPr id="2" name="Picture 1">
            <a:extLst>
              <a:ext uri="{FF2B5EF4-FFF2-40B4-BE49-F238E27FC236}">
                <a16:creationId xmlns:a16="http://schemas.microsoft.com/office/drawing/2014/main" id="{E9911489-25ED-0DCA-AA42-D7149E657E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9" name="Online Media 8" title="Panorama Glass Lodge south Iceland">
            <a:hlinkClick r:id="" action="ppaction://media"/>
            <a:extLst>
              <a:ext uri="{FF2B5EF4-FFF2-40B4-BE49-F238E27FC236}">
                <a16:creationId xmlns:a16="http://schemas.microsoft.com/office/drawing/2014/main" id="{59779F1C-AD4E-B66F-D670-129C1C2816D6}"/>
              </a:ext>
            </a:extLst>
          </p:cNvPr>
          <p:cNvPicPr>
            <a:picLocks noRot="1" noChangeAspect="1"/>
          </p:cNvPicPr>
          <p:nvPr>
            <a:videoFile r:link="rId1"/>
          </p:nvPr>
        </p:nvPicPr>
        <p:blipFill>
          <a:blip r:embed="rId4"/>
          <a:stretch>
            <a:fillRect/>
          </a:stretch>
        </p:blipFill>
        <p:spPr>
          <a:xfrm>
            <a:off x="623907" y="3269132"/>
            <a:ext cx="4182420" cy="2363073"/>
          </a:xfrm>
          <a:prstGeom prst="rect">
            <a:avLst/>
          </a:prstGeom>
        </p:spPr>
      </p:pic>
      <p:sp>
        <p:nvSpPr>
          <p:cNvPr id="16" name="Text Placeholder 4">
            <a:extLst>
              <a:ext uri="{FF2B5EF4-FFF2-40B4-BE49-F238E27FC236}">
                <a16:creationId xmlns:a16="http://schemas.microsoft.com/office/drawing/2014/main" id="{7438C4E5-C88C-DAA4-C1A8-CC4EDBB35F05}"/>
              </a:ext>
            </a:extLst>
          </p:cNvPr>
          <p:cNvSpPr txBox="1">
            <a:spLocks/>
          </p:cNvSpPr>
          <p:nvPr/>
        </p:nvSpPr>
        <p:spPr>
          <a:xfrm>
            <a:off x="5625289" y="521611"/>
            <a:ext cx="6093391"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sz="2400" b="1" dirty="0">
                <a:solidFill>
                  <a:srgbClr val="EC7C69"/>
                </a:solidFill>
              </a:rPr>
              <a:t>Proposta di valore:</a:t>
            </a:r>
          </a:p>
          <a:p>
            <a:pPr>
              <a:lnSpc>
                <a:spcPts val="2340"/>
              </a:lnSpc>
            </a:pPr>
            <a:br>
              <a:rPr lang="en-IE" sz="2400" dirty="0"/>
            </a:br>
            <a:r>
              <a:rPr lang="en-IE" sz="2400" dirty="0"/>
              <a:t>Gli ospiti possono godere di una vista mozzafiato, degna di essere immortalata, dei cieli notturni e diurni dell'Islanda senza rinunciare al comfort di un centro benessere. Aprendo le prenotazioni solo due volte all'anno, il lodge crea una situazione di scarsità che mantiene l'occupazione al di sopra del 90% e sostiene tariffe premium (430-950 euro). Il risultato è un'esperienza nella natura altamente condivisibile e ultra-privata che suscita grande interesse sui social media e garantisce un potere di determinazione dei prezzi senza ripetizioni.</a:t>
            </a:r>
          </a:p>
          <a:p>
            <a:pPr>
              <a:lnSpc>
                <a:spcPts val="2340"/>
              </a:lnSpc>
            </a:pPr>
            <a:endParaRPr lang="en-IE" sz="2400" i="1" dirty="0"/>
          </a:p>
        </p:txBody>
      </p:sp>
      <p:sp>
        <p:nvSpPr>
          <p:cNvPr id="17" name="TextBox 16">
            <a:extLst>
              <a:ext uri="{FF2B5EF4-FFF2-40B4-BE49-F238E27FC236}">
                <a16:creationId xmlns:a16="http://schemas.microsoft.com/office/drawing/2014/main" id="{61EF60B2-B2AB-3F5A-EBDD-9FFF44ADA1B2}"/>
              </a:ext>
            </a:extLst>
          </p:cNvPr>
          <p:cNvSpPr txBox="1"/>
          <p:nvPr/>
        </p:nvSpPr>
        <p:spPr>
          <a:xfrm>
            <a:off x="5928727" y="5374550"/>
            <a:ext cx="5486513" cy="369332"/>
          </a:xfrm>
          <a:prstGeom prst="rect">
            <a:avLst/>
          </a:prstGeom>
          <a:noFill/>
        </p:spPr>
        <p:txBody>
          <a:bodyPr wrap="square" rtlCol="0">
            <a:spAutoFit/>
          </a:bodyPr>
          <a:lstStyle/>
          <a:p>
            <a:r>
              <a:rPr lang="en-IE" b="1" dirty="0">
                <a:solidFill>
                  <a:srgbClr val="414141"/>
                </a:solidFill>
              </a:rPr>
              <a:t>Sito web:</a:t>
            </a:r>
            <a:r>
              <a:rPr lang="en-IE" dirty="0">
                <a:solidFill>
                  <a:srgbClr val="459597"/>
                </a:solidFill>
              </a:rPr>
              <a:t> https://panoramaglasslodge.com/</a:t>
            </a:r>
          </a:p>
        </p:txBody>
      </p:sp>
    </p:spTree>
    <p:extLst>
      <p:ext uri="{BB962C8B-B14F-4D97-AF65-F5344CB8AC3E}">
        <p14:creationId xmlns:p14="http://schemas.microsoft.com/office/powerpoint/2010/main" val="58514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BDEC4696-ED2A-48AA-B19C-8FB71AA633A9}"/>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12210</TotalTime>
  <Words>195</Words>
  <Application>Microsoft Office PowerPoint</Application>
  <PresentationFormat>Widescreen</PresentationFormat>
  <Paragraphs>16</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docId:4188B19D6AEF9F33228518218D8EAD87</cp:keywords>
  <cp:lastModifiedBy>Laura Magan (MMS,Ireland)</cp:lastModifiedBy>
  <cp:revision>772</cp:revision>
  <dcterms:created xsi:type="dcterms:W3CDTF">2020-10-14T13:32:04Z</dcterms:created>
  <dcterms:modified xsi:type="dcterms:W3CDTF">2025-08-20T13:29:10Z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