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2"/>
  </p:notesMasterIdLst>
  <p:sldIdLst>
    <p:sldId id="6525" r:id="rId5"/>
    <p:sldId id="6516" r:id="rId6"/>
    <p:sldId id="6424" r:id="rId7"/>
    <p:sldId id="6526" r:id="rId8"/>
    <p:sldId id="6527" r:id="rId9"/>
    <p:sldId id="6422" r:id="rId10"/>
    <p:sldId id="646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FBA63B"/>
    <a:srgbClr val="82CCCA"/>
    <a:srgbClr val="E5BEAC"/>
    <a:srgbClr val="000000"/>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29" autoAdjust="0"/>
    <p:restoredTop sz="94683"/>
  </p:normalViewPr>
  <p:slideViewPr>
    <p:cSldViewPr snapToGrid="0">
      <p:cViewPr varScale="1">
        <p:scale>
          <a:sx n="99" d="100"/>
          <a:sy n="99" d="100"/>
        </p:scale>
        <p:origin x="69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1375397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1C6BC2AF-1A2E-9A52-57A2-B96751F7BD9F}"/>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9" name="Text Placeholder 32">
            <a:extLst>
              <a:ext uri="{FF2B5EF4-FFF2-40B4-BE49-F238E27FC236}">
                <a16:creationId xmlns:a16="http://schemas.microsoft.com/office/drawing/2014/main" id="{0AB30976-4842-8E04-9968-B6D035A34791}"/>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0" name="Freeform 9">
            <a:extLst>
              <a:ext uri="{FF2B5EF4-FFF2-40B4-BE49-F238E27FC236}">
                <a16:creationId xmlns:a16="http://schemas.microsoft.com/office/drawing/2014/main" id="{71AB9A2D-F32E-D25E-DC84-9D74F667D5AD}"/>
              </a:ext>
            </a:extLst>
          </p:cNvPr>
          <p:cNvSpPr>
            <a:spLocks noGrp="1"/>
          </p:cNvSpPr>
          <p:nvPr>
            <p:ph type="pic" sz="quarter" idx="10"/>
          </p:nvPr>
        </p:nvSpPr>
        <p:spPr>
          <a:xfrm>
            <a:off x="391599" y="18192"/>
            <a:ext cx="3423163" cy="2953721"/>
          </a:xfrm>
          <a:custGeom>
            <a:avLst/>
            <a:gdLst>
              <a:gd name="connsiteX0" fmla="*/ 0 w 3187494"/>
              <a:gd name="connsiteY0" fmla="*/ 0 h 1945748"/>
              <a:gd name="connsiteX1" fmla="*/ 3187494 w 3187494"/>
              <a:gd name="connsiteY1" fmla="*/ 0 h 1945748"/>
              <a:gd name="connsiteX2" fmla="*/ 3187494 w 3187494"/>
              <a:gd name="connsiteY2" fmla="*/ 36 h 1945748"/>
              <a:gd name="connsiteX3" fmla="*/ 3174391 w 3187494"/>
              <a:gd name="connsiteY3" fmla="*/ 36 h 1945748"/>
              <a:gd name="connsiteX4" fmla="*/ 3174391 w 3187494"/>
              <a:gd name="connsiteY4" fmla="*/ 1945748 h 1945748"/>
              <a:gd name="connsiteX5" fmla="*/ 0 w 3187494"/>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7494" h="1945748">
                <a:moveTo>
                  <a:pt x="0" y="0"/>
                </a:moveTo>
                <a:lnTo>
                  <a:pt x="3187494" y="0"/>
                </a:lnTo>
                <a:lnTo>
                  <a:pt x="3187494"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3" name="Text Placeholder 23">
            <a:extLst>
              <a:ext uri="{FF2B5EF4-FFF2-40B4-BE49-F238E27FC236}">
                <a16:creationId xmlns:a16="http://schemas.microsoft.com/office/drawing/2014/main" id="{427C134A-9106-2DB5-8492-58E1D90BEB2D}"/>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7" name="Slide Number Placeholder 5">
            <a:extLst>
              <a:ext uri="{FF2B5EF4-FFF2-40B4-BE49-F238E27FC236}">
                <a16:creationId xmlns:a16="http://schemas.microsoft.com/office/drawing/2014/main" id="{04E74889-A585-BD63-4199-B9CBB846060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8" name="Text Placeholder 17">
            <a:extLst>
              <a:ext uri="{FF2B5EF4-FFF2-40B4-BE49-F238E27FC236}">
                <a16:creationId xmlns:a16="http://schemas.microsoft.com/office/drawing/2014/main" id="{58E9E669-56B9-0EE5-C5F9-16EF1C4D9FEB}"/>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9" name="Text Placeholder 23">
            <a:extLst>
              <a:ext uri="{FF2B5EF4-FFF2-40B4-BE49-F238E27FC236}">
                <a16:creationId xmlns:a16="http://schemas.microsoft.com/office/drawing/2014/main" id="{77D5254F-FBC6-C25A-85F6-0CAD852E62B2}"/>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20" name="Text Placeholder 23">
            <a:extLst>
              <a:ext uri="{FF2B5EF4-FFF2-40B4-BE49-F238E27FC236}">
                <a16:creationId xmlns:a16="http://schemas.microsoft.com/office/drawing/2014/main" id="{42D841F8-8356-2DB5-9D43-9B6DC1CFE5E0}"/>
              </a:ext>
            </a:extLst>
          </p:cNvPr>
          <p:cNvSpPr>
            <a:spLocks noGrp="1"/>
          </p:cNvSpPr>
          <p:nvPr>
            <p:ph type="body" sz="quarter" idx="66" hasCustomPrompt="1"/>
          </p:nvPr>
        </p:nvSpPr>
        <p:spPr>
          <a:xfrm rot="16200000">
            <a:off x="2318364" y="1271829"/>
            <a:ext cx="2953721" cy="452458"/>
          </a:xfrm>
          <a:prstGeom prst="rect">
            <a:avLst/>
          </a:prstGeom>
          <a:solidFill>
            <a:srgbClr val="EC7C69"/>
          </a:solidFill>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216141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149171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9576BF53-C865-C693-B450-C7BFB47ED6E5}"/>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18C33CAE-6FEF-BF10-FEC5-31BADA644BB6}"/>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01C6A9DF-8EB2-08A8-E37B-ED19D6282CC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98A0F284-98F8-39F1-1ED9-4D3ADE6FCC37}"/>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50A8B97F-78AC-9920-2811-D4CC72802392}"/>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276A6422-725B-3827-9D91-461B0F7B668E}"/>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5AED8138-B914-F361-67A2-1486BCED4A24}"/>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E7490B66-26D8-F63F-204B-F94311287433}"/>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0905BF-7A00-20DE-F8BD-32A9718A77B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33937" y="1736144"/>
            <a:ext cx="4522234" cy="5121854"/>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3" name="Picture Placeholder 9">
            <a:extLst>
              <a:ext uri="{FF2B5EF4-FFF2-40B4-BE49-F238E27FC236}">
                <a16:creationId xmlns:a16="http://schemas.microsoft.com/office/drawing/2014/main" id="{BB5927DB-EBCC-B741-6F08-3D61CF1C12CE}"/>
              </a:ext>
            </a:extLst>
          </p:cNvPr>
          <p:cNvSpPr>
            <a:spLocks noGrp="1"/>
          </p:cNvSpPr>
          <p:nvPr>
            <p:ph type="pic" sz="quarter" idx="13"/>
          </p:nvPr>
        </p:nvSpPr>
        <p:spPr>
          <a:xfrm>
            <a:off x="7253912" y="3177289"/>
            <a:ext cx="3609690" cy="368071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77D3FE2C-0F41-CED2-7F10-A83EDA9877E7}"/>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3" name="Text Placeholder 17">
            <a:extLst>
              <a:ext uri="{FF2B5EF4-FFF2-40B4-BE49-F238E27FC236}">
                <a16:creationId xmlns:a16="http://schemas.microsoft.com/office/drawing/2014/main" id="{2345A0DD-7C1A-1EB3-CA54-AED98ABB760A}"/>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4" name="Text Placeholder 23">
            <a:extLst>
              <a:ext uri="{FF2B5EF4-FFF2-40B4-BE49-F238E27FC236}">
                <a16:creationId xmlns:a16="http://schemas.microsoft.com/office/drawing/2014/main" id="{E5018C17-F54A-DE50-2587-B5EEA83FF15E}"/>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5" name="Text Placeholder 23">
            <a:extLst>
              <a:ext uri="{FF2B5EF4-FFF2-40B4-BE49-F238E27FC236}">
                <a16:creationId xmlns:a16="http://schemas.microsoft.com/office/drawing/2014/main" id="{E2C88E5B-31D5-85A2-4D0A-E21FD57F4206}"/>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6" name="object 3">
            <a:extLst>
              <a:ext uri="{FF2B5EF4-FFF2-40B4-BE49-F238E27FC236}">
                <a16:creationId xmlns:a16="http://schemas.microsoft.com/office/drawing/2014/main" id="{8926A82F-21C6-AA68-0455-69FAE242885F}"/>
              </a:ext>
            </a:extLst>
          </p:cNvPr>
          <p:cNvSpPr/>
          <p:nvPr userDrawn="1"/>
        </p:nvSpPr>
        <p:spPr>
          <a:xfrm rot="16200000">
            <a:off x="9695450"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7" name="Text Placeholder 23">
            <a:extLst>
              <a:ext uri="{FF2B5EF4-FFF2-40B4-BE49-F238E27FC236}">
                <a16:creationId xmlns:a16="http://schemas.microsoft.com/office/drawing/2014/main" id="{18BB4C9F-3DE4-AFC7-4763-710282B7B96C}"/>
              </a:ext>
            </a:extLst>
          </p:cNvPr>
          <p:cNvSpPr>
            <a:spLocks noGrp="1"/>
          </p:cNvSpPr>
          <p:nvPr>
            <p:ph type="body" sz="quarter" idx="65" hasCustomPrompt="1"/>
          </p:nvPr>
        </p:nvSpPr>
        <p:spPr>
          <a:xfrm rot="16200000">
            <a:off x="9701460"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7403036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6" r:id="rId17"/>
    <p:sldLayoutId id="2147483917"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12" r:id="rId37"/>
    <p:sldLayoutId id="2147483918"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5.xml"/><Relationship Id="rId5" Type="http://schemas.openxmlformats.org/officeDocument/2006/relationships/hyperlink" Target="https://www.youtube.com/watch?v=G4wpY8UTQsM" TargetMode="External"/><Relationship Id="rId4" Type="http://schemas.openxmlformats.org/officeDocument/2006/relationships/hyperlink" Target="https://www.vogue.com/article/castello-di-reschio-italian-hote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8.xml"/><Relationship Id="rId6" Type="http://schemas.openxmlformats.org/officeDocument/2006/relationships/hyperlink" Target="https://www.youtube.com/watch?v=G4wpY8UTQsM" TargetMode="External"/><Relationship Id="rId5" Type="http://schemas.openxmlformats.org/officeDocument/2006/relationships/hyperlink" Target="https://www.vogue.com/article/castello-di-reschio-italian-hotel"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youtube.com/watch?v=l31LZpVNOyc" TargetMode="External"/><Relationship Id="rId1" Type="http://schemas.openxmlformats.org/officeDocument/2006/relationships/slideLayout" Target="../slideLayouts/slideLayout30.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6.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slide1.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10" name="Picture Placeholder 9" descr="A building with a tower and trees in the background&#10;&#10;AI-generated content may be incorrect.">
            <a:extLst>
              <a:ext uri="{FF2B5EF4-FFF2-40B4-BE49-F238E27FC236}">
                <a16:creationId xmlns:a16="http://schemas.microsoft.com/office/drawing/2014/main" id="{BB7FF650-344A-12D4-FE88-61009DD78FB4}"/>
              </a:ext>
            </a:extLst>
          </p:cNvPr>
          <p:cNvPicPr>
            <a:picLocks noGrp="1" noChangeAspect="1"/>
          </p:cNvPicPr>
          <p:nvPr>
            <p:ph type="pic" sz="quarter" idx="34"/>
          </p:nvPr>
        </p:nvPicPr>
        <p:blipFill>
          <a:blip r:embed="rId2"/>
          <a:srcRect l="4412" r="4412"/>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321204" y="955563"/>
            <a:ext cx="4933984" cy="2473437"/>
          </a:xfrm>
        </p:spPr>
        <p:txBody>
          <a:bodyPr/>
          <a:lstStyle/>
          <a:p>
            <a:pPr>
              <a:lnSpc>
                <a:spcPts val="2340"/>
              </a:lnSpc>
            </a:pPr>
            <a:r>
              <a:rPr lang="en-US" sz="2200" b="1" dirty="0">
                <a:solidFill>
                  <a:srgbClr val="EC7C69"/>
                </a:solidFill>
              </a:rPr>
              <a:t>Tipo di alloggio:</a:t>
            </a:r>
          </a:p>
          <a:p>
            <a:pPr>
              <a:lnSpc>
                <a:spcPts val="2340"/>
              </a:lnSpc>
            </a:pPr>
            <a:r>
              <a:rPr lang="en-US" sz="2200" dirty="0">
                <a:solidFill>
                  <a:srgbClr val="414141"/>
                </a:solidFill>
              </a:rPr>
              <a:t>Hotel boutique di lusso</a:t>
            </a:r>
          </a:p>
          <a:p>
            <a:pPr>
              <a:lnSpc>
                <a:spcPts val="2340"/>
              </a:lnSpc>
            </a:pPr>
            <a:endParaRPr lang="en-US" sz="2200" dirty="0">
              <a:solidFill>
                <a:srgbClr val="414141"/>
              </a:solidFill>
            </a:endParaRPr>
          </a:p>
          <a:p>
            <a:pPr>
              <a:lnSpc>
                <a:spcPts val="2340"/>
              </a:lnSpc>
            </a:pPr>
            <a:r>
              <a:rPr lang="en-US" sz="2200" b="1" dirty="0">
                <a:solidFill>
                  <a:srgbClr val="EC7C69"/>
                </a:solidFill>
              </a:rPr>
              <a:t>Obiettivo iniziale: </a:t>
            </a:r>
          </a:p>
          <a:p>
            <a:pPr>
              <a:lnSpc>
                <a:spcPts val="2340"/>
              </a:lnSpc>
            </a:pPr>
            <a:r>
              <a:rPr lang="en-US" sz="2200" dirty="0">
                <a:solidFill>
                  <a:srgbClr val="414141"/>
                </a:solidFill>
              </a:rPr>
              <a:t>Restauro di un castello millenario trasformato in un rifugio esclusivo che unisce autenticità storica e lusso moderno.</a:t>
            </a: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Crediti fotografici: Vogue.com</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1" y="4229507"/>
            <a:ext cx="3104524" cy="1049221"/>
          </a:xfrm>
          <a:prstGeom prst="rect">
            <a:avLst/>
          </a:prstGeom>
        </p:spPr>
        <p:txBody>
          <a:bodyPr/>
          <a:lstStyle/>
          <a:p>
            <a:r>
              <a:rPr lang="it-IT" dirty="0"/>
              <a:t>Castello Di </a:t>
            </a:r>
            <a:r>
              <a:rPr lang="it-IT" dirty="0" err="1"/>
              <a:t>Reschio</a:t>
            </a:r>
            <a:r>
              <a:rPr lang="it-IT" dirty="0"/>
              <a:t>, Umbria, </a:t>
            </a:r>
            <a:r>
              <a:rPr lang="it-IT" dirty="0" err="1"/>
              <a:t>Italia</a:t>
            </a:r>
            <a:endParaRPr lang="it-IT"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Caso di studio</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14" name="TextBox 13">
            <a:extLst>
              <a:ext uri="{FF2B5EF4-FFF2-40B4-BE49-F238E27FC236}">
                <a16:creationId xmlns:a16="http://schemas.microsoft.com/office/drawing/2014/main" id="{A17F8A49-AA28-F818-76EF-8C4D0D362D0B}"/>
              </a:ext>
            </a:extLst>
          </p:cNvPr>
          <p:cNvSpPr txBox="1"/>
          <p:nvPr/>
        </p:nvSpPr>
        <p:spPr>
          <a:xfrm>
            <a:off x="6321204" y="4859061"/>
            <a:ext cx="5486513" cy="1415772"/>
          </a:xfrm>
          <a:prstGeom prst="rect">
            <a:avLst/>
          </a:prstGeom>
          <a:noFill/>
        </p:spPr>
        <p:txBody>
          <a:bodyPr wrap="square" rtlCol="0">
            <a:spAutoFit/>
          </a:bodyPr>
          <a:lstStyle/>
          <a:p>
            <a:r>
              <a:rPr lang="en-IE" b="1" dirty="0">
                <a:solidFill>
                  <a:srgbClr val="414141"/>
                </a:solidFill>
              </a:rPr>
              <a:t>Fonte</a:t>
            </a:r>
            <a:r>
              <a:rPr lang="en-IE" dirty="0">
                <a:solidFill>
                  <a:srgbClr val="459597"/>
                </a:solidFill>
                <a:hlinkClick r:id="rId4">
                  <a:extLst>
                    <a:ext uri="{A12FA001-AC4F-418D-AE19-62706E023703}">
                      <ahyp:hlinkClr xmlns:ahyp="http://schemas.microsoft.com/office/drawing/2018/hyperlinkcolor" val="tx"/>
                    </a:ext>
                  </a:extLst>
                </a:hlinkClick>
              </a:rPr>
              <a:t>https://www.vogue.com/article/castello-di-</a:t>
            </a:r>
            <a:r>
              <a:rPr lang="en-IE" dirty="0">
                <a:solidFill>
                  <a:srgbClr val="459597"/>
                </a:solidFill>
                <a:hlinkClick r:id="rId4">
                  <a:extLst>
                    <a:ext uri="{A12FA001-AC4F-418D-AE19-62706E023703}">
                      <ahyp:hlinkClr xmlns:ahyp="http://schemas.microsoft.com/office/drawing/2018/hyperlinkcolor" val="tx"/>
                    </a:ext>
                  </a:extLst>
                </a:hlinkClick>
              </a:rPr>
              <a:t>reschio-italian-hotel</a:t>
            </a:r>
            <a:endParaRPr lang="en-IE" dirty="0">
              <a:solidFill>
                <a:srgbClr val="459597"/>
              </a:solidFill>
            </a:endParaRPr>
          </a:p>
          <a:p>
            <a:pPr>
              <a:lnSpc>
                <a:spcPts val="1960"/>
              </a:lnSpc>
            </a:pPr>
            <a:r>
              <a:rPr lang="en-IE" b="1" dirty="0">
                <a:solidFill>
                  <a:srgbClr val="414141"/>
                </a:solidFill>
              </a:rPr>
              <a:t>Sito web:    </a:t>
            </a:r>
            <a:r>
              <a:rPr lang="en-IE" dirty="0">
                <a:solidFill>
                  <a:srgbClr val="459597"/>
                </a:solidFill>
                <a:hlinkClick r:id="rId5">
                  <a:extLst>
                    <a:ext uri="{A12FA001-AC4F-418D-AE19-62706E023703}">
                      <ahyp:hlinkClr xmlns:ahyp="http://schemas.microsoft.com/office/drawing/2018/hyperlinkcolor" val="tx"/>
                    </a:ext>
                  </a:extLst>
                </a:hlinkClick>
              </a:rPr>
              <a:t>https://www.youtube.com/watch?v=G4wp</a:t>
            </a:r>
          </a:p>
          <a:p>
            <a:pPr>
              <a:lnSpc>
                <a:spcPts val="1960"/>
              </a:lnSpc>
            </a:pPr>
            <a:r>
              <a:rPr lang="en-IE" dirty="0">
                <a:solidFill>
                  <a:schemeClr val="bg1"/>
                </a:solidFill>
                <a:hlinkClick r:id="rId5">
                  <a:extLst>
                    <a:ext uri="{A12FA001-AC4F-418D-AE19-62706E023703}">
                      <ahyp:hlinkClr xmlns:ahyp="http://schemas.microsoft.com/office/drawing/2018/hyperlinkcolor" val="tx"/>
                    </a:ext>
                  </a:extLst>
                </a:hlinkClick>
              </a:rPr>
              <a:t>	</a:t>
            </a:r>
            <a:r>
              <a:rPr lang="en-IE" dirty="0">
                <a:solidFill>
                  <a:srgbClr val="459597"/>
                </a:solidFill>
                <a:hlinkClick r:id="rId5">
                  <a:extLst>
                    <a:ext uri="{A12FA001-AC4F-418D-AE19-62706E023703}">
                      <ahyp:hlinkClr xmlns:ahyp="http://schemas.microsoft.com/office/drawing/2018/hyperlinkcolor" val="tx"/>
                    </a:ext>
                  </a:extLst>
                </a:hlinkClick>
              </a:rPr>
              <a:t>Y8UTQsM </a:t>
            </a:r>
            <a:endParaRPr lang="en-IE" dirty="0">
              <a:solidFill>
                <a:srgbClr val="459597"/>
              </a:solidFill>
            </a:endParaRPr>
          </a:p>
          <a:p>
            <a:pPr>
              <a:lnSpc>
                <a:spcPts val="1960"/>
              </a:lnSpc>
            </a:pPr>
            <a:endParaRPr lang="en-IE" dirty="0">
              <a:solidFill>
                <a:srgbClr val="414141"/>
              </a:solidFill>
            </a:endParaRP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4B8F0CE4-F6D9-B66D-5E34-1A48507EF7FF}"/>
              </a:ext>
            </a:extLst>
          </p:cNvPr>
          <p:cNvSpPr>
            <a:spLocks noGrp="1"/>
          </p:cNvSpPr>
          <p:nvPr>
            <p:ph type="body" sz="quarter" idx="18"/>
          </p:nvPr>
        </p:nvSpPr>
        <p:spPr>
          <a:xfrm>
            <a:off x="615337" y="1548294"/>
            <a:ext cx="3083054" cy="1049221"/>
          </a:xfrm>
          <a:prstGeom prst="rect">
            <a:avLst/>
          </a:prstGeom>
        </p:spPr>
        <p:txBody>
          <a:bodyPr/>
          <a:lstStyle/>
          <a:p>
            <a:r>
              <a:rPr lang="it-IT" dirty="0"/>
              <a:t>Castello Di </a:t>
            </a:r>
            <a:r>
              <a:rPr lang="it-IT" dirty="0" err="1"/>
              <a:t>Reschio</a:t>
            </a:r>
            <a:r>
              <a:rPr lang="it-IT" dirty="0"/>
              <a:t>, Umbria, </a:t>
            </a:r>
            <a:r>
              <a:rPr lang="it-IT" dirty="0" err="1"/>
              <a:t>Italia</a:t>
            </a:r>
            <a:endParaRPr lang="it-IT" dirty="0"/>
          </a:p>
        </p:txBody>
      </p:sp>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632136" y="613375"/>
            <a:ext cx="2958765" cy="385564"/>
          </a:xfrm>
          <a:prstGeom prst="rect">
            <a:avLst/>
          </a:prstGeom>
        </p:spPr>
        <p:txBody>
          <a:bodyPr/>
          <a:lstStyle/>
          <a:p>
            <a:r>
              <a:rPr lang="en-GB" dirty="0"/>
              <a:t>Caso di studio</a:t>
            </a:r>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6472586" y="729321"/>
            <a:ext cx="5208880"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US" sz="2400" b="1" dirty="0">
                <a:solidFill>
                  <a:srgbClr val="EC7C69"/>
                </a:solidFill>
              </a:rPr>
              <a:t>Impatto ecologico:</a:t>
            </a:r>
          </a:p>
          <a:p>
            <a:pPr>
              <a:lnSpc>
                <a:spcPts val="2340"/>
              </a:lnSpc>
            </a:pPr>
            <a:r>
              <a:rPr lang="en-US" sz="2400" b="1" dirty="0">
                <a:solidFill>
                  <a:srgbClr val="EC7C69"/>
                </a:solidFill>
              </a:rPr>
              <a:t> </a:t>
            </a:r>
          </a:p>
          <a:p>
            <a:pPr>
              <a:lnSpc>
                <a:spcPts val="2340"/>
              </a:lnSpc>
            </a:pPr>
            <a:r>
              <a:rPr lang="en-US" sz="2400" dirty="0">
                <a:solidFill>
                  <a:srgbClr val="414141"/>
                </a:solidFill>
              </a:rPr>
              <a:t>Enfasi sulle pratiche sostenibili, tra cui l'agricoltura biologica, l'uso di energie rinnovabili e la conservazione della biodiversità locale.</a:t>
            </a:r>
          </a:p>
        </p:txBody>
      </p:sp>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pic>
        <p:nvPicPr>
          <p:cNvPr id="10" name="Picture 9">
            <a:extLst>
              <a:ext uri="{FF2B5EF4-FFF2-40B4-BE49-F238E27FC236}">
                <a16:creationId xmlns:a16="http://schemas.microsoft.com/office/drawing/2014/main" id="{96D740E6-37D2-4405-9A44-2ED73767C94D}"/>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985193" y="1601353"/>
            <a:ext cx="3580276" cy="2659133"/>
          </a:xfrm>
          <a:prstGeom prst="rect">
            <a:avLst/>
          </a:prstGeom>
        </p:spPr>
      </p:pic>
      <p:pic>
        <p:nvPicPr>
          <p:cNvPr id="17" name="Picture 16">
            <a:extLst>
              <a:ext uri="{FF2B5EF4-FFF2-40B4-BE49-F238E27FC236}">
                <a16:creationId xmlns:a16="http://schemas.microsoft.com/office/drawing/2014/main" id="{ED7222C0-A09F-8D80-17B7-37071A0F54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sp>
        <p:nvSpPr>
          <p:cNvPr id="2" name="TextBox 1">
            <a:extLst>
              <a:ext uri="{FF2B5EF4-FFF2-40B4-BE49-F238E27FC236}">
                <a16:creationId xmlns:a16="http://schemas.microsoft.com/office/drawing/2014/main" id="{FA49E532-A4EA-8B55-D312-7F2A1F5C2D12}"/>
              </a:ext>
            </a:extLst>
          </p:cNvPr>
          <p:cNvSpPr txBox="1"/>
          <p:nvPr/>
        </p:nvSpPr>
        <p:spPr>
          <a:xfrm>
            <a:off x="6321204" y="4859061"/>
            <a:ext cx="5486513" cy="1415772"/>
          </a:xfrm>
          <a:prstGeom prst="rect">
            <a:avLst/>
          </a:prstGeom>
          <a:noFill/>
        </p:spPr>
        <p:txBody>
          <a:bodyPr wrap="square" rtlCol="0">
            <a:spAutoFit/>
          </a:bodyPr>
          <a:lstStyle/>
          <a:p>
            <a:r>
              <a:rPr lang="en-IE" b="1" dirty="0">
                <a:solidFill>
                  <a:srgbClr val="414141"/>
                </a:solidFill>
              </a:rPr>
              <a:t>Fonte    </a:t>
            </a:r>
            <a:r>
              <a:rPr lang="en-IE" dirty="0">
                <a:solidFill>
                  <a:srgbClr val="459597"/>
                </a:solidFill>
                <a:hlinkClick r:id="rId5">
                  <a:extLst>
                    <a:ext uri="{A12FA001-AC4F-418D-AE19-62706E023703}">
                      <ahyp:hlinkClr xmlns:ahyp="http://schemas.microsoft.com/office/drawing/2018/hyperlinkcolor" val="tx"/>
                    </a:ext>
                  </a:extLst>
                </a:hlinkClick>
              </a:rPr>
              <a:t>https://www.vogue.com/article/castello-di- </a:t>
            </a:r>
            <a:r>
              <a:rPr lang="en-IE" dirty="0">
                <a:solidFill>
                  <a:srgbClr val="459597"/>
                </a:solidFill>
                <a:hlinkClick r:id="rId5">
                  <a:extLst>
                    <a:ext uri="{A12FA001-AC4F-418D-AE19-62706E023703}">
                      <ahyp:hlinkClr xmlns:ahyp="http://schemas.microsoft.com/office/drawing/2018/hyperlinkcolor" val="tx"/>
                    </a:ext>
                  </a:extLst>
                </a:hlinkClick>
              </a:rPr>
              <a:t>   reschio-italian-hotel</a:t>
            </a:r>
            <a:endParaRPr lang="en-IE" dirty="0">
              <a:solidFill>
                <a:srgbClr val="459597"/>
              </a:solidFill>
            </a:endParaRPr>
          </a:p>
          <a:p>
            <a:pPr>
              <a:lnSpc>
                <a:spcPts val="1960"/>
              </a:lnSpc>
            </a:pPr>
            <a:r>
              <a:rPr lang="en-IE" b="1" dirty="0">
                <a:solidFill>
                  <a:srgbClr val="414141"/>
                </a:solidFill>
              </a:rPr>
              <a:t>Sito web:    </a:t>
            </a:r>
            <a:r>
              <a:rPr lang="en-IE" dirty="0">
                <a:solidFill>
                  <a:srgbClr val="459597"/>
                </a:solidFill>
                <a:hlinkClick r:id="rId6">
                  <a:extLst>
                    <a:ext uri="{A12FA001-AC4F-418D-AE19-62706E023703}">
                      <ahyp:hlinkClr xmlns:ahyp="http://schemas.microsoft.com/office/drawing/2018/hyperlinkcolor" val="tx"/>
                    </a:ext>
                  </a:extLst>
                </a:hlinkClick>
              </a:rPr>
              <a:t>https://www.youtube.com/watch?v=G4wp</a:t>
            </a:r>
          </a:p>
          <a:p>
            <a:pPr>
              <a:lnSpc>
                <a:spcPts val="1960"/>
              </a:lnSpc>
            </a:pPr>
            <a:r>
              <a:rPr lang="en-IE" dirty="0">
                <a:solidFill>
                  <a:schemeClr val="bg1"/>
                </a:solidFill>
                <a:hlinkClick r:id="rId6">
                  <a:extLst>
                    <a:ext uri="{A12FA001-AC4F-418D-AE19-62706E023703}">
                      <ahyp:hlinkClr xmlns:ahyp="http://schemas.microsoft.com/office/drawing/2018/hyperlinkcolor" val="tx"/>
                    </a:ext>
                  </a:extLst>
                </a:hlinkClick>
              </a:rPr>
              <a:t>	</a:t>
            </a:r>
            <a:r>
              <a:rPr lang="en-IE" dirty="0">
                <a:solidFill>
                  <a:srgbClr val="459597"/>
                </a:solidFill>
                <a:hlinkClick r:id="rId6">
                  <a:extLst>
                    <a:ext uri="{A12FA001-AC4F-418D-AE19-62706E023703}">
                      <ahyp:hlinkClr xmlns:ahyp="http://schemas.microsoft.com/office/drawing/2018/hyperlinkcolor" val="tx"/>
                    </a:ext>
                  </a:extLst>
                </a:hlinkClick>
              </a:rPr>
              <a:t>Y8UTQsM </a:t>
            </a:r>
            <a:endParaRPr lang="en-IE" dirty="0">
              <a:solidFill>
                <a:srgbClr val="459597"/>
              </a:solidFill>
            </a:endParaRPr>
          </a:p>
          <a:p>
            <a:pPr>
              <a:lnSpc>
                <a:spcPts val="1960"/>
              </a:lnSpc>
            </a:pPr>
            <a:endParaRPr lang="en-IE" dirty="0">
              <a:solidFill>
                <a:srgbClr val="414141"/>
              </a:solidFill>
            </a:endParaRPr>
          </a:p>
        </p:txBody>
      </p:sp>
      <p:pic>
        <p:nvPicPr>
          <p:cNvPr id="4" name="Picture 3" descr="A field of flowers on a hill&#10;&#10;AI-generated content may be incorrect.">
            <a:extLst>
              <a:ext uri="{FF2B5EF4-FFF2-40B4-BE49-F238E27FC236}">
                <a16:creationId xmlns:a16="http://schemas.microsoft.com/office/drawing/2014/main" id="{4B8B642A-6EFA-BB4C-2A72-5072C364BA6A}"/>
              </a:ext>
            </a:extLst>
          </p:cNvPr>
          <p:cNvPicPr>
            <a:picLocks noChangeAspect="1"/>
          </p:cNvPicPr>
          <p:nvPr/>
        </p:nvPicPr>
        <p:blipFill rotWithShape="1">
          <a:blip r:embed="rId7"/>
          <a:srcRect t="-666" b="4588"/>
          <a:stretch/>
        </p:blipFill>
        <p:spPr>
          <a:xfrm>
            <a:off x="632136" y="3287210"/>
            <a:ext cx="4159782" cy="2338091"/>
          </a:xfrm>
          <a:prstGeom prst="rect">
            <a:avLst/>
          </a:prstGeom>
        </p:spPr>
      </p:pic>
      <p:sp>
        <p:nvSpPr>
          <p:cNvPr id="6" name="Oval 5">
            <a:extLst>
              <a:ext uri="{FF2B5EF4-FFF2-40B4-BE49-F238E27FC236}">
                <a16:creationId xmlns:a16="http://schemas.microsoft.com/office/drawing/2014/main" id="{6C4B4F59-D2C3-F5CC-E014-881EF74583A7}"/>
              </a:ext>
            </a:extLst>
          </p:cNvPr>
          <p:cNvSpPr/>
          <p:nvPr/>
        </p:nvSpPr>
        <p:spPr>
          <a:xfrm>
            <a:off x="4004940" y="2414042"/>
            <a:ext cx="1532965" cy="1532965"/>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Connector 21">
            <a:extLst>
              <a:ext uri="{FF2B5EF4-FFF2-40B4-BE49-F238E27FC236}">
                <a16:creationId xmlns:a16="http://schemas.microsoft.com/office/drawing/2014/main" id="{5A4D576C-67E4-981F-1B1A-A59C03F034EC}"/>
              </a:ext>
            </a:extLst>
          </p:cNvPr>
          <p:cNvSpPr/>
          <p:nvPr/>
        </p:nvSpPr>
        <p:spPr>
          <a:xfrm>
            <a:off x="3851665" y="2414042"/>
            <a:ext cx="183951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1"/>
                </a:solidFill>
                <a:hlinkClick r:id="rId5">
                  <a:extLst>
                    <a:ext uri="{A12FA001-AC4F-418D-AE19-62706E023703}">
                      <ahyp:hlinkClr xmlns:ahyp="http://schemas.microsoft.com/office/drawing/2018/hyperlinkcolor" val="tx"/>
                    </a:ext>
                  </a:extLst>
                </a:hlinkClick>
              </a:rPr>
              <a:t>Clicca per  visitare</a:t>
            </a:r>
            <a:endParaRPr lang="en-IE" sz="2400" b="1" dirty="0">
              <a:solidFill>
                <a:schemeClr val="bg1"/>
              </a:solidFill>
              <a:ea typeface="Calibri"/>
              <a:cs typeface="Calibri"/>
            </a:endParaRPr>
          </a:p>
        </p:txBody>
      </p:sp>
    </p:spTree>
    <p:extLst>
      <p:ext uri="{BB962C8B-B14F-4D97-AF65-F5344CB8AC3E}">
        <p14:creationId xmlns:p14="http://schemas.microsoft.com/office/powerpoint/2010/main" val="42899338"/>
      </p:ext>
    </p:extLst>
  </p:cSld>
  <p:clrMapOvr>
    <a:masterClrMapping/>
  </p:clrMapOvr>
</p:sld>
</file>

<file path=ppt/slides/slide3.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2593BBE9-B783-6826-009C-90EAF0A776E1}"/>
              </a:ext>
            </a:extLst>
          </p:cNvPr>
          <p:cNvSpPr txBox="1"/>
          <p:nvPr/>
        </p:nvSpPr>
        <p:spPr>
          <a:xfrm>
            <a:off x="282967" y="6052527"/>
            <a:ext cx="6100762" cy="369332"/>
          </a:xfrm>
          <a:prstGeom prst="rect">
            <a:avLst/>
          </a:prstGeom>
          <a:noFill/>
        </p:spPr>
        <p:txBody>
          <a:bodyPr wrap="square">
            <a:spAutoFit/>
          </a:bodyPr>
          <a:lstStyle/>
          <a:p>
            <a:pPr algn="ctr"/>
            <a:r>
              <a:rPr lang="en-US" sz="1800" b="1" dirty="0">
                <a:solidFill>
                  <a:srgbClr val="414141"/>
                </a:solidFill>
              </a:rPr>
              <a:t>Link:</a:t>
            </a:r>
            <a:r>
              <a:rPr lang="en-US" sz="1800" dirty="0">
                <a:solidFill>
                  <a:srgbClr val="459597"/>
                </a:solidFill>
                <a:hlinkClick r:id="rId2">
                  <a:extLst>
                    <a:ext uri="{A12FA001-AC4F-418D-AE19-62706E023703}">
                      <ahyp:hlinkClr xmlns:ahyp="http://schemas.microsoft.com/office/drawing/2018/hyperlinkcolor" val="tx"/>
                    </a:ext>
                  </a:extLst>
                </a:hlinkClick>
              </a:rPr>
              <a:t> https://www.youtube.com/watch?v=l31LZpVNOyc</a:t>
            </a:r>
            <a:r>
              <a:rPr lang="en-US" sz="1800" dirty="0">
                <a:solidFill>
                  <a:srgbClr val="459597"/>
                </a:solidFill>
              </a:rPr>
              <a:t> </a:t>
            </a:r>
          </a:p>
        </p:txBody>
      </p:sp>
      <p:pic>
        <p:nvPicPr>
          <p:cNvPr id="9" name="Segnaposto immagine 8" descr="Immagine che contiene aria aperta, cielo, pianta, erba&#10;&#10;Il contenuto generato dall'IA potrebbe non essere corretto.">
            <a:extLst>
              <a:ext uri="{FF2B5EF4-FFF2-40B4-BE49-F238E27FC236}">
                <a16:creationId xmlns:a16="http://schemas.microsoft.com/office/drawing/2014/main" id="{DE0178FD-2A58-24A3-8AC0-ECD4152548F7}"/>
              </a:ext>
            </a:extLst>
          </p:cNvPr>
          <p:cNvPicPr>
            <a:picLocks noGrp="1" noChangeAspect="1"/>
          </p:cNvPicPr>
          <p:nvPr>
            <p:ph type="pic" sz="quarter" idx="20"/>
          </p:nvPr>
        </p:nvPicPr>
        <p:blipFill>
          <a:blip r:embed="rId3"/>
          <a:srcRect t="8368" b="8368"/>
          <a:stretch>
            <a:fillRect/>
          </a:stretch>
        </p:blipFill>
        <p:spPr>
          <a:xfrm>
            <a:off x="7143399" y="1219242"/>
            <a:ext cx="3918486" cy="2209758"/>
          </a:xfrm>
        </p:spPr>
      </p:pic>
      <p:sp>
        <p:nvSpPr>
          <p:cNvPr id="7" name="Text Placeholder 3">
            <a:extLst>
              <a:ext uri="{FF2B5EF4-FFF2-40B4-BE49-F238E27FC236}">
                <a16:creationId xmlns:a16="http://schemas.microsoft.com/office/drawing/2014/main" id="{B5F75A6F-5F96-7F0E-2A21-AFB7F2E6AB6E}"/>
              </a:ext>
            </a:extLst>
          </p:cNvPr>
          <p:cNvSpPr txBox="1">
            <a:spLocks/>
          </p:cNvSpPr>
          <p:nvPr/>
        </p:nvSpPr>
        <p:spPr>
          <a:xfrm>
            <a:off x="615788" y="620807"/>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Castello di </a:t>
            </a:r>
            <a:r>
              <a:rPr lang="en-US" dirty="0" err="1"/>
              <a:t>Reschio</a:t>
            </a:r>
            <a:endParaRPr lang="en-US" dirty="0"/>
          </a:p>
          <a:p>
            <a:pPr>
              <a:lnSpc>
                <a:spcPts val="3720"/>
              </a:lnSpc>
            </a:pPr>
            <a:endParaRPr lang="en-US" dirty="0"/>
          </a:p>
        </p:txBody>
      </p:sp>
      <p:sp>
        <p:nvSpPr>
          <p:cNvPr id="8" name="Text Placeholder 4">
            <a:extLst>
              <a:ext uri="{FF2B5EF4-FFF2-40B4-BE49-F238E27FC236}">
                <a16:creationId xmlns:a16="http://schemas.microsoft.com/office/drawing/2014/main" id="{AF3597F1-8C9D-C52C-E1D1-9B62A7F02FB2}"/>
              </a:ext>
            </a:extLst>
          </p:cNvPr>
          <p:cNvSpPr txBox="1">
            <a:spLocks/>
          </p:cNvSpPr>
          <p:nvPr/>
        </p:nvSpPr>
        <p:spPr>
          <a:xfrm>
            <a:off x="615788" y="1600200"/>
            <a:ext cx="610076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Questo video 1 è un'intervista al conte </a:t>
            </a:r>
          </a:p>
          <a:p>
            <a:pPr indent="0">
              <a:lnSpc>
                <a:spcPts val="2240"/>
              </a:lnSpc>
              <a:buClr>
                <a:srgbClr val="459597"/>
              </a:buClr>
            </a:pPr>
            <a:r>
              <a:rPr lang="en-GB" sz="2200" dirty="0">
                <a:solidFill>
                  <a:srgbClr val="414141"/>
                </a:solidFill>
              </a:rPr>
              <a:t>Benedikt </a:t>
            </a:r>
            <a:r>
              <a:rPr lang="en-GB" sz="2200" dirty="0" err="1">
                <a:solidFill>
                  <a:srgbClr val="414141"/>
                </a:solidFill>
              </a:rPr>
              <a:t>Bolza</a:t>
            </a:r>
            <a:r>
              <a:rPr lang="en-GB" sz="2200" dirty="0">
                <a:solidFill>
                  <a:srgbClr val="414141"/>
                </a:solidFill>
              </a:rPr>
              <a:t>, l'architetto e visionario </a:t>
            </a:r>
          </a:p>
          <a:p>
            <a:pPr indent="0">
              <a:lnSpc>
                <a:spcPts val="2240"/>
              </a:lnSpc>
              <a:buClr>
                <a:srgbClr val="459597"/>
              </a:buClr>
            </a:pPr>
            <a:r>
              <a:rPr lang="en-GB" sz="2200" dirty="0">
                <a:solidFill>
                  <a:srgbClr val="414141"/>
                </a:solidFill>
              </a:rPr>
              <a:t>responsabile del restauro del Castello di </a:t>
            </a:r>
            <a:r>
              <a:rPr lang="en-GB" sz="2200" dirty="0" err="1">
                <a:solidFill>
                  <a:srgbClr val="414141"/>
                </a:solidFill>
              </a:rPr>
              <a:t>Reschio </a:t>
            </a:r>
            <a:r>
              <a:rPr lang="en-GB" sz="2200" dirty="0">
                <a:solidFill>
                  <a:srgbClr val="414141"/>
                </a:solidFill>
              </a:rPr>
              <a:t>in Umbria, Italia. </a:t>
            </a:r>
          </a:p>
          <a:p>
            <a:pPr indent="0">
              <a:lnSpc>
                <a:spcPts val="2240"/>
              </a:lnSpc>
              <a:buClr>
                <a:srgbClr val="459597"/>
              </a:buClr>
            </a:pPr>
            <a:r>
              <a:rPr lang="en-GB" sz="2200" dirty="0">
                <a:solidFill>
                  <a:srgbClr val="414141"/>
                </a:solidFill>
              </a:rPr>
              <a:t>Nel video, il conte </a:t>
            </a:r>
            <a:r>
              <a:rPr lang="en-GB" sz="2200" dirty="0" err="1">
                <a:solidFill>
                  <a:srgbClr val="414141"/>
                </a:solidFill>
              </a:rPr>
              <a:t>Bolza </a:t>
            </a:r>
            <a:r>
              <a:rPr lang="en-GB" sz="2200" dirty="0">
                <a:solidFill>
                  <a:srgbClr val="414141"/>
                </a:solidFill>
              </a:rPr>
              <a:t>racconta il percorso intrapreso dalla sua famiglia per trasformare un castello millenario in un hotel di lusso. </a:t>
            </a:r>
          </a:p>
          <a:p>
            <a:pPr indent="0">
              <a:lnSpc>
                <a:spcPts val="2240"/>
              </a:lnSpc>
              <a:buClr>
                <a:srgbClr val="459597"/>
              </a:buClr>
            </a:pPr>
            <a:r>
              <a:rPr lang="en-GB" sz="2200" dirty="0">
                <a:solidFill>
                  <a:srgbClr val="414141"/>
                </a:solidFill>
              </a:rPr>
              <a:t>Descrive in dettaglio il meticoloso processo di restauro, sottolineando l'importanza di preservare l'integrità storica del castello integrando al contempo i comfort moderni. L'intervista mette in evidenza il suo impegno per la sostenibilità, il ricorso ad artigiani locali e le sfide affrontate nell'adattare l'antica struttura all'ospitalità contemporanea.</a:t>
            </a:r>
          </a:p>
          <a:p>
            <a:pPr indent="0">
              <a:lnSpc>
                <a:spcPts val="2240"/>
              </a:lnSpc>
              <a:buClr>
                <a:srgbClr val="459597"/>
              </a:buClr>
            </a:pPr>
            <a:endParaRPr lang="en-GB" sz="2200" dirty="0">
              <a:solidFill>
                <a:srgbClr val="414141"/>
              </a:solidFill>
            </a:endParaRPr>
          </a:p>
        </p:txBody>
      </p:sp>
      <p:cxnSp>
        <p:nvCxnSpPr>
          <p:cNvPr id="11" name="Straight Connector 10">
            <a:extLst>
              <a:ext uri="{FF2B5EF4-FFF2-40B4-BE49-F238E27FC236}">
                <a16:creationId xmlns:a16="http://schemas.microsoft.com/office/drawing/2014/main" id="{2F374BB0-8D40-92E2-5F55-80E6F5BA2461}"/>
              </a:ext>
            </a:extLst>
          </p:cNvPr>
          <p:cNvCxnSpPr>
            <a:cxnSpLocks/>
          </p:cNvCxnSpPr>
          <p:nvPr/>
        </p:nvCxnSpPr>
        <p:spPr>
          <a:xfrm>
            <a:off x="1" y="1424461"/>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1E471687-B985-8485-9312-899C7ADA1BDC}"/>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7884845" y="4988950"/>
            <a:ext cx="4194013" cy="3114966"/>
          </a:xfrm>
          <a:prstGeom prst="rect">
            <a:avLst/>
          </a:prstGeom>
        </p:spPr>
      </p:pic>
      <p:sp>
        <p:nvSpPr>
          <p:cNvPr id="19" name="TextBox 18">
            <a:extLst>
              <a:ext uri="{FF2B5EF4-FFF2-40B4-BE49-F238E27FC236}">
                <a16:creationId xmlns:a16="http://schemas.microsoft.com/office/drawing/2014/main" id="{1D276B04-3174-A55D-21F9-2CE0F7A3E63A}"/>
              </a:ext>
            </a:extLst>
          </p:cNvPr>
          <p:cNvSpPr txBox="1"/>
          <p:nvPr/>
        </p:nvSpPr>
        <p:spPr>
          <a:xfrm>
            <a:off x="8649508" y="2434966"/>
            <a:ext cx="3429350" cy="369332"/>
          </a:xfrm>
          <a:prstGeom prst="rect">
            <a:avLst/>
          </a:prstGeom>
          <a:solidFill>
            <a:srgbClr val="EC7C69"/>
          </a:solidFill>
        </p:spPr>
        <p:txBody>
          <a:bodyPr wrap="square" rtlCol="0">
            <a:spAutoFit/>
          </a:bodyPr>
          <a:lstStyle/>
          <a:p>
            <a:pPr algn="ctr"/>
            <a:r>
              <a:rPr lang="en-IE" dirty="0">
                <a:solidFill>
                  <a:schemeClr val="bg1"/>
                </a:solidFill>
              </a:rPr>
              <a:t>Intervista a </a:t>
            </a:r>
            <a:r>
              <a:rPr lang="en-US" sz="1800" dirty="0">
                <a:solidFill>
                  <a:schemeClr val="bg1"/>
                </a:solidFill>
              </a:rPr>
              <a:t>Benedikt </a:t>
            </a:r>
            <a:r>
              <a:rPr lang="en-US" sz="1800" dirty="0" err="1">
                <a:solidFill>
                  <a:schemeClr val="bg1"/>
                </a:solidFill>
              </a:rPr>
              <a:t>Bolza</a:t>
            </a:r>
            <a:endParaRPr lang="en-IE" dirty="0">
              <a:solidFill>
                <a:schemeClr val="bg1"/>
              </a:solidFill>
            </a:endParaRPr>
          </a:p>
        </p:txBody>
      </p:sp>
      <p:sp>
        <p:nvSpPr>
          <p:cNvPr id="20" name="Flowchart: Connector 21">
            <a:extLst>
              <a:ext uri="{FF2B5EF4-FFF2-40B4-BE49-F238E27FC236}">
                <a16:creationId xmlns:a16="http://schemas.microsoft.com/office/drawing/2014/main" id="{29D84651-DD64-E680-E4C0-82A531C6E698}"/>
              </a:ext>
            </a:extLst>
          </p:cNvPr>
          <p:cNvSpPr/>
          <p:nvPr/>
        </p:nvSpPr>
        <p:spPr>
          <a:xfrm>
            <a:off x="6070768" y="356310"/>
            <a:ext cx="1647825" cy="1610221"/>
          </a:xfrm>
          <a:prstGeom prst="flowChartConnector">
            <a:avLst/>
          </a:prstGeom>
          <a:solidFill>
            <a:srgbClr val="459597"/>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solidFill>
                  <a:schemeClr val="bg1"/>
                </a:solidFill>
                <a:hlinkClick r:id="rId2">
                  <a:extLst>
                    <a:ext uri="{A12FA001-AC4F-418D-AE19-62706E023703}">
                      <ahyp:hlinkClr xmlns:ahyp="http://schemas.microsoft.com/office/drawing/2018/hyperlinkcolor" val="tx"/>
                    </a:ext>
                  </a:extLst>
                </a:hlinkClick>
              </a:rPr>
              <a:t>Clicca per guardare il video</a:t>
            </a:r>
            <a:endParaRPr lang="en-IE" sz="2400" b="1" dirty="0">
              <a:solidFill>
                <a:schemeClr val="bg1"/>
              </a:solidFill>
            </a:endParaRPr>
          </a:p>
        </p:txBody>
      </p:sp>
      <p:sp>
        <p:nvSpPr>
          <p:cNvPr id="21" name="Slide Number Placeholder 5">
            <a:extLst>
              <a:ext uri="{FF2B5EF4-FFF2-40B4-BE49-F238E27FC236}">
                <a16:creationId xmlns:a16="http://schemas.microsoft.com/office/drawing/2014/main" id="{93341F4C-1074-1DCD-017E-F37727B17E7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Tree>
    <p:extLst>
      <p:ext uri="{BB962C8B-B14F-4D97-AF65-F5344CB8AC3E}">
        <p14:creationId xmlns:p14="http://schemas.microsoft.com/office/powerpoint/2010/main" val="2298289959"/>
      </p:ext>
    </p:extLst>
  </p:cSld>
  <p:clrMapOvr>
    <a:masterClrMapping/>
  </p:clrMapOvr>
</p:sld>
</file>

<file path=ppt/slides/slide4.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pic>
        <p:nvPicPr>
          <p:cNvPr id="10" name="Picture Placeholder 9" descr="A table and chairs on a patio overlooking a valley&#10;&#10;AI-generated content may be incorrect.">
            <a:extLst>
              <a:ext uri="{FF2B5EF4-FFF2-40B4-BE49-F238E27FC236}">
                <a16:creationId xmlns:a16="http://schemas.microsoft.com/office/drawing/2014/main" id="{31465BDF-633F-3DF0-1D4B-EDBA9F2108AB}"/>
              </a:ext>
            </a:extLst>
          </p:cNvPr>
          <p:cNvPicPr>
            <a:picLocks noGrp="1" noChangeAspect="1"/>
          </p:cNvPicPr>
          <p:nvPr>
            <p:ph type="pic" sz="quarter" idx="10"/>
          </p:nvPr>
        </p:nvPicPr>
        <p:blipFill>
          <a:blip r:embed="rId2"/>
          <a:srcRect t="4369" b="4369"/>
          <a:stretch>
            <a:fillRect/>
          </a:stretch>
        </p:blipFill>
        <p:spPr/>
      </p:pic>
      <p:sp>
        <p:nvSpPr>
          <p:cNvPr id="13" name="Text Placeholder 12">
            <a:extLst>
              <a:ext uri="{FF2B5EF4-FFF2-40B4-BE49-F238E27FC236}">
                <a16:creationId xmlns:a16="http://schemas.microsoft.com/office/drawing/2014/main" id="{378317C2-7F08-6043-D225-B28E80980A49}"/>
              </a:ext>
            </a:extLst>
          </p:cNvPr>
          <p:cNvSpPr>
            <a:spLocks noGrp="1"/>
          </p:cNvSpPr>
          <p:nvPr>
            <p:ph type="body" sz="quarter" idx="18"/>
          </p:nvPr>
        </p:nvSpPr>
        <p:spPr>
          <a:xfrm>
            <a:off x="675020" y="3392026"/>
            <a:ext cx="2673298" cy="1049221"/>
          </a:xfrm>
        </p:spPr>
        <p:txBody>
          <a:bodyPr/>
          <a:lstStyle/>
          <a:p>
            <a:r>
              <a:rPr lang="en-US" dirty="0"/>
              <a:t>Castel </a:t>
            </a:r>
            <a:r>
              <a:rPr lang="en-US" dirty="0" err="1"/>
              <a:t>Reschio</a:t>
            </a:r>
            <a:r>
              <a:rPr lang="en-US" dirty="0"/>
              <a:t>, Umbria, Italia</a:t>
            </a:r>
          </a:p>
          <a:p>
            <a:endParaRPr lang="en-US" dirty="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lIns="91440" tIns="45720" rIns="91440" bIns="45720" anchor="ctr">
            <a:noAutofit/>
          </a:bodyPr>
          <a:lstStyle/>
          <a:p>
            <a:r>
              <a:rPr lang="en-GB" dirty="0"/>
              <a:t>Crediti fotografici: </a:t>
            </a:r>
            <a:r>
              <a:rPr lang="fr-FR" dirty="0" err="1"/>
              <a:t>Castel </a:t>
            </a:r>
            <a:r>
              <a:rPr lang="fr-FR" dirty="0" err="1"/>
              <a:t>Reschio</a:t>
            </a:r>
            <a:r>
              <a:rPr lang="fr-FR" dirty="0"/>
              <a:t>, Philip Vile</a:t>
            </a:r>
            <a:endParaRPr lang="en-GB" dirty="0"/>
          </a:p>
        </p:txBody>
      </p:sp>
      <p:sp>
        <p:nvSpPr>
          <p:cNvPr id="21" name="Text Placeholder 3">
            <a:extLst>
              <a:ext uri="{FF2B5EF4-FFF2-40B4-BE49-F238E27FC236}">
                <a16:creationId xmlns:a16="http://schemas.microsoft.com/office/drawing/2014/main" id="{6BE4EBF9-7C1E-3613-7EDB-A82F9D24E45A}"/>
              </a:ext>
            </a:extLst>
          </p:cNvPr>
          <p:cNvSpPr txBox="1">
            <a:spLocks/>
          </p:cNvSpPr>
          <p:nvPr/>
        </p:nvSpPr>
        <p:spPr>
          <a:xfrm>
            <a:off x="4520332" y="360634"/>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Alloggi alternativi e unici: </a:t>
            </a:r>
          </a:p>
        </p:txBody>
      </p:sp>
      <p:sp>
        <p:nvSpPr>
          <p:cNvPr id="22" name="Text Placeholder 4">
            <a:extLst>
              <a:ext uri="{FF2B5EF4-FFF2-40B4-BE49-F238E27FC236}">
                <a16:creationId xmlns:a16="http://schemas.microsoft.com/office/drawing/2014/main" id="{3AEE83AB-1247-69BA-4FBD-D0E162131309}"/>
              </a:ext>
            </a:extLst>
          </p:cNvPr>
          <p:cNvSpPr txBox="1">
            <a:spLocks/>
          </p:cNvSpPr>
          <p:nvPr/>
        </p:nvSpPr>
        <p:spPr>
          <a:xfrm>
            <a:off x="4520332" y="1508906"/>
            <a:ext cx="69318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Castello di </a:t>
            </a:r>
            <a:r>
              <a:rPr lang="en-GB" sz="2200" dirty="0" err="1">
                <a:solidFill>
                  <a:srgbClr val="414141"/>
                </a:solidFill>
              </a:rPr>
              <a:t>Reschio </a:t>
            </a:r>
            <a:r>
              <a:rPr lang="en-GB" sz="2200" dirty="0">
                <a:solidFill>
                  <a:srgbClr val="414141"/>
                </a:solidFill>
              </a:rPr>
              <a:t>è una collezione di alloggi lussuosi e di design ospitati all'interno di una tenuta millenaria meticolosamente restaurata nel cuore dell'Umbria, in Italia. Guidato dall'architetto conte Benedikt </a:t>
            </a:r>
            <a:r>
              <a:rPr lang="en-GB" sz="2200" dirty="0" err="1">
                <a:solidFill>
                  <a:srgbClr val="414141"/>
                </a:solidFill>
              </a:rPr>
              <a:t>Bolza</a:t>
            </a:r>
            <a:r>
              <a:rPr lang="en-GB" sz="2200" dirty="0">
                <a:solidFill>
                  <a:srgbClr val="414141"/>
                </a:solidFill>
              </a:rPr>
              <a:t>, il progetto è un esempio di come l'architettura storica possa essere trasformata in un'ospitalità esclusiva e di alto livello, preservandone l'autenticità.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La tenuta combina casali restaurati, antiche scuderie e il castello stesso: ogni spazio conserva il suo carattere originale, offrendo al contempo un'eleganza sobria, dettagli artigianali e comfort moderni. Gli ospiti vivono un'esperienza immersiva nel patrimonio culturale e architettonico della regione, circondati da uliveti, boschi e dolci colline.</a:t>
            </a:r>
          </a:p>
        </p:txBody>
      </p:sp>
      <p:pic>
        <p:nvPicPr>
          <p:cNvPr id="30" name="Picture 29">
            <a:extLst>
              <a:ext uri="{FF2B5EF4-FFF2-40B4-BE49-F238E27FC236}">
                <a16:creationId xmlns:a16="http://schemas.microsoft.com/office/drawing/2014/main" id="{8842E2EB-8DEA-A800-D1E3-629A937C2F3F}"/>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grpSp>
        <p:nvGrpSpPr>
          <p:cNvPr id="31" name="Group 30">
            <a:extLst>
              <a:ext uri="{FF2B5EF4-FFF2-40B4-BE49-F238E27FC236}">
                <a16:creationId xmlns:a16="http://schemas.microsoft.com/office/drawing/2014/main" id="{D4C129A7-4904-8F79-62E0-7701CB8A4C45}"/>
              </a:ext>
            </a:extLst>
          </p:cNvPr>
          <p:cNvGrpSpPr/>
          <p:nvPr/>
        </p:nvGrpSpPr>
        <p:grpSpPr>
          <a:xfrm>
            <a:off x="4548875" y="5694791"/>
            <a:ext cx="6969049" cy="851642"/>
            <a:chOff x="441852" y="5691396"/>
            <a:chExt cx="6969049" cy="851642"/>
          </a:xfrm>
        </p:grpSpPr>
        <p:pic>
          <p:nvPicPr>
            <p:cNvPr id="32" name="Picture 31" descr="Co-funded by the European Union logo in png for web usage">
              <a:extLst>
                <a:ext uri="{FF2B5EF4-FFF2-40B4-BE49-F238E27FC236}">
                  <a16:creationId xmlns:a16="http://schemas.microsoft.com/office/drawing/2014/main" id="{FF684696-8FB8-F1F2-72F4-B4D24041239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33" name="Rectangle 32">
              <a:extLst>
                <a:ext uri="{FF2B5EF4-FFF2-40B4-BE49-F238E27FC236}">
                  <a16:creationId xmlns:a16="http://schemas.microsoft.com/office/drawing/2014/main" id="{AE8A8246-E4FA-B191-5DAA-D14148C04979}"/>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34" name="Group 33">
              <a:extLst>
                <a:ext uri="{FF2B5EF4-FFF2-40B4-BE49-F238E27FC236}">
                  <a16:creationId xmlns:a16="http://schemas.microsoft.com/office/drawing/2014/main" id="{2F132F82-EF32-A078-7DD8-2E2AC38A161B}"/>
                </a:ext>
              </a:extLst>
            </p:cNvPr>
            <p:cNvGrpSpPr/>
            <p:nvPr userDrawn="1"/>
          </p:nvGrpSpPr>
          <p:grpSpPr>
            <a:xfrm>
              <a:off x="441852" y="5691396"/>
              <a:ext cx="1307461" cy="742180"/>
              <a:chOff x="340586" y="8789227"/>
              <a:chExt cx="1307461" cy="742180"/>
            </a:xfrm>
          </p:grpSpPr>
          <p:sp>
            <p:nvSpPr>
              <p:cNvPr id="35" name="Rectangle 34">
                <a:extLst>
                  <a:ext uri="{FF2B5EF4-FFF2-40B4-BE49-F238E27FC236}">
                    <a16:creationId xmlns:a16="http://schemas.microsoft.com/office/drawing/2014/main" id="{D12A250D-F076-2DD9-7674-6EB82C3474C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è concesso in licenza </a:t>
                </a:r>
              </a:p>
              <a:p>
                <a:pPr algn="just"/>
                <a:r>
                  <a:rPr lang="en-US" sz="900" b="1" dirty="0">
                    <a:solidFill>
                      <a:srgbClr val="414141"/>
                    </a:solidFill>
                    <a:latin typeface="+mj-lt"/>
                  </a:rPr>
                  <a:t>sotto </a:t>
                </a:r>
                <a:r>
                  <a:rPr lang="en-US" sz="900" b="1" dirty="0">
                    <a:solidFill>
                      <a:srgbClr val="414141"/>
                    </a:solidFill>
                    <a:latin typeface="+mj-lt"/>
                    <a:hlinkClick r:id="rId5">
                      <a:extLst>
                        <a:ext uri="{A12FA001-AC4F-418D-AE19-62706E023703}">
                          <ahyp:hlinkClr xmlns:ahyp="http://schemas.microsoft.com/office/drawing/2018/hyperlinkcolor" val="tx"/>
                        </a:ext>
                      </a:extLst>
                    </a:hlinkClick>
                  </a:rPr>
                  <a:t>licenza CC BY-SA 4.0</a:t>
                </a:r>
                <a:endParaRPr lang="en-US" sz="900" b="1" dirty="0">
                  <a:solidFill>
                    <a:srgbClr val="414141"/>
                  </a:solidFill>
                  <a:latin typeface="+mj-lt"/>
                </a:endParaRPr>
              </a:p>
            </p:txBody>
          </p:sp>
          <p:pic>
            <p:nvPicPr>
              <p:cNvPr id="36" name="Picture 35">
                <a:extLst>
                  <a:ext uri="{FF2B5EF4-FFF2-40B4-BE49-F238E27FC236}">
                    <a16:creationId xmlns:a16="http://schemas.microsoft.com/office/drawing/2014/main" id="{54C5BCF6-77F0-199C-E703-451D8C38283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
        <p:nvSpPr>
          <p:cNvPr id="38" name="Slide Number Placeholder 5">
            <a:extLst>
              <a:ext uri="{FF2B5EF4-FFF2-40B4-BE49-F238E27FC236}">
                <a16:creationId xmlns:a16="http://schemas.microsoft.com/office/drawing/2014/main" id="{87D571BD-5665-AA51-E49E-16FBE2B7DF5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cxnSp>
        <p:nvCxnSpPr>
          <p:cNvPr id="39" name="Straight Connector 38">
            <a:extLst>
              <a:ext uri="{FF2B5EF4-FFF2-40B4-BE49-F238E27FC236}">
                <a16:creationId xmlns:a16="http://schemas.microsoft.com/office/drawing/2014/main" id="{D5BBEDB6-C93E-ACAE-0EB5-0CDB6A05B9B2}"/>
              </a:ext>
            </a:extLst>
          </p:cNvPr>
          <p:cNvCxnSpPr>
            <a:cxnSpLocks/>
          </p:cNvCxnSpPr>
          <p:nvPr/>
        </p:nvCxnSpPr>
        <p:spPr>
          <a:xfrm>
            <a:off x="4304179" y="1439182"/>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3523572"/>
      </p:ext>
    </p:extLst>
  </p:cSld>
  <p:clrMapOvr>
    <a:masterClrMapping/>
  </p:clrMapOvr>
</p:sld>
</file>

<file path=ppt/slides/slide5.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BEC0B-CB89-5797-D774-1680959A616A}"/>
            </a:ext>
          </a:extLst>
        </p:cNvPr>
        <p:cNvGrpSpPr/>
        <p:nvPr/>
      </p:nvGrpSpPr>
      <p:grpSpPr>
        <a:xfrm>
          <a:off x="0" y="0"/>
          <a:ext cx="0" cy="0"/>
          <a:chOff x="0" y="0"/>
          <a:chExt cx="0" cy="0"/>
        </a:xfrm>
      </p:grpSpPr>
      <p:pic>
        <p:nvPicPr>
          <p:cNvPr id="10" name="Picture Placeholder 9" descr="A table and chairs on a patio overlooking a valley&#10;&#10;AI-generated content may be incorrect.">
            <a:extLst>
              <a:ext uri="{FF2B5EF4-FFF2-40B4-BE49-F238E27FC236}">
                <a16:creationId xmlns:a16="http://schemas.microsoft.com/office/drawing/2014/main" id="{CBCBB8F5-5C7E-BB57-36D1-5F86B48B3AFA}"/>
              </a:ext>
            </a:extLst>
          </p:cNvPr>
          <p:cNvPicPr>
            <a:picLocks noGrp="1" noChangeAspect="1"/>
          </p:cNvPicPr>
          <p:nvPr>
            <p:ph type="pic" sz="quarter" idx="10"/>
          </p:nvPr>
        </p:nvPicPr>
        <p:blipFill>
          <a:blip r:embed="rId2"/>
          <a:srcRect t="4369" b="4369"/>
          <a:stretch>
            <a:fillRect/>
          </a:stretch>
        </p:blipFill>
        <p:spPr/>
      </p:pic>
      <p:sp>
        <p:nvSpPr>
          <p:cNvPr id="13" name="Text Placeholder 12">
            <a:extLst>
              <a:ext uri="{FF2B5EF4-FFF2-40B4-BE49-F238E27FC236}">
                <a16:creationId xmlns:a16="http://schemas.microsoft.com/office/drawing/2014/main" id="{D4ED73E2-9F86-8CDD-C0CC-1057CF02ECA4}"/>
              </a:ext>
            </a:extLst>
          </p:cNvPr>
          <p:cNvSpPr>
            <a:spLocks noGrp="1"/>
          </p:cNvSpPr>
          <p:nvPr>
            <p:ph type="body" sz="quarter" idx="18"/>
          </p:nvPr>
        </p:nvSpPr>
        <p:spPr>
          <a:xfrm>
            <a:off x="675020" y="3392026"/>
            <a:ext cx="2673298" cy="1049221"/>
          </a:xfrm>
        </p:spPr>
        <p:txBody>
          <a:bodyPr/>
          <a:lstStyle/>
          <a:p>
            <a:r>
              <a:rPr lang="en-US" dirty="0"/>
              <a:t>Castel </a:t>
            </a:r>
            <a:r>
              <a:rPr lang="en-US" dirty="0" err="1"/>
              <a:t>Reschio</a:t>
            </a:r>
            <a:r>
              <a:rPr lang="en-US" dirty="0"/>
              <a:t>, Umbria, Italia</a:t>
            </a:r>
          </a:p>
          <a:p>
            <a:endParaRPr lang="en-US" dirty="0"/>
          </a:p>
        </p:txBody>
      </p:sp>
      <p:sp>
        <p:nvSpPr>
          <p:cNvPr id="8" name="Text Placeholder 7">
            <a:extLst>
              <a:ext uri="{FF2B5EF4-FFF2-40B4-BE49-F238E27FC236}">
                <a16:creationId xmlns:a16="http://schemas.microsoft.com/office/drawing/2014/main" id="{C27B7C6B-BC22-4763-94A4-5BBFDD1D9D1C}"/>
              </a:ext>
            </a:extLst>
          </p:cNvPr>
          <p:cNvSpPr>
            <a:spLocks noGrp="1"/>
          </p:cNvSpPr>
          <p:nvPr>
            <p:ph type="body" sz="quarter" idx="66"/>
          </p:nvPr>
        </p:nvSpPr>
        <p:spPr/>
        <p:txBody>
          <a:bodyPr lIns="91440" tIns="45720" rIns="91440" bIns="45720" anchor="ctr">
            <a:noAutofit/>
          </a:bodyPr>
          <a:lstStyle/>
          <a:p>
            <a:r>
              <a:rPr lang="en-GB" dirty="0"/>
              <a:t>Crediti fotografici: </a:t>
            </a:r>
            <a:r>
              <a:rPr lang="fr-FR" dirty="0" err="1"/>
              <a:t>Castel </a:t>
            </a:r>
            <a:r>
              <a:rPr lang="fr-FR" dirty="0" err="1"/>
              <a:t>Reschio</a:t>
            </a:r>
            <a:r>
              <a:rPr lang="fr-FR" dirty="0"/>
              <a:t>, Philip Vile</a:t>
            </a:r>
            <a:endParaRPr lang="en-GB" dirty="0"/>
          </a:p>
        </p:txBody>
      </p:sp>
      <p:sp>
        <p:nvSpPr>
          <p:cNvPr id="21" name="Text Placeholder 3">
            <a:extLst>
              <a:ext uri="{FF2B5EF4-FFF2-40B4-BE49-F238E27FC236}">
                <a16:creationId xmlns:a16="http://schemas.microsoft.com/office/drawing/2014/main" id="{F7D72E0D-A741-CAE0-B0E5-6D665372280A}"/>
              </a:ext>
            </a:extLst>
          </p:cNvPr>
          <p:cNvSpPr txBox="1">
            <a:spLocks/>
          </p:cNvSpPr>
          <p:nvPr/>
        </p:nvSpPr>
        <p:spPr>
          <a:xfrm>
            <a:off x="4520332" y="360634"/>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Alternative e alloggi - Percorso finanziario: </a:t>
            </a:r>
          </a:p>
        </p:txBody>
      </p:sp>
      <p:sp>
        <p:nvSpPr>
          <p:cNvPr id="22" name="Text Placeholder 4">
            <a:extLst>
              <a:ext uri="{FF2B5EF4-FFF2-40B4-BE49-F238E27FC236}">
                <a16:creationId xmlns:a16="http://schemas.microsoft.com/office/drawing/2014/main" id="{729C4FC5-CC41-B2BB-D4AF-A5659B1360EF}"/>
              </a:ext>
            </a:extLst>
          </p:cNvPr>
          <p:cNvSpPr txBox="1">
            <a:spLocks/>
          </p:cNvSpPr>
          <p:nvPr/>
        </p:nvSpPr>
        <p:spPr>
          <a:xfrm>
            <a:off x="4520332" y="1761218"/>
            <a:ext cx="6436488"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Il restauro e la trasformazione del Castello di </a:t>
            </a:r>
            <a:r>
              <a:rPr lang="en-GB" sz="2200" dirty="0" err="1">
                <a:solidFill>
                  <a:srgbClr val="414141"/>
                </a:solidFill>
              </a:rPr>
              <a:t>Reschio </a:t>
            </a:r>
            <a:r>
              <a:rPr lang="en-GB" sz="2200" dirty="0">
                <a:solidFill>
                  <a:srgbClr val="414141"/>
                </a:solidFill>
              </a:rPr>
              <a:t>sono stati resi possibili grazie a un modello di investimento privato a lungo termine da parte della famiglia, che ha combinato la gestione generazionale con una visione di lusso sostenibile.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Pur non dipendendo da sovvenzioni pubbliche, il progetto dimostra come il profondo rispetto per l'artigianato, la sensibilità ambientale e il patrimonio architettonico possano creare un valore duraturo e un'impresa turistica di successo radicata nel territorio. Esso funge da punto di riferimento per l'integrazione della conservazione del patrimonio con l'ospitalità moderna nell'Europa rurale.</a:t>
            </a:r>
          </a:p>
        </p:txBody>
      </p:sp>
      <p:pic>
        <p:nvPicPr>
          <p:cNvPr id="30" name="Picture 29">
            <a:extLst>
              <a:ext uri="{FF2B5EF4-FFF2-40B4-BE49-F238E27FC236}">
                <a16:creationId xmlns:a16="http://schemas.microsoft.com/office/drawing/2014/main" id="{D96493E7-ABC4-CA94-A510-789C5BA05C1A}"/>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sp>
        <p:nvSpPr>
          <p:cNvPr id="38" name="Slide Number Placeholder 5">
            <a:extLst>
              <a:ext uri="{FF2B5EF4-FFF2-40B4-BE49-F238E27FC236}">
                <a16:creationId xmlns:a16="http://schemas.microsoft.com/office/drawing/2014/main" id="{3AC8AE84-785F-4294-5695-3FB06E22066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cxnSp>
        <p:nvCxnSpPr>
          <p:cNvPr id="39" name="Straight Connector 38">
            <a:extLst>
              <a:ext uri="{FF2B5EF4-FFF2-40B4-BE49-F238E27FC236}">
                <a16:creationId xmlns:a16="http://schemas.microsoft.com/office/drawing/2014/main" id="{EEC903D0-8080-4139-2E70-0DA3AED18C7D}"/>
              </a:ext>
            </a:extLst>
          </p:cNvPr>
          <p:cNvCxnSpPr>
            <a:cxnSpLocks/>
          </p:cNvCxnSpPr>
          <p:nvPr/>
        </p:nvCxnSpPr>
        <p:spPr>
          <a:xfrm>
            <a:off x="4304179" y="1439182"/>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7640111"/>
      </p:ext>
    </p:extLst>
  </p:cSld>
  <p:clrMapOvr>
    <a:masterClrMapping/>
  </p:clrMapOvr>
</p:sld>
</file>

<file path=ppt/slides/slide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4294967295"/>
          </p:nvPr>
        </p:nvSpPr>
        <p:spPr>
          <a:xfrm rot="16200000">
            <a:off x="9694296" y="5154910"/>
            <a:ext cx="2953721" cy="452458"/>
          </a:xfrm>
          <a:prstGeom prst="rect">
            <a:avLst/>
          </a:prstGeom>
        </p:spPr>
        <p:txBody>
          <a:bodyPr anchor="ctr"/>
          <a:lstStyle/>
          <a:p>
            <a:pPr marL="0" indent="0" algn="ctr">
              <a:buNone/>
            </a:pPr>
            <a:r>
              <a:rPr lang="en-GB" sz="1200" dirty="0">
                <a:solidFill>
                  <a:schemeClr val="bg1"/>
                </a:solidFill>
              </a:rPr>
              <a:t>Crediti fotografici: </a:t>
            </a:r>
            <a:r>
              <a:rPr lang="fr-FR" sz="1200" dirty="0">
                <a:solidFill>
                  <a:schemeClr val="bg1"/>
                </a:solidFill>
              </a:rPr>
              <a:t>Châteaux dans Les </a:t>
            </a:r>
            <a:r>
              <a:rPr lang="fr-FR" sz="1200" dirty="0" err="1">
                <a:solidFill>
                  <a:schemeClr val="bg1"/>
                </a:solidFill>
              </a:rPr>
              <a:t>Arbes</a:t>
            </a:r>
            <a:endParaRPr lang="en-GB" sz="1200" dirty="0">
              <a:solidFill>
                <a:schemeClr val="bg1"/>
              </a:solidFill>
            </a:endParaRPr>
          </a:p>
        </p:txBody>
      </p:sp>
      <p:pic>
        <p:nvPicPr>
          <p:cNvPr id="10" name="Segnaposto immagine 9" descr="Immagine che contiene interno, interior design, divano, Divanetto&#10;&#10;Il contenuto generato dall'IA potrebbe non essere corretto.">
            <a:extLst>
              <a:ext uri="{FF2B5EF4-FFF2-40B4-BE49-F238E27FC236}">
                <a16:creationId xmlns:a16="http://schemas.microsoft.com/office/drawing/2014/main" id="{396C3A77-3322-8545-55A3-1FB9CDCF8D30}"/>
              </a:ext>
            </a:extLst>
          </p:cNvPr>
          <p:cNvPicPr>
            <a:picLocks noGrp="1" noChangeAspect="1"/>
          </p:cNvPicPr>
          <p:nvPr>
            <p:ph type="pic" sz="quarter" idx="4294967295"/>
          </p:nvPr>
        </p:nvPicPr>
        <p:blipFill>
          <a:blip r:embed="rId2"/>
          <a:srcRect l="13842" r="13842"/>
          <a:stretch>
            <a:fillRect/>
          </a:stretch>
        </p:blipFill>
        <p:spPr>
          <a:xfrm>
            <a:off x="7355540" y="3184544"/>
            <a:ext cx="3589387" cy="3660009"/>
          </a:xfrm>
          <a:prstGeom prst="rect">
            <a:avLst/>
          </a:prstGeom>
        </p:spPr>
      </p:pic>
      <p:sp>
        <p:nvSpPr>
          <p:cNvPr id="6" name="Text Placeholder 3">
            <a:extLst>
              <a:ext uri="{FF2B5EF4-FFF2-40B4-BE49-F238E27FC236}">
                <a16:creationId xmlns:a16="http://schemas.microsoft.com/office/drawing/2014/main" id="{6DF906B1-E49D-3FEC-5A56-3DB7791271B0}"/>
              </a:ext>
            </a:extLst>
          </p:cNvPr>
          <p:cNvSpPr txBox="1">
            <a:spLocks/>
          </p:cNvSpPr>
          <p:nvPr/>
        </p:nvSpPr>
        <p:spPr>
          <a:xfrm>
            <a:off x="774804" y="359776"/>
            <a:ext cx="752203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US"/>
              <a:t>Punti chiave</a:t>
            </a:r>
          </a:p>
          <a:p>
            <a:pPr>
              <a:lnSpc>
                <a:spcPts val="3620"/>
              </a:lnSpc>
            </a:pPr>
            <a:endParaRPr lang="en-US" dirty="0"/>
          </a:p>
        </p:txBody>
      </p:sp>
      <p:sp>
        <p:nvSpPr>
          <p:cNvPr id="7" name="Text Placeholder 4">
            <a:extLst>
              <a:ext uri="{FF2B5EF4-FFF2-40B4-BE49-F238E27FC236}">
                <a16:creationId xmlns:a16="http://schemas.microsoft.com/office/drawing/2014/main" id="{99EE60CA-EC4F-4741-93DB-A31910C78601}"/>
              </a:ext>
            </a:extLst>
          </p:cNvPr>
          <p:cNvSpPr txBox="1">
            <a:spLocks/>
          </p:cNvSpPr>
          <p:nvPr/>
        </p:nvSpPr>
        <p:spPr>
          <a:xfrm>
            <a:off x="774804" y="1163430"/>
            <a:ext cx="5962172"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Il Castello di </a:t>
            </a:r>
            <a:r>
              <a:rPr lang="en-GB" sz="2200" b="1" dirty="0" err="1">
                <a:solidFill>
                  <a:srgbClr val="EC7C69"/>
                </a:solidFill>
              </a:rPr>
              <a:t>Reschio </a:t>
            </a:r>
            <a:r>
              <a:rPr lang="en-GB" sz="2200" b="1" dirty="0">
                <a:solidFill>
                  <a:srgbClr val="EC7C69"/>
                </a:solidFill>
              </a:rPr>
              <a:t>dimostra come la conservazione del patrimonio storico e il design di alta gamma possano coesistere </a:t>
            </a:r>
            <a:r>
              <a:rPr lang="en-GB" sz="2200" dirty="0">
                <a:solidFill>
                  <a:srgbClr val="414141"/>
                </a:solidFill>
              </a:rPr>
              <a:t>per creare un'esperienza coinvolgente e senza tempo, in grado di attrarre </a:t>
            </a:r>
            <a:r>
              <a:rPr lang="en-GB" sz="2200" dirty="0" err="1">
                <a:solidFill>
                  <a:srgbClr val="414141"/>
                </a:solidFill>
              </a:rPr>
              <a:t>i viaggiatori</a:t>
            </a:r>
            <a:r>
              <a:rPr lang="en-GB" sz="2200" dirty="0">
                <a:solidFill>
                  <a:srgbClr val="414141"/>
                </a:solidFill>
              </a:rPr>
              <a:t> di lusso </a:t>
            </a:r>
            <a:r>
              <a:rPr lang="en-GB" sz="2200" dirty="0">
                <a:solidFill>
                  <a:srgbClr val="414141"/>
                </a:solidFill>
              </a:rPr>
              <a:t>alla ricerca di autenticità e </a:t>
            </a:r>
            <a:r>
              <a:rPr lang="en-GB" sz="2200" dirty="0" err="1">
                <a:solidFill>
                  <a:srgbClr val="414141"/>
                </a:solidFill>
              </a:rPr>
              <a:t>tranquillità</a:t>
            </a:r>
            <a:r>
              <a:rPr lang="en-GB" sz="2200" dirty="0">
                <a:solidFill>
                  <a:srgbClr val="414141"/>
                </a:solidFill>
              </a:rPr>
              <a:t>. Fondendo un'architettura secolare con un'estetica raffinata, dimostra come le strutture ricettive alternative possano ridefinire il concetto di lusso attraverso la narrazione, l'artigianato e lo sviluppo sostenibile.</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Rispettare il patrimonio senza compromettere il lusso: </a:t>
            </a:r>
            <a:r>
              <a:rPr lang="en-GB" sz="2200" dirty="0" err="1">
                <a:solidFill>
                  <a:srgbClr val="414141"/>
                </a:solidFill>
              </a:rPr>
              <a:t>Reschio </a:t>
            </a:r>
            <a:r>
              <a:rPr lang="en-GB" sz="2200" dirty="0">
                <a:solidFill>
                  <a:srgbClr val="414141"/>
                </a:solidFill>
              </a:rPr>
              <a:t>dimostra che preservare l'identità storica non significa sacrificare il comfort. Restaurando edifici antichi con tecniche artigianali e un intervento moderno minimo, offre agli ospiti un'esperienza rara di eleganza radicata nel luogo e nel tempo.</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9" name="Straight Connector 8">
            <a:extLst>
              <a:ext uri="{FF2B5EF4-FFF2-40B4-BE49-F238E27FC236}">
                <a16:creationId xmlns:a16="http://schemas.microsoft.com/office/drawing/2014/main" id="{922567E9-1A85-6021-002D-6A0F4CAD7CE8}"/>
              </a:ext>
            </a:extLst>
          </p:cNvPr>
          <p:cNvCxnSpPr>
            <a:cxnSpLocks/>
          </p:cNvCxnSpPr>
          <p:nvPr/>
        </p:nvCxnSpPr>
        <p:spPr>
          <a:xfrm>
            <a:off x="0" y="970925"/>
            <a:ext cx="567890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Slide Number Placeholder 5">
            <a:extLst>
              <a:ext uri="{FF2B5EF4-FFF2-40B4-BE49-F238E27FC236}">
                <a16:creationId xmlns:a16="http://schemas.microsoft.com/office/drawing/2014/main" id="{CB302E01-4FC4-3902-5C0D-8BFBF4255D3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Tree>
    <p:extLst>
      <p:ext uri="{BB962C8B-B14F-4D97-AF65-F5344CB8AC3E}">
        <p14:creationId xmlns:p14="http://schemas.microsoft.com/office/powerpoint/2010/main" val="866636481"/>
      </p:ext>
    </p:extLst>
  </p:cSld>
  <p:clrMapOvr>
    <a:masterClrMapping/>
  </p:clrMapOvr>
</p:sld>
</file>

<file path=ppt/slides/slide7.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815C-7CAA-3C4A-B838-712A65BF7F3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2545E45-323C-0C6C-E1B2-3BDB4C26F9AA}"/>
              </a:ext>
            </a:extLst>
          </p:cNvPr>
          <p:cNvSpPr>
            <a:spLocks noGrp="1"/>
          </p:cNvSpPr>
          <p:nvPr>
            <p:ph type="body" sz="quarter" idx="16"/>
          </p:nvPr>
        </p:nvSpPr>
        <p:spPr>
          <a:xfrm>
            <a:off x="774804" y="359776"/>
            <a:ext cx="7522032" cy="803654"/>
          </a:xfrm>
        </p:spPr>
        <p:txBody>
          <a:bodyPr/>
          <a:lstStyle/>
          <a:p>
            <a:pPr>
              <a:lnSpc>
                <a:spcPts val="3620"/>
              </a:lnSpc>
            </a:pPr>
            <a:r>
              <a:rPr lang="en-US" dirty="0"/>
              <a:t>Punti chiave</a:t>
            </a:r>
          </a:p>
          <a:p>
            <a:pPr>
              <a:lnSpc>
                <a:spcPts val="3620"/>
              </a:lnSpc>
            </a:pPr>
            <a:endParaRPr lang="en-US" dirty="0"/>
          </a:p>
        </p:txBody>
      </p:sp>
      <p:sp>
        <p:nvSpPr>
          <p:cNvPr id="6" name="Slide Number Placeholder 5">
            <a:extLst>
              <a:ext uri="{FF2B5EF4-FFF2-40B4-BE49-F238E27FC236}">
                <a16:creationId xmlns:a16="http://schemas.microsoft.com/office/drawing/2014/main" id="{A946C786-43F6-EF41-A48D-58FE14B25FD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7" name="Text Placeholder 4">
            <a:extLst>
              <a:ext uri="{FF2B5EF4-FFF2-40B4-BE49-F238E27FC236}">
                <a16:creationId xmlns:a16="http://schemas.microsoft.com/office/drawing/2014/main" id="{7ABAE6AF-742D-AEC2-1ED2-45BF3AFF69F3}"/>
              </a:ext>
            </a:extLst>
          </p:cNvPr>
          <p:cNvSpPr txBox="1">
            <a:spLocks/>
          </p:cNvSpPr>
          <p:nvPr/>
        </p:nvSpPr>
        <p:spPr>
          <a:xfrm>
            <a:off x="774804" y="1376736"/>
            <a:ext cx="9812985"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Il design è uno strumento di narrazione: </a:t>
            </a:r>
          </a:p>
          <a:p>
            <a:pPr marL="320675" indent="0">
              <a:lnSpc>
                <a:spcPts val="2340"/>
              </a:lnSpc>
              <a:buClr>
                <a:srgbClr val="459597"/>
              </a:buClr>
            </a:pPr>
            <a:r>
              <a:rPr lang="en-GB" sz="2200" dirty="0">
                <a:solidFill>
                  <a:srgbClr val="414141"/>
                </a:solidFill>
              </a:rPr>
              <a:t>Ogni elemento restaurato al </a:t>
            </a:r>
            <a:r>
              <a:rPr lang="en-GB" sz="2200" dirty="0" err="1">
                <a:solidFill>
                  <a:srgbClr val="414141"/>
                </a:solidFill>
              </a:rPr>
              <a:t>Reschio</a:t>
            </a:r>
            <a:r>
              <a:rPr lang="en-GB" sz="2200" dirty="0">
                <a:solidFill>
                  <a:srgbClr val="414141"/>
                </a:solidFill>
              </a:rPr>
              <a:t>, dai muri in pietra originali ai mobili su misura, racconta una storia. Scelte di design ponderate arricchiscono l'esperienza degli ospiti e creano valore emotivo, il che rappresenta un vantaggio competitivo nel mercato turistico di fascia alta.</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La visione a lungo termine ripaga: </a:t>
            </a:r>
          </a:p>
          <a:p>
            <a:pPr marL="360363" indent="0">
              <a:lnSpc>
                <a:spcPts val="2340"/>
              </a:lnSpc>
              <a:buClr>
                <a:srgbClr val="459597"/>
              </a:buClr>
            </a:pPr>
            <a:r>
              <a:rPr lang="en-GB" sz="2200" dirty="0">
                <a:solidFill>
                  <a:srgbClr val="414141"/>
                </a:solidFill>
              </a:rPr>
              <a:t>La trasformazione </a:t>
            </a:r>
            <a:r>
              <a:rPr lang="en-GB" sz="2200" dirty="0" err="1">
                <a:solidFill>
                  <a:srgbClr val="414141"/>
                </a:solidFill>
              </a:rPr>
              <a:t>di Reschio </a:t>
            </a:r>
            <a:r>
              <a:rPr lang="en-GB" sz="2200" dirty="0">
                <a:solidFill>
                  <a:srgbClr val="414141"/>
                </a:solidFill>
              </a:rPr>
              <a:t>è stata resa possibile grazie a investimenti pazienti e guidati dalla famiglia e a un'attenta gestione del territorio. Ciò dimostra il valore di una visione a lungo termine nello sviluppo turistico, dove qualità, autenticità e sostenibilità portano a un marchio duraturo.</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Lusso e natura possono coesistere: </a:t>
            </a:r>
          </a:p>
          <a:p>
            <a:pPr marL="360363" indent="0">
              <a:lnSpc>
                <a:spcPts val="2340"/>
              </a:lnSpc>
              <a:buClr>
                <a:srgbClr val="459597"/>
              </a:buClr>
            </a:pPr>
            <a:r>
              <a:rPr lang="en-GB" sz="2200" dirty="0">
                <a:solidFill>
                  <a:srgbClr val="414141"/>
                </a:solidFill>
              </a:rPr>
              <a:t>Situando le strutture restaurate all'interno di una tenuta protetta e ricca di biodiversità, </a:t>
            </a:r>
            <a:r>
              <a:rPr lang="en-GB" sz="2200" dirty="0" err="1">
                <a:solidFill>
                  <a:srgbClr val="414141"/>
                </a:solidFill>
              </a:rPr>
              <a:t>Reschio </a:t>
            </a:r>
            <a:r>
              <a:rPr lang="en-GB" sz="2200" dirty="0">
                <a:solidFill>
                  <a:srgbClr val="414141"/>
                </a:solidFill>
              </a:rPr>
              <a:t>offre benessere, privacy e immersione nella natura senza disturbare l'ecosistema locale, rispondendo alla crescente domanda di rifugi appartati e sostenibili.</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8" name="Straight Connector 7">
            <a:extLst>
              <a:ext uri="{FF2B5EF4-FFF2-40B4-BE49-F238E27FC236}">
                <a16:creationId xmlns:a16="http://schemas.microsoft.com/office/drawing/2014/main" id="{74D35FC8-A182-5B56-6A6D-54C4E8FF4721}"/>
              </a:ext>
            </a:extLst>
          </p:cNvPr>
          <p:cNvCxnSpPr>
            <a:cxnSpLocks/>
          </p:cNvCxnSpPr>
          <p:nvPr/>
        </p:nvCxnSpPr>
        <p:spPr>
          <a:xfrm>
            <a:off x="0" y="973630"/>
            <a:ext cx="865990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BE8EC35A-DC2E-B44D-FDC3-B18443E117D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821203" y="1376736"/>
            <a:ext cx="4194013" cy="3114966"/>
          </a:xfrm>
          <a:prstGeom prst="rect">
            <a:avLst/>
          </a:prstGeom>
        </p:spPr>
      </p:pic>
    </p:spTree>
    <p:extLst>
      <p:ext uri="{BB962C8B-B14F-4D97-AF65-F5344CB8AC3E}">
        <p14:creationId xmlns:p14="http://schemas.microsoft.com/office/powerpoint/2010/main" val="288404056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A12E6C1-3E61-4879-83AB-A3A0B82E9CC0}"/>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49</TotalTime>
  <Words>808</Words>
  <Application>Microsoft Office PowerPoint</Application>
  <PresentationFormat>Widescreen</PresentationFormat>
  <Paragraphs>67</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docId:63726B133A6B5DFC08798A2366DA0808</cp:keywords>
  <cp:lastModifiedBy>Laura Magan (MMS,Ireland)</cp:lastModifiedBy>
  <cp:revision>210</cp:revision>
  <dcterms:created xsi:type="dcterms:W3CDTF">2020-10-14T13:32:04Z</dcterms:created>
  <dcterms:modified xsi:type="dcterms:W3CDTF">2025-08-20T15:44:26Z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