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9"/>
  </p:notesMasterIdLst>
  <p:handoutMasterIdLst>
    <p:handoutMasterId r:id="rId10"/>
  </p:handoutMasterIdLst>
  <p:sldIdLst>
    <p:sldId id="6525" r:id="rId2"/>
    <p:sldId id="6815" r:id="rId3"/>
    <p:sldId id="6811" r:id="rId4"/>
    <p:sldId id="6812" r:id="rId5"/>
    <p:sldId id="6814" r:id="rId6"/>
    <p:sldId id="6816" r:id="rId7"/>
    <p:sldId id="681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20/08/2025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20/08/2025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Clicca per modificare gli stili di testo principali</a:t>
            </a:r>
          </a:p>
          <a:p>
            <a:pPr lvl="1"/>
            <a:r>
              <a:rPr lang="en-GB"/>
              <a:t>Secondo livello</a:t>
            </a:r>
          </a:p>
          <a:p>
            <a:pPr lvl="2"/>
            <a:r>
              <a:rPr lang="en-GB"/>
              <a:t>Terzo livello</a:t>
            </a:r>
          </a:p>
          <a:p>
            <a:pPr lvl="3"/>
            <a:r>
              <a:rPr lang="en-GB"/>
              <a:t>Quarto livello</a:t>
            </a:r>
          </a:p>
          <a:p>
            <a:pPr lvl="4"/>
            <a:r>
              <a:rPr lang="en-GB"/>
              <a:t>Quinto livello</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PROGETTAZIONE DI SOGGIORNI TURISTICI INNOVATIVI</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olarbranco.com/"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27.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solarbranco.com/sustainability/"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37.xml"/><Relationship Id="rId5" Type="http://schemas.openxmlformats.org/officeDocument/2006/relationships/hyperlink" Target="https://www.booking.com/hotel/pt/solar-branco-eco-estate-amp-boutique.en-gb.html?aid=356980&amp;label=gog235jc-1FCAsouwFCJHNvbGFyLWJyYW5jby1lY28tZXN0YXRlLWFtcC1ib3V0aXF1ZUgzWANoaYgBAZgBCbgBF8gBDNgBAegBAfgBDIgCAagCA7gCgrTiwQbAAgHSAiQ5MTJmMGY0Zi1lMGUzLTQ1NWItOGIzYS03MmI5YWMxN2Q3Y2bYAgbgAgE&amp;sid=fc9292a8233ebebf1904eb1dfe6b8eec&amp;all_sr_blocks=979136305_370182354_2_1_0_323474&amp;checkin=2025-09-01&amp;checkout=2025-09-05&amp;dest_id=-2172835&amp;dest_type=city&amp;dist=0&amp;group_adults=1&amp;group_children=0&amp;hapos=1&amp;highlighted_blocks=979136305_370182354_2_1_0_323474&amp;hpos=1&amp;matching_block_id=979136305_370182354_2_1_0_323474&amp;no_rooms=1&amp;req_adults=1&amp;req_children=0&amp;room1=A&amp;sb_price_type=total&amp;sr_order=popularity&amp;sr_pri_blocks=979136305_370182354_2_1_0_323474_111016&amp;srepoch=1748539913&amp;srpvid=d5037b414aa7061d&amp;type=total&amp;ucfs=1&amp;" TargetMode="Externa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cntraveller.com/hotels/solar-branco-eco-estate" TargetMode="External"/><Relationship Id="rId1" Type="http://schemas.openxmlformats.org/officeDocument/2006/relationships/slideLayout" Target="../slideLayouts/slideLayout42.xml"/><Relationship Id="rId4" Type="http://schemas.openxmlformats.org/officeDocument/2006/relationships/image" Target="../media/image15.jpeg"/></Relationships>
</file>

<file path=ppt/slides/slide1.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71948" y="288004"/>
            <a:ext cx="3812755" cy="4050389"/>
          </a:xfrm>
        </p:spPr>
        <p:txBody>
          <a:bodyPr/>
          <a:lstStyle/>
          <a:p>
            <a:pPr>
              <a:lnSpc>
                <a:spcPts val="2340"/>
              </a:lnSpc>
            </a:pPr>
            <a:r>
              <a:rPr lang="en-US" sz="2200" b="1" dirty="0">
                <a:solidFill>
                  <a:srgbClr val="EC7C69"/>
                </a:solidFill>
              </a:rPr>
              <a:t>Tipo di alloggio:</a:t>
            </a:r>
          </a:p>
          <a:p>
            <a:pPr>
              <a:lnSpc>
                <a:spcPts val="2340"/>
              </a:lnSpc>
            </a:pPr>
            <a:r>
              <a:rPr lang="en-US" sz="2200" dirty="0">
                <a:solidFill>
                  <a:srgbClr val="414141"/>
                </a:solidFill>
              </a:rPr>
              <a:t>Esempio di turismo rigenerativo</a:t>
            </a:r>
          </a:p>
          <a:p>
            <a:pPr>
              <a:lnSpc>
                <a:spcPts val="2340"/>
              </a:lnSpc>
            </a:pPr>
            <a:endParaRPr lang="en-US" dirty="0"/>
          </a:p>
          <a:p>
            <a:pPr fontAlgn="base"/>
            <a:r>
              <a:rPr lang="en-US" b="1" dirty="0">
                <a:solidFill>
                  <a:srgbClr val="459597"/>
                </a:solidFill>
              </a:rPr>
              <a:t>Lusso eco-consapevole</a:t>
            </a:r>
          </a:p>
          <a:p>
            <a:pPr fontAlgn="base"/>
            <a:r>
              <a:rPr lang="en-US" b="1" dirty="0">
                <a:solidFill>
                  <a:srgbClr val="459597"/>
                </a:solidFill>
              </a:rPr>
              <a:t>Soggiorna presso ospiti che condividono i tuoi valori</a:t>
            </a:r>
          </a:p>
          <a:p>
            <a:pPr fontAlgn="base"/>
            <a:endParaRPr lang="en-US" b="1" dirty="0">
              <a:solidFill>
                <a:srgbClr val="459597"/>
              </a:solidFill>
            </a:endParaRPr>
          </a:p>
          <a:p>
            <a:pPr fontAlgn="base"/>
            <a:r>
              <a:rPr lang="en-US" b="1" dirty="0"/>
              <a:t>Un hotel ecologico all'avanguardia: </a:t>
            </a:r>
            <a:r>
              <a:rPr lang="en-US" dirty="0"/>
              <a:t>respira l'aria limpida dell'Atlantico delle Azzorre mentre passeggi nei giardini ispirati agli agrumi. Goditi questa splendida dimora storica, costruita oltre 100 anni fa, restaurata con cura e riportata a nuova vita. Dormi in letti grandi e da sogno. Fai escursioni, corri, leggi. Rilassati. Metti via il telefono. Ridi a crepapelle. Sogna. Goditi la vita con chi ti circonda.</a:t>
            </a:r>
          </a:p>
          <a:p>
            <a:pPr fontAlgn="base"/>
            <a:endParaRPr lang="en-US" b="1" dirty="0">
              <a:solidFill>
                <a:srgbClr val="459597"/>
              </a:solidFill>
            </a:endParaRP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IE" dirty="0">
                <a:hlinkClick r:id="rId2">
                  <a:extLst>
                    <a:ext uri="{A12FA001-AC4F-418D-AE19-62706E023703}">
                      <ahyp:hlinkClr xmlns:ahyp="http://schemas.microsoft.com/office/drawing/2018/hyperlinkcolor" val="tx"/>
                    </a:ext>
                  </a:extLst>
                </a:hlinkClick>
              </a:rPr>
              <a:t>Solar Branco sull'isola di São Miguel nelle Azzorre</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Caso di studio</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Sito web:</a:t>
            </a:r>
            <a:r>
              <a:rPr lang="en-IE" b="1" dirty="0">
                <a:solidFill>
                  <a:srgbClr val="414141"/>
                </a:solidFill>
                <a:hlinkClick r:id="rId3"/>
              </a:rPr>
              <a:t> https://solarbranco.com</a:t>
            </a:r>
            <a:endParaRPr lang="en-IE" b="1" dirty="0">
              <a:solidFill>
                <a:srgbClr val="414141"/>
              </a:solidFill>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D20E8201-D23F-2EDC-1CB9-B65F7EC794E4}"/>
              </a:ext>
            </a:extLst>
          </p:cNvPr>
          <p:cNvSpPr txBox="1"/>
          <p:nvPr/>
        </p:nvSpPr>
        <p:spPr>
          <a:xfrm>
            <a:off x="4253193" y="5415635"/>
            <a:ext cx="3685613" cy="769441"/>
          </a:xfrm>
          <a:prstGeom prst="rect">
            <a:avLst/>
          </a:prstGeom>
          <a:noFill/>
        </p:spPr>
        <p:txBody>
          <a:bodyPr wrap="square">
            <a:spAutoFit/>
          </a:bodyPr>
          <a:lstStyle/>
          <a:p>
            <a:pPr fontAlgn="base"/>
            <a:r>
              <a:rPr lang="en-US" sz="2200" i="1" dirty="0">
                <a:solidFill>
                  <a:srgbClr val="414141"/>
                </a:solidFill>
              </a:rPr>
              <a:t>Goditi la Gin Library e la nostra esperienza culinaria a base di sushi</a:t>
            </a:r>
          </a:p>
        </p:txBody>
      </p:sp>
      <p:pic>
        <p:nvPicPr>
          <p:cNvPr id="21" name="Picture Placeholder 20" descr="A white building with a sign on the side&#10;&#10;AI-generated content may be incorrect.">
            <a:extLst>
              <a:ext uri="{FF2B5EF4-FFF2-40B4-BE49-F238E27FC236}">
                <a16:creationId xmlns:a16="http://schemas.microsoft.com/office/drawing/2014/main" id="{362C32BB-E217-6244-0C7A-B0BC616E820C}"/>
              </a:ext>
            </a:extLst>
          </p:cNvPr>
          <p:cNvPicPr>
            <a:picLocks noGrp="1" noChangeAspect="1"/>
          </p:cNvPicPr>
          <p:nvPr>
            <p:ph type="pic" sz="quarter" idx="34"/>
          </p:nvPr>
        </p:nvPicPr>
        <p:blipFill>
          <a:blip r:embed="rId5"/>
          <a:srcRect t="11897" b="11897"/>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https://solarbranco.com/gallery/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212A55-13F5-8B26-5417-15A320A92BF5}"/>
              </a:ext>
            </a:extLst>
          </p:cNvPr>
          <p:cNvPicPr>
            <a:picLocks noChangeAspect="1"/>
          </p:cNvPicPr>
          <p:nvPr/>
        </p:nvPicPr>
        <p:blipFill>
          <a:blip r:embed="rId2"/>
          <a:stretch>
            <a:fillRect/>
          </a:stretch>
        </p:blipFill>
        <p:spPr>
          <a:xfrm>
            <a:off x="0" y="988640"/>
            <a:ext cx="12192000" cy="4880720"/>
          </a:xfrm>
          <a:prstGeom prst="rect">
            <a:avLst/>
          </a:prstGeom>
        </p:spPr>
      </p:pic>
    </p:spTree>
    <p:extLst>
      <p:ext uri="{BB962C8B-B14F-4D97-AF65-F5344CB8AC3E}">
        <p14:creationId xmlns:p14="http://schemas.microsoft.com/office/powerpoint/2010/main" val="2224953488"/>
      </p:ext>
    </p:extLst>
  </p:cSld>
  <p:clrMapOvr>
    <a:masterClrMapping/>
  </p:clrMapOvr>
</p:sld>
</file>

<file path=ppt/slides/slide3.xml><?xml version="1.0" encoding="utf-8"?>
<p:sld xmlns:a16="http://schemas.microsoft.com/office/drawing/2014/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63E37-3336-17D1-A728-4FDCE224E7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B2471B-C796-11E3-7241-AA52344A7F7D}"/>
              </a:ext>
            </a:extLst>
          </p:cNvPr>
          <p:cNvSpPr>
            <a:spLocks noGrp="1"/>
          </p:cNvSpPr>
          <p:nvPr>
            <p:ph type="body" sz="quarter" idx="42"/>
          </p:nvPr>
        </p:nvSpPr>
        <p:spPr/>
        <p:txBody>
          <a:bodyPr/>
          <a:lstStyle/>
          <a:p>
            <a:r>
              <a:rPr lang="en-GB" dirty="0"/>
              <a:t>Azzorre</a:t>
            </a:r>
          </a:p>
        </p:txBody>
      </p:sp>
      <p:sp>
        <p:nvSpPr>
          <p:cNvPr id="7" name="Text Placeholder 6">
            <a:extLst>
              <a:ext uri="{FF2B5EF4-FFF2-40B4-BE49-F238E27FC236}">
                <a16:creationId xmlns:a16="http://schemas.microsoft.com/office/drawing/2014/main" id="{64AA2A28-1BCD-E90F-9C2B-A5D688F432D1}"/>
              </a:ext>
            </a:extLst>
          </p:cNvPr>
          <p:cNvSpPr>
            <a:spLocks noGrp="1"/>
          </p:cNvSpPr>
          <p:nvPr>
            <p:ph type="body" sz="quarter" idx="65"/>
          </p:nvPr>
        </p:nvSpPr>
        <p:spPr/>
        <p:txBody>
          <a:bodyPr/>
          <a:lstStyle/>
          <a:p>
            <a:endParaRPr lang="en-GB" dirty="0"/>
          </a:p>
        </p:txBody>
      </p:sp>
      <p:sp>
        <p:nvSpPr>
          <p:cNvPr id="17" name="TextBox 16">
            <a:extLst>
              <a:ext uri="{FF2B5EF4-FFF2-40B4-BE49-F238E27FC236}">
                <a16:creationId xmlns:a16="http://schemas.microsoft.com/office/drawing/2014/main" id="{67FC9F7C-E49A-A356-CDF7-74B3086987B2}"/>
              </a:ext>
            </a:extLst>
          </p:cNvPr>
          <p:cNvSpPr txBox="1"/>
          <p:nvPr/>
        </p:nvSpPr>
        <p:spPr>
          <a:xfrm>
            <a:off x="169716" y="3944791"/>
            <a:ext cx="10898334" cy="2923877"/>
          </a:xfrm>
          <a:prstGeom prst="rect">
            <a:avLst/>
          </a:prstGeom>
          <a:noFill/>
        </p:spPr>
        <p:txBody>
          <a:bodyPr wrap="square" rtlCol="0">
            <a:spAutoFit/>
          </a:bodyPr>
          <a:lstStyle/>
          <a:p>
            <a:r>
              <a:rPr lang="en-IE" sz="2400" b="1" dirty="0">
                <a:solidFill>
                  <a:srgbClr val="E96751"/>
                </a:solidFill>
                <a:hlinkClick r:id="rId2">
                  <a:extLst>
                    <a:ext uri="{A12FA001-AC4F-418D-AE19-62706E023703}">
                      <ahyp:hlinkClr xmlns:ahyp="http://schemas.microsoft.com/office/drawing/2018/hyperlinkcolor" val="tx"/>
                    </a:ext>
                  </a:extLst>
                </a:hlinkClick>
              </a:rPr>
              <a:t>Solar Branco sull'isola di São Miguel nelle Azzorre</a:t>
            </a:r>
            <a:r>
              <a:rPr lang="en-IE" sz="2400" b="1" dirty="0">
                <a:solidFill>
                  <a:srgbClr val="E96751"/>
                </a:solidFill>
              </a:rPr>
              <a:t>, </a:t>
            </a:r>
            <a:r>
              <a:rPr lang="en-IE" sz="2400" dirty="0">
                <a:solidFill>
                  <a:srgbClr val="E96751"/>
                </a:solidFill>
              </a:rPr>
              <a:t>esempio di turismo rigenerativo</a:t>
            </a:r>
          </a:p>
          <a:p>
            <a:r>
              <a:rPr lang="en-US" sz="2000" dirty="0">
                <a:solidFill>
                  <a:srgbClr val="494949"/>
                </a:solidFill>
              </a:rPr>
              <a:t>Appassionata di tutela del pianeta, questa storica fattoria, costruita oltre 100 anni fa, è stata trasformata in un eco-resort che offre </a:t>
            </a:r>
            <a:r>
              <a:rPr lang="en-US" sz="2000" dirty="0" err="1">
                <a:solidFill>
                  <a:srgbClr val="494949"/>
                </a:solidFill>
              </a:rPr>
              <a:t>enogastronomia</a:t>
            </a:r>
            <a:r>
              <a:rPr lang="en-US" sz="2000" dirty="0">
                <a:solidFill>
                  <a:srgbClr val="494949"/>
                </a:solidFill>
              </a:rPr>
              <a:t> locale</a:t>
            </a:r>
            <a:r>
              <a:rPr lang="en-US" sz="2000" dirty="0">
                <a:solidFill>
                  <a:srgbClr val="494949"/>
                </a:solidFill>
              </a:rPr>
              <a:t>, tradizioni architettoniche, una rinomata Gin Library con corsi e un sushi bar che offre un'esperienza di preparazione del sushi. </a:t>
            </a:r>
          </a:p>
          <a:p>
            <a:endParaRPr lang="en-US" sz="2000" dirty="0">
              <a:solidFill>
                <a:srgbClr val="494949"/>
              </a:solidFill>
            </a:endParaRPr>
          </a:p>
          <a:p>
            <a:r>
              <a:rPr lang="en-US" sz="2000" b="1" dirty="0">
                <a:solidFill>
                  <a:srgbClr val="494949"/>
                </a:solidFill>
                <a:hlinkClick r:id="rId3">
                  <a:extLst>
                    <a:ext uri="{A12FA001-AC4F-418D-AE19-62706E023703}">
                      <ahyp:hlinkClr xmlns:ahyp="http://schemas.microsoft.com/office/drawing/2018/hyperlinkcolor" val="tx"/>
                    </a:ext>
                  </a:extLst>
                </a:hlinkClick>
              </a:rPr>
              <a:t>Le</a:t>
            </a:r>
            <a:r>
              <a:rPr lang="en-US" sz="2000" b="1" dirty="0">
                <a:solidFill>
                  <a:srgbClr val="494949"/>
                </a:solidFill>
              </a:rPr>
              <a:t> sue </a:t>
            </a:r>
            <a:r>
              <a:rPr lang="en-US" sz="2000" b="1" dirty="0">
                <a:solidFill>
                  <a:srgbClr val="494949"/>
                </a:solidFill>
                <a:hlinkClick r:id="rId3">
                  <a:extLst>
                    <a:ext uri="{A12FA001-AC4F-418D-AE19-62706E023703}">
                      <ahyp:hlinkClr xmlns:ahyp="http://schemas.microsoft.com/office/drawing/2018/hyperlinkcolor" val="tx"/>
                    </a:ext>
                  </a:extLst>
                </a:hlinkClick>
              </a:rPr>
              <a:t>iniziative ecosostenibili </a:t>
            </a:r>
            <a:r>
              <a:rPr lang="en-US" sz="2000" dirty="0">
                <a:solidFill>
                  <a:srgbClr val="494949"/>
                </a:solidFill>
              </a:rPr>
              <a:t>includono la promozione della biodiversità, il monitoraggio energetico, il divieto di plastica e pesticidi, zero sprechi alimentari, laghetti dedicati alla fauna selvatica, galline allevate all'aperto e approvvigionamento di cibo da fornitori locali. </a:t>
            </a:r>
          </a:p>
          <a:p>
            <a:endParaRPr lang="en-IE" sz="2000" dirty="0">
              <a:solidFill>
                <a:srgbClr val="494949"/>
              </a:solidFill>
            </a:endParaRPr>
          </a:p>
        </p:txBody>
      </p:sp>
      <p:pic>
        <p:nvPicPr>
          <p:cNvPr id="19" name="Picture 18">
            <a:extLst>
              <a:ext uri="{FF2B5EF4-FFF2-40B4-BE49-F238E27FC236}">
                <a16:creationId xmlns:a16="http://schemas.microsoft.com/office/drawing/2014/main" id="{1312C0CC-8E72-59FD-5476-C68E6BF54383}"/>
              </a:ext>
            </a:extLst>
          </p:cNvPr>
          <p:cNvPicPr>
            <a:picLocks noChangeAspect="1"/>
          </p:cNvPicPr>
          <p:nvPr/>
        </p:nvPicPr>
        <p:blipFill>
          <a:blip r:embed="rId4"/>
          <a:stretch>
            <a:fillRect/>
          </a:stretch>
        </p:blipFill>
        <p:spPr>
          <a:xfrm>
            <a:off x="0" y="63955"/>
            <a:ext cx="8105775" cy="3735014"/>
          </a:xfrm>
          <a:prstGeom prst="rect">
            <a:avLst/>
          </a:prstGeom>
        </p:spPr>
      </p:pic>
      <p:sp>
        <p:nvSpPr>
          <p:cNvPr id="20" name="TextBox 19">
            <a:extLst>
              <a:ext uri="{FF2B5EF4-FFF2-40B4-BE49-F238E27FC236}">
                <a16:creationId xmlns:a16="http://schemas.microsoft.com/office/drawing/2014/main" id="{CCCF2BB2-0DD5-03A8-3528-4274A63C47B2}"/>
              </a:ext>
            </a:extLst>
          </p:cNvPr>
          <p:cNvSpPr txBox="1"/>
          <p:nvPr/>
        </p:nvSpPr>
        <p:spPr>
          <a:xfrm>
            <a:off x="8105775" y="3511887"/>
            <a:ext cx="3295650" cy="338554"/>
          </a:xfrm>
          <a:prstGeom prst="rect">
            <a:avLst/>
          </a:prstGeom>
          <a:noFill/>
        </p:spPr>
        <p:txBody>
          <a:bodyPr wrap="square" rtlCol="0">
            <a:spAutoFit/>
          </a:bodyPr>
          <a:lstStyle/>
          <a:p>
            <a:r>
              <a:rPr lang="en-IE" sz="1600" dirty="0">
                <a:hlinkClick r:id="rId5"/>
              </a:rPr>
              <a:t>Immagini da Booking.com</a:t>
            </a:r>
            <a:endParaRPr lang="en-IE" sz="1600" dirty="0"/>
          </a:p>
        </p:txBody>
      </p:sp>
      <p:sp>
        <p:nvSpPr>
          <p:cNvPr id="4" name="TextBox 3">
            <a:extLst>
              <a:ext uri="{FF2B5EF4-FFF2-40B4-BE49-F238E27FC236}">
                <a16:creationId xmlns:a16="http://schemas.microsoft.com/office/drawing/2014/main" id="{E5C80994-0666-5F65-EBF9-6FA6CC2653C9}"/>
              </a:ext>
            </a:extLst>
          </p:cNvPr>
          <p:cNvSpPr txBox="1"/>
          <p:nvPr/>
        </p:nvSpPr>
        <p:spPr>
          <a:xfrm>
            <a:off x="8105775" y="1285131"/>
            <a:ext cx="3012281" cy="769441"/>
          </a:xfrm>
          <a:prstGeom prst="rect">
            <a:avLst/>
          </a:prstGeom>
          <a:noFill/>
        </p:spPr>
        <p:txBody>
          <a:bodyPr wrap="square">
            <a:spAutoFit/>
          </a:bodyPr>
          <a:lstStyle/>
          <a:p>
            <a:pPr algn="ctr"/>
            <a:r>
              <a:rPr lang="en-US" sz="4400" b="1" dirty="0">
                <a:solidFill>
                  <a:srgbClr val="E96751"/>
                </a:solidFill>
              </a:rPr>
              <a:t>Caso di studio </a:t>
            </a:r>
            <a:endParaRPr lang="en-IE" sz="4400" b="1" dirty="0"/>
          </a:p>
        </p:txBody>
      </p:sp>
    </p:spTree>
    <p:extLst>
      <p:ext uri="{BB962C8B-B14F-4D97-AF65-F5344CB8AC3E}">
        <p14:creationId xmlns:p14="http://schemas.microsoft.com/office/powerpoint/2010/main" val="1909485582"/>
      </p:ext>
    </p:extLst>
  </p:cSld>
  <p:clrMapOvr>
    <a:masterClrMapping/>
  </p:clrMapOvr>
</p:sld>
</file>

<file path=ppt/slides/slide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3C50D43-D481-5907-D48D-8A951C0ACC69}"/>
              </a:ext>
            </a:extLst>
          </p:cNvPr>
          <p:cNvSpPr>
            <a:spLocks noGrp="1"/>
          </p:cNvSpPr>
          <p:nvPr>
            <p:ph type="body" sz="quarter" idx="18"/>
          </p:nvPr>
        </p:nvSpPr>
        <p:spPr>
          <a:xfrm>
            <a:off x="603353" y="1204926"/>
            <a:ext cx="6948488" cy="3499183"/>
          </a:xfrm>
        </p:spPr>
        <p:txBody>
          <a:bodyPr/>
          <a:lstStyle/>
          <a:p>
            <a:pPr>
              <a:spcAft>
                <a:spcPts val="600"/>
              </a:spcAft>
            </a:pPr>
            <a:r>
              <a:rPr lang="en-US" sz="2100" b="1" dirty="0"/>
              <a:t>Il Barn è un </a:t>
            </a:r>
            <a:r>
              <a:rPr lang="en-US" sz="2100" b="1" dirty="0"/>
              <a:t>cottage </a:t>
            </a:r>
            <a:r>
              <a:rPr lang="en-US" sz="2100" b="1" dirty="0" err="1"/>
              <a:t>a due piani </a:t>
            </a:r>
            <a:r>
              <a:rPr lang="en-US" sz="2100" b="1" dirty="0"/>
              <a:t>costruito sul sito che in precedenza ospitava un vecchio capanno agricolo.</a:t>
            </a:r>
          </a:p>
          <a:p>
            <a:pPr marL="342900" indent="-342900">
              <a:spcAft>
                <a:spcPts val="600"/>
              </a:spcAft>
              <a:buFont typeface="Wingdings" panose="05000000000000000000" pitchFamily="2" charset="2"/>
              <a:buChar char="v"/>
            </a:pPr>
            <a:r>
              <a:rPr lang="en-US" sz="2100" dirty="0"/>
              <a:t>L'edificio e le infrastrutture sono stati progettati tenendo conto del </a:t>
            </a:r>
            <a:r>
              <a:rPr lang="en-US" sz="2100" b="1" dirty="0"/>
              <a:t>paesaggio naturale </a:t>
            </a:r>
            <a:r>
              <a:rPr lang="en-US" sz="2100" dirty="0"/>
              <a:t>e </a:t>
            </a:r>
            <a:r>
              <a:rPr lang="en-US" sz="2100" dirty="0"/>
              <a:t>del </a:t>
            </a:r>
            <a:r>
              <a:rPr lang="en-US" sz="2100" dirty="0"/>
              <a:t>patrimonio storico. L'esterno dell'edificio è </a:t>
            </a:r>
            <a:r>
              <a:rPr lang="en-US" sz="2100" b="1" dirty="0"/>
              <a:t>rivestito con pannelli di legno imbiancati </a:t>
            </a:r>
            <a:r>
              <a:rPr lang="en-US" sz="2100" dirty="0"/>
              <a:t>e </a:t>
            </a:r>
            <a:r>
              <a:rPr lang="en-US" sz="2100" b="1" dirty="0"/>
              <a:t>piastrelle di pietra vulcanica. </a:t>
            </a:r>
          </a:p>
          <a:p>
            <a:pPr marL="342900" indent="-342900">
              <a:spcAft>
                <a:spcPts val="600"/>
              </a:spcAft>
              <a:buFont typeface="Wingdings" panose="05000000000000000000" pitchFamily="2" charset="2"/>
              <a:buChar char="v"/>
            </a:pPr>
            <a:r>
              <a:rPr lang="en-US" sz="2100" dirty="0"/>
              <a:t>Sono stati utilizzati </a:t>
            </a:r>
            <a:r>
              <a:rPr lang="en-US" sz="2100" b="1" dirty="0"/>
              <a:t>materiali locali </a:t>
            </a:r>
            <a:r>
              <a:rPr lang="en-US" sz="2100" dirty="0"/>
              <a:t>e un design sostenibile, incorporando </a:t>
            </a:r>
            <a:r>
              <a:rPr lang="en-US" sz="2100" b="1" dirty="0"/>
              <a:t>piante endemiche </a:t>
            </a:r>
            <a:r>
              <a:rPr lang="en-US" sz="2100" dirty="0"/>
              <a:t>per l'abbellimento paesaggistico. </a:t>
            </a:r>
            <a:r>
              <a:rPr lang="en-US" sz="2100" dirty="0"/>
              <a:t>Per completare ogni stanza </a:t>
            </a:r>
            <a:r>
              <a:rPr lang="en-US" sz="2100" dirty="0"/>
              <a:t>sono stati utilizzati </a:t>
            </a:r>
            <a:r>
              <a:rPr lang="en-US" sz="2100" b="1" dirty="0"/>
              <a:t>prodotti </a:t>
            </a:r>
            <a:r>
              <a:rPr lang="en-US" sz="2100" dirty="0"/>
              <a:t>e arredi </a:t>
            </a:r>
            <a:r>
              <a:rPr lang="en-US" sz="2100" b="1" dirty="0"/>
              <a:t>locali</a:t>
            </a:r>
            <a:r>
              <a:rPr lang="en-US" sz="2100" dirty="0"/>
              <a:t>.</a:t>
            </a:r>
          </a:p>
          <a:p>
            <a:pPr marL="342900" indent="-342900">
              <a:spcAft>
                <a:spcPts val="600"/>
              </a:spcAft>
              <a:buFont typeface="Wingdings" panose="05000000000000000000" pitchFamily="2" charset="2"/>
              <a:buChar char="v"/>
            </a:pPr>
            <a:r>
              <a:rPr lang="en-US" sz="2100" dirty="0"/>
              <a:t>Questa </a:t>
            </a:r>
            <a:r>
              <a:rPr lang="en-US" sz="2100" b="1" dirty="0"/>
              <a:t>camera da letto ha 2 finestre esposte a sud</a:t>
            </a:r>
            <a:r>
              <a:rPr lang="en-US" sz="2100" dirty="0"/>
              <a:t>, che offrono una vista sulla campagna e sull'oceano. </a:t>
            </a:r>
          </a:p>
          <a:p>
            <a:pPr marL="342900" indent="-342900">
              <a:spcAft>
                <a:spcPts val="600"/>
              </a:spcAft>
              <a:buFont typeface="Wingdings" panose="05000000000000000000" pitchFamily="2" charset="2"/>
              <a:buChar char="v"/>
            </a:pPr>
            <a:r>
              <a:rPr lang="en-US" sz="2100" dirty="0"/>
              <a:t>Il materasso è </a:t>
            </a:r>
            <a:r>
              <a:rPr lang="en-US" sz="2100" b="1" dirty="0"/>
              <a:t>realizzato con materiali completamente naturali </a:t>
            </a:r>
            <a:r>
              <a:rPr lang="en-US" sz="2100" dirty="0"/>
              <a:t>e biancheria da letto di lusso per aiutare a regolare la temperatura corporea. </a:t>
            </a:r>
          </a:p>
          <a:p>
            <a:pPr marL="342900" indent="-342900">
              <a:spcAft>
                <a:spcPts val="600"/>
              </a:spcAft>
              <a:buFont typeface="Wingdings" panose="05000000000000000000" pitchFamily="2" charset="2"/>
              <a:buChar char="v"/>
            </a:pPr>
            <a:r>
              <a:rPr lang="en-US" sz="2100" b="1" dirty="0"/>
              <a:t>L'arredamento </a:t>
            </a:r>
            <a:r>
              <a:rPr lang="en-US" sz="2100" dirty="0"/>
              <a:t>comprende un tavolo da pranzo in legno grezzo realizzato da un </a:t>
            </a:r>
            <a:r>
              <a:rPr lang="en-US" sz="2100" b="1" dirty="0"/>
              <a:t>artigiano locale </a:t>
            </a:r>
            <a:r>
              <a:rPr lang="en-US" sz="2100" dirty="0"/>
              <a:t>e una credenza in </a:t>
            </a:r>
            <a:r>
              <a:rPr lang="en-US" sz="2100" b="1" dirty="0"/>
              <a:t>legno riciclato</a:t>
            </a:r>
            <a:r>
              <a:rPr lang="en-US" sz="2100" dirty="0"/>
              <a:t> realizzata </a:t>
            </a:r>
            <a:r>
              <a:rPr lang="en-US" sz="2100" dirty="0"/>
              <a:t>da </a:t>
            </a:r>
            <a:r>
              <a:rPr lang="en-US" sz="2100" b="1" dirty="0"/>
              <a:t>un'impresa sociale locale</a:t>
            </a:r>
            <a:r>
              <a:rPr lang="en-US" sz="2100" dirty="0"/>
              <a:t>.</a:t>
            </a:r>
          </a:p>
          <a:p>
            <a:pPr>
              <a:spcAft>
                <a:spcPts val="600"/>
              </a:spcAft>
            </a:pPr>
            <a:r>
              <a:rPr lang="en-US" sz="2100" dirty="0"/>
              <a:t> </a:t>
            </a:r>
          </a:p>
          <a:p>
            <a:pPr>
              <a:spcAft>
                <a:spcPts val="600"/>
              </a:spcAft>
            </a:pPr>
            <a:endParaRPr lang="en-IE" sz="2100" dirty="0"/>
          </a:p>
        </p:txBody>
      </p:sp>
      <p:sp>
        <p:nvSpPr>
          <p:cNvPr id="8" name="Text Placeholder 7">
            <a:extLst>
              <a:ext uri="{FF2B5EF4-FFF2-40B4-BE49-F238E27FC236}">
                <a16:creationId xmlns:a16="http://schemas.microsoft.com/office/drawing/2014/main" id="{C65AA364-AA0A-CBFE-9DF8-B35AFDA54981}"/>
              </a:ext>
            </a:extLst>
          </p:cNvPr>
          <p:cNvSpPr>
            <a:spLocks noGrp="1"/>
          </p:cNvSpPr>
          <p:nvPr>
            <p:ph type="body" sz="quarter" idx="16"/>
          </p:nvPr>
        </p:nvSpPr>
        <p:spPr>
          <a:xfrm>
            <a:off x="603353" y="131938"/>
            <a:ext cx="10614687" cy="803654"/>
          </a:xfrm>
        </p:spPr>
        <p:txBody>
          <a:bodyPr/>
          <a:lstStyle/>
          <a:p>
            <a:r>
              <a:rPr lang="en-IE" sz="3000" dirty="0">
                <a:solidFill>
                  <a:srgbClr val="E96751"/>
                </a:solidFill>
              </a:rPr>
              <a:t>Fattore wow! </a:t>
            </a:r>
            <a:r>
              <a:rPr lang="en-IE" sz="3000" dirty="0"/>
              <a:t>Solar Branco, Sao Miguel, Azzorre</a:t>
            </a:r>
          </a:p>
        </p:txBody>
      </p:sp>
      <p:sp>
        <p:nvSpPr>
          <p:cNvPr id="10" name="Text Placeholder 9">
            <a:extLst>
              <a:ext uri="{FF2B5EF4-FFF2-40B4-BE49-F238E27FC236}">
                <a16:creationId xmlns:a16="http://schemas.microsoft.com/office/drawing/2014/main" id="{6FD68F61-1008-8CDA-4B5F-56B856C03385}"/>
              </a:ext>
            </a:extLst>
          </p:cNvPr>
          <p:cNvSpPr>
            <a:spLocks noGrp="1"/>
          </p:cNvSpPr>
          <p:nvPr>
            <p:ph type="body" sz="quarter" idx="19"/>
          </p:nvPr>
        </p:nvSpPr>
        <p:spPr>
          <a:xfrm>
            <a:off x="603353" y="655802"/>
            <a:ext cx="10614687" cy="803654"/>
          </a:xfrm>
        </p:spPr>
        <p:txBody>
          <a:bodyPr/>
          <a:lstStyle/>
          <a:p>
            <a:r>
              <a:rPr lang="en-IE" dirty="0"/>
              <a:t>Considerazioni sull'edilizia e la progettazione ecologiche - </a:t>
            </a:r>
            <a:r>
              <a:rPr lang="en-IE" b="0" dirty="0">
                <a:solidFill>
                  <a:srgbClr val="E96751"/>
                </a:solidFill>
                <a:hlinkClick r:id="rId2">
                  <a:extLst>
                    <a:ext uri="{A12FA001-AC4F-418D-AE19-62706E023703}">
                      <ahyp:hlinkClr xmlns:ahyp="http://schemas.microsoft.com/office/drawing/2018/hyperlinkcolor" val="tx"/>
                    </a:ext>
                  </a:extLst>
                </a:hlinkClick>
              </a:rPr>
              <a:t>Esempio "The Barn"</a:t>
            </a:r>
            <a:endParaRPr lang="en-IE" b="0" dirty="0">
              <a:solidFill>
                <a:srgbClr val="E96751"/>
              </a:solidFill>
            </a:endParaRPr>
          </a:p>
        </p:txBody>
      </p:sp>
      <p:pic>
        <p:nvPicPr>
          <p:cNvPr id="2050" name="Picture 2" descr="a view from the door of a house with a tree at Solar Branco Eco Estate in Ponta Delgada">
            <a:extLst>
              <a:ext uri="{FF2B5EF4-FFF2-40B4-BE49-F238E27FC236}">
                <a16:creationId xmlns:a16="http://schemas.microsoft.com/office/drawing/2014/main" id="{9BF13C9E-3DEF-813C-2D2A-C31356DBE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6650" y="1249538"/>
            <a:ext cx="4546615" cy="340996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49865"/>
      </p:ext>
    </p:extLst>
  </p:cSld>
  <p:clrMapOvr>
    <a:masterClrMapping/>
  </p:clrMapOvr>
</p:sld>
</file>

<file path=ppt/slides/slide5.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777F6-978F-71B4-E320-90A2C361BA9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72F0BF-61CE-BDDA-0643-09B5F5247245}"/>
              </a:ext>
            </a:extLst>
          </p:cNvPr>
          <p:cNvSpPr>
            <a:spLocks noGrp="1"/>
          </p:cNvSpPr>
          <p:nvPr>
            <p:ph type="body" sz="quarter" idx="18"/>
          </p:nvPr>
        </p:nvSpPr>
        <p:spPr>
          <a:xfrm>
            <a:off x="603353" y="1451694"/>
            <a:ext cx="6483247" cy="3499183"/>
          </a:xfrm>
        </p:spPr>
        <p:txBody>
          <a:bodyPr/>
          <a:lstStyle/>
          <a:p>
            <a:pPr marL="342900" indent="-342900">
              <a:spcAft>
                <a:spcPts val="600"/>
              </a:spcAft>
              <a:buFont typeface="Wingdings" panose="05000000000000000000" pitchFamily="2" charset="2"/>
              <a:buChar char="v"/>
            </a:pPr>
            <a:r>
              <a:rPr lang="en-US" dirty="0"/>
              <a:t> Il </a:t>
            </a:r>
            <a:r>
              <a:rPr lang="en-US" b="1" dirty="0"/>
              <a:t>frigorifero </a:t>
            </a:r>
            <a:r>
              <a:rPr lang="en-US" dirty="0"/>
              <a:t>viene rifornito quotidianamente con birre locali, bevande analcoliche e acqua gratuite.</a:t>
            </a:r>
          </a:p>
          <a:p>
            <a:pPr marL="342900" indent="-342900">
              <a:spcAft>
                <a:spcPts val="600"/>
              </a:spcAft>
              <a:buFont typeface="Wingdings" panose="05000000000000000000" pitchFamily="2" charset="2"/>
              <a:buChar char="v"/>
            </a:pPr>
            <a:r>
              <a:rPr lang="en-US" dirty="0"/>
              <a:t>Il </a:t>
            </a:r>
            <a:r>
              <a:rPr lang="en-US" b="1" dirty="0"/>
              <a:t>bagno </a:t>
            </a:r>
            <a:r>
              <a:rPr lang="en-US" dirty="0"/>
              <a:t>è dotato di accessori di alta gamma e rifinito con </a:t>
            </a:r>
            <a:r>
              <a:rPr lang="en-US" b="1" dirty="0"/>
              <a:t>piastrelle portoghesi fatte a mano </a:t>
            </a:r>
            <a:r>
              <a:rPr lang="en-US" dirty="0"/>
              <a:t>in tonalità rosa, che richiamano i maiali che un tempo vivevano accanto al Barn.</a:t>
            </a:r>
          </a:p>
          <a:p>
            <a:pPr marL="342900" indent="-342900">
              <a:spcAft>
                <a:spcPts val="600"/>
              </a:spcAft>
              <a:buFont typeface="Wingdings" panose="05000000000000000000" pitchFamily="2" charset="2"/>
              <a:buChar char="v"/>
            </a:pPr>
            <a:r>
              <a:rPr lang="en-US" b="1" dirty="0"/>
              <a:t> Tocchi ecologici </a:t>
            </a:r>
            <a:r>
              <a:rPr lang="en-US" dirty="0"/>
              <a:t>come </a:t>
            </a:r>
            <a:r>
              <a:rPr lang="en-US" b="1" dirty="0"/>
              <a:t>l'energia solare, il riciclaggio </a:t>
            </a:r>
            <a:r>
              <a:rPr lang="en-US" dirty="0"/>
              <a:t>e </a:t>
            </a:r>
            <a:r>
              <a:rPr lang="en-US" b="1" dirty="0"/>
              <a:t>il controllo individuale del consumo di elettricità</a:t>
            </a:r>
            <a:r>
              <a:rPr lang="en-US" dirty="0"/>
              <a:t>.</a:t>
            </a:r>
          </a:p>
          <a:p>
            <a:pPr marL="342900" indent="-342900">
              <a:spcAft>
                <a:spcPts val="600"/>
              </a:spcAft>
              <a:buFont typeface="Wingdings" panose="05000000000000000000" pitchFamily="2" charset="2"/>
              <a:buChar char="v"/>
            </a:pPr>
            <a:r>
              <a:rPr lang="en-US" b="1" dirty="0"/>
              <a:t>Le donazioni </a:t>
            </a:r>
            <a:r>
              <a:rPr lang="en-US" dirty="0"/>
              <a:t>derivanti dalla vendita di gin vengono devolute all'associazione Whales in the Azores Ocean. </a:t>
            </a:r>
          </a:p>
          <a:p>
            <a:pPr marL="342900" indent="-342900">
              <a:spcAft>
                <a:spcPts val="600"/>
              </a:spcAft>
              <a:buFont typeface="Wingdings" panose="05000000000000000000" pitchFamily="2" charset="2"/>
              <a:buChar char="v"/>
            </a:pPr>
            <a:r>
              <a:rPr lang="en-US" dirty="0"/>
              <a:t>La collaborazione con </a:t>
            </a:r>
            <a:r>
              <a:rPr lang="en-US" b="1" dirty="0"/>
              <a:t>imprenditori </a:t>
            </a:r>
            <a:r>
              <a:rPr lang="en-US" dirty="0"/>
              <a:t>e guide </a:t>
            </a:r>
            <a:r>
              <a:rPr lang="en-US" b="1" dirty="0"/>
              <a:t>locali </a:t>
            </a:r>
            <a:r>
              <a:rPr lang="en-US" dirty="0"/>
              <a:t>offre </a:t>
            </a:r>
            <a:r>
              <a:rPr lang="en-US" b="1" dirty="0"/>
              <a:t>un'esperienza culturale immersiva e autentica.</a:t>
            </a:r>
          </a:p>
          <a:p>
            <a:pPr marL="342900" indent="-342900">
              <a:spcAft>
                <a:spcPts val="600"/>
              </a:spcAft>
              <a:buFont typeface="Wingdings" panose="05000000000000000000" pitchFamily="2" charset="2"/>
              <a:buChar char="v"/>
            </a:pPr>
            <a:r>
              <a:rPr lang="en-US" dirty="0"/>
              <a:t>Condivisione con gli ospiti di informazioni su come </a:t>
            </a:r>
            <a:r>
              <a:rPr lang="en-US" b="1" dirty="0"/>
              <a:t>godersi l'isola delle Azzorre e la natura in modo sostenibile.</a:t>
            </a:r>
          </a:p>
          <a:p>
            <a:pPr marL="342900" indent="-342900">
              <a:spcAft>
                <a:spcPts val="600"/>
              </a:spcAft>
              <a:buFont typeface="Wingdings" panose="05000000000000000000" pitchFamily="2" charset="2"/>
              <a:buChar char="v"/>
            </a:pPr>
            <a:endParaRPr lang="en-US" dirty="0"/>
          </a:p>
          <a:p>
            <a:pPr>
              <a:spcAft>
                <a:spcPts val="600"/>
              </a:spcAft>
            </a:pPr>
            <a:endParaRPr lang="en-IE" dirty="0"/>
          </a:p>
        </p:txBody>
      </p:sp>
      <p:sp>
        <p:nvSpPr>
          <p:cNvPr id="8" name="Text Placeholder 7">
            <a:extLst>
              <a:ext uri="{FF2B5EF4-FFF2-40B4-BE49-F238E27FC236}">
                <a16:creationId xmlns:a16="http://schemas.microsoft.com/office/drawing/2014/main" id="{38ED28D3-E5D0-251B-C259-4BA9145CD267}"/>
              </a:ext>
            </a:extLst>
          </p:cNvPr>
          <p:cNvSpPr>
            <a:spLocks noGrp="1"/>
          </p:cNvSpPr>
          <p:nvPr>
            <p:ph type="body" sz="quarter" idx="16"/>
          </p:nvPr>
        </p:nvSpPr>
        <p:spPr>
          <a:xfrm>
            <a:off x="603353" y="131938"/>
            <a:ext cx="10614687" cy="803654"/>
          </a:xfrm>
        </p:spPr>
        <p:txBody>
          <a:bodyPr/>
          <a:lstStyle/>
          <a:p>
            <a:r>
              <a:rPr lang="en-IE" sz="3000">
                <a:solidFill>
                  <a:srgbClr val="E96751"/>
                </a:solidFill>
              </a:rPr>
              <a:t>Fattore sorpresa! </a:t>
            </a:r>
            <a:r>
              <a:rPr lang="en-IE" sz="3000"/>
              <a:t>Solar Branco, Sao Miguel, Azzorre</a:t>
            </a:r>
            <a:endParaRPr lang="en-IE" sz="3000" dirty="0"/>
          </a:p>
        </p:txBody>
      </p:sp>
      <p:sp>
        <p:nvSpPr>
          <p:cNvPr id="10" name="Text Placeholder 9">
            <a:extLst>
              <a:ext uri="{FF2B5EF4-FFF2-40B4-BE49-F238E27FC236}">
                <a16:creationId xmlns:a16="http://schemas.microsoft.com/office/drawing/2014/main" id="{6DDE7C99-C034-E18D-C402-7BCB590A020E}"/>
              </a:ext>
            </a:extLst>
          </p:cNvPr>
          <p:cNvSpPr>
            <a:spLocks noGrp="1"/>
          </p:cNvSpPr>
          <p:nvPr>
            <p:ph type="body" sz="quarter" idx="19"/>
          </p:nvPr>
        </p:nvSpPr>
        <p:spPr>
          <a:xfrm>
            <a:off x="603353" y="655802"/>
            <a:ext cx="10614687" cy="803654"/>
          </a:xfrm>
        </p:spPr>
        <p:txBody>
          <a:bodyPr/>
          <a:lstStyle/>
          <a:p>
            <a:r>
              <a:rPr lang="en-IE"/>
              <a:t>Considerazioni sull'edilizia e la pianificazione ecologiche - </a:t>
            </a:r>
            <a:r>
              <a:rPr lang="en-IE" b="0">
                <a:solidFill>
                  <a:srgbClr val="E96751"/>
                </a:solidFill>
                <a:hlinkClick r:id="rId2">
                  <a:extLst>
                    <a:ext uri="{A12FA001-AC4F-418D-AE19-62706E023703}">
                      <ahyp:hlinkClr xmlns:ahyp="http://schemas.microsoft.com/office/drawing/2018/hyperlinkcolor" val="tx"/>
                    </a:ext>
                  </a:extLst>
                </a:hlinkClick>
              </a:rPr>
              <a:t>Esempio "The Barn"</a:t>
            </a:r>
            <a:endParaRPr lang="en-IE" b="0" dirty="0">
              <a:solidFill>
                <a:srgbClr val="E96751"/>
              </a:solidFill>
            </a:endParaRPr>
          </a:p>
        </p:txBody>
      </p:sp>
      <p:pic>
        <p:nvPicPr>
          <p:cNvPr id="1026" name="Picture 2" descr="a palm tree and a walkway in front of a building at Solar Branco Eco Estate in Ponta Delgada">
            <a:extLst>
              <a:ext uri="{FF2B5EF4-FFF2-40B4-BE49-F238E27FC236}">
                <a16:creationId xmlns:a16="http://schemas.microsoft.com/office/drawing/2014/main" id="{E7C3234A-D569-82E1-1864-89DBAE474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287821"/>
            <a:ext cx="4675445" cy="3118485"/>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12952"/>
      </p:ext>
    </p:extLst>
  </p:cSld>
  <p:clrMapOvr>
    <a:masterClrMapping/>
  </p:clrMapOvr>
</p:sld>
</file>

<file path=ppt/slides/slide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0370A-CEB3-ED8B-0139-DC580192212A}"/>
              </a:ext>
            </a:extLst>
          </p:cNvPr>
          <p:cNvPicPr>
            <a:picLocks noChangeAspect="1"/>
          </p:cNvPicPr>
          <p:nvPr/>
        </p:nvPicPr>
        <p:blipFill>
          <a:blip r:embed="rId2"/>
          <a:stretch>
            <a:fillRect/>
          </a:stretch>
        </p:blipFill>
        <p:spPr>
          <a:xfrm>
            <a:off x="0" y="967282"/>
            <a:ext cx="12192000" cy="4923436"/>
          </a:xfrm>
          <a:prstGeom prst="rect">
            <a:avLst/>
          </a:prstGeom>
        </p:spPr>
      </p:pic>
    </p:spTree>
    <p:extLst>
      <p:ext uri="{BB962C8B-B14F-4D97-AF65-F5344CB8AC3E}">
        <p14:creationId xmlns:p14="http://schemas.microsoft.com/office/powerpoint/2010/main" val="1272364113"/>
      </p:ext>
    </p:extLst>
  </p:cSld>
  <p:clrMapOvr>
    <a:masterClrMapping/>
  </p:clrMapOvr>
</p:sld>
</file>

<file path=ppt/slides/slide7.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159271C-3B4A-565D-CB1A-6F6114269A9D}"/>
              </a:ext>
            </a:extLst>
          </p:cNvPr>
          <p:cNvSpPr txBox="1"/>
          <p:nvPr/>
        </p:nvSpPr>
        <p:spPr>
          <a:xfrm>
            <a:off x="191574" y="3787259"/>
            <a:ext cx="5238750" cy="646331"/>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https://www.cntraveller.com/hotels/solar-branco-eco-estate</a:t>
            </a:r>
            <a:r>
              <a:rPr lang="en-IE" dirty="0">
                <a:solidFill>
                  <a:srgbClr val="E96751"/>
                </a:solidFill>
              </a:rPr>
              <a:t> </a:t>
            </a:r>
          </a:p>
        </p:txBody>
      </p:sp>
      <p:sp>
        <p:nvSpPr>
          <p:cNvPr id="8" name="TextBox 7">
            <a:extLst>
              <a:ext uri="{FF2B5EF4-FFF2-40B4-BE49-F238E27FC236}">
                <a16:creationId xmlns:a16="http://schemas.microsoft.com/office/drawing/2014/main" id="{AD32B89E-994A-7B95-124C-F99247E33610}"/>
              </a:ext>
            </a:extLst>
          </p:cNvPr>
          <p:cNvSpPr txBox="1"/>
          <p:nvPr/>
        </p:nvSpPr>
        <p:spPr>
          <a:xfrm>
            <a:off x="191574" y="2083793"/>
            <a:ext cx="5087424" cy="1785104"/>
          </a:xfrm>
          <a:prstGeom prst="rect">
            <a:avLst/>
          </a:prstGeom>
          <a:noFill/>
        </p:spPr>
        <p:txBody>
          <a:bodyPr wrap="square">
            <a:spAutoFit/>
          </a:bodyPr>
          <a:lstStyle/>
          <a:p>
            <a:r>
              <a:rPr lang="en-US" sz="2200" b="1" dirty="0">
                <a:solidFill>
                  <a:srgbClr val="494949"/>
                </a:solidFill>
              </a:rPr>
              <a:t>Fattore wow: </a:t>
            </a:r>
            <a:r>
              <a:rPr lang="en-US" sz="2200" dirty="0">
                <a:solidFill>
                  <a:srgbClr val="494949"/>
                </a:solidFill>
              </a:rPr>
              <a:t>vista sulla campagna, invito giornaliero al Gin </a:t>
            </a:r>
            <a:r>
              <a:rPr lang="en-US" sz="2200" dirty="0" err="1">
                <a:solidFill>
                  <a:srgbClr val="494949"/>
                </a:solidFill>
              </a:rPr>
              <a:t>O'Clock </a:t>
            </a:r>
            <a:r>
              <a:rPr lang="en-US" sz="2200" dirty="0">
                <a:solidFill>
                  <a:srgbClr val="494949"/>
                </a:solidFill>
              </a:rPr>
              <a:t>e G&amp;T in omaggio, doccia a pioggia, letto king size, guida digitale dell'isola, servizi di concierge e reportage ecologico sul soggiorno.</a:t>
            </a:r>
            <a:endParaRPr lang="en-IE" sz="2200" dirty="0">
              <a:solidFill>
                <a:srgbClr val="494949"/>
              </a:solidFill>
            </a:endParaRPr>
          </a:p>
        </p:txBody>
      </p:sp>
      <p:pic>
        <p:nvPicPr>
          <p:cNvPr id="3074" name="Picture 2" descr="a bar with a lot of bottles of alcohol at Solar Branco Eco Estate in Ponta Delgada">
            <a:extLst>
              <a:ext uri="{FF2B5EF4-FFF2-40B4-BE49-F238E27FC236}">
                <a16:creationId xmlns:a16="http://schemas.microsoft.com/office/drawing/2014/main" id="{2C1FA75C-8059-EFA8-9BE0-E654943B38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414" y="170378"/>
            <a:ext cx="4348421" cy="2900363"/>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76" name="Picture 4" descr="a building with a stone wall with a window at Solar Branco Eco Estate in Ponta Delgada">
            <a:extLst>
              <a:ext uri="{FF2B5EF4-FFF2-40B4-BE49-F238E27FC236}">
                <a16:creationId xmlns:a16="http://schemas.microsoft.com/office/drawing/2014/main" id="{94BA8777-34EC-1F78-F885-909E60C10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624" y="2818468"/>
            <a:ext cx="4876801" cy="3252788"/>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929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6EC2A733B751B4A9BD302BA2F24F71D" ma:contentTypeVersion="16" ma:contentTypeDescription="Creare un nuovo documento." ma:contentTypeScope="" ma:versionID="f40fbbea10783687fdca30314ab3e89b">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3242e7b084edcaea6cfd00877d627888"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Tag immagine"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2C91B-8898-4DCC-A188-E6865C809DD1}"/>
</file>

<file path=customXml/itemProps2.xml><?xml version="1.0" encoding="utf-8"?>
<ds:datastoreItem xmlns:ds="http://schemas.openxmlformats.org/officeDocument/2006/customXml" ds:itemID="{D0636BC1-AE5B-43EA-AFF1-950140A26412}"/>
</file>

<file path=customXml/itemProps3.xml><?xml version="1.0" encoding="utf-8"?>
<ds:datastoreItem xmlns:ds="http://schemas.openxmlformats.org/officeDocument/2006/customXml" ds:itemID="{EA343EDD-0E0E-4EC3-94EA-53F6FDA6DF55}"/>
</file>

<file path=docProps/app.xml><?xml version="1.0" encoding="utf-8"?>
<Properties xmlns="http://schemas.openxmlformats.org/officeDocument/2006/extended-properties" xmlns:vt="http://schemas.openxmlformats.org/officeDocument/2006/docPropsVTypes">
  <TotalTime>14569</TotalTime>
  <Words>557</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docId:57675A9AAA5C0B2104416A8EF9303FBA</cp:keywords>
  <cp:lastModifiedBy>Laura Magan (MMS,Ireland)</cp:lastModifiedBy>
  <cp:revision>411</cp:revision>
  <dcterms:created xsi:type="dcterms:W3CDTF">2020-10-14T13:32:04Z</dcterms:created>
  <dcterms:modified xsi:type="dcterms:W3CDTF">2025-08-20T17:28:30Z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