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xml" ContentType="application/vnd.openxmlformats-officedocument.presentationml.slide+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Metadata/LabelInfo.xml" ContentType="application/vnd.ms-office.classificationlabel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24"/>
  </p:notesMasterIdLst>
  <p:sldIdLst>
    <p:sldId id="7829" r:id="rId2"/>
    <p:sldId id="7854" r:id="rId3"/>
    <p:sldId id="7830" r:id="rId4"/>
    <p:sldId id="7852" r:id="rId5"/>
    <p:sldId id="7832" r:id="rId6"/>
    <p:sldId id="7838" r:id="rId7"/>
    <p:sldId id="7853" r:id="rId8"/>
    <p:sldId id="7855" r:id="rId9"/>
    <p:sldId id="7857" r:id="rId10"/>
    <p:sldId id="7858" r:id="rId11"/>
    <p:sldId id="7859" r:id="rId12"/>
    <p:sldId id="7860" r:id="rId13"/>
    <p:sldId id="7861" r:id="rId14"/>
    <p:sldId id="7862" r:id="rId15"/>
    <p:sldId id="7863" r:id="rId16"/>
    <p:sldId id="7834" r:id="rId17"/>
    <p:sldId id="7871" r:id="rId18"/>
    <p:sldId id="7870" r:id="rId19"/>
    <p:sldId id="7865" r:id="rId20"/>
    <p:sldId id="7866" r:id="rId21"/>
    <p:sldId id="7868" r:id="rId22"/>
    <p:sldId id="786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D4D4D"/>
    <a:srgbClr val="EC7C69"/>
    <a:srgbClr val="FBA63B"/>
    <a:srgbClr val="459597"/>
    <a:srgbClr val="E5BEAC"/>
    <a:srgbClr val="82CCCA"/>
    <a:srgbClr val="F6BF8C"/>
    <a:srgbClr val="F1B4AC"/>
    <a:srgbClr val="64AF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00"/>
    <p:restoredTop sz="95082"/>
  </p:normalViewPr>
  <p:slideViewPr>
    <p:cSldViewPr snapToGrid="0" snapToObjects="1">
      <p:cViewPr varScale="1">
        <p:scale>
          <a:sx n="115" d="100"/>
          <a:sy n="115" d="100"/>
        </p:scale>
        <p:origin x="208" y="46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‹N›</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63269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4"/>
            <a:ext cx="1532272" cy="1049221"/>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F14EC81C-8641-E2A9-3384-31AA0CF3A64E}"/>
              </a:ext>
            </a:extLst>
          </p:cNvPr>
          <p:cNvSpPr/>
          <p:nvPr userDrawn="1"/>
        </p:nvSpPr>
        <p:spPr>
          <a:xfrm>
            <a:off x="10474836" y="424675"/>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15" name="Graphic 30">
            <a:extLst>
              <a:ext uri="{FF2B5EF4-FFF2-40B4-BE49-F238E27FC236}">
                <a16:creationId xmlns:a16="http://schemas.microsoft.com/office/drawing/2014/main" id="{240266CC-6416-D8BB-A2AA-EC77518E9DEF}"/>
              </a:ext>
            </a:extLst>
          </p:cNvPr>
          <p:cNvSpPr/>
          <p:nvPr userDrawn="1"/>
        </p:nvSpPr>
        <p:spPr>
          <a:xfrm>
            <a:off x="5719801" y="3069112"/>
            <a:ext cx="841590" cy="2511014"/>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F0E4548-F18D-7BCB-3630-D5C3F80C5CA8}"/>
              </a:ext>
            </a:extLst>
          </p:cNvPr>
          <p:cNvGrpSpPr/>
          <p:nvPr userDrawn="1"/>
        </p:nvGrpSpPr>
        <p:grpSpPr>
          <a:xfrm flipH="1">
            <a:off x="5653791" y="520064"/>
            <a:ext cx="718990" cy="2714630"/>
            <a:chOff x="1127677" y="228112"/>
            <a:chExt cx="3378745" cy="9336067"/>
          </a:xfrm>
          <a:solidFill>
            <a:srgbClr val="9AD1FF"/>
          </a:solidFill>
        </p:grpSpPr>
        <p:sp>
          <p:nvSpPr>
            <p:cNvPr id="12" name="Freeform 11">
              <a:extLst>
                <a:ext uri="{FF2B5EF4-FFF2-40B4-BE49-F238E27FC236}">
                  <a16:creationId xmlns:a16="http://schemas.microsoft.com/office/drawing/2014/main" id="{A530F6BC-96E1-4035-228F-9543AF251B59}"/>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AD5321C8-39B3-CFFF-2124-F51888C76155}"/>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A724109-267B-A8C7-A787-8007112C49B7}"/>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220E388E-4C68-6750-0B05-BA704F811D42}"/>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76699F41-EAA8-D039-1620-1ABB5F05333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7" name="Freeform 16">
              <a:extLst>
                <a:ext uri="{FF2B5EF4-FFF2-40B4-BE49-F238E27FC236}">
                  <a16:creationId xmlns:a16="http://schemas.microsoft.com/office/drawing/2014/main" id="{A2F3BDD2-244C-191E-1684-30F930614DD3}"/>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2266171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4419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‹N›</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‹N›</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907" r:id="rId10"/>
    <p:sldLayoutId id="2147483889" r:id="rId11"/>
    <p:sldLayoutId id="2147483861" r:id="rId12"/>
    <p:sldLayoutId id="2147483890" r:id="rId13"/>
    <p:sldLayoutId id="2147483899" r:id="rId14"/>
    <p:sldLayoutId id="2147483884" r:id="rId15"/>
    <p:sldLayoutId id="2147483841" r:id="rId16"/>
    <p:sldLayoutId id="2147483879" r:id="rId17"/>
    <p:sldLayoutId id="2147483878" r:id="rId18"/>
    <p:sldLayoutId id="2147483891" r:id="rId19"/>
    <p:sldLayoutId id="2147483894" r:id="rId20"/>
    <p:sldLayoutId id="2147483893" r:id="rId21"/>
    <p:sldLayoutId id="2147483895" r:id="rId22"/>
    <p:sldLayoutId id="2147483896" r:id="rId23"/>
    <p:sldLayoutId id="2147483900" r:id="rId24"/>
    <p:sldLayoutId id="2147483901" r:id="rId25"/>
    <p:sldLayoutId id="2147483902" r:id="rId26"/>
    <p:sldLayoutId id="2147483903" r:id="rId27"/>
    <p:sldLayoutId id="2147483904" r:id="rId28"/>
    <p:sldLayoutId id="2147483853" r:id="rId29"/>
    <p:sldLayoutId id="2147483906"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glampingunderthestars.ie/music-house/" TargetMode="External"/><Relationship Id="rId1" Type="http://schemas.openxmlformats.org/officeDocument/2006/relationships/slideLayout" Target="../slideLayouts/slideLayout13.xml"/><Relationship Id="rId4" Type="http://schemas.openxmlformats.org/officeDocument/2006/relationships/hyperlink" Target="https://www.glampingunderthestars.ie/"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hyperlink" Target="https://www.glampingunderthestars.ie/hen-party-glamping/" TargetMode="External"/><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hyperlink" Target="https://www.glampingunderthestars.ie/hen-party-glamping/" TargetMode="External"/><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hyperlink" Target="https://www.glampingunderthestars.ie/hen-party-glamping/" TargetMode="External"/><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www.glampingunderthestars.ie/hen-party-glamping/" TargetMode="External"/><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www.glampingunderthestars.ie/hen-party-glamping/" TargetMode="External"/><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s://www.glampingunderthestars.ie/hen-party-glamping/" TargetMode="Externa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hyperlink" Target="https://www.glampingunderthestars.ie/hen-party-glamping/" TargetMode="External"/><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www.glampingunderthestars.ie/family-glamping/" TargetMode="External"/><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glampingunderthestars.ie/" TargetMode="External"/><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globalactionplan.ie/schools-education/global-sustainable-development-goals/" TargetMode="Externa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hyperlink" Target="https://www.glampingunderthestars.ie/family-glamping/" TargetMode="External"/><Relationship Id="rId2" Type="http://schemas.openxmlformats.org/officeDocument/2006/relationships/image" Target="../media/image28.pn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glampingunderthestars.ie/" TargetMode="External"/><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www.glampingunderthestars.ie/wood-lodges/" TargetMode="External"/><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s://www.glampingunderthestars.ie/wood-lodges/" TargetMode="External"/><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hyperlink" Target="https://www.glampingunderthestars.ie/wood-lodges/" TargetMode="External"/><Relationship Id="rId2" Type="http://schemas.openxmlformats.org/officeDocument/2006/relationships/image" Target="../media/image16.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IE" sz="3600" b="1" dirty="0"/>
              <a:t>Glamping sotto le stelle</a:t>
            </a:r>
          </a:p>
          <a:p>
            <a:r>
              <a:rPr lang="en-IE" sz="3200" dirty="0"/>
              <a:t>Laois, Irlanda</a:t>
            </a:r>
          </a:p>
          <a:p>
            <a:endParaRPr lang="en-IE" sz="3200" dirty="0"/>
          </a:p>
          <a:p>
            <a:r>
              <a:rPr lang="en-US" sz="2800" i="1" dirty="0"/>
              <a:t>Glamping a basso impatto ambientale e adatto alle famiglie</a:t>
            </a:r>
            <a:endParaRPr lang="en-IE" sz="2800" i="1" dirty="0"/>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hlinkClick r:id="rId2">
                  <a:extLst>
                    <a:ext uri="{A12FA001-AC4F-418D-AE19-62706E023703}">
                      <ahyp:hlinkClr xmlns:ahyp="http://schemas.microsoft.com/office/drawing/2018/hyperlinkcolor" val="tx"/>
                    </a:ext>
                  </a:extLst>
                </a:hlinkClick>
              </a:rPr>
              <a:t>https://www.glampingunderthestars.ie/music-house/</a:t>
            </a:r>
            <a:r>
              <a:rPr lang="en-IE" dirty="0"/>
              <a:t> </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Caso di studio</a:t>
            </a:r>
          </a:p>
        </p:txBody>
      </p:sp>
      <p:pic>
        <p:nvPicPr>
          <p:cNvPr id="6" name="Picture Placeholder 5" descr="A wooden house with a round door&#10;&#10;AI-generated content may be incorrect.">
            <a:extLst>
              <a:ext uri="{FF2B5EF4-FFF2-40B4-BE49-F238E27FC236}">
                <a16:creationId xmlns:a16="http://schemas.microsoft.com/office/drawing/2014/main" id="{941DD790-CA15-AA73-01DB-62D3D86A74E8}"/>
              </a:ext>
            </a:extLst>
          </p:cNvPr>
          <p:cNvPicPr>
            <a:picLocks noGrp="1" noChangeAspect="1"/>
          </p:cNvPicPr>
          <p:nvPr>
            <p:ph type="pic" sz="quarter" idx="19"/>
          </p:nvPr>
        </p:nvPicPr>
        <p:blipFill>
          <a:blip r:embed="rId3"/>
          <a:srcRect l="8387" r="8387"/>
          <a:stretch>
            <a:fillRect/>
          </a:stretch>
        </p:blipFill>
        <p:spPr/>
      </p:pic>
      <p:sp>
        <p:nvSpPr>
          <p:cNvPr id="4" name="TextBox 3">
            <a:extLst>
              <a:ext uri="{FF2B5EF4-FFF2-40B4-BE49-F238E27FC236}">
                <a16:creationId xmlns:a16="http://schemas.microsoft.com/office/drawing/2014/main" id="{32FE2273-BC24-333D-A441-98A3B2F4AA0D}"/>
              </a:ext>
            </a:extLst>
          </p:cNvPr>
          <p:cNvSpPr txBox="1"/>
          <p:nvPr/>
        </p:nvSpPr>
        <p:spPr>
          <a:xfrm>
            <a:off x="6848474" y="6372900"/>
            <a:ext cx="6124574" cy="369332"/>
          </a:xfrm>
          <a:prstGeom prst="rect">
            <a:avLst/>
          </a:prstGeom>
          <a:noFill/>
        </p:spPr>
        <p:txBody>
          <a:bodyPr wrap="square">
            <a:spAutoFit/>
          </a:bodyPr>
          <a:lstStyle/>
          <a:p>
            <a:r>
              <a:rPr lang="en-IE" dirty="0">
                <a:solidFill>
                  <a:srgbClr val="4D4D4D"/>
                </a:solidFill>
                <a:hlinkClick r:id="rId4">
                  <a:extLst>
                    <a:ext uri="{A12FA001-AC4F-418D-AE19-62706E023703}">
                      <ahyp:hlinkClr xmlns:ahyp="http://schemas.microsoft.com/office/drawing/2018/hyperlinkcolor" val="tx"/>
                    </a:ext>
                  </a:extLst>
                </a:hlinkClick>
              </a:rPr>
              <a:t>Fonte immagine: https://www.glampingunderthestars.ie/</a:t>
            </a:r>
            <a:r>
              <a:rPr lang="en-IE" dirty="0">
                <a:solidFill>
                  <a:srgbClr val="4D4D4D"/>
                </a:solidFill>
              </a:rPr>
              <a:t> </a:t>
            </a:r>
          </a:p>
        </p:txBody>
      </p:sp>
    </p:spTree>
    <p:extLst>
      <p:ext uri="{BB962C8B-B14F-4D97-AF65-F5344CB8AC3E}">
        <p14:creationId xmlns:p14="http://schemas.microsoft.com/office/powerpoint/2010/main" val="2122844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0E96512-04FF-FA24-06D7-B2F447A0A289}"/>
              </a:ext>
            </a:extLst>
          </p:cNvPr>
          <p:cNvSpPr>
            <a:spLocks noGrp="1"/>
          </p:cNvSpPr>
          <p:nvPr>
            <p:ph type="body" sz="quarter" idx="18"/>
          </p:nvPr>
        </p:nvSpPr>
        <p:spPr>
          <a:xfrm>
            <a:off x="788658" y="2396438"/>
            <a:ext cx="5131336" cy="3499183"/>
          </a:xfrm>
        </p:spPr>
        <p:txBody>
          <a:bodyPr/>
          <a:lstStyle/>
          <a:p>
            <a:pPr marL="342900" indent="-342900">
              <a:buFont typeface="Arial"/>
              <a:buChar char="•"/>
            </a:pPr>
            <a:r>
              <a:rPr lang="en-IE" dirty="0"/>
              <a:t>Stagno per la biodiversità e piantumazione di centinaia di alberi di latifoglie autoctoni.</a:t>
            </a:r>
            <a:endParaRPr lang="en-IE" dirty="0">
              <a:ea typeface="Calibri" panose="020F0502020204030204"/>
              <a:cs typeface="Calibri" panose="020F0502020204030204"/>
            </a:endParaRPr>
          </a:p>
          <a:p>
            <a:pPr marL="342900" indent="-342900">
              <a:buFont typeface="Arial"/>
              <a:buChar char="•"/>
            </a:pPr>
            <a:r>
              <a:rPr lang="en-IE" dirty="0"/>
              <a:t>Protezione dei cieli bui attraverso un'illuminazione sensibile e di basso livello.</a:t>
            </a:r>
            <a:endParaRPr lang="en-IE" dirty="0">
              <a:ea typeface="Calibri" panose="020F0502020204030204"/>
              <a:cs typeface="Calibri" panose="020F0502020204030204"/>
            </a:endParaRPr>
          </a:p>
          <a:p>
            <a:pPr marL="342900" indent="-342900">
              <a:buFont typeface="Arial"/>
              <a:buChar char="•"/>
            </a:pPr>
            <a:r>
              <a:rPr lang="en-IE" dirty="0"/>
              <a:t>Creazione di un habitat sicuro per una vasta gamma di fauna selvatica autoctona, tra cui insetti, uccelli, pipistrelli, anfibi, mammiferi e occasionalmente martore.</a:t>
            </a:r>
            <a:endParaRPr lang="en-IE" dirty="0">
              <a:ea typeface="Calibri"/>
              <a:cs typeface="Calibri"/>
            </a:endParaRPr>
          </a:p>
          <a:p>
            <a:endParaRPr lang="en-IE" dirty="0"/>
          </a:p>
        </p:txBody>
      </p:sp>
      <p:sp>
        <p:nvSpPr>
          <p:cNvPr id="8" name="Text Placeholder 4">
            <a:extLst>
              <a:ext uri="{FF2B5EF4-FFF2-40B4-BE49-F238E27FC236}">
                <a16:creationId xmlns:a16="http://schemas.microsoft.com/office/drawing/2014/main" id="{E31027EA-F25B-1ED6-0A43-840B812465A3}"/>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Sostenibilità e biodiversità</a:t>
            </a:r>
          </a:p>
        </p:txBody>
      </p:sp>
      <p:sp>
        <p:nvSpPr>
          <p:cNvPr id="9" name="Text Placeholder 8">
            <a:extLst>
              <a:ext uri="{FF2B5EF4-FFF2-40B4-BE49-F238E27FC236}">
                <a16:creationId xmlns:a16="http://schemas.microsoft.com/office/drawing/2014/main" id="{191DC5F2-CA97-7D93-5F6E-8D00C1C37EC0}"/>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Azioni concrete con un impatto ecologico reale</a:t>
            </a:r>
            <a:endParaRPr lang="en-IE" sz="3200" i="1" dirty="0">
              <a:solidFill>
                <a:srgbClr val="EC7C69"/>
              </a:solidFill>
            </a:endParaRPr>
          </a:p>
        </p:txBody>
      </p:sp>
      <p:pic>
        <p:nvPicPr>
          <p:cNvPr id="8196" name="Picture 4" descr="With its’ unique octagonal shape &amp; 'chocolate box' windows, you'll feel like you're living in a fairytale in our pretty Sunset Lodge.&#10; &#10; Lovingly handcrafted, the lodge is the perfect compromise for anyone not used to camping under canvas. You have the excitement and adventure of staying somewhere really special, with all the comforts of home. There's even a wood burning stove to keep you warm on cooler nights. &#10; &#10; Sleeps a family of six.">
            <a:extLst>
              <a:ext uri="{FF2B5EF4-FFF2-40B4-BE49-F238E27FC236}">
                <a16:creationId xmlns:a16="http://schemas.microsoft.com/office/drawing/2014/main" id="{8F8E49F6-5959-AF88-E720-1E1E5C6A86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2008" y="1495439"/>
            <a:ext cx="5614319" cy="4597016"/>
          </a:xfrm>
          <a:prstGeom prst="roundRect">
            <a:avLst/>
          </a:prstGeom>
          <a:noFill/>
          <a:extLst>
            <a:ext uri="{909E8E84-426E-40DD-AFC4-6F175D3DCCD1}">
              <a14:hiddenFill xmlns:a14="http://schemas.microsoft.com/office/drawing/2010/main">
                <a:solidFill>
                  <a:srgbClr val="FFFFFF"/>
                </a:solidFill>
              </a14:hiddenFill>
            </a:ext>
          </a:extLst>
        </p:spPr>
      </p:pic>
      <p:sp>
        <p:nvSpPr>
          <p:cNvPr id="15" name="Text Placeholder 10">
            <a:extLst>
              <a:ext uri="{FF2B5EF4-FFF2-40B4-BE49-F238E27FC236}">
                <a16:creationId xmlns:a16="http://schemas.microsoft.com/office/drawing/2014/main" id="{B75131A5-9CA5-07A4-1453-841D1DDF5550}"/>
              </a:ext>
            </a:extLst>
          </p:cNvPr>
          <p:cNvSpPr txBox="1">
            <a:spLocks/>
          </p:cNvSpPr>
          <p:nvPr/>
        </p:nvSpPr>
        <p:spPr>
          <a:xfrm>
            <a:off x="7844119" y="6009099"/>
            <a:ext cx="4347882" cy="452458"/>
          </a:xfrm>
          <a:prstGeom prst="rect">
            <a:avLst/>
          </a:prstGeom>
          <a:solidFill>
            <a:srgbClr val="EC7C69"/>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bg1"/>
                </a:solidFill>
              </a:rPr>
              <a:t>Fonte immagine: Trip Advisor</a:t>
            </a:r>
            <a:endParaRPr lang="en-IE" sz="1400" dirty="0">
              <a:solidFill>
                <a:schemeClr val="bg1"/>
              </a:solidFill>
            </a:endParaRPr>
          </a:p>
        </p:txBody>
      </p:sp>
    </p:spTree>
    <p:extLst>
      <p:ext uri="{BB962C8B-B14F-4D97-AF65-F5344CB8AC3E}">
        <p14:creationId xmlns:p14="http://schemas.microsoft.com/office/powerpoint/2010/main" val="828649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15BF-9C6D-6A5E-780C-38EEDB785435}"/>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E294984-85B3-E102-F3AA-029D6C418CFF}"/>
              </a:ext>
            </a:extLst>
          </p:cNvPr>
          <p:cNvPicPr>
            <a:picLocks noGrp="1" noChangeAspect="1"/>
          </p:cNvPicPr>
          <p:nvPr>
            <p:ph type="pic" sz="quarter" idx="19"/>
          </p:nvPr>
        </p:nvPicPr>
        <p:blipFill>
          <a:blip r:embed="rId2"/>
          <a:srcRect t="871" b="871"/>
          <a:stretch/>
        </p:blipFill>
        <p:spPr>
          <a:xfrm>
            <a:off x="5631688" y="1678929"/>
            <a:ext cx="6560312" cy="4556399"/>
          </a:xfrm>
        </p:spPr>
      </p:pic>
      <p:sp>
        <p:nvSpPr>
          <p:cNvPr id="11" name="Text Placeholder 10">
            <a:extLst>
              <a:ext uri="{FF2B5EF4-FFF2-40B4-BE49-F238E27FC236}">
                <a16:creationId xmlns:a16="http://schemas.microsoft.com/office/drawing/2014/main" id="{A106025B-459B-4EB1-36EF-8A881C5AF0CE}"/>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27401EB7-8C39-2FE1-0081-1420039F72EA}"/>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Il design e le infrastrutture a basse emissioni di carbonio sono parte integrante dell'attività. Gli alloggi ad alta efficienza energetica sono realizzati utilizzando strutture in calcestruzzo isolato (ICF).</a:t>
            </a:r>
          </a:p>
          <a:p>
            <a:pPr marL="0" indent="0">
              <a:spcAft>
                <a:spcPts val="600"/>
              </a:spcAft>
              <a:buNone/>
            </a:pPr>
            <a:r>
              <a:rPr lang="en-US" sz="2400" dirty="0">
                <a:solidFill>
                  <a:srgbClr val="000000"/>
                </a:solidFill>
              </a:rPr>
              <a:t>Gli edifici sono progettati per integrarsi naturalmente nel paesaggio e ridurre l'impatto ambientale, riflettendo una progettazione e una costruzione attente.</a:t>
            </a:r>
          </a:p>
          <a:p>
            <a:pPr marL="0" indent="0">
              <a:spcAft>
                <a:spcPts val="600"/>
              </a:spcAft>
              <a:buNone/>
            </a:pPr>
            <a:endParaRPr lang="en-US" sz="2400" dirty="0">
              <a:solidFill>
                <a:srgbClr val="4D4D4D"/>
              </a:solidFill>
            </a:endParaRPr>
          </a:p>
          <a:p>
            <a:endParaRPr lang="en-IE" sz="2400" dirty="0">
              <a:solidFill>
                <a:srgbClr val="4D4D4D"/>
              </a:solidFill>
            </a:endParaRPr>
          </a:p>
        </p:txBody>
      </p:sp>
      <p:sp>
        <p:nvSpPr>
          <p:cNvPr id="17" name="Text Placeholder 4">
            <a:extLst>
              <a:ext uri="{FF2B5EF4-FFF2-40B4-BE49-F238E27FC236}">
                <a16:creationId xmlns:a16="http://schemas.microsoft.com/office/drawing/2014/main" id="{DF454665-61A6-1B2D-D435-EC03EA5B4584}"/>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Progettazione a basse emissioni di carbonio</a:t>
            </a:r>
          </a:p>
        </p:txBody>
      </p:sp>
      <p:sp>
        <p:nvSpPr>
          <p:cNvPr id="18" name="Text Placeholder 8">
            <a:extLst>
              <a:ext uri="{FF2B5EF4-FFF2-40B4-BE49-F238E27FC236}">
                <a16:creationId xmlns:a16="http://schemas.microsoft.com/office/drawing/2014/main" id="{1C5273F2-D39B-958D-F002-3452C4DD822C}"/>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Progettare in armonia con la natura</a:t>
            </a:r>
            <a:endParaRPr lang="en-IE" sz="3200" i="1" dirty="0">
              <a:solidFill>
                <a:srgbClr val="EC7C69"/>
              </a:solidFill>
            </a:endParaRPr>
          </a:p>
        </p:txBody>
      </p:sp>
    </p:spTree>
    <p:extLst>
      <p:ext uri="{BB962C8B-B14F-4D97-AF65-F5344CB8AC3E}">
        <p14:creationId xmlns:p14="http://schemas.microsoft.com/office/powerpoint/2010/main" val="1452353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08AAC-4698-3CCC-A368-F77D63FCDBF9}"/>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D0B743C-5503-F94D-19D8-F0D565841FCA}"/>
              </a:ext>
            </a:extLst>
          </p:cNvPr>
          <p:cNvPicPr>
            <a:picLocks noGrp="1" noChangeAspect="1"/>
          </p:cNvPicPr>
          <p:nvPr>
            <p:ph type="pic" sz="quarter" idx="19"/>
          </p:nvPr>
        </p:nvPicPr>
        <p:blipFill>
          <a:blip r:embed="rId2"/>
          <a:srcRect l="2024" r="2024"/>
          <a:stretch/>
        </p:blipFill>
        <p:spPr>
          <a:xfrm>
            <a:off x="5631688" y="1678929"/>
            <a:ext cx="6560312" cy="4556399"/>
          </a:xfrm>
        </p:spPr>
      </p:pic>
      <p:sp>
        <p:nvSpPr>
          <p:cNvPr id="11" name="Text Placeholder 10">
            <a:extLst>
              <a:ext uri="{FF2B5EF4-FFF2-40B4-BE49-F238E27FC236}">
                <a16:creationId xmlns:a16="http://schemas.microsoft.com/office/drawing/2014/main" id="{0DFBF81B-AC1D-79FE-F364-B3DCCE2E7561}"/>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B882FE5C-FC2C-483A-5029-883C7CEC888C}"/>
              </a:ext>
            </a:extLst>
          </p:cNvPr>
          <p:cNvSpPr txBox="1">
            <a:spLocks/>
          </p:cNvSpPr>
          <p:nvPr/>
        </p:nvSpPr>
        <p:spPr>
          <a:xfrm>
            <a:off x="294640" y="1793151"/>
            <a:ext cx="5598160" cy="37846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Il forte impegno nella riduzione dei rifiuti e nel consumo responsabile si manifesta attraverso </a:t>
            </a:r>
            <a:r>
              <a:rPr lang="en-US" sz="2400" dirty="0" err="1">
                <a:solidFill>
                  <a:srgbClr val="000000"/>
                </a:solidFill>
              </a:rPr>
              <a:t>la minimizzazione</a:t>
            </a:r>
            <a:r>
              <a:rPr lang="en-US" sz="2400" dirty="0">
                <a:solidFill>
                  <a:srgbClr val="000000"/>
                </a:solidFill>
              </a:rPr>
              <a:t> dei rifiuti, la riduzione dell'uso di plastica monouso e il compostaggio, ove possibile. </a:t>
            </a:r>
          </a:p>
          <a:p>
            <a:pPr marL="0" indent="0">
              <a:spcAft>
                <a:spcPts val="600"/>
              </a:spcAft>
              <a:buNone/>
            </a:pPr>
            <a:r>
              <a:rPr lang="en-US" sz="2400" dirty="0">
                <a:solidFill>
                  <a:srgbClr val="000000"/>
                </a:solidFill>
              </a:rPr>
              <a:t>Questo approccio è ulteriormente sostenuto dall'incoraggiamento degli ospiti a riciclare e riutilizzare, insieme alla continua ricerca da parte dei proprietari di prodotti per la pulizia e articoli da toeletta eco-compatibili.</a:t>
            </a:r>
          </a:p>
          <a:p>
            <a:pPr marL="0" indent="0">
              <a:spcAft>
                <a:spcPts val="600"/>
              </a:spcAft>
              <a:buNone/>
            </a:pPr>
            <a:endParaRPr lang="en-US" sz="2400" dirty="0">
              <a:solidFill>
                <a:srgbClr val="4D4D4D"/>
              </a:solidFill>
            </a:endParaRPr>
          </a:p>
          <a:p>
            <a:endParaRPr lang="en-IE" sz="2400" dirty="0">
              <a:solidFill>
                <a:srgbClr val="4D4D4D"/>
              </a:solidFill>
            </a:endParaRPr>
          </a:p>
        </p:txBody>
      </p:sp>
      <p:sp>
        <p:nvSpPr>
          <p:cNvPr id="17" name="Text Placeholder 4">
            <a:extLst>
              <a:ext uri="{FF2B5EF4-FFF2-40B4-BE49-F238E27FC236}">
                <a16:creationId xmlns:a16="http://schemas.microsoft.com/office/drawing/2014/main" id="{FCAC84F6-FAAD-D9C3-84A2-BFA205F556E7}"/>
              </a:ext>
            </a:extLst>
          </p:cNvPr>
          <p:cNvSpPr txBox="1">
            <a:spLocks/>
          </p:cNvSpPr>
          <p:nvPr/>
        </p:nvSpPr>
        <p:spPr>
          <a:xfrm>
            <a:off x="294641" y="331568"/>
            <a:ext cx="6951374"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Progettazione a basse emissioni di carbonio</a:t>
            </a:r>
          </a:p>
        </p:txBody>
      </p:sp>
      <p:sp>
        <p:nvSpPr>
          <p:cNvPr id="18" name="Text Placeholder 8">
            <a:extLst>
              <a:ext uri="{FF2B5EF4-FFF2-40B4-BE49-F238E27FC236}">
                <a16:creationId xmlns:a16="http://schemas.microsoft.com/office/drawing/2014/main" id="{D43DE971-A752-874E-DBE3-C5A724F09D7F}"/>
              </a:ext>
            </a:extLst>
          </p:cNvPr>
          <p:cNvSpPr txBox="1">
            <a:spLocks/>
          </p:cNvSpPr>
          <p:nvPr/>
        </p:nvSpPr>
        <p:spPr>
          <a:xfrm>
            <a:off x="294640" y="973154"/>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Edifici in equilibrio con l'ambiente naturale</a:t>
            </a:r>
            <a:endParaRPr lang="en-IE" sz="3200" i="1" dirty="0">
              <a:solidFill>
                <a:srgbClr val="EC7C69"/>
              </a:solidFill>
            </a:endParaRPr>
          </a:p>
        </p:txBody>
      </p:sp>
    </p:spTree>
    <p:extLst>
      <p:ext uri="{BB962C8B-B14F-4D97-AF65-F5344CB8AC3E}">
        <p14:creationId xmlns:p14="http://schemas.microsoft.com/office/powerpoint/2010/main" val="3391509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F715-46DE-D9E8-79DE-FC52C7173B73}"/>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497F346-AD2C-B351-F0E5-D2418FBD297B}"/>
              </a:ext>
            </a:extLst>
          </p:cNvPr>
          <p:cNvPicPr>
            <a:picLocks noGrp="1" noChangeAspect="1"/>
          </p:cNvPicPr>
          <p:nvPr>
            <p:ph type="pic" sz="quarter" idx="19"/>
          </p:nvPr>
        </p:nvPicPr>
        <p:blipFill>
          <a:blip r:embed="rId2"/>
          <a:srcRect l="2178" r="2178"/>
          <a:stretch/>
        </p:blipFill>
        <p:spPr>
          <a:xfrm>
            <a:off x="5631688" y="1678929"/>
            <a:ext cx="6560312" cy="4556399"/>
          </a:xfrm>
        </p:spPr>
      </p:pic>
      <p:sp>
        <p:nvSpPr>
          <p:cNvPr id="11" name="Text Placeholder 10">
            <a:extLst>
              <a:ext uri="{FF2B5EF4-FFF2-40B4-BE49-F238E27FC236}">
                <a16:creationId xmlns:a16="http://schemas.microsoft.com/office/drawing/2014/main" id="{7FC3BAC6-E742-31D9-923E-8E5FAD3E2C19}"/>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3F3F0D5C-75C9-B317-E1AC-B926E1C157D0}"/>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L'educazione, la sensibilizzazione degli ospiti e il loro coinvolgimento sono fondamentali per l'approccio alla sostenibilità dell'azienda. </a:t>
            </a:r>
          </a:p>
          <a:p>
            <a:pPr marL="0" indent="0">
              <a:spcAft>
                <a:spcPts val="600"/>
              </a:spcAft>
              <a:buNone/>
            </a:pPr>
            <a:r>
              <a:rPr lang="en-US" sz="2400" dirty="0">
                <a:solidFill>
                  <a:srgbClr val="000000"/>
                </a:solidFill>
              </a:rPr>
              <a:t>I sentieri naturalistici che si snodano attraverso prati fioriti incoraggiano gli ospiti a esplorare e a entrare in contatto con il paesaggio, mentre i punti informativi chiaramente presentati aiutano a comprendere meglio la fauna selvatica e gli ecosistemi locali. </a:t>
            </a:r>
            <a:endParaRPr lang="en-IE" sz="2400" dirty="0">
              <a:solidFill>
                <a:srgbClr val="000000"/>
              </a:solidFill>
            </a:endParaRPr>
          </a:p>
        </p:txBody>
      </p:sp>
      <p:sp>
        <p:nvSpPr>
          <p:cNvPr id="17" name="Text Placeholder 4">
            <a:extLst>
              <a:ext uri="{FF2B5EF4-FFF2-40B4-BE49-F238E27FC236}">
                <a16:creationId xmlns:a16="http://schemas.microsoft.com/office/drawing/2014/main" id="{DD71C857-FFC2-5CCF-00E1-99E3DF608721}"/>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Educazione e coinvolgimento degli ospiti</a:t>
            </a:r>
          </a:p>
        </p:txBody>
      </p:sp>
      <p:sp>
        <p:nvSpPr>
          <p:cNvPr id="18" name="Text Placeholder 8">
            <a:extLst>
              <a:ext uri="{FF2B5EF4-FFF2-40B4-BE49-F238E27FC236}">
                <a16:creationId xmlns:a16="http://schemas.microsoft.com/office/drawing/2014/main" id="{0DF54F42-8AF8-85A2-0825-89EC918A5AD0}"/>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Trasformare gli ospiti in custodi dell'ambiente</a:t>
            </a:r>
            <a:endParaRPr lang="en-IE" sz="3200" i="1" dirty="0">
              <a:solidFill>
                <a:srgbClr val="EC7C69"/>
              </a:solidFill>
            </a:endParaRPr>
          </a:p>
        </p:txBody>
      </p:sp>
    </p:spTree>
    <p:extLst>
      <p:ext uri="{BB962C8B-B14F-4D97-AF65-F5344CB8AC3E}">
        <p14:creationId xmlns:p14="http://schemas.microsoft.com/office/powerpoint/2010/main" val="89800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D5BC5-E161-10CC-6DCA-B813943429A9}"/>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166AAB5-A70C-252B-C44F-B0B038A50854}"/>
              </a:ext>
            </a:extLst>
          </p:cNvPr>
          <p:cNvPicPr>
            <a:picLocks noGrp="1" noChangeAspect="1"/>
          </p:cNvPicPr>
          <p:nvPr>
            <p:ph type="pic" sz="quarter" idx="19"/>
          </p:nvPr>
        </p:nvPicPr>
        <p:blipFill>
          <a:blip r:embed="rId2"/>
          <a:srcRect l="2007" r="2007"/>
          <a:stretch/>
        </p:blipFill>
        <p:spPr>
          <a:xfrm>
            <a:off x="5631688" y="1678929"/>
            <a:ext cx="6560312" cy="4556399"/>
          </a:xfrm>
        </p:spPr>
      </p:pic>
      <p:sp>
        <p:nvSpPr>
          <p:cNvPr id="11" name="Text Placeholder 10">
            <a:extLst>
              <a:ext uri="{FF2B5EF4-FFF2-40B4-BE49-F238E27FC236}">
                <a16:creationId xmlns:a16="http://schemas.microsoft.com/office/drawing/2014/main" id="{CAF70430-CEB7-80A7-F168-E0E831FF4ED4}"/>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FFFEB58E-C42D-699E-D399-BA9FB673BF9E}"/>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Questa attività educativa e interpretativa è ulteriormente supportata da attività pianificate quali eventi di osservazione delle stelle, passeggiate alla ricerca di cibo selvatico ed esperienze sulla biodiversità adatte alle famiglie. </a:t>
            </a:r>
          </a:p>
          <a:p>
            <a:pPr marL="0" indent="0">
              <a:spcAft>
                <a:spcPts val="600"/>
              </a:spcAft>
              <a:buNone/>
            </a:pPr>
            <a:endParaRPr lang="en-US" sz="2400" dirty="0">
              <a:solidFill>
                <a:srgbClr val="000000"/>
              </a:solidFill>
            </a:endParaRPr>
          </a:p>
          <a:p>
            <a:pPr marL="0" indent="0">
              <a:spcAft>
                <a:spcPts val="600"/>
              </a:spcAft>
              <a:buNone/>
            </a:pPr>
            <a:r>
              <a:rPr lang="en-US" sz="2400" dirty="0">
                <a:solidFill>
                  <a:srgbClr val="000000"/>
                </a:solidFill>
              </a:rPr>
              <a:t>Queste iniziative sono pensate per coinvolgere attivamente gli ospiti, promuovendo al contempo un apprezzamento più profondo della natura e della tutela dell'ambiente</a:t>
            </a:r>
            <a:r>
              <a:rPr lang="en-US" sz="2400" dirty="0"/>
              <a:t>.</a:t>
            </a:r>
            <a:endParaRPr lang="en-US" sz="2400" dirty="0">
              <a:solidFill>
                <a:srgbClr val="4D4D4D"/>
              </a:solidFill>
            </a:endParaRPr>
          </a:p>
          <a:p>
            <a:pPr marL="0" indent="0">
              <a:spcAft>
                <a:spcPts val="600"/>
              </a:spcAft>
              <a:buNone/>
            </a:pPr>
            <a:endParaRPr lang="en-US" sz="2400" dirty="0">
              <a:solidFill>
                <a:srgbClr val="4D4D4D"/>
              </a:solidFill>
            </a:endParaRPr>
          </a:p>
          <a:p>
            <a:pPr marL="0" indent="0">
              <a:spcAft>
                <a:spcPts val="600"/>
              </a:spcAft>
              <a:buNone/>
            </a:pPr>
            <a:endParaRPr lang="en-US" sz="2400" dirty="0">
              <a:solidFill>
                <a:srgbClr val="4D4D4D"/>
              </a:solidFill>
            </a:endParaRPr>
          </a:p>
          <a:p>
            <a:endParaRPr lang="en-IE" sz="2400" dirty="0">
              <a:solidFill>
                <a:srgbClr val="4D4D4D"/>
              </a:solidFill>
            </a:endParaRPr>
          </a:p>
        </p:txBody>
      </p:sp>
      <p:sp>
        <p:nvSpPr>
          <p:cNvPr id="17" name="Text Placeholder 4">
            <a:extLst>
              <a:ext uri="{FF2B5EF4-FFF2-40B4-BE49-F238E27FC236}">
                <a16:creationId xmlns:a16="http://schemas.microsoft.com/office/drawing/2014/main" id="{885B9512-69E8-7FA9-3626-F1F6D71B430D}"/>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Educazione e coinvolgimento degli ospiti</a:t>
            </a:r>
          </a:p>
        </p:txBody>
      </p:sp>
      <p:sp>
        <p:nvSpPr>
          <p:cNvPr id="18" name="Text Placeholder 8">
            <a:extLst>
              <a:ext uri="{FF2B5EF4-FFF2-40B4-BE49-F238E27FC236}">
                <a16:creationId xmlns:a16="http://schemas.microsoft.com/office/drawing/2014/main" id="{A71425B2-AD97-CF85-E647-4B198156A86E}"/>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Trasformare gli ospiti in custodi dell'ambiente</a:t>
            </a:r>
            <a:endParaRPr lang="en-IE" sz="3200" i="1" dirty="0">
              <a:solidFill>
                <a:srgbClr val="EC7C69"/>
              </a:solidFill>
            </a:endParaRPr>
          </a:p>
        </p:txBody>
      </p:sp>
    </p:spTree>
    <p:extLst>
      <p:ext uri="{BB962C8B-B14F-4D97-AF65-F5344CB8AC3E}">
        <p14:creationId xmlns:p14="http://schemas.microsoft.com/office/powerpoint/2010/main" val="34252681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06FCE-4843-C272-3553-5F0D72B04574}"/>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D6C8CDD-1A66-145D-9660-C7790921FF7F}"/>
              </a:ext>
            </a:extLst>
          </p:cNvPr>
          <p:cNvPicPr>
            <a:picLocks noGrp="1" noChangeAspect="1"/>
          </p:cNvPicPr>
          <p:nvPr>
            <p:ph type="pic" sz="quarter" idx="19"/>
          </p:nvPr>
        </p:nvPicPr>
        <p:blipFill>
          <a:blip r:embed="rId2"/>
          <a:srcRect t="4881" b="4881"/>
          <a:stretch/>
        </p:blipFill>
        <p:spPr>
          <a:xfrm>
            <a:off x="5631688" y="1678929"/>
            <a:ext cx="6560312" cy="4556399"/>
          </a:xfrm>
        </p:spPr>
      </p:pic>
      <p:sp>
        <p:nvSpPr>
          <p:cNvPr id="11" name="Text Placeholder 10">
            <a:extLst>
              <a:ext uri="{FF2B5EF4-FFF2-40B4-BE49-F238E27FC236}">
                <a16:creationId xmlns:a16="http://schemas.microsoft.com/office/drawing/2014/main" id="{87DFB09B-4F0D-DCE8-B7D0-318341840042}"/>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20CDA1CE-9484-4791-AEF4-D65BEA9A8C0A}"/>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L'azienda </a:t>
            </a:r>
            <a:r>
              <a:rPr lang="en-US" sz="2400" dirty="0" err="1">
                <a:solidFill>
                  <a:srgbClr val="000000"/>
                </a:solidFill>
              </a:rPr>
              <a:t>riconosce </a:t>
            </a:r>
            <a:r>
              <a:rPr lang="en-US" sz="2400" dirty="0">
                <a:solidFill>
                  <a:srgbClr val="000000"/>
                </a:solidFill>
              </a:rPr>
              <a:t>il valore di abbracciare iniziative economiche locali e comunitarie promuovendo attivamente la collaborazione con aziende locali, fornitori di servizi e gruppi comunitari. </a:t>
            </a:r>
          </a:p>
          <a:p>
            <a:pPr marL="0" indent="0">
              <a:spcAft>
                <a:spcPts val="600"/>
              </a:spcAft>
              <a:buNone/>
            </a:pPr>
            <a:r>
              <a:rPr lang="en-US" sz="2400" dirty="0">
                <a:solidFill>
                  <a:srgbClr val="000000"/>
                </a:solidFill>
              </a:rPr>
              <a:t>Questo approccio sostiene un'economia locale vivace e sostenibile, promuovendo al contempo Laois come destinazione a basso impatto ambientale e da non perdere, migliorando sia l'attrattiva della regione che l'impatto positivo dell'azienda.</a:t>
            </a:r>
          </a:p>
          <a:p>
            <a:pPr marL="0" indent="0">
              <a:spcAft>
                <a:spcPts val="600"/>
              </a:spcAft>
              <a:buNone/>
            </a:pPr>
            <a:endParaRPr lang="en-US" sz="2400" dirty="0">
              <a:solidFill>
                <a:srgbClr val="4D4D4D"/>
              </a:solidFill>
            </a:endParaRPr>
          </a:p>
          <a:p>
            <a:pPr marL="0" indent="0">
              <a:spcAft>
                <a:spcPts val="600"/>
              </a:spcAft>
              <a:buNone/>
            </a:pPr>
            <a:endParaRPr lang="en-US" sz="2400" dirty="0">
              <a:solidFill>
                <a:srgbClr val="4D4D4D"/>
              </a:solidFill>
            </a:endParaRPr>
          </a:p>
          <a:p>
            <a:endParaRPr lang="en-IE" sz="2400" dirty="0">
              <a:solidFill>
                <a:srgbClr val="4D4D4D"/>
              </a:solidFill>
            </a:endParaRPr>
          </a:p>
        </p:txBody>
      </p:sp>
      <p:sp>
        <p:nvSpPr>
          <p:cNvPr id="17" name="Text Placeholder 4">
            <a:extLst>
              <a:ext uri="{FF2B5EF4-FFF2-40B4-BE49-F238E27FC236}">
                <a16:creationId xmlns:a16="http://schemas.microsoft.com/office/drawing/2014/main" id="{8D9E34D7-9501-AAD0-329B-D6B998A99A32}"/>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Collaborazione con la comunità</a:t>
            </a:r>
          </a:p>
        </p:txBody>
      </p:sp>
      <p:sp>
        <p:nvSpPr>
          <p:cNvPr id="18" name="Text Placeholder 8">
            <a:extLst>
              <a:ext uri="{FF2B5EF4-FFF2-40B4-BE49-F238E27FC236}">
                <a16:creationId xmlns:a16="http://schemas.microsoft.com/office/drawing/2014/main" id="{D19302E2-692B-6A3D-E9B4-DBBAD40879D1}"/>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Rafforzare l'economia locale</a:t>
            </a:r>
            <a:endParaRPr lang="en-IE" sz="3200" i="1" dirty="0">
              <a:solidFill>
                <a:srgbClr val="EC7C69"/>
              </a:solidFill>
            </a:endParaRPr>
          </a:p>
        </p:txBody>
      </p:sp>
    </p:spTree>
    <p:extLst>
      <p:ext uri="{BB962C8B-B14F-4D97-AF65-F5344CB8AC3E}">
        <p14:creationId xmlns:p14="http://schemas.microsoft.com/office/powerpoint/2010/main" val="566485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58E4D26-8099-3B3E-8667-BF60AEDC8089}"/>
              </a:ext>
            </a:extLst>
          </p:cNvPr>
          <p:cNvSpPr>
            <a:spLocks noGrp="1"/>
          </p:cNvSpPr>
          <p:nvPr>
            <p:ph type="body" sz="quarter" idx="27"/>
          </p:nvPr>
        </p:nvSpPr>
        <p:spPr>
          <a:xfrm>
            <a:off x="849241" y="221661"/>
            <a:ext cx="9494909" cy="720752"/>
          </a:xfrm>
        </p:spPr>
        <p:txBody>
          <a:bodyPr/>
          <a:lstStyle/>
          <a:p>
            <a:r>
              <a:rPr lang="en-IE" sz="3200" dirty="0"/>
              <a:t>Ampliamento dell'offerta di prodotti</a:t>
            </a:r>
          </a:p>
        </p:txBody>
      </p:sp>
      <p:pic>
        <p:nvPicPr>
          <p:cNvPr id="9" name="Picture 8" descr="A log cabin with a deck and trees&#10;&#10;AI-generated content may be incorrect.">
            <a:extLst>
              <a:ext uri="{FF2B5EF4-FFF2-40B4-BE49-F238E27FC236}">
                <a16:creationId xmlns:a16="http://schemas.microsoft.com/office/drawing/2014/main" id="{13BD07CB-F5F5-1248-4A22-D8FACC67FEC0}"/>
              </a:ext>
            </a:extLst>
          </p:cNvPr>
          <p:cNvPicPr>
            <a:picLocks noChangeAspect="1"/>
          </p:cNvPicPr>
          <p:nvPr/>
        </p:nvPicPr>
        <p:blipFill>
          <a:blip r:embed="rId2"/>
          <a:srcRect t="31116"/>
          <a:stretch>
            <a:fillRect/>
          </a:stretch>
        </p:blipFill>
        <p:spPr>
          <a:xfrm>
            <a:off x="627897" y="3429000"/>
            <a:ext cx="10783805" cy="3300747"/>
          </a:xfrm>
          <a:prstGeom prst="rect">
            <a:avLst/>
          </a:prstGeom>
        </p:spPr>
      </p:pic>
      <p:sp>
        <p:nvSpPr>
          <p:cNvPr id="11" name="TextBox 10">
            <a:extLst>
              <a:ext uri="{FF2B5EF4-FFF2-40B4-BE49-F238E27FC236}">
                <a16:creationId xmlns:a16="http://schemas.microsoft.com/office/drawing/2014/main" id="{6CF04582-7DD4-17AA-B4F2-F4F78660BDEE}"/>
              </a:ext>
            </a:extLst>
          </p:cNvPr>
          <p:cNvSpPr txBox="1"/>
          <p:nvPr/>
        </p:nvSpPr>
        <p:spPr>
          <a:xfrm>
            <a:off x="849241" y="819584"/>
            <a:ext cx="9494909" cy="2646878"/>
          </a:xfrm>
          <a:prstGeom prst="rect">
            <a:avLst/>
          </a:prstGeom>
          <a:noFill/>
        </p:spPr>
        <p:txBody>
          <a:bodyPr wrap="square">
            <a:spAutoFit/>
          </a:bodyPr>
          <a:lstStyle/>
          <a:p>
            <a:pPr fontAlgn="base">
              <a:buNone/>
            </a:pPr>
            <a:r>
              <a:rPr lang="en-US" sz="2400" dirty="0">
                <a:solidFill>
                  <a:srgbClr val="000000"/>
                </a:solidFill>
              </a:rPr>
              <a:t>Ottenimento </a:t>
            </a:r>
            <a:r>
              <a:rPr lang="en-GB" sz="2400" dirty="0">
                <a:solidFill>
                  <a:srgbClr val="000000"/>
                </a:solidFill>
              </a:rPr>
              <a:t>di 300.000 euro </a:t>
            </a:r>
            <a:r>
              <a:rPr lang="en-GB" sz="2400" i="1" dirty="0">
                <a:solidFill>
                  <a:srgbClr val="000000"/>
                </a:solidFill>
              </a:rPr>
              <a:t>dal Fondo per la transizione giusta</a:t>
            </a:r>
            <a:r>
              <a:rPr lang="en-GB" sz="2400" dirty="0">
                <a:solidFill>
                  <a:srgbClr val="000000"/>
                </a:solidFill>
              </a:rPr>
              <a:t> di Fáilte Ireland per Treehouse Cabins &amp; Eco Lodge.</a:t>
            </a:r>
          </a:p>
          <a:p>
            <a:pPr fontAlgn="base">
              <a:buNone/>
            </a:pPr>
            <a:endParaRPr lang="en-GB" sz="2400" dirty="0">
              <a:solidFill>
                <a:srgbClr val="000000"/>
              </a:solidFill>
            </a:endParaRPr>
          </a:p>
          <a:p>
            <a:pPr fontAlgn="base">
              <a:buNone/>
            </a:pPr>
            <a:r>
              <a:rPr lang="en-US" sz="2400" dirty="0">
                <a:solidFill>
                  <a:srgbClr val="000000"/>
                </a:solidFill>
              </a:rPr>
              <a:t>Questa nuova offerta ricettiva garantirà lusso, creatività ed esperienze memorabili. Il progetto realizzerà tre opzioni turistiche innovative a basse emissioni di carbonio, comprendenti due case sull'albero e un eco-lodge.</a:t>
            </a:r>
            <a:endParaRPr lang="en-GB" sz="2400" dirty="0">
              <a:solidFill>
                <a:srgbClr val="000000"/>
              </a:solidFill>
            </a:endParaRPr>
          </a:p>
          <a:p>
            <a:pPr fontAlgn="base">
              <a:buNone/>
            </a:pPr>
            <a:endParaRPr lang="en-US" sz="2200" dirty="0">
              <a:solidFill>
                <a:srgbClr val="000000"/>
              </a:solidFill>
            </a:endParaRPr>
          </a:p>
        </p:txBody>
      </p:sp>
    </p:spTree>
    <p:extLst>
      <p:ext uri="{BB962C8B-B14F-4D97-AF65-F5344CB8AC3E}">
        <p14:creationId xmlns:p14="http://schemas.microsoft.com/office/powerpoint/2010/main" val="816686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42CF5-EF18-E1BD-E949-35BD2849131C}"/>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51EF3667-F485-D7D7-260E-BEBF28C7F15C}"/>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2">
                  <a:extLst>
                    <a:ext uri="{A12FA001-AC4F-418D-AE19-62706E023703}">
                      <ahyp:hlinkClr xmlns:ahyp="http://schemas.microsoft.com/office/drawing/2018/hyperlinkcolor" val="tx"/>
                    </a:ext>
                  </a:extLst>
                </a:hlinkClick>
              </a:rPr>
              <a:t>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7C583E2F-5FDA-3AB4-CF45-0967EA1BEAC7}"/>
              </a:ext>
            </a:extLst>
          </p:cNvPr>
          <p:cNvSpPr txBox="1">
            <a:spLocks/>
          </p:cNvSpPr>
          <p:nvPr/>
        </p:nvSpPr>
        <p:spPr>
          <a:xfrm>
            <a:off x="437139" y="1339210"/>
            <a:ext cx="5730579"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200" dirty="0" err="1">
                <a:solidFill>
                  <a:srgbClr val="000000"/>
                </a:solidFill>
              </a:rPr>
              <a:t>Riconosciuto </a:t>
            </a:r>
            <a:r>
              <a:rPr lang="en-US" sz="2200" dirty="0">
                <a:solidFill>
                  <a:srgbClr val="000000"/>
                </a:solidFill>
              </a:rPr>
              <a:t>con numerosi premi regionali e nazionali, tra cui Tripadvisor </a:t>
            </a:r>
            <a:r>
              <a:rPr lang="en-US" sz="2200" dirty="0" err="1">
                <a:solidFill>
                  <a:srgbClr val="000000"/>
                </a:solidFill>
              </a:rPr>
              <a:t>Traveller's </a:t>
            </a:r>
            <a:r>
              <a:rPr lang="en-US" sz="2200" dirty="0">
                <a:solidFill>
                  <a:srgbClr val="000000"/>
                </a:solidFill>
              </a:rPr>
              <a:t>Choice, Midlands103 Hospitality Awards, Laois Chamber e Google Digital Excellence Awards, oltre a una valutazione di qualità a 4 stelle da parte di Failte Ireland e una posizione nella classifica dei 50 migliori luoghi in cui soggiornare in Irlanda, solo per citarne alcuni.</a:t>
            </a:r>
          </a:p>
          <a:p>
            <a:pPr marL="0" indent="0">
              <a:spcAft>
                <a:spcPts val="600"/>
              </a:spcAft>
              <a:buNone/>
            </a:pPr>
            <a:r>
              <a:rPr lang="en-US" sz="2200" dirty="0">
                <a:solidFill>
                  <a:srgbClr val="000000"/>
                </a:solidFill>
              </a:rPr>
              <a:t>Sono orgogliosi membri del </a:t>
            </a:r>
            <a:r>
              <a:rPr lang="en-US" sz="2200" b="1" dirty="0">
                <a:solidFill>
                  <a:srgbClr val="000000"/>
                </a:solidFill>
              </a:rPr>
              <a:t>Sustainable Tourism Network Ireland </a:t>
            </a:r>
            <a:r>
              <a:rPr lang="en-US" sz="2200" dirty="0">
                <a:solidFill>
                  <a:srgbClr val="000000"/>
                </a:solidFill>
              </a:rPr>
              <a:t>e continuano a guidare lo sviluppo turistico a Laois come Key Account per Fáilte Ireland, selezionati per il mentoring e il supporto di consulenza aziendale. Sono apparsi su media importanti come The Sunday Times e The Irish Independent, con recensioni degli ospiti costantemente eccellenti su Google e TripAdvisor.</a:t>
            </a:r>
          </a:p>
          <a:p>
            <a:pPr marL="0" indent="0">
              <a:spcAft>
                <a:spcPts val="600"/>
              </a:spcAft>
              <a:buNone/>
            </a:pPr>
            <a:endParaRPr lang="en-US" sz="2400" dirty="0">
              <a:solidFill>
                <a:srgbClr val="000000"/>
              </a:solidFill>
            </a:endParaRPr>
          </a:p>
          <a:p>
            <a:pPr marL="0" indent="0">
              <a:spcAft>
                <a:spcPts val="600"/>
              </a:spcAft>
              <a:buNone/>
            </a:pPr>
            <a:endParaRPr lang="en-US" sz="2400" dirty="0">
              <a:solidFill>
                <a:srgbClr val="000000"/>
              </a:solidFill>
            </a:endParaRPr>
          </a:p>
          <a:p>
            <a:pPr marL="0" indent="0">
              <a:spcAft>
                <a:spcPts val="600"/>
              </a:spcAft>
              <a:buNone/>
            </a:pPr>
            <a:endParaRPr lang="en-US" sz="2400" dirty="0">
              <a:solidFill>
                <a:srgbClr val="4D4D4D"/>
              </a:solidFill>
            </a:endParaRPr>
          </a:p>
          <a:p>
            <a:pPr marL="0" indent="0">
              <a:spcAft>
                <a:spcPts val="600"/>
              </a:spcAft>
              <a:buNone/>
            </a:pPr>
            <a:endParaRPr lang="en-US" sz="2400" dirty="0">
              <a:solidFill>
                <a:srgbClr val="4D4D4D"/>
              </a:solidFill>
            </a:endParaRPr>
          </a:p>
          <a:p>
            <a:endParaRPr lang="en-IE" sz="2400" dirty="0">
              <a:solidFill>
                <a:srgbClr val="4D4D4D"/>
              </a:solidFill>
            </a:endParaRPr>
          </a:p>
        </p:txBody>
      </p:sp>
      <p:sp>
        <p:nvSpPr>
          <p:cNvPr id="17" name="Text Placeholder 4">
            <a:extLst>
              <a:ext uri="{FF2B5EF4-FFF2-40B4-BE49-F238E27FC236}">
                <a16:creationId xmlns:a16="http://schemas.microsoft.com/office/drawing/2014/main" id="{2D894C99-78E8-5FF4-651E-BB7B2C47093E}"/>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Riconosciuto per l'eccellenza</a:t>
            </a:r>
          </a:p>
        </p:txBody>
      </p:sp>
      <p:sp>
        <p:nvSpPr>
          <p:cNvPr id="18" name="Text Placeholder 8">
            <a:extLst>
              <a:ext uri="{FF2B5EF4-FFF2-40B4-BE49-F238E27FC236}">
                <a16:creationId xmlns:a16="http://schemas.microsoft.com/office/drawing/2014/main" id="{201E0C09-A761-3247-765E-7612768630C1}"/>
              </a:ext>
            </a:extLst>
          </p:cNvPr>
          <p:cNvSpPr txBox="1">
            <a:spLocks/>
          </p:cNvSpPr>
          <p:nvPr/>
        </p:nvSpPr>
        <p:spPr>
          <a:xfrm>
            <a:off x="437139" y="774356"/>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3200" i="1" dirty="0">
                <a:solidFill>
                  <a:srgbClr val="EC7C69"/>
                </a:solidFill>
              </a:rPr>
              <a:t>Celebrazione dei risultati raggiunti</a:t>
            </a:r>
          </a:p>
        </p:txBody>
      </p:sp>
      <p:pic>
        <p:nvPicPr>
          <p:cNvPr id="7" name="Picture 10" descr="Award winning Glampsite ireland">
            <a:extLst>
              <a:ext uri="{FF2B5EF4-FFF2-40B4-BE49-F238E27FC236}">
                <a16:creationId xmlns:a16="http://schemas.microsoft.com/office/drawing/2014/main" id="{A33B0130-34B0-E28C-2DB2-1E087C4D87AA}"/>
              </a:ext>
            </a:extLst>
          </p:cNvPr>
          <p:cNvPicPr>
            <a:picLocks noGrp="1" noChangeAspect="1" noChangeArrowheads="1"/>
          </p:cNvPicPr>
          <p:nvPr>
            <p:ph type="pic" sz="quarter" idx="19"/>
          </p:nvPr>
        </p:nvPicPr>
        <p:blipFill>
          <a:blip r:embed="rId3">
            <a:extLst>
              <a:ext uri="{28A0092B-C50C-407E-A947-70E740481C1C}">
                <a14:useLocalDpi xmlns:a14="http://schemas.microsoft.com/office/drawing/2010/main" val="0"/>
              </a:ext>
            </a:extLst>
          </a:blip>
          <a:srcRect t="932" b="932"/>
          <a:stretch>
            <a:fillRect/>
          </a:stretch>
        </p:blipFill>
        <p:spPr bwMode="auto">
          <a:xfrm>
            <a:off x="7246014" y="624366"/>
            <a:ext cx="4752947" cy="4664372"/>
          </a:xfrm>
          <a:prstGeom prst="flowChartAlternateProcess">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010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C67D7-6EF5-68FB-3F74-DE21248F0CBF}"/>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CB315EC-A1D3-221D-E34D-2551CB072B3C}"/>
              </a:ext>
            </a:extLst>
          </p:cNvPr>
          <p:cNvPicPr>
            <a:picLocks noGrp="1" noChangeAspect="1"/>
          </p:cNvPicPr>
          <p:nvPr>
            <p:ph type="pic" sz="quarter" idx="19"/>
          </p:nvPr>
        </p:nvPicPr>
        <p:blipFill>
          <a:blip r:embed="rId2"/>
          <a:srcRect t="4881" b="4881"/>
          <a:stretch/>
        </p:blipFill>
        <p:spPr>
          <a:xfrm>
            <a:off x="5631688" y="1678929"/>
            <a:ext cx="6560312" cy="4556399"/>
          </a:xfrm>
        </p:spPr>
      </p:pic>
      <p:sp>
        <p:nvSpPr>
          <p:cNvPr id="11" name="Text Placeholder 10">
            <a:extLst>
              <a:ext uri="{FF2B5EF4-FFF2-40B4-BE49-F238E27FC236}">
                <a16:creationId xmlns:a16="http://schemas.microsoft.com/office/drawing/2014/main" id="{D6CE2BEE-9F44-53DC-FBA0-3AF3F8E49D61}"/>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https://www.glampingunderthestars.ie/hen-party-glamping/</a:t>
            </a:r>
            <a:r>
              <a:rPr lang="en-US" dirty="0"/>
              <a:t> </a:t>
            </a:r>
            <a:endParaRPr lang="en-IE" dirty="0"/>
          </a:p>
        </p:txBody>
      </p:sp>
      <p:sp>
        <p:nvSpPr>
          <p:cNvPr id="16" name="Text Placeholder 7">
            <a:extLst>
              <a:ext uri="{FF2B5EF4-FFF2-40B4-BE49-F238E27FC236}">
                <a16:creationId xmlns:a16="http://schemas.microsoft.com/office/drawing/2014/main" id="{53FFC18D-8BA6-9E85-F938-C4E6DA0F6CFE}"/>
              </a:ext>
            </a:extLst>
          </p:cNvPr>
          <p:cNvSpPr txBox="1">
            <a:spLocks/>
          </p:cNvSpPr>
          <p:nvPr/>
        </p:nvSpPr>
        <p:spPr>
          <a:xfrm>
            <a:off x="423283" y="1532383"/>
            <a:ext cx="5052483"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dirty="0">
                <a:solidFill>
                  <a:srgbClr val="000000"/>
                </a:solidFill>
              </a:rPr>
              <a:t>Il piano a lungo termine per l'azienda si concentrerà sul miglioramento della sostenibilità, arricchendo al contempo l'esperienza dei visitatori. Il piano prevede:</a:t>
            </a:r>
          </a:p>
          <a:p>
            <a:pPr marL="0" indent="0">
              <a:lnSpc>
                <a:spcPct val="100000"/>
              </a:lnSpc>
              <a:spcBef>
                <a:spcPts val="0"/>
              </a:spcBef>
              <a:buNone/>
            </a:pPr>
            <a:endParaRPr lang="en-US" sz="2400" dirty="0">
              <a:solidFill>
                <a:srgbClr val="000000"/>
              </a:solidFill>
            </a:endParaRPr>
          </a:p>
          <a:p>
            <a:pPr>
              <a:lnSpc>
                <a:spcPct val="100000"/>
              </a:lnSpc>
              <a:spcBef>
                <a:spcPts val="0"/>
              </a:spcBef>
            </a:pPr>
            <a:r>
              <a:rPr lang="en-US" sz="2400" dirty="0">
                <a:solidFill>
                  <a:srgbClr val="000000"/>
                </a:solidFill>
              </a:rPr>
              <a:t>Implementazione di soluzioni di energia rinnovabile, come i pannelli solari, per ridurre ulteriormente le emissioni di carbonio in base alle risorse disponibili.</a:t>
            </a:r>
          </a:p>
          <a:p>
            <a:pPr>
              <a:lnSpc>
                <a:spcPct val="100000"/>
              </a:lnSpc>
              <a:spcBef>
                <a:spcPts val="0"/>
              </a:spcBef>
            </a:pPr>
            <a:endParaRPr lang="en-US" sz="2400" dirty="0">
              <a:solidFill>
                <a:srgbClr val="4D4D4D"/>
              </a:solidFill>
            </a:endParaRPr>
          </a:p>
          <a:p>
            <a:pPr marL="0" indent="0">
              <a:lnSpc>
                <a:spcPct val="100000"/>
              </a:lnSpc>
              <a:spcBef>
                <a:spcPts val="0"/>
              </a:spcBef>
              <a:buNone/>
            </a:pPr>
            <a:endParaRPr lang="en-US" sz="2400" dirty="0">
              <a:solidFill>
                <a:srgbClr val="4D4D4D"/>
              </a:solidFill>
            </a:endParaRPr>
          </a:p>
          <a:p>
            <a:pPr marL="0" indent="0">
              <a:lnSpc>
                <a:spcPct val="100000"/>
              </a:lnSpc>
              <a:spcBef>
                <a:spcPts val="0"/>
              </a:spcBef>
              <a:buNone/>
            </a:pPr>
            <a:endParaRPr lang="en-US" sz="2400" dirty="0">
              <a:solidFill>
                <a:srgbClr val="4D4D4D"/>
              </a:solidFill>
            </a:endParaRPr>
          </a:p>
          <a:p>
            <a:pPr>
              <a:lnSpc>
                <a:spcPct val="100000"/>
              </a:lnSpc>
              <a:spcBef>
                <a:spcPts val="0"/>
              </a:spcBef>
            </a:pPr>
            <a:endParaRPr lang="en-IE" sz="2400" dirty="0">
              <a:solidFill>
                <a:srgbClr val="4D4D4D"/>
              </a:solidFill>
            </a:endParaRPr>
          </a:p>
        </p:txBody>
      </p:sp>
      <p:sp>
        <p:nvSpPr>
          <p:cNvPr id="17" name="Text Placeholder 4">
            <a:extLst>
              <a:ext uri="{FF2B5EF4-FFF2-40B4-BE49-F238E27FC236}">
                <a16:creationId xmlns:a16="http://schemas.microsoft.com/office/drawing/2014/main" id="{C0C2528D-15E3-6B93-A409-5D854C48AF44}"/>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Guardando al futuro</a:t>
            </a:r>
          </a:p>
        </p:txBody>
      </p:sp>
      <p:sp>
        <p:nvSpPr>
          <p:cNvPr id="18" name="Text Placeholder 8">
            <a:extLst>
              <a:ext uri="{FF2B5EF4-FFF2-40B4-BE49-F238E27FC236}">
                <a16:creationId xmlns:a16="http://schemas.microsoft.com/office/drawing/2014/main" id="{558D3EF8-1EC8-06A4-A7EC-9FFFD66BFA6A}"/>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Un futuro a prova di sostenibilità</a:t>
            </a:r>
            <a:endParaRPr lang="en-IE" sz="3200" i="1" dirty="0">
              <a:solidFill>
                <a:srgbClr val="EC7C69"/>
              </a:solidFill>
            </a:endParaRPr>
          </a:p>
        </p:txBody>
      </p:sp>
    </p:spTree>
    <p:extLst>
      <p:ext uri="{BB962C8B-B14F-4D97-AF65-F5344CB8AC3E}">
        <p14:creationId xmlns:p14="http://schemas.microsoft.com/office/powerpoint/2010/main" val="30098433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9F078-B87F-1BB6-419E-22A3BDB2C45D}"/>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D08631B-F5EF-8B2D-E26F-36CA36716A99}"/>
              </a:ext>
            </a:extLst>
          </p:cNvPr>
          <p:cNvPicPr>
            <a:picLocks noGrp="1" noChangeAspect="1"/>
          </p:cNvPicPr>
          <p:nvPr>
            <p:ph type="pic" sz="quarter" idx="19"/>
          </p:nvPr>
        </p:nvPicPr>
        <p:blipFill>
          <a:blip r:embed="rId2"/>
          <a:srcRect t="19572" b="19572"/>
          <a:stretch/>
        </p:blipFill>
        <p:spPr>
          <a:xfrm>
            <a:off x="5631688" y="1678929"/>
            <a:ext cx="6560312" cy="4556399"/>
          </a:xfrm>
        </p:spPr>
      </p:pic>
      <p:sp>
        <p:nvSpPr>
          <p:cNvPr id="11" name="Text Placeholder 10">
            <a:extLst>
              <a:ext uri="{FF2B5EF4-FFF2-40B4-BE49-F238E27FC236}">
                <a16:creationId xmlns:a16="http://schemas.microsoft.com/office/drawing/2014/main" id="{22604B65-412C-D3B1-ED47-91F022D30B6F}"/>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 </a:t>
            </a:r>
            <a:r>
              <a:rPr lang="en-US" dirty="0">
                <a:hlinkClick r:id="rId3">
                  <a:extLst>
                    <a:ext uri="{A12FA001-AC4F-418D-AE19-62706E023703}">
                      <ahyp:hlinkClr xmlns:ahyp="http://schemas.microsoft.com/office/drawing/2018/hyperlinkcolor" val="tx"/>
                    </a:ext>
                  </a:extLst>
                </a:hlinkClick>
              </a:rPr>
              <a:t>Family Friendly Glamping Ireland - A breve distanza in auto da Dublino</a:t>
            </a:r>
            <a:endParaRPr lang="en-IE" dirty="0"/>
          </a:p>
        </p:txBody>
      </p:sp>
      <p:sp>
        <p:nvSpPr>
          <p:cNvPr id="16" name="Text Placeholder 7">
            <a:extLst>
              <a:ext uri="{FF2B5EF4-FFF2-40B4-BE49-F238E27FC236}">
                <a16:creationId xmlns:a16="http://schemas.microsoft.com/office/drawing/2014/main" id="{C00962ED-F374-0E14-0034-576A59559604}"/>
              </a:ext>
            </a:extLst>
          </p:cNvPr>
          <p:cNvSpPr txBox="1">
            <a:spLocks/>
          </p:cNvSpPr>
          <p:nvPr/>
        </p:nvSpPr>
        <p:spPr>
          <a:xfrm>
            <a:off x="423283" y="1532383"/>
            <a:ext cx="5052483"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400" dirty="0">
                <a:solidFill>
                  <a:srgbClr val="000000"/>
                </a:solidFill>
              </a:rPr>
              <a:t>Impegno costante e azioni concrete per proteggere l'ambiente naturale, sostenere la comunità locale e garantire un futuro prospero e sostenibile sia per il territorio che per chi vive e visita la zona.</a:t>
            </a:r>
          </a:p>
          <a:p>
            <a:pPr>
              <a:lnSpc>
                <a:spcPct val="100000"/>
              </a:lnSpc>
              <a:spcBef>
                <a:spcPts val="0"/>
              </a:spcBef>
            </a:pPr>
            <a:endParaRPr lang="en-US" sz="2400" dirty="0">
              <a:solidFill>
                <a:srgbClr val="000000"/>
              </a:solidFill>
            </a:endParaRPr>
          </a:p>
          <a:p>
            <a:pPr marL="0" indent="0">
              <a:lnSpc>
                <a:spcPct val="100000"/>
              </a:lnSpc>
              <a:spcBef>
                <a:spcPts val="0"/>
              </a:spcBef>
              <a:buNone/>
            </a:pPr>
            <a:r>
              <a:rPr lang="en-US" sz="2400" dirty="0">
                <a:solidFill>
                  <a:srgbClr val="000000"/>
                </a:solidFill>
              </a:rPr>
              <a:t>Guardare al futuro in questo modo è importante perché garantisce che le decisioni aziendali prese oggi sostengano la sostenibilità e la resilienza a lungo termine</a:t>
            </a:r>
            <a:r>
              <a:rPr lang="en-US" sz="2400" dirty="0">
                <a:solidFill>
                  <a:srgbClr val="4D4D4D"/>
                </a:solidFill>
              </a:rPr>
              <a:t>. </a:t>
            </a:r>
            <a:endParaRPr lang="en-GB" sz="2400" dirty="0">
              <a:solidFill>
                <a:srgbClr val="4D4D4D"/>
              </a:solidFill>
            </a:endParaRPr>
          </a:p>
          <a:p>
            <a:pPr marL="0" indent="0">
              <a:lnSpc>
                <a:spcPct val="100000"/>
              </a:lnSpc>
              <a:spcBef>
                <a:spcPts val="0"/>
              </a:spcBef>
              <a:buNone/>
            </a:pPr>
            <a:endParaRPr lang="en-US" sz="2400" dirty="0">
              <a:solidFill>
                <a:srgbClr val="4D4D4D"/>
              </a:solidFill>
            </a:endParaRPr>
          </a:p>
          <a:p>
            <a:pPr marL="0" indent="0">
              <a:lnSpc>
                <a:spcPct val="100000"/>
              </a:lnSpc>
              <a:spcBef>
                <a:spcPts val="0"/>
              </a:spcBef>
              <a:buNone/>
            </a:pPr>
            <a:endParaRPr lang="en-US" sz="2400" dirty="0">
              <a:solidFill>
                <a:srgbClr val="4D4D4D"/>
              </a:solidFill>
            </a:endParaRPr>
          </a:p>
          <a:p>
            <a:pPr marL="0" indent="0">
              <a:lnSpc>
                <a:spcPct val="100000"/>
              </a:lnSpc>
              <a:spcBef>
                <a:spcPts val="0"/>
              </a:spcBef>
              <a:buNone/>
            </a:pPr>
            <a:endParaRPr lang="en-US" sz="2400" dirty="0">
              <a:solidFill>
                <a:srgbClr val="4D4D4D"/>
              </a:solidFill>
            </a:endParaRPr>
          </a:p>
          <a:p>
            <a:pPr>
              <a:lnSpc>
                <a:spcPct val="100000"/>
              </a:lnSpc>
              <a:spcBef>
                <a:spcPts val="0"/>
              </a:spcBef>
            </a:pPr>
            <a:endParaRPr lang="en-IE" sz="2400" dirty="0">
              <a:solidFill>
                <a:srgbClr val="4D4D4D"/>
              </a:solidFill>
            </a:endParaRPr>
          </a:p>
        </p:txBody>
      </p:sp>
      <p:sp>
        <p:nvSpPr>
          <p:cNvPr id="17" name="Text Placeholder 4">
            <a:extLst>
              <a:ext uri="{FF2B5EF4-FFF2-40B4-BE49-F238E27FC236}">
                <a16:creationId xmlns:a16="http://schemas.microsoft.com/office/drawing/2014/main" id="{F3B77F45-8135-A4B1-31FA-B28F9ECD5ACF}"/>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Guardare al futuro</a:t>
            </a:r>
          </a:p>
        </p:txBody>
      </p:sp>
      <p:sp>
        <p:nvSpPr>
          <p:cNvPr id="18" name="Text Placeholder 8">
            <a:extLst>
              <a:ext uri="{FF2B5EF4-FFF2-40B4-BE49-F238E27FC236}">
                <a16:creationId xmlns:a16="http://schemas.microsoft.com/office/drawing/2014/main" id="{3DBBC025-2EE2-7869-2830-C60B26DCC4E3}"/>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Garantire il futuro attraverso la sostenibilità</a:t>
            </a:r>
            <a:endParaRPr lang="en-IE" sz="3200" i="1" dirty="0">
              <a:solidFill>
                <a:srgbClr val="EC7C69"/>
              </a:solidFill>
            </a:endParaRPr>
          </a:p>
        </p:txBody>
      </p:sp>
    </p:spTree>
    <p:extLst>
      <p:ext uri="{BB962C8B-B14F-4D97-AF65-F5344CB8AC3E}">
        <p14:creationId xmlns:p14="http://schemas.microsoft.com/office/powerpoint/2010/main" val="1861687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F8E46-B859-4797-3025-EE08F108EA5B}"/>
            </a:ext>
          </a:extLst>
        </p:cNvPr>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26AEBBF3-1E7D-C95B-4133-E610CB663EAA}"/>
              </a:ext>
            </a:extLst>
          </p:cNvPr>
          <p:cNvPicPr>
            <a:picLocks noGrp="1" noChangeAspect="1"/>
          </p:cNvPicPr>
          <p:nvPr>
            <p:ph type="pic" sz="quarter" idx="19"/>
          </p:nvPr>
        </p:nvPicPr>
        <p:blipFill>
          <a:blip r:embed="rId2"/>
          <a:srcRect t="5599" b="5599"/>
          <a:stretch>
            <a:fillRect/>
          </a:stretch>
        </p:blipFill>
        <p:spPr/>
      </p:pic>
      <p:sp>
        <p:nvSpPr>
          <p:cNvPr id="11" name="Text Placeholder 10">
            <a:extLst>
              <a:ext uri="{FF2B5EF4-FFF2-40B4-BE49-F238E27FC236}">
                <a16:creationId xmlns:a16="http://schemas.microsoft.com/office/drawing/2014/main" id="{3F4D32C6-37D0-C885-842B-50F03F253017}"/>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 </a:t>
            </a:r>
            <a:r>
              <a:rPr lang="en-US" dirty="0"/>
              <a:t> </a:t>
            </a:r>
          </a:p>
          <a:p>
            <a:endParaRPr lang="en-IE" dirty="0"/>
          </a:p>
        </p:txBody>
      </p:sp>
      <p:sp>
        <p:nvSpPr>
          <p:cNvPr id="16" name="Text Placeholder 7">
            <a:extLst>
              <a:ext uri="{FF2B5EF4-FFF2-40B4-BE49-F238E27FC236}">
                <a16:creationId xmlns:a16="http://schemas.microsoft.com/office/drawing/2014/main" id="{FB488979-8B7C-1836-EADD-4C9F4BC52C1F}"/>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Questo caso di studio esplora una destinazione glamping a conduzione familiare nella contea rurale di Laois, parte dell'Antico Oriente irlandese, con un forte impegno verso pratiche a basse emissioni di carbonio e a basso impatto ambientale.</a:t>
            </a:r>
            <a:endParaRPr lang="en-US" sz="2400" dirty="0">
              <a:solidFill>
                <a:srgbClr val="4D4D4D"/>
              </a:solidFill>
            </a:endParaRPr>
          </a:p>
          <a:p>
            <a:pPr marL="0" indent="0">
              <a:spcAft>
                <a:spcPts val="600"/>
              </a:spcAft>
              <a:buNone/>
            </a:pPr>
            <a:r>
              <a:rPr lang="en-US" sz="2400" dirty="0">
                <a:solidFill>
                  <a:srgbClr val="000000"/>
                </a:solidFill>
              </a:rPr>
              <a:t>Glamping Under the Stars è stata fondata con la chiara missione di </a:t>
            </a:r>
            <a:r>
              <a:rPr lang="en-IE" sz="2400" dirty="0">
                <a:solidFill>
                  <a:srgbClr val="000000"/>
                </a:solidFill>
              </a:rPr>
              <a:t>creare soggiorni magici e memorabili, proteggendo e valorizzando al contempo l'ambiente naturale</a:t>
            </a:r>
            <a:r>
              <a:rPr lang="en-IE" sz="2400" dirty="0">
                <a:solidFill>
                  <a:srgbClr val="4D4D4D"/>
                </a:solidFill>
              </a:rPr>
              <a:t>.</a:t>
            </a:r>
          </a:p>
          <a:p>
            <a:endParaRPr lang="en-IE" sz="2400" dirty="0">
              <a:solidFill>
                <a:srgbClr val="4D4D4D"/>
              </a:solidFill>
            </a:endParaRPr>
          </a:p>
        </p:txBody>
      </p:sp>
      <p:sp>
        <p:nvSpPr>
          <p:cNvPr id="17" name="Text Placeholder 4">
            <a:extLst>
              <a:ext uri="{FF2B5EF4-FFF2-40B4-BE49-F238E27FC236}">
                <a16:creationId xmlns:a16="http://schemas.microsoft.com/office/drawing/2014/main" id="{6D33DCBE-7288-9AD8-BA0B-9522E3BB0D48}"/>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Glamping Under the Stars</a:t>
            </a:r>
          </a:p>
        </p:txBody>
      </p:sp>
      <p:sp>
        <p:nvSpPr>
          <p:cNvPr id="18" name="Text Placeholder 8">
            <a:extLst>
              <a:ext uri="{FF2B5EF4-FFF2-40B4-BE49-F238E27FC236}">
                <a16:creationId xmlns:a16="http://schemas.microsoft.com/office/drawing/2014/main" id="{59CBD834-A65B-9982-C118-2F2F217162F9}"/>
              </a:ext>
            </a:extLst>
          </p:cNvPr>
          <p:cNvSpPr txBox="1">
            <a:spLocks/>
          </p:cNvSpPr>
          <p:nvPr/>
        </p:nvSpPr>
        <p:spPr>
          <a:xfrm>
            <a:off x="423284" y="989497"/>
            <a:ext cx="6808876"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rgbClr val="EC7C69"/>
                </a:solidFill>
              </a:rPr>
              <a:t>Un soggiorno magico con una missione chiara</a:t>
            </a:r>
            <a:endParaRPr lang="en-IE" sz="3200" dirty="0">
              <a:solidFill>
                <a:srgbClr val="EC7C69"/>
              </a:solidFill>
            </a:endParaRPr>
          </a:p>
        </p:txBody>
      </p:sp>
    </p:spTree>
    <p:extLst>
      <p:ext uri="{BB962C8B-B14F-4D97-AF65-F5344CB8AC3E}">
        <p14:creationId xmlns:p14="http://schemas.microsoft.com/office/powerpoint/2010/main" val="718324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FB875-2446-0490-C0CB-0B6762DAC2FD}"/>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4F829A48-AE49-9F25-972E-3D2DE11FE05F}"/>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 </a:t>
            </a:r>
            <a:r>
              <a:rPr lang="en-US" dirty="0">
                <a:hlinkClick r:id="rId2">
                  <a:extLst>
                    <a:ext uri="{A12FA001-AC4F-418D-AE19-62706E023703}">
                      <ahyp:hlinkClr xmlns:ahyp="http://schemas.microsoft.com/office/drawing/2018/hyperlinkcolor" val="tx"/>
                    </a:ext>
                  </a:extLst>
                </a:hlinkClick>
              </a:rPr>
              <a:t>Gli Obiettivi di Sviluppo Sostenibile - Piano d'Azione Globale </a:t>
            </a:r>
            <a:endParaRPr lang="en-IE" dirty="0"/>
          </a:p>
        </p:txBody>
      </p:sp>
      <p:sp>
        <p:nvSpPr>
          <p:cNvPr id="16" name="Text Placeholder 7">
            <a:extLst>
              <a:ext uri="{FF2B5EF4-FFF2-40B4-BE49-F238E27FC236}">
                <a16:creationId xmlns:a16="http://schemas.microsoft.com/office/drawing/2014/main" id="{16E1BA67-2970-B223-240D-9A5BDA8C6870}"/>
              </a:ext>
            </a:extLst>
          </p:cNvPr>
          <p:cNvSpPr txBox="1">
            <a:spLocks/>
          </p:cNvSpPr>
          <p:nvPr/>
        </p:nvSpPr>
        <p:spPr>
          <a:xfrm>
            <a:off x="423283" y="1532383"/>
            <a:ext cx="6509146"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n-US" sz="2400" dirty="0">
                <a:solidFill>
                  <a:srgbClr val="000000"/>
                </a:solidFill>
              </a:rPr>
              <a:t>L'azienda dimostra un forte allineamento con gli Obiettivi di Sviluppo Sostenibile delle Nazioni Unite. Le iniziative aziendali sostengono:</a:t>
            </a:r>
          </a:p>
          <a:p>
            <a:pPr marL="0" lvl="0" indent="0">
              <a:buNone/>
            </a:pPr>
            <a:r>
              <a:rPr lang="en-US" sz="2400" b="1" dirty="0">
                <a:solidFill>
                  <a:srgbClr val="000000"/>
                </a:solidFill>
              </a:rPr>
              <a:t>SDG 15: Vita sulla terra </a:t>
            </a:r>
            <a:r>
              <a:rPr lang="en-US" sz="2400" dirty="0">
                <a:solidFill>
                  <a:srgbClr val="000000"/>
                </a:solidFill>
              </a:rPr>
              <a:t>attraverso la protezione e la gestione attenta degli habitat naturali.</a:t>
            </a:r>
          </a:p>
          <a:p>
            <a:pPr marL="0" lvl="0" indent="0">
              <a:buNone/>
            </a:pPr>
            <a:r>
              <a:rPr lang="en-US" sz="2400" dirty="0">
                <a:solidFill>
                  <a:srgbClr val="000000"/>
                </a:solidFill>
              </a:rPr>
              <a:t>Gli sforzi per adottare soluzioni di energia rinnovabile, come i pannelli solari, contribuiscono </a:t>
            </a:r>
            <a:r>
              <a:rPr lang="en-US" sz="2400" b="1" dirty="0">
                <a:solidFill>
                  <a:srgbClr val="000000"/>
                </a:solidFill>
              </a:rPr>
              <a:t>all'SDG 7: Energia pulita e accessibile</a:t>
            </a:r>
            <a:r>
              <a:rPr lang="en-US" sz="2400" dirty="0">
                <a:solidFill>
                  <a:srgbClr val="000000"/>
                </a:solidFill>
              </a:rPr>
              <a:t>. </a:t>
            </a:r>
          </a:p>
          <a:p>
            <a:pPr marL="0" lvl="0" indent="0">
              <a:buNone/>
            </a:pPr>
            <a:r>
              <a:rPr lang="en-US" sz="2400" dirty="0">
                <a:solidFill>
                  <a:srgbClr val="000000"/>
                </a:solidFill>
              </a:rPr>
              <a:t>Promuovendo il turismo a basse emissioni di carbonio, infrastrutture sostenibili e il coinvolgimento della comunità, l'azienda promuove </a:t>
            </a:r>
            <a:r>
              <a:rPr lang="en-US" sz="2400" b="1" dirty="0">
                <a:solidFill>
                  <a:srgbClr val="000000"/>
                </a:solidFill>
              </a:rPr>
              <a:t>l'SDG 11: Città e comunità sostenibili</a:t>
            </a:r>
            <a:r>
              <a:rPr lang="en-US" sz="2400" dirty="0">
                <a:solidFill>
                  <a:srgbClr val="000000"/>
                </a:solidFill>
              </a:rPr>
              <a:t>, favorendo destinazioni resilienti e rispettose dell'ambiente.</a:t>
            </a:r>
            <a:endParaRPr lang="en-IE" sz="2400" b="1" dirty="0">
              <a:solidFill>
                <a:srgbClr val="000000"/>
              </a:solidFill>
            </a:endParaRPr>
          </a:p>
          <a:p>
            <a:pPr marL="0" indent="0">
              <a:lnSpc>
                <a:spcPct val="100000"/>
              </a:lnSpc>
              <a:spcBef>
                <a:spcPts val="0"/>
              </a:spcBef>
              <a:buNone/>
            </a:pPr>
            <a:endParaRPr lang="en-US" sz="2400" dirty="0">
              <a:solidFill>
                <a:srgbClr val="4D4D4D"/>
              </a:solidFill>
            </a:endParaRPr>
          </a:p>
          <a:p>
            <a:pPr marL="0" indent="0">
              <a:lnSpc>
                <a:spcPct val="100000"/>
              </a:lnSpc>
              <a:spcBef>
                <a:spcPts val="0"/>
              </a:spcBef>
              <a:buNone/>
            </a:pPr>
            <a:endParaRPr lang="en-US" sz="2400" dirty="0">
              <a:solidFill>
                <a:srgbClr val="4D4D4D"/>
              </a:solidFill>
            </a:endParaRPr>
          </a:p>
          <a:p>
            <a:pPr marL="0" indent="0">
              <a:lnSpc>
                <a:spcPct val="100000"/>
              </a:lnSpc>
              <a:spcBef>
                <a:spcPts val="0"/>
              </a:spcBef>
              <a:buNone/>
            </a:pPr>
            <a:endParaRPr lang="en-US" sz="2400" dirty="0">
              <a:solidFill>
                <a:srgbClr val="4D4D4D"/>
              </a:solidFill>
            </a:endParaRPr>
          </a:p>
          <a:p>
            <a:pPr marL="0" indent="0">
              <a:lnSpc>
                <a:spcPct val="100000"/>
              </a:lnSpc>
              <a:spcBef>
                <a:spcPts val="0"/>
              </a:spcBef>
              <a:buNone/>
            </a:pPr>
            <a:endParaRPr lang="en-IE" sz="2400" dirty="0">
              <a:solidFill>
                <a:srgbClr val="4D4D4D"/>
              </a:solidFill>
            </a:endParaRPr>
          </a:p>
        </p:txBody>
      </p:sp>
      <p:sp>
        <p:nvSpPr>
          <p:cNvPr id="17" name="Text Placeholder 4">
            <a:extLst>
              <a:ext uri="{FF2B5EF4-FFF2-40B4-BE49-F238E27FC236}">
                <a16:creationId xmlns:a16="http://schemas.microsoft.com/office/drawing/2014/main" id="{633B5552-DB4D-42CC-66EE-0EE18792BBFA}"/>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Allineamento agli SDG delle Nazioni Unite</a:t>
            </a:r>
          </a:p>
        </p:txBody>
      </p:sp>
      <p:sp>
        <p:nvSpPr>
          <p:cNvPr id="18" name="Text Placeholder 8">
            <a:extLst>
              <a:ext uri="{FF2B5EF4-FFF2-40B4-BE49-F238E27FC236}">
                <a16:creationId xmlns:a16="http://schemas.microsoft.com/office/drawing/2014/main" id="{614D3852-8E19-8F97-9C86-30EC19BA7AB5}"/>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Contribuire agli obiettivi globali di sostenibilità</a:t>
            </a:r>
            <a:endParaRPr lang="en-IE" sz="3200" i="1" dirty="0">
              <a:solidFill>
                <a:srgbClr val="EC7C69"/>
              </a:solidFill>
            </a:endParaRPr>
          </a:p>
        </p:txBody>
      </p:sp>
      <p:pic>
        <p:nvPicPr>
          <p:cNvPr id="2052" name="Picture 4" descr="SDGs_poster_new1">
            <a:extLst>
              <a:ext uri="{FF2B5EF4-FFF2-40B4-BE49-F238E27FC236}">
                <a16:creationId xmlns:a16="http://schemas.microsoft.com/office/drawing/2014/main" id="{50458D70-6AEA-C80B-DF79-07A96D7B32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12" r="3982"/>
          <a:stretch>
            <a:fillRect/>
          </a:stretch>
        </p:blipFill>
        <p:spPr bwMode="auto">
          <a:xfrm>
            <a:off x="6833190" y="1565667"/>
            <a:ext cx="5358810" cy="3499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3748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02BD5-32FC-A9B2-415A-E8BFC013E532}"/>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C40DEFF-0C24-C5C5-FE0D-663CA9D73F8E}"/>
              </a:ext>
            </a:extLst>
          </p:cNvPr>
          <p:cNvPicPr>
            <a:picLocks noGrp="1" noChangeAspect="1"/>
          </p:cNvPicPr>
          <p:nvPr>
            <p:ph type="pic" sz="quarter" idx="19"/>
          </p:nvPr>
        </p:nvPicPr>
        <p:blipFill>
          <a:blip r:embed="rId2"/>
          <a:srcRect l="2024" r="2024"/>
          <a:stretch/>
        </p:blipFill>
        <p:spPr>
          <a:xfrm>
            <a:off x="5631688" y="1678929"/>
            <a:ext cx="6560312" cy="4556399"/>
          </a:xfrm>
        </p:spPr>
      </p:pic>
      <p:sp>
        <p:nvSpPr>
          <p:cNvPr id="11" name="Text Placeholder 10">
            <a:extLst>
              <a:ext uri="{FF2B5EF4-FFF2-40B4-BE49-F238E27FC236}">
                <a16:creationId xmlns:a16="http://schemas.microsoft.com/office/drawing/2014/main" id="{5A31A77B-B69D-679C-EB18-91F3DAE33C37}"/>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 Trip Advisor</a:t>
            </a:r>
            <a:endParaRPr lang="en-IE" dirty="0"/>
          </a:p>
        </p:txBody>
      </p:sp>
      <p:sp>
        <p:nvSpPr>
          <p:cNvPr id="18" name="Text Placeholder 8">
            <a:extLst>
              <a:ext uri="{FF2B5EF4-FFF2-40B4-BE49-F238E27FC236}">
                <a16:creationId xmlns:a16="http://schemas.microsoft.com/office/drawing/2014/main" id="{894C242A-072F-971F-7481-0B4CD821DFCD}"/>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Perché questo modello funziona</a:t>
            </a:r>
          </a:p>
        </p:txBody>
      </p:sp>
      <p:sp>
        <p:nvSpPr>
          <p:cNvPr id="2" name="Text Placeholder 7">
            <a:extLst>
              <a:ext uri="{FF2B5EF4-FFF2-40B4-BE49-F238E27FC236}">
                <a16:creationId xmlns:a16="http://schemas.microsoft.com/office/drawing/2014/main" id="{9E903512-2739-4424-8107-D119AC12BFCD}"/>
              </a:ext>
            </a:extLst>
          </p:cNvPr>
          <p:cNvSpPr txBox="1">
            <a:spLocks/>
          </p:cNvSpPr>
          <p:nvPr/>
        </p:nvSpPr>
        <p:spPr>
          <a:xfrm>
            <a:off x="423283" y="1815711"/>
            <a:ext cx="5052484"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buFont typeface="Wingdings" panose="05000000000000000000" pitchFamily="2" charset="2"/>
              <a:buChar char="v"/>
            </a:pPr>
            <a:r>
              <a:rPr lang="en-US" sz="2400" b="1" dirty="0">
                <a:solidFill>
                  <a:srgbClr val="000000"/>
                </a:solidFill>
              </a:rPr>
              <a:t>Sostenibilità: </a:t>
            </a:r>
            <a:r>
              <a:rPr lang="en-US" sz="2400" dirty="0">
                <a:solidFill>
                  <a:srgbClr val="000000"/>
                </a:solidFill>
              </a:rPr>
              <a:t>glamping eco-consapevole in prati fioriti, sotto cieli scuri. Promuove l'inclusività, la biodiversità e un design creativo a basso impatto ambientale. Supporto alla comunità locale</a:t>
            </a:r>
          </a:p>
          <a:p>
            <a:pPr lvl="0">
              <a:buFont typeface="Wingdings" panose="05000000000000000000" pitchFamily="2" charset="2"/>
              <a:buChar char="v"/>
            </a:pPr>
            <a:r>
              <a:rPr lang="en-US" sz="2400" b="1" dirty="0">
                <a:solidFill>
                  <a:srgbClr val="000000"/>
                </a:solidFill>
              </a:rPr>
              <a:t>Esperienza degli ospiti: </a:t>
            </a:r>
            <a:r>
              <a:rPr lang="en-US" sz="2400" dirty="0">
                <a:solidFill>
                  <a:srgbClr val="000000"/>
                </a:solidFill>
              </a:rPr>
              <a:t>gli ospiti soggiornano in un bellissimo ambiente ricco di biodiversità, godendo al contempo dei comfort moderni.</a:t>
            </a:r>
          </a:p>
          <a:p>
            <a:pPr lvl="0">
              <a:buFont typeface="Wingdings" panose="05000000000000000000" pitchFamily="2" charset="2"/>
              <a:buChar char="v"/>
            </a:pPr>
            <a:endParaRPr lang="en-US" sz="2400" dirty="0">
              <a:solidFill>
                <a:srgbClr val="4D4D4D"/>
              </a:solidFill>
            </a:endParaRPr>
          </a:p>
          <a:p>
            <a:pPr>
              <a:lnSpc>
                <a:spcPct val="100000"/>
              </a:lnSpc>
              <a:spcBef>
                <a:spcPts val="0"/>
              </a:spcBef>
              <a:buFont typeface="Wingdings" panose="05000000000000000000" pitchFamily="2" charset="2"/>
              <a:buChar char="v"/>
            </a:pPr>
            <a:endParaRPr lang="en-US" sz="2400" dirty="0">
              <a:solidFill>
                <a:srgbClr val="4D4D4D"/>
              </a:solidFill>
            </a:endParaRPr>
          </a:p>
          <a:p>
            <a:pPr>
              <a:lnSpc>
                <a:spcPct val="100000"/>
              </a:lnSpc>
              <a:spcBef>
                <a:spcPts val="0"/>
              </a:spcBef>
              <a:buFont typeface="Wingdings" panose="05000000000000000000" pitchFamily="2" charset="2"/>
              <a:buChar char="v"/>
            </a:pPr>
            <a:endParaRPr lang="en-US" sz="2400" dirty="0">
              <a:solidFill>
                <a:srgbClr val="4D4D4D"/>
              </a:solidFill>
            </a:endParaRPr>
          </a:p>
          <a:p>
            <a:pPr>
              <a:lnSpc>
                <a:spcPct val="100000"/>
              </a:lnSpc>
              <a:spcBef>
                <a:spcPts val="0"/>
              </a:spcBef>
              <a:buFont typeface="Wingdings" panose="05000000000000000000" pitchFamily="2" charset="2"/>
              <a:buChar char="v"/>
            </a:pPr>
            <a:endParaRPr lang="en-US" sz="2400" dirty="0">
              <a:solidFill>
                <a:srgbClr val="4D4D4D"/>
              </a:solidFill>
            </a:endParaRPr>
          </a:p>
          <a:p>
            <a:pPr marL="0" indent="0">
              <a:lnSpc>
                <a:spcPct val="100000"/>
              </a:lnSpc>
              <a:spcBef>
                <a:spcPts val="0"/>
              </a:spcBef>
              <a:buNone/>
            </a:pPr>
            <a:endParaRPr lang="en-IE" sz="2400" dirty="0">
              <a:solidFill>
                <a:srgbClr val="4D4D4D"/>
              </a:solidFill>
            </a:endParaRPr>
          </a:p>
        </p:txBody>
      </p:sp>
      <p:sp>
        <p:nvSpPr>
          <p:cNvPr id="3" name="Text Placeholder 4">
            <a:extLst>
              <a:ext uri="{FF2B5EF4-FFF2-40B4-BE49-F238E27FC236}">
                <a16:creationId xmlns:a16="http://schemas.microsoft.com/office/drawing/2014/main" id="{3E35F2BA-30EB-5C1E-9E3E-F09E0EB42FE2}"/>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Punti di forza</a:t>
            </a:r>
          </a:p>
        </p:txBody>
      </p:sp>
    </p:spTree>
    <p:extLst>
      <p:ext uri="{BB962C8B-B14F-4D97-AF65-F5344CB8AC3E}">
        <p14:creationId xmlns:p14="http://schemas.microsoft.com/office/powerpoint/2010/main" val="1394847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12BD9-A52C-EF68-BFA4-F660853A5BCD}"/>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C485C0C-EE1F-F894-90BC-801246E83223}"/>
              </a:ext>
            </a:extLst>
          </p:cNvPr>
          <p:cNvPicPr>
            <a:picLocks noGrp="1" noChangeAspect="1"/>
          </p:cNvPicPr>
          <p:nvPr>
            <p:ph type="pic" sz="quarter" idx="19"/>
          </p:nvPr>
        </p:nvPicPr>
        <p:blipFill>
          <a:blip r:embed="rId2"/>
          <a:srcRect t="15273" b="15273"/>
          <a:stretch/>
        </p:blipFill>
        <p:spPr>
          <a:xfrm>
            <a:off x="5631688" y="1678929"/>
            <a:ext cx="6560312" cy="4556399"/>
          </a:xfrm>
        </p:spPr>
      </p:pic>
      <p:sp>
        <p:nvSpPr>
          <p:cNvPr id="11" name="Text Placeholder 10">
            <a:extLst>
              <a:ext uri="{FF2B5EF4-FFF2-40B4-BE49-F238E27FC236}">
                <a16:creationId xmlns:a16="http://schemas.microsoft.com/office/drawing/2014/main" id="{4C85C4E6-BFC8-9B55-66BF-1BFF0F7925B8}"/>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 </a:t>
            </a:r>
            <a:r>
              <a:rPr lang="en-US" dirty="0">
                <a:hlinkClick r:id="rId3">
                  <a:extLst>
                    <a:ext uri="{A12FA001-AC4F-418D-AE19-62706E023703}">
                      <ahyp:hlinkClr xmlns:ahyp="http://schemas.microsoft.com/office/drawing/2018/hyperlinkcolor" val="tx"/>
                    </a:ext>
                  </a:extLst>
                </a:hlinkClick>
              </a:rPr>
              <a:t>Glamping per famiglie in Irlanda - A breve distanza in auto da Dublino</a:t>
            </a:r>
            <a:endParaRPr lang="en-IE" dirty="0"/>
          </a:p>
        </p:txBody>
      </p:sp>
      <p:sp>
        <p:nvSpPr>
          <p:cNvPr id="18" name="Text Placeholder 8">
            <a:extLst>
              <a:ext uri="{FF2B5EF4-FFF2-40B4-BE49-F238E27FC236}">
                <a16:creationId xmlns:a16="http://schemas.microsoft.com/office/drawing/2014/main" id="{314D2795-7FEB-C9B6-6C7D-88B6C41AF127}"/>
              </a:ext>
            </a:extLst>
          </p:cNvPr>
          <p:cNvSpPr txBox="1">
            <a:spLocks/>
          </p:cNvSpPr>
          <p:nvPr/>
        </p:nvSpPr>
        <p:spPr>
          <a:xfrm>
            <a:off x="437139" y="75461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Perché questo modello funziona</a:t>
            </a:r>
          </a:p>
        </p:txBody>
      </p:sp>
      <p:sp>
        <p:nvSpPr>
          <p:cNvPr id="2" name="Text Placeholder 7">
            <a:extLst>
              <a:ext uri="{FF2B5EF4-FFF2-40B4-BE49-F238E27FC236}">
                <a16:creationId xmlns:a16="http://schemas.microsoft.com/office/drawing/2014/main" id="{A267678E-D158-E7F2-D207-67C755735688}"/>
              </a:ext>
            </a:extLst>
          </p:cNvPr>
          <p:cNvSpPr txBox="1">
            <a:spLocks/>
          </p:cNvSpPr>
          <p:nvPr/>
        </p:nvSpPr>
        <p:spPr>
          <a:xfrm>
            <a:off x="423283" y="1298467"/>
            <a:ext cx="4999322"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buFont typeface="Wingdings" panose="05000000000000000000" pitchFamily="2" charset="2"/>
              <a:buChar char="v"/>
            </a:pPr>
            <a:r>
              <a:rPr lang="en-US" sz="2200" b="1" dirty="0">
                <a:solidFill>
                  <a:srgbClr val="000000"/>
                </a:solidFill>
              </a:rPr>
              <a:t>Fattibilità: </a:t>
            </a:r>
            <a:r>
              <a:rPr lang="en-US" sz="2200" dirty="0">
                <a:solidFill>
                  <a:srgbClr val="000000"/>
                </a:solidFill>
              </a:rPr>
              <a:t>attività sostenibile da oltre un decennio con una clientela fedele e in crescita.</a:t>
            </a:r>
          </a:p>
          <a:p>
            <a:pPr lvl="0">
              <a:buFont typeface="Wingdings" panose="05000000000000000000" pitchFamily="2" charset="2"/>
              <a:buChar char="v"/>
            </a:pPr>
            <a:r>
              <a:rPr lang="en-US" sz="2200" b="1" dirty="0">
                <a:solidFill>
                  <a:srgbClr val="000000"/>
                </a:solidFill>
              </a:rPr>
              <a:t>Differenziazione: </a:t>
            </a:r>
            <a:r>
              <a:rPr lang="en-US" sz="2200" dirty="0">
                <a:solidFill>
                  <a:srgbClr val="000000"/>
                </a:solidFill>
              </a:rPr>
              <a:t>attraente per un'ampia gamma di visitatori,  risponde alle mutevoli esigenze dei consumatori e distribuisce il rischio.</a:t>
            </a:r>
          </a:p>
          <a:p>
            <a:pPr lvl="0">
              <a:buFont typeface="Wingdings" panose="05000000000000000000" pitchFamily="2" charset="2"/>
              <a:buChar char="v"/>
            </a:pPr>
            <a:r>
              <a:rPr lang="en-US" sz="2200" b="1" dirty="0">
                <a:solidFill>
                  <a:srgbClr val="000000"/>
                </a:solidFill>
              </a:rPr>
              <a:t>Gestito dal proprietario: </a:t>
            </a:r>
            <a:r>
              <a:rPr lang="en-US" sz="2200" dirty="0">
                <a:solidFill>
                  <a:srgbClr val="000000"/>
                </a:solidFill>
              </a:rPr>
              <a:t>facilita un approccio personale e pratico, garantendo un servizio di alta qualità e attenzione ai dettagli. Promuove esperienze autentiche per gli ospiti, un processo decisionale rapido e un forte impegno verso la sostenibilità e il coinvolgimento della comunità.</a:t>
            </a:r>
          </a:p>
          <a:p>
            <a:pPr lvl="0">
              <a:buFont typeface="Wingdings" panose="05000000000000000000" pitchFamily="2" charset="2"/>
              <a:buChar char="v"/>
            </a:pPr>
            <a:endParaRPr lang="en-US" sz="2200" dirty="0">
              <a:solidFill>
                <a:srgbClr val="4D4D4D"/>
              </a:solidFill>
            </a:endParaRPr>
          </a:p>
          <a:p>
            <a:pPr>
              <a:lnSpc>
                <a:spcPct val="100000"/>
              </a:lnSpc>
              <a:spcBef>
                <a:spcPts val="0"/>
              </a:spcBef>
              <a:buFont typeface="Wingdings" panose="05000000000000000000" pitchFamily="2" charset="2"/>
              <a:buChar char="v"/>
            </a:pPr>
            <a:endParaRPr lang="en-US" sz="2200" dirty="0">
              <a:solidFill>
                <a:srgbClr val="4D4D4D"/>
              </a:solidFill>
            </a:endParaRPr>
          </a:p>
          <a:p>
            <a:pPr>
              <a:lnSpc>
                <a:spcPct val="100000"/>
              </a:lnSpc>
              <a:spcBef>
                <a:spcPts val="0"/>
              </a:spcBef>
              <a:buFont typeface="Wingdings" panose="05000000000000000000" pitchFamily="2" charset="2"/>
              <a:buChar char="v"/>
            </a:pPr>
            <a:endParaRPr lang="en-US" sz="2200" dirty="0">
              <a:solidFill>
                <a:srgbClr val="4D4D4D"/>
              </a:solidFill>
            </a:endParaRPr>
          </a:p>
          <a:p>
            <a:pPr>
              <a:lnSpc>
                <a:spcPct val="100000"/>
              </a:lnSpc>
              <a:spcBef>
                <a:spcPts val="0"/>
              </a:spcBef>
              <a:buFont typeface="Wingdings" panose="05000000000000000000" pitchFamily="2" charset="2"/>
              <a:buChar char="v"/>
            </a:pPr>
            <a:endParaRPr lang="en-US" sz="2200" dirty="0">
              <a:solidFill>
                <a:srgbClr val="4D4D4D"/>
              </a:solidFill>
            </a:endParaRPr>
          </a:p>
          <a:p>
            <a:pPr marL="0" indent="0">
              <a:lnSpc>
                <a:spcPct val="100000"/>
              </a:lnSpc>
              <a:spcBef>
                <a:spcPts val="0"/>
              </a:spcBef>
              <a:buNone/>
            </a:pPr>
            <a:endParaRPr lang="en-IE" sz="2200" dirty="0">
              <a:solidFill>
                <a:srgbClr val="4D4D4D"/>
              </a:solidFill>
            </a:endParaRPr>
          </a:p>
        </p:txBody>
      </p:sp>
      <p:sp>
        <p:nvSpPr>
          <p:cNvPr id="3" name="Text Placeholder 4">
            <a:extLst>
              <a:ext uri="{FF2B5EF4-FFF2-40B4-BE49-F238E27FC236}">
                <a16:creationId xmlns:a16="http://schemas.microsoft.com/office/drawing/2014/main" id="{B0756865-E0A4-7A77-B061-584689F6F236}"/>
              </a:ext>
            </a:extLst>
          </p:cNvPr>
          <p:cNvSpPr txBox="1">
            <a:spLocks/>
          </p:cNvSpPr>
          <p:nvPr/>
        </p:nvSpPr>
        <p:spPr>
          <a:xfrm>
            <a:off x="437139" y="185843"/>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Punti di forza</a:t>
            </a:r>
          </a:p>
        </p:txBody>
      </p:sp>
      <p:pic>
        <p:nvPicPr>
          <p:cNvPr id="4" name="Picture 3" descr="Co-funded by the European Union logo in png for web usage">
            <a:extLst>
              <a:ext uri="{FF2B5EF4-FFF2-40B4-BE49-F238E27FC236}">
                <a16:creationId xmlns:a16="http://schemas.microsoft.com/office/drawing/2014/main" id="{BE6CD10C-496F-5620-5DB6-CCE4BB62E1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6" name="Rectangle 5">
            <a:extLst>
              <a:ext uri="{FF2B5EF4-FFF2-40B4-BE49-F238E27FC236}">
                <a16:creationId xmlns:a16="http://schemas.microsoft.com/office/drawing/2014/main" id="{3B20A378-D445-0005-5F56-8487CECF0130}"/>
              </a:ext>
            </a:extLst>
          </p:cNvPr>
          <p:cNvSpPr/>
          <p:nvPr/>
        </p:nvSpPr>
        <p:spPr>
          <a:xfrm>
            <a:off x="3345743" y="6283747"/>
            <a:ext cx="4296357"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7" name="Group 6">
            <a:extLst>
              <a:ext uri="{FF2B5EF4-FFF2-40B4-BE49-F238E27FC236}">
                <a16:creationId xmlns:a16="http://schemas.microsoft.com/office/drawing/2014/main" id="{CFC7BCE5-F8FD-3EAB-4CCD-5D1921C57FC8}"/>
              </a:ext>
            </a:extLst>
          </p:cNvPr>
          <p:cNvGrpSpPr/>
          <p:nvPr/>
        </p:nvGrpSpPr>
        <p:grpSpPr>
          <a:xfrm>
            <a:off x="441852" y="5906548"/>
            <a:ext cx="1307461" cy="742180"/>
            <a:chOff x="340586" y="8789227"/>
            <a:chExt cx="1307461" cy="742180"/>
          </a:xfrm>
        </p:grpSpPr>
        <p:sp>
          <p:nvSpPr>
            <p:cNvPr id="8" name="Rectangle 7">
              <a:extLst>
                <a:ext uri="{FF2B5EF4-FFF2-40B4-BE49-F238E27FC236}">
                  <a16:creationId xmlns:a16="http://schemas.microsoft.com/office/drawing/2014/main" id="{6C22EC9F-9830-16FE-1693-B9CE9F8BDF7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5">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573EFDCE-D8DD-41DD-F182-88A7C38A24C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973962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2B105E3-1E80-C85E-8651-F1570AAA6534}"/>
              </a:ext>
            </a:extLst>
          </p:cNvPr>
          <p:cNvPicPr>
            <a:picLocks noChangeAspect="1"/>
          </p:cNvPicPr>
          <p:nvPr/>
        </p:nvPicPr>
        <p:blipFill>
          <a:blip r:embed="rId2"/>
          <a:stretch>
            <a:fillRect/>
          </a:stretch>
        </p:blipFill>
        <p:spPr>
          <a:xfrm>
            <a:off x="0" y="1242159"/>
            <a:ext cx="12192000" cy="4394002"/>
          </a:xfrm>
          <a:prstGeom prst="rect">
            <a:avLst/>
          </a:prstGeom>
        </p:spPr>
      </p:pic>
      <p:pic>
        <p:nvPicPr>
          <p:cNvPr id="2" name="Picture 1" descr="Co-funded by the European Union logo in png for web usage">
            <a:extLst>
              <a:ext uri="{FF2B5EF4-FFF2-40B4-BE49-F238E27FC236}">
                <a16:creationId xmlns:a16="http://schemas.microsoft.com/office/drawing/2014/main" id="{B99FC090-8E51-00A1-5ABE-BA1CF4F7B78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3" name="Rectangle 2">
            <a:extLst>
              <a:ext uri="{FF2B5EF4-FFF2-40B4-BE49-F238E27FC236}">
                <a16:creationId xmlns:a16="http://schemas.microsoft.com/office/drawing/2014/main" id="{E8CFD8B7-BE42-BF69-78AF-A68E7B19D792}"/>
              </a:ext>
            </a:extLst>
          </p:cNvPr>
          <p:cNvSpPr/>
          <p:nvPr/>
        </p:nvSpPr>
        <p:spPr>
          <a:xfrm>
            <a:off x="3345743" y="6283747"/>
            <a:ext cx="5121982" cy="438582"/>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p>
        </p:txBody>
      </p:sp>
      <p:grpSp>
        <p:nvGrpSpPr>
          <p:cNvPr id="4" name="Group 3">
            <a:extLst>
              <a:ext uri="{FF2B5EF4-FFF2-40B4-BE49-F238E27FC236}">
                <a16:creationId xmlns:a16="http://schemas.microsoft.com/office/drawing/2014/main" id="{4027996E-BDF1-C146-8E24-14B0F5FA07F4}"/>
              </a:ext>
            </a:extLst>
          </p:cNvPr>
          <p:cNvGrpSpPr/>
          <p:nvPr/>
        </p:nvGrpSpPr>
        <p:grpSpPr>
          <a:xfrm>
            <a:off x="441852" y="5906548"/>
            <a:ext cx="1307461" cy="742180"/>
            <a:chOff x="340586" y="8789227"/>
            <a:chExt cx="1307461" cy="742180"/>
          </a:xfrm>
        </p:grpSpPr>
        <p:sp>
          <p:nvSpPr>
            <p:cNvPr id="5" name="Rectangle 4">
              <a:extLst>
                <a:ext uri="{FF2B5EF4-FFF2-40B4-BE49-F238E27FC236}">
                  <a16:creationId xmlns:a16="http://schemas.microsoft.com/office/drawing/2014/main" id="{019B3AD5-D0EE-490C-F8E0-7E95CECB6194}"/>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2586CB6A-4E7B-96F8-3209-070A6E07DD6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7" name="Text Placeholder 4">
            <a:extLst>
              <a:ext uri="{FF2B5EF4-FFF2-40B4-BE49-F238E27FC236}">
                <a16:creationId xmlns:a16="http://schemas.microsoft.com/office/drawing/2014/main" id="{A5E9E215-3776-E3AC-7A2B-1FF153CFAEBA}"/>
              </a:ext>
            </a:extLst>
          </p:cNvPr>
          <p:cNvSpPr txBox="1">
            <a:spLocks/>
          </p:cNvSpPr>
          <p:nvPr/>
        </p:nvSpPr>
        <p:spPr>
          <a:xfrm>
            <a:off x="437139" y="331568"/>
            <a:ext cx="10408070"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Il villaggio degli Hobbit: </a:t>
            </a:r>
            <a:r>
              <a:rPr lang="en-IE" sz="3600" dirty="0">
                <a:solidFill>
                  <a:srgbClr val="EC7C69"/>
                </a:solidFill>
              </a:rPr>
              <a:t>design immersivo e sostenibile</a:t>
            </a:r>
          </a:p>
        </p:txBody>
      </p:sp>
    </p:spTree>
    <p:extLst>
      <p:ext uri="{BB962C8B-B14F-4D97-AF65-F5344CB8AC3E}">
        <p14:creationId xmlns:p14="http://schemas.microsoft.com/office/powerpoint/2010/main" val="3670254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B4C55-4D02-9446-C823-3D3ADCAED832}"/>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42E1602-36FF-ECD1-8DA0-DEE1B042AB3F}"/>
              </a:ext>
            </a:extLst>
          </p:cNvPr>
          <p:cNvPicPr>
            <a:picLocks noGrp="1" noChangeAspect="1"/>
          </p:cNvPicPr>
          <p:nvPr>
            <p:ph type="pic" sz="quarter" idx="19"/>
          </p:nvPr>
        </p:nvPicPr>
        <p:blipFill>
          <a:blip r:embed="rId2"/>
          <a:srcRect l="8799" r="8799"/>
          <a:stretch/>
        </p:blipFill>
        <p:spPr>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rgbClr val="FFFFFF">
              <a:lumMod val="95000"/>
            </a:srgbClr>
          </a:solidFill>
        </p:spPr>
      </p:pic>
      <p:sp>
        <p:nvSpPr>
          <p:cNvPr id="11" name="Text Placeholder 10">
            <a:extLst>
              <a:ext uri="{FF2B5EF4-FFF2-40B4-BE49-F238E27FC236}">
                <a16:creationId xmlns:a16="http://schemas.microsoft.com/office/drawing/2014/main" id="{10F8D20D-86DF-4FED-73BD-242166E23C71}"/>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a:t>
            </a:r>
            <a:endParaRPr lang="en-IE" dirty="0"/>
          </a:p>
        </p:txBody>
      </p:sp>
      <p:sp>
        <p:nvSpPr>
          <p:cNvPr id="16" name="Text Placeholder 7">
            <a:extLst>
              <a:ext uri="{FF2B5EF4-FFF2-40B4-BE49-F238E27FC236}">
                <a16:creationId xmlns:a16="http://schemas.microsoft.com/office/drawing/2014/main" id="{1ACD7678-F779-B01E-B1F1-FFBB736D2A9A}"/>
              </a:ext>
            </a:extLst>
          </p:cNvPr>
          <p:cNvSpPr txBox="1">
            <a:spLocks/>
          </p:cNvSpPr>
          <p:nvPr/>
        </p:nvSpPr>
        <p:spPr>
          <a:xfrm>
            <a:off x="423284" y="2207536"/>
            <a:ext cx="4978056"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000" dirty="0">
                <a:solidFill>
                  <a:srgbClr val="4D4D4D"/>
                </a:solidFill>
              </a:rPr>
              <a:t>La sua offerta ricettiva distintiva comprende l'"Hobbit Village", composto da sei unità stravaganti con tetto in erba, ciascuna progettata intorno a un tema unico. Ogni unità offre una narrazione e un'esperienza distintiva per gli ospiti.</a:t>
            </a:r>
          </a:p>
          <a:p>
            <a:pPr marL="0" indent="0">
              <a:spcAft>
                <a:spcPts val="600"/>
              </a:spcAft>
              <a:buNone/>
            </a:pPr>
            <a:r>
              <a:rPr lang="en-US" sz="2000" dirty="0">
                <a:solidFill>
                  <a:srgbClr val="4D4D4D"/>
                </a:solidFill>
              </a:rPr>
              <a:t>Queste caratteristiche case hobbit offrono un'esperienza coinvolgente che va ben oltre la novità, mettendo in mostra principi di design sostenibile in linea con l'etica a basso impatto, a basse emissioni di carbonio e rispettosa dell'ambiente del sito.</a:t>
            </a:r>
          </a:p>
          <a:p>
            <a:endParaRPr lang="en-IE" sz="2000" dirty="0">
              <a:solidFill>
                <a:srgbClr val="4D4D4D"/>
              </a:solidFill>
            </a:endParaRPr>
          </a:p>
        </p:txBody>
      </p:sp>
      <p:sp>
        <p:nvSpPr>
          <p:cNvPr id="6" name="Text Placeholder 4">
            <a:extLst>
              <a:ext uri="{FF2B5EF4-FFF2-40B4-BE49-F238E27FC236}">
                <a16:creationId xmlns:a16="http://schemas.microsoft.com/office/drawing/2014/main" id="{22EBB3E1-7172-804C-0620-BA830C9B6F44}"/>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Glamping sotto le stelle</a:t>
            </a:r>
          </a:p>
        </p:txBody>
      </p:sp>
      <p:sp>
        <p:nvSpPr>
          <p:cNvPr id="7" name="Text Placeholder 8">
            <a:extLst>
              <a:ext uri="{FF2B5EF4-FFF2-40B4-BE49-F238E27FC236}">
                <a16:creationId xmlns:a16="http://schemas.microsoft.com/office/drawing/2014/main" id="{74A3D03B-1B54-3D5E-94CA-24FD90696CB9}"/>
              </a:ext>
            </a:extLst>
          </p:cNvPr>
          <p:cNvSpPr txBox="1">
            <a:spLocks/>
          </p:cNvSpPr>
          <p:nvPr/>
        </p:nvSpPr>
        <p:spPr>
          <a:xfrm>
            <a:off x="423284" y="989497"/>
            <a:ext cx="6808876"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rgbClr val="EC7C69"/>
                </a:solidFill>
              </a:rPr>
              <a:t>Glamping a basso impatto ambientale e a conduzione familiare</a:t>
            </a:r>
            <a:endParaRPr lang="en-IE" sz="3200" dirty="0">
              <a:solidFill>
                <a:srgbClr val="EC7C69"/>
              </a:solidFill>
            </a:endParaRPr>
          </a:p>
        </p:txBody>
      </p:sp>
    </p:spTree>
    <p:extLst>
      <p:ext uri="{BB962C8B-B14F-4D97-AF65-F5344CB8AC3E}">
        <p14:creationId xmlns:p14="http://schemas.microsoft.com/office/powerpoint/2010/main" val="345123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F12D016-4D75-0355-9840-08B90D154704}"/>
              </a:ext>
            </a:extLst>
          </p:cNvPr>
          <p:cNvPicPr>
            <a:picLocks noChangeAspect="1"/>
          </p:cNvPicPr>
          <p:nvPr/>
        </p:nvPicPr>
        <p:blipFill>
          <a:blip r:embed="rId2"/>
          <a:srcRect t="3188" b="4519"/>
          <a:stretch>
            <a:fillRect/>
          </a:stretch>
        </p:blipFill>
        <p:spPr>
          <a:xfrm>
            <a:off x="1489114" y="1486763"/>
            <a:ext cx="8681622" cy="5191125"/>
          </a:xfrm>
          <a:prstGeom prst="rect">
            <a:avLst/>
          </a:prstGeom>
        </p:spPr>
      </p:pic>
      <p:sp>
        <p:nvSpPr>
          <p:cNvPr id="3" name="TextBox 2">
            <a:extLst>
              <a:ext uri="{FF2B5EF4-FFF2-40B4-BE49-F238E27FC236}">
                <a16:creationId xmlns:a16="http://schemas.microsoft.com/office/drawing/2014/main" id="{8E739871-9A91-F159-4D79-4534EC17F9EA}"/>
              </a:ext>
            </a:extLst>
          </p:cNvPr>
          <p:cNvSpPr txBox="1"/>
          <p:nvPr/>
        </p:nvSpPr>
        <p:spPr>
          <a:xfrm>
            <a:off x="447676" y="191263"/>
            <a:ext cx="11134724" cy="1015663"/>
          </a:xfrm>
          <a:prstGeom prst="rect">
            <a:avLst/>
          </a:prstGeom>
          <a:noFill/>
        </p:spPr>
        <p:txBody>
          <a:bodyPr wrap="square">
            <a:spAutoFit/>
          </a:bodyPr>
          <a:lstStyle/>
          <a:p>
            <a:pPr algn="just" fontAlgn="base">
              <a:buNone/>
            </a:pPr>
            <a:r>
              <a:rPr lang="en-US" sz="2000" dirty="0">
                <a:solidFill>
                  <a:srgbClr val="4D4D4D"/>
                </a:solidFill>
              </a:rPr>
              <a:t>Ciascuna di queste sistemazioni ricche di carattere presenta un tema distintivo, che contribuisce a creare un'atmosfera magica e di evasione dalla realtà. Gli ospiti possono scegliere tra la Beach House, la Woodcutter's House, la Music House, la Stargazer's House, la Garden House o lo Ski Chalet.</a:t>
            </a:r>
            <a:endParaRPr lang="en-US" sz="2000" b="0" i="0" dirty="0">
              <a:solidFill>
                <a:srgbClr val="4D4D4D"/>
              </a:solidFill>
              <a:effectLst/>
            </a:endParaRPr>
          </a:p>
        </p:txBody>
      </p:sp>
    </p:spTree>
    <p:extLst>
      <p:ext uri="{BB962C8B-B14F-4D97-AF65-F5344CB8AC3E}">
        <p14:creationId xmlns:p14="http://schemas.microsoft.com/office/powerpoint/2010/main" val="428276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D85F89D-C822-5D06-7A07-87015C28FD3D}"/>
              </a:ext>
            </a:extLst>
          </p:cNvPr>
          <p:cNvSpPr>
            <a:spLocks noGrp="1"/>
          </p:cNvSpPr>
          <p:nvPr>
            <p:ph type="body" sz="quarter" idx="13"/>
          </p:nvPr>
        </p:nvSpPr>
        <p:spPr>
          <a:xfrm>
            <a:off x="0" y="1237807"/>
            <a:ext cx="5209195" cy="4299625"/>
          </a:xfrm>
        </p:spPr>
        <p:txBody>
          <a:bodyPr lIns="91440" tIns="45720" rIns="91440" bIns="45720" anchor="ctr">
            <a:normAutofit/>
          </a:bodyPr>
          <a:lstStyle/>
          <a:p>
            <a:pPr fontAlgn="base">
              <a:lnSpc>
                <a:spcPct val="120000"/>
              </a:lnSpc>
            </a:pPr>
            <a:endParaRPr lang="en-US" i="0" dirty="0"/>
          </a:p>
          <a:p>
            <a:pPr fontAlgn="base">
              <a:lnSpc>
                <a:spcPct val="120000"/>
              </a:lnSpc>
            </a:pPr>
            <a:endParaRPr lang="en-US" i="0" dirty="0"/>
          </a:p>
          <a:p>
            <a:pPr fontAlgn="base">
              <a:lnSpc>
                <a:spcPct val="120000"/>
              </a:lnSpc>
            </a:pPr>
            <a:endParaRPr lang="en-US" i="0" dirty="0"/>
          </a:p>
          <a:p>
            <a:pPr fontAlgn="base">
              <a:lnSpc>
                <a:spcPct val="120000"/>
              </a:lnSpc>
            </a:pPr>
            <a:endParaRPr lang="en-US" i="0" dirty="0"/>
          </a:p>
          <a:p>
            <a:pPr fontAlgn="base">
              <a:lnSpc>
                <a:spcPct val="120000"/>
              </a:lnSpc>
            </a:pPr>
            <a:endParaRPr lang="en-US" sz="2000" i="0" dirty="0"/>
          </a:p>
          <a:p>
            <a:pPr algn="l" fontAlgn="base">
              <a:lnSpc>
                <a:spcPct val="120000"/>
              </a:lnSpc>
            </a:pPr>
            <a:endParaRPr lang="en-US" sz="2000" i="0" dirty="0"/>
          </a:p>
        </p:txBody>
      </p:sp>
      <p:sp>
        <p:nvSpPr>
          <p:cNvPr id="8" name="Text Placeholder 7">
            <a:extLst>
              <a:ext uri="{FF2B5EF4-FFF2-40B4-BE49-F238E27FC236}">
                <a16:creationId xmlns:a16="http://schemas.microsoft.com/office/drawing/2014/main" id="{1A49EB15-929F-4DB3-0331-CE6D3EE9D7E8}"/>
              </a:ext>
            </a:extLst>
          </p:cNvPr>
          <p:cNvSpPr>
            <a:spLocks noGrp="1"/>
          </p:cNvSpPr>
          <p:nvPr>
            <p:ph type="body" sz="quarter" idx="65"/>
          </p:nvPr>
        </p:nvSpPr>
        <p:spPr/>
        <p:txBody>
          <a:bodyPr/>
          <a:lstStyle/>
          <a:p>
            <a:r>
              <a:rPr lang="en-IE" dirty="0"/>
              <a:t>www.glampingunderthestars.ie  </a:t>
            </a:r>
          </a:p>
        </p:txBody>
      </p:sp>
      <p:pic>
        <p:nvPicPr>
          <p:cNvPr id="13" name="Picture Placeholder 12" descr="Two men standing in front of a wooden house&#10;&#10;AI-generated content may be incorrect.">
            <a:extLst>
              <a:ext uri="{FF2B5EF4-FFF2-40B4-BE49-F238E27FC236}">
                <a16:creationId xmlns:a16="http://schemas.microsoft.com/office/drawing/2014/main" id="{5AA67A7D-5664-14AD-CBC4-4791F9F0CB7B}"/>
              </a:ext>
            </a:extLst>
          </p:cNvPr>
          <p:cNvPicPr>
            <a:picLocks noGrp="1" noChangeAspect="1"/>
          </p:cNvPicPr>
          <p:nvPr>
            <p:ph type="pic" sz="quarter" idx="19"/>
          </p:nvPr>
        </p:nvPicPr>
        <p:blipFill>
          <a:blip r:embed="rId2"/>
          <a:srcRect l="2009" r="2009"/>
          <a:stretch>
            <a:fillRect/>
          </a:stretch>
        </p:blipFill>
        <p:spPr/>
      </p:pic>
      <p:sp>
        <p:nvSpPr>
          <p:cNvPr id="3" name="TextBox 2">
            <a:extLst>
              <a:ext uri="{FF2B5EF4-FFF2-40B4-BE49-F238E27FC236}">
                <a16:creationId xmlns:a16="http://schemas.microsoft.com/office/drawing/2014/main" id="{EA2D3E68-0085-EC0F-3254-75321F1BBB7F}"/>
              </a:ext>
            </a:extLst>
          </p:cNvPr>
          <p:cNvSpPr txBox="1"/>
          <p:nvPr/>
        </p:nvSpPr>
        <p:spPr>
          <a:xfrm>
            <a:off x="478700" y="984179"/>
            <a:ext cx="4919307" cy="4047262"/>
          </a:xfrm>
          <a:prstGeom prst="rect">
            <a:avLst/>
          </a:prstGeom>
          <a:noFill/>
        </p:spPr>
        <p:txBody>
          <a:bodyPr wrap="square" lIns="91440" tIns="45720" rIns="91440" bIns="45720" anchor="t">
            <a:spAutoFit/>
          </a:bodyPr>
          <a:lstStyle/>
          <a:p>
            <a:pPr>
              <a:spcAft>
                <a:spcPts val="600"/>
              </a:spcAft>
            </a:pPr>
            <a:endParaRPr lang="en-IE" sz="2800" i="1" dirty="0">
              <a:solidFill>
                <a:srgbClr val="000000"/>
              </a:solidFill>
              <a:ea typeface="Calibri"/>
              <a:cs typeface="Calibri"/>
            </a:endParaRPr>
          </a:p>
          <a:p>
            <a:pPr>
              <a:spcAft>
                <a:spcPts val="600"/>
              </a:spcAft>
            </a:pPr>
            <a:r>
              <a:rPr lang="en-IE" sz="2800" i="1" dirty="0">
                <a:solidFill>
                  <a:schemeClr val="bg1"/>
                </a:solidFill>
              </a:rPr>
              <a:t>I tetti in erba delle nostre accoglienti casette hobbit non sono solo incantevoli: isolano naturalmente gli edifici, ospitano uccelli e insetti e si fondono con il paesaggio verde circostante, creando un rifugio ecologico mozzafiato. </a:t>
            </a:r>
            <a:endParaRPr lang="en-GB" sz="2800" dirty="0">
              <a:solidFill>
                <a:schemeClr val="bg1"/>
              </a:solidFill>
              <a:ea typeface="Calibri"/>
              <a:cs typeface="Calibri"/>
            </a:endParaRPr>
          </a:p>
        </p:txBody>
      </p:sp>
      <p:sp>
        <p:nvSpPr>
          <p:cNvPr id="4" name="TextBox 3">
            <a:extLst>
              <a:ext uri="{FF2B5EF4-FFF2-40B4-BE49-F238E27FC236}">
                <a16:creationId xmlns:a16="http://schemas.microsoft.com/office/drawing/2014/main" id="{2FBD118D-79FF-A475-717C-3DCA192BB47B}"/>
              </a:ext>
            </a:extLst>
          </p:cNvPr>
          <p:cNvSpPr txBox="1"/>
          <p:nvPr/>
        </p:nvSpPr>
        <p:spPr>
          <a:xfrm>
            <a:off x="478700" y="5031441"/>
            <a:ext cx="6108404" cy="402546"/>
          </a:xfrm>
          <a:prstGeom prst="rect">
            <a:avLst/>
          </a:prstGeom>
          <a:noFill/>
        </p:spPr>
        <p:txBody>
          <a:bodyPr wrap="square">
            <a:spAutoFit/>
          </a:bodyPr>
          <a:lstStyle/>
          <a:p>
            <a:pPr algn="l">
              <a:lnSpc>
                <a:spcPct val="120000"/>
              </a:lnSpc>
            </a:pPr>
            <a:r>
              <a:rPr lang="en-US" sz="1800" i="0" dirty="0">
                <a:solidFill>
                  <a:schemeClr val="bg1"/>
                </a:solidFill>
              </a:rPr>
              <a:t>Imprenditrice, Kyra Fingleton</a:t>
            </a:r>
            <a:endParaRPr lang="en-US" sz="1800" i="0" dirty="0">
              <a:solidFill>
                <a:schemeClr val="bg1"/>
              </a:solidFill>
              <a:ea typeface="Calibri" panose="020F0502020204030204"/>
              <a:cs typeface="Calibri" panose="020F0502020204030204"/>
            </a:endParaRPr>
          </a:p>
        </p:txBody>
      </p:sp>
      <p:sp>
        <p:nvSpPr>
          <p:cNvPr id="7" name="TextBox 6">
            <a:extLst>
              <a:ext uri="{FF2B5EF4-FFF2-40B4-BE49-F238E27FC236}">
                <a16:creationId xmlns:a16="http://schemas.microsoft.com/office/drawing/2014/main" id="{BE5836B8-3FE9-C158-2087-5C6A509BB7AA}"/>
              </a:ext>
            </a:extLst>
          </p:cNvPr>
          <p:cNvSpPr txBox="1"/>
          <p:nvPr/>
        </p:nvSpPr>
        <p:spPr>
          <a:xfrm>
            <a:off x="478700" y="976197"/>
            <a:ext cx="6097772" cy="523220"/>
          </a:xfrm>
          <a:prstGeom prst="rect">
            <a:avLst/>
          </a:prstGeom>
          <a:noFill/>
        </p:spPr>
        <p:txBody>
          <a:bodyPr wrap="square">
            <a:spAutoFit/>
          </a:bodyPr>
          <a:lstStyle/>
          <a:p>
            <a:r>
              <a:rPr lang="en-US" sz="2800" b="1" dirty="0">
                <a:solidFill>
                  <a:schemeClr val="bg1"/>
                </a:solidFill>
              </a:rPr>
              <a:t>Sostenibilità in armonia con la natura</a:t>
            </a:r>
            <a:endParaRPr lang="en-IE" sz="2800" b="1" dirty="0">
              <a:solidFill>
                <a:schemeClr val="bg1"/>
              </a:solidFill>
            </a:endParaRPr>
          </a:p>
        </p:txBody>
      </p:sp>
    </p:spTree>
    <p:extLst>
      <p:ext uri="{BB962C8B-B14F-4D97-AF65-F5344CB8AC3E}">
        <p14:creationId xmlns:p14="http://schemas.microsoft.com/office/powerpoint/2010/main" val="3317261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8D3F4-57B6-D51E-53A0-7EFE5ABBDF5B}"/>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DA227E2-FD0E-728E-4E2B-D8CC42359BD9}"/>
              </a:ext>
            </a:extLst>
          </p:cNvPr>
          <p:cNvPicPr>
            <a:picLocks noGrp="1" noChangeAspect="1"/>
          </p:cNvPicPr>
          <p:nvPr>
            <p:ph type="pic" sz="quarter" idx="19"/>
          </p:nvPr>
        </p:nvPicPr>
        <p:blipFill>
          <a:blip r:embed="rId2"/>
          <a:srcRect l="2039" r="2039"/>
          <a:stretch>
            <a:fillRect/>
          </a:stretch>
        </p:blipFill>
        <p:spPr/>
      </p:pic>
      <p:sp>
        <p:nvSpPr>
          <p:cNvPr id="11" name="Text Placeholder 10">
            <a:extLst>
              <a:ext uri="{FF2B5EF4-FFF2-40B4-BE49-F238E27FC236}">
                <a16:creationId xmlns:a16="http://schemas.microsoft.com/office/drawing/2014/main" id="{11DF5BC6-F24C-9C90-64EC-A2771D7F7855}"/>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https://www.glampingunderthestars.ie/wood-lodges/</a:t>
            </a:r>
            <a:r>
              <a:rPr lang="en-US" dirty="0"/>
              <a:t> </a:t>
            </a:r>
            <a:endParaRPr lang="en-IE" dirty="0"/>
          </a:p>
        </p:txBody>
      </p:sp>
      <p:sp>
        <p:nvSpPr>
          <p:cNvPr id="16" name="Text Placeholder 7">
            <a:extLst>
              <a:ext uri="{FF2B5EF4-FFF2-40B4-BE49-F238E27FC236}">
                <a16:creationId xmlns:a16="http://schemas.microsoft.com/office/drawing/2014/main" id="{81E8EE81-0420-104A-1BA6-103518DADFB4}"/>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La diversificazione è un fattore strategico per il glamping sotto le stelle, che riduce la dipendenza da un'unica offerta e amplia il raggio d'azione sul mercato.</a:t>
            </a:r>
          </a:p>
          <a:p>
            <a:pPr marL="0" indent="0">
              <a:spcAft>
                <a:spcPts val="600"/>
              </a:spcAft>
              <a:buNone/>
            </a:pPr>
            <a:r>
              <a:rPr lang="en-US" sz="2400" dirty="0">
                <a:solidFill>
                  <a:srgbClr val="000000"/>
                </a:solidFill>
              </a:rPr>
              <a:t>Le offerte esistenti e quelle proposte includono opzioni di alloggio a basse emissioni di carbonio, tra cui baite in legno, case hobbit, capanne di pastori, cabine sugli alberi e un eco-lodge accessibile, tutte progettate per offrire esperienze immersive all'aria aperta nel rispetto degli standard di sostenibilità.</a:t>
            </a:r>
            <a:endParaRPr lang="en-IE" sz="2400" dirty="0">
              <a:solidFill>
                <a:srgbClr val="000000"/>
              </a:solidFill>
            </a:endParaRPr>
          </a:p>
        </p:txBody>
      </p:sp>
      <p:sp>
        <p:nvSpPr>
          <p:cNvPr id="17" name="Text Placeholder 4">
            <a:extLst>
              <a:ext uri="{FF2B5EF4-FFF2-40B4-BE49-F238E27FC236}">
                <a16:creationId xmlns:a16="http://schemas.microsoft.com/office/drawing/2014/main" id="{3954A0DF-A7E9-2C26-4267-C71E5F57CB26}"/>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Strategia di diversificazione</a:t>
            </a:r>
          </a:p>
        </p:txBody>
      </p:sp>
      <p:sp>
        <p:nvSpPr>
          <p:cNvPr id="18" name="Text Placeholder 8">
            <a:extLst>
              <a:ext uri="{FF2B5EF4-FFF2-40B4-BE49-F238E27FC236}">
                <a16:creationId xmlns:a16="http://schemas.microsoft.com/office/drawing/2014/main" id="{44AE05D9-6D13-B10F-20E2-F19C5E84D620}"/>
              </a:ext>
            </a:extLst>
          </p:cNvPr>
          <p:cNvSpPr txBox="1">
            <a:spLocks/>
          </p:cNvSpPr>
          <p:nvPr/>
        </p:nvSpPr>
        <p:spPr>
          <a:xfrm>
            <a:off x="423284" y="989497"/>
            <a:ext cx="6808876"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La diversificazione come motore della resilienza</a:t>
            </a:r>
            <a:endParaRPr lang="en-IE" sz="3200" i="1" dirty="0">
              <a:solidFill>
                <a:srgbClr val="EC7C69"/>
              </a:solidFill>
            </a:endParaRPr>
          </a:p>
        </p:txBody>
      </p:sp>
    </p:spTree>
    <p:extLst>
      <p:ext uri="{BB962C8B-B14F-4D97-AF65-F5344CB8AC3E}">
        <p14:creationId xmlns:p14="http://schemas.microsoft.com/office/powerpoint/2010/main" val="1159908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C283E-3D8F-3097-7F62-F4D29562C7CD}"/>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7DCF4F6-7845-EB28-9BC0-A62B04E04ABE}"/>
              </a:ext>
            </a:extLst>
          </p:cNvPr>
          <p:cNvPicPr>
            <a:picLocks noGrp="1" noChangeAspect="1"/>
          </p:cNvPicPr>
          <p:nvPr>
            <p:ph type="pic" sz="quarter" idx="19"/>
          </p:nvPr>
        </p:nvPicPr>
        <p:blipFill>
          <a:blip r:embed="rId2"/>
          <a:srcRect t="15192" b="15192"/>
          <a:stretch>
            <a:fillRect/>
          </a:stretch>
        </p:blipFill>
        <p:spPr/>
      </p:pic>
      <p:sp>
        <p:nvSpPr>
          <p:cNvPr id="11" name="Text Placeholder 10">
            <a:extLst>
              <a:ext uri="{FF2B5EF4-FFF2-40B4-BE49-F238E27FC236}">
                <a16:creationId xmlns:a16="http://schemas.microsoft.com/office/drawing/2014/main" id="{F9EF0C67-B363-5966-B638-40E1E0B5CE02}"/>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 </a:t>
            </a:r>
            <a:r>
              <a:rPr lang="en-US" dirty="0">
                <a:hlinkClick r:id="rId3">
                  <a:extLst>
                    <a:ext uri="{A12FA001-AC4F-418D-AE19-62706E023703}">
                      <ahyp:hlinkClr xmlns:ahyp="http://schemas.microsoft.com/office/drawing/2018/hyperlinkcolor" val="tx"/>
                    </a:ext>
                  </a:extLst>
                </a:hlinkClick>
              </a:rPr>
              <a:t>Log Cabins Glamping nella contea di Laois, Irlanda </a:t>
            </a:r>
            <a:endParaRPr lang="en-IE" dirty="0"/>
          </a:p>
        </p:txBody>
      </p:sp>
      <p:sp>
        <p:nvSpPr>
          <p:cNvPr id="16" name="Text Placeholder 7">
            <a:extLst>
              <a:ext uri="{FF2B5EF4-FFF2-40B4-BE49-F238E27FC236}">
                <a16:creationId xmlns:a16="http://schemas.microsoft.com/office/drawing/2014/main" id="{D6974C2A-3144-82D9-8418-4685CEA286DF}"/>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Offrendo esperienze uniche e memorabili, diverse dalle tradizionali soluzioni ricettive, l'azienda attira una clientela più ampia,  migliora la stabilità finanziaria, ottimizza </a:t>
            </a:r>
            <a:r>
              <a:rPr lang="en-US" sz="2400" dirty="0" err="1">
                <a:solidFill>
                  <a:srgbClr val="000000"/>
                </a:solidFill>
              </a:rPr>
              <a:t>l'utilizzo</a:t>
            </a:r>
            <a:r>
              <a:rPr lang="en-US" sz="2400" dirty="0">
                <a:solidFill>
                  <a:srgbClr val="000000"/>
                </a:solidFill>
              </a:rPr>
              <a:t> delle risorse e rafforza la propria posizione di destinazione innovativa e rispettosa dell'ambiente.</a:t>
            </a:r>
          </a:p>
          <a:p>
            <a:endParaRPr lang="en-IE" sz="2400" dirty="0">
              <a:solidFill>
                <a:srgbClr val="4D4D4D"/>
              </a:solidFill>
            </a:endParaRPr>
          </a:p>
        </p:txBody>
      </p:sp>
      <p:sp>
        <p:nvSpPr>
          <p:cNvPr id="17" name="Text Placeholder 4">
            <a:extLst>
              <a:ext uri="{FF2B5EF4-FFF2-40B4-BE49-F238E27FC236}">
                <a16:creationId xmlns:a16="http://schemas.microsoft.com/office/drawing/2014/main" id="{278FFC34-3A67-592F-11D4-14FBFFB95707}"/>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Strategia di diversificazione</a:t>
            </a:r>
          </a:p>
        </p:txBody>
      </p:sp>
      <p:sp>
        <p:nvSpPr>
          <p:cNvPr id="18" name="Text Placeholder 8">
            <a:extLst>
              <a:ext uri="{FF2B5EF4-FFF2-40B4-BE49-F238E27FC236}">
                <a16:creationId xmlns:a16="http://schemas.microsoft.com/office/drawing/2014/main" id="{911B1E87-5412-A0C4-59F8-C3B86D49F6CB}"/>
              </a:ext>
            </a:extLst>
          </p:cNvPr>
          <p:cNvSpPr txBox="1">
            <a:spLocks/>
          </p:cNvSpPr>
          <p:nvPr/>
        </p:nvSpPr>
        <p:spPr>
          <a:xfrm>
            <a:off x="423284" y="989497"/>
            <a:ext cx="6808876"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La diversificazione come motore della resilienza</a:t>
            </a:r>
            <a:endParaRPr lang="en-IE" sz="3200" i="1" dirty="0">
              <a:solidFill>
                <a:srgbClr val="EC7C69"/>
              </a:solidFill>
            </a:endParaRPr>
          </a:p>
        </p:txBody>
      </p:sp>
    </p:spTree>
    <p:extLst>
      <p:ext uri="{BB962C8B-B14F-4D97-AF65-F5344CB8AC3E}">
        <p14:creationId xmlns:p14="http://schemas.microsoft.com/office/powerpoint/2010/main" val="3358899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A0E20-6C89-4EE8-BD5A-180A046335D4}"/>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D157A95-22C7-64FF-E813-BA90CDA413A0}"/>
              </a:ext>
            </a:extLst>
          </p:cNvPr>
          <p:cNvPicPr>
            <a:picLocks noGrp="1" noChangeAspect="1"/>
          </p:cNvPicPr>
          <p:nvPr>
            <p:ph type="pic" sz="quarter" idx="19"/>
          </p:nvPr>
        </p:nvPicPr>
        <p:blipFill>
          <a:blip r:embed="rId2"/>
          <a:srcRect t="33535" b="6804"/>
          <a:stretch>
            <a:fillRect/>
          </a:stretch>
        </p:blipFill>
        <p:spPr>
          <a:xfrm>
            <a:off x="5631688" y="1678929"/>
            <a:ext cx="6560312" cy="4556399"/>
          </a:xfrm>
        </p:spPr>
      </p:pic>
      <p:sp>
        <p:nvSpPr>
          <p:cNvPr id="11" name="Text Placeholder 10">
            <a:extLst>
              <a:ext uri="{FF2B5EF4-FFF2-40B4-BE49-F238E27FC236}">
                <a16:creationId xmlns:a16="http://schemas.microsoft.com/office/drawing/2014/main" id="{6C2612A5-E1E0-C0C3-B3BB-32B670473711}"/>
              </a:ext>
            </a:extLst>
          </p:cNvPr>
          <p:cNvSpPr>
            <a:spLocks noGrp="1"/>
          </p:cNvSpPr>
          <p:nvPr>
            <p:ph type="body" sz="quarter" idx="65"/>
          </p:nvPr>
        </p:nvSpPr>
        <p:spPr>
          <a:xfrm>
            <a:off x="7844119" y="6009099"/>
            <a:ext cx="4347882" cy="452458"/>
          </a:xfrm>
          <a:solidFill>
            <a:srgbClr val="EC7C69"/>
          </a:solidFill>
        </p:spPr>
        <p:txBody>
          <a:bodyPr/>
          <a:lstStyle/>
          <a:p>
            <a:r>
              <a:rPr lang="en-US" dirty="0"/>
              <a:t>Fonte immagine:</a:t>
            </a:r>
            <a:r>
              <a:rPr lang="en-US" dirty="0">
                <a:hlinkClick r:id="rId3">
                  <a:extLst>
                    <a:ext uri="{A12FA001-AC4F-418D-AE19-62706E023703}">
                      <ahyp:hlinkClr xmlns:ahyp="http://schemas.microsoft.com/office/drawing/2018/hyperlinkcolor" val="tx"/>
                    </a:ext>
                  </a:extLst>
                </a:hlinkClick>
              </a:rPr>
              <a:t> https://www.glampingunderthestars.ie/wood-lodges/</a:t>
            </a:r>
            <a:r>
              <a:rPr lang="en-US" dirty="0"/>
              <a:t> </a:t>
            </a:r>
            <a:endParaRPr lang="en-IE" dirty="0"/>
          </a:p>
        </p:txBody>
      </p:sp>
      <p:sp>
        <p:nvSpPr>
          <p:cNvPr id="16" name="Text Placeholder 7">
            <a:extLst>
              <a:ext uri="{FF2B5EF4-FFF2-40B4-BE49-F238E27FC236}">
                <a16:creationId xmlns:a16="http://schemas.microsoft.com/office/drawing/2014/main" id="{2EAF2EF3-77E6-F8CC-8DFD-BF1BFA1B1E74}"/>
              </a:ext>
            </a:extLst>
          </p:cNvPr>
          <p:cNvSpPr txBox="1">
            <a:spLocks/>
          </p:cNvSpPr>
          <p:nvPr/>
        </p:nvSpPr>
        <p:spPr>
          <a:xfrm>
            <a:off x="423284" y="1793151"/>
            <a:ext cx="4825978" cy="3499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sz="2400" dirty="0">
                <a:solidFill>
                  <a:srgbClr val="000000"/>
                </a:solidFill>
              </a:rPr>
              <a:t>La sostenibilità è parte integrante dell'attività aziendale da oltre un decennio e pone grande enfasi sulla protezione e la valorizzazione della biodiversità locale.</a:t>
            </a:r>
          </a:p>
          <a:p>
            <a:pPr marL="0" indent="0">
              <a:spcAft>
                <a:spcPts val="600"/>
              </a:spcAft>
              <a:buNone/>
            </a:pPr>
            <a:r>
              <a:rPr lang="en-US" sz="2400" dirty="0">
                <a:solidFill>
                  <a:srgbClr val="000000"/>
                </a:solidFill>
              </a:rPr>
              <a:t>Anziché affidarsi a misure simboliche, l'azienda attua azioni concrete che apportano benefici ecologici reali e tangibili, tra cui:</a:t>
            </a:r>
          </a:p>
          <a:p>
            <a:pPr marL="342900" lvl="0" indent="-342900">
              <a:buFont typeface="Arial"/>
              <a:buChar char="•"/>
            </a:pPr>
            <a:r>
              <a:rPr lang="en-IE" sz="2400" dirty="0">
                <a:solidFill>
                  <a:srgbClr val="000000"/>
                </a:solidFill>
              </a:rPr>
              <a:t>Piantagioni favorevoli agli impollinatori e prati fioriti, alloggi con tetti viventi e aree selvagge suddivise in zone. </a:t>
            </a:r>
            <a:endParaRPr lang="en-IE" sz="2400" dirty="0">
              <a:solidFill>
                <a:srgbClr val="000000"/>
              </a:solidFill>
              <a:ea typeface="Calibri"/>
              <a:cs typeface="Calibri"/>
            </a:endParaRPr>
          </a:p>
          <a:p>
            <a:pPr marL="0" indent="0">
              <a:spcAft>
                <a:spcPts val="600"/>
              </a:spcAft>
              <a:buNone/>
            </a:pPr>
            <a:endParaRPr lang="en-US" sz="2400" dirty="0">
              <a:solidFill>
                <a:srgbClr val="4D4D4D"/>
              </a:solidFill>
            </a:endParaRPr>
          </a:p>
          <a:p>
            <a:endParaRPr lang="en-IE" sz="2400" dirty="0">
              <a:solidFill>
                <a:srgbClr val="4D4D4D"/>
              </a:solidFill>
            </a:endParaRPr>
          </a:p>
        </p:txBody>
      </p:sp>
      <p:sp>
        <p:nvSpPr>
          <p:cNvPr id="17" name="Text Placeholder 4">
            <a:extLst>
              <a:ext uri="{FF2B5EF4-FFF2-40B4-BE49-F238E27FC236}">
                <a16:creationId xmlns:a16="http://schemas.microsoft.com/office/drawing/2014/main" id="{1D1053FA-8978-EDA4-4C10-58E10987F562}"/>
              </a:ext>
            </a:extLst>
          </p:cNvPr>
          <p:cNvSpPr txBox="1">
            <a:spLocks/>
          </p:cNvSpPr>
          <p:nvPr/>
        </p:nvSpPr>
        <p:spPr>
          <a:xfrm>
            <a:off x="437139" y="331568"/>
            <a:ext cx="6808875"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rgbClr val="459597"/>
                </a:solidFill>
              </a:rPr>
              <a:t>Sostenibilità e biodiversità</a:t>
            </a:r>
          </a:p>
        </p:txBody>
      </p:sp>
      <p:sp>
        <p:nvSpPr>
          <p:cNvPr id="18" name="Text Placeholder 8">
            <a:extLst>
              <a:ext uri="{FF2B5EF4-FFF2-40B4-BE49-F238E27FC236}">
                <a16:creationId xmlns:a16="http://schemas.microsoft.com/office/drawing/2014/main" id="{D112F658-048D-375C-DBB2-F6783D82A980}"/>
              </a:ext>
            </a:extLst>
          </p:cNvPr>
          <p:cNvSpPr txBox="1">
            <a:spLocks/>
          </p:cNvSpPr>
          <p:nvPr/>
        </p:nvSpPr>
        <p:spPr>
          <a:xfrm>
            <a:off x="423283" y="989497"/>
            <a:ext cx="8741981" cy="8036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EC7C69"/>
                </a:solidFill>
              </a:rPr>
              <a:t>Azioni concrete con un impatto ecologico reale</a:t>
            </a:r>
            <a:endParaRPr lang="en-IE" sz="3200" i="1" dirty="0">
              <a:solidFill>
                <a:srgbClr val="EC7C69"/>
              </a:solidFill>
            </a:endParaRPr>
          </a:p>
        </p:txBody>
      </p:sp>
    </p:spTree>
    <p:extLst>
      <p:ext uri="{BB962C8B-B14F-4D97-AF65-F5344CB8AC3E}">
        <p14:creationId xmlns:p14="http://schemas.microsoft.com/office/powerpoint/2010/main" val="1411781092"/>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C6F09DE-A57F-44D1-9CF2-85AF31EC04FA}"/>
</file>

<file path=customXml/itemProps2.xml><?xml version="1.0" encoding="utf-8"?>
<ds:datastoreItem xmlns:ds="http://schemas.openxmlformats.org/officeDocument/2006/customXml" ds:itemID="{0A2F3A97-E3A1-4323-A67C-5E2313411569}"/>
</file>

<file path=customXml/itemProps3.xml><?xml version="1.0" encoding="utf-8"?>
<ds:datastoreItem xmlns:ds="http://schemas.openxmlformats.org/officeDocument/2006/customXml" ds:itemID="{BFC1843D-5AD9-4ED8-8A96-1D4367E412A1}"/>
</file>

<file path=docMetadata/LabelInfo.xml><?xml version="1.0" encoding="utf-8"?>
<clbl:labelList xmlns:clbl="http://schemas.microsoft.com/office/2020/mipLabelMetadata">
  <clbl:label id="{068b196a-2d57-407f-a70d-3c0571c3266a}" enabled="0" method="" siteId="{068b196a-2d57-407f-a70d-3c0571c3266a}" removed="1"/>
</clbl:labelList>
</file>

<file path=docProps/app.xml><?xml version="1.0" encoding="utf-8"?>
<Properties xmlns="http://schemas.openxmlformats.org/officeDocument/2006/extended-properties" xmlns:vt="http://schemas.openxmlformats.org/officeDocument/2006/docPropsVTypes">
  <TotalTime>6828</TotalTime>
  <Words>1826</Words>
  <Application>Microsoft Macintosh PowerPoint</Application>
  <PresentationFormat>Widescreen</PresentationFormat>
  <Paragraphs>137</Paragraphs>
  <Slides>22</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22</vt:i4>
      </vt:variant>
    </vt:vector>
  </HeadingPairs>
  <TitlesOfParts>
    <vt:vector size="29" baseType="lpstr">
      <vt:lpstr>Arial</vt:lpstr>
      <vt:lpstr>Calibri</vt:lpstr>
      <vt:lpstr>Montserrat</vt:lpstr>
      <vt:lpstr>Montserrat Light</vt:lpstr>
      <vt:lpstr>Verdana</vt:lpstr>
      <vt:lpstr>Wingdings</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docId:94C2CB0298BA9ED182C5EBAB5E9CB68E</cp:keywords>
  <cp:lastModifiedBy>Manuel Guarita</cp:lastModifiedBy>
  <cp:revision>231</cp:revision>
  <dcterms:created xsi:type="dcterms:W3CDTF">2020-10-14T13:32:04Z</dcterms:created>
  <dcterms:modified xsi:type="dcterms:W3CDTF">2026-02-06T21:37:01Z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