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37.xml" ContentType="application/vnd.openxmlformats-officedocument.presentationml.slideLayout+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1"/>
  </p:sldMasterIdLst>
  <p:notesMasterIdLst>
    <p:notesMasterId r:id="rId65"/>
  </p:notesMasterIdLst>
  <p:handoutMasterIdLst>
    <p:handoutMasterId r:id="rId66"/>
  </p:handoutMasterIdLst>
  <p:sldIdLst>
    <p:sldId id="7764" r:id="rId2"/>
    <p:sldId id="7696" r:id="rId3"/>
    <p:sldId id="4324" r:id="rId4"/>
    <p:sldId id="7732" r:id="rId5"/>
    <p:sldId id="7733" r:id="rId6"/>
    <p:sldId id="7788" r:id="rId7"/>
    <p:sldId id="7789" r:id="rId8"/>
    <p:sldId id="7790" r:id="rId9"/>
    <p:sldId id="7802" r:id="rId10"/>
    <p:sldId id="7870" r:id="rId11"/>
    <p:sldId id="7804" r:id="rId12"/>
    <p:sldId id="7805" r:id="rId13"/>
    <p:sldId id="7803" r:id="rId14"/>
    <p:sldId id="7806" r:id="rId15"/>
    <p:sldId id="7807" r:id="rId16"/>
    <p:sldId id="7808" r:id="rId17"/>
    <p:sldId id="7809" r:id="rId18"/>
    <p:sldId id="7765" r:id="rId19"/>
    <p:sldId id="7812" r:id="rId20"/>
    <p:sldId id="7813" r:id="rId21"/>
    <p:sldId id="7814" r:id="rId22"/>
    <p:sldId id="4337" r:id="rId23"/>
    <p:sldId id="7815" r:id="rId24"/>
    <p:sldId id="7826" r:id="rId25"/>
    <p:sldId id="7827" r:id="rId26"/>
    <p:sldId id="7828" r:id="rId27"/>
    <p:sldId id="7829" r:id="rId28"/>
    <p:sldId id="7830" r:id="rId29"/>
    <p:sldId id="7831" r:id="rId30"/>
    <p:sldId id="7832" r:id="rId31"/>
    <p:sldId id="7833" r:id="rId32"/>
    <p:sldId id="7834" r:id="rId33"/>
    <p:sldId id="7872" r:id="rId34"/>
    <p:sldId id="7835" r:id="rId35"/>
    <p:sldId id="7837" r:id="rId36"/>
    <p:sldId id="7838" r:id="rId37"/>
    <p:sldId id="7836" r:id="rId38"/>
    <p:sldId id="7839" r:id="rId39"/>
    <p:sldId id="7873" r:id="rId40"/>
    <p:sldId id="7840" r:id="rId41"/>
    <p:sldId id="7841" r:id="rId42"/>
    <p:sldId id="7842" r:id="rId43"/>
    <p:sldId id="7844" r:id="rId44"/>
    <p:sldId id="7843" r:id="rId45"/>
    <p:sldId id="7845" r:id="rId46"/>
    <p:sldId id="7846" r:id="rId47"/>
    <p:sldId id="7847" r:id="rId48"/>
    <p:sldId id="7849" r:id="rId49"/>
    <p:sldId id="7848" r:id="rId50"/>
    <p:sldId id="7850" r:id="rId51"/>
    <p:sldId id="7851" r:id="rId52"/>
    <p:sldId id="7852" r:id="rId53"/>
    <p:sldId id="7816" r:id="rId54"/>
    <p:sldId id="7817" r:id="rId55"/>
    <p:sldId id="7818" r:id="rId56"/>
    <p:sldId id="7820" r:id="rId57"/>
    <p:sldId id="7819" r:id="rId58"/>
    <p:sldId id="7821" r:id="rId59"/>
    <p:sldId id="7822" r:id="rId60"/>
    <p:sldId id="7823" r:id="rId61"/>
    <p:sldId id="7824" r:id="rId62"/>
    <p:sldId id="7825" r:id="rId63"/>
    <p:sldId id="7880" r:id="rId6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F5F5F"/>
    <a:srgbClr val="494949"/>
    <a:srgbClr val="EC7C69"/>
    <a:srgbClr val="459597"/>
    <a:srgbClr val="FBA63B"/>
    <a:srgbClr val="414141"/>
    <a:srgbClr val="ECECEC"/>
    <a:srgbClr val="E96751"/>
    <a:srgbClr val="3B7F81"/>
    <a:srgbClr val="00B0F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529" autoAdjust="0"/>
    <p:restoredTop sz="94963"/>
  </p:normalViewPr>
  <p:slideViewPr>
    <p:cSldViewPr snapToGrid="0" snapToObjects="1">
      <p:cViewPr varScale="1">
        <p:scale>
          <a:sx n="74" d="100"/>
          <a:sy n="74" d="100"/>
        </p:scale>
        <p:origin x="204" y="56"/>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51" d="100"/>
        <a:sy n="51" d="100"/>
      </p:scale>
      <p:origin x="0" y="0"/>
    </p:cViewPr>
  </p:sorterViewPr>
  <p:notesViewPr>
    <p:cSldViewPr snapToGrid="0" snapToObjects="1">
      <p:cViewPr varScale="1">
        <p:scale>
          <a:sx n="81" d="100"/>
          <a:sy n="81" d="100"/>
        </p:scale>
        <p:origin x="3894" y="108"/>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handoutMaster" Target="handoutMasters/handoutMaster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customXml" Target="../customXml/item2.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notesMaster" Target="notesMasters/notesMaster1.xml"/><Relationship Id="rId73" Type="http://schemas.openxmlformats.org/officeDocument/2006/relationships/customXml" Target="../customXml/item3.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71" Type="http://schemas.openxmlformats.org/officeDocument/2006/relationships/customXml" Target="../customXml/item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A4C3372-09BE-B65F-B7FD-66C875D98707}"/>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E"/>
          </a:p>
        </p:txBody>
      </p:sp>
      <p:sp>
        <p:nvSpPr>
          <p:cNvPr id="3" name="Date Placeholder 2">
            <a:extLst>
              <a:ext uri="{FF2B5EF4-FFF2-40B4-BE49-F238E27FC236}">
                <a16:creationId xmlns:a16="http://schemas.microsoft.com/office/drawing/2014/main" id="{16F970EA-B511-9FA5-62B7-3F7B7C18C64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B1A9DEB-381B-4A36-ABC7-582DC87A984A}" type="datetimeFigureOut">
              <a:rPr lang="en-IE" smtClean="0"/>
              <a:t>23/01/2026</a:t>
            </a:fld>
            <a:endParaRPr lang="en-IE"/>
          </a:p>
        </p:txBody>
      </p:sp>
      <p:sp>
        <p:nvSpPr>
          <p:cNvPr id="4" name="Footer Placeholder 3">
            <a:extLst>
              <a:ext uri="{FF2B5EF4-FFF2-40B4-BE49-F238E27FC236}">
                <a16:creationId xmlns:a16="http://schemas.microsoft.com/office/drawing/2014/main" id="{150B8479-2282-73A0-E627-A963C7D6B21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IE"/>
          </a:p>
        </p:txBody>
      </p:sp>
      <p:sp>
        <p:nvSpPr>
          <p:cNvPr id="5" name="Slide Number Placeholder 4">
            <a:extLst>
              <a:ext uri="{FF2B5EF4-FFF2-40B4-BE49-F238E27FC236}">
                <a16:creationId xmlns:a16="http://schemas.microsoft.com/office/drawing/2014/main" id="{DFC99AAF-8410-3CF5-2065-270E499A03E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01E97A1-82C9-49FE-B292-44EBB105242F}" type="slidenum">
              <a:rPr lang="en-IE" smtClean="0"/>
              <a:t>‹#›</a:t>
            </a:fld>
            <a:endParaRPr lang="en-IE"/>
          </a:p>
        </p:txBody>
      </p:sp>
    </p:spTree>
    <p:extLst>
      <p:ext uri="{BB962C8B-B14F-4D97-AF65-F5344CB8AC3E}">
        <p14:creationId xmlns:p14="http://schemas.microsoft.com/office/powerpoint/2010/main" val="148979146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1/23/2026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Smelltu til að breyta aðaltextastílum</a:t>
            </a:r>
          </a:p>
          <a:p>
            <a:pPr lvl="1"/>
            <a:r>
              <a:rPr lang="en-GB"/>
              <a:t>Annar stigi</a:t>
            </a:r>
          </a:p>
          <a:p>
            <a:pPr lvl="2"/>
            <a:r>
              <a:rPr lang="en-GB"/>
              <a:t>Þriðja stig</a:t>
            </a:r>
          </a:p>
          <a:p>
            <a:pPr lvl="3"/>
            <a:r>
              <a:rPr lang="en-GB"/>
              <a:t>Fjórða stig</a:t>
            </a:r>
          </a:p>
          <a:p>
            <a:pPr lvl="4"/>
            <a:r>
              <a:rPr lang="en-GB"/>
              <a:t>Fimmta stig</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3" Type="http://schemas.openxmlformats.org/officeDocument/2006/relationships/hyperlink" Target="https://creativecommons.org/licenses/by-sa/4.0/?ref=chooser-v1" TargetMode="External"/><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1.png"/><Relationship Id="rId4" Type="http://schemas.openxmlformats.org/officeDocument/2006/relationships/image" Target="../media/image3.png"/></Relationships>
</file>

<file path=ppt/slideLayouts/_rels/slideLayout47.xml.rels><?xml version="1.0" encoding="UTF-8" standalone="yes"?>
<Relationships xmlns="http://schemas.openxmlformats.org/package/2006/relationships"><Relationship Id="rId3" Type="http://schemas.openxmlformats.org/officeDocument/2006/relationships/hyperlink" Target="https://creativecommons.org/licenses/by-sa/4.0/?ref=chooser-v1" TargetMode="External"/><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solidFill>
                <a:schemeClr val="bg1"/>
              </a:solidFill>
            </a:endParaRPr>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Epic Stays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Quote Slide">
    <p:spTree>
      <p:nvGrpSpPr>
        <p:cNvPr id="1" name=""/>
        <p:cNvGrpSpPr/>
        <p:nvPr/>
      </p:nvGrpSpPr>
      <p:grpSpPr>
        <a:xfrm>
          <a:off x="0" y="0"/>
          <a:ext cx="0" cy="0"/>
          <a:chOff x="0" y="0"/>
          <a:chExt cx="0" cy="0"/>
        </a:xfrm>
      </p:grpSpPr>
      <p:sp>
        <p:nvSpPr>
          <p:cNvPr id="9" name="object 3">
            <a:extLst>
              <a:ext uri="{FF2B5EF4-FFF2-40B4-BE49-F238E27FC236}">
                <a16:creationId xmlns:a16="http://schemas.microsoft.com/office/drawing/2014/main" id="{4F9F12E3-9E6B-1207-AA65-41EE5B4D3570}"/>
              </a:ext>
            </a:extLst>
          </p:cNvPr>
          <p:cNvSpPr/>
          <p:nvPr userDrawn="1"/>
        </p:nvSpPr>
        <p:spPr>
          <a:xfrm>
            <a:off x="-1" y="6412501"/>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3" name="Freeform 2">
            <a:extLst>
              <a:ext uri="{FF2B5EF4-FFF2-40B4-BE49-F238E27FC236}">
                <a16:creationId xmlns:a16="http://schemas.microsoft.com/office/drawing/2014/main" id="{5ABBE625-B4FC-E0F5-9631-227F03A092F2}"/>
              </a:ext>
            </a:extLst>
          </p:cNvPr>
          <p:cNvSpPr/>
          <p:nvPr userDrawn="1"/>
        </p:nvSpPr>
        <p:spPr>
          <a:xfrm rot="16200000">
            <a:off x="8074538" y="-314471"/>
            <a:ext cx="3301014" cy="4961622"/>
          </a:xfrm>
          <a:custGeom>
            <a:avLst/>
            <a:gdLst>
              <a:gd name="connsiteX0" fmla="*/ 1447195 w 2894389"/>
              <a:gd name="connsiteY0" fmla="*/ 0 h 4350442"/>
              <a:gd name="connsiteX1" fmla="*/ 2894389 w 2894389"/>
              <a:gd name="connsiteY1" fmla="*/ 1446859 h 4350442"/>
              <a:gd name="connsiteX2" fmla="*/ 2891369 w 2894389"/>
              <a:gd name="connsiteY2" fmla="*/ 1528415 h 4350442"/>
              <a:gd name="connsiteX3" fmla="*/ 2894389 w 2894389"/>
              <a:gd name="connsiteY3" fmla="*/ 1528415 h 4350442"/>
              <a:gd name="connsiteX4" fmla="*/ 2894389 w 2894389"/>
              <a:gd name="connsiteY4" fmla="*/ 4350442 h 4350442"/>
              <a:gd name="connsiteX5" fmla="*/ 0 w 2894389"/>
              <a:gd name="connsiteY5" fmla="*/ 4350442 h 4350442"/>
              <a:gd name="connsiteX6" fmla="*/ 0 w 2894389"/>
              <a:gd name="connsiteY6" fmla="*/ 1528415 h 4350442"/>
              <a:gd name="connsiteX7" fmla="*/ 3020 w 2894389"/>
              <a:gd name="connsiteY7" fmla="*/ 1528415 h 4350442"/>
              <a:gd name="connsiteX8" fmla="*/ 0 w 2894389"/>
              <a:gd name="connsiteY8" fmla="*/ 1446859 h 4350442"/>
              <a:gd name="connsiteX9" fmla="*/ 1447195 w 2894389"/>
              <a:gd name="connsiteY9" fmla="*/ 0 h 435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94389" h="4350442">
                <a:moveTo>
                  <a:pt x="1447195" y="0"/>
                </a:moveTo>
                <a:cubicBezTo>
                  <a:pt x="2247834" y="0"/>
                  <a:pt x="2894389" y="649427"/>
                  <a:pt x="2894389" y="1446859"/>
                </a:cubicBezTo>
                <a:cubicBezTo>
                  <a:pt x="2894389" y="1474044"/>
                  <a:pt x="2894389" y="1504251"/>
                  <a:pt x="2891369" y="1528415"/>
                </a:cubicBezTo>
                <a:lnTo>
                  <a:pt x="2894389" y="1528415"/>
                </a:lnTo>
                <a:lnTo>
                  <a:pt x="2894389" y="4350442"/>
                </a:lnTo>
                <a:lnTo>
                  <a:pt x="0" y="4350442"/>
                </a:lnTo>
                <a:lnTo>
                  <a:pt x="0" y="1528415"/>
                </a:lnTo>
                <a:lnTo>
                  <a:pt x="3020" y="1528415"/>
                </a:lnTo>
                <a:cubicBezTo>
                  <a:pt x="0" y="1501231"/>
                  <a:pt x="0" y="1474044"/>
                  <a:pt x="0" y="1446859"/>
                </a:cubicBezTo>
                <a:cubicBezTo>
                  <a:pt x="0" y="646404"/>
                  <a:pt x="646554" y="0"/>
                  <a:pt x="1447195" y="0"/>
                </a:cubicBezTo>
                <a:close/>
              </a:path>
            </a:pathLst>
          </a:custGeom>
          <a:solidFill>
            <a:srgbClr val="459597"/>
          </a:solidFill>
          <a:ln w="15768" cap="flat">
            <a:noFill/>
            <a:prstDash val="solid"/>
            <a:miter/>
          </a:ln>
        </p:spPr>
        <p:txBody>
          <a:bodyPr wrap="square" rtlCol="0" anchor="ctr">
            <a:noAutofit/>
          </a:bodyPr>
          <a:lstStyle/>
          <a:p>
            <a:endParaRPr lang="en-US" dirty="0"/>
          </a:p>
        </p:txBody>
      </p:sp>
      <p:sp>
        <p:nvSpPr>
          <p:cNvPr id="11" name="Picture Placeholder 10">
            <a:extLst>
              <a:ext uri="{FF2B5EF4-FFF2-40B4-BE49-F238E27FC236}">
                <a16:creationId xmlns:a16="http://schemas.microsoft.com/office/drawing/2014/main" id="{0B5D6D88-2D5A-06E0-02B3-1A9F231FB937}"/>
              </a:ext>
            </a:extLst>
          </p:cNvPr>
          <p:cNvSpPr>
            <a:spLocks noGrp="1"/>
          </p:cNvSpPr>
          <p:nvPr>
            <p:ph type="pic" sz="quarter" idx="40"/>
          </p:nvPr>
        </p:nvSpPr>
        <p:spPr>
          <a:xfrm>
            <a:off x="-2" y="738183"/>
            <a:ext cx="8902587" cy="5921497"/>
          </a:xfrm>
          <a:custGeom>
            <a:avLst/>
            <a:gdLst>
              <a:gd name="connsiteX0" fmla="*/ 0 w 8902587"/>
              <a:gd name="connsiteY0" fmla="*/ 0 h 5921497"/>
              <a:gd name="connsiteX1" fmla="*/ 1 w 8902587"/>
              <a:gd name="connsiteY1" fmla="*/ 0 h 5921497"/>
              <a:gd name="connsiteX2" fmla="*/ 265045 w 8902587"/>
              <a:gd name="connsiteY2" fmla="*/ 0 h 5921497"/>
              <a:gd name="connsiteX3" fmla="*/ 3108312 w 8902587"/>
              <a:gd name="connsiteY3" fmla="*/ 0 h 5921497"/>
              <a:gd name="connsiteX4" fmla="*/ 3108312 w 8902587"/>
              <a:gd name="connsiteY4" fmla="*/ 6178 h 5921497"/>
              <a:gd name="connsiteX5" fmla="*/ 3212362 w 8902587"/>
              <a:gd name="connsiteY5" fmla="*/ 772 h 5921497"/>
              <a:gd name="connsiteX6" fmla="*/ 3289433 w 8902587"/>
              <a:gd name="connsiteY6" fmla="*/ 200 h 5921497"/>
              <a:gd name="connsiteX7" fmla="*/ 3289414 w 8902587"/>
              <a:gd name="connsiteY7" fmla="*/ 0 h 5921497"/>
              <a:gd name="connsiteX8" fmla="*/ 3316414 w 8902587"/>
              <a:gd name="connsiteY8" fmla="*/ 0 h 5921497"/>
              <a:gd name="connsiteX9" fmla="*/ 5781601 w 8902587"/>
              <a:gd name="connsiteY9" fmla="*/ 0 h 5921497"/>
              <a:gd name="connsiteX10" fmla="*/ 5781601 w 8902587"/>
              <a:gd name="connsiteY10" fmla="*/ 6178 h 5921497"/>
              <a:gd name="connsiteX11" fmla="*/ 5948453 w 8902587"/>
              <a:gd name="connsiteY11" fmla="*/ 0 h 5921497"/>
              <a:gd name="connsiteX12" fmla="*/ 7360642 w 8902587"/>
              <a:gd name="connsiteY12" fmla="*/ 356780 h 5921497"/>
              <a:gd name="connsiteX13" fmla="*/ 7560039 w 8902587"/>
              <a:gd name="connsiteY13" fmla="*/ 477806 h 5921497"/>
              <a:gd name="connsiteX14" fmla="*/ 7540195 w 8902587"/>
              <a:gd name="connsiteY14" fmla="*/ 504311 h 5921497"/>
              <a:gd name="connsiteX15" fmla="*/ 7257884 w 8902587"/>
              <a:gd name="connsiteY15" fmla="*/ 1427814 h 5921497"/>
              <a:gd name="connsiteX16" fmla="*/ 8739034 w 8902587"/>
              <a:gd name="connsiteY16" fmla="*/ 3069818 h 5921497"/>
              <a:gd name="connsiteX17" fmla="*/ 8902587 w 8902587"/>
              <a:gd name="connsiteY17" fmla="*/ 3078048 h 5921497"/>
              <a:gd name="connsiteX18" fmla="*/ 8893195 w 8902587"/>
              <a:gd name="connsiteY18" fmla="*/ 3263933 h 5921497"/>
              <a:gd name="connsiteX19" fmla="*/ 5948453 w 8902587"/>
              <a:gd name="connsiteY19" fmla="*/ 5921497 h 5921497"/>
              <a:gd name="connsiteX20" fmla="*/ 5781601 w 8902587"/>
              <a:gd name="connsiteY20" fmla="*/ 5915319 h 5921497"/>
              <a:gd name="connsiteX21" fmla="*/ 5781601 w 8902587"/>
              <a:gd name="connsiteY21" fmla="*/ 5921497 h 5921497"/>
              <a:gd name="connsiteX22" fmla="*/ 3316414 w 8902587"/>
              <a:gd name="connsiteY22" fmla="*/ 5921497 h 5921497"/>
              <a:gd name="connsiteX23" fmla="*/ 3303482 w 8902587"/>
              <a:gd name="connsiteY23" fmla="*/ 5921497 h 5921497"/>
              <a:gd name="connsiteX24" fmla="*/ 3303482 w 8902587"/>
              <a:gd name="connsiteY24" fmla="*/ 5921404 h 5921497"/>
              <a:gd name="connsiteX25" fmla="*/ 3209472 w 8902587"/>
              <a:gd name="connsiteY25" fmla="*/ 5920725 h 5921497"/>
              <a:gd name="connsiteX26" fmla="*/ 3108312 w 8902587"/>
              <a:gd name="connsiteY26" fmla="*/ 5915319 h 5921497"/>
              <a:gd name="connsiteX27" fmla="*/ 3108312 w 8902587"/>
              <a:gd name="connsiteY27" fmla="*/ 5921497 h 5921497"/>
              <a:gd name="connsiteX28" fmla="*/ 2959697 w 8902587"/>
              <a:gd name="connsiteY28" fmla="*/ 5921497 h 5921497"/>
              <a:gd name="connsiteX29" fmla="*/ 2959697 w 8902587"/>
              <a:gd name="connsiteY29" fmla="*/ 5674318 h 5921497"/>
              <a:gd name="connsiteX30" fmla="*/ 265045 w 8902587"/>
              <a:gd name="connsiteY30" fmla="*/ 5674318 h 5921497"/>
              <a:gd name="connsiteX31" fmla="*/ 17546 w 8902587"/>
              <a:gd name="connsiteY31" fmla="*/ 5674318 h 5921497"/>
              <a:gd name="connsiteX32" fmla="*/ 0 w 8902587"/>
              <a:gd name="connsiteY32" fmla="*/ 5674318 h 5921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8902587" h="5921497">
                <a:moveTo>
                  <a:pt x="0" y="0"/>
                </a:moveTo>
                <a:lnTo>
                  <a:pt x="1" y="0"/>
                </a:lnTo>
                <a:lnTo>
                  <a:pt x="265045" y="0"/>
                </a:lnTo>
                <a:lnTo>
                  <a:pt x="3108312" y="0"/>
                </a:lnTo>
                <a:lnTo>
                  <a:pt x="3108312" y="6178"/>
                </a:lnTo>
                <a:cubicBezTo>
                  <a:pt x="3142994" y="3089"/>
                  <a:pt x="3177678" y="1545"/>
                  <a:pt x="3212362" y="772"/>
                </a:cubicBezTo>
                <a:lnTo>
                  <a:pt x="3289433" y="200"/>
                </a:lnTo>
                <a:lnTo>
                  <a:pt x="3289414" y="0"/>
                </a:lnTo>
                <a:lnTo>
                  <a:pt x="3316414" y="0"/>
                </a:lnTo>
                <a:lnTo>
                  <a:pt x="5781601" y="0"/>
                </a:lnTo>
                <a:lnTo>
                  <a:pt x="5781601" y="6178"/>
                </a:lnTo>
                <a:cubicBezTo>
                  <a:pt x="5837215" y="0"/>
                  <a:pt x="5892836" y="0"/>
                  <a:pt x="5948453" y="0"/>
                </a:cubicBezTo>
                <a:cubicBezTo>
                  <a:pt x="6460207" y="0"/>
                  <a:pt x="6941183" y="129176"/>
                  <a:pt x="7360642" y="356780"/>
                </a:cubicBezTo>
                <a:lnTo>
                  <a:pt x="7560039" y="477806"/>
                </a:lnTo>
                <a:lnTo>
                  <a:pt x="7540195" y="504311"/>
                </a:lnTo>
                <a:cubicBezTo>
                  <a:pt x="7362040" y="767687"/>
                  <a:pt x="7257884" y="1085395"/>
                  <a:pt x="7257884" y="1427814"/>
                </a:cubicBezTo>
                <a:cubicBezTo>
                  <a:pt x="7257884" y="2283865"/>
                  <a:pt x="7905828" y="2985462"/>
                  <a:pt x="8739034" y="3069818"/>
                </a:cubicBezTo>
                <a:lnTo>
                  <a:pt x="8902587" y="3078048"/>
                </a:lnTo>
                <a:lnTo>
                  <a:pt x="8893195" y="3263933"/>
                </a:lnTo>
                <a:cubicBezTo>
                  <a:pt x="8741253" y="4758918"/>
                  <a:pt x="7477918" y="5921497"/>
                  <a:pt x="5948453" y="5921497"/>
                </a:cubicBezTo>
                <a:cubicBezTo>
                  <a:pt x="5892836" y="5921497"/>
                  <a:pt x="5831037" y="5921497"/>
                  <a:pt x="5781601" y="5915319"/>
                </a:cubicBezTo>
                <a:lnTo>
                  <a:pt x="5781601" y="5921497"/>
                </a:lnTo>
                <a:lnTo>
                  <a:pt x="3316414" y="5921497"/>
                </a:lnTo>
                <a:lnTo>
                  <a:pt x="3303482" y="5921497"/>
                </a:lnTo>
                <a:lnTo>
                  <a:pt x="3303482" y="5921404"/>
                </a:lnTo>
                <a:lnTo>
                  <a:pt x="3209472" y="5920725"/>
                </a:lnTo>
                <a:cubicBezTo>
                  <a:pt x="3173825" y="5919953"/>
                  <a:pt x="3139141" y="5918408"/>
                  <a:pt x="3108312" y="5915319"/>
                </a:cubicBezTo>
                <a:lnTo>
                  <a:pt x="3108312" y="5921497"/>
                </a:lnTo>
                <a:lnTo>
                  <a:pt x="2959697" y="5921497"/>
                </a:lnTo>
                <a:lnTo>
                  <a:pt x="2959697" y="5674318"/>
                </a:lnTo>
                <a:lnTo>
                  <a:pt x="265045" y="5674318"/>
                </a:lnTo>
                <a:lnTo>
                  <a:pt x="17546" y="5674318"/>
                </a:lnTo>
                <a:lnTo>
                  <a:pt x="0" y="567431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7" name="Text Placeholder 23">
            <a:extLst>
              <a:ext uri="{FF2B5EF4-FFF2-40B4-BE49-F238E27FC236}">
                <a16:creationId xmlns:a16="http://schemas.microsoft.com/office/drawing/2014/main" id="{2A926F5D-FEF2-8016-4BC8-BE9E9A8F08BE}"/>
              </a:ext>
            </a:extLst>
          </p:cNvPr>
          <p:cNvSpPr>
            <a:spLocks noGrp="1"/>
          </p:cNvSpPr>
          <p:nvPr>
            <p:ph type="body" sz="quarter" idx="13" hasCustomPrompt="1"/>
          </p:nvPr>
        </p:nvSpPr>
        <p:spPr>
          <a:xfrm>
            <a:off x="7403571" y="836950"/>
            <a:ext cx="4802284" cy="2547025"/>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2" name="Slide Number Placeholder 5">
            <a:extLst>
              <a:ext uri="{FF2B5EF4-FFF2-40B4-BE49-F238E27FC236}">
                <a16:creationId xmlns:a16="http://schemas.microsoft.com/office/drawing/2014/main" id="{F969E2E6-9085-C80B-BE9D-CB2BBB65F1BE}"/>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23">
            <a:extLst>
              <a:ext uri="{FF2B5EF4-FFF2-40B4-BE49-F238E27FC236}">
                <a16:creationId xmlns:a16="http://schemas.microsoft.com/office/drawing/2014/main" id="{D692CCB7-11ED-56C3-F2C7-67D936204E5D}"/>
              </a:ext>
            </a:extLst>
          </p:cNvPr>
          <p:cNvSpPr>
            <a:spLocks noGrp="1"/>
          </p:cNvSpPr>
          <p:nvPr>
            <p:ph type="body" sz="quarter" idx="65" hasCustomPrompt="1"/>
          </p:nvPr>
        </p:nvSpPr>
        <p:spPr>
          <a:xfrm>
            <a:off x="6009" y="6412502"/>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98210072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vider 01">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03B27CC-E251-C463-3FBB-C4F07E52C535}"/>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 Placeholder 23">
            <a:extLst>
              <a:ext uri="{FF2B5EF4-FFF2-40B4-BE49-F238E27FC236}">
                <a16:creationId xmlns:a16="http://schemas.microsoft.com/office/drawing/2014/main" id="{1B99A274-F707-10C9-9E84-6F781F5C5AC1}"/>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a:t>Divider Title</a:t>
            </a:r>
          </a:p>
        </p:txBody>
      </p:sp>
      <p:sp>
        <p:nvSpPr>
          <p:cNvPr id="6" name="Freeform 5">
            <a:extLst>
              <a:ext uri="{FF2B5EF4-FFF2-40B4-BE49-F238E27FC236}">
                <a16:creationId xmlns:a16="http://schemas.microsoft.com/office/drawing/2014/main" id="{B3CA82C6-6627-7BC7-B7E4-D1ABC487E001}"/>
              </a:ext>
            </a:extLst>
          </p:cNvPr>
          <p:cNvSpPr/>
          <p:nvPr userDrawn="1"/>
        </p:nvSpPr>
        <p:spPr>
          <a:xfrm rot="16200000">
            <a:off x="2292718" y="-1255664"/>
            <a:ext cx="5365386" cy="9950822"/>
          </a:xfrm>
          <a:custGeom>
            <a:avLst/>
            <a:gdLst>
              <a:gd name="connsiteX0" fmla="*/ 6169486 w 6169486"/>
              <a:gd name="connsiteY0" fmla="*/ 2360940 h 11442131"/>
              <a:gd name="connsiteX1" fmla="*/ 6169486 w 6169486"/>
              <a:gd name="connsiteY1" fmla="*/ 3979283 h 11442131"/>
              <a:gd name="connsiteX2" fmla="*/ 6169486 w 6169486"/>
              <a:gd name="connsiteY2" fmla="*/ 6173285 h 11442131"/>
              <a:gd name="connsiteX3" fmla="*/ 6169486 w 6169486"/>
              <a:gd name="connsiteY3" fmla="*/ 6368076 h 11442131"/>
              <a:gd name="connsiteX4" fmla="*/ 6169486 w 6169486"/>
              <a:gd name="connsiteY4" fmla="*/ 7791628 h 11442131"/>
              <a:gd name="connsiteX5" fmla="*/ 6163048 w 6169486"/>
              <a:gd name="connsiteY5" fmla="*/ 7791628 h 11442131"/>
              <a:gd name="connsiteX6" fmla="*/ 6169486 w 6169486"/>
              <a:gd name="connsiteY6" fmla="*/ 7986419 h 11442131"/>
              <a:gd name="connsiteX7" fmla="*/ 3084743 w 6169486"/>
              <a:gd name="connsiteY7" fmla="*/ 11442131 h 11442131"/>
              <a:gd name="connsiteX8" fmla="*/ 1 w 6169486"/>
              <a:gd name="connsiteY8" fmla="*/ 7986419 h 11442131"/>
              <a:gd name="connsiteX9" fmla="*/ 6440 w 6169486"/>
              <a:gd name="connsiteY9" fmla="*/ 7791628 h 11442131"/>
              <a:gd name="connsiteX10" fmla="*/ 1 w 6169486"/>
              <a:gd name="connsiteY10" fmla="*/ 7791628 h 11442131"/>
              <a:gd name="connsiteX11" fmla="*/ 1 w 6169486"/>
              <a:gd name="connsiteY11" fmla="*/ 6368076 h 11442131"/>
              <a:gd name="connsiteX12" fmla="*/ 1 w 6169486"/>
              <a:gd name="connsiteY12" fmla="*/ 6173285 h 11442131"/>
              <a:gd name="connsiteX13" fmla="*/ 1 w 6169486"/>
              <a:gd name="connsiteY13" fmla="*/ 5625507 h 11442131"/>
              <a:gd name="connsiteX14" fmla="*/ 0 w 6169486"/>
              <a:gd name="connsiteY14" fmla="*/ 5625479 h 11442131"/>
              <a:gd name="connsiteX15" fmla="*/ 1 w 6169486"/>
              <a:gd name="connsiteY15" fmla="*/ 5625330 h 11442131"/>
              <a:gd name="connsiteX16" fmla="*/ 1 w 6169486"/>
              <a:gd name="connsiteY16" fmla="*/ 5430689 h 11442131"/>
              <a:gd name="connsiteX17" fmla="*/ 0 w 6169486"/>
              <a:gd name="connsiteY17" fmla="*/ 5430689 h 11442131"/>
              <a:gd name="connsiteX18" fmla="*/ 0 w 6169486"/>
              <a:gd name="connsiteY18" fmla="*/ 4007136 h 11442131"/>
              <a:gd name="connsiteX19" fmla="*/ 0 w 6169486"/>
              <a:gd name="connsiteY19" fmla="*/ 3812346 h 11442131"/>
              <a:gd name="connsiteX20" fmla="*/ 0 w 6169486"/>
              <a:gd name="connsiteY20" fmla="*/ 1618343 h 11442131"/>
              <a:gd name="connsiteX21" fmla="*/ 0 w 6169486"/>
              <a:gd name="connsiteY21" fmla="*/ 0 h 11442131"/>
              <a:gd name="connsiteX22" fmla="*/ 6169485 w 6169486"/>
              <a:gd name="connsiteY22" fmla="*/ 0 h 11442131"/>
              <a:gd name="connsiteX23" fmla="*/ 6169485 w 6169486"/>
              <a:gd name="connsiteY23" fmla="*/ 1618343 h 11442131"/>
              <a:gd name="connsiteX24" fmla="*/ 6169485 w 6169486"/>
              <a:gd name="connsiteY24" fmla="*/ 2360940 h 11442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6169486" h="11442131">
                <a:moveTo>
                  <a:pt x="6169486" y="2360940"/>
                </a:moveTo>
                <a:lnTo>
                  <a:pt x="6169486" y="3979283"/>
                </a:lnTo>
                <a:lnTo>
                  <a:pt x="6169486" y="6173285"/>
                </a:lnTo>
                <a:lnTo>
                  <a:pt x="6169486" y="6368076"/>
                </a:lnTo>
                <a:lnTo>
                  <a:pt x="6169486" y="7791628"/>
                </a:lnTo>
                <a:lnTo>
                  <a:pt x="6163048" y="7791628"/>
                </a:lnTo>
                <a:cubicBezTo>
                  <a:pt x="6169486" y="7856559"/>
                  <a:pt x="6169486" y="7921492"/>
                  <a:pt x="6169486" y="7986419"/>
                </a:cubicBezTo>
                <a:cubicBezTo>
                  <a:pt x="6169486" y="9898246"/>
                  <a:pt x="4791336" y="11442131"/>
                  <a:pt x="3084743" y="11442131"/>
                </a:cubicBezTo>
                <a:cubicBezTo>
                  <a:pt x="1378155" y="11442131"/>
                  <a:pt x="1" y="9891026"/>
                  <a:pt x="1" y="7986419"/>
                </a:cubicBezTo>
                <a:cubicBezTo>
                  <a:pt x="1" y="7921491"/>
                  <a:pt x="1" y="7849343"/>
                  <a:pt x="6440" y="7791628"/>
                </a:cubicBezTo>
                <a:lnTo>
                  <a:pt x="1" y="7791628"/>
                </a:lnTo>
                <a:lnTo>
                  <a:pt x="1" y="6368076"/>
                </a:lnTo>
                <a:lnTo>
                  <a:pt x="1" y="6173285"/>
                </a:lnTo>
                <a:lnTo>
                  <a:pt x="1" y="5625507"/>
                </a:lnTo>
                <a:lnTo>
                  <a:pt x="0" y="5625479"/>
                </a:lnTo>
                <a:lnTo>
                  <a:pt x="1" y="5625330"/>
                </a:lnTo>
                <a:lnTo>
                  <a:pt x="1" y="5430689"/>
                </a:lnTo>
                <a:lnTo>
                  <a:pt x="0" y="5430689"/>
                </a:lnTo>
                <a:lnTo>
                  <a:pt x="0" y="4007136"/>
                </a:lnTo>
                <a:lnTo>
                  <a:pt x="0" y="3812346"/>
                </a:lnTo>
                <a:lnTo>
                  <a:pt x="0" y="1618343"/>
                </a:lnTo>
                <a:lnTo>
                  <a:pt x="0" y="0"/>
                </a:lnTo>
                <a:lnTo>
                  <a:pt x="6169485" y="0"/>
                </a:lnTo>
                <a:lnTo>
                  <a:pt x="6169485" y="1618343"/>
                </a:lnTo>
                <a:lnTo>
                  <a:pt x="6169485" y="236094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8" name="Straight Connector 7">
            <a:extLst>
              <a:ext uri="{FF2B5EF4-FFF2-40B4-BE49-F238E27FC236}">
                <a16:creationId xmlns:a16="http://schemas.microsoft.com/office/drawing/2014/main" id="{FAD74044-CDEC-2B10-CA3C-B4BA67A7F58B}"/>
              </a:ext>
            </a:extLst>
          </p:cNvPr>
          <p:cNvCxnSpPr>
            <a:cxnSpLocks/>
          </p:cNvCxnSpPr>
          <p:nvPr userDrawn="1"/>
        </p:nvCxnSpPr>
        <p:spPr>
          <a:xfrm>
            <a:off x="11782908" y="6439837"/>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B8569DE0-63DD-151D-BA34-D5995FD5FBD5}"/>
              </a:ext>
            </a:extLst>
          </p:cNvPr>
          <p:cNvSpPr/>
          <p:nvPr userDrawn="1"/>
        </p:nvSpPr>
        <p:spPr>
          <a:xfrm rot="16200000">
            <a:off x="9277951" y="3672205"/>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a:solidFill>
                  <a:srgbClr val="459597"/>
                </a:solidFill>
                <a:latin typeface="Calibri" panose="020F0502020204030204" pitchFamily="34" charset="0"/>
                <a:cs typeface="Calibri" panose="020F0502020204030204" pitchFamily="34" charset="0"/>
              </a:rPr>
              <a:t>EPIC STAYS </a:t>
            </a:r>
            <a:r>
              <a:rPr lang="en-GB" sz="600" b="1" i="0" u="none" spc="0">
                <a:solidFill>
                  <a:srgbClr val="FBA63B"/>
                </a:solidFill>
                <a:latin typeface="Calibri" panose="020F0502020204030204" pitchFamily="34" charset="0"/>
                <a:cs typeface="Calibri" panose="020F0502020204030204" pitchFamily="34" charset="0"/>
              </a:rPr>
              <a:t>|</a:t>
            </a:r>
            <a:r>
              <a:rPr lang="en-GB" sz="600" b="1" i="0" u="none" spc="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
        <p:nvSpPr>
          <p:cNvPr id="10" name="Slide Number Placeholder 5">
            <a:extLst>
              <a:ext uri="{FF2B5EF4-FFF2-40B4-BE49-F238E27FC236}">
                <a16:creationId xmlns:a16="http://schemas.microsoft.com/office/drawing/2014/main" id="{2E9DC701-54FF-0696-25C3-6499102B7D79}"/>
              </a:ext>
            </a:extLst>
          </p:cNvPr>
          <p:cNvSpPr>
            <a:spLocks noGrp="1"/>
          </p:cNvSpPr>
          <p:nvPr>
            <p:ph type="sldNum" sz="quarter" idx="4"/>
          </p:nvPr>
        </p:nvSpPr>
        <p:spPr>
          <a:xfrm>
            <a:off x="11679108" y="6477235"/>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22041214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Divider 0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A2C84A0-B72A-82E6-6B19-BD2F1621EAB4}"/>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6" name="Picture Placeholder 5">
            <a:extLst>
              <a:ext uri="{FF2B5EF4-FFF2-40B4-BE49-F238E27FC236}">
                <a16:creationId xmlns:a16="http://schemas.microsoft.com/office/drawing/2014/main" id="{E54A686E-5C2D-F25D-9D17-4A87246A70F5}"/>
              </a:ext>
            </a:extLst>
          </p:cNvPr>
          <p:cNvSpPr>
            <a:spLocks noGrp="1"/>
          </p:cNvSpPr>
          <p:nvPr>
            <p:ph type="pic" sz="quarter" idx="19"/>
          </p:nvPr>
        </p:nvSpPr>
        <p:spPr>
          <a:xfrm>
            <a:off x="5725016" y="1795230"/>
            <a:ext cx="6455044" cy="4540273"/>
          </a:xfrm>
          <a:custGeom>
            <a:avLst/>
            <a:gdLst>
              <a:gd name="connsiteX0" fmla="*/ 3943697 w 6660541"/>
              <a:gd name="connsiteY0" fmla="*/ 0 h 4684813"/>
              <a:gd name="connsiteX1" fmla="*/ 3943798 w 6660541"/>
              <a:gd name="connsiteY1" fmla="*/ 0 h 4684813"/>
              <a:gd name="connsiteX2" fmla="*/ 4075766 w 6660541"/>
              <a:gd name="connsiteY2" fmla="*/ 0 h 4684813"/>
              <a:gd name="connsiteX3" fmla="*/ 4075766 w 6660541"/>
              <a:gd name="connsiteY3" fmla="*/ 0 h 4684813"/>
              <a:gd name="connsiteX4" fmla="*/ 6660541 w 6660541"/>
              <a:gd name="connsiteY4" fmla="*/ 0 h 4684813"/>
              <a:gd name="connsiteX5" fmla="*/ 6660541 w 6660541"/>
              <a:gd name="connsiteY5" fmla="*/ 4684812 h 4684813"/>
              <a:gd name="connsiteX6" fmla="*/ 5059821 w 6660541"/>
              <a:gd name="connsiteY6" fmla="*/ 4684812 h 4684813"/>
              <a:gd name="connsiteX7" fmla="*/ 5059821 w 6660541"/>
              <a:gd name="connsiteY7" fmla="*/ 4684813 h 4684813"/>
              <a:gd name="connsiteX8" fmla="*/ 2475046 w 6660541"/>
              <a:gd name="connsiteY8" fmla="*/ 4684813 h 4684813"/>
              <a:gd name="connsiteX9" fmla="*/ 2475046 w 6660541"/>
              <a:gd name="connsiteY9" fmla="*/ 4679925 h 4684813"/>
              <a:gd name="connsiteX10" fmla="*/ 2342978 w 6660541"/>
              <a:gd name="connsiteY10" fmla="*/ 4684813 h 4684813"/>
              <a:gd name="connsiteX11" fmla="*/ 0 w 6660541"/>
              <a:gd name="connsiteY11" fmla="*/ 2342407 h 4684813"/>
              <a:gd name="connsiteX12" fmla="*/ 2342978 w 6660541"/>
              <a:gd name="connsiteY12" fmla="*/ 0 h 4684813"/>
              <a:gd name="connsiteX13" fmla="*/ 2475046 w 6660541"/>
              <a:gd name="connsiteY13" fmla="*/ 4890 h 4684813"/>
              <a:gd name="connsiteX14" fmla="*/ 2475046 w 6660541"/>
              <a:gd name="connsiteY14" fmla="*/ 0 h 4684813"/>
              <a:gd name="connsiteX15" fmla="*/ 3943679 w 6660541"/>
              <a:gd name="connsiteY15" fmla="*/ 0 h 4684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60541" h="4684813">
                <a:moveTo>
                  <a:pt x="3943697" y="0"/>
                </a:moveTo>
                <a:lnTo>
                  <a:pt x="3943798" y="0"/>
                </a:lnTo>
                <a:lnTo>
                  <a:pt x="4075766" y="0"/>
                </a:lnTo>
                <a:lnTo>
                  <a:pt x="4075766" y="0"/>
                </a:lnTo>
                <a:lnTo>
                  <a:pt x="6660541" y="0"/>
                </a:lnTo>
                <a:lnTo>
                  <a:pt x="6660541" y="4684812"/>
                </a:lnTo>
                <a:lnTo>
                  <a:pt x="5059821" y="4684812"/>
                </a:lnTo>
                <a:lnTo>
                  <a:pt x="5059821" y="4684813"/>
                </a:lnTo>
                <a:lnTo>
                  <a:pt x="2475046" y="4684813"/>
                </a:lnTo>
                <a:lnTo>
                  <a:pt x="2475046" y="4679925"/>
                </a:lnTo>
                <a:cubicBezTo>
                  <a:pt x="2431023" y="4684813"/>
                  <a:pt x="2386999" y="4684813"/>
                  <a:pt x="2342978" y="4684813"/>
                </a:cubicBezTo>
                <a:cubicBezTo>
                  <a:pt x="1046756" y="4684813"/>
                  <a:pt x="0" y="3638311"/>
                  <a:pt x="0" y="2342407"/>
                </a:cubicBezTo>
                <a:cubicBezTo>
                  <a:pt x="0" y="1046504"/>
                  <a:pt x="1051651" y="0"/>
                  <a:pt x="2342978" y="0"/>
                </a:cubicBezTo>
                <a:cubicBezTo>
                  <a:pt x="2386999" y="0"/>
                  <a:pt x="2435915" y="0"/>
                  <a:pt x="2475046" y="4890"/>
                </a:cubicBezTo>
                <a:lnTo>
                  <a:pt x="2475046" y="0"/>
                </a:lnTo>
                <a:lnTo>
                  <a:pt x="3943679" y="0"/>
                </a:ln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Tree>
    <p:extLst>
      <p:ext uri="{BB962C8B-B14F-4D97-AF65-F5344CB8AC3E}">
        <p14:creationId xmlns:p14="http://schemas.microsoft.com/office/powerpoint/2010/main" val="410315320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Divider 02">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88279C37-A1BE-B924-9BAE-BEFBBDCCD758}"/>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CC09CB29-0FF7-F578-647A-B060ACA2F633}"/>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02</a:t>
            </a:r>
          </a:p>
        </p:txBody>
      </p:sp>
      <p:sp>
        <p:nvSpPr>
          <p:cNvPr id="11" name="Picture Placeholder 10">
            <a:extLst>
              <a:ext uri="{FF2B5EF4-FFF2-40B4-BE49-F238E27FC236}">
                <a16:creationId xmlns:a16="http://schemas.microsoft.com/office/drawing/2014/main" id="{6630A75D-6D8B-3A21-6A9F-016DCE41F7F0}"/>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0" name="Text Placeholder 23">
            <a:extLst>
              <a:ext uri="{FF2B5EF4-FFF2-40B4-BE49-F238E27FC236}">
                <a16:creationId xmlns:a16="http://schemas.microsoft.com/office/drawing/2014/main" id="{2E7B18D9-B18D-C990-3B81-03007F9555DD}"/>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66634900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ivider 03">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10FA6DCC-313C-4786-6A6A-A20CB81D3717}"/>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CC09CB29-0FF7-F578-647A-B060ACA2F633}"/>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459597"/>
          </a:solidFill>
          <a:ln w="24491" cap="flat">
            <a:solidFill>
              <a:srgbClr val="459597"/>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03</a:t>
            </a:r>
          </a:p>
        </p:txBody>
      </p:sp>
      <p:sp>
        <p:nvSpPr>
          <p:cNvPr id="11" name="Picture Placeholder 10">
            <a:extLst>
              <a:ext uri="{FF2B5EF4-FFF2-40B4-BE49-F238E27FC236}">
                <a16:creationId xmlns:a16="http://schemas.microsoft.com/office/drawing/2014/main" id="{F98284DC-9D41-FC42-06B0-7FE39D671A7D}"/>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0" name="Text Placeholder 23">
            <a:extLst>
              <a:ext uri="{FF2B5EF4-FFF2-40B4-BE49-F238E27FC236}">
                <a16:creationId xmlns:a16="http://schemas.microsoft.com/office/drawing/2014/main" id="{4D3F3092-6DB8-88B6-0D10-6C3A11BFCC22}"/>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13142161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Divider 03">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10FA6DCC-313C-4786-6A6A-A20CB81D3717}"/>
              </a:ext>
            </a:extLst>
          </p:cNvPr>
          <p:cNvSpPr/>
          <p:nvPr userDrawn="1"/>
        </p:nvSpPr>
        <p:spPr>
          <a:xfrm>
            <a:off x="9232269" y="925235"/>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1589569" y="-1017807"/>
            <a:ext cx="4009764"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CC09CB29-0FF7-F578-647A-B060ACA2F633}"/>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459597"/>
          </a:solidFill>
          <a:ln w="24491" cap="flat">
            <a:solidFill>
              <a:srgbClr val="459597"/>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03</a:t>
            </a:r>
          </a:p>
        </p:txBody>
      </p:sp>
      <p:sp>
        <p:nvSpPr>
          <p:cNvPr id="11" name="Picture Placeholder 10">
            <a:extLst>
              <a:ext uri="{FF2B5EF4-FFF2-40B4-BE49-F238E27FC236}">
                <a16:creationId xmlns:a16="http://schemas.microsoft.com/office/drawing/2014/main" id="{F98284DC-9D41-FC42-06B0-7FE39D671A7D}"/>
              </a:ext>
            </a:extLst>
          </p:cNvPr>
          <p:cNvSpPr>
            <a:spLocks noGrp="1"/>
          </p:cNvSpPr>
          <p:nvPr>
            <p:ph type="pic" sz="quarter" idx="19"/>
          </p:nvPr>
        </p:nvSpPr>
        <p:spPr>
          <a:xfrm>
            <a:off x="5635270" y="1223593"/>
            <a:ext cx="6560312" cy="3473075"/>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0" name="Text Placeholder 23">
            <a:extLst>
              <a:ext uri="{FF2B5EF4-FFF2-40B4-BE49-F238E27FC236}">
                <a16:creationId xmlns:a16="http://schemas.microsoft.com/office/drawing/2014/main" id="{4D3F3092-6DB8-88B6-0D10-6C3A11BFCC22}"/>
              </a:ext>
            </a:extLst>
          </p:cNvPr>
          <p:cNvSpPr>
            <a:spLocks noGrp="1"/>
          </p:cNvSpPr>
          <p:nvPr>
            <p:ph type="body" sz="quarter" idx="65" hasCustomPrompt="1"/>
          </p:nvPr>
        </p:nvSpPr>
        <p:spPr>
          <a:xfrm>
            <a:off x="9238279" y="925236"/>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97289685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Only Slide">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74803" y="1994611"/>
            <a:ext cx="10614687"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74803" y="359776"/>
            <a:ext cx="10614687" cy="803654"/>
          </a:xfrm>
          <a:prstGeom prst="rect">
            <a:avLst/>
          </a:prstGeom>
        </p:spPr>
        <p:txBody>
          <a:bodyPr>
            <a:noAutofit/>
          </a:bodyPr>
          <a:lstStyle>
            <a:lvl1pPr marL="0" indent="0" algn="l">
              <a:lnSpc>
                <a:spcPct val="100000"/>
              </a:lnSpc>
              <a:spcBef>
                <a:spcPts val="0"/>
              </a:spcBef>
              <a:buNone/>
              <a:defRPr sz="2800" b="1" i="0">
                <a:solidFill>
                  <a:srgbClr val="459597"/>
                </a:solidFill>
                <a:latin typeface="+mn-lt"/>
              </a:defRPr>
            </a:lvl1pPr>
          </a:lstStyle>
          <a:p>
            <a:pPr lvl="0"/>
            <a:r>
              <a:rPr lang="en-US" dirty="0"/>
              <a:t>Heading</a:t>
            </a:r>
          </a:p>
        </p:txBody>
      </p:sp>
      <p:sp>
        <p:nvSpPr>
          <p:cNvPr id="4" name="Text Placeholder 23">
            <a:extLst>
              <a:ext uri="{FF2B5EF4-FFF2-40B4-BE49-F238E27FC236}">
                <a16:creationId xmlns:a16="http://schemas.microsoft.com/office/drawing/2014/main" id="{064BF269-509F-FF08-2AB8-13D0BA5CD02C}"/>
              </a:ext>
            </a:extLst>
          </p:cNvPr>
          <p:cNvSpPr>
            <a:spLocks noGrp="1"/>
          </p:cNvSpPr>
          <p:nvPr>
            <p:ph type="body" sz="quarter" idx="19" hasCustomPrompt="1"/>
          </p:nvPr>
        </p:nvSpPr>
        <p:spPr>
          <a:xfrm>
            <a:off x="760949" y="1177194"/>
            <a:ext cx="10614687" cy="803654"/>
          </a:xfrm>
          <a:prstGeom prst="rect">
            <a:avLst/>
          </a:prstGeom>
        </p:spPr>
        <p:txBody>
          <a:bodyPr>
            <a:noAutofit/>
          </a:bodyPr>
          <a:lstStyle>
            <a:lvl1pPr marL="0" indent="0" algn="l">
              <a:lnSpc>
                <a:spcPct val="100000"/>
              </a:lnSpc>
              <a:spcBef>
                <a:spcPts val="0"/>
              </a:spcBef>
              <a:buNone/>
              <a:defRPr sz="24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254669415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41709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5" name="Picture Placeholder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lvl="0"/>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920945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999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459597"/>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5" name="Picture Placeholder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01963778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7904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459597"/>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5" name="Picture Placeholder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594468" y="2396438"/>
            <a:ext cx="6808876" cy="3499183"/>
          </a:xfrm>
          <a:prstGeom prst="rect">
            <a:avLst/>
          </a:prstGeom>
        </p:spPr>
        <p:txBody>
          <a:bodyPr/>
          <a:lstStyle>
            <a:lvl1pPr marL="0" algn="l">
              <a:lnSpc>
                <a:spcPct val="100000"/>
              </a:lnSpc>
              <a:spcBef>
                <a:spcPts val="0"/>
              </a:spcBef>
              <a:spcAft>
                <a:spcPts val="600"/>
              </a:spcAft>
              <a:buNone/>
              <a:defRPr sz="2200" b="0" i="0" spc="0">
                <a:solidFill>
                  <a:srgbClr val="49494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999564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424669" y="270322"/>
            <a:ext cx="11582847" cy="830997"/>
          </a:xfrm>
          <a:prstGeom prst="rect">
            <a:avLst/>
          </a:prstGeom>
        </p:spPr>
        <p:txBody>
          <a:bodyPr wrap="square">
            <a:spAutoFit/>
          </a:bodyPr>
          <a:lstStyle/>
          <a:p>
            <a:pPr marL="0" lvl="0" indent="0" algn="ctr" rtl="0">
              <a:spcBef>
                <a:spcPts val="0"/>
              </a:spcBef>
              <a:spcAft>
                <a:spcPts val="0"/>
              </a:spcAft>
              <a:buClr>
                <a:schemeClr val="dk1"/>
              </a:buClr>
              <a:buSzPts val="1100"/>
              <a:buFont typeface="Arial"/>
              <a:buNone/>
            </a:pPr>
            <a:r>
              <a:rPr lang="en-IE" sz="2400" b="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Icons</a:t>
            </a:r>
            <a:r>
              <a:rPr lang="en-IE" sz="2400" b="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which can be used within this template </a:t>
            </a:r>
            <a:r>
              <a:rPr lang="en-IE" sz="240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without losing quality.</a:t>
            </a:r>
            <a:r>
              <a:rPr lang="en-IE" sz="240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a:t>
            </a:r>
            <a:r>
              <a:rPr lang="en-IE" sz="240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Change line colour, width and style.</a:t>
            </a:r>
            <a:r>
              <a:rPr lang="en-IE" sz="240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a:t>
            </a:r>
          </a:p>
        </p:txBody>
      </p: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 name="Straight Connector 1">
            <a:extLst>
              <a:ext uri="{FF2B5EF4-FFF2-40B4-BE49-F238E27FC236}">
                <a16:creationId xmlns:a16="http://schemas.microsoft.com/office/drawing/2014/main" id="{0A4A28A2-B6E8-DD2B-66F2-37A6CA09FDFF}"/>
              </a:ext>
            </a:extLst>
          </p:cNvPr>
          <p:cNvCxnSpPr/>
          <p:nvPr userDrawn="1"/>
        </p:nvCxnSpPr>
        <p:spPr>
          <a:xfrm flipH="1">
            <a:off x="12033" y="1329353"/>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7568648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FBA63B"/>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4191051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229620160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4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101345616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408890"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179718645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5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FBA63B"/>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408890"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427130436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1" y="532521"/>
            <a:ext cx="3790950" cy="2896479"/>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320397"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20397"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189294199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Photo/Text Slide 03">
    <p:spTree>
      <p:nvGrpSpPr>
        <p:cNvPr id="1" name=""/>
        <p:cNvGrpSpPr/>
        <p:nvPr/>
      </p:nvGrpSpPr>
      <p:grpSpPr>
        <a:xfrm>
          <a:off x="0" y="0"/>
          <a:ext cx="0" cy="0"/>
          <a:chOff x="0" y="0"/>
          <a:chExt cx="0" cy="0"/>
        </a:xfrm>
      </p:grpSpPr>
      <p:sp>
        <p:nvSpPr>
          <p:cNvPr id="16" name="Picture Placeholder 15">
            <a:extLst>
              <a:ext uri="{FF2B5EF4-FFF2-40B4-BE49-F238E27FC236}">
                <a16:creationId xmlns:a16="http://schemas.microsoft.com/office/drawing/2014/main" id="{51BE07CA-394B-3436-9E01-A3901523976D}"/>
              </a:ext>
            </a:extLst>
          </p:cNvPr>
          <p:cNvSpPr>
            <a:spLocks noGrp="1"/>
          </p:cNvSpPr>
          <p:nvPr>
            <p:ph type="pic" sz="quarter" idx="34"/>
          </p:nvPr>
        </p:nvSpPr>
        <p:spPr>
          <a:xfrm>
            <a:off x="83289" y="0"/>
            <a:ext cx="6840000" cy="4758044"/>
          </a:xfrm>
          <a:custGeom>
            <a:avLst/>
            <a:gdLst>
              <a:gd name="connsiteX0" fmla="*/ 445328 w 7575621"/>
              <a:gd name="connsiteY0" fmla="*/ 0 h 4331221"/>
              <a:gd name="connsiteX1" fmla="*/ 5288471 w 7575621"/>
              <a:gd name="connsiteY1" fmla="*/ 0 h 4331221"/>
              <a:gd name="connsiteX2" fmla="*/ 5288471 w 7575621"/>
              <a:gd name="connsiteY2" fmla="*/ 4519 h 4331221"/>
              <a:gd name="connsiteX3" fmla="*/ 5410512 w 7575621"/>
              <a:gd name="connsiteY3" fmla="*/ 0 h 4331221"/>
              <a:gd name="connsiteX4" fmla="*/ 7575621 w 7575621"/>
              <a:gd name="connsiteY4" fmla="*/ 2165610 h 4331221"/>
              <a:gd name="connsiteX5" fmla="*/ 5410512 w 7575621"/>
              <a:gd name="connsiteY5" fmla="*/ 4331221 h 4331221"/>
              <a:gd name="connsiteX6" fmla="*/ 5288471 w 7575621"/>
              <a:gd name="connsiteY6" fmla="*/ 4326701 h 4331221"/>
              <a:gd name="connsiteX7" fmla="*/ 5288471 w 7575621"/>
              <a:gd name="connsiteY7" fmla="*/ 4331221 h 4331221"/>
              <a:gd name="connsiteX8" fmla="*/ 4124915 w 7575621"/>
              <a:gd name="connsiteY8" fmla="*/ 4331221 h 4331221"/>
              <a:gd name="connsiteX9" fmla="*/ 4096958 w 7575621"/>
              <a:gd name="connsiteY9" fmla="*/ 4254659 h 4331221"/>
              <a:gd name="connsiteX10" fmla="*/ 2810695 w 7575621"/>
              <a:gd name="connsiteY10" fmla="*/ 3402554 h 4331221"/>
              <a:gd name="connsiteX11" fmla="*/ 2732020 w 7575621"/>
              <a:gd name="connsiteY11" fmla="*/ 3405467 h 4331221"/>
              <a:gd name="connsiteX12" fmla="*/ 2732020 w 7575621"/>
              <a:gd name="connsiteY12" fmla="*/ 3402554 h 4331221"/>
              <a:gd name="connsiteX13" fmla="*/ 0 w 7575621"/>
              <a:gd name="connsiteY13" fmla="*/ 3402554 h 4331221"/>
              <a:gd name="connsiteX14" fmla="*/ 0 w 7575621"/>
              <a:gd name="connsiteY14" fmla="*/ 2721178 h 4331221"/>
              <a:gd name="connsiteX15" fmla="*/ 416752 w 7575621"/>
              <a:gd name="connsiteY15" fmla="*/ 2721178 h 4331221"/>
              <a:gd name="connsiteX16" fmla="*/ 416752 w 7575621"/>
              <a:gd name="connsiteY16" fmla="*/ 2706890 h 4331221"/>
              <a:gd name="connsiteX17" fmla="*/ 445328 w 7575621"/>
              <a:gd name="connsiteY17" fmla="*/ 2706890 h 4331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575621" h="4331221">
                <a:moveTo>
                  <a:pt x="445328" y="0"/>
                </a:moveTo>
                <a:lnTo>
                  <a:pt x="5288471" y="0"/>
                </a:lnTo>
                <a:lnTo>
                  <a:pt x="5288471" y="4519"/>
                </a:lnTo>
                <a:cubicBezTo>
                  <a:pt x="5329151" y="0"/>
                  <a:pt x="5369833" y="0"/>
                  <a:pt x="5410512" y="0"/>
                </a:cubicBezTo>
                <a:cubicBezTo>
                  <a:pt x="6608330" y="0"/>
                  <a:pt x="7575621" y="967516"/>
                  <a:pt x="7575621" y="2165610"/>
                </a:cubicBezTo>
                <a:cubicBezTo>
                  <a:pt x="7575621" y="3363702"/>
                  <a:pt x="6603807" y="4331221"/>
                  <a:pt x="5410512" y="4331221"/>
                </a:cubicBezTo>
                <a:cubicBezTo>
                  <a:pt x="5369833" y="4331221"/>
                  <a:pt x="5324630" y="4331221"/>
                  <a:pt x="5288471" y="4326701"/>
                </a:cubicBezTo>
                <a:lnTo>
                  <a:pt x="5288471" y="4331221"/>
                </a:lnTo>
                <a:lnTo>
                  <a:pt x="4124915" y="4331221"/>
                </a:lnTo>
                <a:lnTo>
                  <a:pt x="4096958" y="4254659"/>
                </a:lnTo>
                <a:cubicBezTo>
                  <a:pt x="3885381" y="3753396"/>
                  <a:pt x="3389835" y="3402554"/>
                  <a:pt x="2810695" y="3402554"/>
                </a:cubicBezTo>
                <a:cubicBezTo>
                  <a:pt x="2784470" y="3402554"/>
                  <a:pt x="2758245" y="3402554"/>
                  <a:pt x="2732020" y="3405467"/>
                </a:cubicBezTo>
                <a:lnTo>
                  <a:pt x="2732020" y="3402554"/>
                </a:lnTo>
                <a:lnTo>
                  <a:pt x="0" y="3402554"/>
                </a:lnTo>
                <a:lnTo>
                  <a:pt x="0" y="2721178"/>
                </a:lnTo>
                <a:lnTo>
                  <a:pt x="416752" y="2721178"/>
                </a:lnTo>
                <a:lnTo>
                  <a:pt x="416752" y="2706890"/>
                </a:lnTo>
                <a:lnTo>
                  <a:pt x="445328" y="2706890"/>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dirty="0"/>
          </a:p>
        </p:txBody>
      </p:sp>
      <p:sp>
        <p:nvSpPr>
          <p:cNvPr id="17" name="object 3">
            <a:extLst>
              <a:ext uri="{FF2B5EF4-FFF2-40B4-BE49-F238E27FC236}">
                <a16:creationId xmlns:a16="http://schemas.microsoft.com/office/drawing/2014/main" id="{583D73D3-E6AA-7AFF-9024-934870BC51F9}"/>
              </a:ext>
            </a:extLst>
          </p:cNvPr>
          <p:cNvSpPr/>
          <p:nvPr userDrawn="1"/>
        </p:nvSpPr>
        <p:spPr>
          <a:xfrm rot="16200000">
            <a:off x="-1262734" y="1263164"/>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C7C69"/>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480327" y="475804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599571" y="4919936"/>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616370" y="398501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8" name="Slide Number Placeholder 5">
            <a:extLst>
              <a:ext uri="{FF2B5EF4-FFF2-40B4-BE49-F238E27FC236}">
                <a16:creationId xmlns:a16="http://schemas.microsoft.com/office/drawing/2014/main" id="{0DFC1F41-4F5A-AAD5-7239-767389B131BC}"/>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17">
            <a:extLst>
              <a:ext uri="{FF2B5EF4-FFF2-40B4-BE49-F238E27FC236}">
                <a16:creationId xmlns:a16="http://schemas.microsoft.com/office/drawing/2014/main" id="{78CBEF4C-8E97-28A0-B859-67C377F37434}"/>
              </a:ext>
            </a:extLst>
          </p:cNvPr>
          <p:cNvSpPr>
            <a:spLocks noGrp="1"/>
          </p:cNvSpPr>
          <p:nvPr>
            <p:ph type="body" sz="quarter" idx="21" hasCustomPrompt="1"/>
          </p:nvPr>
        </p:nvSpPr>
        <p:spPr>
          <a:xfrm>
            <a:off x="7946950" y="747840"/>
            <a:ext cx="3456394" cy="5147782"/>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13" name="Text Placeholder 23">
            <a:extLst>
              <a:ext uri="{FF2B5EF4-FFF2-40B4-BE49-F238E27FC236}">
                <a16:creationId xmlns:a16="http://schemas.microsoft.com/office/drawing/2014/main" id="{22B424EA-8C83-A428-9A22-8D1B4C4B4CBE}"/>
              </a:ext>
            </a:extLst>
          </p:cNvPr>
          <p:cNvSpPr>
            <a:spLocks noGrp="1"/>
          </p:cNvSpPr>
          <p:nvPr>
            <p:ph type="body" sz="quarter" idx="66" hasCustomPrompt="1"/>
          </p:nvPr>
        </p:nvSpPr>
        <p:spPr>
          <a:xfrm rot="16200000">
            <a:off x="-1247629" y="1272261"/>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8060243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Photo/Text Slide 03">
    <p:spTree>
      <p:nvGrpSpPr>
        <p:cNvPr id="1" name=""/>
        <p:cNvGrpSpPr/>
        <p:nvPr/>
      </p:nvGrpSpPr>
      <p:grpSpPr>
        <a:xfrm>
          <a:off x="0" y="0"/>
          <a:ext cx="0" cy="0"/>
          <a:chOff x="0" y="0"/>
          <a:chExt cx="0" cy="0"/>
        </a:xfrm>
      </p:grpSpPr>
      <p:sp>
        <p:nvSpPr>
          <p:cNvPr id="17" name="object 3">
            <a:extLst>
              <a:ext uri="{FF2B5EF4-FFF2-40B4-BE49-F238E27FC236}">
                <a16:creationId xmlns:a16="http://schemas.microsoft.com/office/drawing/2014/main" id="{583D73D3-E6AA-7AFF-9024-934870BC51F9}"/>
              </a:ext>
            </a:extLst>
          </p:cNvPr>
          <p:cNvSpPr/>
          <p:nvPr userDrawn="1"/>
        </p:nvSpPr>
        <p:spPr>
          <a:xfrm rot="16200000">
            <a:off x="-1262734" y="1263164"/>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C7C69"/>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16" name="Picture Placeholder 15">
            <a:extLst>
              <a:ext uri="{FF2B5EF4-FFF2-40B4-BE49-F238E27FC236}">
                <a16:creationId xmlns:a16="http://schemas.microsoft.com/office/drawing/2014/main" id="{51BE07CA-394B-3436-9E01-A3901523976D}"/>
              </a:ext>
            </a:extLst>
          </p:cNvPr>
          <p:cNvSpPr>
            <a:spLocks noGrp="1"/>
          </p:cNvSpPr>
          <p:nvPr>
            <p:ph type="pic" sz="quarter" idx="34"/>
          </p:nvPr>
        </p:nvSpPr>
        <p:spPr>
          <a:xfrm>
            <a:off x="7089" y="257177"/>
            <a:ext cx="7575621" cy="4331221"/>
          </a:xfrm>
          <a:custGeom>
            <a:avLst/>
            <a:gdLst>
              <a:gd name="connsiteX0" fmla="*/ 445328 w 7575621"/>
              <a:gd name="connsiteY0" fmla="*/ 0 h 4331221"/>
              <a:gd name="connsiteX1" fmla="*/ 5288471 w 7575621"/>
              <a:gd name="connsiteY1" fmla="*/ 0 h 4331221"/>
              <a:gd name="connsiteX2" fmla="*/ 5288471 w 7575621"/>
              <a:gd name="connsiteY2" fmla="*/ 4519 h 4331221"/>
              <a:gd name="connsiteX3" fmla="*/ 5410512 w 7575621"/>
              <a:gd name="connsiteY3" fmla="*/ 0 h 4331221"/>
              <a:gd name="connsiteX4" fmla="*/ 7575621 w 7575621"/>
              <a:gd name="connsiteY4" fmla="*/ 2165610 h 4331221"/>
              <a:gd name="connsiteX5" fmla="*/ 5410512 w 7575621"/>
              <a:gd name="connsiteY5" fmla="*/ 4331221 h 4331221"/>
              <a:gd name="connsiteX6" fmla="*/ 5288471 w 7575621"/>
              <a:gd name="connsiteY6" fmla="*/ 4326701 h 4331221"/>
              <a:gd name="connsiteX7" fmla="*/ 5288471 w 7575621"/>
              <a:gd name="connsiteY7" fmla="*/ 4331221 h 4331221"/>
              <a:gd name="connsiteX8" fmla="*/ 4124915 w 7575621"/>
              <a:gd name="connsiteY8" fmla="*/ 4331221 h 4331221"/>
              <a:gd name="connsiteX9" fmla="*/ 4096958 w 7575621"/>
              <a:gd name="connsiteY9" fmla="*/ 4254659 h 4331221"/>
              <a:gd name="connsiteX10" fmla="*/ 2810695 w 7575621"/>
              <a:gd name="connsiteY10" fmla="*/ 3402554 h 4331221"/>
              <a:gd name="connsiteX11" fmla="*/ 2732020 w 7575621"/>
              <a:gd name="connsiteY11" fmla="*/ 3405467 h 4331221"/>
              <a:gd name="connsiteX12" fmla="*/ 2732020 w 7575621"/>
              <a:gd name="connsiteY12" fmla="*/ 3402554 h 4331221"/>
              <a:gd name="connsiteX13" fmla="*/ 0 w 7575621"/>
              <a:gd name="connsiteY13" fmla="*/ 3402554 h 4331221"/>
              <a:gd name="connsiteX14" fmla="*/ 0 w 7575621"/>
              <a:gd name="connsiteY14" fmla="*/ 2721178 h 4331221"/>
              <a:gd name="connsiteX15" fmla="*/ 416752 w 7575621"/>
              <a:gd name="connsiteY15" fmla="*/ 2721178 h 4331221"/>
              <a:gd name="connsiteX16" fmla="*/ 416752 w 7575621"/>
              <a:gd name="connsiteY16" fmla="*/ 2706890 h 4331221"/>
              <a:gd name="connsiteX17" fmla="*/ 445328 w 7575621"/>
              <a:gd name="connsiteY17" fmla="*/ 2706890 h 4331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575621" h="4331221">
                <a:moveTo>
                  <a:pt x="445328" y="0"/>
                </a:moveTo>
                <a:lnTo>
                  <a:pt x="5288471" y="0"/>
                </a:lnTo>
                <a:lnTo>
                  <a:pt x="5288471" y="4519"/>
                </a:lnTo>
                <a:cubicBezTo>
                  <a:pt x="5329151" y="0"/>
                  <a:pt x="5369833" y="0"/>
                  <a:pt x="5410512" y="0"/>
                </a:cubicBezTo>
                <a:cubicBezTo>
                  <a:pt x="6608330" y="0"/>
                  <a:pt x="7575621" y="967516"/>
                  <a:pt x="7575621" y="2165610"/>
                </a:cubicBezTo>
                <a:cubicBezTo>
                  <a:pt x="7575621" y="3363702"/>
                  <a:pt x="6603807" y="4331221"/>
                  <a:pt x="5410512" y="4331221"/>
                </a:cubicBezTo>
                <a:cubicBezTo>
                  <a:pt x="5369833" y="4331221"/>
                  <a:pt x="5324630" y="4331221"/>
                  <a:pt x="5288471" y="4326701"/>
                </a:cubicBezTo>
                <a:lnTo>
                  <a:pt x="5288471" y="4331221"/>
                </a:lnTo>
                <a:lnTo>
                  <a:pt x="4124915" y="4331221"/>
                </a:lnTo>
                <a:lnTo>
                  <a:pt x="4096958" y="4254659"/>
                </a:lnTo>
                <a:cubicBezTo>
                  <a:pt x="3885381" y="3753396"/>
                  <a:pt x="3389835" y="3402554"/>
                  <a:pt x="2810695" y="3402554"/>
                </a:cubicBezTo>
                <a:cubicBezTo>
                  <a:pt x="2784470" y="3402554"/>
                  <a:pt x="2758245" y="3402554"/>
                  <a:pt x="2732020" y="3405467"/>
                </a:cubicBezTo>
                <a:lnTo>
                  <a:pt x="2732020" y="3402554"/>
                </a:lnTo>
                <a:lnTo>
                  <a:pt x="0" y="3402554"/>
                </a:lnTo>
                <a:lnTo>
                  <a:pt x="0" y="2721178"/>
                </a:lnTo>
                <a:lnTo>
                  <a:pt x="416752" y="2721178"/>
                </a:lnTo>
                <a:lnTo>
                  <a:pt x="416752" y="2706890"/>
                </a:lnTo>
                <a:lnTo>
                  <a:pt x="445328" y="2706890"/>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480327" y="475804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599571" y="4919936"/>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616370" y="398501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8" name="Slide Number Placeholder 5">
            <a:extLst>
              <a:ext uri="{FF2B5EF4-FFF2-40B4-BE49-F238E27FC236}">
                <a16:creationId xmlns:a16="http://schemas.microsoft.com/office/drawing/2014/main" id="{0DFC1F41-4F5A-AAD5-7239-767389B131BC}"/>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17">
            <a:extLst>
              <a:ext uri="{FF2B5EF4-FFF2-40B4-BE49-F238E27FC236}">
                <a16:creationId xmlns:a16="http://schemas.microsoft.com/office/drawing/2014/main" id="{78CBEF4C-8E97-28A0-B859-67C377F37434}"/>
              </a:ext>
            </a:extLst>
          </p:cNvPr>
          <p:cNvSpPr>
            <a:spLocks noGrp="1"/>
          </p:cNvSpPr>
          <p:nvPr>
            <p:ph type="body" sz="quarter" idx="21" hasCustomPrompt="1"/>
          </p:nvPr>
        </p:nvSpPr>
        <p:spPr>
          <a:xfrm>
            <a:off x="7946950" y="747840"/>
            <a:ext cx="3456394" cy="5147782"/>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13" name="Text Placeholder 23">
            <a:extLst>
              <a:ext uri="{FF2B5EF4-FFF2-40B4-BE49-F238E27FC236}">
                <a16:creationId xmlns:a16="http://schemas.microsoft.com/office/drawing/2014/main" id="{22B424EA-8C83-A428-9A22-8D1B4C4B4CBE}"/>
              </a:ext>
            </a:extLst>
          </p:cNvPr>
          <p:cNvSpPr>
            <a:spLocks noGrp="1"/>
          </p:cNvSpPr>
          <p:nvPr>
            <p:ph type="body" sz="quarter" idx="66" hasCustomPrompt="1"/>
          </p:nvPr>
        </p:nvSpPr>
        <p:spPr>
          <a:xfrm rot="16200000">
            <a:off x="-1247629" y="1272261"/>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36733829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Photo/Text Slide 04">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9EB7BEF0-FA94-5115-FA25-42C165F78608}"/>
              </a:ext>
            </a:extLst>
          </p:cNvPr>
          <p:cNvSpPr/>
          <p:nvPr userDrawn="1"/>
        </p:nvSpPr>
        <p:spPr>
          <a:xfrm rot="5400000">
            <a:off x="8063787" y="-823539"/>
            <a:ext cx="2914257" cy="534216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459597"/>
          </a:solidFill>
          <a:ln w="15768" cap="flat">
            <a:noFill/>
            <a:prstDash val="solid"/>
            <a:miter/>
          </a:ln>
        </p:spPr>
        <p:txBody>
          <a:bodyPr wrap="square" rtlCol="0" anchor="ctr">
            <a:noAutofit/>
          </a:bodyPr>
          <a:lstStyle/>
          <a:p>
            <a:endParaRPr lang="en-US">
              <a:latin typeface="Calibri" panose="020F0502020204030204" pitchFamily="34" charset="0"/>
              <a:cs typeface="Calibri" panose="020F0502020204030204" pitchFamily="34" charset="0"/>
            </a:endParaRPr>
          </a:p>
        </p:txBody>
      </p:sp>
      <p:sp>
        <p:nvSpPr>
          <p:cNvPr id="12" name="Text Placeholder 32">
            <a:extLst>
              <a:ext uri="{FF2B5EF4-FFF2-40B4-BE49-F238E27FC236}">
                <a16:creationId xmlns:a16="http://schemas.microsoft.com/office/drawing/2014/main" id="{6A302A67-654B-7AC2-9C64-4510E667B6DA}"/>
              </a:ext>
            </a:extLst>
          </p:cNvPr>
          <p:cNvSpPr>
            <a:spLocks noGrp="1"/>
          </p:cNvSpPr>
          <p:nvPr>
            <p:ph type="body" sz="quarter" idx="18" hasCustomPrompt="1"/>
          </p:nvPr>
        </p:nvSpPr>
        <p:spPr>
          <a:xfrm>
            <a:off x="8206817" y="1606273"/>
            <a:ext cx="3314013" cy="870198"/>
          </a:xfrm>
          <a:prstGeom prst="rect">
            <a:avLst/>
          </a:prstGeom>
        </p:spPr>
        <p:txBody>
          <a:bodyPr anchor="t">
            <a:noAutofit/>
          </a:bodyPr>
          <a:lstStyle>
            <a:lvl1pPr marL="0" indent="0" algn="r">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3" name="Text Placeholder 32">
            <a:extLst>
              <a:ext uri="{FF2B5EF4-FFF2-40B4-BE49-F238E27FC236}">
                <a16:creationId xmlns:a16="http://schemas.microsoft.com/office/drawing/2014/main" id="{91D11006-8889-5EC8-DEC2-F21EE24ECE46}"/>
              </a:ext>
            </a:extLst>
          </p:cNvPr>
          <p:cNvSpPr>
            <a:spLocks noGrp="1"/>
          </p:cNvSpPr>
          <p:nvPr>
            <p:ph type="body" sz="quarter" idx="19" hasCustomPrompt="1"/>
          </p:nvPr>
        </p:nvSpPr>
        <p:spPr>
          <a:xfrm>
            <a:off x="8569889" y="671353"/>
            <a:ext cx="2950942" cy="582540"/>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4" name="Slide Number Placeholder 5">
            <a:extLst>
              <a:ext uri="{FF2B5EF4-FFF2-40B4-BE49-F238E27FC236}">
                <a16:creationId xmlns:a16="http://schemas.microsoft.com/office/drawing/2014/main" id="{41F265C6-CB12-C229-E7A9-04CCAF942DF5}"/>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5" name="Text Placeholder 17">
            <a:extLst>
              <a:ext uri="{FF2B5EF4-FFF2-40B4-BE49-F238E27FC236}">
                <a16:creationId xmlns:a16="http://schemas.microsoft.com/office/drawing/2014/main" id="{127551CF-E1D6-B8A8-859C-DA21788C436F}"/>
              </a:ext>
            </a:extLst>
          </p:cNvPr>
          <p:cNvSpPr>
            <a:spLocks noGrp="1"/>
          </p:cNvSpPr>
          <p:nvPr>
            <p:ph type="body" sz="quarter" idx="23" hasCustomPrompt="1"/>
          </p:nvPr>
        </p:nvSpPr>
        <p:spPr>
          <a:xfrm>
            <a:off x="455461" y="4096920"/>
            <a:ext cx="10614687" cy="1248936"/>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16" name="Text Placeholder 23">
            <a:extLst>
              <a:ext uri="{FF2B5EF4-FFF2-40B4-BE49-F238E27FC236}">
                <a16:creationId xmlns:a16="http://schemas.microsoft.com/office/drawing/2014/main" id="{A4C741C7-BC25-F095-214E-626E7ED5BAE3}"/>
              </a:ext>
            </a:extLst>
          </p:cNvPr>
          <p:cNvSpPr>
            <a:spLocks noGrp="1"/>
          </p:cNvSpPr>
          <p:nvPr>
            <p:ph type="body" sz="quarter" idx="66" hasCustomPrompt="1"/>
          </p:nvPr>
        </p:nvSpPr>
        <p:spPr>
          <a:xfrm rot="16200000">
            <a:off x="-995641" y="844621"/>
            <a:ext cx="2449745"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cxnSp>
        <p:nvCxnSpPr>
          <p:cNvPr id="17" name="Straight Connector 16">
            <a:extLst>
              <a:ext uri="{FF2B5EF4-FFF2-40B4-BE49-F238E27FC236}">
                <a16:creationId xmlns:a16="http://schemas.microsoft.com/office/drawing/2014/main" id="{17C99E55-31E9-61C5-1267-020BFD12619A}"/>
              </a:ext>
            </a:extLst>
          </p:cNvPr>
          <p:cNvCxnSpPr>
            <a:cxnSpLocks/>
          </p:cNvCxnSpPr>
          <p:nvPr userDrawn="1"/>
        </p:nvCxnSpPr>
        <p:spPr>
          <a:xfrm>
            <a:off x="7924166" y="1430093"/>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8" name="Picture Placeholder 20">
            <a:extLst>
              <a:ext uri="{FF2B5EF4-FFF2-40B4-BE49-F238E27FC236}">
                <a16:creationId xmlns:a16="http://schemas.microsoft.com/office/drawing/2014/main" id="{564D7438-5DBC-93FB-05BE-D902A63FF53D}"/>
              </a:ext>
            </a:extLst>
          </p:cNvPr>
          <p:cNvSpPr>
            <a:spLocks noGrp="1"/>
          </p:cNvSpPr>
          <p:nvPr>
            <p:ph type="pic" sz="quarter" idx="67"/>
          </p:nvPr>
        </p:nvSpPr>
        <p:spPr>
          <a:xfrm>
            <a:off x="-1" y="178005"/>
            <a:ext cx="7607445" cy="3354626"/>
          </a:xfrm>
          <a:custGeom>
            <a:avLst/>
            <a:gdLst>
              <a:gd name="connsiteX0" fmla="*/ 0 w 7607445"/>
              <a:gd name="connsiteY0" fmla="*/ 0 h 3354626"/>
              <a:gd name="connsiteX1" fmla="*/ 2057401 w 7607445"/>
              <a:gd name="connsiteY1" fmla="*/ 0 h 3354626"/>
              <a:gd name="connsiteX2" fmla="*/ 4013534 w 7607445"/>
              <a:gd name="connsiteY2" fmla="*/ 0 h 3354626"/>
              <a:gd name="connsiteX3" fmla="*/ 4127503 w 7607445"/>
              <a:gd name="connsiteY3" fmla="*/ 0 h 3354626"/>
              <a:gd name="connsiteX4" fmla="*/ 6070935 w 7607445"/>
              <a:gd name="connsiteY4" fmla="*/ 0 h 3354626"/>
              <a:gd name="connsiteX5" fmla="*/ 6070935 w 7607445"/>
              <a:gd name="connsiteY5" fmla="*/ 3501 h 3354626"/>
              <a:gd name="connsiteX6" fmla="*/ 6184905 w 7607445"/>
              <a:gd name="connsiteY6" fmla="*/ 0 h 3354626"/>
              <a:gd name="connsiteX7" fmla="*/ 7471829 w 7607445"/>
              <a:gd name="connsiteY7" fmla="*/ 382501 h 3354626"/>
              <a:gd name="connsiteX8" fmla="*/ 7598074 w 7607445"/>
              <a:gd name="connsiteY8" fmla="*/ 477664 h 3354626"/>
              <a:gd name="connsiteX9" fmla="*/ 7489864 w 7607445"/>
              <a:gd name="connsiteY9" fmla="*/ 544701 h 3354626"/>
              <a:gd name="connsiteX10" fmla="*/ 6849834 w 7607445"/>
              <a:gd name="connsiteY10" fmla="*/ 1669539 h 3354626"/>
              <a:gd name="connsiteX11" fmla="*/ 7488340 w 7607445"/>
              <a:gd name="connsiteY11" fmla="*/ 2794379 h 3354626"/>
              <a:gd name="connsiteX12" fmla="*/ 7607445 w 7607445"/>
              <a:gd name="connsiteY12" fmla="*/ 2868214 h 3354626"/>
              <a:gd name="connsiteX13" fmla="*/ 7596485 w 7607445"/>
              <a:gd name="connsiteY13" fmla="*/ 2878084 h 3354626"/>
              <a:gd name="connsiteX14" fmla="*/ 6184904 w 7607445"/>
              <a:gd name="connsiteY14" fmla="*/ 3354626 h 3354626"/>
              <a:gd name="connsiteX15" fmla="*/ 6070933 w 7607445"/>
              <a:gd name="connsiteY15" fmla="*/ 3351125 h 3354626"/>
              <a:gd name="connsiteX16" fmla="*/ 6070933 w 7607445"/>
              <a:gd name="connsiteY16" fmla="*/ 3354626 h 3354626"/>
              <a:gd name="connsiteX17" fmla="*/ 4127503 w 7607445"/>
              <a:gd name="connsiteY17" fmla="*/ 3354626 h 3354626"/>
              <a:gd name="connsiteX18" fmla="*/ 4013532 w 7607445"/>
              <a:gd name="connsiteY18" fmla="*/ 3354626 h 3354626"/>
              <a:gd name="connsiteX19" fmla="*/ 2057401 w 7607445"/>
              <a:gd name="connsiteY19" fmla="*/ 3354626 h 3354626"/>
              <a:gd name="connsiteX20" fmla="*/ 0 w 7607445"/>
              <a:gd name="connsiteY20" fmla="*/ 3354626 h 33546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7607445" h="3354626">
                <a:moveTo>
                  <a:pt x="0" y="0"/>
                </a:moveTo>
                <a:lnTo>
                  <a:pt x="2057401" y="0"/>
                </a:lnTo>
                <a:lnTo>
                  <a:pt x="4013534" y="0"/>
                </a:lnTo>
                <a:lnTo>
                  <a:pt x="4127503" y="0"/>
                </a:lnTo>
                <a:lnTo>
                  <a:pt x="6070935" y="0"/>
                </a:lnTo>
                <a:lnTo>
                  <a:pt x="6070935" y="3501"/>
                </a:lnTo>
                <a:cubicBezTo>
                  <a:pt x="6108924" y="0"/>
                  <a:pt x="6146915" y="0"/>
                  <a:pt x="6184905" y="0"/>
                </a:cubicBezTo>
                <a:cubicBezTo>
                  <a:pt x="6674291" y="0"/>
                  <a:pt x="7122472" y="143433"/>
                  <a:pt x="7471829" y="382501"/>
                </a:cubicBezTo>
                <a:lnTo>
                  <a:pt x="7598074" y="477664"/>
                </a:lnTo>
                <a:lnTo>
                  <a:pt x="7489864" y="544701"/>
                </a:lnTo>
                <a:cubicBezTo>
                  <a:pt x="7099290" y="811726"/>
                  <a:pt x="6849834" y="1216089"/>
                  <a:pt x="6849834" y="1669539"/>
                </a:cubicBezTo>
                <a:cubicBezTo>
                  <a:pt x="6849834" y="2122992"/>
                  <a:pt x="7098129" y="2527355"/>
                  <a:pt x="7488340" y="2794379"/>
                </a:cubicBezTo>
                <a:lnTo>
                  <a:pt x="7607445" y="2868214"/>
                </a:lnTo>
                <a:lnTo>
                  <a:pt x="7596485" y="2878084"/>
                </a:lnTo>
                <a:cubicBezTo>
                  <a:pt x="7231761" y="3173094"/>
                  <a:pt x="6733385" y="3354626"/>
                  <a:pt x="6184904" y="3354626"/>
                </a:cubicBezTo>
                <a:cubicBezTo>
                  <a:pt x="6146915" y="3354626"/>
                  <a:pt x="6104701" y="3354626"/>
                  <a:pt x="6070933" y="3351125"/>
                </a:cubicBezTo>
                <a:lnTo>
                  <a:pt x="6070933" y="3354626"/>
                </a:lnTo>
                <a:lnTo>
                  <a:pt x="4127503" y="3354626"/>
                </a:lnTo>
                <a:lnTo>
                  <a:pt x="4013532" y="3354626"/>
                </a:lnTo>
                <a:lnTo>
                  <a:pt x="2057401" y="3354626"/>
                </a:lnTo>
                <a:lnTo>
                  <a:pt x="0" y="3354626"/>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Tree>
    <p:extLst>
      <p:ext uri="{BB962C8B-B14F-4D97-AF65-F5344CB8AC3E}">
        <p14:creationId xmlns:p14="http://schemas.microsoft.com/office/powerpoint/2010/main" val="101048799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3_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008681" y="994824"/>
            <a:ext cx="2469817"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043783" y="-295306"/>
            <a:ext cx="3462496"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459597"/>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5"/>
            <a:ext cx="1532272" cy="870198"/>
          </a:xfrm>
          <a:prstGeom prst="rect">
            <a:avLst/>
          </a:prstGeom>
        </p:spPr>
        <p:txBody>
          <a:bodyPr anchor="t">
            <a:noAutofit/>
          </a:bodyPr>
          <a:lstStyle>
            <a:lvl1pPr marL="0" indent="0" algn="r">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19777"/>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0" name="Picture Placeholder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3704457"/>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455461" y="4096920"/>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995641" y="1005985"/>
            <a:ext cx="2449745"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93485236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Slide ">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28A51C95-9D83-623E-DEE4-83954D3B5AE2}"/>
              </a:ext>
            </a:extLst>
          </p:cNvPr>
          <p:cNvSpPr/>
          <p:nvPr userDrawn="1"/>
        </p:nvSpPr>
        <p:spPr>
          <a:xfrm flipH="1">
            <a:off x="7210213" y="5165523"/>
            <a:ext cx="4981787" cy="778675"/>
          </a:xfrm>
          <a:custGeom>
            <a:avLst/>
            <a:gdLst>
              <a:gd name="connsiteX0" fmla="*/ 4421111 w 4981787"/>
              <a:gd name="connsiteY0" fmla="*/ 0 h 778675"/>
              <a:gd name="connsiteX1" fmla="*/ 3596277 w 4981787"/>
              <a:gd name="connsiteY1" fmla="*/ 0 h 778675"/>
              <a:gd name="connsiteX2" fmla="*/ 0 w 4981787"/>
              <a:gd name="connsiteY2" fmla="*/ 0 h 778675"/>
              <a:gd name="connsiteX3" fmla="*/ 0 w 4981787"/>
              <a:gd name="connsiteY3" fmla="*/ 778675 h 778675"/>
              <a:gd name="connsiteX4" fmla="*/ 4156953 w 4981787"/>
              <a:gd name="connsiteY4" fmla="*/ 778675 h 778675"/>
              <a:gd name="connsiteX5" fmla="*/ 4981787 w 4981787"/>
              <a:gd name="connsiteY5" fmla="*/ 778675 h 778675"/>
              <a:gd name="connsiteX6" fmla="*/ 4981787 w 4981787"/>
              <a:gd name="connsiteY6" fmla="*/ 421337 h 778675"/>
              <a:gd name="connsiteX7" fmla="*/ 4421111 w 4981787"/>
              <a:gd name="connsiteY7" fmla="*/ 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81787" h="778675">
                <a:moveTo>
                  <a:pt x="4421111" y="0"/>
                </a:moveTo>
                <a:lnTo>
                  <a:pt x="3596277" y="0"/>
                </a:lnTo>
                <a:lnTo>
                  <a:pt x="0" y="0"/>
                </a:lnTo>
                <a:lnTo>
                  <a:pt x="0" y="778675"/>
                </a:lnTo>
                <a:lnTo>
                  <a:pt x="4156953" y="778675"/>
                </a:lnTo>
                <a:lnTo>
                  <a:pt x="4981787" y="778675"/>
                </a:lnTo>
                <a:lnTo>
                  <a:pt x="4981787" y="421337"/>
                </a:lnTo>
                <a:cubicBezTo>
                  <a:pt x="4981787" y="189335"/>
                  <a:pt x="4729839" y="0"/>
                  <a:pt x="4421111" y="0"/>
                </a:cubicBez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5" name="Freeform 24">
            <a:extLst>
              <a:ext uri="{FF2B5EF4-FFF2-40B4-BE49-F238E27FC236}">
                <a16:creationId xmlns:a16="http://schemas.microsoft.com/office/drawing/2014/main" id="{FB9E3E15-2522-D9C7-47C3-415B63464703}"/>
              </a:ext>
            </a:extLst>
          </p:cNvPr>
          <p:cNvSpPr/>
          <p:nvPr userDrawn="1"/>
        </p:nvSpPr>
        <p:spPr>
          <a:xfrm>
            <a:off x="-39761" y="2405242"/>
            <a:ext cx="6414658" cy="3336184"/>
          </a:xfrm>
          <a:custGeom>
            <a:avLst/>
            <a:gdLst>
              <a:gd name="connsiteX0" fmla="*/ 0 w 6414658"/>
              <a:gd name="connsiteY0" fmla="*/ 0 h 3336184"/>
              <a:gd name="connsiteX1" fmla="*/ 4748066 w 6414658"/>
              <a:gd name="connsiteY1" fmla="*/ 0 h 3336184"/>
              <a:gd name="connsiteX2" fmla="*/ 4748066 w 6414658"/>
              <a:gd name="connsiteY2" fmla="*/ 79 h 3336184"/>
              <a:gd name="connsiteX3" fmla="*/ 4917338 w 6414658"/>
              <a:gd name="connsiteY3" fmla="*/ 8596 h 3336184"/>
              <a:gd name="connsiteX4" fmla="*/ 6414658 w 6414658"/>
              <a:gd name="connsiteY4" fmla="*/ 1668093 h 3336184"/>
              <a:gd name="connsiteX5" fmla="*/ 4916764 w 6414658"/>
              <a:gd name="connsiteY5" fmla="*/ 3327590 h 3336184"/>
              <a:gd name="connsiteX6" fmla="*/ 4748066 w 6414658"/>
              <a:gd name="connsiteY6" fmla="*/ 3336106 h 3336184"/>
              <a:gd name="connsiteX7" fmla="*/ 4748066 w 6414658"/>
              <a:gd name="connsiteY7" fmla="*/ 3336181 h 3336184"/>
              <a:gd name="connsiteX8" fmla="*/ 4746579 w 6414658"/>
              <a:gd name="connsiteY8" fmla="*/ 3336181 h 3336184"/>
              <a:gd name="connsiteX9" fmla="*/ 4746519 w 6414658"/>
              <a:gd name="connsiteY9" fmla="*/ 3336184 h 3336184"/>
              <a:gd name="connsiteX10" fmla="*/ 4746437 w 6414658"/>
              <a:gd name="connsiteY10" fmla="*/ 3336181 h 3336184"/>
              <a:gd name="connsiteX11" fmla="*/ 4652490 w 6414658"/>
              <a:gd name="connsiteY11" fmla="*/ 3336181 h 3336184"/>
              <a:gd name="connsiteX12" fmla="*/ 4652490 w 6414658"/>
              <a:gd name="connsiteY12" fmla="*/ 3336184 h 3336184"/>
              <a:gd name="connsiteX13" fmla="*/ 2812197 w 6414658"/>
              <a:gd name="connsiteY13" fmla="*/ 3336184 h 3336184"/>
              <a:gd name="connsiteX14" fmla="*/ 2812197 w 6414658"/>
              <a:gd name="connsiteY14" fmla="*/ 3336181 h 3336184"/>
              <a:gd name="connsiteX15" fmla="*/ 0 w 6414658"/>
              <a:gd name="connsiteY15" fmla="*/ 3336181 h 3336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414658" h="3336184">
                <a:moveTo>
                  <a:pt x="0" y="0"/>
                </a:moveTo>
                <a:lnTo>
                  <a:pt x="4748066" y="0"/>
                </a:lnTo>
                <a:lnTo>
                  <a:pt x="4748066" y="79"/>
                </a:lnTo>
                <a:lnTo>
                  <a:pt x="4917338" y="8596"/>
                </a:lnTo>
                <a:cubicBezTo>
                  <a:pt x="5759641" y="93850"/>
                  <a:pt x="6414658" y="802922"/>
                  <a:pt x="6414658" y="1668093"/>
                </a:cubicBezTo>
                <a:cubicBezTo>
                  <a:pt x="6414658" y="2533262"/>
                  <a:pt x="5756579" y="3242335"/>
                  <a:pt x="4916764" y="3327590"/>
                </a:cubicBezTo>
                <a:lnTo>
                  <a:pt x="4748066" y="3336106"/>
                </a:lnTo>
                <a:lnTo>
                  <a:pt x="4748066" y="3336181"/>
                </a:lnTo>
                <a:lnTo>
                  <a:pt x="4746579" y="3336181"/>
                </a:lnTo>
                <a:lnTo>
                  <a:pt x="4746519" y="3336184"/>
                </a:lnTo>
                <a:lnTo>
                  <a:pt x="4746437" y="3336181"/>
                </a:lnTo>
                <a:lnTo>
                  <a:pt x="4652490" y="3336181"/>
                </a:lnTo>
                <a:lnTo>
                  <a:pt x="4652490" y="3336184"/>
                </a:lnTo>
                <a:lnTo>
                  <a:pt x="2812197" y="3336184"/>
                </a:lnTo>
                <a:lnTo>
                  <a:pt x="2812197" y="3336181"/>
                </a:lnTo>
                <a:lnTo>
                  <a:pt x="0" y="3336181"/>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object 3">
            <a:extLst>
              <a:ext uri="{FF2B5EF4-FFF2-40B4-BE49-F238E27FC236}">
                <a16:creationId xmlns:a16="http://schemas.microsoft.com/office/drawing/2014/main" id="{4EB31FB1-367A-D7AC-046D-9AAC71D3B7CA}"/>
              </a:ext>
            </a:extLst>
          </p:cNvPr>
          <p:cNvSpPr/>
          <p:nvPr userDrawn="1"/>
        </p:nvSpPr>
        <p:spPr>
          <a:xfrm>
            <a:off x="9232269" y="1076909"/>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30" name="Picture Placeholder 29">
            <a:extLst>
              <a:ext uri="{FF2B5EF4-FFF2-40B4-BE49-F238E27FC236}">
                <a16:creationId xmlns:a16="http://schemas.microsoft.com/office/drawing/2014/main" id="{E7A73EEE-7365-180F-BE9D-B8FD2CAD094B}"/>
              </a:ext>
            </a:extLst>
          </p:cNvPr>
          <p:cNvSpPr>
            <a:spLocks noGrp="1"/>
          </p:cNvSpPr>
          <p:nvPr>
            <p:ph type="pic" sz="quarter" idx="19"/>
          </p:nvPr>
        </p:nvSpPr>
        <p:spPr>
          <a:xfrm>
            <a:off x="5957002" y="1303139"/>
            <a:ext cx="6234998" cy="4198861"/>
          </a:xfrm>
          <a:custGeom>
            <a:avLst/>
            <a:gdLst>
              <a:gd name="connsiteX0" fmla="*/ 2122138 w 6234998"/>
              <a:gd name="connsiteY0" fmla="*/ 0 h 4198861"/>
              <a:gd name="connsiteX1" fmla="*/ 2245434 w 6234998"/>
              <a:gd name="connsiteY1" fmla="*/ 4566 h 4198861"/>
              <a:gd name="connsiteX2" fmla="*/ 2245434 w 6234998"/>
              <a:gd name="connsiteY2" fmla="*/ 0 h 4198861"/>
              <a:gd name="connsiteX3" fmla="*/ 3128047 w 6234998"/>
              <a:gd name="connsiteY3" fmla="*/ 0 h 4198861"/>
              <a:gd name="connsiteX4" fmla="*/ 3238167 w 6234998"/>
              <a:gd name="connsiteY4" fmla="*/ 0 h 4198861"/>
              <a:gd name="connsiteX5" fmla="*/ 3275267 w 6234998"/>
              <a:gd name="connsiteY5" fmla="*/ 0 h 4198861"/>
              <a:gd name="connsiteX6" fmla="*/ 3275267 w 6234998"/>
              <a:gd name="connsiteY6" fmla="*/ 226190 h 4198861"/>
              <a:gd name="connsiteX7" fmla="*/ 6234963 w 6234998"/>
              <a:gd name="connsiteY7" fmla="*/ 226190 h 4198861"/>
              <a:gd name="connsiteX8" fmla="*/ 6234963 w 6234998"/>
              <a:gd name="connsiteY8" fmla="*/ 0 h 4198861"/>
              <a:gd name="connsiteX9" fmla="*/ 6234998 w 6234998"/>
              <a:gd name="connsiteY9" fmla="*/ 0 h 4198861"/>
              <a:gd name="connsiteX10" fmla="*/ 6234998 w 6234998"/>
              <a:gd name="connsiteY10" fmla="*/ 3862384 h 4198861"/>
              <a:gd name="connsiteX11" fmla="*/ 2638721 w 6234998"/>
              <a:gd name="connsiteY11" fmla="*/ 3862384 h 4198861"/>
              <a:gd name="connsiteX12" fmla="*/ 1813887 w 6234998"/>
              <a:gd name="connsiteY12" fmla="*/ 3862384 h 4198861"/>
              <a:gd name="connsiteX13" fmla="*/ 1297402 w 6234998"/>
              <a:gd name="connsiteY13" fmla="*/ 4120011 h 4198861"/>
              <a:gd name="connsiteX14" fmla="*/ 1264701 w 6234998"/>
              <a:gd name="connsiteY14" fmla="*/ 4198861 h 4198861"/>
              <a:gd name="connsiteX15" fmla="*/ 1078582 w 6234998"/>
              <a:gd name="connsiteY15" fmla="*/ 4112121 h 4198861"/>
              <a:gd name="connsiteX16" fmla="*/ 307781 w 6234998"/>
              <a:gd name="connsiteY16" fmla="*/ 3412066 h 4198861"/>
              <a:gd name="connsiteX17" fmla="*/ 296799 w 6234998"/>
              <a:gd name="connsiteY17" fmla="*/ 3393965 h 4198861"/>
              <a:gd name="connsiteX18" fmla="*/ 301948 w 6234998"/>
              <a:gd name="connsiteY18" fmla="*/ 3382497 h 4198861"/>
              <a:gd name="connsiteX19" fmla="*/ 417895 w 6234998"/>
              <a:gd name="connsiteY19" fmla="*/ 2770196 h 4198861"/>
              <a:gd name="connsiteX20" fmla="*/ 80940 w 6234998"/>
              <a:gd name="connsiteY20" fmla="*/ 1763461 h 4198861"/>
              <a:gd name="connsiteX21" fmla="*/ 0 w 6234998"/>
              <a:gd name="connsiteY21" fmla="*/ 1665934 h 4198861"/>
              <a:gd name="connsiteX22" fmla="*/ 33314 w 6234998"/>
              <a:gd name="connsiteY22" fmla="*/ 1536503 h 4198861"/>
              <a:gd name="connsiteX23" fmla="*/ 2122138 w 6234998"/>
              <a:gd name="connsiteY23" fmla="*/ 0 h 4198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234998" h="4198861">
                <a:moveTo>
                  <a:pt x="2122138" y="0"/>
                </a:moveTo>
                <a:cubicBezTo>
                  <a:pt x="2163235" y="0"/>
                  <a:pt x="2208903" y="0"/>
                  <a:pt x="2245434" y="4566"/>
                </a:cubicBezTo>
                <a:lnTo>
                  <a:pt x="2245434" y="0"/>
                </a:lnTo>
                <a:lnTo>
                  <a:pt x="3128047" y="0"/>
                </a:lnTo>
                <a:lnTo>
                  <a:pt x="3238167" y="0"/>
                </a:lnTo>
                <a:lnTo>
                  <a:pt x="3275267" y="0"/>
                </a:lnTo>
                <a:lnTo>
                  <a:pt x="3275267" y="226190"/>
                </a:lnTo>
                <a:lnTo>
                  <a:pt x="6234963" y="226190"/>
                </a:lnTo>
                <a:lnTo>
                  <a:pt x="6234963" y="0"/>
                </a:lnTo>
                <a:lnTo>
                  <a:pt x="6234998" y="0"/>
                </a:lnTo>
                <a:lnTo>
                  <a:pt x="6234998" y="3862384"/>
                </a:lnTo>
                <a:lnTo>
                  <a:pt x="2638721" y="3862384"/>
                </a:lnTo>
                <a:lnTo>
                  <a:pt x="1813887" y="3862384"/>
                </a:lnTo>
                <a:cubicBezTo>
                  <a:pt x="1582341" y="3862384"/>
                  <a:pt x="1382734" y="3968885"/>
                  <a:pt x="1297402" y="4120011"/>
                </a:cubicBezTo>
                <a:lnTo>
                  <a:pt x="1264701" y="4198861"/>
                </a:lnTo>
                <a:lnTo>
                  <a:pt x="1078582" y="4112121"/>
                </a:lnTo>
                <a:cubicBezTo>
                  <a:pt x="768617" y="3943931"/>
                  <a:pt x="504112" y="3703006"/>
                  <a:pt x="307781" y="3412066"/>
                </a:cubicBezTo>
                <a:lnTo>
                  <a:pt x="296799" y="3393965"/>
                </a:lnTo>
                <a:lnTo>
                  <a:pt x="301948" y="3382497"/>
                </a:lnTo>
                <a:cubicBezTo>
                  <a:pt x="376765" y="3193025"/>
                  <a:pt x="417895" y="2986488"/>
                  <a:pt x="417895" y="2770196"/>
                </a:cubicBezTo>
                <a:cubicBezTo>
                  <a:pt x="417895" y="2391684"/>
                  <a:pt x="292521" y="2043050"/>
                  <a:pt x="80940" y="1763461"/>
                </a:cubicBezTo>
                <a:lnTo>
                  <a:pt x="0" y="1665934"/>
                </a:lnTo>
                <a:lnTo>
                  <a:pt x="33314" y="1536503"/>
                </a:lnTo>
                <a:cubicBezTo>
                  <a:pt x="310805" y="645283"/>
                  <a:pt x="1142613" y="0"/>
                  <a:pt x="2122138" y="0"/>
                </a:cubicBezTo>
                <a:close/>
              </a:path>
            </a:pathLst>
          </a:custGeom>
          <a:solidFill>
            <a:schemeClr val="bg1">
              <a:lumMod val="95000"/>
            </a:schemeClr>
          </a:solidFill>
        </p:spPr>
        <p:txBody>
          <a:bodyPr wrap="square">
            <a:noAutofit/>
          </a:bodyPr>
          <a:lstStyle>
            <a:lvl1pPr marL="0" indent="0" algn="ctr">
              <a:buNone/>
              <a:defRPr>
                <a:solidFill>
                  <a:schemeClr val="bg1">
                    <a:lumMod val="95000"/>
                  </a:schemeClr>
                </a:solidFill>
              </a:defRPr>
            </a:lvl1pPr>
          </a:lstStyle>
          <a:p>
            <a:endParaRPr lang="en-US" dirty="0"/>
          </a:p>
        </p:txBody>
      </p:sp>
      <p:sp>
        <p:nvSpPr>
          <p:cNvPr id="27" name="Text Placeholder 23">
            <a:extLst>
              <a:ext uri="{FF2B5EF4-FFF2-40B4-BE49-F238E27FC236}">
                <a16:creationId xmlns:a16="http://schemas.microsoft.com/office/drawing/2014/main" id="{74D6682C-F555-E900-9A32-F2E1975ABE2D}"/>
              </a:ext>
            </a:extLst>
          </p:cNvPr>
          <p:cNvSpPr>
            <a:spLocks noGrp="1"/>
          </p:cNvSpPr>
          <p:nvPr>
            <p:ph type="body" sz="quarter" idx="15" hasCustomPrompt="1"/>
          </p:nvPr>
        </p:nvSpPr>
        <p:spPr>
          <a:xfrm>
            <a:off x="553654" y="4185564"/>
            <a:ext cx="5089964" cy="697353"/>
          </a:xfrm>
          <a:prstGeom prst="rect">
            <a:avLst/>
          </a:prstGeom>
        </p:spPr>
        <p:txBody>
          <a:bodyPr>
            <a:noAutofit/>
          </a:bodyPr>
          <a:lstStyle>
            <a:lvl1pPr marL="0" indent="0" algn="l">
              <a:buNone/>
              <a:defRPr sz="4800" b="1" baseline="0">
                <a:solidFill>
                  <a:schemeClr val="bg1"/>
                </a:solidFill>
                <a:latin typeface="+mn-lt"/>
              </a:defRPr>
            </a:lvl1pPr>
          </a:lstStyle>
          <a:p>
            <a:pPr lvl="0"/>
            <a:r>
              <a:rPr lang="en-US" dirty="0"/>
              <a:t>Epic Stays</a:t>
            </a:r>
          </a:p>
        </p:txBody>
      </p:sp>
      <p:sp>
        <p:nvSpPr>
          <p:cNvPr id="28" name="Text Placeholder 23">
            <a:extLst>
              <a:ext uri="{FF2B5EF4-FFF2-40B4-BE49-F238E27FC236}">
                <a16:creationId xmlns:a16="http://schemas.microsoft.com/office/drawing/2014/main" id="{A30E17E1-7F76-F9B6-EF94-0CA7B47A4BEC}"/>
              </a:ext>
            </a:extLst>
          </p:cNvPr>
          <p:cNvSpPr>
            <a:spLocks noGrp="1"/>
          </p:cNvSpPr>
          <p:nvPr>
            <p:ph type="body" sz="quarter" idx="16" hasCustomPrompt="1"/>
          </p:nvPr>
        </p:nvSpPr>
        <p:spPr>
          <a:xfrm>
            <a:off x="553654" y="3562838"/>
            <a:ext cx="5089964" cy="697353"/>
          </a:xfrm>
          <a:prstGeom prst="rect">
            <a:avLst/>
          </a:prstGeom>
        </p:spPr>
        <p:txBody>
          <a:bodyPr>
            <a:normAutofit/>
          </a:bodyPr>
          <a:lstStyle>
            <a:lvl1pPr marL="0" indent="0" algn="l">
              <a:buNone/>
              <a:defRPr sz="3600" b="0" i="0">
                <a:solidFill>
                  <a:schemeClr val="bg1"/>
                </a:solidFill>
                <a:latin typeface="+mn-lt"/>
              </a:defRPr>
            </a:lvl1pPr>
          </a:lstStyle>
          <a:p>
            <a:pPr lvl="0"/>
            <a:r>
              <a:rPr lang="en-US" dirty="0"/>
              <a:t>Your guide to</a:t>
            </a:r>
          </a:p>
        </p:txBody>
      </p:sp>
      <p:sp>
        <p:nvSpPr>
          <p:cNvPr id="10" name="Text Placeholder 23">
            <a:extLst>
              <a:ext uri="{FF2B5EF4-FFF2-40B4-BE49-F238E27FC236}">
                <a16:creationId xmlns:a16="http://schemas.microsoft.com/office/drawing/2014/main" id="{C18B7723-77FE-5BC3-BCDF-3133F9EBDD75}"/>
              </a:ext>
            </a:extLst>
          </p:cNvPr>
          <p:cNvSpPr>
            <a:spLocks noGrp="1"/>
          </p:cNvSpPr>
          <p:nvPr>
            <p:ph type="body" sz="quarter" idx="17" hasCustomPrompt="1"/>
          </p:nvPr>
        </p:nvSpPr>
        <p:spPr>
          <a:xfrm>
            <a:off x="7210213" y="5320492"/>
            <a:ext cx="4981787" cy="679345"/>
          </a:xfrm>
          <a:prstGeom prst="rect">
            <a:avLst/>
          </a:prstGeom>
        </p:spPr>
        <p:txBody>
          <a:bodyPr>
            <a:noAutofit/>
          </a:bodyPr>
          <a:lstStyle>
            <a:lvl1pPr marL="0" indent="0" algn="ctr">
              <a:buNone/>
              <a:defRPr sz="2800" b="0" i="0">
                <a:solidFill>
                  <a:schemeClr val="bg1"/>
                </a:solidFill>
                <a:latin typeface="+mn-lt"/>
              </a:defRPr>
            </a:lvl1pPr>
          </a:lstStyle>
          <a:p>
            <a:pPr lvl="0"/>
            <a:r>
              <a:rPr lang="en-US" dirty="0" err="1"/>
              <a:t>www.epicstays.eu</a:t>
            </a:r>
            <a:endParaRPr lang="en-US" dirty="0"/>
          </a:p>
        </p:txBody>
      </p:sp>
      <p:pic>
        <p:nvPicPr>
          <p:cNvPr id="2" name="Picture 1">
            <a:extLst>
              <a:ext uri="{FF2B5EF4-FFF2-40B4-BE49-F238E27FC236}">
                <a16:creationId xmlns:a16="http://schemas.microsoft.com/office/drawing/2014/main" id="{552D84C8-F650-72DA-C963-282BFA2B990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89868" y="346930"/>
            <a:ext cx="2882520" cy="1786177"/>
          </a:xfrm>
          <a:prstGeom prst="rect">
            <a:avLst/>
          </a:prstGeom>
        </p:spPr>
      </p:pic>
      <p:pic>
        <p:nvPicPr>
          <p:cNvPr id="12" name="Picture 11" descr="Co-funded by the European Union logo in png for web usage">
            <a:extLst>
              <a:ext uri="{FF2B5EF4-FFF2-40B4-BE49-F238E27FC236}">
                <a16:creationId xmlns:a16="http://schemas.microsoft.com/office/drawing/2014/main" id="{F38FA00A-5536-10FA-7E69-F7497EB7BDBB}"/>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845636" y="6345603"/>
            <a:ext cx="1530819" cy="319792"/>
          </a:xfrm>
          <a:prstGeom prst="rect">
            <a:avLst/>
          </a:prstGeom>
          <a:noFill/>
          <a:ln>
            <a:noFill/>
          </a:ln>
        </p:spPr>
      </p:pic>
      <p:sp>
        <p:nvSpPr>
          <p:cNvPr id="14" name="Rectangle 13">
            <a:extLst>
              <a:ext uri="{FF2B5EF4-FFF2-40B4-BE49-F238E27FC236}">
                <a16:creationId xmlns:a16="http://schemas.microsoft.com/office/drawing/2014/main" id="{BC0EB9F1-D05A-E4B2-7B1D-EA4A4D249737}"/>
              </a:ext>
            </a:extLst>
          </p:cNvPr>
          <p:cNvSpPr/>
          <p:nvPr userDrawn="1"/>
        </p:nvSpPr>
        <p:spPr>
          <a:xfrm>
            <a:off x="3345743" y="6199117"/>
            <a:ext cx="4292836" cy="553998"/>
          </a:xfrm>
          <a:prstGeom prst="rect">
            <a:avLst/>
          </a:prstGeom>
        </p:spPr>
        <p:txBody>
          <a:bodyPr wrap="square">
            <a:spAutoFit/>
          </a:bodyPr>
          <a:lstStyle/>
          <a:p>
            <a:pPr algn="just">
              <a:lnSpc>
                <a:spcPts val="880"/>
              </a:lnSpc>
            </a:pPr>
            <a:r>
              <a:rPr lang="en-US" sz="800" dirty="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15" name="Group 14">
            <a:extLst>
              <a:ext uri="{FF2B5EF4-FFF2-40B4-BE49-F238E27FC236}">
                <a16:creationId xmlns:a16="http://schemas.microsoft.com/office/drawing/2014/main" id="{E74111D7-91B3-9D15-09A8-B071A5C3D6AB}"/>
              </a:ext>
            </a:extLst>
          </p:cNvPr>
          <p:cNvGrpSpPr/>
          <p:nvPr userDrawn="1"/>
        </p:nvGrpSpPr>
        <p:grpSpPr>
          <a:xfrm>
            <a:off x="441852" y="5906548"/>
            <a:ext cx="1307461" cy="742180"/>
            <a:chOff x="340586" y="8789227"/>
            <a:chExt cx="1307461" cy="742180"/>
          </a:xfrm>
        </p:grpSpPr>
        <p:sp>
          <p:nvSpPr>
            <p:cNvPr id="16" name="Rectangle 15">
              <a:extLst>
                <a:ext uri="{FF2B5EF4-FFF2-40B4-BE49-F238E27FC236}">
                  <a16:creationId xmlns:a16="http://schemas.microsoft.com/office/drawing/2014/main" id="{11058133-DBC5-ACCD-E759-4C543DC4BECF}"/>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chemeClr val="tx1"/>
                  </a:solidFill>
                  <a:latin typeface="+mj-lt"/>
                </a:rPr>
                <a:t>EPIC STAYS is licensed </a:t>
              </a:r>
            </a:p>
            <a:p>
              <a:pPr algn="just"/>
              <a:r>
                <a:rPr lang="en-US" sz="900" b="1" dirty="0">
                  <a:solidFill>
                    <a:schemeClr val="tx1"/>
                  </a:solidFill>
                  <a:latin typeface="+mj-lt"/>
                </a:rPr>
                <a:t>under </a:t>
              </a:r>
              <a:r>
                <a:rPr lang="en-US" sz="900" b="1" dirty="0">
                  <a:solidFill>
                    <a:srgbClr val="459597"/>
                  </a:solidFill>
                  <a:latin typeface="+mj-lt"/>
                  <a:hlinkClick r:id="rId4">
                    <a:extLst>
                      <a:ext uri="{A12FA001-AC4F-418D-AE19-62706E023703}">
                        <ahyp:hlinkClr xmlns:ahyp="http://schemas.microsoft.com/office/drawing/2018/hyperlinkcolor" val="tx"/>
                      </a:ext>
                    </a:extLst>
                  </a:hlinkClick>
                </a:rPr>
                <a:t>CC BY-SA 4.0</a:t>
              </a:r>
              <a:endParaRPr lang="en-US" sz="900" b="1" dirty="0">
                <a:solidFill>
                  <a:schemeClr val="tx1">
                    <a:lumMod val="50000"/>
                    <a:lumOff val="50000"/>
                  </a:schemeClr>
                </a:solidFill>
                <a:latin typeface="+mj-lt"/>
              </a:endParaRPr>
            </a:p>
          </p:txBody>
        </p:sp>
        <p:pic>
          <p:nvPicPr>
            <p:cNvPr id="17" name="Picture 16">
              <a:extLst>
                <a:ext uri="{FF2B5EF4-FFF2-40B4-BE49-F238E27FC236}">
                  <a16:creationId xmlns:a16="http://schemas.microsoft.com/office/drawing/2014/main" id="{A323537A-72A2-78E1-E9E4-2D49E776E4A5}"/>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
        <p:nvSpPr>
          <p:cNvPr id="19" name="Text Placeholder 23">
            <a:extLst>
              <a:ext uri="{FF2B5EF4-FFF2-40B4-BE49-F238E27FC236}">
                <a16:creationId xmlns:a16="http://schemas.microsoft.com/office/drawing/2014/main" id="{29538861-2B30-B1F1-C558-F20C42AC0A91}"/>
              </a:ext>
            </a:extLst>
          </p:cNvPr>
          <p:cNvSpPr>
            <a:spLocks noGrp="1"/>
          </p:cNvSpPr>
          <p:nvPr>
            <p:ph type="body" sz="quarter" idx="65" hasCustomPrompt="1"/>
          </p:nvPr>
        </p:nvSpPr>
        <p:spPr>
          <a:xfrm>
            <a:off x="9238279" y="10769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22086504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_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008681" y="994824"/>
            <a:ext cx="2469817"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456527" y="-708051"/>
            <a:ext cx="2637007"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C7C69"/>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5"/>
            <a:ext cx="1532272" cy="870198"/>
          </a:xfrm>
          <a:prstGeom prst="rect">
            <a:avLst/>
          </a:prstGeom>
        </p:spPr>
        <p:txBody>
          <a:bodyPr anchor="t">
            <a:noAutofit/>
          </a:bodyPr>
          <a:lstStyle>
            <a:lvl1pPr marL="0" indent="0" algn="r">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19777"/>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0" name="Picture Placeholder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3704457"/>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455461" y="4096920"/>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995641" y="1005985"/>
            <a:ext cx="2449745"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129256844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008681" y="994824"/>
            <a:ext cx="2469817"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456527" y="-708051"/>
            <a:ext cx="2637007"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FBA63B"/>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5"/>
            <a:ext cx="1532272" cy="870198"/>
          </a:xfrm>
          <a:prstGeom prst="rect">
            <a:avLst/>
          </a:prstGeom>
        </p:spPr>
        <p:txBody>
          <a:bodyPr anchor="t">
            <a:noAutofit/>
          </a:bodyPr>
          <a:lstStyle>
            <a:lvl1pPr marL="0" indent="0" algn="r">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19777"/>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0" name="Picture Placeholder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3704457"/>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455461" y="4096920"/>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995641" y="1005985"/>
            <a:ext cx="2449745"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7233631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ext + Device 0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535F255-6A56-2A77-E9C6-5B560E90E3B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144693" y="1421160"/>
            <a:ext cx="6629107" cy="4819843"/>
          </a:xfrm>
          <a:prstGeom prst="rect">
            <a:avLst/>
          </a:prstGeom>
          <a:noFill/>
        </p:spPr>
      </p:pic>
      <p:sp>
        <p:nvSpPr>
          <p:cNvPr id="6" name="Picture Placeholder 9">
            <a:extLst>
              <a:ext uri="{FF2B5EF4-FFF2-40B4-BE49-F238E27FC236}">
                <a16:creationId xmlns:a16="http://schemas.microsoft.com/office/drawing/2014/main" id="{1486B446-7EE2-A521-0043-FE2D14242AAD}"/>
              </a:ext>
            </a:extLst>
          </p:cNvPr>
          <p:cNvSpPr>
            <a:spLocks noGrp="1"/>
          </p:cNvSpPr>
          <p:nvPr>
            <p:ph type="pic" sz="quarter" idx="13"/>
          </p:nvPr>
        </p:nvSpPr>
        <p:spPr>
          <a:xfrm>
            <a:off x="6096000" y="1917699"/>
            <a:ext cx="4726114" cy="3022601"/>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7" name="Slide Number Placeholder 5">
            <a:extLst>
              <a:ext uri="{FF2B5EF4-FFF2-40B4-BE49-F238E27FC236}">
                <a16:creationId xmlns:a16="http://schemas.microsoft.com/office/drawing/2014/main" id="{C8FFBAD9-4E8A-6469-5BFF-24DC7A7880A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Text Placeholder 17">
            <a:extLst>
              <a:ext uri="{FF2B5EF4-FFF2-40B4-BE49-F238E27FC236}">
                <a16:creationId xmlns:a16="http://schemas.microsoft.com/office/drawing/2014/main" id="{E97BE9FB-E051-35D2-BB96-1EE0023E29A4}"/>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A6B5D46-F116-3C5A-6E7C-6AC77517284F}"/>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66738C6A-58E4-9F9B-8C5E-591310DDCAB2}"/>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57531829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1_Text + Device 0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535F255-6A56-2A77-E9C6-5B560E90E3B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650667" y="1421160"/>
            <a:ext cx="5481351" cy="3985341"/>
          </a:xfrm>
          <a:prstGeom prst="rect">
            <a:avLst/>
          </a:prstGeom>
          <a:noFill/>
        </p:spPr>
      </p:pic>
      <p:sp>
        <p:nvSpPr>
          <p:cNvPr id="6" name="Picture Placeholder 9">
            <a:extLst>
              <a:ext uri="{FF2B5EF4-FFF2-40B4-BE49-F238E27FC236}">
                <a16:creationId xmlns:a16="http://schemas.microsoft.com/office/drawing/2014/main" id="{1486B446-7EE2-A521-0043-FE2D14242AAD}"/>
              </a:ext>
            </a:extLst>
          </p:cNvPr>
          <p:cNvSpPr>
            <a:spLocks noGrp="1"/>
          </p:cNvSpPr>
          <p:nvPr>
            <p:ph type="pic" sz="quarter" idx="13"/>
          </p:nvPr>
        </p:nvSpPr>
        <p:spPr>
          <a:xfrm>
            <a:off x="7469994" y="1917699"/>
            <a:ext cx="3710338" cy="2499271"/>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7" name="Slide Number Placeholder 5">
            <a:extLst>
              <a:ext uri="{FF2B5EF4-FFF2-40B4-BE49-F238E27FC236}">
                <a16:creationId xmlns:a16="http://schemas.microsoft.com/office/drawing/2014/main" id="{C8FFBAD9-4E8A-6469-5BFF-24DC7A7880A9}"/>
              </a:ext>
            </a:extLst>
          </p:cNvPr>
          <p:cNvSpPr>
            <a:spLocks noGrp="1"/>
          </p:cNvSpPr>
          <p:nvPr>
            <p:ph type="sldNum" sz="quarter" idx="4"/>
          </p:nvPr>
        </p:nvSpPr>
        <p:spPr>
          <a:xfrm>
            <a:off x="11810530" y="6546433"/>
            <a:ext cx="371723" cy="257623"/>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Text Placeholder 17">
            <a:extLst>
              <a:ext uri="{FF2B5EF4-FFF2-40B4-BE49-F238E27FC236}">
                <a16:creationId xmlns:a16="http://schemas.microsoft.com/office/drawing/2014/main" id="{E97BE9FB-E051-35D2-BB96-1EE0023E29A4}"/>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A6B5D46-F116-3C5A-6E7C-6AC77517284F}"/>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66738C6A-58E4-9F9B-8C5E-591310DDCAB2}"/>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298807529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ext + Device 02">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DD8D624-C2EB-D1C7-4B03-7BAC84FBB9AD}"/>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a:xfrm>
            <a:off x="6474192" y="1328699"/>
            <a:ext cx="4881979" cy="5529299"/>
          </a:xfrm>
          <a:custGeom>
            <a:avLst/>
            <a:gdLst>
              <a:gd name="connsiteX0" fmla="*/ 0 w 4991918"/>
              <a:gd name="connsiteY0" fmla="*/ 0 h 5653816"/>
              <a:gd name="connsiteX1" fmla="*/ 4991918 w 4991918"/>
              <a:gd name="connsiteY1" fmla="*/ 0 h 5653816"/>
              <a:gd name="connsiteX2" fmla="*/ 4991918 w 4991918"/>
              <a:gd name="connsiteY2" fmla="*/ 5653816 h 5653816"/>
              <a:gd name="connsiteX3" fmla="*/ 0 w 4991918"/>
              <a:gd name="connsiteY3" fmla="*/ 5653816 h 5653816"/>
            </a:gdLst>
            <a:ahLst/>
            <a:cxnLst>
              <a:cxn ang="0">
                <a:pos x="connsiteX0" y="connsiteY0"/>
              </a:cxn>
              <a:cxn ang="0">
                <a:pos x="connsiteX1" y="connsiteY1"/>
              </a:cxn>
              <a:cxn ang="0">
                <a:pos x="connsiteX2" y="connsiteY2"/>
              </a:cxn>
              <a:cxn ang="0">
                <a:pos x="connsiteX3" y="connsiteY3"/>
              </a:cxn>
            </a:cxnLst>
            <a:rect l="l" t="t" r="r" b="b"/>
            <a:pathLst>
              <a:path w="4991918" h="5653816">
                <a:moveTo>
                  <a:pt x="0" y="0"/>
                </a:moveTo>
                <a:lnTo>
                  <a:pt x="4991918" y="0"/>
                </a:lnTo>
                <a:lnTo>
                  <a:pt x="4991918" y="5653816"/>
                </a:lnTo>
                <a:lnTo>
                  <a:pt x="0" y="5653816"/>
                </a:lnTo>
                <a:close/>
              </a:path>
            </a:pathLst>
          </a:custGeom>
        </p:spPr>
      </p:pic>
      <p:sp>
        <p:nvSpPr>
          <p:cNvPr id="9" name="Picture Placeholder 9">
            <a:extLst>
              <a:ext uri="{FF2B5EF4-FFF2-40B4-BE49-F238E27FC236}">
                <a16:creationId xmlns:a16="http://schemas.microsoft.com/office/drawing/2014/main" id="{6EB8F01E-06BF-8F01-5A40-30285A91F4ED}"/>
              </a:ext>
            </a:extLst>
          </p:cNvPr>
          <p:cNvSpPr>
            <a:spLocks noGrp="1"/>
          </p:cNvSpPr>
          <p:nvPr>
            <p:ph type="pic" sz="quarter" idx="13"/>
          </p:nvPr>
        </p:nvSpPr>
        <p:spPr>
          <a:xfrm>
            <a:off x="6966760" y="2884487"/>
            <a:ext cx="3896842" cy="3973513"/>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4" name="Slide Number Placeholder 5">
            <a:extLst>
              <a:ext uri="{FF2B5EF4-FFF2-40B4-BE49-F238E27FC236}">
                <a16:creationId xmlns:a16="http://schemas.microsoft.com/office/drawing/2014/main" id="{5433680D-BD5D-B256-25AF-7651ACEBE90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17">
            <a:extLst>
              <a:ext uri="{FF2B5EF4-FFF2-40B4-BE49-F238E27FC236}">
                <a16:creationId xmlns:a16="http://schemas.microsoft.com/office/drawing/2014/main" id="{E99CF2CF-252F-3C98-8370-182AEA23FA3C}"/>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6" name="Text Placeholder 23">
            <a:extLst>
              <a:ext uri="{FF2B5EF4-FFF2-40B4-BE49-F238E27FC236}">
                <a16:creationId xmlns:a16="http://schemas.microsoft.com/office/drawing/2014/main" id="{BCE58870-5ECB-E7F6-23AE-2DCD281AACA1}"/>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A912C181-762F-F0A0-77F9-36A40E6CB0BB}"/>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
        <p:nvSpPr>
          <p:cNvPr id="11" name="object 3">
            <a:extLst>
              <a:ext uri="{FF2B5EF4-FFF2-40B4-BE49-F238E27FC236}">
                <a16:creationId xmlns:a16="http://schemas.microsoft.com/office/drawing/2014/main" id="{129A9620-C0F4-CBC3-4970-ACD6FCC8D090}"/>
              </a:ext>
            </a:extLst>
          </p:cNvPr>
          <p:cNvSpPr/>
          <p:nvPr userDrawn="1"/>
        </p:nvSpPr>
        <p:spPr>
          <a:xfrm rot="16200000">
            <a:off x="9615266" y="515190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2" name="Text Placeholder 23">
            <a:extLst>
              <a:ext uri="{FF2B5EF4-FFF2-40B4-BE49-F238E27FC236}">
                <a16:creationId xmlns:a16="http://schemas.microsoft.com/office/drawing/2014/main" id="{8370C565-93FA-ECE8-6FE8-6914FFDDAF3C}"/>
              </a:ext>
            </a:extLst>
          </p:cNvPr>
          <p:cNvSpPr>
            <a:spLocks noGrp="1"/>
          </p:cNvSpPr>
          <p:nvPr>
            <p:ph type="body" sz="quarter" idx="65" hasCustomPrompt="1"/>
          </p:nvPr>
        </p:nvSpPr>
        <p:spPr>
          <a:xfrm rot="16200000">
            <a:off x="9621276" y="5151904"/>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866515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ext + Device 03">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15B1AF3C-4A0E-1C81-74A3-55E033E3DF81}"/>
              </a:ext>
            </a:extLst>
          </p:cNvPr>
          <p:cNvPicPr>
            <a:picLocks noChangeAspect="1"/>
          </p:cNvPicPr>
          <p:nvPr userDrawn="1"/>
        </p:nvPicPr>
        <p:blipFill>
          <a:blip r:embed="rId2" cstate="print">
            <a:extLst>
              <a:ext uri="{28A0092B-C50C-407E-A947-70E740481C1C}">
                <a14:useLocalDpi xmlns:a14="http://schemas.microsoft.com/office/drawing/2010/main"/>
              </a:ext>
            </a:extLst>
          </a:blip>
          <a:srcRect b="8549"/>
          <a:stretch>
            <a:fillRect/>
          </a:stretch>
        </p:blipFill>
        <p:spPr>
          <a:xfrm>
            <a:off x="7624257" y="1895475"/>
            <a:ext cx="4071434" cy="4962525"/>
          </a:xfrm>
          <a:custGeom>
            <a:avLst/>
            <a:gdLst>
              <a:gd name="connsiteX0" fmla="*/ 0 w 3809685"/>
              <a:gd name="connsiteY0" fmla="*/ 0 h 4643489"/>
              <a:gd name="connsiteX1" fmla="*/ 3809685 w 3809685"/>
              <a:gd name="connsiteY1" fmla="*/ 0 h 4643489"/>
              <a:gd name="connsiteX2" fmla="*/ 3809685 w 3809685"/>
              <a:gd name="connsiteY2" fmla="*/ 4643489 h 4643489"/>
              <a:gd name="connsiteX3" fmla="*/ 0 w 3809685"/>
              <a:gd name="connsiteY3" fmla="*/ 4643489 h 4643489"/>
            </a:gdLst>
            <a:ahLst/>
            <a:cxnLst>
              <a:cxn ang="0">
                <a:pos x="connsiteX0" y="connsiteY0"/>
              </a:cxn>
              <a:cxn ang="0">
                <a:pos x="connsiteX1" y="connsiteY1"/>
              </a:cxn>
              <a:cxn ang="0">
                <a:pos x="connsiteX2" y="connsiteY2"/>
              </a:cxn>
              <a:cxn ang="0">
                <a:pos x="connsiteX3" y="connsiteY3"/>
              </a:cxn>
            </a:cxnLst>
            <a:rect l="l" t="t" r="r" b="b"/>
            <a:pathLst>
              <a:path w="3809685" h="4643489">
                <a:moveTo>
                  <a:pt x="0" y="0"/>
                </a:moveTo>
                <a:lnTo>
                  <a:pt x="3809685" y="0"/>
                </a:lnTo>
                <a:lnTo>
                  <a:pt x="3809685" y="4643489"/>
                </a:lnTo>
                <a:lnTo>
                  <a:pt x="0" y="4643489"/>
                </a:lnTo>
                <a:close/>
              </a:path>
            </a:pathLst>
          </a:custGeom>
        </p:spPr>
      </p:pic>
      <p:sp>
        <p:nvSpPr>
          <p:cNvPr id="12" name="Picture Placeholder 14">
            <a:extLst>
              <a:ext uri="{FF2B5EF4-FFF2-40B4-BE49-F238E27FC236}">
                <a16:creationId xmlns:a16="http://schemas.microsoft.com/office/drawing/2014/main" id="{51C44BA5-BF7A-7ADD-01ED-C8DFB7937810}"/>
              </a:ext>
            </a:extLst>
          </p:cNvPr>
          <p:cNvSpPr>
            <a:spLocks noGrp="1"/>
          </p:cNvSpPr>
          <p:nvPr>
            <p:ph type="pic" sz="quarter" idx="12"/>
          </p:nvPr>
        </p:nvSpPr>
        <p:spPr>
          <a:xfrm>
            <a:off x="8325568" y="2306834"/>
            <a:ext cx="3028041" cy="4529737"/>
          </a:xfrm>
          <a:custGeom>
            <a:avLst/>
            <a:gdLst>
              <a:gd name="connsiteX0" fmla="*/ 910260 w 4900611"/>
              <a:gd name="connsiteY0" fmla="*/ 4784374 h 6322218"/>
              <a:gd name="connsiteX1" fmla="*/ 910260 w 4900611"/>
              <a:gd name="connsiteY1" fmla="*/ 5430211 h 6322218"/>
              <a:gd name="connsiteX2" fmla="*/ 3961468 w 4900611"/>
              <a:gd name="connsiteY2" fmla="*/ 5430211 h 6322218"/>
              <a:gd name="connsiteX3" fmla="*/ 3961468 w 4900611"/>
              <a:gd name="connsiteY3" fmla="*/ 4784374 h 6322218"/>
              <a:gd name="connsiteX4" fmla="*/ 0 w 4900611"/>
              <a:gd name="connsiteY4" fmla="*/ 0 h 6322218"/>
              <a:gd name="connsiteX5" fmla="*/ 4900611 w 4900611"/>
              <a:gd name="connsiteY5" fmla="*/ 0 h 6322218"/>
              <a:gd name="connsiteX6" fmla="*/ 4900611 w 4900611"/>
              <a:gd name="connsiteY6" fmla="*/ 6322218 h 6322218"/>
              <a:gd name="connsiteX7" fmla="*/ 0 w 4900611"/>
              <a:gd name="connsiteY7" fmla="*/ 6322218 h 6322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00611" h="6322218">
                <a:moveTo>
                  <a:pt x="910260" y="4784374"/>
                </a:moveTo>
                <a:lnTo>
                  <a:pt x="910260" y="5430211"/>
                </a:lnTo>
                <a:lnTo>
                  <a:pt x="3961468" y="5430211"/>
                </a:lnTo>
                <a:lnTo>
                  <a:pt x="3961468" y="4784374"/>
                </a:lnTo>
                <a:close/>
                <a:moveTo>
                  <a:pt x="0" y="0"/>
                </a:moveTo>
                <a:lnTo>
                  <a:pt x="4900611" y="0"/>
                </a:lnTo>
                <a:lnTo>
                  <a:pt x="4900611" y="6322218"/>
                </a:lnTo>
                <a:lnTo>
                  <a:pt x="0" y="6322218"/>
                </a:lnTo>
                <a:close/>
              </a:path>
            </a:pathLst>
          </a:custGeom>
          <a:solidFill>
            <a:schemeClr val="bg1">
              <a:lumMod val="95000"/>
            </a:schemeClr>
          </a:solidFill>
        </p:spPr>
        <p:txBody>
          <a:bodyPr wrap="square">
            <a:noAutofit/>
          </a:bodyPr>
          <a:lstStyle>
            <a:lvl1pPr>
              <a:defRPr lang="fr-CA">
                <a:solidFill>
                  <a:schemeClr val="bg1">
                    <a:lumMod val="95000"/>
                  </a:schemeClr>
                </a:solidFill>
              </a:defRPr>
            </a:lvl1pPr>
          </a:lstStyle>
          <a:p>
            <a:endParaRPr lang="fr-CA" dirty="0"/>
          </a:p>
        </p:txBody>
      </p:sp>
      <p:sp>
        <p:nvSpPr>
          <p:cNvPr id="4" name="Slide Number Placeholder 5">
            <a:extLst>
              <a:ext uri="{FF2B5EF4-FFF2-40B4-BE49-F238E27FC236}">
                <a16:creationId xmlns:a16="http://schemas.microsoft.com/office/drawing/2014/main" id="{A22AB95E-FC8F-3340-8544-E4709B0FF23C}"/>
              </a:ext>
            </a:extLst>
          </p:cNvPr>
          <p:cNvSpPr>
            <a:spLocks noGrp="1"/>
          </p:cNvSpPr>
          <p:nvPr>
            <p:ph type="sldNum" sz="quarter" idx="4"/>
          </p:nvPr>
        </p:nvSpPr>
        <p:spPr>
          <a:xfrm>
            <a:off x="12092883" y="6565872"/>
            <a:ext cx="391443" cy="292128"/>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17">
            <a:extLst>
              <a:ext uri="{FF2B5EF4-FFF2-40B4-BE49-F238E27FC236}">
                <a16:creationId xmlns:a16="http://schemas.microsoft.com/office/drawing/2014/main" id="{892931D4-5413-2541-04ED-8124FB232F81}"/>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6" name="Text Placeholder 23">
            <a:extLst>
              <a:ext uri="{FF2B5EF4-FFF2-40B4-BE49-F238E27FC236}">
                <a16:creationId xmlns:a16="http://schemas.microsoft.com/office/drawing/2014/main" id="{CAD6D65B-EFA3-B983-2D37-588496A0C331}"/>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23">
            <a:extLst>
              <a:ext uri="{FF2B5EF4-FFF2-40B4-BE49-F238E27FC236}">
                <a16:creationId xmlns:a16="http://schemas.microsoft.com/office/drawing/2014/main" id="{D8318322-0D20-7ECE-CC2F-EABF1AE9F6C7}"/>
              </a:ext>
            </a:extLst>
          </p:cNvPr>
          <p:cNvSpPr>
            <a:spLocks noGrp="1"/>
          </p:cNvSpPr>
          <p:nvPr>
            <p:ph type="body" sz="quarter" idx="20"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2905739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ext + Device 04">
    <p:spTree>
      <p:nvGrpSpPr>
        <p:cNvPr id="1" name=""/>
        <p:cNvGrpSpPr/>
        <p:nvPr/>
      </p:nvGrpSpPr>
      <p:grpSpPr>
        <a:xfrm>
          <a:off x="0" y="0"/>
          <a:ext cx="0" cy="0"/>
          <a:chOff x="0" y="0"/>
          <a:chExt cx="0" cy="0"/>
        </a:xfrm>
      </p:grpSpPr>
      <p:pic>
        <p:nvPicPr>
          <p:cNvPr id="5" name="Graphic 106">
            <a:extLst>
              <a:ext uri="{FF2B5EF4-FFF2-40B4-BE49-F238E27FC236}">
                <a16:creationId xmlns:a16="http://schemas.microsoft.com/office/drawing/2014/main" id="{32DC14AD-82AA-2CF8-9D15-33E7E705BB24}"/>
              </a:ext>
            </a:extLst>
          </p:cNvPr>
          <p:cNvPicPr>
            <a:picLocks noChangeAspect="1"/>
          </p:cNvPicPr>
          <p:nvPr userDrawn="1"/>
        </p:nvPicPr>
        <p:blipFill>
          <a:blip r:embed="rId2"/>
          <a:stretch>
            <a:fillRect/>
          </a:stretch>
        </p:blipFill>
        <p:spPr>
          <a:xfrm rot="16200000">
            <a:off x="7299606" y="-200345"/>
            <a:ext cx="4043074" cy="5741714"/>
          </a:xfrm>
          <a:custGeom>
            <a:avLst/>
            <a:gdLst>
              <a:gd name="connsiteX0" fmla="*/ 485 w 1756089"/>
              <a:gd name="connsiteY0" fmla="*/ 268 h 2493884"/>
              <a:gd name="connsiteX1" fmla="*/ 1756574 w 1756089"/>
              <a:gd name="connsiteY1" fmla="*/ 268 h 2493884"/>
              <a:gd name="connsiteX2" fmla="*/ 1756574 w 1756089"/>
              <a:gd name="connsiteY2" fmla="*/ 2494153 h 2493884"/>
              <a:gd name="connsiteX3" fmla="*/ 485 w 1756089"/>
              <a:gd name="connsiteY3" fmla="*/ 2494153 h 2493884"/>
            </a:gdLst>
            <a:ahLst/>
            <a:cxnLst>
              <a:cxn ang="0">
                <a:pos x="connsiteX0" y="connsiteY0"/>
              </a:cxn>
              <a:cxn ang="0">
                <a:pos x="connsiteX1" y="connsiteY1"/>
              </a:cxn>
              <a:cxn ang="0">
                <a:pos x="connsiteX2" y="connsiteY2"/>
              </a:cxn>
              <a:cxn ang="0">
                <a:pos x="connsiteX3" y="connsiteY3"/>
              </a:cxn>
            </a:cxnLst>
            <a:rect l="l" t="t" r="r" b="b"/>
            <a:pathLst>
              <a:path w="1756089" h="2493884">
                <a:moveTo>
                  <a:pt x="485" y="268"/>
                </a:moveTo>
                <a:lnTo>
                  <a:pt x="1756574" y="268"/>
                </a:lnTo>
                <a:lnTo>
                  <a:pt x="1756574" y="2494153"/>
                </a:lnTo>
                <a:lnTo>
                  <a:pt x="485" y="2494153"/>
                </a:lnTo>
                <a:close/>
              </a:path>
            </a:pathLst>
          </a:custGeom>
        </p:spPr>
      </p:pic>
      <p:sp>
        <p:nvSpPr>
          <p:cNvPr id="6" name="Picture Placeholder 112">
            <a:extLst>
              <a:ext uri="{FF2B5EF4-FFF2-40B4-BE49-F238E27FC236}">
                <a16:creationId xmlns:a16="http://schemas.microsoft.com/office/drawing/2014/main" id="{79B22CC8-2DAF-65D6-7B92-F6CDB8F52306}"/>
              </a:ext>
            </a:extLst>
          </p:cNvPr>
          <p:cNvSpPr>
            <a:spLocks noGrp="1"/>
          </p:cNvSpPr>
          <p:nvPr>
            <p:ph type="pic" sz="quarter" idx="20"/>
          </p:nvPr>
        </p:nvSpPr>
        <p:spPr>
          <a:xfrm>
            <a:off x="7143400" y="1219242"/>
            <a:ext cx="3918486" cy="2209758"/>
          </a:xfrm>
          <a:custGeom>
            <a:avLst/>
            <a:gdLst>
              <a:gd name="connsiteX0" fmla="*/ 0 w 2981385"/>
              <a:gd name="connsiteY0" fmla="*/ 0 h 1681297"/>
              <a:gd name="connsiteX1" fmla="*/ 2981385 w 2981385"/>
              <a:gd name="connsiteY1" fmla="*/ 0 h 1681297"/>
              <a:gd name="connsiteX2" fmla="*/ 2981385 w 2981385"/>
              <a:gd name="connsiteY2" fmla="*/ 1042963 h 1681297"/>
              <a:gd name="connsiteX3" fmla="*/ 2903109 w 2981385"/>
              <a:gd name="connsiteY3" fmla="*/ 1014846 h 1681297"/>
              <a:gd name="connsiteX4" fmla="*/ 2812268 w 2981385"/>
              <a:gd name="connsiteY4" fmla="*/ 920940 h 1681297"/>
              <a:gd name="connsiteX5" fmla="*/ 2796591 w 2981385"/>
              <a:gd name="connsiteY5" fmla="*/ 817700 h 1681297"/>
              <a:gd name="connsiteX6" fmla="*/ 2546198 w 2981385"/>
              <a:gd name="connsiteY6" fmla="*/ 514202 h 1681297"/>
              <a:gd name="connsiteX7" fmla="*/ 2327045 w 2981385"/>
              <a:gd name="connsiteY7" fmla="*/ 798918 h 1681297"/>
              <a:gd name="connsiteX8" fmla="*/ 2339610 w 2981385"/>
              <a:gd name="connsiteY8" fmla="*/ 1121198 h 1681297"/>
              <a:gd name="connsiteX9" fmla="*/ 2471145 w 2981385"/>
              <a:gd name="connsiteY9" fmla="*/ 1365241 h 1681297"/>
              <a:gd name="connsiteX10" fmla="*/ 2712200 w 2981385"/>
              <a:gd name="connsiteY10" fmla="*/ 1646846 h 1681297"/>
              <a:gd name="connsiteX11" fmla="*/ 2679844 w 2981385"/>
              <a:gd name="connsiteY11" fmla="*/ 1681297 h 1681297"/>
              <a:gd name="connsiteX12" fmla="*/ 0 w 2981385"/>
              <a:gd name="connsiteY12" fmla="*/ 1681297 h 1681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81385" h="1681297">
                <a:moveTo>
                  <a:pt x="0" y="0"/>
                </a:moveTo>
                <a:lnTo>
                  <a:pt x="2981385" y="0"/>
                </a:lnTo>
                <a:lnTo>
                  <a:pt x="2981385" y="1042963"/>
                </a:lnTo>
                <a:cubicBezTo>
                  <a:pt x="2962594" y="1030515"/>
                  <a:pt x="2903109" y="1014846"/>
                  <a:pt x="2903109" y="1014846"/>
                </a:cubicBezTo>
                <a:cubicBezTo>
                  <a:pt x="2874868" y="970950"/>
                  <a:pt x="2812268" y="920940"/>
                  <a:pt x="2812268" y="920940"/>
                </a:cubicBezTo>
                <a:cubicBezTo>
                  <a:pt x="2815381" y="880266"/>
                  <a:pt x="2796591" y="817700"/>
                  <a:pt x="2796591" y="817700"/>
                </a:cubicBezTo>
                <a:cubicBezTo>
                  <a:pt x="2718427" y="586213"/>
                  <a:pt x="2546198" y="514202"/>
                  <a:pt x="2546198" y="514202"/>
                </a:cubicBezTo>
                <a:cubicBezTo>
                  <a:pt x="2360401" y="450523"/>
                  <a:pt x="2295691" y="698790"/>
                  <a:pt x="2327045" y="798918"/>
                </a:cubicBezTo>
                <a:cubicBezTo>
                  <a:pt x="2358401" y="899048"/>
                  <a:pt x="2330270" y="1021070"/>
                  <a:pt x="2339610" y="1121198"/>
                </a:cubicBezTo>
                <a:cubicBezTo>
                  <a:pt x="2349061" y="1221326"/>
                  <a:pt x="2471145" y="1365241"/>
                  <a:pt x="2471145" y="1365241"/>
                </a:cubicBezTo>
                <a:lnTo>
                  <a:pt x="2712200" y="1646846"/>
                </a:lnTo>
                <a:lnTo>
                  <a:pt x="2679844" y="1681297"/>
                </a:lnTo>
                <a:lnTo>
                  <a:pt x="0" y="1681297"/>
                </a:lnTo>
                <a:close/>
              </a:path>
            </a:pathLst>
          </a:custGeom>
          <a:solidFill>
            <a:schemeClr val="bg1">
              <a:lumMod val="95000"/>
            </a:schemeClr>
          </a:solidFill>
        </p:spPr>
        <p:txBody>
          <a:bodyPr wrap="square">
            <a:noAutofit/>
          </a:bodyPr>
          <a:lstStyle>
            <a:lvl1pPr marL="0" indent="0" algn="ctr">
              <a:buNone/>
              <a:defRPr sz="1600">
                <a:solidFill>
                  <a:schemeClr val="bg1">
                    <a:lumMod val="95000"/>
                  </a:schemeClr>
                </a:solidFill>
              </a:defRPr>
            </a:lvl1pPr>
          </a:lstStyle>
          <a:p>
            <a:endParaRPr lang="en-US" dirty="0"/>
          </a:p>
          <a:p>
            <a:r>
              <a:rPr lang="en-US" dirty="0"/>
              <a:t>Click to add photo </a:t>
            </a:r>
          </a:p>
        </p:txBody>
      </p:sp>
      <p:sp>
        <p:nvSpPr>
          <p:cNvPr id="7" name="Slide Number Placeholder 5">
            <a:extLst>
              <a:ext uri="{FF2B5EF4-FFF2-40B4-BE49-F238E27FC236}">
                <a16:creationId xmlns:a16="http://schemas.microsoft.com/office/drawing/2014/main" id="{2A37C2A4-2B3F-1B9C-F7C3-0DC3E394D7E1}"/>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Text Placeholder 17">
            <a:extLst>
              <a:ext uri="{FF2B5EF4-FFF2-40B4-BE49-F238E27FC236}">
                <a16:creationId xmlns:a16="http://schemas.microsoft.com/office/drawing/2014/main" id="{FA3A7B1A-82F0-193D-CCDC-5C96249A34BD}"/>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1A8E9F8-516B-15D5-81F8-F961C5CA1B45}"/>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D721C18E-EFB9-9B0B-67DA-A6787F1111A6}"/>
              </a:ext>
            </a:extLst>
          </p:cNvPr>
          <p:cNvSpPr>
            <a:spLocks noGrp="1"/>
          </p:cNvSpPr>
          <p:nvPr>
            <p:ph type="body" sz="quarter" idx="21"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138781307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Gallery 01">
    <p:spTree>
      <p:nvGrpSpPr>
        <p:cNvPr id="1" name=""/>
        <p:cNvGrpSpPr/>
        <p:nvPr/>
      </p:nvGrpSpPr>
      <p:grpSpPr>
        <a:xfrm>
          <a:off x="0" y="0"/>
          <a:ext cx="0" cy="0"/>
          <a:chOff x="0" y="0"/>
          <a:chExt cx="0" cy="0"/>
        </a:xfrm>
      </p:grpSpPr>
      <p:sp>
        <p:nvSpPr>
          <p:cNvPr id="30" name="object 3">
            <a:extLst>
              <a:ext uri="{FF2B5EF4-FFF2-40B4-BE49-F238E27FC236}">
                <a16:creationId xmlns:a16="http://schemas.microsoft.com/office/drawing/2014/main" id="{F8A3C61E-F16A-DA4C-1484-C7ECE9A5A563}"/>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46015" y="4082142"/>
            <a:ext cx="44598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1"/>
            <a:ext cx="5694219" cy="3342069"/>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29" name="Picture Placeholder 28">
            <a:extLst>
              <a:ext uri="{FF2B5EF4-FFF2-40B4-BE49-F238E27FC236}">
                <a16:creationId xmlns:a16="http://schemas.microsoft.com/office/drawing/2014/main" id="{EB20269D-D790-E5FA-6398-700750D43B63}"/>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95265968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Gallery 02">
    <p:spTree>
      <p:nvGrpSpPr>
        <p:cNvPr id="1" name=""/>
        <p:cNvGrpSpPr/>
        <p:nvPr/>
      </p:nvGrpSpPr>
      <p:grpSpPr>
        <a:xfrm>
          <a:off x="0" y="0"/>
          <a:ext cx="0" cy="0"/>
          <a:chOff x="0" y="0"/>
          <a:chExt cx="0" cy="0"/>
        </a:xfrm>
      </p:grpSpPr>
      <p:sp>
        <p:nvSpPr>
          <p:cNvPr id="30" name="object 3">
            <a:extLst>
              <a:ext uri="{FF2B5EF4-FFF2-40B4-BE49-F238E27FC236}">
                <a16:creationId xmlns:a16="http://schemas.microsoft.com/office/drawing/2014/main" id="{F8A3C61E-F16A-DA4C-1484-C7ECE9A5A563}"/>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11526983"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29" name="Picture Placeholder 28">
            <a:extLst>
              <a:ext uri="{FF2B5EF4-FFF2-40B4-BE49-F238E27FC236}">
                <a16:creationId xmlns:a16="http://schemas.microsoft.com/office/drawing/2014/main" id="{EB20269D-D790-E5FA-6398-700750D43B63}"/>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08622468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Gallery 03">
    <p:spTree>
      <p:nvGrpSpPr>
        <p:cNvPr id="1" name=""/>
        <p:cNvGrpSpPr/>
        <p:nvPr/>
      </p:nvGrpSpPr>
      <p:grpSpPr>
        <a:xfrm>
          <a:off x="0" y="0"/>
          <a:ext cx="0" cy="0"/>
          <a:chOff x="0" y="0"/>
          <a:chExt cx="0" cy="0"/>
        </a:xfrm>
      </p:grpSpPr>
      <p:sp>
        <p:nvSpPr>
          <p:cNvPr id="3" name="object 3">
            <a:extLst>
              <a:ext uri="{FF2B5EF4-FFF2-40B4-BE49-F238E27FC236}">
                <a16:creationId xmlns:a16="http://schemas.microsoft.com/office/drawing/2014/main" id="{683285E7-580D-481F-9E69-9B07D7743482}"/>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Picture Placeholder 1">
            <a:extLst>
              <a:ext uri="{FF2B5EF4-FFF2-40B4-BE49-F238E27FC236}">
                <a16:creationId xmlns:a16="http://schemas.microsoft.com/office/drawing/2014/main" id="{61FF9C18-7E4C-4444-EA26-AE03FF1A4F65}"/>
              </a:ext>
            </a:extLst>
          </p:cNvPr>
          <p:cNvSpPr>
            <a:spLocks noGrp="1"/>
          </p:cNvSpPr>
          <p:nvPr>
            <p:ph type="pic" sz="quarter" idx="75"/>
          </p:nvPr>
        </p:nvSpPr>
        <p:spPr>
          <a:xfrm>
            <a:off x="-1" y="3526971"/>
            <a:ext cx="11526983" cy="3342069"/>
          </a:xfrm>
          <a:custGeom>
            <a:avLst/>
            <a:gdLst>
              <a:gd name="connsiteX0" fmla="*/ 0 w 11526983"/>
              <a:gd name="connsiteY0" fmla="*/ 0 h 3342069"/>
              <a:gd name="connsiteX1" fmla="*/ 11526983 w 11526983"/>
              <a:gd name="connsiteY1" fmla="*/ 0 h 3342069"/>
              <a:gd name="connsiteX2" fmla="*/ 11526983 w 11526983"/>
              <a:gd name="connsiteY2" fmla="*/ 382001 h 3342069"/>
              <a:gd name="connsiteX3" fmla="*/ 11287547 w 11526983"/>
              <a:gd name="connsiteY3" fmla="*/ 382001 h 3342069"/>
              <a:gd name="connsiteX4" fmla="*/ 11287547 w 11526983"/>
              <a:gd name="connsiteY4" fmla="*/ 3341697 h 3342069"/>
              <a:gd name="connsiteX5" fmla="*/ 11526983 w 11526983"/>
              <a:gd name="connsiteY5" fmla="*/ 3341697 h 3342069"/>
              <a:gd name="connsiteX6" fmla="*/ 11526983 w 11526983"/>
              <a:gd name="connsiteY6" fmla="*/ 3342069 h 3342069"/>
              <a:gd name="connsiteX7" fmla="*/ 0 w 11526983"/>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26983" h="3342069">
                <a:moveTo>
                  <a:pt x="0" y="0"/>
                </a:moveTo>
                <a:lnTo>
                  <a:pt x="11526983" y="0"/>
                </a:lnTo>
                <a:lnTo>
                  <a:pt x="11526983" y="382001"/>
                </a:lnTo>
                <a:lnTo>
                  <a:pt x="11287547" y="382001"/>
                </a:lnTo>
                <a:lnTo>
                  <a:pt x="11287547" y="3341697"/>
                </a:lnTo>
                <a:lnTo>
                  <a:pt x="11526983" y="3341697"/>
                </a:lnTo>
                <a:lnTo>
                  <a:pt x="11526983" y="3342069"/>
                </a:lnTo>
                <a:lnTo>
                  <a:pt x="0" y="3342069"/>
                </a:lnTo>
                <a:close/>
              </a:path>
            </a:pathLst>
          </a:custGeom>
          <a:solidFill>
            <a:schemeClr val="bg1">
              <a:lumMod val="95000"/>
            </a:schemeClr>
          </a:solidFill>
        </p:spPr>
        <p:txBody>
          <a:bodyPr wrap="square">
            <a:noAutofit/>
          </a:bodyPr>
          <a:lstStyle/>
          <a:p>
            <a:endParaRPr lang="en-GB"/>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46015" y="4082142"/>
            <a:ext cx="44598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11526983"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72050210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ntents Slide 01">
    <p:spTree>
      <p:nvGrpSpPr>
        <p:cNvPr id="1" name=""/>
        <p:cNvGrpSpPr/>
        <p:nvPr/>
      </p:nvGrpSpPr>
      <p:grpSpPr>
        <a:xfrm>
          <a:off x="0" y="0"/>
          <a:ext cx="0" cy="0"/>
          <a:chOff x="0" y="0"/>
          <a:chExt cx="0" cy="0"/>
        </a:xfrm>
      </p:grpSpPr>
      <p:sp>
        <p:nvSpPr>
          <p:cNvPr id="44" name="Freeform 43">
            <a:extLst>
              <a:ext uri="{FF2B5EF4-FFF2-40B4-BE49-F238E27FC236}">
                <a16:creationId xmlns:a16="http://schemas.microsoft.com/office/drawing/2014/main" id="{7263AFD7-3BAB-8E0E-41DF-51372F40E69A}"/>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BA63B"/>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EDA3A190-F984-7B05-2392-6EE8C339C1FE}"/>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8" name="object 3">
            <a:extLst>
              <a:ext uri="{FF2B5EF4-FFF2-40B4-BE49-F238E27FC236}">
                <a16:creationId xmlns:a16="http://schemas.microsoft.com/office/drawing/2014/main" id="{DE86D902-E7B4-FF83-527C-1268935F12B0}"/>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 name="Freeform 3">
            <a:extLst>
              <a:ext uri="{FF2B5EF4-FFF2-40B4-BE49-F238E27FC236}">
                <a16:creationId xmlns:a16="http://schemas.microsoft.com/office/drawing/2014/main" id="{579DE3B8-3F5E-FF57-8203-9E6B4768F77A}"/>
              </a:ext>
            </a:extLst>
          </p:cNvPr>
          <p:cNvSpPr/>
          <p:nvPr userDrawn="1"/>
        </p:nvSpPr>
        <p:spPr>
          <a:xfrm>
            <a:off x="543033" y="2521170"/>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Text Placeholder 32">
            <a:extLst>
              <a:ext uri="{FF2B5EF4-FFF2-40B4-BE49-F238E27FC236}">
                <a16:creationId xmlns:a16="http://schemas.microsoft.com/office/drawing/2014/main" id="{956BFD1E-3718-630F-9C42-C9649D9936F9}"/>
              </a:ext>
            </a:extLst>
          </p:cNvPr>
          <p:cNvSpPr>
            <a:spLocks noGrp="1"/>
          </p:cNvSpPr>
          <p:nvPr>
            <p:ph type="body" sz="quarter" idx="18" hasCustomPrompt="1"/>
          </p:nvPr>
        </p:nvSpPr>
        <p:spPr>
          <a:xfrm>
            <a:off x="558534" y="4243251"/>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49B6294C-EC15-36C2-74CE-695F5668E6A3}"/>
              </a:ext>
            </a:extLst>
          </p:cNvPr>
          <p:cNvSpPr>
            <a:spLocks noGrp="1"/>
          </p:cNvSpPr>
          <p:nvPr>
            <p:ph type="body" sz="quarter" idx="19" hasCustomPrompt="1"/>
          </p:nvPr>
        </p:nvSpPr>
        <p:spPr>
          <a:xfrm>
            <a:off x="571972" y="3674563"/>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9" name="Text Placeholder 32">
            <a:extLst>
              <a:ext uri="{FF2B5EF4-FFF2-40B4-BE49-F238E27FC236}">
                <a16:creationId xmlns:a16="http://schemas.microsoft.com/office/drawing/2014/main" id="{5D6EE418-B1D3-0556-EDEE-628FB5891AE0}"/>
              </a:ext>
            </a:extLst>
          </p:cNvPr>
          <p:cNvSpPr>
            <a:spLocks noGrp="1"/>
          </p:cNvSpPr>
          <p:nvPr>
            <p:ph type="body" sz="quarter" idx="20" hasCustomPrompt="1"/>
          </p:nvPr>
        </p:nvSpPr>
        <p:spPr>
          <a:xfrm>
            <a:off x="1219971" y="3837402"/>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0" name="Straight Connector 9">
            <a:extLst>
              <a:ext uri="{FF2B5EF4-FFF2-40B4-BE49-F238E27FC236}">
                <a16:creationId xmlns:a16="http://schemas.microsoft.com/office/drawing/2014/main" id="{2A5E65B9-B032-EF49-8461-BFA65C53002D}"/>
              </a:ext>
            </a:extLst>
          </p:cNvPr>
          <p:cNvCxnSpPr>
            <a:cxnSpLocks/>
          </p:cNvCxnSpPr>
          <p:nvPr userDrawn="1"/>
        </p:nvCxnSpPr>
        <p:spPr>
          <a:xfrm flipV="1">
            <a:off x="543032" y="4140316"/>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Picture Placeholder 26">
            <a:extLst>
              <a:ext uri="{FF2B5EF4-FFF2-40B4-BE49-F238E27FC236}">
                <a16:creationId xmlns:a16="http://schemas.microsoft.com/office/drawing/2014/main" id="{071122C1-0DBA-21F0-E9AF-2E8EF0078FB4}"/>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3" name="Text Placeholder 23">
            <a:extLst>
              <a:ext uri="{FF2B5EF4-FFF2-40B4-BE49-F238E27FC236}">
                <a16:creationId xmlns:a16="http://schemas.microsoft.com/office/drawing/2014/main" id="{C1478FC6-3221-D38D-4BFA-101F85A70602}"/>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9" name="object 3">
            <a:extLst>
              <a:ext uri="{FF2B5EF4-FFF2-40B4-BE49-F238E27FC236}">
                <a16:creationId xmlns:a16="http://schemas.microsoft.com/office/drawing/2014/main" id="{F76A21AE-2578-2444-0FF1-A5BC33671349}"/>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30" name="Picture Placeholder 29">
            <a:extLst>
              <a:ext uri="{FF2B5EF4-FFF2-40B4-BE49-F238E27FC236}">
                <a16:creationId xmlns:a16="http://schemas.microsoft.com/office/drawing/2014/main" id="{321E9D60-3805-0000-1904-0B2C7E3B1550}"/>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FE9E71F1-AFF5-4371-3E21-CA16DF81BAB3}"/>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4" name="Text Placeholder 32">
            <a:extLst>
              <a:ext uri="{FF2B5EF4-FFF2-40B4-BE49-F238E27FC236}">
                <a16:creationId xmlns:a16="http://schemas.microsoft.com/office/drawing/2014/main" id="{594BAFA5-AC5D-D483-97BD-694FF4215BCB}"/>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36" name="Text Placeholder 32">
            <a:extLst>
              <a:ext uri="{FF2B5EF4-FFF2-40B4-BE49-F238E27FC236}">
                <a16:creationId xmlns:a16="http://schemas.microsoft.com/office/drawing/2014/main" id="{A354B995-A8AC-DDA0-B372-E8EA021210F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sp>
        <p:nvSpPr>
          <p:cNvPr id="40" name="Text Placeholder 32">
            <a:extLst>
              <a:ext uri="{FF2B5EF4-FFF2-40B4-BE49-F238E27FC236}">
                <a16:creationId xmlns:a16="http://schemas.microsoft.com/office/drawing/2014/main" id="{0728D1F7-D9FD-69F6-1C0B-77B8401340A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41" name="Straight Connector 40">
            <a:extLst>
              <a:ext uri="{FF2B5EF4-FFF2-40B4-BE49-F238E27FC236}">
                <a16:creationId xmlns:a16="http://schemas.microsoft.com/office/drawing/2014/main" id="{91D6FE6B-A426-4D0D-01A3-BBD13DABA2A1}"/>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3" name="object 3">
            <a:extLst>
              <a:ext uri="{FF2B5EF4-FFF2-40B4-BE49-F238E27FC236}">
                <a16:creationId xmlns:a16="http://schemas.microsoft.com/office/drawing/2014/main" id="{188025B6-A722-4EA8-AE0E-2CF7CA414D65}"/>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5" name="Text Placeholder 32">
            <a:extLst>
              <a:ext uri="{FF2B5EF4-FFF2-40B4-BE49-F238E27FC236}">
                <a16:creationId xmlns:a16="http://schemas.microsoft.com/office/drawing/2014/main" id="{9198FEE8-44BD-0E36-3CE0-94BE53BC2BDA}"/>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6" name="Text Placeholder 32">
            <a:extLst>
              <a:ext uri="{FF2B5EF4-FFF2-40B4-BE49-F238E27FC236}">
                <a16:creationId xmlns:a16="http://schemas.microsoft.com/office/drawing/2014/main" id="{4AE00B4D-D121-2B75-3B44-FDE3DFE8E00D}"/>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sp>
        <p:nvSpPr>
          <p:cNvPr id="54" name="Text Placeholder 32">
            <a:extLst>
              <a:ext uri="{FF2B5EF4-FFF2-40B4-BE49-F238E27FC236}">
                <a16:creationId xmlns:a16="http://schemas.microsoft.com/office/drawing/2014/main" id="{992D58FF-0AA7-C6FB-F16A-3AEEEBBAFC18}"/>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55" name="Straight Connector 54">
            <a:extLst>
              <a:ext uri="{FF2B5EF4-FFF2-40B4-BE49-F238E27FC236}">
                <a16:creationId xmlns:a16="http://schemas.microsoft.com/office/drawing/2014/main" id="{05A7438C-23BE-5C91-3161-445555F79406}"/>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6" name="Picture Placeholder 55">
            <a:extLst>
              <a:ext uri="{FF2B5EF4-FFF2-40B4-BE49-F238E27FC236}">
                <a16:creationId xmlns:a16="http://schemas.microsoft.com/office/drawing/2014/main" id="{BDA15F7A-A7A8-9191-1E86-0531DAF210A5}"/>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57" name="Text Placeholder 23">
            <a:extLst>
              <a:ext uri="{FF2B5EF4-FFF2-40B4-BE49-F238E27FC236}">
                <a16:creationId xmlns:a16="http://schemas.microsoft.com/office/drawing/2014/main" id="{03FEF671-AD38-449A-7146-320D75633A36}"/>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73" name="Text Placeholder 32">
            <a:extLst>
              <a:ext uri="{FF2B5EF4-FFF2-40B4-BE49-F238E27FC236}">
                <a16:creationId xmlns:a16="http://schemas.microsoft.com/office/drawing/2014/main" id="{445291E5-E8FB-06B9-3A8F-F924A72BC11E}"/>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Tree>
    <p:extLst>
      <p:ext uri="{BB962C8B-B14F-4D97-AF65-F5344CB8AC3E}">
        <p14:creationId xmlns:p14="http://schemas.microsoft.com/office/powerpoint/2010/main" val="193081380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Gallery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C69984F8-E61C-6543-43E4-8B2A69F3879A}"/>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0" name="Picture Placeholder 9">
            <a:extLst>
              <a:ext uri="{FF2B5EF4-FFF2-40B4-BE49-F238E27FC236}">
                <a16:creationId xmlns:a16="http://schemas.microsoft.com/office/drawing/2014/main" id="{38B3A626-8AAD-5C07-63EB-ECD7DE8E9F87}"/>
              </a:ext>
            </a:extLst>
          </p:cNvPr>
          <p:cNvSpPr>
            <a:spLocks noGrp="1"/>
          </p:cNvSpPr>
          <p:nvPr>
            <p:ph type="pic" sz="quarter" idx="76"/>
          </p:nvPr>
        </p:nvSpPr>
        <p:spPr>
          <a:xfrm>
            <a:off x="5832763" y="2344365"/>
            <a:ext cx="5694219" cy="2178997"/>
          </a:xfrm>
          <a:custGeom>
            <a:avLst/>
            <a:gdLst>
              <a:gd name="connsiteX0" fmla="*/ 0 w 5694219"/>
              <a:gd name="connsiteY0" fmla="*/ 0 h 2178997"/>
              <a:gd name="connsiteX1" fmla="*/ 5694219 w 5694219"/>
              <a:gd name="connsiteY1" fmla="*/ 0 h 2178997"/>
              <a:gd name="connsiteX2" fmla="*/ 5694219 w 5694219"/>
              <a:gd name="connsiteY2" fmla="*/ 1564607 h 2178997"/>
              <a:gd name="connsiteX3" fmla="*/ 5454783 w 5694219"/>
              <a:gd name="connsiteY3" fmla="*/ 1564607 h 2178997"/>
              <a:gd name="connsiteX4" fmla="*/ 5454783 w 5694219"/>
              <a:gd name="connsiteY4" fmla="*/ 2178997 h 2178997"/>
              <a:gd name="connsiteX5" fmla="*/ 0 w 5694219"/>
              <a:gd name="connsiteY5" fmla="*/ 2178997 h 2178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94219" h="2178997">
                <a:moveTo>
                  <a:pt x="0" y="0"/>
                </a:moveTo>
                <a:lnTo>
                  <a:pt x="5694219" y="0"/>
                </a:lnTo>
                <a:lnTo>
                  <a:pt x="5694219" y="1564607"/>
                </a:lnTo>
                <a:lnTo>
                  <a:pt x="5454783" y="1564607"/>
                </a:lnTo>
                <a:lnTo>
                  <a:pt x="5454783" y="2178997"/>
                </a:lnTo>
                <a:lnTo>
                  <a:pt x="0" y="2178997"/>
                </a:lnTo>
                <a:close/>
              </a:path>
            </a:pathLst>
          </a:custGeom>
          <a:solidFill>
            <a:schemeClr val="bg1">
              <a:lumMod val="95000"/>
            </a:schemeClr>
          </a:solidFill>
        </p:spPr>
        <p:txBody>
          <a:bodyPr wrap="square">
            <a:noAutofit/>
          </a:bodyPr>
          <a:lstStyle/>
          <a:p>
            <a:endParaRPr lang="en-GB"/>
          </a:p>
        </p:txBody>
      </p:sp>
      <p:sp>
        <p:nvSpPr>
          <p:cNvPr id="6" name="Picture Placeholder 5">
            <a:extLst>
              <a:ext uri="{FF2B5EF4-FFF2-40B4-BE49-F238E27FC236}">
                <a16:creationId xmlns:a16="http://schemas.microsoft.com/office/drawing/2014/main" id="{EF504E28-163C-C046-DD0F-13F27627BBD4}"/>
              </a:ext>
            </a:extLst>
          </p:cNvPr>
          <p:cNvSpPr>
            <a:spLocks noGrp="1"/>
          </p:cNvSpPr>
          <p:nvPr>
            <p:ph type="pic" sz="quarter" idx="77"/>
          </p:nvPr>
        </p:nvSpPr>
        <p:spPr>
          <a:xfrm>
            <a:off x="5832763" y="4688732"/>
            <a:ext cx="5454783" cy="2178997"/>
          </a:xfrm>
          <a:custGeom>
            <a:avLst/>
            <a:gdLst>
              <a:gd name="connsiteX0" fmla="*/ 0 w 5454783"/>
              <a:gd name="connsiteY0" fmla="*/ 0 h 2178997"/>
              <a:gd name="connsiteX1" fmla="*/ 5454783 w 5454783"/>
              <a:gd name="connsiteY1" fmla="*/ 0 h 2178997"/>
              <a:gd name="connsiteX2" fmla="*/ 5454783 w 5454783"/>
              <a:gd name="connsiteY2" fmla="*/ 2178997 h 2178997"/>
              <a:gd name="connsiteX3" fmla="*/ 0 w 5454783"/>
              <a:gd name="connsiteY3" fmla="*/ 2178997 h 2178997"/>
            </a:gdLst>
            <a:ahLst/>
            <a:cxnLst>
              <a:cxn ang="0">
                <a:pos x="connsiteX0" y="connsiteY0"/>
              </a:cxn>
              <a:cxn ang="0">
                <a:pos x="connsiteX1" y="connsiteY1"/>
              </a:cxn>
              <a:cxn ang="0">
                <a:pos x="connsiteX2" y="connsiteY2"/>
              </a:cxn>
              <a:cxn ang="0">
                <a:pos x="connsiteX3" y="connsiteY3"/>
              </a:cxn>
            </a:cxnLst>
            <a:rect l="l" t="t" r="r" b="b"/>
            <a:pathLst>
              <a:path w="5454783" h="2178997">
                <a:moveTo>
                  <a:pt x="0" y="0"/>
                </a:moveTo>
                <a:lnTo>
                  <a:pt x="5454783" y="0"/>
                </a:lnTo>
                <a:lnTo>
                  <a:pt x="5454783" y="2178997"/>
                </a:lnTo>
                <a:lnTo>
                  <a:pt x="0" y="2178997"/>
                </a:lnTo>
                <a:close/>
              </a:path>
            </a:pathLst>
          </a:custGeom>
          <a:solidFill>
            <a:schemeClr val="bg1">
              <a:lumMod val="95000"/>
            </a:schemeClr>
          </a:solidFill>
        </p:spPr>
        <p:txBody>
          <a:bodyPr wrap="square">
            <a:noAutofit/>
          </a:bodyPr>
          <a:lstStyle/>
          <a:p>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277598"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1"/>
            <a:ext cx="5694219" cy="2178997"/>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29006956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Gallery 05">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C69984F8-E61C-6543-43E4-8B2A69F3879A}"/>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2"/>
            <a:ext cx="1799489" cy="3342069"/>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 name="Picture Placeholder 1">
            <a:extLst>
              <a:ext uri="{FF2B5EF4-FFF2-40B4-BE49-F238E27FC236}">
                <a16:creationId xmlns:a16="http://schemas.microsoft.com/office/drawing/2014/main" id="{3F88BD6C-5286-2FDF-1DA8-EB249E636D56}"/>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6" name="Picture Placeholder 12">
            <a:extLst>
              <a:ext uri="{FF2B5EF4-FFF2-40B4-BE49-F238E27FC236}">
                <a16:creationId xmlns:a16="http://schemas.microsoft.com/office/drawing/2014/main" id="{8C624E47-695B-5CA8-0DFF-70206D787EAF}"/>
              </a:ext>
            </a:extLst>
          </p:cNvPr>
          <p:cNvSpPr>
            <a:spLocks noGrp="1"/>
          </p:cNvSpPr>
          <p:nvPr>
            <p:ph type="pic" sz="quarter" idx="77"/>
          </p:nvPr>
        </p:nvSpPr>
        <p:spPr>
          <a:xfrm>
            <a:off x="7777018" y="-2"/>
            <a:ext cx="1799489" cy="3342069"/>
          </a:xfrm>
          <a:prstGeom prst="rect">
            <a:avLst/>
          </a:prstGeom>
          <a:solidFill>
            <a:schemeClr val="bg1">
              <a:lumMod val="95000"/>
            </a:schemeClr>
          </a:solidFill>
        </p:spPr>
        <p:txBody>
          <a:bodyPr/>
          <a:lstStyle/>
          <a:p>
            <a:endParaRPr lang="en-GB"/>
          </a:p>
        </p:txBody>
      </p:sp>
      <p:sp>
        <p:nvSpPr>
          <p:cNvPr id="17" name="Picture Placeholder 12">
            <a:extLst>
              <a:ext uri="{FF2B5EF4-FFF2-40B4-BE49-F238E27FC236}">
                <a16:creationId xmlns:a16="http://schemas.microsoft.com/office/drawing/2014/main" id="{9747594A-A68A-1C5A-3E82-B49221D19424}"/>
              </a:ext>
            </a:extLst>
          </p:cNvPr>
          <p:cNvSpPr>
            <a:spLocks noGrp="1"/>
          </p:cNvSpPr>
          <p:nvPr>
            <p:ph type="pic" sz="quarter" idx="78"/>
          </p:nvPr>
        </p:nvSpPr>
        <p:spPr>
          <a:xfrm>
            <a:off x="9721272" y="-2"/>
            <a:ext cx="1799489" cy="3342069"/>
          </a:xfrm>
          <a:prstGeom prst="rect">
            <a:avLst/>
          </a:prstGeom>
          <a:solidFill>
            <a:schemeClr val="bg1">
              <a:lumMod val="95000"/>
            </a:schemeClr>
          </a:solidFill>
        </p:spPr>
        <p:txBody>
          <a:bodyPr/>
          <a:lstStyle/>
          <a:p>
            <a:endParaRPr lang="en-GB"/>
          </a:p>
        </p:txBody>
      </p:sp>
    </p:spTree>
    <p:extLst>
      <p:ext uri="{BB962C8B-B14F-4D97-AF65-F5344CB8AC3E}">
        <p14:creationId xmlns:p14="http://schemas.microsoft.com/office/powerpoint/2010/main" val="196971789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0E807BD2-97E5-C5B5-B370-F5AF1F8A37FB}"/>
              </a:ext>
            </a:extLst>
          </p:cNvPr>
          <p:cNvSpPr/>
          <p:nvPr userDrawn="1"/>
        </p:nvSpPr>
        <p:spPr>
          <a:xfrm rot="5400000" flipH="1">
            <a:off x="5832064" y="-240813"/>
            <a:ext cx="6115866" cy="6604005"/>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8708808" y="4566502"/>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dirty="0"/>
              <a:t>follow our journey</a:t>
            </a:r>
          </a:p>
        </p:txBody>
      </p:sp>
      <p:sp>
        <p:nvSpPr>
          <p:cNvPr id="2" name="Freeform 1">
            <a:extLst>
              <a:ext uri="{FF2B5EF4-FFF2-40B4-BE49-F238E27FC236}">
                <a16:creationId xmlns:a16="http://schemas.microsoft.com/office/drawing/2014/main" id="{85DB1E34-A754-6299-9916-AB30C9F37056}"/>
              </a:ext>
            </a:extLst>
          </p:cNvPr>
          <p:cNvSpPr/>
          <p:nvPr userDrawn="1"/>
        </p:nvSpPr>
        <p:spPr>
          <a:xfrm>
            <a:off x="-36951" y="4542735"/>
            <a:ext cx="6700701" cy="778675"/>
          </a:xfrm>
          <a:custGeom>
            <a:avLst/>
            <a:gdLst>
              <a:gd name="connsiteX0" fmla="*/ 0 w 6700701"/>
              <a:gd name="connsiteY0" fmla="*/ 0 h 778675"/>
              <a:gd name="connsiteX1" fmla="*/ 824834 w 6700701"/>
              <a:gd name="connsiteY1" fmla="*/ 0 h 778675"/>
              <a:gd name="connsiteX2" fmla="*/ 5315191 w 6700701"/>
              <a:gd name="connsiteY2" fmla="*/ 0 h 778675"/>
              <a:gd name="connsiteX3" fmla="*/ 6140025 w 6700701"/>
              <a:gd name="connsiteY3" fmla="*/ 0 h 778675"/>
              <a:gd name="connsiteX4" fmla="*/ 6700701 w 6700701"/>
              <a:gd name="connsiteY4" fmla="*/ 421337 h 778675"/>
              <a:gd name="connsiteX5" fmla="*/ 6700701 w 6700701"/>
              <a:gd name="connsiteY5" fmla="*/ 778675 h 778675"/>
              <a:gd name="connsiteX6" fmla="*/ 5875867 w 6700701"/>
              <a:gd name="connsiteY6" fmla="*/ 778675 h 778675"/>
              <a:gd name="connsiteX7" fmla="*/ 843201 w 6700701"/>
              <a:gd name="connsiteY7" fmla="*/ 778675 h 778675"/>
              <a:gd name="connsiteX8" fmla="*/ 18367 w 6700701"/>
              <a:gd name="connsiteY8" fmla="*/ 778675 h 778675"/>
              <a:gd name="connsiteX9" fmla="*/ 18367 w 6700701"/>
              <a:gd name="connsiteY9" fmla="*/ 154913 h 778675"/>
              <a:gd name="connsiteX10" fmla="*/ 11904 w 6700701"/>
              <a:gd name="connsiteY10" fmla="*/ 5865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00701" h="778675">
                <a:moveTo>
                  <a:pt x="0" y="0"/>
                </a:moveTo>
                <a:lnTo>
                  <a:pt x="824834" y="0"/>
                </a:lnTo>
                <a:lnTo>
                  <a:pt x="5315191" y="0"/>
                </a:lnTo>
                <a:lnTo>
                  <a:pt x="6140025" y="0"/>
                </a:lnTo>
                <a:cubicBezTo>
                  <a:pt x="6448753" y="0"/>
                  <a:pt x="6700701" y="189335"/>
                  <a:pt x="6700701" y="421337"/>
                </a:cubicBezTo>
                <a:lnTo>
                  <a:pt x="6700701" y="778675"/>
                </a:lnTo>
                <a:lnTo>
                  <a:pt x="5875867" y="778675"/>
                </a:lnTo>
                <a:lnTo>
                  <a:pt x="843201" y="778675"/>
                </a:lnTo>
                <a:lnTo>
                  <a:pt x="18367" y="778675"/>
                </a:lnTo>
                <a:lnTo>
                  <a:pt x="18367" y="154913"/>
                </a:lnTo>
                <a:cubicBezTo>
                  <a:pt x="18367" y="122412"/>
                  <a:pt x="16178" y="90298"/>
                  <a:pt x="11904" y="58650"/>
                </a:cubicBez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9" name="Text Placeholder 23">
            <a:extLst>
              <a:ext uri="{FF2B5EF4-FFF2-40B4-BE49-F238E27FC236}">
                <a16:creationId xmlns:a16="http://schemas.microsoft.com/office/drawing/2014/main" id="{68D02844-8FD4-0761-81EA-96690D61DEE3}"/>
              </a:ext>
            </a:extLst>
          </p:cNvPr>
          <p:cNvSpPr>
            <a:spLocks noGrp="1"/>
          </p:cNvSpPr>
          <p:nvPr>
            <p:ph type="body" sz="quarter" idx="17" hasCustomPrompt="1"/>
          </p:nvPr>
        </p:nvSpPr>
        <p:spPr>
          <a:xfrm>
            <a:off x="603661" y="4708722"/>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dirty="0" err="1"/>
              <a:t>www.epicstays.eu</a:t>
            </a:r>
            <a:endParaRPr lang="en-US" dirty="0"/>
          </a:p>
        </p:txBody>
      </p:sp>
      <p:pic>
        <p:nvPicPr>
          <p:cNvPr id="3" name="Picture 2">
            <a:extLst>
              <a:ext uri="{FF2B5EF4-FFF2-40B4-BE49-F238E27FC236}">
                <a16:creationId xmlns:a16="http://schemas.microsoft.com/office/drawing/2014/main" id="{CE0EE440-4826-E654-F6AE-1B53749CDEB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89868" y="346930"/>
            <a:ext cx="2882520" cy="1786177"/>
          </a:xfrm>
          <a:prstGeom prst="rect">
            <a:avLst/>
          </a:prstGeom>
        </p:spPr>
      </p:pic>
      <p:pic>
        <p:nvPicPr>
          <p:cNvPr id="4" name="Picture 3" descr="Co-funded by the European Union logo in png for web usage">
            <a:extLst>
              <a:ext uri="{FF2B5EF4-FFF2-40B4-BE49-F238E27FC236}">
                <a16:creationId xmlns:a16="http://schemas.microsoft.com/office/drawing/2014/main" id="{8BBBDFE7-FA04-3AB8-62A8-D970A1906FF7}"/>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845636" y="6345603"/>
            <a:ext cx="1530819" cy="319792"/>
          </a:xfrm>
          <a:prstGeom prst="rect">
            <a:avLst/>
          </a:prstGeom>
          <a:noFill/>
          <a:ln>
            <a:noFill/>
          </a:ln>
        </p:spPr>
      </p:pic>
      <p:sp>
        <p:nvSpPr>
          <p:cNvPr id="5" name="Rectangle 4">
            <a:extLst>
              <a:ext uri="{FF2B5EF4-FFF2-40B4-BE49-F238E27FC236}">
                <a16:creationId xmlns:a16="http://schemas.microsoft.com/office/drawing/2014/main" id="{2F14D5EC-CFE7-019F-EE05-B294D3238EE0}"/>
              </a:ext>
            </a:extLst>
          </p:cNvPr>
          <p:cNvSpPr/>
          <p:nvPr userDrawn="1"/>
        </p:nvSpPr>
        <p:spPr>
          <a:xfrm>
            <a:off x="3345743" y="6199117"/>
            <a:ext cx="4292836" cy="553998"/>
          </a:xfrm>
          <a:prstGeom prst="rect">
            <a:avLst/>
          </a:prstGeom>
        </p:spPr>
        <p:txBody>
          <a:bodyPr wrap="square">
            <a:spAutoFit/>
          </a:bodyPr>
          <a:lstStyle/>
          <a:p>
            <a:pPr algn="just">
              <a:lnSpc>
                <a:spcPts val="880"/>
              </a:lnSpc>
            </a:pPr>
            <a:r>
              <a:rPr lang="en-US" sz="800" dirty="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6" name="Group 5">
            <a:extLst>
              <a:ext uri="{FF2B5EF4-FFF2-40B4-BE49-F238E27FC236}">
                <a16:creationId xmlns:a16="http://schemas.microsoft.com/office/drawing/2014/main" id="{837936D7-4553-E9CC-FC55-D1B5E5D4647D}"/>
              </a:ext>
            </a:extLst>
          </p:cNvPr>
          <p:cNvGrpSpPr/>
          <p:nvPr userDrawn="1"/>
        </p:nvGrpSpPr>
        <p:grpSpPr>
          <a:xfrm>
            <a:off x="441852" y="5906548"/>
            <a:ext cx="1307461" cy="742180"/>
            <a:chOff x="340586" y="8789227"/>
            <a:chExt cx="1307461" cy="742180"/>
          </a:xfrm>
        </p:grpSpPr>
        <p:sp>
          <p:nvSpPr>
            <p:cNvPr id="16" name="Rectangle 15">
              <a:extLst>
                <a:ext uri="{FF2B5EF4-FFF2-40B4-BE49-F238E27FC236}">
                  <a16:creationId xmlns:a16="http://schemas.microsoft.com/office/drawing/2014/main" id="{34C90407-84FA-28AB-9FD2-61204671CEBA}"/>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chemeClr val="tx1"/>
                  </a:solidFill>
                  <a:latin typeface="+mj-lt"/>
                </a:rPr>
                <a:t>EPIC STAYS is licensed </a:t>
              </a:r>
            </a:p>
            <a:p>
              <a:pPr algn="just"/>
              <a:r>
                <a:rPr lang="en-US" sz="900" b="1" dirty="0">
                  <a:solidFill>
                    <a:schemeClr val="tx1"/>
                  </a:solidFill>
                  <a:latin typeface="+mj-lt"/>
                </a:rPr>
                <a:t>under </a:t>
              </a:r>
              <a:r>
                <a:rPr lang="en-US" sz="900" b="1" dirty="0">
                  <a:solidFill>
                    <a:srgbClr val="459597"/>
                  </a:solidFill>
                  <a:latin typeface="+mj-lt"/>
                  <a:hlinkClick r:id="rId4">
                    <a:extLst>
                      <a:ext uri="{A12FA001-AC4F-418D-AE19-62706E023703}">
                        <ahyp:hlinkClr xmlns:ahyp="http://schemas.microsoft.com/office/drawing/2018/hyperlinkcolor" val="tx"/>
                      </a:ext>
                    </a:extLst>
                  </a:hlinkClick>
                </a:rPr>
                <a:t>CC BY-SA 4.0</a:t>
              </a:r>
              <a:endParaRPr lang="en-US" sz="900" b="1" dirty="0">
                <a:solidFill>
                  <a:schemeClr val="tx1">
                    <a:lumMod val="50000"/>
                    <a:lumOff val="50000"/>
                  </a:schemeClr>
                </a:solidFill>
                <a:latin typeface="+mj-lt"/>
              </a:endParaRPr>
            </a:p>
          </p:txBody>
        </p:sp>
        <p:pic>
          <p:nvPicPr>
            <p:cNvPr id="17" name="Picture 16">
              <a:extLst>
                <a:ext uri="{FF2B5EF4-FFF2-40B4-BE49-F238E27FC236}">
                  <a16:creationId xmlns:a16="http://schemas.microsoft.com/office/drawing/2014/main" id="{F8E08C42-E0A7-8749-9117-84638ABB9F90}"/>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Tree>
    <p:extLst>
      <p:ext uri="{BB962C8B-B14F-4D97-AF65-F5344CB8AC3E}">
        <p14:creationId xmlns:p14="http://schemas.microsoft.com/office/powerpoint/2010/main" val="309706829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3_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477385" y="748833"/>
            <a:ext cx="11122944" cy="5985342"/>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82CCCA"/>
          </a:solidFill>
          <a:ln w="3598" cap="flat">
            <a:noFill/>
            <a:prstDash val="solid"/>
            <a:miter/>
          </a:ln>
        </p:spPr>
        <p:txBody>
          <a:bodyPr rtlCol="0" anchor="ctr"/>
          <a:lstStyle/>
          <a:p>
            <a:endParaRPr lang="en-US" b="0" i="0" dirty="0">
              <a:latin typeface="Calibri" panose="020F0502020204030204" pitchFamily="34" charset="0"/>
            </a:endParaRP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10190900" cy="4671588"/>
          </a:xfrm>
          <a:prstGeom prst="rect">
            <a:avLst/>
          </a:prstGeom>
          <a:noFill/>
        </p:spPr>
        <p:txBody>
          <a:bodyPr/>
          <a:lstStyle>
            <a:lvl1pPr marL="0" indent="0">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Sub-heading</a:t>
            </a:r>
            <a:endParaRPr lang="en-US" dirty="0"/>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Project Overview</a:t>
            </a:r>
          </a:p>
        </p:txBody>
      </p:sp>
    </p:spTree>
    <p:extLst>
      <p:ext uri="{BB962C8B-B14F-4D97-AF65-F5344CB8AC3E}">
        <p14:creationId xmlns:p14="http://schemas.microsoft.com/office/powerpoint/2010/main" val="388572386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2_Contents Slide 02">
    <p:spTree>
      <p:nvGrpSpPr>
        <p:cNvPr id="1" name=""/>
        <p:cNvGrpSpPr/>
        <p:nvPr/>
      </p:nvGrpSpPr>
      <p:grpSpPr>
        <a:xfrm>
          <a:off x="0" y="0"/>
          <a:ext cx="0" cy="0"/>
          <a:chOff x="0" y="0"/>
          <a:chExt cx="0" cy="0"/>
        </a:xfrm>
      </p:grpSpPr>
      <p:sp>
        <p:nvSpPr>
          <p:cNvPr id="3" name="object 3">
            <a:extLst>
              <a:ext uri="{FF2B5EF4-FFF2-40B4-BE49-F238E27FC236}">
                <a16:creationId xmlns:a16="http://schemas.microsoft.com/office/drawing/2014/main" id="{3F850265-4D38-0D9F-4AC2-90E998EA2EB0}"/>
              </a:ext>
            </a:extLst>
          </p:cNvPr>
          <p:cNvSpPr/>
          <p:nvPr userDrawn="1"/>
        </p:nvSpPr>
        <p:spPr>
          <a:xfrm rot="16200000">
            <a:off x="5054547" y="1282615"/>
            <a:ext cx="2977922" cy="39757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4" name="Freeform 3">
            <a:extLst>
              <a:ext uri="{FF2B5EF4-FFF2-40B4-BE49-F238E27FC236}">
                <a16:creationId xmlns:a16="http://schemas.microsoft.com/office/drawing/2014/main" id="{664597B8-8B75-6618-4F2C-C6DBD668D76B}"/>
              </a:ext>
            </a:extLst>
          </p:cNvPr>
          <p:cNvSpPr/>
          <p:nvPr userDrawn="1"/>
        </p:nvSpPr>
        <p:spPr>
          <a:xfrm>
            <a:off x="4214886" y="2517395"/>
            <a:ext cx="2330063"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 name="Picture Placeholder 26">
            <a:extLst>
              <a:ext uri="{FF2B5EF4-FFF2-40B4-BE49-F238E27FC236}">
                <a16:creationId xmlns:a16="http://schemas.microsoft.com/office/drawing/2014/main" id="{0B935CD4-5A25-39F8-A013-F1CF1D4A86E5}"/>
              </a:ext>
            </a:extLst>
          </p:cNvPr>
          <p:cNvSpPr>
            <a:spLocks noGrp="1"/>
          </p:cNvSpPr>
          <p:nvPr>
            <p:ph type="pic" sz="quarter" idx="67"/>
          </p:nvPr>
        </p:nvSpPr>
        <p:spPr>
          <a:xfrm>
            <a:off x="4214886" y="-3775"/>
            <a:ext cx="2332491"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6" name="Text Placeholder 32">
            <a:extLst>
              <a:ext uri="{FF2B5EF4-FFF2-40B4-BE49-F238E27FC236}">
                <a16:creationId xmlns:a16="http://schemas.microsoft.com/office/drawing/2014/main" id="{EBBCF701-2E93-4A52-53A9-C308ABEA2E91}"/>
              </a:ext>
            </a:extLst>
          </p:cNvPr>
          <p:cNvSpPr>
            <a:spLocks noGrp="1"/>
          </p:cNvSpPr>
          <p:nvPr>
            <p:ph type="body" sz="quarter" idx="18" hasCustomPrompt="1"/>
          </p:nvPr>
        </p:nvSpPr>
        <p:spPr>
          <a:xfrm>
            <a:off x="4314004" y="4379702"/>
            <a:ext cx="2129204" cy="1643070"/>
          </a:xfrm>
          <a:prstGeom prst="rect">
            <a:avLst/>
          </a:prstGeom>
        </p:spPr>
        <p:txBody>
          <a:bodyPr anchor="t">
            <a:noAutofit/>
          </a:bodyPr>
          <a:lstStyle>
            <a:lvl1pPr marL="0" indent="0" algn="l">
              <a:lnSpc>
                <a:spcPts val="17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A3AE5DF3-E508-A79E-FC19-B5A341DA97F3}"/>
              </a:ext>
            </a:extLst>
          </p:cNvPr>
          <p:cNvSpPr>
            <a:spLocks noGrp="1"/>
          </p:cNvSpPr>
          <p:nvPr>
            <p:ph type="body" sz="quarter" idx="19" hasCustomPrompt="1"/>
          </p:nvPr>
        </p:nvSpPr>
        <p:spPr>
          <a:xfrm>
            <a:off x="4256379" y="3501620"/>
            <a:ext cx="828994"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0" name="Text Placeholder 32">
            <a:extLst>
              <a:ext uri="{FF2B5EF4-FFF2-40B4-BE49-F238E27FC236}">
                <a16:creationId xmlns:a16="http://schemas.microsoft.com/office/drawing/2014/main" id="{1ADE3756-3F36-B74B-3278-C3112CCBCE8F}"/>
              </a:ext>
            </a:extLst>
          </p:cNvPr>
          <p:cNvSpPr>
            <a:spLocks noGrp="1"/>
          </p:cNvSpPr>
          <p:nvPr>
            <p:ph type="body" sz="quarter" idx="20" hasCustomPrompt="1"/>
          </p:nvPr>
        </p:nvSpPr>
        <p:spPr>
          <a:xfrm>
            <a:off x="5291594" y="3913544"/>
            <a:ext cx="1151614" cy="230486"/>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23" name="Text Placeholder 23">
            <a:extLst>
              <a:ext uri="{FF2B5EF4-FFF2-40B4-BE49-F238E27FC236}">
                <a16:creationId xmlns:a16="http://schemas.microsoft.com/office/drawing/2014/main" id="{81535683-02A9-FB84-F1E1-097F0D4999E2}"/>
              </a:ext>
            </a:extLst>
          </p:cNvPr>
          <p:cNvSpPr>
            <a:spLocks noGrp="1"/>
          </p:cNvSpPr>
          <p:nvPr>
            <p:ph type="body" sz="quarter" idx="66" hasCustomPrompt="1"/>
          </p:nvPr>
        </p:nvSpPr>
        <p:spPr>
          <a:xfrm rot="16200000">
            <a:off x="5066646" y="1296010"/>
            <a:ext cx="2953721" cy="397581"/>
          </a:xfrm>
          <a:prstGeom prst="rect">
            <a:avLst/>
          </a:prstGeom>
        </p:spPr>
        <p:txBody>
          <a:bodyPr anchor="ctr">
            <a:noAutofit/>
          </a:bodyPr>
          <a:lstStyle>
            <a:lvl1pPr marL="0" indent="0" algn="ctr">
              <a:lnSpc>
                <a:spcPts val="1240"/>
              </a:lnSpc>
              <a:spcBef>
                <a:spcPts val="0"/>
              </a:spcBef>
              <a:buNone/>
              <a:defRPr sz="12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cxnSp>
        <p:nvCxnSpPr>
          <p:cNvPr id="28" name="Straight Connector 27">
            <a:extLst>
              <a:ext uri="{FF2B5EF4-FFF2-40B4-BE49-F238E27FC236}">
                <a16:creationId xmlns:a16="http://schemas.microsoft.com/office/drawing/2014/main" id="{53E37450-F11B-9870-F66E-A910DAC1689E}"/>
              </a:ext>
            </a:extLst>
          </p:cNvPr>
          <p:cNvCxnSpPr>
            <a:cxnSpLocks/>
          </p:cNvCxnSpPr>
          <p:nvPr userDrawn="1"/>
        </p:nvCxnSpPr>
        <p:spPr>
          <a:xfrm flipV="1">
            <a:off x="4217889" y="4136541"/>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5" name="Freeform 34">
            <a:extLst>
              <a:ext uri="{FF2B5EF4-FFF2-40B4-BE49-F238E27FC236}">
                <a16:creationId xmlns:a16="http://schemas.microsoft.com/office/drawing/2014/main" id="{C110313C-1EEA-FA8E-232D-51F8416E82F8}"/>
              </a:ext>
            </a:extLst>
          </p:cNvPr>
          <p:cNvSpPr/>
          <p:nvPr userDrawn="1"/>
        </p:nvSpPr>
        <p:spPr>
          <a:xfrm rot="10800000">
            <a:off x="6870094" y="309363"/>
            <a:ext cx="2330063"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6" name="object 3">
            <a:extLst>
              <a:ext uri="{FF2B5EF4-FFF2-40B4-BE49-F238E27FC236}">
                <a16:creationId xmlns:a16="http://schemas.microsoft.com/office/drawing/2014/main" id="{0492FBBC-78A0-7458-A89C-4C86142C5E9F}"/>
              </a:ext>
            </a:extLst>
          </p:cNvPr>
          <p:cNvSpPr/>
          <p:nvPr userDrawn="1"/>
        </p:nvSpPr>
        <p:spPr>
          <a:xfrm rot="5400000">
            <a:off x="7711887" y="5166466"/>
            <a:ext cx="2977922" cy="39757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459597"/>
          </a:solidFill>
        </p:spPr>
        <p:txBody>
          <a:bodyPr wrap="square" lIns="0" tIns="0" rIns="0" bIns="0" rtlCol="0"/>
          <a:lstStyle/>
          <a:p>
            <a:endParaRPr/>
          </a:p>
        </p:txBody>
      </p:sp>
      <p:sp>
        <p:nvSpPr>
          <p:cNvPr id="37" name="Picture Placeholder 63">
            <a:extLst>
              <a:ext uri="{FF2B5EF4-FFF2-40B4-BE49-F238E27FC236}">
                <a16:creationId xmlns:a16="http://schemas.microsoft.com/office/drawing/2014/main" id="{781B90E7-3814-5805-EFF0-F9CE57638F61}"/>
              </a:ext>
            </a:extLst>
          </p:cNvPr>
          <p:cNvSpPr>
            <a:spLocks noGrp="1"/>
          </p:cNvSpPr>
          <p:nvPr>
            <p:ph type="pic" sz="quarter" idx="85"/>
          </p:nvPr>
        </p:nvSpPr>
        <p:spPr>
          <a:xfrm>
            <a:off x="6867666" y="3503003"/>
            <a:ext cx="2332491" cy="3351213"/>
          </a:xfrm>
          <a:custGeom>
            <a:avLst/>
            <a:gdLst>
              <a:gd name="connsiteX0" fmla="*/ 0 w 2332491"/>
              <a:gd name="connsiteY0" fmla="*/ 0 h 3351213"/>
              <a:gd name="connsiteX1" fmla="*/ 2332491 w 2332491"/>
              <a:gd name="connsiteY1" fmla="*/ 0 h 3351213"/>
              <a:gd name="connsiteX2" fmla="*/ 2332491 w 2332491"/>
              <a:gd name="connsiteY2" fmla="*/ 373296 h 3351213"/>
              <a:gd name="connsiteX3" fmla="*/ 2131611 w 2332491"/>
              <a:gd name="connsiteY3" fmla="*/ 373296 h 3351213"/>
              <a:gd name="connsiteX4" fmla="*/ 2131611 w 2332491"/>
              <a:gd name="connsiteY4" fmla="*/ 3351183 h 3351213"/>
              <a:gd name="connsiteX5" fmla="*/ 2332491 w 2332491"/>
              <a:gd name="connsiteY5" fmla="*/ 3351183 h 3351213"/>
              <a:gd name="connsiteX6" fmla="*/ 2332491 w 2332491"/>
              <a:gd name="connsiteY6" fmla="*/ 3351213 h 3351213"/>
              <a:gd name="connsiteX7" fmla="*/ 0 w 2332491"/>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32491" h="3351213">
                <a:moveTo>
                  <a:pt x="0" y="0"/>
                </a:moveTo>
                <a:lnTo>
                  <a:pt x="2332491" y="0"/>
                </a:lnTo>
                <a:lnTo>
                  <a:pt x="2332491" y="373296"/>
                </a:lnTo>
                <a:lnTo>
                  <a:pt x="2131611" y="373296"/>
                </a:lnTo>
                <a:lnTo>
                  <a:pt x="2131611" y="3351183"/>
                </a:lnTo>
                <a:lnTo>
                  <a:pt x="2332491" y="3351183"/>
                </a:lnTo>
                <a:lnTo>
                  <a:pt x="2332491" y="3351213"/>
                </a:lnTo>
                <a:lnTo>
                  <a:pt x="0" y="3351213"/>
                </a:lnTo>
                <a:close/>
              </a:path>
            </a:pathLst>
          </a:custGeom>
          <a:solidFill>
            <a:schemeClr val="bg1">
              <a:lumMod val="95000"/>
            </a:schemeClr>
          </a:solidFill>
        </p:spPr>
        <p:txBody>
          <a:bodyPr wrap="square">
            <a:noAutofit/>
          </a:bodyPr>
          <a:lstStyle/>
          <a:p>
            <a:endParaRPr lang="en-GB" dirty="0"/>
          </a:p>
        </p:txBody>
      </p:sp>
      <p:sp>
        <p:nvSpPr>
          <p:cNvPr id="38" name="Text Placeholder 32">
            <a:extLst>
              <a:ext uri="{FF2B5EF4-FFF2-40B4-BE49-F238E27FC236}">
                <a16:creationId xmlns:a16="http://schemas.microsoft.com/office/drawing/2014/main" id="{9C922EBA-0C15-91F4-DA57-20C8B3EE1C77}"/>
              </a:ext>
            </a:extLst>
          </p:cNvPr>
          <p:cNvSpPr>
            <a:spLocks noGrp="1"/>
          </p:cNvSpPr>
          <p:nvPr>
            <p:ph type="body" sz="quarter" idx="86" hasCustomPrompt="1"/>
          </p:nvPr>
        </p:nvSpPr>
        <p:spPr>
          <a:xfrm>
            <a:off x="6974493" y="1797417"/>
            <a:ext cx="2129204" cy="1643070"/>
          </a:xfrm>
          <a:prstGeom prst="rect">
            <a:avLst/>
          </a:prstGeom>
        </p:spPr>
        <p:txBody>
          <a:bodyPr anchor="t">
            <a:noAutofit/>
          </a:bodyPr>
          <a:lstStyle>
            <a:lvl1pPr marL="0" indent="0" algn="l">
              <a:lnSpc>
                <a:spcPts val="17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39" name="Text Placeholder 32">
            <a:extLst>
              <a:ext uri="{FF2B5EF4-FFF2-40B4-BE49-F238E27FC236}">
                <a16:creationId xmlns:a16="http://schemas.microsoft.com/office/drawing/2014/main" id="{BDADA95E-1B78-6FDB-6315-7380B92DE865}"/>
              </a:ext>
            </a:extLst>
          </p:cNvPr>
          <p:cNvSpPr>
            <a:spLocks noGrp="1"/>
          </p:cNvSpPr>
          <p:nvPr>
            <p:ph type="body" sz="quarter" idx="87" hasCustomPrompt="1"/>
          </p:nvPr>
        </p:nvSpPr>
        <p:spPr>
          <a:xfrm>
            <a:off x="6916868" y="919335"/>
            <a:ext cx="828994"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sp>
        <p:nvSpPr>
          <p:cNvPr id="40" name="Text Placeholder 32">
            <a:extLst>
              <a:ext uri="{FF2B5EF4-FFF2-40B4-BE49-F238E27FC236}">
                <a16:creationId xmlns:a16="http://schemas.microsoft.com/office/drawing/2014/main" id="{A7CF21B5-42A0-AD84-A15E-D307EC6CD6B0}"/>
              </a:ext>
            </a:extLst>
          </p:cNvPr>
          <p:cNvSpPr>
            <a:spLocks noGrp="1"/>
          </p:cNvSpPr>
          <p:nvPr>
            <p:ph type="body" sz="quarter" idx="88" hasCustomPrompt="1"/>
          </p:nvPr>
        </p:nvSpPr>
        <p:spPr>
          <a:xfrm>
            <a:off x="7952083" y="1331259"/>
            <a:ext cx="1151614" cy="230486"/>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41" name="Straight Connector 40">
            <a:extLst>
              <a:ext uri="{FF2B5EF4-FFF2-40B4-BE49-F238E27FC236}">
                <a16:creationId xmlns:a16="http://schemas.microsoft.com/office/drawing/2014/main" id="{0D60B0ED-9E30-C0A3-A225-F39EB410E86D}"/>
              </a:ext>
            </a:extLst>
          </p:cNvPr>
          <p:cNvCxnSpPr>
            <a:cxnSpLocks/>
          </p:cNvCxnSpPr>
          <p:nvPr userDrawn="1"/>
        </p:nvCxnSpPr>
        <p:spPr>
          <a:xfrm flipV="1">
            <a:off x="6878378" y="1554256"/>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0" name="Text Placeholder 23">
            <a:extLst>
              <a:ext uri="{FF2B5EF4-FFF2-40B4-BE49-F238E27FC236}">
                <a16:creationId xmlns:a16="http://schemas.microsoft.com/office/drawing/2014/main" id="{28BB3BC0-F643-6C4F-6672-7CA33DF5268D}"/>
              </a:ext>
            </a:extLst>
          </p:cNvPr>
          <p:cNvSpPr>
            <a:spLocks noGrp="1"/>
          </p:cNvSpPr>
          <p:nvPr>
            <p:ph type="body" sz="quarter" idx="98" hasCustomPrompt="1"/>
          </p:nvPr>
        </p:nvSpPr>
        <p:spPr>
          <a:xfrm rot="16200000">
            <a:off x="7717895" y="5139128"/>
            <a:ext cx="2953721" cy="397581"/>
          </a:xfrm>
          <a:prstGeom prst="rect">
            <a:avLst/>
          </a:prstGeom>
        </p:spPr>
        <p:txBody>
          <a:bodyPr anchor="ctr">
            <a:noAutofit/>
          </a:bodyPr>
          <a:lstStyle>
            <a:lvl1pPr marL="0" indent="0" algn="ctr">
              <a:lnSpc>
                <a:spcPts val="1240"/>
              </a:lnSpc>
              <a:spcBef>
                <a:spcPts val="0"/>
              </a:spcBef>
              <a:buNone/>
              <a:defRPr sz="12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640526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userDrawn="1">
  <p:cSld name="3_Contents Slide 02">
    <p:spTree>
      <p:nvGrpSpPr>
        <p:cNvPr id="1" name=""/>
        <p:cNvGrpSpPr/>
        <p:nvPr/>
      </p:nvGrpSpPr>
      <p:grpSpPr>
        <a:xfrm>
          <a:off x="0" y="0"/>
          <a:ext cx="0" cy="0"/>
          <a:chOff x="0" y="0"/>
          <a:chExt cx="0" cy="0"/>
        </a:xfrm>
      </p:grpSpPr>
      <p:sp>
        <p:nvSpPr>
          <p:cNvPr id="42" name="object 3">
            <a:extLst>
              <a:ext uri="{FF2B5EF4-FFF2-40B4-BE49-F238E27FC236}">
                <a16:creationId xmlns:a16="http://schemas.microsoft.com/office/drawing/2014/main" id="{CE71875B-0621-A53D-1ADD-0F8875DCBA41}"/>
              </a:ext>
            </a:extLst>
          </p:cNvPr>
          <p:cNvSpPr/>
          <p:nvPr userDrawn="1"/>
        </p:nvSpPr>
        <p:spPr>
          <a:xfrm rot="16200000">
            <a:off x="10379583" y="1286390"/>
            <a:ext cx="2977922" cy="39757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FBA63B"/>
          </a:solidFill>
        </p:spPr>
        <p:txBody>
          <a:bodyPr wrap="square" lIns="0" tIns="0" rIns="0" bIns="0" rtlCol="0"/>
          <a:lstStyle/>
          <a:p>
            <a:endParaRPr/>
          </a:p>
        </p:txBody>
      </p:sp>
      <p:sp>
        <p:nvSpPr>
          <p:cNvPr id="43" name="Freeform 42">
            <a:extLst>
              <a:ext uri="{FF2B5EF4-FFF2-40B4-BE49-F238E27FC236}">
                <a16:creationId xmlns:a16="http://schemas.microsoft.com/office/drawing/2014/main" id="{17944735-5817-61CF-ABC3-AE38609ABB4D}"/>
              </a:ext>
            </a:extLst>
          </p:cNvPr>
          <p:cNvSpPr/>
          <p:nvPr userDrawn="1"/>
        </p:nvSpPr>
        <p:spPr>
          <a:xfrm>
            <a:off x="9539922" y="2521170"/>
            <a:ext cx="2330063"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BA63B"/>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4" name="Picture Placeholder 26">
            <a:extLst>
              <a:ext uri="{FF2B5EF4-FFF2-40B4-BE49-F238E27FC236}">
                <a16:creationId xmlns:a16="http://schemas.microsoft.com/office/drawing/2014/main" id="{B0C71FA6-0C00-BA68-0E70-D3CE31E78745}"/>
              </a:ext>
            </a:extLst>
          </p:cNvPr>
          <p:cNvSpPr>
            <a:spLocks noGrp="1"/>
          </p:cNvSpPr>
          <p:nvPr>
            <p:ph type="pic" sz="quarter" idx="89"/>
          </p:nvPr>
        </p:nvSpPr>
        <p:spPr>
          <a:xfrm>
            <a:off x="9539922" y="0"/>
            <a:ext cx="2332491"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45" name="Text Placeholder 32">
            <a:extLst>
              <a:ext uri="{FF2B5EF4-FFF2-40B4-BE49-F238E27FC236}">
                <a16:creationId xmlns:a16="http://schemas.microsoft.com/office/drawing/2014/main" id="{BB898A30-90C4-FDC7-707E-A21EE8AE8F08}"/>
              </a:ext>
            </a:extLst>
          </p:cNvPr>
          <p:cNvSpPr>
            <a:spLocks noGrp="1"/>
          </p:cNvSpPr>
          <p:nvPr>
            <p:ph type="body" sz="quarter" idx="90" hasCustomPrompt="1"/>
          </p:nvPr>
        </p:nvSpPr>
        <p:spPr>
          <a:xfrm>
            <a:off x="9639040" y="4383477"/>
            <a:ext cx="2129204" cy="1643070"/>
          </a:xfrm>
          <a:prstGeom prst="rect">
            <a:avLst/>
          </a:prstGeom>
        </p:spPr>
        <p:txBody>
          <a:bodyPr anchor="t">
            <a:noAutofit/>
          </a:bodyPr>
          <a:lstStyle>
            <a:lvl1pPr marL="0" indent="0" algn="l">
              <a:lnSpc>
                <a:spcPts val="17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6" name="Text Placeholder 32">
            <a:extLst>
              <a:ext uri="{FF2B5EF4-FFF2-40B4-BE49-F238E27FC236}">
                <a16:creationId xmlns:a16="http://schemas.microsoft.com/office/drawing/2014/main" id="{E3376CA6-1F5A-2B2E-F9D5-9B5493D94AB9}"/>
              </a:ext>
            </a:extLst>
          </p:cNvPr>
          <p:cNvSpPr>
            <a:spLocks noGrp="1"/>
          </p:cNvSpPr>
          <p:nvPr>
            <p:ph type="body" sz="quarter" idx="91" hasCustomPrompt="1"/>
          </p:nvPr>
        </p:nvSpPr>
        <p:spPr>
          <a:xfrm>
            <a:off x="9581415" y="3505395"/>
            <a:ext cx="828994"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sp>
        <p:nvSpPr>
          <p:cNvPr id="47" name="Text Placeholder 32">
            <a:extLst>
              <a:ext uri="{FF2B5EF4-FFF2-40B4-BE49-F238E27FC236}">
                <a16:creationId xmlns:a16="http://schemas.microsoft.com/office/drawing/2014/main" id="{0F28EBB4-EE7D-0C65-6E62-FBC896577FE0}"/>
              </a:ext>
            </a:extLst>
          </p:cNvPr>
          <p:cNvSpPr>
            <a:spLocks noGrp="1"/>
          </p:cNvSpPr>
          <p:nvPr>
            <p:ph type="body" sz="quarter" idx="92" hasCustomPrompt="1"/>
          </p:nvPr>
        </p:nvSpPr>
        <p:spPr>
          <a:xfrm>
            <a:off x="10616630" y="3917319"/>
            <a:ext cx="1151614" cy="230486"/>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48" name="Text Placeholder 23">
            <a:extLst>
              <a:ext uri="{FF2B5EF4-FFF2-40B4-BE49-F238E27FC236}">
                <a16:creationId xmlns:a16="http://schemas.microsoft.com/office/drawing/2014/main" id="{BB5D5B20-3121-0F0F-2E4C-3D9B554CEB7A}"/>
              </a:ext>
            </a:extLst>
          </p:cNvPr>
          <p:cNvSpPr>
            <a:spLocks noGrp="1"/>
          </p:cNvSpPr>
          <p:nvPr>
            <p:ph type="body" sz="quarter" idx="93" hasCustomPrompt="1"/>
          </p:nvPr>
        </p:nvSpPr>
        <p:spPr>
          <a:xfrm rot="16200000">
            <a:off x="10391682" y="1299785"/>
            <a:ext cx="2953721" cy="397581"/>
          </a:xfrm>
          <a:prstGeom prst="rect">
            <a:avLst/>
          </a:prstGeom>
        </p:spPr>
        <p:txBody>
          <a:bodyPr anchor="ctr">
            <a:noAutofit/>
          </a:bodyPr>
          <a:lstStyle>
            <a:lvl1pPr marL="0" indent="0" algn="ctr">
              <a:lnSpc>
                <a:spcPts val="1240"/>
              </a:lnSpc>
              <a:spcBef>
                <a:spcPts val="0"/>
              </a:spcBef>
              <a:buNone/>
              <a:defRPr sz="12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cxnSp>
        <p:nvCxnSpPr>
          <p:cNvPr id="49" name="Straight Connector 48">
            <a:extLst>
              <a:ext uri="{FF2B5EF4-FFF2-40B4-BE49-F238E27FC236}">
                <a16:creationId xmlns:a16="http://schemas.microsoft.com/office/drawing/2014/main" id="{6916D2A9-8858-7FC7-7432-BF37A909CC8C}"/>
              </a:ext>
            </a:extLst>
          </p:cNvPr>
          <p:cNvCxnSpPr>
            <a:cxnSpLocks/>
          </p:cNvCxnSpPr>
          <p:nvPr userDrawn="1"/>
        </p:nvCxnSpPr>
        <p:spPr>
          <a:xfrm flipV="1">
            <a:off x="9542925" y="4140316"/>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1416396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userDrawn="1">
  <p:cSld name="2_Cover Slide ">
    <p:spTree>
      <p:nvGrpSpPr>
        <p:cNvPr id="1" name=""/>
        <p:cNvGrpSpPr/>
        <p:nvPr/>
      </p:nvGrpSpPr>
      <p:grpSpPr>
        <a:xfrm>
          <a:off x="0" y="0"/>
          <a:ext cx="0" cy="0"/>
          <a:chOff x="0" y="0"/>
          <a:chExt cx="0" cy="0"/>
        </a:xfrm>
      </p:grpSpPr>
      <p:sp>
        <p:nvSpPr>
          <p:cNvPr id="6" name="Freeform 5">
            <a:extLst>
              <a:ext uri="{FF2B5EF4-FFF2-40B4-BE49-F238E27FC236}">
                <a16:creationId xmlns:a16="http://schemas.microsoft.com/office/drawing/2014/main" id="{A4BDF266-AD07-951C-0FC5-D2A80F4FB6EA}"/>
              </a:ext>
            </a:extLst>
          </p:cNvPr>
          <p:cNvSpPr/>
          <p:nvPr userDrawn="1"/>
        </p:nvSpPr>
        <p:spPr>
          <a:xfrm>
            <a:off x="0" y="323082"/>
            <a:ext cx="7397280" cy="4704736"/>
          </a:xfrm>
          <a:custGeom>
            <a:avLst/>
            <a:gdLst>
              <a:gd name="connsiteX0" fmla="*/ 3 w 7397280"/>
              <a:gd name="connsiteY0" fmla="*/ 0 h 4704736"/>
              <a:gd name="connsiteX1" fmla="*/ 5047027 w 7397280"/>
              <a:gd name="connsiteY1" fmla="*/ 0 h 4704736"/>
              <a:gd name="connsiteX2" fmla="*/ 5047027 w 7397280"/>
              <a:gd name="connsiteY2" fmla="*/ 112 h 4704736"/>
              <a:gd name="connsiteX3" fmla="*/ 5285737 w 7397280"/>
              <a:gd name="connsiteY3" fmla="*/ 12122 h 4704736"/>
              <a:gd name="connsiteX4" fmla="*/ 7397280 w 7397280"/>
              <a:gd name="connsiteY4" fmla="*/ 2352370 h 4704736"/>
              <a:gd name="connsiteX5" fmla="*/ 5284928 w 7397280"/>
              <a:gd name="connsiteY5" fmla="*/ 4692617 h 4704736"/>
              <a:gd name="connsiteX6" fmla="*/ 5047027 w 7397280"/>
              <a:gd name="connsiteY6" fmla="*/ 4704626 h 4704736"/>
              <a:gd name="connsiteX7" fmla="*/ 5047027 w 7397280"/>
              <a:gd name="connsiteY7" fmla="*/ 4704732 h 4704736"/>
              <a:gd name="connsiteX8" fmla="*/ 5044930 w 7397280"/>
              <a:gd name="connsiteY8" fmla="*/ 4704732 h 4704736"/>
              <a:gd name="connsiteX9" fmla="*/ 5044846 w 7397280"/>
              <a:gd name="connsiteY9" fmla="*/ 4704736 h 4704736"/>
              <a:gd name="connsiteX10" fmla="*/ 5044730 w 7397280"/>
              <a:gd name="connsiteY10" fmla="*/ 4704732 h 4704736"/>
              <a:gd name="connsiteX11" fmla="*/ 4912245 w 7397280"/>
              <a:gd name="connsiteY11" fmla="*/ 4704732 h 4704736"/>
              <a:gd name="connsiteX12" fmla="*/ 4912245 w 7397280"/>
              <a:gd name="connsiteY12" fmla="*/ 4704736 h 4704736"/>
              <a:gd name="connsiteX13" fmla="*/ 2317036 w 7397280"/>
              <a:gd name="connsiteY13" fmla="*/ 4704736 h 4704736"/>
              <a:gd name="connsiteX14" fmla="*/ 2317036 w 7397280"/>
              <a:gd name="connsiteY14" fmla="*/ 4704732 h 4704736"/>
              <a:gd name="connsiteX15" fmla="*/ 0 w 7397280"/>
              <a:gd name="connsiteY15" fmla="*/ 4704732 h 4704736"/>
              <a:gd name="connsiteX16" fmla="*/ 0 w 7397280"/>
              <a:gd name="connsiteY16" fmla="*/ 1655235 h 4704736"/>
              <a:gd name="connsiteX17" fmla="*/ 3 w 7397280"/>
              <a:gd name="connsiteY17" fmla="*/ 1655235 h 47047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397280" h="4704736">
                <a:moveTo>
                  <a:pt x="3" y="0"/>
                </a:moveTo>
                <a:lnTo>
                  <a:pt x="5047027" y="0"/>
                </a:lnTo>
                <a:lnTo>
                  <a:pt x="5047027" y="112"/>
                </a:lnTo>
                <a:lnTo>
                  <a:pt x="5285737" y="12122"/>
                </a:lnTo>
                <a:cubicBezTo>
                  <a:pt x="6473566" y="132349"/>
                  <a:pt x="7397280" y="1132293"/>
                  <a:pt x="7397280" y="2352370"/>
                </a:cubicBezTo>
                <a:cubicBezTo>
                  <a:pt x="7397280" y="3572444"/>
                  <a:pt x="6469247" y="4572389"/>
                  <a:pt x="5284928" y="4692617"/>
                </a:cubicBezTo>
                <a:lnTo>
                  <a:pt x="5047027" y="4704626"/>
                </a:lnTo>
                <a:lnTo>
                  <a:pt x="5047027" y="4704732"/>
                </a:lnTo>
                <a:lnTo>
                  <a:pt x="5044930" y="4704732"/>
                </a:lnTo>
                <a:lnTo>
                  <a:pt x="5044846" y="4704736"/>
                </a:lnTo>
                <a:lnTo>
                  <a:pt x="5044730" y="4704732"/>
                </a:lnTo>
                <a:lnTo>
                  <a:pt x="4912245" y="4704732"/>
                </a:lnTo>
                <a:lnTo>
                  <a:pt x="4912245" y="4704736"/>
                </a:lnTo>
                <a:lnTo>
                  <a:pt x="2317036" y="4704736"/>
                </a:lnTo>
                <a:lnTo>
                  <a:pt x="2317036" y="4704732"/>
                </a:lnTo>
                <a:lnTo>
                  <a:pt x="0" y="4704732"/>
                </a:lnTo>
                <a:lnTo>
                  <a:pt x="0" y="1655235"/>
                </a:lnTo>
                <a:lnTo>
                  <a:pt x="3" y="1655235"/>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Freeform 2">
            <a:extLst>
              <a:ext uri="{FF2B5EF4-FFF2-40B4-BE49-F238E27FC236}">
                <a16:creationId xmlns:a16="http://schemas.microsoft.com/office/drawing/2014/main" id="{41D050F8-31AB-9FE2-1F96-1C312E675290}"/>
              </a:ext>
            </a:extLst>
          </p:cNvPr>
          <p:cNvSpPr/>
          <p:nvPr userDrawn="1"/>
        </p:nvSpPr>
        <p:spPr>
          <a:xfrm rot="10800000">
            <a:off x="5815699" y="2780706"/>
            <a:ext cx="6376301" cy="3014884"/>
          </a:xfrm>
          <a:custGeom>
            <a:avLst/>
            <a:gdLst>
              <a:gd name="connsiteX0" fmla="*/ 0 w 6414658"/>
              <a:gd name="connsiteY0" fmla="*/ 0 h 3336184"/>
              <a:gd name="connsiteX1" fmla="*/ 4748066 w 6414658"/>
              <a:gd name="connsiteY1" fmla="*/ 0 h 3336184"/>
              <a:gd name="connsiteX2" fmla="*/ 4748066 w 6414658"/>
              <a:gd name="connsiteY2" fmla="*/ 79 h 3336184"/>
              <a:gd name="connsiteX3" fmla="*/ 4917338 w 6414658"/>
              <a:gd name="connsiteY3" fmla="*/ 8596 h 3336184"/>
              <a:gd name="connsiteX4" fmla="*/ 6414658 w 6414658"/>
              <a:gd name="connsiteY4" fmla="*/ 1668093 h 3336184"/>
              <a:gd name="connsiteX5" fmla="*/ 4916764 w 6414658"/>
              <a:gd name="connsiteY5" fmla="*/ 3327590 h 3336184"/>
              <a:gd name="connsiteX6" fmla="*/ 4748066 w 6414658"/>
              <a:gd name="connsiteY6" fmla="*/ 3336106 h 3336184"/>
              <a:gd name="connsiteX7" fmla="*/ 4748066 w 6414658"/>
              <a:gd name="connsiteY7" fmla="*/ 3336181 h 3336184"/>
              <a:gd name="connsiteX8" fmla="*/ 4746579 w 6414658"/>
              <a:gd name="connsiteY8" fmla="*/ 3336181 h 3336184"/>
              <a:gd name="connsiteX9" fmla="*/ 4746519 w 6414658"/>
              <a:gd name="connsiteY9" fmla="*/ 3336184 h 3336184"/>
              <a:gd name="connsiteX10" fmla="*/ 4746437 w 6414658"/>
              <a:gd name="connsiteY10" fmla="*/ 3336181 h 3336184"/>
              <a:gd name="connsiteX11" fmla="*/ 4652490 w 6414658"/>
              <a:gd name="connsiteY11" fmla="*/ 3336181 h 3336184"/>
              <a:gd name="connsiteX12" fmla="*/ 4652490 w 6414658"/>
              <a:gd name="connsiteY12" fmla="*/ 3336184 h 3336184"/>
              <a:gd name="connsiteX13" fmla="*/ 2812197 w 6414658"/>
              <a:gd name="connsiteY13" fmla="*/ 3336184 h 3336184"/>
              <a:gd name="connsiteX14" fmla="*/ 2812197 w 6414658"/>
              <a:gd name="connsiteY14" fmla="*/ 3336181 h 3336184"/>
              <a:gd name="connsiteX15" fmla="*/ 0 w 6414658"/>
              <a:gd name="connsiteY15" fmla="*/ 3336181 h 3336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414658" h="3336184">
                <a:moveTo>
                  <a:pt x="0" y="0"/>
                </a:moveTo>
                <a:lnTo>
                  <a:pt x="4748066" y="0"/>
                </a:lnTo>
                <a:lnTo>
                  <a:pt x="4748066" y="79"/>
                </a:lnTo>
                <a:lnTo>
                  <a:pt x="4917338" y="8596"/>
                </a:lnTo>
                <a:cubicBezTo>
                  <a:pt x="5759641" y="93850"/>
                  <a:pt x="6414658" y="802922"/>
                  <a:pt x="6414658" y="1668093"/>
                </a:cubicBezTo>
                <a:cubicBezTo>
                  <a:pt x="6414658" y="2533262"/>
                  <a:pt x="5756579" y="3242335"/>
                  <a:pt x="4916764" y="3327590"/>
                </a:cubicBezTo>
                <a:lnTo>
                  <a:pt x="4748066" y="3336106"/>
                </a:lnTo>
                <a:lnTo>
                  <a:pt x="4748066" y="3336181"/>
                </a:lnTo>
                <a:lnTo>
                  <a:pt x="4746579" y="3336181"/>
                </a:lnTo>
                <a:lnTo>
                  <a:pt x="4746519" y="3336184"/>
                </a:lnTo>
                <a:lnTo>
                  <a:pt x="4746437" y="3336181"/>
                </a:lnTo>
                <a:lnTo>
                  <a:pt x="4652490" y="3336181"/>
                </a:lnTo>
                <a:lnTo>
                  <a:pt x="4652490" y="3336184"/>
                </a:lnTo>
                <a:lnTo>
                  <a:pt x="2812197" y="3336184"/>
                </a:lnTo>
                <a:lnTo>
                  <a:pt x="2812197" y="3336181"/>
                </a:lnTo>
                <a:lnTo>
                  <a:pt x="0" y="3336181"/>
                </a:lnTo>
                <a:close/>
              </a:path>
            </a:pathLst>
          </a:cu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 name="Freeform 3">
            <a:extLst>
              <a:ext uri="{FF2B5EF4-FFF2-40B4-BE49-F238E27FC236}">
                <a16:creationId xmlns:a16="http://schemas.microsoft.com/office/drawing/2014/main" id="{DD21705C-7FA8-BA02-3A02-4AEB6B8A6FA5}"/>
              </a:ext>
            </a:extLst>
          </p:cNvPr>
          <p:cNvSpPr/>
          <p:nvPr userDrawn="1"/>
        </p:nvSpPr>
        <p:spPr>
          <a:xfrm>
            <a:off x="0" y="4748524"/>
            <a:ext cx="4981787" cy="778675"/>
          </a:xfrm>
          <a:custGeom>
            <a:avLst/>
            <a:gdLst>
              <a:gd name="connsiteX0" fmla="*/ 4421111 w 4981787"/>
              <a:gd name="connsiteY0" fmla="*/ 0 h 778675"/>
              <a:gd name="connsiteX1" fmla="*/ 3596277 w 4981787"/>
              <a:gd name="connsiteY1" fmla="*/ 0 h 778675"/>
              <a:gd name="connsiteX2" fmla="*/ 0 w 4981787"/>
              <a:gd name="connsiteY2" fmla="*/ 0 h 778675"/>
              <a:gd name="connsiteX3" fmla="*/ 0 w 4981787"/>
              <a:gd name="connsiteY3" fmla="*/ 778675 h 778675"/>
              <a:gd name="connsiteX4" fmla="*/ 4156953 w 4981787"/>
              <a:gd name="connsiteY4" fmla="*/ 778675 h 778675"/>
              <a:gd name="connsiteX5" fmla="*/ 4981787 w 4981787"/>
              <a:gd name="connsiteY5" fmla="*/ 778675 h 778675"/>
              <a:gd name="connsiteX6" fmla="*/ 4981787 w 4981787"/>
              <a:gd name="connsiteY6" fmla="*/ 421337 h 778675"/>
              <a:gd name="connsiteX7" fmla="*/ 4421111 w 4981787"/>
              <a:gd name="connsiteY7" fmla="*/ 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81787" h="778675">
                <a:moveTo>
                  <a:pt x="4421111" y="0"/>
                </a:moveTo>
                <a:lnTo>
                  <a:pt x="3596277" y="0"/>
                </a:lnTo>
                <a:lnTo>
                  <a:pt x="0" y="0"/>
                </a:lnTo>
                <a:lnTo>
                  <a:pt x="0" y="778675"/>
                </a:lnTo>
                <a:lnTo>
                  <a:pt x="4156953" y="778675"/>
                </a:lnTo>
                <a:lnTo>
                  <a:pt x="4981787" y="778675"/>
                </a:lnTo>
                <a:lnTo>
                  <a:pt x="4981787" y="421337"/>
                </a:lnTo>
                <a:cubicBezTo>
                  <a:pt x="4981787" y="189335"/>
                  <a:pt x="4729839" y="0"/>
                  <a:pt x="4421111" y="0"/>
                </a:cubicBez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4" name="Text Placeholder 23">
            <a:extLst>
              <a:ext uri="{FF2B5EF4-FFF2-40B4-BE49-F238E27FC236}">
                <a16:creationId xmlns:a16="http://schemas.microsoft.com/office/drawing/2014/main" id="{DB9C673F-75B9-3C64-B354-B97F6B5B3B7D}"/>
              </a:ext>
            </a:extLst>
          </p:cNvPr>
          <p:cNvSpPr>
            <a:spLocks noGrp="1"/>
          </p:cNvSpPr>
          <p:nvPr>
            <p:ph type="body" sz="quarter" idx="15" hasCustomPrompt="1"/>
          </p:nvPr>
        </p:nvSpPr>
        <p:spPr>
          <a:xfrm>
            <a:off x="553654" y="3403432"/>
            <a:ext cx="5089964" cy="697353"/>
          </a:xfrm>
          <a:prstGeom prst="rect">
            <a:avLst/>
          </a:prstGeom>
        </p:spPr>
        <p:txBody>
          <a:bodyPr>
            <a:noAutofit/>
          </a:bodyPr>
          <a:lstStyle>
            <a:lvl1pPr marL="0" indent="0" algn="l">
              <a:buNone/>
              <a:defRPr sz="4800" b="1" baseline="0">
                <a:solidFill>
                  <a:schemeClr val="bg1"/>
                </a:solidFill>
                <a:latin typeface="+mn-lt"/>
              </a:defRPr>
            </a:lvl1pPr>
          </a:lstStyle>
          <a:p>
            <a:pPr lvl="0"/>
            <a:r>
              <a:rPr lang="en-US" dirty="0"/>
              <a:t>Epic Stays</a:t>
            </a:r>
          </a:p>
        </p:txBody>
      </p:sp>
      <p:sp>
        <p:nvSpPr>
          <p:cNvPr id="35" name="Text Placeholder 23">
            <a:extLst>
              <a:ext uri="{FF2B5EF4-FFF2-40B4-BE49-F238E27FC236}">
                <a16:creationId xmlns:a16="http://schemas.microsoft.com/office/drawing/2014/main" id="{B6B55F79-6219-8770-AA75-46A8FCA7993C}"/>
              </a:ext>
            </a:extLst>
          </p:cNvPr>
          <p:cNvSpPr>
            <a:spLocks noGrp="1"/>
          </p:cNvSpPr>
          <p:nvPr>
            <p:ph type="body" sz="quarter" idx="16" hasCustomPrompt="1"/>
          </p:nvPr>
        </p:nvSpPr>
        <p:spPr>
          <a:xfrm>
            <a:off x="553654" y="2780706"/>
            <a:ext cx="5089964" cy="697353"/>
          </a:xfrm>
          <a:prstGeom prst="rect">
            <a:avLst/>
          </a:prstGeom>
        </p:spPr>
        <p:txBody>
          <a:bodyPr>
            <a:normAutofit/>
          </a:bodyPr>
          <a:lstStyle>
            <a:lvl1pPr marL="0" indent="0" algn="l">
              <a:buNone/>
              <a:defRPr sz="3600" b="0" i="0">
                <a:solidFill>
                  <a:schemeClr val="bg1"/>
                </a:solidFill>
                <a:latin typeface="+mn-lt"/>
              </a:defRPr>
            </a:lvl1pPr>
          </a:lstStyle>
          <a:p>
            <a:pPr lvl="0"/>
            <a:r>
              <a:rPr lang="en-US"/>
              <a:t>Your guide to</a:t>
            </a:r>
          </a:p>
        </p:txBody>
      </p:sp>
      <p:sp>
        <p:nvSpPr>
          <p:cNvPr id="46" name="Text Placeholder 23">
            <a:extLst>
              <a:ext uri="{FF2B5EF4-FFF2-40B4-BE49-F238E27FC236}">
                <a16:creationId xmlns:a16="http://schemas.microsoft.com/office/drawing/2014/main" id="{20689DDF-9FE1-3230-DCC6-2F50B15342A4}"/>
              </a:ext>
            </a:extLst>
          </p:cNvPr>
          <p:cNvSpPr>
            <a:spLocks noGrp="1"/>
          </p:cNvSpPr>
          <p:nvPr>
            <p:ph type="body" sz="quarter" idx="17" hasCustomPrompt="1"/>
          </p:nvPr>
        </p:nvSpPr>
        <p:spPr>
          <a:xfrm>
            <a:off x="0" y="4782197"/>
            <a:ext cx="4981787" cy="679345"/>
          </a:xfrm>
          <a:prstGeom prst="rect">
            <a:avLst/>
          </a:prstGeom>
        </p:spPr>
        <p:txBody>
          <a:bodyPr>
            <a:noAutofit/>
          </a:bodyPr>
          <a:lstStyle>
            <a:lvl1pPr marL="0" indent="0" algn="ctr">
              <a:buNone/>
              <a:defRPr sz="2800" b="0" i="0">
                <a:solidFill>
                  <a:schemeClr val="bg1"/>
                </a:solidFill>
                <a:latin typeface="+mn-lt"/>
              </a:defRPr>
            </a:lvl1pPr>
          </a:lstStyle>
          <a:p>
            <a:pPr lvl="0"/>
            <a:r>
              <a:rPr lang="en-US" err="1"/>
              <a:t>www.epicstays.eu</a:t>
            </a:r>
            <a:endParaRPr lang="en-US"/>
          </a:p>
        </p:txBody>
      </p:sp>
      <p:grpSp>
        <p:nvGrpSpPr>
          <p:cNvPr id="7" name="Group 6">
            <a:extLst>
              <a:ext uri="{FF2B5EF4-FFF2-40B4-BE49-F238E27FC236}">
                <a16:creationId xmlns:a16="http://schemas.microsoft.com/office/drawing/2014/main" id="{5D593706-4C85-5920-F70F-0CE6F883ED35}"/>
              </a:ext>
            </a:extLst>
          </p:cNvPr>
          <p:cNvGrpSpPr/>
          <p:nvPr userDrawn="1"/>
        </p:nvGrpSpPr>
        <p:grpSpPr>
          <a:xfrm>
            <a:off x="494660" y="5658757"/>
            <a:ext cx="6932341" cy="851642"/>
            <a:chOff x="441852" y="5691396"/>
            <a:chExt cx="6932341" cy="851642"/>
          </a:xfrm>
        </p:grpSpPr>
        <p:pic>
          <p:nvPicPr>
            <p:cNvPr id="8" name="Picture 7" descr="Co-funded by the European Union logo in png for web usage">
              <a:extLst>
                <a:ext uri="{FF2B5EF4-FFF2-40B4-BE49-F238E27FC236}">
                  <a16:creationId xmlns:a16="http://schemas.microsoft.com/office/drawing/2014/main" id="{F3C18A2F-CC39-28BC-FB5E-6EE3BED8560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49313" y="6174179"/>
              <a:ext cx="1530819" cy="319792"/>
            </a:xfrm>
            <a:prstGeom prst="rect">
              <a:avLst/>
            </a:prstGeom>
            <a:noFill/>
            <a:ln>
              <a:noFill/>
            </a:ln>
          </p:spPr>
        </p:pic>
        <p:sp>
          <p:nvSpPr>
            <p:cNvPr id="9" name="Rectangle 8">
              <a:extLst>
                <a:ext uri="{FF2B5EF4-FFF2-40B4-BE49-F238E27FC236}">
                  <a16:creationId xmlns:a16="http://schemas.microsoft.com/office/drawing/2014/main" id="{5DA2DED4-8C74-4729-B1AC-D8D3B61225E9}"/>
                </a:ext>
              </a:extLst>
            </p:cNvPr>
            <p:cNvSpPr/>
            <p:nvPr userDrawn="1"/>
          </p:nvSpPr>
          <p:spPr>
            <a:xfrm>
              <a:off x="3179504" y="6104456"/>
              <a:ext cx="4194689" cy="438582"/>
            </a:xfrm>
            <a:prstGeom prst="rect">
              <a:avLst/>
            </a:prstGeom>
          </p:spPr>
          <p:txBody>
            <a:bodyPr wrap="square">
              <a:spAutoFit/>
            </a:bodyPr>
            <a:lstStyle/>
            <a:p>
              <a:pPr algn="just">
                <a:lnSpc>
                  <a:spcPts val="880"/>
                </a:lnSpc>
              </a:pPr>
              <a:r>
                <a:rPr lang="en-US" sz="750" dirty="0">
                  <a:solidFill>
                    <a:srgbClr val="414141"/>
                  </a:solidFill>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10" name="Group 9">
              <a:extLst>
                <a:ext uri="{FF2B5EF4-FFF2-40B4-BE49-F238E27FC236}">
                  <a16:creationId xmlns:a16="http://schemas.microsoft.com/office/drawing/2014/main" id="{93D0D581-B07B-F3E7-2386-BE30D2C37512}"/>
                </a:ext>
              </a:extLst>
            </p:cNvPr>
            <p:cNvGrpSpPr/>
            <p:nvPr userDrawn="1"/>
          </p:nvGrpSpPr>
          <p:grpSpPr>
            <a:xfrm>
              <a:off x="441852" y="5691396"/>
              <a:ext cx="1307461" cy="742180"/>
              <a:chOff x="340586" y="8789227"/>
              <a:chExt cx="1307461" cy="742180"/>
            </a:xfrm>
          </p:grpSpPr>
          <p:sp>
            <p:nvSpPr>
              <p:cNvPr id="11" name="Rectangle 10">
                <a:extLst>
                  <a:ext uri="{FF2B5EF4-FFF2-40B4-BE49-F238E27FC236}">
                    <a16:creationId xmlns:a16="http://schemas.microsoft.com/office/drawing/2014/main" id="{99B1BE01-0A0D-D523-D299-F20147CC3628}"/>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rgbClr val="414141"/>
                    </a:solidFill>
                    <a:latin typeface="+mj-lt"/>
                  </a:rPr>
                  <a:t>EPIC STAYS is licensed </a:t>
                </a:r>
              </a:p>
              <a:p>
                <a:pPr algn="just"/>
                <a:r>
                  <a:rPr lang="en-US" sz="900" b="1" dirty="0">
                    <a:solidFill>
                      <a:srgbClr val="414141"/>
                    </a:solidFill>
                    <a:latin typeface="+mj-lt"/>
                  </a:rPr>
                  <a:t>under </a:t>
                </a:r>
                <a:r>
                  <a:rPr lang="en-US" sz="900" b="1" dirty="0">
                    <a:solidFill>
                      <a:srgbClr val="414141"/>
                    </a:solidFill>
                    <a:latin typeface="+mj-lt"/>
                    <a:hlinkClick r:id="rId3">
                      <a:extLst>
                        <a:ext uri="{A12FA001-AC4F-418D-AE19-62706E023703}">
                          <ahyp:hlinkClr xmlns:ahyp="http://schemas.microsoft.com/office/drawing/2018/hyperlinkcolor" val="tx"/>
                        </a:ext>
                      </a:extLst>
                    </a:hlinkClick>
                  </a:rPr>
                  <a:t>CC BY-SA 4.0</a:t>
                </a:r>
                <a:endParaRPr lang="en-US" sz="900" b="1" dirty="0">
                  <a:solidFill>
                    <a:srgbClr val="414141"/>
                  </a:solidFill>
                  <a:latin typeface="+mj-lt"/>
                </a:endParaRPr>
              </a:p>
            </p:txBody>
          </p:sp>
          <p:pic>
            <p:nvPicPr>
              <p:cNvPr id="12" name="Picture 11">
                <a:extLst>
                  <a:ext uri="{FF2B5EF4-FFF2-40B4-BE49-F238E27FC236}">
                    <a16:creationId xmlns:a16="http://schemas.microsoft.com/office/drawing/2014/main" id="{0A7BFF38-7E2B-C318-5B01-3FD416F80147}"/>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grpSp>
      <p:pic>
        <p:nvPicPr>
          <p:cNvPr id="13" name="Picture 12">
            <a:extLst>
              <a:ext uri="{FF2B5EF4-FFF2-40B4-BE49-F238E27FC236}">
                <a16:creationId xmlns:a16="http://schemas.microsoft.com/office/drawing/2014/main" id="{60C7197D-FB01-0C61-00CF-88F6AC656259}"/>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8415806" y="508982"/>
            <a:ext cx="3201549" cy="1983866"/>
          </a:xfrm>
          <a:prstGeom prst="rect">
            <a:avLst/>
          </a:prstGeom>
        </p:spPr>
      </p:pic>
    </p:spTree>
    <p:extLst>
      <p:ext uri="{BB962C8B-B14F-4D97-AF65-F5344CB8AC3E}">
        <p14:creationId xmlns:p14="http://schemas.microsoft.com/office/powerpoint/2010/main" val="358089489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userDrawn="1">
  <p:cSld name="1_Final Slide">
    <p:spTree>
      <p:nvGrpSpPr>
        <p:cNvPr id="1" name=""/>
        <p:cNvGrpSpPr/>
        <p:nvPr/>
      </p:nvGrpSpPr>
      <p:grpSpPr>
        <a:xfrm>
          <a:off x="0" y="0"/>
          <a:ext cx="0" cy="0"/>
          <a:chOff x="0" y="0"/>
          <a:chExt cx="0" cy="0"/>
        </a:xfrm>
      </p:grpSpPr>
      <p:sp>
        <p:nvSpPr>
          <p:cNvPr id="2" name="Text Placeholder 23">
            <a:extLst>
              <a:ext uri="{FF2B5EF4-FFF2-40B4-BE49-F238E27FC236}">
                <a16:creationId xmlns:a16="http://schemas.microsoft.com/office/drawing/2014/main" id="{22CEC74C-0CE3-4794-AF68-3DB0D2FBEFED}"/>
              </a:ext>
            </a:extLst>
          </p:cNvPr>
          <p:cNvSpPr>
            <a:spLocks noGrp="1"/>
          </p:cNvSpPr>
          <p:nvPr>
            <p:ph type="body" sz="quarter" idx="19" hasCustomPrompt="1"/>
          </p:nvPr>
        </p:nvSpPr>
        <p:spPr>
          <a:xfrm>
            <a:off x="8708808" y="4566502"/>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a:t>follow our journey</a:t>
            </a:r>
          </a:p>
        </p:txBody>
      </p:sp>
      <p:grpSp>
        <p:nvGrpSpPr>
          <p:cNvPr id="3" name="Group 2">
            <a:extLst>
              <a:ext uri="{FF2B5EF4-FFF2-40B4-BE49-F238E27FC236}">
                <a16:creationId xmlns:a16="http://schemas.microsoft.com/office/drawing/2014/main" id="{B12E813A-4B5A-A037-1771-89408093719C}"/>
              </a:ext>
            </a:extLst>
          </p:cNvPr>
          <p:cNvGrpSpPr/>
          <p:nvPr userDrawn="1"/>
        </p:nvGrpSpPr>
        <p:grpSpPr>
          <a:xfrm>
            <a:off x="441852" y="5691396"/>
            <a:ext cx="6969049" cy="851642"/>
            <a:chOff x="441852" y="5691396"/>
            <a:chExt cx="6969049" cy="851642"/>
          </a:xfrm>
        </p:grpSpPr>
        <p:pic>
          <p:nvPicPr>
            <p:cNvPr id="7" name="Picture 6" descr="Co-funded by the European Union logo in png for web usage">
              <a:extLst>
                <a:ext uri="{FF2B5EF4-FFF2-40B4-BE49-F238E27FC236}">
                  <a16:creationId xmlns:a16="http://schemas.microsoft.com/office/drawing/2014/main" id="{8A08515E-B498-AE59-22EA-DEEEFE5B924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49313" y="6174179"/>
              <a:ext cx="1530819" cy="319792"/>
            </a:xfrm>
            <a:prstGeom prst="rect">
              <a:avLst/>
            </a:prstGeom>
            <a:noFill/>
            <a:ln>
              <a:noFill/>
            </a:ln>
          </p:spPr>
        </p:pic>
        <p:sp>
          <p:nvSpPr>
            <p:cNvPr id="9" name="Rectangle 8">
              <a:extLst>
                <a:ext uri="{FF2B5EF4-FFF2-40B4-BE49-F238E27FC236}">
                  <a16:creationId xmlns:a16="http://schemas.microsoft.com/office/drawing/2014/main" id="{ED1CCC7D-32DF-7678-8C87-6870AF26CB26}"/>
                </a:ext>
              </a:extLst>
            </p:cNvPr>
            <p:cNvSpPr/>
            <p:nvPr userDrawn="1"/>
          </p:nvSpPr>
          <p:spPr>
            <a:xfrm>
              <a:off x="3179504" y="6104456"/>
              <a:ext cx="4231397" cy="438582"/>
            </a:xfrm>
            <a:prstGeom prst="rect">
              <a:avLst/>
            </a:prstGeom>
          </p:spPr>
          <p:txBody>
            <a:bodyPr wrap="square">
              <a:spAutoFit/>
            </a:bodyPr>
            <a:lstStyle/>
            <a:p>
              <a:pPr algn="just">
                <a:lnSpc>
                  <a:spcPts val="880"/>
                </a:lnSpc>
              </a:pPr>
              <a:r>
                <a:rPr lang="en-US" sz="750" dirty="0">
                  <a:solidFill>
                    <a:srgbClr val="414141"/>
                  </a:solidFill>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10" name="Group 9">
              <a:extLst>
                <a:ext uri="{FF2B5EF4-FFF2-40B4-BE49-F238E27FC236}">
                  <a16:creationId xmlns:a16="http://schemas.microsoft.com/office/drawing/2014/main" id="{CDF43C96-7197-7DB6-1E39-FC03EF8248FB}"/>
                </a:ext>
              </a:extLst>
            </p:cNvPr>
            <p:cNvGrpSpPr/>
            <p:nvPr userDrawn="1"/>
          </p:nvGrpSpPr>
          <p:grpSpPr>
            <a:xfrm>
              <a:off x="441852" y="5691396"/>
              <a:ext cx="1307461" cy="742180"/>
              <a:chOff x="340586" y="8789227"/>
              <a:chExt cx="1307461" cy="742180"/>
            </a:xfrm>
          </p:grpSpPr>
          <p:sp>
            <p:nvSpPr>
              <p:cNvPr id="11" name="Rectangle 10">
                <a:extLst>
                  <a:ext uri="{FF2B5EF4-FFF2-40B4-BE49-F238E27FC236}">
                    <a16:creationId xmlns:a16="http://schemas.microsoft.com/office/drawing/2014/main" id="{3E9351C3-A73F-CFD6-99E3-94889B433A22}"/>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rgbClr val="414141"/>
                    </a:solidFill>
                    <a:latin typeface="+mj-lt"/>
                  </a:rPr>
                  <a:t>EPIC STAYS is licensed </a:t>
                </a:r>
              </a:p>
              <a:p>
                <a:pPr algn="just"/>
                <a:r>
                  <a:rPr lang="en-US" sz="900" b="1" dirty="0">
                    <a:solidFill>
                      <a:srgbClr val="414141"/>
                    </a:solidFill>
                    <a:latin typeface="+mj-lt"/>
                  </a:rPr>
                  <a:t>under </a:t>
                </a:r>
                <a:r>
                  <a:rPr lang="en-US" sz="900" b="1" dirty="0">
                    <a:solidFill>
                      <a:srgbClr val="414141"/>
                    </a:solidFill>
                    <a:latin typeface="+mj-lt"/>
                    <a:hlinkClick r:id="rId3">
                      <a:extLst>
                        <a:ext uri="{A12FA001-AC4F-418D-AE19-62706E023703}">
                          <ahyp:hlinkClr xmlns:ahyp="http://schemas.microsoft.com/office/drawing/2018/hyperlinkcolor" val="tx"/>
                        </a:ext>
                      </a:extLst>
                    </a:hlinkClick>
                  </a:rPr>
                  <a:t>CC BY-SA 4.0</a:t>
                </a:r>
                <a:endParaRPr lang="en-US" sz="900" b="1" dirty="0">
                  <a:solidFill>
                    <a:srgbClr val="414141"/>
                  </a:solidFill>
                  <a:latin typeface="+mj-lt"/>
                </a:endParaRPr>
              </a:p>
            </p:txBody>
          </p:sp>
          <p:pic>
            <p:nvPicPr>
              <p:cNvPr id="12" name="Picture 11">
                <a:extLst>
                  <a:ext uri="{FF2B5EF4-FFF2-40B4-BE49-F238E27FC236}">
                    <a16:creationId xmlns:a16="http://schemas.microsoft.com/office/drawing/2014/main" id="{942A3A25-535E-38CC-3670-10A1377D8B8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grpSp>
    </p:spTree>
    <p:extLst>
      <p:ext uri="{BB962C8B-B14F-4D97-AF65-F5344CB8AC3E}">
        <p14:creationId xmlns:p14="http://schemas.microsoft.com/office/powerpoint/2010/main" val="109370951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userDrawn="1">
  <p:cSld name="1_Contents Slide 01">
    <p:spTree>
      <p:nvGrpSpPr>
        <p:cNvPr id="1" name=""/>
        <p:cNvGrpSpPr/>
        <p:nvPr/>
      </p:nvGrpSpPr>
      <p:grpSpPr>
        <a:xfrm>
          <a:off x="0" y="0"/>
          <a:ext cx="0" cy="0"/>
          <a:chOff x="0" y="0"/>
          <a:chExt cx="0" cy="0"/>
        </a:xfrm>
      </p:grpSpPr>
      <p:sp>
        <p:nvSpPr>
          <p:cNvPr id="2" name="object 3">
            <a:extLst>
              <a:ext uri="{FF2B5EF4-FFF2-40B4-BE49-F238E27FC236}">
                <a16:creationId xmlns:a16="http://schemas.microsoft.com/office/drawing/2014/main" id="{AB58B100-F3B0-9F75-BCD6-CD01355380E3}"/>
              </a:ext>
            </a:extLst>
          </p:cNvPr>
          <p:cNvSpPr/>
          <p:nvPr userDrawn="1"/>
        </p:nvSpPr>
        <p:spPr>
          <a:xfrm rot="16200000">
            <a:off x="1049881" y="1286396"/>
            <a:ext cx="2977922" cy="39757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3" name="Freeform 2">
            <a:extLst>
              <a:ext uri="{FF2B5EF4-FFF2-40B4-BE49-F238E27FC236}">
                <a16:creationId xmlns:a16="http://schemas.microsoft.com/office/drawing/2014/main" id="{5A6BB997-596E-4786-2F55-208C130FA1A6}"/>
              </a:ext>
            </a:extLst>
          </p:cNvPr>
          <p:cNvSpPr/>
          <p:nvPr userDrawn="1"/>
        </p:nvSpPr>
        <p:spPr>
          <a:xfrm>
            <a:off x="210220" y="2521176"/>
            <a:ext cx="2330063"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 name="Picture Placeholder 26">
            <a:extLst>
              <a:ext uri="{FF2B5EF4-FFF2-40B4-BE49-F238E27FC236}">
                <a16:creationId xmlns:a16="http://schemas.microsoft.com/office/drawing/2014/main" id="{222A47AC-E8AE-56CC-DCEC-85D7067A0FBE}"/>
              </a:ext>
            </a:extLst>
          </p:cNvPr>
          <p:cNvSpPr>
            <a:spLocks noGrp="1"/>
          </p:cNvSpPr>
          <p:nvPr>
            <p:ph type="pic" sz="quarter" idx="67"/>
          </p:nvPr>
        </p:nvSpPr>
        <p:spPr>
          <a:xfrm>
            <a:off x="210220" y="6"/>
            <a:ext cx="2332491"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6" name="Text Placeholder 32">
            <a:extLst>
              <a:ext uri="{FF2B5EF4-FFF2-40B4-BE49-F238E27FC236}">
                <a16:creationId xmlns:a16="http://schemas.microsoft.com/office/drawing/2014/main" id="{4001BD79-7C1D-4AEA-28DD-B4D32AD5877B}"/>
              </a:ext>
            </a:extLst>
          </p:cNvPr>
          <p:cNvSpPr>
            <a:spLocks noGrp="1"/>
          </p:cNvSpPr>
          <p:nvPr>
            <p:ph type="body" sz="quarter" idx="18" hasCustomPrompt="1"/>
          </p:nvPr>
        </p:nvSpPr>
        <p:spPr>
          <a:xfrm>
            <a:off x="309338" y="4383483"/>
            <a:ext cx="2129204" cy="1643070"/>
          </a:xfrm>
          <a:prstGeom prst="rect">
            <a:avLst/>
          </a:prstGeom>
        </p:spPr>
        <p:txBody>
          <a:bodyPr anchor="t">
            <a:noAutofit/>
          </a:bodyPr>
          <a:lstStyle>
            <a:lvl1pPr marL="0" indent="0" algn="l">
              <a:lnSpc>
                <a:spcPts val="17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1" name="Text Placeholder 32">
            <a:extLst>
              <a:ext uri="{FF2B5EF4-FFF2-40B4-BE49-F238E27FC236}">
                <a16:creationId xmlns:a16="http://schemas.microsoft.com/office/drawing/2014/main" id="{67491A92-E816-1D3A-E5D6-EBF192255845}"/>
              </a:ext>
            </a:extLst>
          </p:cNvPr>
          <p:cNvSpPr>
            <a:spLocks noGrp="1"/>
          </p:cNvSpPr>
          <p:nvPr>
            <p:ph type="body" sz="quarter" idx="19" hasCustomPrompt="1"/>
          </p:nvPr>
        </p:nvSpPr>
        <p:spPr>
          <a:xfrm>
            <a:off x="251713" y="3505401"/>
            <a:ext cx="828994"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2" name="Text Placeholder 32">
            <a:extLst>
              <a:ext uri="{FF2B5EF4-FFF2-40B4-BE49-F238E27FC236}">
                <a16:creationId xmlns:a16="http://schemas.microsoft.com/office/drawing/2014/main" id="{987EFA9A-2ED0-56D1-40B3-419FC3851D77}"/>
              </a:ext>
            </a:extLst>
          </p:cNvPr>
          <p:cNvSpPr>
            <a:spLocks noGrp="1"/>
          </p:cNvSpPr>
          <p:nvPr>
            <p:ph type="body" sz="quarter" idx="20" hasCustomPrompt="1"/>
          </p:nvPr>
        </p:nvSpPr>
        <p:spPr>
          <a:xfrm>
            <a:off x="1286928" y="3917325"/>
            <a:ext cx="1151614" cy="230486"/>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13" name="Text Placeholder 23">
            <a:extLst>
              <a:ext uri="{FF2B5EF4-FFF2-40B4-BE49-F238E27FC236}">
                <a16:creationId xmlns:a16="http://schemas.microsoft.com/office/drawing/2014/main" id="{03661970-41DC-FEFA-3751-A94EF54BBECA}"/>
              </a:ext>
            </a:extLst>
          </p:cNvPr>
          <p:cNvSpPr>
            <a:spLocks noGrp="1"/>
          </p:cNvSpPr>
          <p:nvPr>
            <p:ph type="body" sz="quarter" idx="66" hasCustomPrompt="1"/>
          </p:nvPr>
        </p:nvSpPr>
        <p:spPr>
          <a:xfrm rot="16200000">
            <a:off x="1061980" y="1299791"/>
            <a:ext cx="2953721" cy="397581"/>
          </a:xfrm>
          <a:prstGeom prst="rect">
            <a:avLst/>
          </a:prstGeom>
        </p:spPr>
        <p:txBody>
          <a:bodyPr anchor="ctr">
            <a:noAutofit/>
          </a:bodyPr>
          <a:lstStyle>
            <a:lvl1pPr marL="0" indent="0" algn="ctr">
              <a:lnSpc>
                <a:spcPts val="1240"/>
              </a:lnSpc>
              <a:spcBef>
                <a:spcPts val="0"/>
              </a:spcBef>
              <a:buNone/>
              <a:defRPr sz="12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cxnSp>
        <p:nvCxnSpPr>
          <p:cNvPr id="14" name="Straight Connector 13">
            <a:extLst>
              <a:ext uri="{FF2B5EF4-FFF2-40B4-BE49-F238E27FC236}">
                <a16:creationId xmlns:a16="http://schemas.microsoft.com/office/drawing/2014/main" id="{97B18728-F186-A8AC-4AD7-600B58C667B4}"/>
              </a:ext>
            </a:extLst>
          </p:cNvPr>
          <p:cNvCxnSpPr>
            <a:cxnSpLocks/>
          </p:cNvCxnSpPr>
          <p:nvPr userDrawn="1"/>
        </p:nvCxnSpPr>
        <p:spPr>
          <a:xfrm flipV="1">
            <a:off x="213223" y="4140322"/>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Freeform 14">
            <a:extLst>
              <a:ext uri="{FF2B5EF4-FFF2-40B4-BE49-F238E27FC236}">
                <a16:creationId xmlns:a16="http://schemas.microsoft.com/office/drawing/2014/main" id="{56BC89A4-DD24-2C25-BFA4-C7F92035029F}"/>
              </a:ext>
            </a:extLst>
          </p:cNvPr>
          <p:cNvSpPr/>
          <p:nvPr userDrawn="1"/>
        </p:nvSpPr>
        <p:spPr>
          <a:xfrm rot="10800000">
            <a:off x="3009806" y="313144"/>
            <a:ext cx="2330063"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6" name="object 3">
            <a:extLst>
              <a:ext uri="{FF2B5EF4-FFF2-40B4-BE49-F238E27FC236}">
                <a16:creationId xmlns:a16="http://schemas.microsoft.com/office/drawing/2014/main" id="{13DEC2A7-8A35-A10B-354E-B48ACD1AC720}"/>
              </a:ext>
            </a:extLst>
          </p:cNvPr>
          <p:cNvSpPr/>
          <p:nvPr userDrawn="1"/>
        </p:nvSpPr>
        <p:spPr>
          <a:xfrm rot="5400000">
            <a:off x="3851599" y="5170247"/>
            <a:ext cx="2977922" cy="39757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459597"/>
          </a:solidFill>
        </p:spPr>
        <p:txBody>
          <a:bodyPr wrap="square" lIns="0" tIns="0" rIns="0" bIns="0" rtlCol="0"/>
          <a:lstStyle/>
          <a:p>
            <a:endParaRPr/>
          </a:p>
        </p:txBody>
      </p:sp>
      <p:sp>
        <p:nvSpPr>
          <p:cNvPr id="17" name="Picture Placeholder 63">
            <a:extLst>
              <a:ext uri="{FF2B5EF4-FFF2-40B4-BE49-F238E27FC236}">
                <a16:creationId xmlns:a16="http://schemas.microsoft.com/office/drawing/2014/main" id="{3F69ECB2-5E5E-6F96-31CC-D27D9FAE69FD}"/>
              </a:ext>
            </a:extLst>
          </p:cNvPr>
          <p:cNvSpPr>
            <a:spLocks noGrp="1"/>
          </p:cNvSpPr>
          <p:nvPr>
            <p:ph type="pic" sz="quarter" idx="85"/>
          </p:nvPr>
        </p:nvSpPr>
        <p:spPr>
          <a:xfrm>
            <a:off x="3007378" y="3506784"/>
            <a:ext cx="2332491" cy="3351213"/>
          </a:xfrm>
          <a:custGeom>
            <a:avLst/>
            <a:gdLst>
              <a:gd name="connsiteX0" fmla="*/ 0 w 2332491"/>
              <a:gd name="connsiteY0" fmla="*/ 0 h 3351213"/>
              <a:gd name="connsiteX1" fmla="*/ 2332491 w 2332491"/>
              <a:gd name="connsiteY1" fmla="*/ 0 h 3351213"/>
              <a:gd name="connsiteX2" fmla="*/ 2332491 w 2332491"/>
              <a:gd name="connsiteY2" fmla="*/ 373296 h 3351213"/>
              <a:gd name="connsiteX3" fmla="*/ 2131611 w 2332491"/>
              <a:gd name="connsiteY3" fmla="*/ 373296 h 3351213"/>
              <a:gd name="connsiteX4" fmla="*/ 2131611 w 2332491"/>
              <a:gd name="connsiteY4" fmla="*/ 3351183 h 3351213"/>
              <a:gd name="connsiteX5" fmla="*/ 2332491 w 2332491"/>
              <a:gd name="connsiteY5" fmla="*/ 3351183 h 3351213"/>
              <a:gd name="connsiteX6" fmla="*/ 2332491 w 2332491"/>
              <a:gd name="connsiteY6" fmla="*/ 3351213 h 3351213"/>
              <a:gd name="connsiteX7" fmla="*/ 0 w 2332491"/>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32491" h="3351213">
                <a:moveTo>
                  <a:pt x="0" y="0"/>
                </a:moveTo>
                <a:lnTo>
                  <a:pt x="2332491" y="0"/>
                </a:lnTo>
                <a:lnTo>
                  <a:pt x="2332491" y="373296"/>
                </a:lnTo>
                <a:lnTo>
                  <a:pt x="2131611" y="373296"/>
                </a:lnTo>
                <a:lnTo>
                  <a:pt x="2131611" y="3351183"/>
                </a:lnTo>
                <a:lnTo>
                  <a:pt x="2332491" y="3351183"/>
                </a:lnTo>
                <a:lnTo>
                  <a:pt x="2332491" y="3351213"/>
                </a:lnTo>
                <a:lnTo>
                  <a:pt x="0" y="3351213"/>
                </a:lnTo>
                <a:close/>
              </a:path>
            </a:pathLst>
          </a:custGeom>
          <a:solidFill>
            <a:schemeClr val="bg1">
              <a:lumMod val="95000"/>
            </a:schemeClr>
          </a:solidFill>
        </p:spPr>
        <p:txBody>
          <a:bodyPr wrap="square">
            <a:noAutofit/>
          </a:bodyPr>
          <a:lstStyle/>
          <a:p>
            <a:endParaRPr lang="en-GB" dirty="0"/>
          </a:p>
        </p:txBody>
      </p:sp>
      <p:sp>
        <p:nvSpPr>
          <p:cNvPr id="18" name="Text Placeholder 32">
            <a:extLst>
              <a:ext uri="{FF2B5EF4-FFF2-40B4-BE49-F238E27FC236}">
                <a16:creationId xmlns:a16="http://schemas.microsoft.com/office/drawing/2014/main" id="{76079F84-B306-F7E7-A066-B14BCD193490}"/>
              </a:ext>
            </a:extLst>
          </p:cNvPr>
          <p:cNvSpPr>
            <a:spLocks noGrp="1"/>
          </p:cNvSpPr>
          <p:nvPr>
            <p:ph type="body" sz="quarter" idx="86" hasCustomPrompt="1"/>
          </p:nvPr>
        </p:nvSpPr>
        <p:spPr>
          <a:xfrm>
            <a:off x="3114205" y="1801198"/>
            <a:ext cx="2129204" cy="1643070"/>
          </a:xfrm>
          <a:prstGeom prst="rect">
            <a:avLst/>
          </a:prstGeom>
        </p:spPr>
        <p:txBody>
          <a:bodyPr anchor="t">
            <a:noAutofit/>
          </a:bodyPr>
          <a:lstStyle>
            <a:lvl1pPr marL="0" indent="0" algn="l">
              <a:lnSpc>
                <a:spcPts val="17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9" name="Text Placeholder 32">
            <a:extLst>
              <a:ext uri="{FF2B5EF4-FFF2-40B4-BE49-F238E27FC236}">
                <a16:creationId xmlns:a16="http://schemas.microsoft.com/office/drawing/2014/main" id="{A4012D8B-03FF-7AB7-2352-50B881B6772F}"/>
              </a:ext>
            </a:extLst>
          </p:cNvPr>
          <p:cNvSpPr>
            <a:spLocks noGrp="1"/>
          </p:cNvSpPr>
          <p:nvPr>
            <p:ph type="body" sz="quarter" idx="87" hasCustomPrompt="1"/>
          </p:nvPr>
        </p:nvSpPr>
        <p:spPr>
          <a:xfrm>
            <a:off x="3056580" y="923116"/>
            <a:ext cx="828994"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sp>
        <p:nvSpPr>
          <p:cNvPr id="20" name="Text Placeholder 32">
            <a:extLst>
              <a:ext uri="{FF2B5EF4-FFF2-40B4-BE49-F238E27FC236}">
                <a16:creationId xmlns:a16="http://schemas.microsoft.com/office/drawing/2014/main" id="{9576CC2E-339A-8170-905A-A21C9CAE4146}"/>
              </a:ext>
            </a:extLst>
          </p:cNvPr>
          <p:cNvSpPr>
            <a:spLocks noGrp="1"/>
          </p:cNvSpPr>
          <p:nvPr>
            <p:ph type="body" sz="quarter" idx="88" hasCustomPrompt="1"/>
          </p:nvPr>
        </p:nvSpPr>
        <p:spPr>
          <a:xfrm>
            <a:off x="4091795" y="1335040"/>
            <a:ext cx="1151614" cy="230486"/>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1" name="Straight Connector 20">
            <a:extLst>
              <a:ext uri="{FF2B5EF4-FFF2-40B4-BE49-F238E27FC236}">
                <a16:creationId xmlns:a16="http://schemas.microsoft.com/office/drawing/2014/main" id="{FE694A44-1BDC-AFDB-FF67-66ADDE7DB91A}"/>
              </a:ext>
            </a:extLst>
          </p:cNvPr>
          <p:cNvCxnSpPr>
            <a:cxnSpLocks/>
          </p:cNvCxnSpPr>
          <p:nvPr userDrawn="1"/>
        </p:nvCxnSpPr>
        <p:spPr>
          <a:xfrm flipV="1">
            <a:off x="3018090" y="1558037"/>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2" name="object 3">
            <a:extLst>
              <a:ext uri="{FF2B5EF4-FFF2-40B4-BE49-F238E27FC236}">
                <a16:creationId xmlns:a16="http://schemas.microsoft.com/office/drawing/2014/main" id="{75BA7323-31AB-B9AD-9AF6-A0EE0CE9268B}"/>
              </a:ext>
            </a:extLst>
          </p:cNvPr>
          <p:cNvSpPr/>
          <p:nvPr userDrawn="1"/>
        </p:nvSpPr>
        <p:spPr>
          <a:xfrm rot="16200000">
            <a:off x="6631589" y="1290171"/>
            <a:ext cx="2977922" cy="39757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FBA63B"/>
          </a:solidFill>
        </p:spPr>
        <p:txBody>
          <a:bodyPr wrap="square" lIns="0" tIns="0" rIns="0" bIns="0" rtlCol="0"/>
          <a:lstStyle/>
          <a:p>
            <a:endParaRPr/>
          </a:p>
        </p:txBody>
      </p:sp>
      <p:sp>
        <p:nvSpPr>
          <p:cNvPr id="24" name="Freeform 23">
            <a:extLst>
              <a:ext uri="{FF2B5EF4-FFF2-40B4-BE49-F238E27FC236}">
                <a16:creationId xmlns:a16="http://schemas.microsoft.com/office/drawing/2014/main" id="{B48294FA-6206-DC27-6E44-D4BB7C2C8DC7}"/>
              </a:ext>
            </a:extLst>
          </p:cNvPr>
          <p:cNvSpPr/>
          <p:nvPr userDrawn="1"/>
        </p:nvSpPr>
        <p:spPr>
          <a:xfrm>
            <a:off x="5791928" y="2524951"/>
            <a:ext cx="2330063"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BA63B"/>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5" name="Picture Placeholder 26">
            <a:extLst>
              <a:ext uri="{FF2B5EF4-FFF2-40B4-BE49-F238E27FC236}">
                <a16:creationId xmlns:a16="http://schemas.microsoft.com/office/drawing/2014/main" id="{DBFAC1F1-D0E5-BCB9-86E9-2EA24562BF8D}"/>
              </a:ext>
            </a:extLst>
          </p:cNvPr>
          <p:cNvSpPr>
            <a:spLocks noGrp="1"/>
          </p:cNvSpPr>
          <p:nvPr>
            <p:ph type="pic" sz="quarter" idx="89"/>
          </p:nvPr>
        </p:nvSpPr>
        <p:spPr>
          <a:xfrm>
            <a:off x="5791928" y="3781"/>
            <a:ext cx="2332491"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6" name="Text Placeholder 32">
            <a:extLst>
              <a:ext uri="{FF2B5EF4-FFF2-40B4-BE49-F238E27FC236}">
                <a16:creationId xmlns:a16="http://schemas.microsoft.com/office/drawing/2014/main" id="{56C07F70-6842-66F8-7253-081C5AFCB97F}"/>
              </a:ext>
            </a:extLst>
          </p:cNvPr>
          <p:cNvSpPr>
            <a:spLocks noGrp="1"/>
          </p:cNvSpPr>
          <p:nvPr>
            <p:ph type="body" sz="quarter" idx="90" hasCustomPrompt="1"/>
          </p:nvPr>
        </p:nvSpPr>
        <p:spPr>
          <a:xfrm>
            <a:off x="5891046" y="4387258"/>
            <a:ext cx="2129204" cy="1643070"/>
          </a:xfrm>
          <a:prstGeom prst="rect">
            <a:avLst/>
          </a:prstGeom>
        </p:spPr>
        <p:txBody>
          <a:bodyPr anchor="t">
            <a:noAutofit/>
          </a:bodyPr>
          <a:lstStyle>
            <a:lvl1pPr marL="0" indent="0" algn="l">
              <a:lnSpc>
                <a:spcPts val="17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33" name="Text Placeholder 32">
            <a:extLst>
              <a:ext uri="{FF2B5EF4-FFF2-40B4-BE49-F238E27FC236}">
                <a16:creationId xmlns:a16="http://schemas.microsoft.com/office/drawing/2014/main" id="{40168223-E82F-C581-CD6C-819F083C284A}"/>
              </a:ext>
            </a:extLst>
          </p:cNvPr>
          <p:cNvSpPr>
            <a:spLocks noGrp="1"/>
          </p:cNvSpPr>
          <p:nvPr>
            <p:ph type="body" sz="quarter" idx="91" hasCustomPrompt="1"/>
          </p:nvPr>
        </p:nvSpPr>
        <p:spPr>
          <a:xfrm>
            <a:off x="5833421" y="3509176"/>
            <a:ext cx="828994"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sp>
        <p:nvSpPr>
          <p:cNvPr id="35" name="Text Placeholder 32">
            <a:extLst>
              <a:ext uri="{FF2B5EF4-FFF2-40B4-BE49-F238E27FC236}">
                <a16:creationId xmlns:a16="http://schemas.microsoft.com/office/drawing/2014/main" id="{6965A4F2-CFB5-597B-B1A4-DD256D8297E7}"/>
              </a:ext>
            </a:extLst>
          </p:cNvPr>
          <p:cNvSpPr>
            <a:spLocks noGrp="1"/>
          </p:cNvSpPr>
          <p:nvPr>
            <p:ph type="body" sz="quarter" idx="92" hasCustomPrompt="1"/>
          </p:nvPr>
        </p:nvSpPr>
        <p:spPr>
          <a:xfrm>
            <a:off x="6868636" y="3921100"/>
            <a:ext cx="1151614" cy="230486"/>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37" name="Text Placeholder 23">
            <a:extLst>
              <a:ext uri="{FF2B5EF4-FFF2-40B4-BE49-F238E27FC236}">
                <a16:creationId xmlns:a16="http://schemas.microsoft.com/office/drawing/2014/main" id="{0058FE08-A56A-1DCA-7467-6DC169387395}"/>
              </a:ext>
            </a:extLst>
          </p:cNvPr>
          <p:cNvSpPr>
            <a:spLocks noGrp="1"/>
          </p:cNvSpPr>
          <p:nvPr>
            <p:ph type="body" sz="quarter" idx="93" hasCustomPrompt="1"/>
          </p:nvPr>
        </p:nvSpPr>
        <p:spPr>
          <a:xfrm rot="16200000">
            <a:off x="6643688" y="1303566"/>
            <a:ext cx="2953721" cy="397581"/>
          </a:xfrm>
          <a:prstGeom prst="rect">
            <a:avLst/>
          </a:prstGeom>
        </p:spPr>
        <p:txBody>
          <a:bodyPr anchor="ctr">
            <a:noAutofit/>
          </a:bodyPr>
          <a:lstStyle>
            <a:lvl1pPr marL="0" indent="0" algn="ctr">
              <a:lnSpc>
                <a:spcPts val="1240"/>
              </a:lnSpc>
              <a:spcBef>
                <a:spcPts val="0"/>
              </a:spcBef>
              <a:buNone/>
              <a:defRPr sz="12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cxnSp>
        <p:nvCxnSpPr>
          <p:cNvPr id="38" name="Straight Connector 37">
            <a:extLst>
              <a:ext uri="{FF2B5EF4-FFF2-40B4-BE49-F238E27FC236}">
                <a16:creationId xmlns:a16="http://schemas.microsoft.com/office/drawing/2014/main" id="{AE696F87-EAE8-55E7-10A1-B3B87338CB68}"/>
              </a:ext>
            </a:extLst>
          </p:cNvPr>
          <p:cNvCxnSpPr>
            <a:cxnSpLocks/>
          </p:cNvCxnSpPr>
          <p:nvPr userDrawn="1"/>
        </p:nvCxnSpPr>
        <p:spPr>
          <a:xfrm flipV="1">
            <a:off x="5794931" y="4144097"/>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9" name="Text Placeholder 23">
            <a:extLst>
              <a:ext uri="{FF2B5EF4-FFF2-40B4-BE49-F238E27FC236}">
                <a16:creationId xmlns:a16="http://schemas.microsoft.com/office/drawing/2014/main" id="{78F1EF78-9AD9-0FCA-90D3-30D5C9A8CED2}"/>
              </a:ext>
            </a:extLst>
          </p:cNvPr>
          <p:cNvSpPr>
            <a:spLocks noGrp="1"/>
          </p:cNvSpPr>
          <p:nvPr>
            <p:ph type="body" sz="quarter" idx="98" hasCustomPrompt="1"/>
          </p:nvPr>
        </p:nvSpPr>
        <p:spPr>
          <a:xfrm rot="16200000">
            <a:off x="3857607" y="5142909"/>
            <a:ext cx="2953721" cy="397581"/>
          </a:xfrm>
          <a:prstGeom prst="rect">
            <a:avLst/>
          </a:prstGeom>
        </p:spPr>
        <p:txBody>
          <a:bodyPr anchor="ctr">
            <a:noAutofit/>
          </a:bodyPr>
          <a:lstStyle>
            <a:lvl1pPr marL="0" indent="0" algn="ctr">
              <a:lnSpc>
                <a:spcPts val="1240"/>
              </a:lnSpc>
              <a:spcBef>
                <a:spcPts val="0"/>
              </a:spcBef>
              <a:buNone/>
              <a:defRPr sz="12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42" name="Text Placeholder 32">
            <a:extLst>
              <a:ext uri="{FF2B5EF4-FFF2-40B4-BE49-F238E27FC236}">
                <a16:creationId xmlns:a16="http://schemas.microsoft.com/office/drawing/2014/main" id="{44EE4033-E818-4E58-A69F-F073C9036957}"/>
              </a:ext>
            </a:extLst>
          </p:cNvPr>
          <p:cNvSpPr>
            <a:spLocks noGrp="1"/>
          </p:cNvSpPr>
          <p:nvPr>
            <p:ph type="body" sz="quarter" idx="42" hasCustomPrompt="1"/>
          </p:nvPr>
        </p:nvSpPr>
        <p:spPr>
          <a:xfrm rot="16200000">
            <a:off x="8464222" y="3119182"/>
            <a:ext cx="6840061" cy="637571"/>
          </a:xfrm>
          <a:prstGeom prst="rect">
            <a:avLst/>
          </a:prstGeom>
        </p:spPr>
        <p:txBody>
          <a:bodyPr anchor="t">
            <a:noAutofit/>
          </a:bodyPr>
          <a:lstStyle>
            <a:lvl1pPr marL="0" indent="0" algn="ct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Tree>
    <p:extLst>
      <p:ext uri="{BB962C8B-B14F-4D97-AF65-F5344CB8AC3E}">
        <p14:creationId xmlns:p14="http://schemas.microsoft.com/office/powerpoint/2010/main" val="320977552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userDrawn="1">
  <p:cSld name="2_Photo/Text Slide 03">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1F8B28AA-A37F-3D04-FE6B-7976D6F7534B}"/>
              </a:ext>
            </a:extLst>
          </p:cNvPr>
          <p:cNvSpPr/>
          <p:nvPr userDrawn="1"/>
        </p:nvSpPr>
        <p:spPr>
          <a:xfrm rot="16200000">
            <a:off x="586434" y="-358294"/>
            <a:ext cx="3200860" cy="4373727"/>
          </a:xfrm>
          <a:custGeom>
            <a:avLst/>
            <a:gdLst>
              <a:gd name="connsiteX0" fmla="*/ 3200860 w 3200860"/>
              <a:gd name="connsiteY0" fmla="*/ 3341 h 4373727"/>
              <a:gd name="connsiteX1" fmla="*/ 3200860 w 3200860"/>
              <a:gd name="connsiteY1" fmla="*/ 2683476 h 4373727"/>
              <a:gd name="connsiteX2" fmla="*/ 3197520 w 3200860"/>
              <a:gd name="connsiteY2" fmla="*/ 2683476 h 4373727"/>
              <a:gd name="connsiteX3" fmla="*/ 3200860 w 3200860"/>
              <a:gd name="connsiteY3" fmla="*/ 2773667 h 4373727"/>
              <a:gd name="connsiteX4" fmla="*/ 1600429 w 3200860"/>
              <a:gd name="connsiteY4" fmla="*/ 4373727 h 4373727"/>
              <a:gd name="connsiteX5" fmla="*/ 0 w 3200860"/>
              <a:gd name="connsiteY5" fmla="*/ 2773667 h 4373727"/>
              <a:gd name="connsiteX6" fmla="*/ 3340 w 3200860"/>
              <a:gd name="connsiteY6" fmla="*/ 2683475 h 4373727"/>
              <a:gd name="connsiteX7" fmla="*/ 0 w 3200860"/>
              <a:gd name="connsiteY7" fmla="*/ 2683475 h 4373727"/>
              <a:gd name="connsiteX8" fmla="*/ 0 w 3200860"/>
              <a:gd name="connsiteY8" fmla="*/ 102 h 4373727"/>
              <a:gd name="connsiteX9" fmla="*/ 64346 w 3200860"/>
              <a:gd name="connsiteY9" fmla="*/ 3341 h 4373727"/>
              <a:gd name="connsiteX10" fmla="*/ 154537 w 3200860"/>
              <a:gd name="connsiteY10" fmla="*/ 0 h 4373727"/>
              <a:gd name="connsiteX11" fmla="*/ 154537 w 3200860"/>
              <a:gd name="connsiteY11" fmla="*/ 3341 h 4373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00860" h="4373727">
                <a:moveTo>
                  <a:pt x="3200860" y="3341"/>
                </a:moveTo>
                <a:lnTo>
                  <a:pt x="3200860" y="2683476"/>
                </a:lnTo>
                <a:lnTo>
                  <a:pt x="3197520" y="2683476"/>
                </a:lnTo>
                <a:cubicBezTo>
                  <a:pt x="3200860" y="2713540"/>
                  <a:pt x="3200860" y="2743604"/>
                  <a:pt x="3200860" y="2773667"/>
                </a:cubicBezTo>
                <a:cubicBezTo>
                  <a:pt x="3200860" y="3658879"/>
                  <a:pt x="2485846" y="4373727"/>
                  <a:pt x="1600429" y="4373727"/>
                </a:cubicBezTo>
                <a:cubicBezTo>
                  <a:pt x="715015" y="4373727"/>
                  <a:pt x="0" y="3655536"/>
                  <a:pt x="0" y="2773667"/>
                </a:cubicBezTo>
                <a:cubicBezTo>
                  <a:pt x="0" y="2743604"/>
                  <a:pt x="0" y="2710198"/>
                  <a:pt x="3340" y="2683475"/>
                </a:cubicBezTo>
                <a:lnTo>
                  <a:pt x="0" y="2683475"/>
                </a:lnTo>
                <a:lnTo>
                  <a:pt x="0" y="102"/>
                </a:lnTo>
                <a:lnTo>
                  <a:pt x="64346" y="3341"/>
                </a:lnTo>
                <a:cubicBezTo>
                  <a:pt x="94409" y="3341"/>
                  <a:pt x="124473" y="3341"/>
                  <a:pt x="154537" y="0"/>
                </a:cubicBezTo>
                <a:lnTo>
                  <a:pt x="154537" y="3341"/>
                </a:lnTo>
                <a:close/>
              </a:path>
            </a:pathLst>
          </a:custGeom>
          <a:solidFill>
            <a:srgbClr val="EC7C69"/>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9" name="Slide Number Placeholder 5">
            <a:extLst>
              <a:ext uri="{FF2B5EF4-FFF2-40B4-BE49-F238E27FC236}">
                <a16:creationId xmlns:a16="http://schemas.microsoft.com/office/drawing/2014/main" id="{3FDF0389-E6EB-0B4F-02E2-5E9DF6D1CAFB}"/>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1" name="Text Placeholder 17">
            <a:extLst>
              <a:ext uri="{FF2B5EF4-FFF2-40B4-BE49-F238E27FC236}">
                <a16:creationId xmlns:a16="http://schemas.microsoft.com/office/drawing/2014/main" id="{3F944C4F-4FDC-5AF7-E879-42C57B7DB235}"/>
              </a:ext>
            </a:extLst>
          </p:cNvPr>
          <p:cNvSpPr>
            <a:spLocks noGrp="1"/>
          </p:cNvSpPr>
          <p:nvPr>
            <p:ph type="body" sz="quarter" idx="21" hasCustomPrompt="1"/>
          </p:nvPr>
        </p:nvSpPr>
        <p:spPr>
          <a:xfrm>
            <a:off x="6222251" y="747840"/>
            <a:ext cx="5181093" cy="5147782"/>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cxnSp>
        <p:nvCxnSpPr>
          <p:cNvPr id="14" name="Straight Connector 13">
            <a:extLst>
              <a:ext uri="{FF2B5EF4-FFF2-40B4-BE49-F238E27FC236}">
                <a16:creationId xmlns:a16="http://schemas.microsoft.com/office/drawing/2014/main" id="{87C973A2-EB1A-3325-255B-77887E432FA2}"/>
              </a:ext>
            </a:extLst>
          </p:cNvPr>
          <p:cNvCxnSpPr>
            <a:cxnSpLocks/>
          </p:cNvCxnSpPr>
          <p:nvPr userDrawn="1"/>
        </p:nvCxnSpPr>
        <p:spPr>
          <a:xfrm>
            <a:off x="480666" y="1320403"/>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Text Placeholder 32">
            <a:extLst>
              <a:ext uri="{FF2B5EF4-FFF2-40B4-BE49-F238E27FC236}">
                <a16:creationId xmlns:a16="http://schemas.microsoft.com/office/drawing/2014/main" id="{A692E8A6-D513-08BC-DE9D-49DC6DF4F19F}"/>
              </a:ext>
            </a:extLst>
          </p:cNvPr>
          <p:cNvSpPr>
            <a:spLocks noGrp="1"/>
          </p:cNvSpPr>
          <p:nvPr>
            <p:ph type="body" sz="quarter" idx="18" hasCustomPrompt="1"/>
          </p:nvPr>
        </p:nvSpPr>
        <p:spPr>
          <a:xfrm>
            <a:off x="599910" y="1482295"/>
            <a:ext cx="2975564"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8" name="Text Placeholder 32">
            <a:extLst>
              <a:ext uri="{FF2B5EF4-FFF2-40B4-BE49-F238E27FC236}">
                <a16:creationId xmlns:a16="http://schemas.microsoft.com/office/drawing/2014/main" id="{369B69F7-F1EE-2E71-4BB7-99643496E263}"/>
              </a:ext>
            </a:extLst>
          </p:cNvPr>
          <p:cNvSpPr>
            <a:spLocks noGrp="1"/>
          </p:cNvSpPr>
          <p:nvPr>
            <p:ph type="body" sz="quarter" idx="19" hasCustomPrompt="1"/>
          </p:nvPr>
        </p:nvSpPr>
        <p:spPr>
          <a:xfrm>
            <a:off x="616709" y="547376"/>
            <a:ext cx="2958765"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89213531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Contents Slide 02">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C3515016-77D0-F673-A698-964A4A238443}"/>
              </a:ext>
            </a:extLst>
          </p:cNvPr>
          <p:cNvSpPr/>
          <p:nvPr userDrawn="1"/>
        </p:nvSpPr>
        <p:spPr>
          <a:xfrm>
            <a:off x="543033"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64AFAF"/>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 name="Freeform 1">
            <a:extLst>
              <a:ext uri="{FF2B5EF4-FFF2-40B4-BE49-F238E27FC236}">
                <a16:creationId xmlns:a16="http://schemas.microsoft.com/office/drawing/2014/main" id="{91134937-D6A1-E5BD-6DFD-B479BC9E4756}"/>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6BF8C"/>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Freeform 6">
            <a:extLst>
              <a:ext uri="{FF2B5EF4-FFF2-40B4-BE49-F238E27FC236}">
                <a16:creationId xmlns:a16="http://schemas.microsoft.com/office/drawing/2014/main" id="{1CE52DF9-51AC-B5E3-9FE8-6CD0794E7F6C}"/>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1B4AC"/>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9" name="object 3">
            <a:extLst>
              <a:ext uri="{FF2B5EF4-FFF2-40B4-BE49-F238E27FC236}">
                <a16:creationId xmlns:a16="http://schemas.microsoft.com/office/drawing/2014/main" id="{2B7F1452-4174-3090-DD4E-6BCB133F1995}"/>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2" name="Text Placeholder 32">
            <a:extLst>
              <a:ext uri="{FF2B5EF4-FFF2-40B4-BE49-F238E27FC236}">
                <a16:creationId xmlns:a16="http://schemas.microsoft.com/office/drawing/2014/main" id="{2F46D999-1D1D-866D-E272-5988A6CDB47C}"/>
              </a:ext>
            </a:extLst>
          </p:cNvPr>
          <p:cNvSpPr>
            <a:spLocks noGrp="1"/>
          </p:cNvSpPr>
          <p:nvPr>
            <p:ph type="body" sz="quarter" idx="18" hasCustomPrompt="1"/>
          </p:nvPr>
        </p:nvSpPr>
        <p:spPr>
          <a:xfrm>
            <a:off x="558534"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3" name="Text Placeholder 32">
            <a:extLst>
              <a:ext uri="{FF2B5EF4-FFF2-40B4-BE49-F238E27FC236}">
                <a16:creationId xmlns:a16="http://schemas.microsoft.com/office/drawing/2014/main" id="{123C28DF-74C0-4CA9-CFC5-14D9DC8E52A2}"/>
              </a:ext>
            </a:extLst>
          </p:cNvPr>
          <p:cNvSpPr>
            <a:spLocks noGrp="1"/>
          </p:cNvSpPr>
          <p:nvPr>
            <p:ph type="body" sz="quarter" idx="19" hasCustomPrompt="1"/>
          </p:nvPr>
        </p:nvSpPr>
        <p:spPr>
          <a:xfrm>
            <a:off x="571972"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04</a:t>
            </a:r>
            <a:endParaRPr lang="en-US" dirty="0"/>
          </a:p>
        </p:txBody>
      </p:sp>
      <p:sp>
        <p:nvSpPr>
          <p:cNvPr id="14" name="Text Placeholder 32">
            <a:extLst>
              <a:ext uri="{FF2B5EF4-FFF2-40B4-BE49-F238E27FC236}">
                <a16:creationId xmlns:a16="http://schemas.microsoft.com/office/drawing/2014/main" id="{47D01B68-3293-E4BF-EA1E-13A77CB73CB8}"/>
              </a:ext>
            </a:extLst>
          </p:cNvPr>
          <p:cNvSpPr>
            <a:spLocks noGrp="1"/>
          </p:cNvSpPr>
          <p:nvPr>
            <p:ph type="body" sz="quarter" idx="20" hasCustomPrompt="1"/>
          </p:nvPr>
        </p:nvSpPr>
        <p:spPr>
          <a:xfrm>
            <a:off x="1219971"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5" name="Straight Connector 14">
            <a:extLst>
              <a:ext uri="{FF2B5EF4-FFF2-40B4-BE49-F238E27FC236}">
                <a16:creationId xmlns:a16="http://schemas.microsoft.com/office/drawing/2014/main" id="{F208E46D-99A0-E60A-03A5-6364C1D04727}"/>
              </a:ext>
            </a:extLst>
          </p:cNvPr>
          <p:cNvCxnSpPr>
            <a:cxnSpLocks/>
          </p:cNvCxnSpPr>
          <p:nvPr userDrawn="1"/>
        </p:nvCxnSpPr>
        <p:spPr>
          <a:xfrm flipV="1">
            <a:off x="543032"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Picture Placeholder 15">
            <a:extLst>
              <a:ext uri="{FF2B5EF4-FFF2-40B4-BE49-F238E27FC236}">
                <a16:creationId xmlns:a16="http://schemas.microsoft.com/office/drawing/2014/main" id="{1BA4959D-346B-00F7-AFFC-FA34638A3299}"/>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17" name="Text Placeholder 23">
            <a:extLst>
              <a:ext uri="{FF2B5EF4-FFF2-40B4-BE49-F238E27FC236}">
                <a16:creationId xmlns:a16="http://schemas.microsoft.com/office/drawing/2014/main" id="{AB7EF919-BA79-2119-6B33-7A2614842215}"/>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8" name="object 3">
            <a:extLst>
              <a:ext uri="{FF2B5EF4-FFF2-40B4-BE49-F238E27FC236}">
                <a16:creationId xmlns:a16="http://schemas.microsoft.com/office/drawing/2014/main" id="{F05CFEED-C536-E9BD-17F2-E4642610D0FB}"/>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9" name="Picture Placeholder 18">
            <a:extLst>
              <a:ext uri="{FF2B5EF4-FFF2-40B4-BE49-F238E27FC236}">
                <a16:creationId xmlns:a16="http://schemas.microsoft.com/office/drawing/2014/main" id="{1BA28C88-724A-FE7B-2FBF-776DF6E0FE47}"/>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0" name="Text Placeholder 23">
            <a:extLst>
              <a:ext uri="{FF2B5EF4-FFF2-40B4-BE49-F238E27FC236}">
                <a16:creationId xmlns:a16="http://schemas.microsoft.com/office/drawing/2014/main" id="{A17206B8-5F50-1C4C-3928-B9A7DCF3D2EC}"/>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1" name="Text Placeholder 32">
            <a:extLst>
              <a:ext uri="{FF2B5EF4-FFF2-40B4-BE49-F238E27FC236}">
                <a16:creationId xmlns:a16="http://schemas.microsoft.com/office/drawing/2014/main" id="{2ACD06F4-312B-CD90-6485-1EA70D330B12}"/>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2" name="Text Placeholder 32">
            <a:extLst>
              <a:ext uri="{FF2B5EF4-FFF2-40B4-BE49-F238E27FC236}">
                <a16:creationId xmlns:a16="http://schemas.microsoft.com/office/drawing/2014/main" id="{995C8F85-BC2A-4D12-469F-35EEE1D4D05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05</a:t>
            </a:r>
            <a:endParaRPr lang="en-US" dirty="0"/>
          </a:p>
        </p:txBody>
      </p:sp>
      <p:sp>
        <p:nvSpPr>
          <p:cNvPr id="23" name="Text Placeholder 32">
            <a:extLst>
              <a:ext uri="{FF2B5EF4-FFF2-40B4-BE49-F238E27FC236}">
                <a16:creationId xmlns:a16="http://schemas.microsoft.com/office/drawing/2014/main" id="{77A28340-02D5-02C1-AAB3-C3FB58B4AC1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4" name="Straight Connector 23">
            <a:extLst>
              <a:ext uri="{FF2B5EF4-FFF2-40B4-BE49-F238E27FC236}">
                <a16:creationId xmlns:a16="http://schemas.microsoft.com/office/drawing/2014/main" id="{6FFD6034-6BEF-0DE1-CFBE-E18EA887A52F}"/>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object 3">
            <a:extLst>
              <a:ext uri="{FF2B5EF4-FFF2-40B4-BE49-F238E27FC236}">
                <a16:creationId xmlns:a16="http://schemas.microsoft.com/office/drawing/2014/main" id="{FB22AF5F-9A3A-3354-2811-8618537D825F}"/>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6" name="Text Placeholder 32">
            <a:extLst>
              <a:ext uri="{FF2B5EF4-FFF2-40B4-BE49-F238E27FC236}">
                <a16:creationId xmlns:a16="http://schemas.microsoft.com/office/drawing/2014/main" id="{F471E7B9-7844-384D-43BA-B0C1B155CD87}"/>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7" name="Text Placeholder 32">
            <a:extLst>
              <a:ext uri="{FF2B5EF4-FFF2-40B4-BE49-F238E27FC236}">
                <a16:creationId xmlns:a16="http://schemas.microsoft.com/office/drawing/2014/main" id="{2BA82E59-7B7D-F7CF-769F-49F416B4D7EC}"/>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06</a:t>
            </a:r>
            <a:endParaRPr lang="en-US" dirty="0"/>
          </a:p>
        </p:txBody>
      </p:sp>
      <p:sp>
        <p:nvSpPr>
          <p:cNvPr id="28" name="Text Placeholder 32">
            <a:extLst>
              <a:ext uri="{FF2B5EF4-FFF2-40B4-BE49-F238E27FC236}">
                <a16:creationId xmlns:a16="http://schemas.microsoft.com/office/drawing/2014/main" id="{4C03374C-ED9D-BE83-20A8-2AE4D4BA84A7}"/>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9" name="Straight Connector 28">
            <a:extLst>
              <a:ext uri="{FF2B5EF4-FFF2-40B4-BE49-F238E27FC236}">
                <a16:creationId xmlns:a16="http://schemas.microsoft.com/office/drawing/2014/main" id="{6DCBBFC1-66FF-E287-91BE-5CB5DBD07931}"/>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0" name="Picture Placeholder 29">
            <a:extLst>
              <a:ext uri="{FF2B5EF4-FFF2-40B4-BE49-F238E27FC236}">
                <a16:creationId xmlns:a16="http://schemas.microsoft.com/office/drawing/2014/main" id="{AB8EFDD0-11E6-3DFE-A668-3FEFAD9C3FB8}"/>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D390E0E8-5174-7E5B-D507-C782BD985FC7}"/>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2" name="Text Placeholder 32">
            <a:extLst>
              <a:ext uri="{FF2B5EF4-FFF2-40B4-BE49-F238E27FC236}">
                <a16:creationId xmlns:a16="http://schemas.microsoft.com/office/drawing/2014/main" id="{3DA85171-B6FA-218B-60BA-5086302B9CB3}"/>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Tree>
    <p:extLst>
      <p:ext uri="{BB962C8B-B14F-4D97-AF65-F5344CB8AC3E}">
        <p14:creationId xmlns:p14="http://schemas.microsoft.com/office/powerpoint/2010/main" val="24095207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Contents Slide 03">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C3515016-77D0-F673-A698-964A4A238443}"/>
              </a:ext>
            </a:extLst>
          </p:cNvPr>
          <p:cNvSpPr/>
          <p:nvPr userDrawn="1"/>
        </p:nvSpPr>
        <p:spPr>
          <a:xfrm>
            <a:off x="543033"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82CCCA"/>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 name="Freeform 1">
            <a:extLst>
              <a:ext uri="{FF2B5EF4-FFF2-40B4-BE49-F238E27FC236}">
                <a16:creationId xmlns:a16="http://schemas.microsoft.com/office/drawing/2014/main" id="{91134937-D6A1-E5BD-6DFD-B479BC9E4756}"/>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Freeform 6">
            <a:extLst>
              <a:ext uri="{FF2B5EF4-FFF2-40B4-BE49-F238E27FC236}">
                <a16:creationId xmlns:a16="http://schemas.microsoft.com/office/drawing/2014/main" id="{1CE52DF9-51AC-B5E3-9FE8-6CD0794E7F6C}"/>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9" name="object 3">
            <a:extLst>
              <a:ext uri="{FF2B5EF4-FFF2-40B4-BE49-F238E27FC236}">
                <a16:creationId xmlns:a16="http://schemas.microsoft.com/office/drawing/2014/main" id="{2B7F1452-4174-3090-DD4E-6BCB133F1995}"/>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2" name="Text Placeholder 32">
            <a:extLst>
              <a:ext uri="{FF2B5EF4-FFF2-40B4-BE49-F238E27FC236}">
                <a16:creationId xmlns:a16="http://schemas.microsoft.com/office/drawing/2014/main" id="{2F46D999-1D1D-866D-E272-5988A6CDB47C}"/>
              </a:ext>
            </a:extLst>
          </p:cNvPr>
          <p:cNvSpPr>
            <a:spLocks noGrp="1"/>
          </p:cNvSpPr>
          <p:nvPr>
            <p:ph type="body" sz="quarter" idx="18" hasCustomPrompt="1"/>
          </p:nvPr>
        </p:nvSpPr>
        <p:spPr>
          <a:xfrm>
            <a:off x="558534"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3" name="Text Placeholder 32">
            <a:extLst>
              <a:ext uri="{FF2B5EF4-FFF2-40B4-BE49-F238E27FC236}">
                <a16:creationId xmlns:a16="http://schemas.microsoft.com/office/drawing/2014/main" id="{123C28DF-74C0-4CA9-CFC5-14D9DC8E52A2}"/>
              </a:ext>
            </a:extLst>
          </p:cNvPr>
          <p:cNvSpPr>
            <a:spLocks noGrp="1"/>
          </p:cNvSpPr>
          <p:nvPr>
            <p:ph type="body" sz="quarter" idx="19" hasCustomPrompt="1"/>
          </p:nvPr>
        </p:nvSpPr>
        <p:spPr>
          <a:xfrm>
            <a:off x="571972"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07</a:t>
            </a:r>
            <a:endParaRPr lang="en-US" dirty="0"/>
          </a:p>
        </p:txBody>
      </p:sp>
      <p:sp>
        <p:nvSpPr>
          <p:cNvPr id="14" name="Text Placeholder 32">
            <a:extLst>
              <a:ext uri="{FF2B5EF4-FFF2-40B4-BE49-F238E27FC236}">
                <a16:creationId xmlns:a16="http://schemas.microsoft.com/office/drawing/2014/main" id="{47D01B68-3293-E4BF-EA1E-13A77CB73CB8}"/>
              </a:ext>
            </a:extLst>
          </p:cNvPr>
          <p:cNvSpPr>
            <a:spLocks noGrp="1"/>
          </p:cNvSpPr>
          <p:nvPr>
            <p:ph type="body" sz="quarter" idx="20" hasCustomPrompt="1"/>
          </p:nvPr>
        </p:nvSpPr>
        <p:spPr>
          <a:xfrm>
            <a:off x="1219971"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5" name="Straight Connector 14">
            <a:extLst>
              <a:ext uri="{FF2B5EF4-FFF2-40B4-BE49-F238E27FC236}">
                <a16:creationId xmlns:a16="http://schemas.microsoft.com/office/drawing/2014/main" id="{F208E46D-99A0-E60A-03A5-6364C1D04727}"/>
              </a:ext>
            </a:extLst>
          </p:cNvPr>
          <p:cNvCxnSpPr>
            <a:cxnSpLocks/>
          </p:cNvCxnSpPr>
          <p:nvPr userDrawn="1"/>
        </p:nvCxnSpPr>
        <p:spPr>
          <a:xfrm flipV="1">
            <a:off x="543032"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Picture Placeholder 15">
            <a:extLst>
              <a:ext uri="{FF2B5EF4-FFF2-40B4-BE49-F238E27FC236}">
                <a16:creationId xmlns:a16="http://schemas.microsoft.com/office/drawing/2014/main" id="{1BA4959D-346B-00F7-AFFC-FA34638A3299}"/>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17" name="Text Placeholder 23">
            <a:extLst>
              <a:ext uri="{FF2B5EF4-FFF2-40B4-BE49-F238E27FC236}">
                <a16:creationId xmlns:a16="http://schemas.microsoft.com/office/drawing/2014/main" id="{AB7EF919-BA79-2119-6B33-7A2614842215}"/>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8" name="object 3">
            <a:extLst>
              <a:ext uri="{FF2B5EF4-FFF2-40B4-BE49-F238E27FC236}">
                <a16:creationId xmlns:a16="http://schemas.microsoft.com/office/drawing/2014/main" id="{F05CFEED-C536-E9BD-17F2-E4642610D0FB}"/>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9" name="Picture Placeholder 18">
            <a:extLst>
              <a:ext uri="{FF2B5EF4-FFF2-40B4-BE49-F238E27FC236}">
                <a16:creationId xmlns:a16="http://schemas.microsoft.com/office/drawing/2014/main" id="{1BA28C88-724A-FE7B-2FBF-776DF6E0FE47}"/>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0" name="Text Placeholder 23">
            <a:extLst>
              <a:ext uri="{FF2B5EF4-FFF2-40B4-BE49-F238E27FC236}">
                <a16:creationId xmlns:a16="http://schemas.microsoft.com/office/drawing/2014/main" id="{A17206B8-5F50-1C4C-3928-B9A7DCF3D2EC}"/>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1" name="Text Placeholder 32">
            <a:extLst>
              <a:ext uri="{FF2B5EF4-FFF2-40B4-BE49-F238E27FC236}">
                <a16:creationId xmlns:a16="http://schemas.microsoft.com/office/drawing/2014/main" id="{2ACD06F4-312B-CD90-6485-1EA70D330B12}"/>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2" name="Text Placeholder 32">
            <a:extLst>
              <a:ext uri="{FF2B5EF4-FFF2-40B4-BE49-F238E27FC236}">
                <a16:creationId xmlns:a16="http://schemas.microsoft.com/office/drawing/2014/main" id="{995C8F85-BC2A-4D12-469F-35EEE1D4D05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08</a:t>
            </a:r>
            <a:endParaRPr lang="en-US" dirty="0"/>
          </a:p>
        </p:txBody>
      </p:sp>
      <p:sp>
        <p:nvSpPr>
          <p:cNvPr id="23" name="Text Placeholder 32">
            <a:extLst>
              <a:ext uri="{FF2B5EF4-FFF2-40B4-BE49-F238E27FC236}">
                <a16:creationId xmlns:a16="http://schemas.microsoft.com/office/drawing/2014/main" id="{77A28340-02D5-02C1-AAB3-C3FB58B4AC1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4" name="Straight Connector 23">
            <a:extLst>
              <a:ext uri="{FF2B5EF4-FFF2-40B4-BE49-F238E27FC236}">
                <a16:creationId xmlns:a16="http://schemas.microsoft.com/office/drawing/2014/main" id="{6FFD6034-6BEF-0DE1-CFBE-E18EA887A52F}"/>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object 3">
            <a:extLst>
              <a:ext uri="{FF2B5EF4-FFF2-40B4-BE49-F238E27FC236}">
                <a16:creationId xmlns:a16="http://schemas.microsoft.com/office/drawing/2014/main" id="{FB22AF5F-9A3A-3354-2811-8618537D825F}"/>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6" name="Text Placeholder 32">
            <a:extLst>
              <a:ext uri="{FF2B5EF4-FFF2-40B4-BE49-F238E27FC236}">
                <a16:creationId xmlns:a16="http://schemas.microsoft.com/office/drawing/2014/main" id="{F471E7B9-7844-384D-43BA-B0C1B155CD87}"/>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7" name="Text Placeholder 32">
            <a:extLst>
              <a:ext uri="{FF2B5EF4-FFF2-40B4-BE49-F238E27FC236}">
                <a16:creationId xmlns:a16="http://schemas.microsoft.com/office/drawing/2014/main" id="{2BA82E59-7B7D-F7CF-769F-49F416B4D7EC}"/>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09</a:t>
            </a:r>
            <a:endParaRPr lang="en-US" dirty="0"/>
          </a:p>
        </p:txBody>
      </p:sp>
      <p:sp>
        <p:nvSpPr>
          <p:cNvPr id="28" name="Text Placeholder 32">
            <a:extLst>
              <a:ext uri="{FF2B5EF4-FFF2-40B4-BE49-F238E27FC236}">
                <a16:creationId xmlns:a16="http://schemas.microsoft.com/office/drawing/2014/main" id="{4C03374C-ED9D-BE83-20A8-2AE4D4BA84A7}"/>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9" name="Straight Connector 28">
            <a:extLst>
              <a:ext uri="{FF2B5EF4-FFF2-40B4-BE49-F238E27FC236}">
                <a16:creationId xmlns:a16="http://schemas.microsoft.com/office/drawing/2014/main" id="{6DCBBFC1-66FF-E287-91BE-5CB5DBD07931}"/>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0" name="Picture Placeholder 29">
            <a:extLst>
              <a:ext uri="{FF2B5EF4-FFF2-40B4-BE49-F238E27FC236}">
                <a16:creationId xmlns:a16="http://schemas.microsoft.com/office/drawing/2014/main" id="{AB8EFDD0-11E6-3DFE-A668-3FEFAD9C3FB8}"/>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D390E0E8-5174-7E5B-D507-C782BD985FC7}"/>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2" name="Text Placeholder 32">
            <a:extLst>
              <a:ext uri="{FF2B5EF4-FFF2-40B4-BE49-F238E27FC236}">
                <a16:creationId xmlns:a16="http://schemas.microsoft.com/office/drawing/2014/main" id="{3DA85171-B6FA-218B-60BA-5086302B9CB3}"/>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Tree>
    <p:extLst>
      <p:ext uri="{BB962C8B-B14F-4D97-AF65-F5344CB8AC3E}">
        <p14:creationId xmlns:p14="http://schemas.microsoft.com/office/powerpoint/2010/main" val="214066385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Overview/Content Slide">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FF04BAB3-BE64-3894-E661-DD3DC6B9AC28}"/>
              </a:ext>
            </a:extLst>
          </p:cNvPr>
          <p:cNvSpPr/>
          <p:nvPr userDrawn="1"/>
        </p:nvSpPr>
        <p:spPr>
          <a:xfrm>
            <a:off x="9747" y="0"/>
            <a:ext cx="6957098" cy="6858002"/>
          </a:xfrm>
          <a:custGeom>
            <a:avLst/>
            <a:gdLst>
              <a:gd name="connsiteX0" fmla="*/ 0 w 6503537"/>
              <a:gd name="connsiteY0" fmla="*/ 0 h 6838017"/>
              <a:gd name="connsiteX1" fmla="*/ 6503537 w 6503537"/>
              <a:gd name="connsiteY1" fmla="*/ 0 h 6838017"/>
              <a:gd name="connsiteX2" fmla="*/ 6503537 w 6503537"/>
              <a:gd name="connsiteY2" fmla="*/ 3800463 h 6838017"/>
              <a:gd name="connsiteX3" fmla="*/ 6496220 w 6503537"/>
              <a:gd name="connsiteY3" fmla="*/ 3800463 h 6838017"/>
              <a:gd name="connsiteX4" fmla="*/ 6503537 w 6503537"/>
              <a:gd name="connsiteY4" fmla="*/ 3994646 h 6838017"/>
              <a:gd name="connsiteX5" fmla="*/ 5228852 w 6503537"/>
              <a:gd name="connsiteY5" fmla="*/ 6653989 h 6838017"/>
              <a:gd name="connsiteX6" fmla="*/ 4978182 w 6503537"/>
              <a:gd name="connsiteY6" fmla="*/ 6838017 h 6838017"/>
              <a:gd name="connsiteX7" fmla="*/ 1019075 w 6503537"/>
              <a:gd name="connsiteY7" fmla="*/ 6838017 h 6838017"/>
              <a:gd name="connsiteX8" fmla="*/ 965583 w 6503537"/>
              <a:gd name="connsiteY8" fmla="*/ 6802921 h 6838017"/>
              <a:gd name="connsiteX9" fmla="*/ 88357 w 6503537"/>
              <a:gd name="connsiteY9" fmla="*/ 5919024 h 6838017"/>
              <a:gd name="connsiteX10" fmla="*/ 0 w 6503537"/>
              <a:gd name="connsiteY10" fmla="*/ 5775966 h 68380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503537" h="6838017">
                <a:moveTo>
                  <a:pt x="0" y="0"/>
                </a:moveTo>
                <a:lnTo>
                  <a:pt x="6503537" y="0"/>
                </a:lnTo>
                <a:lnTo>
                  <a:pt x="6503537" y="3800463"/>
                </a:lnTo>
                <a:lnTo>
                  <a:pt x="6496220" y="3800463"/>
                </a:lnTo>
                <a:cubicBezTo>
                  <a:pt x="6503537" y="3865190"/>
                  <a:pt x="6503537" y="3929921"/>
                  <a:pt x="6503537" y="3994646"/>
                </a:cubicBezTo>
                <a:cubicBezTo>
                  <a:pt x="6503537" y="5066697"/>
                  <a:pt x="6007851" y="6022691"/>
                  <a:pt x="5228852" y="6653989"/>
                </a:cubicBezTo>
                <a:lnTo>
                  <a:pt x="4978182" y="6838017"/>
                </a:lnTo>
                <a:lnTo>
                  <a:pt x="1019075" y="6838017"/>
                </a:lnTo>
                <a:lnTo>
                  <a:pt x="965583" y="6802921"/>
                </a:lnTo>
                <a:cubicBezTo>
                  <a:pt x="621940" y="6562487"/>
                  <a:pt x="324410" y="6262731"/>
                  <a:pt x="88357" y="5919024"/>
                </a:cubicBezTo>
                <a:lnTo>
                  <a:pt x="0" y="5775966"/>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 name="Freeform 5">
            <a:extLst>
              <a:ext uri="{FF2B5EF4-FFF2-40B4-BE49-F238E27FC236}">
                <a16:creationId xmlns:a16="http://schemas.microsoft.com/office/drawing/2014/main" id="{FA54864F-1BF9-7C3B-EC61-E9CDBB542643}"/>
              </a:ext>
            </a:extLst>
          </p:cNvPr>
          <p:cNvSpPr/>
          <p:nvPr userDrawn="1"/>
        </p:nvSpPr>
        <p:spPr>
          <a:xfrm>
            <a:off x="-21232" y="222984"/>
            <a:ext cx="5489343"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EC7C69"/>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7" name="Text Placeholder 25">
            <a:extLst>
              <a:ext uri="{FF2B5EF4-FFF2-40B4-BE49-F238E27FC236}">
                <a16:creationId xmlns:a16="http://schemas.microsoft.com/office/drawing/2014/main" id="{5839F62A-5EC4-5317-C1EA-AF4DC9776CAB}"/>
              </a:ext>
            </a:extLst>
          </p:cNvPr>
          <p:cNvSpPr>
            <a:spLocks noGrp="1"/>
          </p:cNvSpPr>
          <p:nvPr>
            <p:ph type="body" sz="quarter" idx="15" hasCustomPrompt="1"/>
          </p:nvPr>
        </p:nvSpPr>
        <p:spPr>
          <a:xfrm>
            <a:off x="5812897" y="799709"/>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01</a:t>
            </a:r>
          </a:p>
        </p:txBody>
      </p:sp>
      <p:sp>
        <p:nvSpPr>
          <p:cNvPr id="8" name="Text Placeholder 25">
            <a:extLst>
              <a:ext uri="{FF2B5EF4-FFF2-40B4-BE49-F238E27FC236}">
                <a16:creationId xmlns:a16="http://schemas.microsoft.com/office/drawing/2014/main" id="{B04458DE-9730-B610-F533-5146C234CB37}"/>
              </a:ext>
            </a:extLst>
          </p:cNvPr>
          <p:cNvSpPr>
            <a:spLocks noGrp="1"/>
          </p:cNvSpPr>
          <p:nvPr>
            <p:ph type="body" sz="quarter" idx="14" hasCustomPrompt="1"/>
          </p:nvPr>
        </p:nvSpPr>
        <p:spPr>
          <a:xfrm>
            <a:off x="6648193" y="799709"/>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9" name="Text Placeholder 17">
            <a:extLst>
              <a:ext uri="{FF2B5EF4-FFF2-40B4-BE49-F238E27FC236}">
                <a16:creationId xmlns:a16="http://schemas.microsoft.com/office/drawing/2014/main" id="{CA23520B-D11B-4872-3182-B59687CF2AA6}"/>
              </a:ext>
            </a:extLst>
          </p:cNvPr>
          <p:cNvSpPr>
            <a:spLocks noGrp="1"/>
          </p:cNvSpPr>
          <p:nvPr>
            <p:ph type="body" sz="quarter" idx="28" hasCustomPrompt="1"/>
          </p:nvPr>
        </p:nvSpPr>
        <p:spPr>
          <a:xfrm>
            <a:off x="979124" y="1714696"/>
            <a:ext cx="4198618" cy="4476077"/>
          </a:xfrm>
          <a:prstGeom prst="rect">
            <a:avLst/>
          </a:prstGeom>
          <a:noFill/>
        </p:spPr>
        <p:txBody>
          <a:bodyPr/>
          <a:lstStyle>
            <a:lvl1pPr>
              <a:lnSpc>
                <a:spcPct val="100000"/>
              </a:lnSpc>
              <a:spcBef>
                <a:spcPts val="0"/>
              </a:spcBef>
              <a:buNone/>
              <a:defRPr sz="30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0" name="Text Placeholder 25">
            <a:extLst>
              <a:ext uri="{FF2B5EF4-FFF2-40B4-BE49-F238E27FC236}">
                <a16:creationId xmlns:a16="http://schemas.microsoft.com/office/drawing/2014/main" id="{96ED7FC3-9754-E873-52FB-C4C561D0121E}"/>
              </a:ext>
            </a:extLst>
          </p:cNvPr>
          <p:cNvSpPr>
            <a:spLocks noGrp="1"/>
          </p:cNvSpPr>
          <p:nvPr>
            <p:ph type="body" sz="quarter" idx="29" hasCustomPrompt="1"/>
          </p:nvPr>
        </p:nvSpPr>
        <p:spPr>
          <a:xfrm>
            <a:off x="5834600" y="1714697"/>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02</a:t>
            </a:r>
          </a:p>
        </p:txBody>
      </p:sp>
      <p:sp>
        <p:nvSpPr>
          <p:cNvPr id="11" name="Text Placeholder 25">
            <a:extLst>
              <a:ext uri="{FF2B5EF4-FFF2-40B4-BE49-F238E27FC236}">
                <a16:creationId xmlns:a16="http://schemas.microsoft.com/office/drawing/2014/main" id="{05AF0DE1-1B4E-DAC7-D9E1-B97E374BB618}"/>
              </a:ext>
            </a:extLst>
          </p:cNvPr>
          <p:cNvSpPr>
            <a:spLocks noGrp="1"/>
          </p:cNvSpPr>
          <p:nvPr>
            <p:ph type="body" sz="quarter" idx="30" hasCustomPrompt="1"/>
          </p:nvPr>
        </p:nvSpPr>
        <p:spPr>
          <a:xfrm>
            <a:off x="6669896" y="1714697"/>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2" name="Text Placeholder 25">
            <a:extLst>
              <a:ext uri="{FF2B5EF4-FFF2-40B4-BE49-F238E27FC236}">
                <a16:creationId xmlns:a16="http://schemas.microsoft.com/office/drawing/2014/main" id="{1993BA1F-94EE-5A82-3F41-56DDAE86FD03}"/>
              </a:ext>
            </a:extLst>
          </p:cNvPr>
          <p:cNvSpPr>
            <a:spLocks noGrp="1"/>
          </p:cNvSpPr>
          <p:nvPr>
            <p:ph type="body" sz="quarter" idx="31" hasCustomPrompt="1"/>
          </p:nvPr>
        </p:nvSpPr>
        <p:spPr>
          <a:xfrm>
            <a:off x="5841179" y="2629684"/>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03</a:t>
            </a:r>
          </a:p>
        </p:txBody>
      </p:sp>
      <p:sp>
        <p:nvSpPr>
          <p:cNvPr id="13" name="Text Placeholder 25">
            <a:extLst>
              <a:ext uri="{FF2B5EF4-FFF2-40B4-BE49-F238E27FC236}">
                <a16:creationId xmlns:a16="http://schemas.microsoft.com/office/drawing/2014/main" id="{7C3B6A5C-142A-95FF-DBD0-2699D0D3F2D8}"/>
              </a:ext>
            </a:extLst>
          </p:cNvPr>
          <p:cNvSpPr>
            <a:spLocks noGrp="1"/>
          </p:cNvSpPr>
          <p:nvPr>
            <p:ph type="body" sz="quarter" idx="32" hasCustomPrompt="1"/>
          </p:nvPr>
        </p:nvSpPr>
        <p:spPr>
          <a:xfrm>
            <a:off x="6676475" y="2629684"/>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4" name="Text Placeholder 25">
            <a:extLst>
              <a:ext uri="{FF2B5EF4-FFF2-40B4-BE49-F238E27FC236}">
                <a16:creationId xmlns:a16="http://schemas.microsoft.com/office/drawing/2014/main" id="{2DB4815A-612B-3FAA-2A89-845DDC7CDABD}"/>
              </a:ext>
            </a:extLst>
          </p:cNvPr>
          <p:cNvSpPr>
            <a:spLocks noGrp="1"/>
          </p:cNvSpPr>
          <p:nvPr>
            <p:ph type="body" sz="quarter" idx="33" hasCustomPrompt="1"/>
          </p:nvPr>
        </p:nvSpPr>
        <p:spPr>
          <a:xfrm>
            <a:off x="5862882" y="3544672"/>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04</a:t>
            </a:r>
          </a:p>
        </p:txBody>
      </p:sp>
      <p:sp>
        <p:nvSpPr>
          <p:cNvPr id="15" name="Text Placeholder 25">
            <a:extLst>
              <a:ext uri="{FF2B5EF4-FFF2-40B4-BE49-F238E27FC236}">
                <a16:creationId xmlns:a16="http://schemas.microsoft.com/office/drawing/2014/main" id="{3D2349A5-05B8-A07F-211B-2CB19D5A3B3B}"/>
              </a:ext>
            </a:extLst>
          </p:cNvPr>
          <p:cNvSpPr>
            <a:spLocks noGrp="1"/>
          </p:cNvSpPr>
          <p:nvPr>
            <p:ph type="body" sz="quarter" idx="34" hasCustomPrompt="1"/>
          </p:nvPr>
        </p:nvSpPr>
        <p:spPr>
          <a:xfrm>
            <a:off x="6698178" y="3544672"/>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6" name="Text Placeholder 25">
            <a:extLst>
              <a:ext uri="{FF2B5EF4-FFF2-40B4-BE49-F238E27FC236}">
                <a16:creationId xmlns:a16="http://schemas.microsoft.com/office/drawing/2014/main" id="{378F4CA5-A728-2C52-A8FC-2AB8CEAA2075}"/>
              </a:ext>
            </a:extLst>
          </p:cNvPr>
          <p:cNvSpPr>
            <a:spLocks noGrp="1"/>
          </p:cNvSpPr>
          <p:nvPr>
            <p:ph type="body" sz="quarter" idx="35" hasCustomPrompt="1"/>
          </p:nvPr>
        </p:nvSpPr>
        <p:spPr>
          <a:xfrm>
            <a:off x="5841179" y="4459659"/>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05</a:t>
            </a:r>
          </a:p>
        </p:txBody>
      </p:sp>
      <p:sp>
        <p:nvSpPr>
          <p:cNvPr id="17" name="Text Placeholder 25">
            <a:extLst>
              <a:ext uri="{FF2B5EF4-FFF2-40B4-BE49-F238E27FC236}">
                <a16:creationId xmlns:a16="http://schemas.microsoft.com/office/drawing/2014/main" id="{8519A2E5-013A-73D6-486B-8091F7E11F62}"/>
              </a:ext>
            </a:extLst>
          </p:cNvPr>
          <p:cNvSpPr>
            <a:spLocks noGrp="1"/>
          </p:cNvSpPr>
          <p:nvPr>
            <p:ph type="body" sz="quarter" idx="36" hasCustomPrompt="1"/>
          </p:nvPr>
        </p:nvSpPr>
        <p:spPr>
          <a:xfrm>
            <a:off x="6676475" y="4459659"/>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8" name="Text Placeholder 23">
            <a:extLst>
              <a:ext uri="{FF2B5EF4-FFF2-40B4-BE49-F238E27FC236}">
                <a16:creationId xmlns:a16="http://schemas.microsoft.com/office/drawing/2014/main" id="{3FE01BEF-03F0-F5E6-338F-050F43E417A4}"/>
              </a:ext>
            </a:extLst>
          </p:cNvPr>
          <p:cNvSpPr>
            <a:spLocks noGrp="1"/>
          </p:cNvSpPr>
          <p:nvPr>
            <p:ph type="body" sz="quarter" idx="27" hasCustomPrompt="1"/>
          </p:nvPr>
        </p:nvSpPr>
        <p:spPr>
          <a:xfrm>
            <a:off x="864755" y="321248"/>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cxnSp>
        <p:nvCxnSpPr>
          <p:cNvPr id="20" name="Straight Connector 19">
            <a:extLst>
              <a:ext uri="{FF2B5EF4-FFF2-40B4-BE49-F238E27FC236}">
                <a16:creationId xmlns:a16="http://schemas.microsoft.com/office/drawing/2014/main" id="{24DAFF96-05ED-3E14-48DD-BC1B724BFFB7}"/>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22" name="Slide Number Placeholder 5">
            <a:extLst>
              <a:ext uri="{FF2B5EF4-FFF2-40B4-BE49-F238E27FC236}">
                <a16:creationId xmlns:a16="http://schemas.microsoft.com/office/drawing/2014/main" id="{C93EBFEB-D84A-0F41-D452-26A8A9D32811}"/>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23" name="Rectangle 22">
            <a:extLst>
              <a:ext uri="{FF2B5EF4-FFF2-40B4-BE49-F238E27FC236}">
                <a16:creationId xmlns:a16="http://schemas.microsoft.com/office/drawing/2014/main" id="{6C04C232-43ED-1E3F-E682-1283135DD51E}"/>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a:solidFill>
                  <a:srgbClr val="459597"/>
                </a:solidFill>
                <a:latin typeface="Calibri" panose="020F0502020204030204" pitchFamily="34" charset="0"/>
                <a:cs typeface="Calibri" panose="020F0502020204030204" pitchFamily="34" charset="0"/>
              </a:rPr>
              <a:t>EPIC STAYS </a:t>
            </a:r>
            <a:r>
              <a:rPr lang="en-GB" sz="600" b="1" i="0" u="none" spc="0">
                <a:solidFill>
                  <a:srgbClr val="FBA63B"/>
                </a:solidFill>
                <a:latin typeface="Calibri" panose="020F0502020204030204" pitchFamily="34" charset="0"/>
                <a:cs typeface="Calibri" panose="020F0502020204030204" pitchFamily="34" charset="0"/>
              </a:rPr>
              <a:t>|</a:t>
            </a:r>
            <a:r>
              <a:rPr lang="en-GB" sz="600" b="1" i="0" u="none" spc="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247650274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Quote Slide 01">
    <p:spTree>
      <p:nvGrpSpPr>
        <p:cNvPr id="1" name=""/>
        <p:cNvGrpSpPr/>
        <p:nvPr/>
      </p:nvGrpSpPr>
      <p:grpSpPr>
        <a:xfrm>
          <a:off x="0" y="0"/>
          <a:ext cx="0" cy="0"/>
          <a:chOff x="0" y="0"/>
          <a:chExt cx="0" cy="0"/>
        </a:xfrm>
      </p:grpSpPr>
      <p:sp>
        <p:nvSpPr>
          <p:cNvPr id="7" name="object 3">
            <a:extLst>
              <a:ext uri="{FF2B5EF4-FFF2-40B4-BE49-F238E27FC236}">
                <a16:creationId xmlns:a16="http://schemas.microsoft.com/office/drawing/2014/main" id="{DDCA6A74-0F05-4A37-278E-DFD3C0622D66}"/>
              </a:ext>
            </a:extLst>
          </p:cNvPr>
          <p:cNvSpPr/>
          <p:nvPr userDrawn="1"/>
        </p:nvSpPr>
        <p:spPr>
          <a:xfrm>
            <a:off x="8391777" y="6405541"/>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Freeform 1">
            <a:extLst>
              <a:ext uri="{FF2B5EF4-FFF2-40B4-BE49-F238E27FC236}">
                <a16:creationId xmlns:a16="http://schemas.microsoft.com/office/drawing/2014/main" id="{3D984B40-C966-3344-5C21-5B1E55326303}"/>
              </a:ext>
            </a:extLst>
          </p:cNvPr>
          <p:cNvSpPr/>
          <p:nvPr userDrawn="1"/>
        </p:nvSpPr>
        <p:spPr>
          <a:xfrm>
            <a:off x="441705" y="0"/>
            <a:ext cx="5254245" cy="5672138"/>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541241" y="792400"/>
            <a:ext cx="5055171" cy="3808175"/>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6" name="Picture Placeholder 5">
            <a:extLst>
              <a:ext uri="{FF2B5EF4-FFF2-40B4-BE49-F238E27FC236}">
                <a16:creationId xmlns:a16="http://schemas.microsoft.com/office/drawing/2014/main" id="{5339985B-2849-EA23-A37C-964C34A0E1CE}"/>
              </a:ext>
            </a:extLst>
          </p:cNvPr>
          <p:cNvSpPr>
            <a:spLocks noGrp="1"/>
          </p:cNvSpPr>
          <p:nvPr>
            <p:ph type="pic" sz="quarter" idx="41"/>
          </p:nvPr>
        </p:nvSpPr>
        <p:spPr>
          <a:xfrm>
            <a:off x="4229099" y="1658170"/>
            <a:ext cx="7122409" cy="5199830"/>
          </a:xfrm>
          <a:custGeom>
            <a:avLst/>
            <a:gdLst>
              <a:gd name="connsiteX0" fmla="*/ 4162678 w 7122409"/>
              <a:gd name="connsiteY0" fmla="*/ 4747371 h 5199830"/>
              <a:gd name="connsiteX1" fmla="*/ 4162678 w 7122409"/>
              <a:gd name="connsiteY1" fmla="*/ 5199791 h 5199830"/>
              <a:gd name="connsiteX2" fmla="*/ 7122374 w 7122409"/>
              <a:gd name="connsiteY2" fmla="*/ 5199791 h 5199830"/>
              <a:gd name="connsiteX3" fmla="*/ 7122374 w 7122409"/>
              <a:gd name="connsiteY3" fmla="*/ 4747371 h 5199830"/>
              <a:gd name="connsiteX4" fmla="*/ 3561205 w 7122409"/>
              <a:gd name="connsiteY4" fmla="*/ 0 h 5199830"/>
              <a:gd name="connsiteX5" fmla="*/ 7122409 w 7122409"/>
              <a:gd name="connsiteY5" fmla="*/ 3560379 h 5199830"/>
              <a:gd name="connsiteX6" fmla="*/ 7114976 w 7122409"/>
              <a:gd name="connsiteY6" fmla="*/ 3761070 h 5199830"/>
              <a:gd name="connsiteX7" fmla="*/ 7122409 w 7122409"/>
              <a:gd name="connsiteY7" fmla="*/ 3761070 h 5199830"/>
              <a:gd name="connsiteX8" fmla="*/ 7122409 w 7122409"/>
              <a:gd name="connsiteY8" fmla="*/ 5199830 h 5199830"/>
              <a:gd name="connsiteX9" fmla="*/ 0 w 7122409"/>
              <a:gd name="connsiteY9" fmla="*/ 5199830 h 5199830"/>
              <a:gd name="connsiteX10" fmla="*/ 0 w 7122409"/>
              <a:gd name="connsiteY10" fmla="*/ 3761070 h 5199830"/>
              <a:gd name="connsiteX11" fmla="*/ 7431 w 7122409"/>
              <a:gd name="connsiteY11" fmla="*/ 3761070 h 5199830"/>
              <a:gd name="connsiteX12" fmla="*/ 0 w 7122409"/>
              <a:gd name="connsiteY12" fmla="*/ 3560380 h 5199830"/>
              <a:gd name="connsiteX13" fmla="*/ 3561205 w 7122409"/>
              <a:gd name="connsiteY13" fmla="*/ 0 h 5199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122409" h="5199830">
                <a:moveTo>
                  <a:pt x="4162678" y="4747371"/>
                </a:moveTo>
                <a:lnTo>
                  <a:pt x="4162678" y="5199791"/>
                </a:lnTo>
                <a:lnTo>
                  <a:pt x="7122374" y="5199791"/>
                </a:lnTo>
                <a:lnTo>
                  <a:pt x="7122374" y="4747371"/>
                </a:lnTo>
                <a:close/>
                <a:moveTo>
                  <a:pt x="3561205" y="0"/>
                </a:moveTo>
                <a:cubicBezTo>
                  <a:pt x="5531389" y="0"/>
                  <a:pt x="7122409" y="1598085"/>
                  <a:pt x="7122409" y="3560379"/>
                </a:cubicBezTo>
                <a:cubicBezTo>
                  <a:pt x="7122409" y="3627274"/>
                  <a:pt x="7122409" y="3701607"/>
                  <a:pt x="7114976" y="3761070"/>
                </a:cubicBezTo>
                <a:lnTo>
                  <a:pt x="7122409" y="3761070"/>
                </a:lnTo>
                <a:lnTo>
                  <a:pt x="7122409" y="5199830"/>
                </a:lnTo>
                <a:lnTo>
                  <a:pt x="0" y="5199830"/>
                </a:lnTo>
                <a:lnTo>
                  <a:pt x="0" y="3761070"/>
                </a:lnTo>
                <a:lnTo>
                  <a:pt x="7431" y="3761070"/>
                </a:lnTo>
                <a:cubicBezTo>
                  <a:pt x="0" y="3694174"/>
                  <a:pt x="0" y="3627274"/>
                  <a:pt x="0" y="3560380"/>
                </a:cubicBezTo>
                <a:cubicBezTo>
                  <a:pt x="0" y="1590648"/>
                  <a:pt x="1591015" y="0"/>
                  <a:pt x="3561205" y="0"/>
                </a:cubicBezTo>
                <a:close/>
              </a:path>
            </a:pathLst>
          </a:custGeom>
          <a:solidFill>
            <a:schemeClr val="bg1">
              <a:lumMod val="95000"/>
            </a:schemeClr>
          </a:solidFill>
          <a:ln>
            <a:noFill/>
          </a:ln>
        </p:spPr>
        <p:txBody>
          <a:bodyPr wrap="square" anchor="ctr">
            <a:noAutofit/>
          </a:bodyPr>
          <a:lstStyle>
            <a:lvl1pPr marL="0" indent="0" algn="ctr">
              <a:buNone/>
              <a:defRPr sz="800">
                <a:solidFill>
                  <a:schemeClr val="bg1">
                    <a:lumMod val="95000"/>
                  </a:schemeClr>
                </a:solidFill>
                <a:latin typeface="Calibri" panose="020F0502020204030204" pitchFamily="34" charset="0"/>
                <a:cs typeface="Calibri" panose="020F0502020204030204" pitchFamily="34" charset="0"/>
              </a:defRPr>
            </a:lvl1pPr>
          </a:lstStyle>
          <a:p>
            <a:endParaRPr lang="en-US" dirty="0"/>
          </a:p>
        </p:txBody>
      </p:sp>
      <p:sp>
        <p:nvSpPr>
          <p:cNvPr id="3" name="Slide Number Placeholder 5">
            <a:extLst>
              <a:ext uri="{FF2B5EF4-FFF2-40B4-BE49-F238E27FC236}">
                <a16:creationId xmlns:a16="http://schemas.microsoft.com/office/drawing/2014/main" id="{60112ED1-CEA1-671E-97F9-8DD1377E2D7B}"/>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23">
            <a:extLst>
              <a:ext uri="{FF2B5EF4-FFF2-40B4-BE49-F238E27FC236}">
                <a16:creationId xmlns:a16="http://schemas.microsoft.com/office/drawing/2014/main" id="{622F69F4-FE50-DCDE-7B3C-45C87E383DF5}"/>
              </a:ext>
            </a:extLst>
          </p:cNvPr>
          <p:cNvSpPr>
            <a:spLocks noGrp="1"/>
          </p:cNvSpPr>
          <p:nvPr>
            <p:ph type="body" sz="quarter" idx="65" hasCustomPrompt="1"/>
          </p:nvPr>
        </p:nvSpPr>
        <p:spPr>
          <a:xfrm>
            <a:off x="8397787" y="6405542"/>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6493237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Quote Slide 03">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0CD57FA-B3ED-4372-0D79-54D3FCF6B4E5}"/>
              </a:ext>
            </a:extLst>
          </p:cNvPr>
          <p:cNvSpPr/>
          <p:nvPr userDrawn="1"/>
        </p:nvSpPr>
        <p:spPr>
          <a:xfrm>
            <a:off x="9232269" y="6009098"/>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7" name="Freeform 6">
            <a:extLst>
              <a:ext uri="{FF2B5EF4-FFF2-40B4-BE49-F238E27FC236}">
                <a16:creationId xmlns:a16="http://schemas.microsoft.com/office/drawing/2014/main" id="{903C83E3-1DC4-31AF-AF62-B0BEC7B5CFF7}"/>
              </a:ext>
            </a:extLst>
          </p:cNvPr>
          <p:cNvSpPr/>
          <p:nvPr userDrawn="1"/>
        </p:nvSpPr>
        <p:spPr>
          <a:xfrm rot="16200000">
            <a:off x="973329" y="-521495"/>
            <a:ext cx="5254245" cy="7200902"/>
          </a:xfrm>
          <a:custGeom>
            <a:avLst/>
            <a:gdLst>
              <a:gd name="connsiteX0" fmla="*/ 5254245 w 5254245"/>
              <a:gd name="connsiteY0" fmla="*/ 0 h 7200902"/>
              <a:gd name="connsiteX1" fmla="*/ 5254245 w 5254245"/>
              <a:gd name="connsiteY1" fmla="*/ 1528764 h 7200902"/>
              <a:gd name="connsiteX2" fmla="*/ 5254245 w 5254245"/>
              <a:gd name="connsiteY2" fmla="*/ 2897574 h 7200902"/>
              <a:gd name="connsiteX3" fmla="*/ 5254245 w 5254245"/>
              <a:gd name="connsiteY3" fmla="*/ 3045624 h 7200902"/>
              <a:gd name="connsiteX4" fmla="*/ 5254245 w 5254245"/>
              <a:gd name="connsiteY4" fmla="*/ 4426338 h 7200902"/>
              <a:gd name="connsiteX5" fmla="*/ 5248763 w 5254245"/>
              <a:gd name="connsiteY5" fmla="*/ 4426338 h 7200902"/>
              <a:gd name="connsiteX6" fmla="*/ 5254245 w 5254245"/>
              <a:gd name="connsiteY6" fmla="*/ 4574389 h 7200902"/>
              <a:gd name="connsiteX7" fmla="*/ 2627122 w 5254245"/>
              <a:gd name="connsiteY7" fmla="*/ 7200902 h 7200902"/>
              <a:gd name="connsiteX8" fmla="*/ 0 w 5254245"/>
              <a:gd name="connsiteY8" fmla="*/ 4574389 h 7200902"/>
              <a:gd name="connsiteX9" fmla="*/ 5483 w 5254245"/>
              <a:gd name="connsiteY9" fmla="*/ 4426338 h 7200902"/>
              <a:gd name="connsiteX10" fmla="*/ 0 w 5254245"/>
              <a:gd name="connsiteY10" fmla="*/ 4426338 h 7200902"/>
              <a:gd name="connsiteX11" fmla="*/ 0 w 5254245"/>
              <a:gd name="connsiteY11" fmla="*/ 3045624 h 7200902"/>
              <a:gd name="connsiteX12" fmla="*/ 0 w 5254245"/>
              <a:gd name="connsiteY12" fmla="*/ 2897573 h 7200902"/>
              <a:gd name="connsiteX13" fmla="*/ 0 w 5254245"/>
              <a:gd name="connsiteY13" fmla="*/ 1528764 h 7200902"/>
              <a:gd name="connsiteX14" fmla="*/ 0 w 5254245"/>
              <a:gd name="connsiteY14" fmla="*/ 0 h 7200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254245" h="7200902">
                <a:moveTo>
                  <a:pt x="5254245" y="0"/>
                </a:moveTo>
                <a:lnTo>
                  <a:pt x="5254245" y="1528764"/>
                </a:lnTo>
                <a:lnTo>
                  <a:pt x="5254245" y="2897574"/>
                </a:lnTo>
                <a:lnTo>
                  <a:pt x="5254245" y="3045624"/>
                </a:lnTo>
                <a:lnTo>
                  <a:pt x="5254245" y="4426338"/>
                </a:lnTo>
                <a:lnTo>
                  <a:pt x="5248763" y="4426338"/>
                </a:lnTo>
                <a:cubicBezTo>
                  <a:pt x="5254245" y="4475688"/>
                  <a:pt x="5254245" y="4525040"/>
                  <a:pt x="5254245" y="4574389"/>
                </a:cubicBezTo>
                <a:cubicBezTo>
                  <a:pt x="5254245" y="6027472"/>
                  <a:pt x="4080543" y="7200902"/>
                  <a:pt x="2627122" y="7200902"/>
                </a:cubicBezTo>
                <a:cubicBezTo>
                  <a:pt x="1173705" y="7200902"/>
                  <a:pt x="0" y="6021985"/>
                  <a:pt x="0" y="4574389"/>
                </a:cubicBezTo>
                <a:cubicBezTo>
                  <a:pt x="0" y="4525040"/>
                  <a:pt x="0" y="4470204"/>
                  <a:pt x="5483" y="4426338"/>
                </a:cubicBezTo>
                <a:lnTo>
                  <a:pt x="0" y="4426338"/>
                </a:lnTo>
                <a:lnTo>
                  <a:pt x="0" y="3045624"/>
                </a:lnTo>
                <a:lnTo>
                  <a:pt x="0" y="2897573"/>
                </a:lnTo>
                <a:lnTo>
                  <a:pt x="0" y="1528764"/>
                </a:lnTo>
                <a:lnTo>
                  <a:pt x="0" y="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 name="Text Placeholder 23">
            <a:extLst>
              <a:ext uri="{FF2B5EF4-FFF2-40B4-BE49-F238E27FC236}">
                <a16:creationId xmlns:a16="http://schemas.microsoft.com/office/drawing/2014/main" id="{CEEA58C9-11E4-74DF-FA2A-21DB2EC78C60}"/>
              </a:ext>
            </a:extLst>
          </p:cNvPr>
          <p:cNvSpPr>
            <a:spLocks noGrp="1"/>
          </p:cNvSpPr>
          <p:nvPr>
            <p:ph type="body" sz="quarter" idx="13" hasCustomPrompt="1"/>
          </p:nvPr>
        </p:nvSpPr>
        <p:spPr>
          <a:xfrm>
            <a:off x="640591" y="981987"/>
            <a:ext cx="4802284" cy="4193938"/>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10" name="Picture Placeholder 9">
            <a:extLst>
              <a:ext uri="{FF2B5EF4-FFF2-40B4-BE49-F238E27FC236}">
                <a16:creationId xmlns:a16="http://schemas.microsoft.com/office/drawing/2014/main" id="{A263F50D-15C6-1DC5-D2E6-86D7C375F099}"/>
              </a:ext>
            </a:extLst>
          </p:cNvPr>
          <p:cNvSpPr>
            <a:spLocks noGrp="1"/>
          </p:cNvSpPr>
          <p:nvPr>
            <p:ph type="pic" sz="quarter" idx="19"/>
          </p:nvPr>
        </p:nvSpPr>
        <p:spPr>
          <a:xfrm>
            <a:off x="5631688" y="1678929"/>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5900026 w 6560312"/>
              <a:gd name="connsiteY5" fmla="*/ 0 h 4556399"/>
              <a:gd name="connsiteX6" fmla="*/ 6560312 w 6560312"/>
              <a:gd name="connsiteY6" fmla="*/ 0 h 4556399"/>
              <a:gd name="connsiteX7" fmla="*/ 6560312 w 6560312"/>
              <a:gd name="connsiteY7" fmla="*/ 4556399 h 4556399"/>
              <a:gd name="connsiteX8" fmla="*/ 6560277 w 6560312"/>
              <a:gd name="connsiteY8" fmla="*/ 4556399 h 4556399"/>
              <a:gd name="connsiteX9" fmla="*/ 6560277 w 6560312"/>
              <a:gd name="connsiteY9" fmla="*/ 4330169 h 4556399"/>
              <a:gd name="connsiteX10" fmla="*/ 3600581 w 6560312"/>
              <a:gd name="connsiteY10" fmla="*/ 4330169 h 4556399"/>
              <a:gd name="connsiteX11" fmla="*/ 3600581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5900026" y="0"/>
                </a:lnTo>
                <a:lnTo>
                  <a:pt x="6560312" y="0"/>
                </a:lnTo>
                <a:lnTo>
                  <a:pt x="6560312" y="4556399"/>
                </a:lnTo>
                <a:lnTo>
                  <a:pt x="6560277" y="4556399"/>
                </a:lnTo>
                <a:lnTo>
                  <a:pt x="6560277" y="4330169"/>
                </a:lnTo>
                <a:lnTo>
                  <a:pt x="3600581" y="4330169"/>
                </a:lnTo>
                <a:lnTo>
                  <a:pt x="3600581"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9" name="Text Placeholder 23">
            <a:extLst>
              <a:ext uri="{FF2B5EF4-FFF2-40B4-BE49-F238E27FC236}">
                <a16:creationId xmlns:a16="http://schemas.microsoft.com/office/drawing/2014/main" id="{CD1AABD4-D352-B498-D38C-114265E448CB}"/>
              </a:ext>
            </a:extLst>
          </p:cNvPr>
          <p:cNvSpPr>
            <a:spLocks noGrp="1"/>
          </p:cNvSpPr>
          <p:nvPr>
            <p:ph type="body" sz="quarter" idx="65" hasCustomPrompt="1"/>
          </p:nvPr>
        </p:nvSpPr>
        <p:spPr>
          <a:xfrm>
            <a:off x="9238279" y="600909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826949175"/>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theme" Target="../theme/theme1.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B5023C05-43DC-8545-01C0-65A5F89F8B4F}"/>
              </a:ext>
            </a:extLst>
          </p:cNvPr>
          <p:cNvCxnSpPr>
            <a:cxnSpLocks/>
          </p:cNvCxnSpPr>
          <p:nvPr userDrawn="1"/>
        </p:nvCxnSpPr>
        <p:spPr>
          <a:xfrm>
            <a:off x="11782908" y="6439837"/>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6" name="Rectangle 5">
            <a:extLst>
              <a:ext uri="{FF2B5EF4-FFF2-40B4-BE49-F238E27FC236}">
                <a16:creationId xmlns:a16="http://schemas.microsoft.com/office/drawing/2014/main" id="{24A8DFA9-2C7E-AC0D-4F08-B6C71702C4B9}"/>
              </a:ext>
            </a:extLst>
          </p:cNvPr>
          <p:cNvSpPr/>
          <p:nvPr userDrawn="1"/>
        </p:nvSpPr>
        <p:spPr>
          <a:xfrm rot="16200000">
            <a:off x="9277951" y="3672205"/>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 </a:t>
            </a:r>
            <a:r>
              <a:rPr lang="en-US" sz="600" b="0" i="0" u="none" kern="1200" spc="0" dirty="0">
                <a:solidFill>
                  <a:srgbClr val="459597"/>
                </a:solidFill>
                <a:latin typeface="Calibri" panose="020F0502020204030204" pitchFamily="34" charset="0"/>
                <a:ea typeface="+mn-ea"/>
                <a:cs typeface="Calibri" panose="020F0502020204030204" pitchFamily="34" charset="0"/>
              </a:rPr>
              <a:t>HÖNNUN NÝSTÁRLEGRA GISTINGA Í FERÐAMENNSKU</a:t>
            </a:r>
          </a:p>
        </p:txBody>
      </p:sp>
      <p:sp>
        <p:nvSpPr>
          <p:cNvPr id="7" name="Slide Number Placeholder 5">
            <a:extLst>
              <a:ext uri="{FF2B5EF4-FFF2-40B4-BE49-F238E27FC236}">
                <a16:creationId xmlns:a16="http://schemas.microsoft.com/office/drawing/2014/main" id="{94521030-FD8A-C141-318C-BDD7DEFBC6A2}"/>
              </a:ext>
            </a:extLst>
          </p:cNvPr>
          <p:cNvSpPr>
            <a:spLocks noGrp="1"/>
          </p:cNvSpPr>
          <p:nvPr>
            <p:ph type="sldNum" sz="quarter" idx="4"/>
          </p:nvPr>
        </p:nvSpPr>
        <p:spPr>
          <a:xfrm>
            <a:off x="11679108" y="6477235"/>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t>‹#›</a:t>
            </a:fld>
            <a:endParaRPr lang="fr-CA" dirty="0"/>
          </a:p>
        </p:txBody>
      </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97" r:id="rId2"/>
    <p:sldLayoutId id="2147483829" r:id="rId3"/>
    <p:sldLayoutId id="2147483881" r:id="rId4"/>
    <p:sldLayoutId id="2147483888" r:id="rId5"/>
    <p:sldLayoutId id="2147483898" r:id="rId6"/>
    <p:sldLayoutId id="2147483842" r:id="rId7"/>
    <p:sldLayoutId id="2147483840" r:id="rId8"/>
    <p:sldLayoutId id="2147483880" r:id="rId9"/>
    <p:sldLayoutId id="2147483889" r:id="rId10"/>
    <p:sldLayoutId id="2147483861" r:id="rId11"/>
    <p:sldLayoutId id="2147483905" r:id="rId12"/>
    <p:sldLayoutId id="2147483890" r:id="rId13"/>
    <p:sldLayoutId id="2147483899" r:id="rId14"/>
    <p:sldLayoutId id="2147483923" r:id="rId15"/>
    <p:sldLayoutId id="2147483884" r:id="rId16"/>
    <p:sldLayoutId id="2147483841" r:id="rId17"/>
    <p:sldLayoutId id="2147483917" r:id="rId18"/>
    <p:sldLayoutId id="2147483918" r:id="rId19"/>
    <p:sldLayoutId id="2147483879" r:id="rId20"/>
    <p:sldLayoutId id="2147483913" r:id="rId21"/>
    <p:sldLayoutId id="2147483914" r:id="rId22"/>
    <p:sldLayoutId id="2147483906" r:id="rId23"/>
    <p:sldLayoutId id="2147483924" r:id="rId24"/>
    <p:sldLayoutId id="2147483907" r:id="rId25"/>
    <p:sldLayoutId id="2147483878" r:id="rId26"/>
    <p:sldLayoutId id="2147483915" r:id="rId27"/>
    <p:sldLayoutId id="2147483891" r:id="rId28"/>
    <p:sldLayoutId id="2147483925" r:id="rId29"/>
    <p:sldLayoutId id="2147483922" r:id="rId30"/>
    <p:sldLayoutId id="2147483921" r:id="rId31"/>
    <p:sldLayoutId id="2147483894" r:id="rId32"/>
    <p:sldLayoutId id="2147483916" r:id="rId33"/>
    <p:sldLayoutId id="2147483893" r:id="rId34"/>
    <p:sldLayoutId id="2147483895" r:id="rId35"/>
    <p:sldLayoutId id="2147483896" r:id="rId36"/>
    <p:sldLayoutId id="2147483900" r:id="rId37"/>
    <p:sldLayoutId id="2147483901" r:id="rId38"/>
    <p:sldLayoutId id="2147483902" r:id="rId39"/>
    <p:sldLayoutId id="2147483903" r:id="rId40"/>
    <p:sldLayoutId id="2147483904" r:id="rId41"/>
    <p:sldLayoutId id="2147483853" r:id="rId42"/>
    <p:sldLayoutId id="2147483912" r:id="rId43"/>
    <p:sldLayoutId id="2147483931" r:id="rId44"/>
    <p:sldLayoutId id="2147483934" r:id="rId45"/>
    <p:sldLayoutId id="2147483929" r:id="rId46"/>
    <p:sldLayoutId id="2147483930" r:id="rId47"/>
    <p:sldLayoutId id="2147483932" r:id="rId48"/>
    <p:sldLayoutId id="2147483933" r:id="rId4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jp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www.revfine.com/accommodation-in-tourism/#:~:text=The%20role%20of%20accommodation%20is,shelter%2C%20hospitality%2C%20and%20security." TargetMode="External"/><Relationship Id="rId1" Type="http://schemas.openxmlformats.org/officeDocument/2006/relationships/slideLayout" Target="../slideLayouts/slideLayout16.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6.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6.xml"/></Relationships>
</file>

<file path=ppt/slides/_rels/slide13.xml.rels><?xml version="1.0" encoding="UTF-8" standalone="yes"?>
<Relationships xmlns="http://schemas.openxmlformats.org/package/2006/relationships"><Relationship Id="rId3" Type="http://schemas.openxmlformats.org/officeDocument/2006/relationships/hyperlink" Target="https://www.revfine.com/tourism-industry/" TargetMode="External"/><Relationship Id="rId2" Type="http://schemas.openxmlformats.org/officeDocument/2006/relationships/hyperlink" Target="https://tourismnotes.com/what-is-alternative-tourism/#:~:text=Alternative%20tourism%20has%20contributed%20to,by%20addressing%20new%20market%20segments." TargetMode="External"/><Relationship Id="rId1" Type="http://schemas.openxmlformats.org/officeDocument/2006/relationships/slideLayout" Target="../slideLayouts/slideLayout16.xml"/><Relationship Id="rId6" Type="http://schemas.microsoft.com/office/2007/relationships/hdphoto" Target="../media/hdphoto1.wdp"/><Relationship Id="rId5" Type="http://schemas.openxmlformats.org/officeDocument/2006/relationships/image" Target="../media/image14.png"/><Relationship Id="rId4" Type="http://schemas.openxmlformats.org/officeDocument/2006/relationships/hyperlink" Target="https://www.revfine.com/accommodation-in-tourism/#:~:text=The%20role%20of%20accommodation%20is,shelter%2C%20hospitality%2C%20and%20security." TargetMode="External"/></Relationships>
</file>

<file path=ppt/slides/_rels/slide14.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5.png"/><Relationship Id="rId1" Type="http://schemas.openxmlformats.org/officeDocument/2006/relationships/slideLayout" Target="../slideLayouts/slideLayout16.xml"/></Relationships>
</file>

<file path=ppt/slides/_rels/slide15.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5.png"/><Relationship Id="rId1" Type="http://schemas.openxmlformats.org/officeDocument/2006/relationships/slideLayout" Target="../slideLayouts/slideLayout16.xml"/></Relationships>
</file>

<file path=ppt/slides/_rels/slide16.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15.png"/><Relationship Id="rId1" Type="http://schemas.openxmlformats.org/officeDocument/2006/relationships/slideLayout" Target="../slideLayouts/slideLayout16.xml"/><Relationship Id="rId5" Type="http://schemas.microsoft.com/office/2007/relationships/hdphoto" Target="../media/hdphoto5.wdp"/><Relationship Id="rId4" Type="http://schemas.openxmlformats.org/officeDocument/2006/relationships/hyperlink" Target="https://www.hotel-hubertus.de/"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crossoverlodge.com/it/2025/04/14/permission-glamping-site/#:~:text=Glamping%20in%20the%20Netherlands%3F%20You%E2%80%99ll,need" TargetMode="External"/><Relationship Id="rId1" Type="http://schemas.openxmlformats.org/officeDocument/2006/relationships/slideLayout" Target="../slideLayouts/slideLayout16.xml"/><Relationship Id="rId6" Type="http://schemas.openxmlformats.org/officeDocument/2006/relationships/hyperlink" Target="https://crossoverlodge.com/it/2025/04/14/permission-glamping-site/#:~:text=Glamping%20in%20the%20Netherlands%3F%20You&#8217;ll,need" TargetMode="External"/><Relationship Id="rId5" Type="http://schemas.openxmlformats.org/officeDocument/2006/relationships/image" Target="../media/image16.png"/><Relationship Id="rId4" Type="http://schemas.openxmlformats.org/officeDocument/2006/relationships/image" Target="../media/image4.png"/></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www.booking.com/hotel/de/hubertus-mountain-refugio-allgau.en-gb.html?aid=356980&amp;label=gog235jc-1FCAsoO0IgaHViZXJ0dXMtbW91bnRhaW4tcmVmdWdpby1hbGxnYXVIM1gDaGmIAQGYAQm4ARfIAQzYAQHoAQH4AQyIAgGoAgO4Apqy0cEGwAIB0gIkYWI3MzUwNzktOWQ3Yy00MTk2LTk4YzAtYzg1ZDE5ZjkxNTM22AIG4AIB&amp;sid=fc9292a8233ebebf1904eb1dfe6b8eec&amp;dest_id=-1743474&amp;dest_type=city&amp;dist=0&amp;group_adults=1&amp;group_children=0&amp;hapos=1&amp;hpos=1&amp;no_rooms=1&amp;req_adults=1&amp;req_children=0&amp;room1=A&amp;sb_price_type=total&amp;sr_order=popularity&amp;srepoch=1748261318&amp;srpvid=6f6c550d9236067a&amp;type=total&amp;ucfs=1&amp;" TargetMode="External"/><Relationship Id="rId1" Type="http://schemas.openxmlformats.org/officeDocument/2006/relationships/slideLayout" Target="../slideLayouts/slideLayout49.xml"/><Relationship Id="rId6" Type="http://schemas.openxmlformats.org/officeDocument/2006/relationships/hyperlink" Target="https://www.hotel-hubertus.de/" TargetMode="External"/><Relationship Id="rId5" Type="http://schemas.openxmlformats.org/officeDocument/2006/relationships/image" Target="../media/image17.jpeg"/><Relationship Id="rId4" Type="http://schemas.openxmlformats.org/officeDocument/2006/relationships/image" Target="../media/image4.png"/></Relationships>
</file>

<file path=ppt/slides/_rels/slide19.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15.png"/><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2" Type="http://schemas.openxmlformats.org/officeDocument/2006/relationships/hyperlink" Target="https://crrhospitality.com/blog/launching-your-glamping-business-tips-and-insights-for-a-successful-start/" TargetMode="Externa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5.png"/><Relationship Id="rId1" Type="http://schemas.openxmlformats.org/officeDocument/2006/relationships/slideLayout" Target="../slideLayouts/slideLayout16.xml"/></Relationships>
</file>

<file path=ppt/slides/_rels/slide21.xml.rels><?xml version="1.0" encoding="UTF-8" standalone="yes"?>
<Relationships xmlns="http://schemas.openxmlformats.org/package/2006/relationships"><Relationship Id="rId3" Type="http://schemas.microsoft.com/office/2007/relationships/hdphoto" Target="../media/hdphoto8.wdp"/><Relationship Id="rId2" Type="http://schemas.openxmlformats.org/officeDocument/2006/relationships/image" Target="../media/image15.png"/><Relationship Id="rId1" Type="http://schemas.openxmlformats.org/officeDocument/2006/relationships/slideLayout" Target="../slideLayouts/slideLayout16.xml"/></Relationships>
</file>

<file path=ppt/slides/_rels/slide22.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image" Target="../media/image18.jpg"/><Relationship Id="rId1" Type="http://schemas.openxmlformats.org/officeDocument/2006/relationships/slideLayout" Target="../slideLayouts/slideLayout37.xml"/><Relationship Id="rId6" Type="http://schemas.openxmlformats.org/officeDocument/2006/relationships/image" Target="../media/image22.jpg"/><Relationship Id="rId5" Type="http://schemas.openxmlformats.org/officeDocument/2006/relationships/image" Target="../media/image21.jpeg"/><Relationship Id="rId4" Type="http://schemas.openxmlformats.org/officeDocument/2006/relationships/image" Target="../media/image20.jpg"/></Relationships>
</file>

<file path=ppt/slides/_rels/slide23.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8.xml"/></Relationships>
</file>

<file path=ppt/slides/_rels/slide24.xml.rels><?xml version="1.0" encoding="UTF-8" standalone="yes"?>
<Relationships xmlns="http://schemas.openxmlformats.org/package/2006/relationships"><Relationship Id="rId3" Type="http://schemas.microsoft.com/office/2007/relationships/hdphoto" Target="../media/hdphoto9.wdp"/><Relationship Id="rId2" Type="http://schemas.openxmlformats.org/officeDocument/2006/relationships/image" Target="../media/image15.png"/><Relationship Id="rId1" Type="http://schemas.openxmlformats.org/officeDocument/2006/relationships/slideLayout" Target="../slideLayouts/slideLayout16.xml"/></Relationships>
</file>

<file path=ppt/slides/_rels/slide25.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15.png"/><Relationship Id="rId1" Type="http://schemas.openxmlformats.org/officeDocument/2006/relationships/slideLayout" Target="../slideLayouts/slideLayout16.xml"/></Relationships>
</file>

<file path=ppt/slides/_rels/slide26.xml.rels><?xml version="1.0" encoding="UTF-8" standalone="yes"?>
<Relationships xmlns="http://schemas.openxmlformats.org/package/2006/relationships"><Relationship Id="rId3" Type="http://schemas.microsoft.com/office/2007/relationships/hdphoto" Target="../media/hdphoto11.wdp"/><Relationship Id="rId2" Type="http://schemas.openxmlformats.org/officeDocument/2006/relationships/image" Target="../media/image15.png"/><Relationship Id="rId1" Type="http://schemas.openxmlformats.org/officeDocument/2006/relationships/slideLayout" Target="../slideLayouts/slideLayout16.xml"/></Relationships>
</file>

<file path=ppt/slides/_rels/slide27.xml.rels><?xml version="1.0" encoding="UTF-8" standalone="yes"?>
<Relationships xmlns="http://schemas.openxmlformats.org/package/2006/relationships"><Relationship Id="rId8" Type="http://schemas.microsoft.com/office/2007/relationships/hdphoto" Target="../media/hdphoto12.wdp"/><Relationship Id="rId3" Type="http://schemas.openxmlformats.org/officeDocument/2006/relationships/image" Target="../media/image15.png"/><Relationship Id="rId7" Type="http://schemas.openxmlformats.org/officeDocument/2006/relationships/image" Target="../media/image14.png"/><Relationship Id="rId2" Type="http://schemas.openxmlformats.org/officeDocument/2006/relationships/hyperlink" Target="https://www.hostpapa.com/ideas/business/how-to-grow-a-tourism-business/" TargetMode="External"/><Relationship Id="rId1" Type="http://schemas.openxmlformats.org/officeDocument/2006/relationships/slideLayout" Target="../slideLayouts/slideLayout16.xml"/><Relationship Id="rId6" Type="http://schemas.openxmlformats.org/officeDocument/2006/relationships/hyperlink" Target="https://touchstay.com/blog/starting-glamping-business#:~:text=,materials" TargetMode="External"/><Relationship Id="rId5" Type="http://schemas.openxmlformats.org/officeDocument/2006/relationships/hyperlink" Target="https://www.neh.gov.ie/service/search/neh-en/116580?query=Climate+Action+Programme" TargetMode="External"/><Relationship Id="rId4" Type="http://schemas.microsoft.com/office/2007/relationships/hdphoto" Target="../media/hdphoto10.wdp"/></Relationships>
</file>

<file path=ppt/slides/_rels/slide28.xml.rels><?xml version="1.0" encoding="UTF-8" standalone="yes"?>
<Relationships xmlns="http://schemas.openxmlformats.org/package/2006/relationships"><Relationship Id="rId3" Type="http://schemas.openxmlformats.org/officeDocument/2006/relationships/hyperlink" Target="https://www.failteireland.ie/FailteIreland/media/WebsiteStructure/Documents/2_Develop_Your_Business/1_StartGrow_Your_Business/Ecotourism_Handbook-2.pdf" TargetMode="External"/><Relationship Id="rId2" Type="http://schemas.openxmlformats.org/officeDocument/2006/relationships/hyperlink" Target="https://www.gstc.org/what-is-sustainable-tourism/" TargetMode="External"/><Relationship Id="rId1" Type="http://schemas.openxmlformats.org/officeDocument/2006/relationships/slideLayout" Target="../slideLayouts/slideLayout16.xml"/><Relationship Id="rId5" Type="http://schemas.microsoft.com/office/2007/relationships/hdphoto" Target="../media/hdphoto10.wdp"/><Relationship Id="rId4" Type="http://schemas.openxmlformats.org/officeDocument/2006/relationships/image" Target="../media/image15.png"/></Relationships>
</file>

<file path=ppt/slides/_rels/slide29.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15.png"/><Relationship Id="rId1" Type="http://schemas.openxmlformats.org/officeDocument/2006/relationships/slideLayout" Target="../slideLayouts/slideLayout16.xml"/><Relationship Id="rId4" Type="http://schemas.openxmlformats.org/officeDocument/2006/relationships/image" Target="../media/image1.png"/></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g"/><Relationship Id="rId1" Type="http://schemas.openxmlformats.org/officeDocument/2006/relationships/slideLayout" Target="../slideLayouts/slideLayout44.xml"/><Relationship Id="rId4" Type="http://schemas.openxmlformats.org/officeDocument/2006/relationships/image" Target="../media/image1.png"/></Relationships>
</file>

<file path=ppt/slides/_rels/slide30.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15.png"/><Relationship Id="rId1" Type="http://schemas.openxmlformats.org/officeDocument/2006/relationships/slideLayout" Target="../slideLayouts/slideLayout16.xml"/></Relationships>
</file>

<file path=ppt/slides/_rels/slide31.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15.png"/><Relationship Id="rId1" Type="http://schemas.openxmlformats.org/officeDocument/2006/relationships/slideLayout" Target="../slideLayouts/slideLayout16.xml"/></Relationships>
</file>

<file path=ppt/slides/_rels/slide32.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15.png"/><Relationship Id="rId1" Type="http://schemas.openxmlformats.org/officeDocument/2006/relationships/slideLayout" Target="../slideLayouts/slideLayout16.xml"/></Relationships>
</file>

<file path=ppt/slides/_rels/slide33.xml.rels><?xml version="1.0" encoding="UTF-8" standalone="yes"?>
<Relationships xmlns="http://schemas.openxmlformats.org/package/2006/relationships"><Relationship Id="rId3" Type="http://schemas.openxmlformats.org/officeDocument/2006/relationships/hyperlink" Target="https://www.program-podezelja.si/en/" TargetMode="External"/><Relationship Id="rId2" Type="http://schemas.openxmlformats.org/officeDocument/2006/relationships/hyperlink" Target="https://www.gov.ie/en/service/9b93d0-leader-programme/" TargetMode="External"/><Relationship Id="rId1" Type="http://schemas.openxmlformats.org/officeDocument/2006/relationships/slideLayout" Target="../slideLayouts/slideLayout16.xml"/><Relationship Id="rId5" Type="http://schemas.microsoft.com/office/2007/relationships/hdphoto" Target="../media/hdphoto10.wdp"/><Relationship Id="rId4" Type="http://schemas.openxmlformats.org/officeDocument/2006/relationships/image" Target="../media/image15.png"/></Relationships>
</file>

<file path=ppt/slides/_rels/slide34.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15.png"/><Relationship Id="rId1" Type="http://schemas.openxmlformats.org/officeDocument/2006/relationships/slideLayout" Target="../slideLayouts/slideLayout16.xml"/></Relationships>
</file>

<file path=ppt/slides/_rels/slide35.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15.png"/><Relationship Id="rId1" Type="http://schemas.openxmlformats.org/officeDocument/2006/relationships/slideLayout" Target="../slideLayouts/slideLayout16.xml"/></Relationships>
</file>

<file path=ppt/slides/_rels/slide36.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15.png"/><Relationship Id="rId1" Type="http://schemas.openxmlformats.org/officeDocument/2006/relationships/slideLayout" Target="../slideLayouts/slideLayout16.xml"/></Relationships>
</file>

<file path=ppt/slides/_rels/slide37.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15.png"/><Relationship Id="rId1" Type="http://schemas.openxmlformats.org/officeDocument/2006/relationships/slideLayout" Target="../slideLayouts/slideLayout16.xml"/></Relationships>
</file>

<file path=ppt/slides/_rels/slide38.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15.png"/><Relationship Id="rId1" Type="http://schemas.openxmlformats.org/officeDocument/2006/relationships/slideLayout" Target="../slideLayouts/slideLayout16.xml"/></Relationships>
</file>

<file path=ppt/slides/_rels/slide39.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15.png"/><Relationship Id="rId1" Type="http://schemas.openxmlformats.org/officeDocument/2006/relationships/slideLayout" Target="../slideLayouts/slideLayout16.xml"/></Relationships>
</file>

<file path=ppt/slides/_rels/slide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8.xml"/></Relationships>
</file>

<file path=ppt/slides/_rels/slide40.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15.png"/><Relationship Id="rId1" Type="http://schemas.openxmlformats.org/officeDocument/2006/relationships/slideLayout" Target="../slideLayouts/slideLayout16.xml"/></Relationships>
</file>

<file path=ppt/slides/_rels/slide41.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15.png"/><Relationship Id="rId1" Type="http://schemas.openxmlformats.org/officeDocument/2006/relationships/slideLayout" Target="../slideLayouts/slideLayout16.xml"/></Relationships>
</file>

<file path=ppt/slides/_rels/slide42.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15.png"/><Relationship Id="rId1" Type="http://schemas.openxmlformats.org/officeDocument/2006/relationships/slideLayout" Target="../slideLayouts/slideLayout16.xml"/><Relationship Id="rId4" Type="http://schemas.openxmlformats.org/officeDocument/2006/relationships/image" Target="../media/image1.png"/></Relationships>
</file>

<file path=ppt/slides/_rels/slide43.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15.png"/><Relationship Id="rId1" Type="http://schemas.openxmlformats.org/officeDocument/2006/relationships/slideLayout" Target="../slideLayouts/slideLayout16.xml"/></Relationships>
</file>

<file path=ppt/slides/_rels/slide44.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15.png"/><Relationship Id="rId1" Type="http://schemas.openxmlformats.org/officeDocument/2006/relationships/slideLayout" Target="../slideLayouts/slideLayout16.xml"/></Relationships>
</file>

<file path=ppt/slides/_rels/slide45.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15.png"/><Relationship Id="rId1" Type="http://schemas.openxmlformats.org/officeDocument/2006/relationships/slideLayout" Target="../slideLayouts/slideLayout16.xml"/></Relationships>
</file>

<file path=ppt/slides/_rels/slide46.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15.png"/><Relationship Id="rId1" Type="http://schemas.openxmlformats.org/officeDocument/2006/relationships/slideLayout" Target="../slideLayouts/slideLayout16.xml"/></Relationships>
</file>

<file path=ppt/slides/_rels/slide47.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15.png"/><Relationship Id="rId1" Type="http://schemas.openxmlformats.org/officeDocument/2006/relationships/slideLayout" Target="../slideLayouts/slideLayout16.xml"/><Relationship Id="rId4" Type="http://schemas.openxmlformats.org/officeDocument/2006/relationships/image" Target="../media/image1.png"/></Relationships>
</file>

<file path=ppt/slides/_rels/slide48.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15.png"/><Relationship Id="rId1" Type="http://schemas.openxmlformats.org/officeDocument/2006/relationships/slideLayout" Target="../slideLayouts/slideLayout16.xml"/><Relationship Id="rId4" Type="http://schemas.openxmlformats.org/officeDocument/2006/relationships/image" Target="../media/image1.png"/></Relationships>
</file>

<file path=ppt/slides/_rels/slide49.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15.png"/><Relationship Id="rId1" Type="http://schemas.openxmlformats.org/officeDocument/2006/relationships/slideLayout" Target="../slideLayouts/slideLayout16.xml"/><Relationship Id="rId4" Type="http://schemas.openxmlformats.org/officeDocument/2006/relationships/image" Target="../media/image1.png"/></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1.xml"/></Relationships>
</file>

<file path=ppt/slides/_rels/slide50.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15.png"/><Relationship Id="rId1" Type="http://schemas.openxmlformats.org/officeDocument/2006/relationships/slideLayout" Target="../slideLayouts/slideLayout16.xml"/><Relationship Id="rId4" Type="http://schemas.openxmlformats.org/officeDocument/2006/relationships/image" Target="../media/image1.png"/></Relationships>
</file>

<file path=ppt/slides/_rels/slide51.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15.png"/><Relationship Id="rId1" Type="http://schemas.openxmlformats.org/officeDocument/2006/relationships/slideLayout" Target="../slideLayouts/slideLayout16.xml"/></Relationships>
</file>

<file path=ppt/slides/_rels/slide52.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15.png"/><Relationship Id="rId1" Type="http://schemas.openxmlformats.org/officeDocument/2006/relationships/slideLayout" Target="../slideLayouts/slideLayout16.xml"/><Relationship Id="rId4" Type="http://schemas.openxmlformats.org/officeDocument/2006/relationships/hyperlink" Target="https://crossoverlodge.com/2025/04/07/how-to-start-set-up-a-glamping-business/" TargetMode="External"/></Relationships>
</file>

<file path=ppt/slides/_rels/slide53.xml.rels><?xml version="1.0" encoding="UTF-8" standalone="yes"?>
<Relationships xmlns="http://schemas.openxmlformats.org/package/2006/relationships"><Relationship Id="rId3" Type="http://schemas.openxmlformats.org/officeDocument/2006/relationships/hyperlink" Target="https://www.savills.ie/" TargetMode="External"/><Relationship Id="rId2" Type="http://schemas.openxmlformats.org/officeDocument/2006/relationships/image" Target="../media/image24.png"/><Relationship Id="rId1" Type="http://schemas.openxmlformats.org/officeDocument/2006/relationships/slideLayout" Target="../slideLayouts/slideLayout16.xml"/></Relationships>
</file>

<file path=ppt/slides/_rels/slide54.xml.rels><?xml version="1.0" encoding="UTF-8" standalone="yes"?>
<Relationships xmlns="http://schemas.openxmlformats.org/package/2006/relationships"><Relationship Id="rId3" Type="http://schemas.openxmlformats.org/officeDocument/2006/relationships/hyperlink" Target="https://www.savills.ie/" TargetMode="External"/><Relationship Id="rId2" Type="http://schemas.openxmlformats.org/officeDocument/2006/relationships/image" Target="../media/image25.png"/><Relationship Id="rId1" Type="http://schemas.openxmlformats.org/officeDocument/2006/relationships/slideLayout" Target="../slideLayouts/slideLayout16.xml"/></Relationships>
</file>

<file path=ppt/slides/_rels/slide55.xml.rels><?xml version="1.0" encoding="UTF-8" standalone="yes"?>
<Relationships xmlns="http://schemas.openxmlformats.org/package/2006/relationships"><Relationship Id="rId3" Type="http://schemas.openxmlformats.org/officeDocument/2006/relationships/hyperlink" Target="https://www.savills.ie/" TargetMode="External"/><Relationship Id="rId2" Type="http://schemas.openxmlformats.org/officeDocument/2006/relationships/image" Target="../media/image26.png"/><Relationship Id="rId1" Type="http://schemas.openxmlformats.org/officeDocument/2006/relationships/slideLayout" Target="../slideLayouts/slideLayout16.xml"/></Relationships>
</file>

<file path=ppt/slides/_rels/slide56.xml.rels><?xml version="1.0" encoding="UTF-8" standalone="yes"?>
<Relationships xmlns="http://schemas.openxmlformats.org/package/2006/relationships"><Relationship Id="rId3" Type="http://schemas.openxmlformats.org/officeDocument/2006/relationships/hyperlink" Target="https://www.savills.ie/" TargetMode="External"/><Relationship Id="rId2" Type="http://schemas.openxmlformats.org/officeDocument/2006/relationships/image" Target="../media/image27.png"/><Relationship Id="rId1" Type="http://schemas.openxmlformats.org/officeDocument/2006/relationships/slideLayout" Target="../slideLayouts/slideLayout16.xml"/></Relationships>
</file>

<file path=ppt/slides/_rels/slide57.xml.rels><?xml version="1.0" encoding="UTF-8" standalone="yes"?>
<Relationships xmlns="http://schemas.openxmlformats.org/package/2006/relationships"><Relationship Id="rId3" Type="http://schemas.openxmlformats.org/officeDocument/2006/relationships/hyperlink" Target="https://www.savills.ie/" TargetMode="External"/><Relationship Id="rId2" Type="http://schemas.openxmlformats.org/officeDocument/2006/relationships/image" Target="../media/image28.png"/><Relationship Id="rId1" Type="http://schemas.openxmlformats.org/officeDocument/2006/relationships/slideLayout" Target="../slideLayouts/slideLayout16.xml"/></Relationships>
</file>

<file path=ppt/slides/_rels/slide58.xml.rels><?xml version="1.0" encoding="UTF-8" standalone="yes"?>
<Relationships xmlns="http://schemas.openxmlformats.org/package/2006/relationships"><Relationship Id="rId3" Type="http://schemas.openxmlformats.org/officeDocument/2006/relationships/hyperlink" Target="https://www.savills.ie/" TargetMode="External"/><Relationship Id="rId2" Type="http://schemas.openxmlformats.org/officeDocument/2006/relationships/image" Target="../media/image29.png"/><Relationship Id="rId1" Type="http://schemas.openxmlformats.org/officeDocument/2006/relationships/slideLayout" Target="../slideLayouts/slideLayout16.xml"/></Relationships>
</file>

<file path=ppt/slides/_rels/slide59.xml.rels><?xml version="1.0" encoding="UTF-8" standalone="yes"?>
<Relationships xmlns="http://schemas.openxmlformats.org/package/2006/relationships"><Relationship Id="rId3" Type="http://schemas.openxmlformats.org/officeDocument/2006/relationships/hyperlink" Target="https://www.savills.ie/" TargetMode="External"/><Relationship Id="rId2" Type="http://schemas.openxmlformats.org/officeDocument/2006/relationships/image" Target="../media/image30.png"/><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1.xml"/></Relationships>
</file>

<file path=ppt/slides/_rels/slide60.xml.rels><?xml version="1.0" encoding="UTF-8" standalone="yes"?>
<Relationships xmlns="http://schemas.openxmlformats.org/package/2006/relationships"><Relationship Id="rId3" Type="http://schemas.openxmlformats.org/officeDocument/2006/relationships/hyperlink" Target="https://www.savills.ie/" TargetMode="External"/><Relationship Id="rId2" Type="http://schemas.openxmlformats.org/officeDocument/2006/relationships/image" Target="../media/image31.png"/><Relationship Id="rId1" Type="http://schemas.openxmlformats.org/officeDocument/2006/relationships/slideLayout" Target="../slideLayouts/slideLayout16.xml"/></Relationships>
</file>

<file path=ppt/slides/_rels/slide61.xml.rels><?xml version="1.0" encoding="UTF-8" standalone="yes"?>
<Relationships xmlns="http://schemas.openxmlformats.org/package/2006/relationships"><Relationship Id="rId3" Type="http://schemas.openxmlformats.org/officeDocument/2006/relationships/hyperlink" Target="https://www.savills.ie/" TargetMode="External"/><Relationship Id="rId2" Type="http://schemas.openxmlformats.org/officeDocument/2006/relationships/image" Target="../media/image32.png"/><Relationship Id="rId1" Type="http://schemas.openxmlformats.org/officeDocument/2006/relationships/slideLayout" Target="../slideLayouts/slideLayout16.xml"/></Relationships>
</file>

<file path=ppt/slides/_rels/slide62.xml.rels><?xml version="1.0" encoding="UTF-8" standalone="yes"?>
<Relationships xmlns="http://schemas.openxmlformats.org/package/2006/relationships"><Relationship Id="rId3" Type="http://schemas.openxmlformats.org/officeDocument/2006/relationships/hyperlink" Target="https://www.savills.ie/" TargetMode="External"/><Relationship Id="rId2" Type="http://schemas.openxmlformats.org/officeDocument/2006/relationships/image" Target="../media/image33.png"/><Relationship Id="rId1" Type="http://schemas.openxmlformats.org/officeDocument/2006/relationships/slideLayout" Target="../slideLayouts/slideLayout16.xml"/></Relationships>
</file>

<file path=ppt/slides/_rels/slide6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7.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hyperlink" Target="https://www.fortunebusinessinsights.com/alternative-accommodation-market-112090" TargetMode="External"/><Relationship Id="rId1" Type="http://schemas.openxmlformats.org/officeDocument/2006/relationships/slideLayout" Target="../slideLayouts/slideLayout28.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90E914B3-5D75-DE4D-6C74-C8D1B4CF77D4}"/>
              </a:ext>
            </a:extLst>
          </p:cNvPr>
          <p:cNvSpPr>
            <a:spLocks noGrp="1"/>
          </p:cNvSpPr>
          <p:nvPr>
            <p:ph type="body" sz="quarter" idx="17"/>
          </p:nvPr>
        </p:nvSpPr>
        <p:spPr/>
        <p:txBody>
          <a:bodyPr/>
          <a:lstStyle/>
          <a:p>
            <a:endParaRPr lang="en-IE"/>
          </a:p>
        </p:txBody>
      </p:sp>
      <p:sp>
        <p:nvSpPr>
          <p:cNvPr id="10" name="Text Placeholder 2">
            <a:extLst>
              <a:ext uri="{FF2B5EF4-FFF2-40B4-BE49-F238E27FC236}">
                <a16:creationId xmlns:a16="http://schemas.microsoft.com/office/drawing/2014/main" id="{91D31641-969F-B09C-3355-ECA39DA8CFF6}"/>
              </a:ext>
            </a:extLst>
          </p:cNvPr>
          <p:cNvSpPr>
            <a:spLocks noGrp="1"/>
          </p:cNvSpPr>
          <p:nvPr>
            <p:ph type="body" sz="quarter" idx="15"/>
          </p:nvPr>
        </p:nvSpPr>
        <p:spPr>
          <a:xfrm>
            <a:off x="374360" y="2557127"/>
            <a:ext cx="5089964" cy="697353"/>
          </a:xfrm>
        </p:spPr>
        <p:txBody>
          <a:bodyPr/>
          <a:lstStyle/>
          <a:p>
            <a:r>
              <a:rPr lang="en-GB" dirty="0"/>
              <a:t>Modúl 6 </a:t>
            </a:r>
            <a:r>
              <a:rPr lang="en-GB" sz="4400" b="0" dirty="0"/>
              <a:t>(hluti 1)</a:t>
            </a:r>
          </a:p>
        </p:txBody>
      </p:sp>
      <p:sp>
        <p:nvSpPr>
          <p:cNvPr id="11" name="Text Placeholder 3">
            <a:extLst>
              <a:ext uri="{FF2B5EF4-FFF2-40B4-BE49-F238E27FC236}">
                <a16:creationId xmlns:a16="http://schemas.microsoft.com/office/drawing/2014/main" id="{161E7648-E850-A3C6-41DF-B21959997E47}"/>
              </a:ext>
            </a:extLst>
          </p:cNvPr>
          <p:cNvSpPr>
            <a:spLocks noGrp="1"/>
          </p:cNvSpPr>
          <p:nvPr>
            <p:ph type="body" sz="quarter" idx="16"/>
          </p:nvPr>
        </p:nvSpPr>
        <p:spPr>
          <a:xfrm>
            <a:off x="374360" y="3289874"/>
            <a:ext cx="5089964" cy="697353"/>
          </a:xfrm>
        </p:spPr>
        <p:txBody>
          <a:bodyPr>
            <a:noAutofit/>
          </a:bodyPr>
          <a:lstStyle/>
          <a:p>
            <a:pPr defTabSz="777514">
              <a:lnSpc>
                <a:spcPct val="100000"/>
              </a:lnSpc>
              <a:spcBef>
                <a:spcPts val="0"/>
              </a:spcBef>
              <a:spcAft>
                <a:spcPts val="1200"/>
              </a:spcAft>
              <a:defRPr/>
            </a:pPr>
            <a:r>
              <a:rPr lang="en-US" sz="3200" b="1" dirty="0"/>
              <a:t>Uppsetning og gangsetning snjallra lausna </a:t>
            </a:r>
            <a:r>
              <a:rPr lang="en-US" sz="3200" dirty="0"/>
              <a:t>– Inngangur: Byrja snjallt, fjárhagsáætlun, stærðargráða og viðskiptalíkön</a:t>
            </a:r>
            <a:endParaRPr lang="en-US" sz="2800" dirty="0">
              <a:solidFill>
                <a:srgbClr val="E96751"/>
              </a:solidFill>
            </a:endParaRPr>
          </a:p>
          <a:p>
            <a:pPr defTabSz="777514">
              <a:lnSpc>
                <a:spcPct val="100000"/>
              </a:lnSpc>
              <a:spcBef>
                <a:spcPts val="0"/>
              </a:spcBef>
              <a:spcAft>
                <a:spcPts val="1200"/>
              </a:spcAft>
              <a:defRPr/>
            </a:pPr>
            <a:endParaRPr lang="en-IE" sz="2800" i="1" dirty="0"/>
          </a:p>
        </p:txBody>
      </p:sp>
      <p:pic>
        <p:nvPicPr>
          <p:cNvPr id="5" name="Picture Placeholder 4">
            <a:extLst>
              <a:ext uri="{FF2B5EF4-FFF2-40B4-BE49-F238E27FC236}">
                <a16:creationId xmlns:a16="http://schemas.microsoft.com/office/drawing/2014/main" id="{59F724CF-7146-6984-6E60-1EC401165905}"/>
              </a:ext>
            </a:extLst>
          </p:cNvPr>
          <p:cNvPicPr>
            <a:picLocks noGrp="1" noChangeAspect="1"/>
          </p:cNvPicPr>
          <p:nvPr>
            <p:ph type="pic" sz="quarter" idx="19"/>
          </p:nvPr>
        </p:nvPicPr>
        <p:blipFill>
          <a:blip r:embed="rId2"/>
          <a:srcRect t="5109" b="5109"/>
          <a:stretch>
            <a:fillRect/>
          </a:stretch>
        </p:blipFill>
        <p:spPr/>
      </p:pic>
      <p:pic>
        <p:nvPicPr>
          <p:cNvPr id="2" name="Picture Placeholder 9" descr="A circular building with many windows&#10;&#10;AI-generated content may be incorrect.">
            <a:extLst>
              <a:ext uri="{FF2B5EF4-FFF2-40B4-BE49-F238E27FC236}">
                <a16:creationId xmlns:a16="http://schemas.microsoft.com/office/drawing/2014/main" id="{241FF951-5D9F-C2E0-2439-B19AD93655A9}"/>
              </a:ext>
            </a:extLst>
          </p:cNvPr>
          <p:cNvPicPr>
            <a:picLocks noChangeAspect="1"/>
          </p:cNvPicPr>
          <p:nvPr/>
        </p:nvPicPr>
        <p:blipFill>
          <a:blip r:embed="rId3"/>
          <a:srcRect l="2042" r="2042"/>
          <a:stretch>
            <a:fillRect/>
          </a:stretch>
        </p:blipFill>
        <p:spPr>
          <a:xfrm>
            <a:off x="5724917" y="1224691"/>
            <a:ext cx="6560312" cy="4556399"/>
          </a:xfrm>
          <a:custGeom>
            <a:avLst/>
            <a:gdLst>
              <a:gd name="connsiteX0" fmla="*/ 2122138 w 6234998"/>
              <a:gd name="connsiteY0" fmla="*/ 0 h 4198861"/>
              <a:gd name="connsiteX1" fmla="*/ 2245434 w 6234998"/>
              <a:gd name="connsiteY1" fmla="*/ 4566 h 4198861"/>
              <a:gd name="connsiteX2" fmla="*/ 2245434 w 6234998"/>
              <a:gd name="connsiteY2" fmla="*/ 0 h 4198861"/>
              <a:gd name="connsiteX3" fmla="*/ 3128047 w 6234998"/>
              <a:gd name="connsiteY3" fmla="*/ 0 h 4198861"/>
              <a:gd name="connsiteX4" fmla="*/ 3238167 w 6234998"/>
              <a:gd name="connsiteY4" fmla="*/ 0 h 4198861"/>
              <a:gd name="connsiteX5" fmla="*/ 3275267 w 6234998"/>
              <a:gd name="connsiteY5" fmla="*/ 0 h 4198861"/>
              <a:gd name="connsiteX6" fmla="*/ 3275267 w 6234998"/>
              <a:gd name="connsiteY6" fmla="*/ 226190 h 4198861"/>
              <a:gd name="connsiteX7" fmla="*/ 6234963 w 6234998"/>
              <a:gd name="connsiteY7" fmla="*/ 226190 h 4198861"/>
              <a:gd name="connsiteX8" fmla="*/ 6234963 w 6234998"/>
              <a:gd name="connsiteY8" fmla="*/ 0 h 4198861"/>
              <a:gd name="connsiteX9" fmla="*/ 6234998 w 6234998"/>
              <a:gd name="connsiteY9" fmla="*/ 0 h 4198861"/>
              <a:gd name="connsiteX10" fmla="*/ 6234998 w 6234998"/>
              <a:gd name="connsiteY10" fmla="*/ 3862384 h 4198861"/>
              <a:gd name="connsiteX11" fmla="*/ 2638721 w 6234998"/>
              <a:gd name="connsiteY11" fmla="*/ 3862384 h 4198861"/>
              <a:gd name="connsiteX12" fmla="*/ 1813887 w 6234998"/>
              <a:gd name="connsiteY12" fmla="*/ 3862384 h 4198861"/>
              <a:gd name="connsiteX13" fmla="*/ 1297402 w 6234998"/>
              <a:gd name="connsiteY13" fmla="*/ 4120011 h 4198861"/>
              <a:gd name="connsiteX14" fmla="*/ 1264701 w 6234998"/>
              <a:gd name="connsiteY14" fmla="*/ 4198861 h 4198861"/>
              <a:gd name="connsiteX15" fmla="*/ 1078582 w 6234998"/>
              <a:gd name="connsiteY15" fmla="*/ 4112121 h 4198861"/>
              <a:gd name="connsiteX16" fmla="*/ 307781 w 6234998"/>
              <a:gd name="connsiteY16" fmla="*/ 3412066 h 4198861"/>
              <a:gd name="connsiteX17" fmla="*/ 296799 w 6234998"/>
              <a:gd name="connsiteY17" fmla="*/ 3393965 h 4198861"/>
              <a:gd name="connsiteX18" fmla="*/ 301948 w 6234998"/>
              <a:gd name="connsiteY18" fmla="*/ 3382497 h 4198861"/>
              <a:gd name="connsiteX19" fmla="*/ 417895 w 6234998"/>
              <a:gd name="connsiteY19" fmla="*/ 2770196 h 4198861"/>
              <a:gd name="connsiteX20" fmla="*/ 80940 w 6234998"/>
              <a:gd name="connsiteY20" fmla="*/ 1763461 h 4198861"/>
              <a:gd name="connsiteX21" fmla="*/ 0 w 6234998"/>
              <a:gd name="connsiteY21" fmla="*/ 1665934 h 4198861"/>
              <a:gd name="connsiteX22" fmla="*/ 33314 w 6234998"/>
              <a:gd name="connsiteY22" fmla="*/ 1536503 h 4198861"/>
              <a:gd name="connsiteX23" fmla="*/ 2122138 w 6234998"/>
              <a:gd name="connsiteY23" fmla="*/ 0 h 4198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234998" h="4198861">
                <a:moveTo>
                  <a:pt x="2122138" y="0"/>
                </a:moveTo>
                <a:cubicBezTo>
                  <a:pt x="2163235" y="0"/>
                  <a:pt x="2208903" y="0"/>
                  <a:pt x="2245434" y="4566"/>
                </a:cubicBezTo>
                <a:lnTo>
                  <a:pt x="2245434" y="0"/>
                </a:lnTo>
                <a:lnTo>
                  <a:pt x="3128047" y="0"/>
                </a:lnTo>
                <a:lnTo>
                  <a:pt x="3238167" y="0"/>
                </a:lnTo>
                <a:lnTo>
                  <a:pt x="3275267" y="0"/>
                </a:lnTo>
                <a:lnTo>
                  <a:pt x="3275267" y="226190"/>
                </a:lnTo>
                <a:lnTo>
                  <a:pt x="6234963" y="226190"/>
                </a:lnTo>
                <a:lnTo>
                  <a:pt x="6234963" y="0"/>
                </a:lnTo>
                <a:lnTo>
                  <a:pt x="6234998" y="0"/>
                </a:lnTo>
                <a:lnTo>
                  <a:pt x="6234998" y="3862384"/>
                </a:lnTo>
                <a:lnTo>
                  <a:pt x="2638721" y="3862384"/>
                </a:lnTo>
                <a:lnTo>
                  <a:pt x="1813887" y="3862384"/>
                </a:lnTo>
                <a:cubicBezTo>
                  <a:pt x="1582341" y="3862384"/>
                  <a:pt x="1382734" y="3968885"/>
                  <a:pt x="1297402" y="4120011"/>
                </a:cubicBezTo>
                <a:lnTo>
                  <a:pt x="1264701" y="4198861"/>
                </a:lnTo>
                <a:lnTo>
                  <a:pt x="1078582" y="4112121"/>
                </a:lnTo>
                <a:cubicBezTo>
                  <a:pt x="768617" y="3943931"/>
                  <a:pt x="504112" y="3703006"/>
                  <a:pt x="307781" y="3412066"/>
                </a:cubicBezTo>
                <a:lnTo>
                  <a:pt x="296799" y="3393965"/>
                </a:lnTo>
                <a:lnTo>
                  <a:pt x="301948" y="3382497"/>
                </a:lnTo>
                <a:cubicBezTo>
                  <a:pt x="376765" y="3193025"/>
                  <a:pt x="417895" y="2986488"/>
                  <a:pt x="417895" y="2770196"/>
                </a:cubicBezTo>
                <a:cubicBezTo>
                  <a:pt x="417895" y="2391684"/>
                  <a:pt x="292521" y="2043050"/>
                  <a:pt x="80940" y="1763461"/>
                </a:cubicBezTo>
                <a:lnTo>
                  <a:pt x="0" y="1665934"/>
                </a:lnTo>
                <a:lnTo>
                  <a:pt x="33314" y="1536503"/>
                </a:lnTo>
                <a:cubicBezTo>
                  <a:pt x="310805" y="645283"/>
                  <a:pt x="1142613" y="0"/>
                  <a:pt x="2122138" y="0"/>
                </a:cubicBezTo>
                <a:close/>
              </a:path>
            </a:pathLst>
          </a:custGeom>
          <a:solidFill>
            <a:schemeClr val="bg1">
              <a:lumMod val="95000"/>
            </a:schemeClr>
          </a:solidFill>
        </p:spPr>
      </p:pic>
    </p:spTree>
    <p:extLst>
      <p:ext uri="{BB962C8B-B14F-4D97-AF65-F5344CB8AC3E}">
        <p14:creationId xmlns:p14="http://schemas.microsoft.com/office/powerpoint/2010/main" val="9384581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D9751C-25D1-F941-80D8-5CA945AA2A59}"/>
            </a:ext>
          </a:extLst>
        </p:cNvPr>
        <p:cNvGrpSpPr/>
        <p:nvPr/>
      </p:nvGrpSpPr>
      <p:grpSpPr>
        <a:xfrm>
          <a:off x="0" y="0"/>
          <a:ext cx="0" cy="0"/>
          <a:chOff x="0" y="0"/>
          <a:chExt cx="0" cy="0"/>
        </a:xfrm>
      </p:grpSpPr>
      <p:sp>
        <p:nvSpPr>
          <p:cNvPr id="9" name="Text Placeholder 3">
            <a:extLst>
              <a:ext uri="{FF2B5EF4-FFF2-40B4-BE49-F238E27FC236}">
                <a16:creationId xmlns:a16="http://schemas.microsoft.com/office/drawing/2014/main" id="{BF0C5AC9-D59E-322A-2D1C-B20A1C891832}"/>
              </a:ext>
            </a:extLst>
          </p:cNvPr>
          <p:cNvSpPr txBox="1">
            <a:spLocks/>
          </p:cNvSpPr>
          <p:nvPr/>
        </p:nvSpPr>
        <p:spPr>
          <a:xfrm>
            <a:off x="609623" y="493193"/>
            <a:ext cx="10972753"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solidFill>
                  <a:srgbClr val="EC7C69"/>
                </a:solidFill>
              </a:rPr>
              <a:t>Inngangur </a:t>
            </a:r>
            <a:r>
              <a:rPr lang="en-US" dirty="0"/>
              <a:t>- Varamöguleikar á gistingu í ferðaþjónustu</a:t>
            </a:r>
          </a:p>
          <a:p>
            <a:pPr>
              <a:lnSpc>
                <a:spcPts val="3720"/>
              </a:lnSpc>
            </a:pPr>
            <a:endParaRPr lang="en-US" dirty="0"/>
          </a:p>
          <a:p>
            <a:pPr>
              <a:lnSpc>
                <a:spcPts val="3720"/>
              </a:lnSpc>
            </a:pPr>
            <a:endParaRPr lang="en-US" dirty="0"/>
          </a:p>
        </p:txBody>
      </p:sp>
      <p:cxnSp>
        <p:nvCxnSpPr>
          <p:cNvPr id="10" name="Straight Connector 9">
            <a:extLst>
              <a:ext uri="{FF2B5EF4-FFF2-40B4-BE49-F238E27FC236}">
                <a16:creationId xmlns:a16="http://schemas.microsoft.com/office/drawing/2014/main" id="{4867ED20-C1CB-935F-F7C2-F08CF5C88AE0}"/>
              </a:ext>
            </a:extLst>
          </p:cNvPr>
          <p:cNvCxnSpPr>
            <a:cxnSpLocks/>
          </p:cNvCxnSpPr>
          <p:nvPr/>
        </p:nvCxnSpPr>
        <p:spPr>
          <a:xfrm>
            <a:off x="0" y="1111427"/>
            <a:ext cx="11309684"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Slide Number Placeholder 5">
            <a:extLst>
              <a:ext uri="{FF2B5EF4-FFF2-40B4-BE49-F238E27FC236}">
                <a16:creationId xmlns:a16="http://schemas.microsoft.com/office/drawing/2014/main" id="{EC3AA3DC-C037-8663-2BC2-A8262AD62F21}"/>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10</a:t>
            </a:fld>
            <a:endParaRPr lang="fr-CA" sz="1200" dirty="0"/>
          </a:p>
        </p:txBody>
      </p:sp>
      <p:sp>
        <p:nvSpPr>
          <p:cNvPr id="4" name="Text Placeholder 5">
            <a:extLst>
              <a:ext uri="{FF2B5EF4-FFF2-40B4-BE49-F238E27FC236}">
                <a16:creationId xmlns:a16="http://schemas.microsoft.com/office/drawing/2014/main" id="{E7F59A72-1A6B-F7B9-A2CF-20B58AA7D71D}"/>
              </a:ext>
            </a:extLst>
          </p:cNvPr>
          <p:cNvSpPr txBox="1">
            <a:spLocks/>
          </p:cNvSpPr>
          <p:nvPr/>
        </p:nvSpPr>
        <p:spPr>
          <a:xfrm>
            <a:off x="629644" y="1487061"/>
            <a:ext cx="3412967" cy="1464686"/>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t>Óhefðbundin gistiaðstaða í ferðaþjónustu er að endurskipuleggja ferðalandslagið</a:t>
            </a:r>
          </a:p>
          <a:p>
            <a:pPr>
              <a:lnSpc>
                <a:spcPts val="2900"/>
              </a:lnSpc>
            </a:pPr>
            <a:endParaRPr lang="en-US" dirty="0"/>
          </a:p>
        </p:txBody>
      </p:sp>
      <p:sp>
        <p:nvSpPr>
          <p:cNvPr id="2" name="TextBox 1">
            <a:extLst>
              <a:ext uri="{FF2B5EF4-FFF2-40B4-BE49-F238E27FC236}">
                <a16:creationId xmlns:a16="http://schemas.microsoft.com/office/drawing/2014/main" id="{8F62BD39-59C5-9BDC-4C64-C82E050B377E}"/>
              </a:ext>
            </a:extLst>
          </p:cNvPr>
          <p:cNvSpPr txBox="1"/>
          <p:nvPr/>
        </p:nvSpPr>
        <p:spPr>
          <a:xfrm>
            <a:off x="4163785" y="1487061"/>
            <a:ext cx="6289062" cy="2459456"/>
          </a:xfrm>
          <a:prstGeom prst="rect">
            <a:avLst/>
          </a:prstGeom>
          <a:noFill/>
        </p:spPr>
        <p:txBody>
          <a:bodyPr wrap="square">
            <a:spAutoFit/>
          </a:bodyPr>
          <a:lstStyle/>
          <a:p>
            <a:pPr>
              <a:lnSpc>
                <a:spcPts val="2340"/>
              </a:lnSpc>
            </a:pPr>
            <a:r>
              <a:rPr lang="en-US" sz="2400" dirty="0">
                <a:solidFill>
                  <a:srgbClr val="459597"/>
                </a:solidFill>
                <a:hlinkClick r:id="rId2">
                  <a:extLst>
                    <a:ext uri="{A12FA001-AC4F-418D-AE19-62706E023703}">
                      <ahyp:hlinkClr xmlns:ahyp="http://schemas.microsoft.com/office/drawing/2018/hyperlinkcolor" val="tx"/>
                    </a:ext>
                  </a:extLst>
                </a:hlinkClick>
              </a:rPr>
              <a:t>Gististaðir sem bjóða upp á óhefðbundna gistingu </a:t>
            </a:r>
            <a:r>
              <a:rPr lang="en-US" sz="2400" dirty="0">
                <a:solidFill>
                  <a:srgbClr val="414141"/>
                </a:solidFill>
              </a:rPr>
              <a:t>eru mikilvægir fyrir ferðaþjónustuna, þar sem þeir veita gestum </a:t>
            </a:r>
            <a:r>
              <a:rPr lang="en-US" sz="2400" b="1" dirty="0">
                <a:solidFill>
                  <a:srgbClr val="414141"/>
                </a:solidFill>
              </a:rPr>
              <a:t>öruggan, þægilegan og einstakan </a:t>
            </a:r>
            <a:r>
              <a:rPr lang="en-US" sz="2400" dirty="0">
                <a:solidFill>
                  <a:srgbClr val="414141"/>
                </a:solidFill>
              </a:rPr>
              <a:t>stað til dvalar. </a:t>
            </a:r>
          </a:p>
          <a:p>
            <a:pPr>
              <a:lnSpc>
                <a:spcPts val="2340"/>
              </a:lnSpc>
            </a:pPr>
            <a:endParaRPr lang="en-US" sz="2400" dirty="0">
              <a:solidFill>
                <a:srgbClr val="414141"/>
              </a:solidFill>
            </a:endParaRPr>
          </a:p>
          <a:p>
            <a:pPr>
              <a:lnSpc>
                <a:spcPts val="2340"/>
              </a:lnSpc>
            </a:pPr>
            <a:r>
              <a:rPr lang="en-US" sz="2400" dirty="0">
                <a:solidFill>
                  <a:srgbClr val="414141"/>
                </a:solidFill>
              </a:rPr>
              <a:t>Þeir leita yfirleitt að gistingu sem er gjörólík því hvar þeir búa eða hafa áður dvalið. </a:t>
            </a:r>
          </a:p>
        </p:txBody>
      </p:sp>
      <p:pic>
        <p:nvPicPr>
          <p:cNvPr id="8" name="Picture 7">
            <a:extLst>
              <a:ext uri="{FF2B5EF4-FFF2-40B4-BE49-F238E27FC236}">
                <a16:creationId xmlns:a16="http://schemas.microsoft.com/office/drawing/2014/main" id="{14604ED6-0376-134D-9C1A-858FB766D33E}"/>
              </a:ext>
            </a:extLst>
          </p:cNvPr>
          <p:cNvPicPr>
            <a:picLocks noChangeAspect="1"/>
          </p:cNvPicPr>
          <p:nvPr/>
        </p:nvPicPr>
        <p:blipFill>
          <a:blip r:embed="rId3">
            <a:alphaModFix/>
            <a:extLst>
              <a:ext uri="{28A0092B-C50C-407E-A947-70E740481C1C}">
                <a14:useLocalDpi xmlns:a14="http://schemas.microsoft.com/office/drawing/2010/main" val="0"/>
              </a:ext>
            </a:extLst>
          </a:blip>
          <a:srcRect l="53155" t="-1" r="5047" b="49903"/>
          <a:stretch/>
        </p:blipFill>
        <p:spPr>
          <a:xfrm>
            <a:off x="176390" y="4198867"/>
            <a:ext cx="3580276" cy="2659133"/>
          </a:xfrm>
          <a:prstGeom prst="rect">
            <a:avLst/>
          </a:prstGeom>
        </p:spPr>
      </p:pic>
    </p:spTree>
    <p:extLst>
      <p:ext uri="{BB962C8B-B14F-4D97-AF65-F5344CB8AC3E}">
        <p14:creationId xmlns:p14="http://schemas.microsoft.com/office/powerpoint/2010/main" val="28411030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393962-AF62-C42B-4486-1434FBDCB50F}"/>
            </a:ext>
          </a:extLst>
        </p:cNvPr>
        <p:cNvGrpSpPr/>
        <p:nvPr/>
      </p:nvGrpSpPr>
      <p:grpSpPr>
        <a:xfrm>
          <a:off x="0" y="0"/>
          <a:ext cx="0" cy="0"/>
          <a:chOff x="0" y="0"/>
          <a:chExt cx="0" cy="0"/>
        </a:xfrm>
      </p:grpSpPr>
      <p:sp>
        <p:nvSpPr>
          <p:cNvPr id="9" name="Text Placeholder 3">
            <a:extLst>
              <a:ext uri="{FF2B5EF4-FFF2-40B4-BE49-F238E27FC236}">
                <a16:creationId xmlns:a16="http://schemas.microsoft.com/office/drawing/2014/main" id="{A2ED7006-88B6-6966-6B60-3427A9A256D1}"/>
              </a:ext>
            </a:extLst>
          </p:cNvPr>
          <p:cNvSpPr txBox="1">
            <a:spLocks/>
          </p:cNvSpPr>
          <p:nvPr/>
        </p:nvSpPr>
        <p:spPr>
          <a:xfrm>
            <a:off x="609624" y="493193"/>
            <a:ext cx="8277702"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solidFill>
                  <a:srgbClr val="EC7C69"/>
                </a:solidFill>
              </a:rPr>
              <a:t>Inngangur </a:t>
            </a:r>
            <a:r>
              <a:rPr lang="en-US" dirty="0"/>
              <a:t>– stofnun og fjármögnun – hvað það raunverulega krefst til að koma af stað</a:t>
            </a:r>
          </a:p>
          <a:p>
            <a:pPr>
              <a:lnSpc>
                <a:spcPts val="3720"/>
              </a:lnSpc>
            </a:pPr>
            <a:endParaRPr lang="en-US" dirty="0"/>
          </a:p>
          <a:p>
            <a:pPr>
              <a:lnSpc>
                <a:spcPts val="3720"/>
              </a:lnSpc>
            </a:pPr>
            <a:endParaRPr lang="en-US" dirty="0"/>
          </a:p>
        </p:txBody>
      </p:sp>
      <p:cxnSp>
        <p:nvCxnSpPr>
          <p:cNvPr id="10" name="Straight Connector 9">
            <a:extLst>
              <a:ext uri="{FF2B5EF4-FFF2-40B4-BE49-F238E27FC236}">
                <a16:creationId xmlns:a16="http://schemas.microsoft.com/office/drawing/2014/main" id="{6BCB8D1A-C62B-CB6B-E131-2BB1DFE3ECF7}"/>
              </a:ext>
            </a:extLst>
          </p:cNvPr>
          <p:cNvCxnSpPr>
            <a:cxnSpLocks/>
          </p:cNvCxnSpPr>
          <p:nvPr/>
        </p:nvCxnSpPr>
        <p:spPr>
          <a:xfrm>
            <a:off x="0" y="1571793"/>
            <a:ext cx="7700211"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Slide Number Placeholder 5">
            <a:extLst>
              <a:ext uri="{FF2B5EF4-FFF2-40B4-BE49-F238E27FC236}">
                <a16:creationId xmlns:a16="http://schemas.microsoft.com/office/drawing/2014/main" id="{58B569E0-DC1F-A715-556C-1113489B6A8B}"/>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11</a:t>
            </a:fld>
            <a:endParaRPr lang="fr-CA" sz="1200" dirty="0"/>
          </a:p>
        </p:txBody>
      </p:sp>
      <p:pic>
        <p:nvPicPr>
          <p:cNvPr id="8" name="Picture 7">
            <a:extLst>
              <a:ext uri="{FF2B5EF4-FFF2-40B4-BE49-F238E27FC236}">
                <a16:creationId xmlns:a16="http://schemas.microsoft.com/office/drawing/2014/main" id="{2EA81F39-BE76-3AF3-D7A9-203BDA06F377}"/>
              </a:ext>
            </a:extLst>
          </p:cNvPr>
          <p:cNvPicPr>
            <a:picLocks noChangeAspect="1"/>
          </p:cNvPicPr>
          <p:nvPr/>
        </p:nvPicPr>
        <p:blipFill>
          <a:blip r:embed="rId2">
            <a:alphaModFix/>
            <a:extLst>
              <a:ext uri="{28A0092B-C50C-407E-A947-70E740481C1C}">
                <a14:useLocalDpi xmlns:a14="http://schemas.microsoft.com/office/drawing/2010/main" val="0"/>
              </a:ext>
            </a:extLst>
          </a:blip>
          <a:srcRect l="53155" t="-1" r="5047" b="49903"/>
          <a:stretch/>
        </p:blipFill>
        <p:spPr>
          <a:xfrm>
            <a:off x="-2594061" y="5281209"/>
            <a:ext cx="3580276" cy="2659133"/>
          </a:xfrm>
          <a:prstGeom prst="rect">
            <a:avLst/>
          </a:prstGeom>
        </p:spPr>
      </p:pic>
      <p:sp>
        <p:nvSpPr>
          <p:cNvPr id="3" name="Freeform 2">
            <a:extLst>
              <a:ext uri="{FF2B5EF4-FFF2-40B4-BE49-F238E27FC236}">
                <a16:creationId xmlns:a16="http://schemas.microsoft.com/office/drawing/2014/main" id="{9B599D32-25E3-F203-C6F4-4D3FFA9559EB}"/>
              </a:ext>
            </a:extLst>
          </p:cNvPr>
          <p:cNvSpPr/>
          <p:nvPr/>
        </p:nvSpPr>
        <p:spPr>
          <a:xfrm rot="10800000">
            <a:off x="4427622" y="1915081"/>
            <a:ext cx="4656982" cy="4942919"/>
          </a:xfrm>
          <a:custGeom>
            <a:avLst/>
            <a:gdLst>
              <a:gd name="connsiteX0" fmla="*/ 4283803 w 4656982"/>
              <a:gd name="connsiteY0" fmla="*/ 4942919 h 4942919"/>
              <a:gd name="connsiteX1" fmla="*/ 3866740 w 4656982"/>
              <a:gd name="connsiteY1" fmla="*/ 4942919 h 4942919"/>
              <a:gd name="connsiteX2" fmla="*/ 3759560 w 4656982"/>
              <a:gd name="connsiteY2" fmla="*/ 4942919 h 4942919"/>
              <a:gd name="connsiteX3" fmla="*/ 3591997 w 4656982"/>
              <a:gd name="connsiteY3" fmla="*/ 4942919 h 4942919"/>
              <a:gd name="connsiteX4" fmla="*/ 3342498 w 4656982"/>
              <a:gd name="connsiteY4" fmla="*/ 4942919 h 4942919"/>
              <a:gd name="connsiteX5" fmla="*/ 3174934 w 4656982"/>
              <a:gd name="connsiteY5" fmla="*/ 4942919 h 4942919"/>
              <a:gd name="connsiteX6" fmla="*/ 3067755 w 4656982"/>
              <a:gd name="connsiteY6" fmla="*/ 4942919 h 4942919"/>
              <a:gd name="connsiteX7" fmla="*/ 2650692 w 4656982"/>
              <a:gd name="connsiteY7" fmla="*/ 4942919 h 4942919"/>
              <a:gd name="connsiteX8" fmla="*/ 2252351 w 4656982"/>
              <a:gd name="connsiteY8" fmla="*/ 4942919 h 4942919"/>
              <a:gd name="connsiteX9" fmla="*/ 2252349 w 4656982"/>
              <a:gd name="connsiteY9" fmla="*/ 4942919 h 4942919"/>
              <a:gd name="connsiteX10" fmla="*/ 2041161 w 4656982"/>
              <a:gd name="connsiteY10" fmla="*/ 4942919 h 4942919"/>
              <a:gd name="connsiteX11" fmla="*/ 1835289 w 4656982"/>
              <a:gd name="connsiteY11" fmla="*/ 4942919 h 4942919"/>
              <a:gd name="connsiteX12" fmla="*/ 1835285 w 4656982"/>
              <a:gd name="connsiteY12" fmla="*/ 4942919 h 4942919"/>
              <a:gd name="connsiteX13" fmla="*/ 1728110 w 4656982"/>
              <a:gd name="connsiteY13" fmla="*/ 4942919 h 4942919"/>
              <a:gd name="connsiteX14" fmla="*/ 1728108 w 4656982"/>
              <a:gd name="connsiteY14" fmla="*/ 4942919 h 4942919"/>
              <a:gd name="connsiteX15" fmla="*/ 1624098 w 4656982"/>
              <a:gd name="connsiteY15" fmla="*/ 4942919 h 4942919"/>
              <a:gd name="connsiteX16" fmla="*/ 1560547 w 4656982"/>
              <a:gd name="connsiteY16" fmla="*/ 4942919 h 4942919"/>
              <a:gd name="connsiteX17" fmla="*/ 1560544 w 4656982"/>
              <a:gd name="connsiteY17" fmla="*/ 4942919 h 4942919"/>
              <a:gd name="connsiteX18" fmla="*/ 1516918 w 4656982"/>
              <a:gd name="connsiteY18" fmla="*/ 4942919 h 4942919"/>
              <a:gd name="connsiteX19" fmla="*/ 1349356 w 4656982"/>
              <a:gd name="connsiteY19" fmla="*/ 4942919 h 4942919"/>
              <a:gd name="connsiteX20" fmla="*/ 1311047 w 4656982"/>
              <a:gd name="connsiteY20" fmla="*/ 4942919 h 4942919"/>
              <a:gd name="connsiteX21" fmla="*/ 1311045 w 4656982"/>
              <a:gd name="connsiteY21" fmla="*/ 4942919 h 4942919"/>
              <a:gd name="connsiteX22" fmla="*/ 1143484 w 4656982"/>
              <a:gd name="connsiteY22" fmla="*/ 4942919 h 4942919"/>
              <a:gd name="connsiteX23" fmla="*/ 1143482 w 4656982"/>
              <a:gd name="connsiteY23" fmla="*/ 4942919 h 4942919"/>
              <a:gd name="connsiteX24" fmla="*/ 1099856 w 4656982"/>
              <a:gd name="connsiteY24" fmla="*/ 4942919 h 4942919"/>
              <a:gd name="connsiteX25" fmla="*/ 1036306 w 4656982"/>
              <a:gd name="connsiteY25" fmla="*/ 4942919 h 4942919"/>
              <a:gd name="connsiteX26" fmla="*/ 1036303 w 4656982"/>
              <a:gd name="connsiteY26" fmla="*/ 4942919 h 4942919"/>
              <a:gd name="connsiteX27" fmla="*/ 932293 w 4656982"/>
              <a:gd name="connsiteY27" fmla="*/ 4942919 h 4942919"/>
              <a:gd name="connsiteX28" fmla="*/ 825114 w 4656982"/>
              <a:gd name="connsiteY28" fmla="*/ 4942919 h 4942919"/>
              <a:gd name="connsiteX29" fmla="*/ 823785 w 4656982"/>
              <a:gd name="connsiteY29" fmla="*/ 4942919 h 4942919"/>
              <a:gd name="connsiteX30" fmla="*/ 619243 w 4656982"/>
              <a:gd name="connsiteY30" fmla="*/ 4942919 h 4942919"/>
              <a:gd name="connsiteX31" fmla="*/ 619241 w 4656982"/>
              <a:gd name="connsiteY31" fmla="*/ 4942919 h 4942919"/>
              <a:gd name="connsiteX32" fmla="*/ 574573 w 4656982"/>
              <a:gd name="connsiteY32" fmla="*/ 4942919 h 4942919"/>
              <a:gd name="connsiteX33" fmla="*/ 408051 w 4656982"/>
              <a:gd name="connsiteY33" fmla="*/ 4942919 h 4942919"/>
              <a:gd name="connsiteX34" fmla="*/ 9710 w 4656982"/>
              <a:gd name="connsiteY34" fmla="*/ 4942919 h 4942919"/>
              <a:gd name="connsiteX35" fmla="*/ 9708 w 4656982"/>
              <a:gd name="connsiteY35" fmla="*/ 4942919 h 4942919"/>
              <a:gd name="connsiteX36" fmla="*/ 0 w 4656982"/>
              <a:gd name="connsiteY36" fmla="*/ 4942919 h 4942919"/>
              <a:gd name="connsiteX37" fmla="*/ 0 w 4656982"/>
              <a:gd name="connsiteY37" fmla="*/ 4488156 h 4942919"/>
              <a:gd name="connsiteX38" fmla="*/ 0 w 4656982"/>
              <a:gd name="connsiteY38" fmla="*/ 4395248 h 4942919"/>
              <a:gd name="connsiteX39" fmla="*/ 0 w 4656982"/>
              <a:gd name="connsiteY39" fmla="*/ 3878463 h 4942919"/>
              <a:gd name="connsiteX40" fmla="*/ 0 w 4656982"/>
              <a:gd name="connsiteY40" fmla="*/ 3784480 h 4942919"/>
              <a:gd name="connsiteX41" fmla="*/ 0 w 4656982"/>
              <a:gd name="connsiteY41" fmla="*/ 3423700 h 4942919"/>
              <a:gd name="connsiteX42" fmla="*/ 0 w 4656982"/>
              <a:gd name="connsiteY42" fmla="*/ 3330792 h 4942919"/>
              <a:gd name="connsiteX43" fmla="*/ 0 w 4656982"/>
              <a:gd name="connsiteY43" fmla="*/ 2720024 h 4942919"/>
              <a:gd name="connsiteX44" fmla="*/ 0 w 4656982"/>
              <a:gd name="connsiteY44" fmla="*/ 1383449 h 4942919"/>
              <a:gd name="connsiteX45" fmla="*/ 0 w 4656982"/>
              <a:gd name="connsiteY45" fmla="*/ 1064456 h 4942919"/>
              <a:gd name="connsiteX46" fmla="*/ 0 w 4656982"/>
              <a:gd name="connsiteY46" fmla="*/ 318993 h 4942919"/>
              <a:gd name="connsiteX47" fmla="*/ 0 w 4656982"/>
              <a:gd name="connsiteY47" fmla="*/ 0 h 4942919"/>
              <a:gd name="connsiteX48" fmla="*/ 382886 w 4656982"/>
              <a:gd name="connsiteY48" fmla="*/ 0 h 4942919"/>
              <a:gd name="connsiteX49" fmla="*/ 382886 w 4656982"/>
              <a:gd name="connsiteY49" fmla="*/ 1 h 4942919"/>
              <a:gd name="connsiteX50" fmla="*/ 574574 w 4656982"/>
              <a:gd name="connsiteY50" fmla="*/ 1 h 4942919"/>
              <a:gd name="connsiteX51" fmla="*/ 574574 w 4656982"/>
              <a:gd name="connsiteY51" fmla="*/ 0 h 4942919"/>
              <a:gd name="connsiteX52" fmla="*/ 823785 w 4656982"/>
              <a:gd name="connsiteY52" fmla="*/ 0 h 4942919"/>
              <a:gd name="connsiteX53" fmla="*/ 992419 w 4656982"/>
              <a:gd name="connsiteY53" fmla="*/ 0 h 4942919"/>
              <a:gd name="connsiteX54" fmla="*/ 1409481 w 4656982"/>
              <a:gd name="connsiteY54" fmla="*/ 0 h 4942919"/>
              <a:gd name="connsiteX55" fmla="*/ 1516660 w 4656982"/>
              <a:gd name="connsiteY55" fmla="*/ 0 h 4942919"/>
              <a:gd name="connsiteX56" fmla="*/ 1684223 w 4656982"/>
              <a:gd name="connsiteY56" fmla="*/ 0 h 4942919"/>
              <a:gd name="connsiteX57" fmla="*/ 1933723 w 4656982"/>
              <a:gd name="connsiteY57" fmla="*/ 0 h 4942919"/>
              <a:gd name="connsiteX58" fmla="*/ 2101287 w 4656982"/>
              <a:gd name="connsiteY58" fmla="*/ 0 h 4942919"/>
              <a:gd name="connsiteX59" fmla="*/ 2208464 w 4656982"/>
              <a:gd name="connsiteY59" fmla="*/ 0 h 4942919"/>
              <a:gd name="connsiteX60" fmla="*/ 2625527 w 4656982"/>
              <a:gd name="connsiteY60" fmla="*/ 0 h 4942919"/>
              <a:gd name="connsiteX61" fmla="*/ 2625527 w 4656982"/>
              <a:gd name="connsiteY61" fmla="*/ 1 h 4942919"/>
              <a:gd name="connsiteX62" fmla="*/ 3023872 w 4656982"/>
              <a:gd name="connsiteY62" fmla="*/ 1 h 4942919"/>
              <a:gd name="connsiteX63" fmla="*/ 3440936 w 4656982"/>
              <a:gd name="connsiteY63" fmla="*/ 1 h 4942919"/>
              <a:gd name="connsiteX64" fmla="*/ 3548113 w 4656982"/>
              <a:gd name="connsiteY64" fmla="*/ 1 h 4942919"/>
              <a:gd name="connsiteX65" fmla="*/ 3715678 w 4656982"/>
              <a:gd name="connsiteY65" fmla="*/ 1 h 4942919"/>
              <a:gd name="connsiteX66" fmla="*/ 3965177 w 4656982"/>
              <a:gd name="connsiteY66" fmla="*/ 1 h 4942919"/>
              <a:gd name="connsiteX67" fmla="*/ 4132741 w 4656982"/>
              <a:gd name="connsiteY67" fmla="*/ 1 h 4942919"/>
              <a:gd name="connsiteX68" fmla="*/ 4239919 w 4656982"/>
              <a:gd name="connsiteY68" fmla="*/ 1 h 4942919"/>
              <a:gd name="connsiteX69" fmla="*/ 4656982 w 4656982"/>
              <a:gd name="connsiteY69" fmla="*/ 1 h 4942919"/>
              <a:gd name="connsiteX70" fmla="*/ 4656982 w 4656982"/>
              <a:gd name="connsiteY70" fmla="*/ 431818 h 4942919"/>
              <a:gd name="connsiteX71" fmla="*/ 4656982 w 4656982"/>
              <a:gd name="connsiteY71" fmla="*/ 497503 h 4942919"/>
              <a:gd name="connsiteX72" fmla="*/ 4656982 w 4656982"/>
              <a:gd name="connsiteY72" fmla="*/ 929320 h 4942919"/>
              <a:gd name="connsiteX73" fmla="*/ 4656982 w 4656982"/>
              <a:gd name="connsiteY73" fmla="*/ 1064457 h 4942919"/>
              <a:gd name="connsiteX74" fmla="*/ 4656982 w 4656982"/>
              <a:gd name="connsiteY74" fmla="*/ 1496274 h 4942919"/>
              <a:gd name="connsiteX75" fmla="*/ 4656982 w 4656982"/>
              <a:gd name="connsiteY75" fmla="*/ 1561959 h 4942919"/>
              <a:gd name="connsiteX76" fmla="*/ 4656982 w 4656982"/>
              <a:gd name="connsiteY76" fmla="*/ 1993776 h 4942919"/>
              <a:gd name="connsiteX77" fmla="*/ 4656982 w 4656982"/>
              <a:gd name="connsiteY77" fmla="*/ 2626862 h 4942919"/>
              <a:gd name="connsiteX78" fmla="*/ 4656982 w 4656982"/>
              <a:gd name="connsiteY78" fmla="*/ 3058679 h 4942919"/>
              <a:gd name="connsiteX79" fmla="*/ 4656982 w 4656982"/>
              <a:gd name="connsiteY79" fmla="*/ 3124365 h 4942919"/>
              <a:gd name="connsiteX80" fmla="*/ 4656982 w 4656982"/>
              <a:gd name="connsiteY80" fmla="*/ 3556182 h 4942919"/>
              <a:gd name="connsiteX81" fmla="*/ 4656982 w 4656982"/>
              <a:gd name="connsiteY81" fmla="*/ 3691318 h 4942919"/>
              <a:gd name="connsiteX82" fmla="*/ 4656982 w 4656982"/>
              <a:gd name="connsiteY82" fmla="*/ 4123135 h 4942919"/>
              <a:gd name="connsiteX83" fmla="*/ 4656982 w 4656982"/>
              <a:gd name="connsiteY83" fmla="*/ 4188821 h 4942919"/>
              <a:gd name="connsiteX84" fmla="*/ 4656982 w 4656982"/>
              <a:gd name="connsiteY84" fmla="*/ 4620638 h 4942919"/>
              <a:gd name="connsiteX85" fmla="*/ 4283803 w 4656982"/>
              <a:gd name="connsiteY85" fmla="*/ 4942919 h 49429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Lst>
            <a:rect l="l" t="t" r="r" b="b"/>
            <a:pathLst>
              <a:path w="4656982" h="4942919">
                <a:moveTo>
                  <a:pt x="4283803" y="4942919"/>
                </a:moveTo>
                <a:lnTo>
                  <a:pt x="3866740" y="4942919"/>
                </a:lnTo>
                <a:lnTo>
                  <a:pt x="3759560" y="4942919"/>
                </a:lnTo>
                <a:lnTo>
                  <a:pt x="3591997" y="4942919"/>
                </a:lnTo>
                <a:lnTo>
                  <a:pt x="3342498" y="4942919"/>
                </a:lnTo>
                <a:lnTo>
                  <a:pt x="3174934" y="4942919"/>
                </a:lnTo>
                <a:lnTo>
                  <a:pt x="3067755" y="4942919"/>
                </a:lnTo>
                <a:lnTo>
                  <a:pt x="2650692" y="4942919"/>
                </a:lnTo>
                <a:lnTo>
                  <a:pt x="2252351" y="4942919"/>
                </a:lnTo>
                <a:lnTo>
                  <a:pt x="2252349" y="4942919"/>
                </a:lnTo>
                <a:lnTo>
                  <a:pt x="2041161" y="4942919"/>
                </a:lnTo>
                <a:lnTo>
                  <a:pt x="1835289" y="4942919"/>
                </a:lnTo>
                <a:lnTo>
                  <a:pt x="1835285" y="4942919"/>
                </a:lnTo>
                <a:lnTo>
                  <a:pt x="1728110" y="4942919"/>
                </a:lnTo>
                <a:lnTo>
                  <a:pt x="1728108" y="4942919"/>
                </a:lnTo>
                <a:lnTo>
                  <a:pt x="1624098" y="4942919"/>
                </a:lnTo>
                <a:lnTo>
                  <a:pt x="1560547" y="4942919"/>
                </a:lnTo>
                <a:lnTo>
                  <a:pt x="1560544" y="4942919"/>
                </a:lnTo>
                <a:lnTo>
                  <a:pt x="1516918" y="4942919"/>
                </a:lnTo>
                <a:lnTo>
                  <a:pt x="1349356" y="4942919"/>
                </a:lnTo>
                <a:lnTo>
                  <a:pt x="1311047" y="4942919"/>
                </a:lnTo>
                <a:lnTo>
                  <a:pt x="1311045" y="4942919"/>
                </a:lnTo>
                <a:lnTo>
                  <a:pt x="1143484" y="4942919"/>
                </a:lnTo>
                <a:lnTo>
                  <a:pt x="1143482" y="4942919"/>
                </a:lnTo>
                <a:lnTo>
                  <a:pt x="1099856" y="4942919"/>
                </a:lnTo>
                <a:lnTo>
                  <a:pt x="1036306" y="4942919"/>
                </a:lnTo>
                <a:lnTo>
                  <a:pt x="1036303" y="4942919"/>
                </a:lnTo>
                <a:lnTo>
                  <a:pt x="932293" y="4942919"/>
                </a:lnTo>
                <a:lnTo>
                  <a:pt x="825114" y="4942919"/>
                </a:lnTo>
                <a:lnTo>
                  <a:pt x="823785" y="4942919"/>
                </a:lnTo>
                <a:lnTo>
                  <a:pt x="619243" y="4942919"/>
                </a:lnTo>
                <a:lnTo>
                  <a:pt x="619241" y="4942919"/>
                </a:lnTo>
                <a:lnTo>
                  <a:pt x="574573" y="4942919"/>
                </a:lnTo>
                <a:lnTo>
                  <a:pt x="408051" y="4942919"/>
                </a:lnTo>
                <a:lnTo>
                  <a:pt x="9710" y="4942919"/>
                </a:lnTo>
                <a:lnTo>
                  <a:pt x="9708" y="4942919"/>
                </a:lnTo>
                <a:lnTo>
                  <a:pt x="0" y="4942919"/>
                </a:lnTo>
                <a:lnTo>
                  <a:pt x="0" y="4488156"/>
                </a:lnTo>
                <a:lnTo>
                  <a:pt x="0" y="4395248"/>
                </a:lnTo>
                <a:lnTo>
                  <a:pt x="0" y="3878463"/>
                </a:lnTo>
                <a:lnTo>
                  <a:pt x="0" y="3784480"/>
                </a:lnTo>
                <a:lnTo>
                  <a:pt x="0" y="3423700"/>
                </a:lnTo>
                <a:lnTo>
                  <a:pt x="0" y="3330792"/>
                </a:lnTo>
                <a:lnTo>
                  <a:pt x="0" y="2720024"/>
                </a:lnTo>
                <a:lnTo>
                  <a:pt x="0" y="1383449"/>
                </a:lnTo>
                <a:lnTo>
                  <a:pt x="0" y="1064456"/>
                </a:lnTo>
                <a:lnTo>
                  <a:pt x="0" y="318993"/>
                </a:lnTo>
                <a:lnTo>
                  <a:pt x="0" y="0"/>
                </a:lnTo>
                <a:lnTo>
                  <a:pt x="382886" y="0"/>
                </a:lnTo>
                <a:lnTo>
                  <a:pt x="382886" y="1"/>
                </a:lnTo>
                <a:lnTo>
                  <a:pt x="574574" y="1"/>
                </a:lnTo>
                <a:lnTo>
                  <a:pt x="574574" y="0"/>
                </a:lnTo>
                <a:lnTo>
                  <a:pt x="823785" y="0"/>
                </a:lnTo>
                <a:lnTo>
                  <a:pt x="992419" y="0"/>
                </a:lnTo>
                <a:lnTo>
                  <a:pt x="1409481" y="0"/>
                </a:lnTo>
                <a:lnTo>
                  <a:pt x="1516660" y="0"/>
                </a:lnTo>
                <a:lnTo>
                  <a:pt x="1684223" y="0"/>
                </a:lnTo>
                <a:lnTo>
                  <a:pt x="1933723" y="0"/>
                </a:lnTo>
                <a:lnTo>
                  <a:pt x="2101287" y="0"/>
                </a:lnTo>
                <a:lnTo>
                  <a:pt x="2208464" y="0"/>
                </a:lnTo>
                <a:lnTo>
                  <a:pt x="2625527" y="0"/>
                </a:lnTo>
                <a:lnTo>
                  <a:pt x="2625527" y="1"/>
                </a:lnTo>
                <a:lnTo>
                  <a:pt x="3023872" y="1"/>
                </a:lnTo>
                <a:lnTo>
                  <a:pt x="3440936" y="1"/>
                </a:lnTo>
                <a:lnTo>
                  <a:pt x="3548113" y="1"/>
                </a:lnTo>
                <a:lnTo>
                  <a:pt x="3715678" y="1"/>
                </a:lnTo>
                <a:lnTo>
                  <a:pt x="3965177" y="1"/>
                </a:lnTo>
                <a:lnTo>
                  <a:pt x="4132741" y="1"/>
                </a:lnTo>
                <a:lnTo>
                  <a:pt x="4239919" y="1"/>
                </a:lnTo>
                <a:lnTo>
                  <a:pt x="4656982" y="1"/>
                </a:lnTo>
                <a:lnTo>
                  <a:pt x="4656982" y="431818"/>
                </a:lnTo>
                <a:lnTo>
                  <a:pt x="4656982" y="497503"/>
                </a:lnTo>
                <a:lnTo>
                  <a:pt x="4656982" y="929320"/>
                </a:lnTo>
                <a:lnTo>
                  <a:pt x="4656982" y="1064457"/>
                </a:lnTo>
                <a:lnTo>
                  <a:pt x="4656982" y="1496274"/>
                </a:lnTo>
                <a:lnTo>
                  <a:pt x="4656982" y="1561959"/>
                </a:lnTo>
                <a:lnTo>
                  <a:pt x="4656982" y="1993776"/>
                </a:lnTo>
                <a:lnTo>
                  <a:pt x="4656982" y="2626862"/>
                </a:lnTo>
                <a:lnTo>
                  <a:pt x="4656982" y="3058679"/>
                </a:lnTo>
                <a:lnTo>
                  <a:pt x="4656982" y="3124365"/>
                </a:lnTo>
                <a:lnTo>
                  <a:pt x="4656982" y="3556182"/>
                </a:lnTo>
                <a:lnTo>
                  <a:pt x="4656982" y="3691318"/>
                </a:lnTo>
                <a:lnTo>
                  <a:pt x="4656982" y="4123135"/>
                </a:lnTo>
                <a:lnTo>
                  <a:pt x="4656982" y="4188821"/>
                </a:lnTo>
                <a:lnTo>
                  <a:pt x="4656982" y="4620638"/>
                </a:lnTo>
                <a:cubicBezTo>
                  <a:pt x="4656982" y="4798155"/>
                  <a:pt x="4490579" y="4942919"/>
                  <a:pt x="4283803" y="4942919"/>
                </a:cubicBezTo>
                <a:close/>
              </a:path>
            </a:pathLst>
          </a:custGeom>
          <a:solidFill>
            <a:srgbClr val="EC7C69"/>
          </a:solidFill>
          <a:ln w="24491" cap="flat">
            <a:noFill/>
            <a:prstDash val="solid"/>
            <a:miter/>
          </a:ln>
        </p:spPr>
        <p:txBody>
          <a:bodyPr wrap="square" rtlCol="0" anchor="ctr">
            <a:noAutofit/>
          </a:bodyPr>
          <a:lstStyle/>
          <a:p>
            <a:endParaRPr lang="en-US"/>
          </a:p>
        </p:txBody>
      </p:sp>
      <p:sp>
        <p:nvSpPr>
          <p:cNvPr id="6" name="Freeform 5">
            <a:extLst>
              <a:ext uri="{FF2B5EF4-FFF2-40B4-BE49-F238E27FC236}">
                <a16:creationId xmlns:a16="http://schemas.microsoft.com/office/drawing/2014/main" id="{88789C1D-232A-0418-B297-2A19C72B5680}"/>
              </a:ext>
            </a:extLst>
          </p:cNvPr>
          <p:cNvSpPr/>
          <p:nvPr/>
        </p:nvSpPr>
        <p:spPr>
          <a:xfrm rot="10800000">
            <a:off x="6756113" y="1915081"/>
            <a:ext cx="4656982" cy="4942919"/>
          </a:xfrm>
          <a:custGeom>
            <a:avLst/>
            <a:gdLst>
              <a:gd name="connsiteX0" fmla="*/ 4283803 w 4656982"/>
              <a:gd name="connsiteY0" fmla="*/ 4942919 h 4942919"/>
              <a:gd name="connsiteX1" fmla="*/ 3866740 w 4656982"/>
              <a:gd name="connsiteY1" fmla="*/ 4942919 h 4942919"/>
              <a:gd name="connsiteX2" fmla="*/ 3759560 w 4656982"/>
              <a:gd name="connsiteY2" fmla="*/ 4942919 h 4942919"/>
              <a:gd name="connsiteX3" fmla="*/ 3591997 w 4656982"/>
              <a:gd name="connsiteY3" fmla="*/ 4942919 h 4942919"/>
              <a:gd name="connsiteX4" fmla="*/ 3342498 w 4656982"/>
              <a:gd name="connsiteY4" fmla="*/ 4942919 h 4942919"/>
              <a:gd name="connsiteX5" fmla="*/ 3174934 w 4656982"/>
              <a:gd name="connsiteY5" fmla="*/ 4942919 h 4942919"/>
              <a:gd name="connsiteX6" fmla="*/ 3067755 w 4656982"/>
              <a:gd name="connsiteY6" fmla="*/ 4942919 h 4942919"/>
              <a:gd name="connsiteX7" fmla="*/ 2650692 w 4656982"/>
              <a:gd name="connsiteY7" fmla="*/ 4942919 h 4942919"/>
              <a:gd name="connsiteX8" fmla="*/ 2252351 w 4656982"/>
              <a:gd name="connsiteY8" fmla="*/ 4942919 h 4942919"/>
              <a:gd name="connsiteX9" fmla="*/ 2252349 w 4656982"/>
              <a:gd name="connsiteY9" fmla="*/ 4942919 h 4942919"/>
              <a:gd name="connsiteX10" fmla="*/ 2041161 w 4656982"/>
              <a:gd name="connsiteY10" fmla="*/ 4942919 h 4942919"/>
              <a:gd name="connsiteX11" fmla="*/ 1835289 w 4656982"/>
              <a:gd name="connsiteY11" fmla="*/ 4942919 h 4942919"/>
              <a:gd name="connsiteX12" fmla="*/ 1835285 w 4656982"/>
              <a:gd name="connsiteY12" fmla="*/ 4942919 h 4942919"/>
              <a:gd name="connsiteX13" fmla="*/ 1728110 w 4656982"/>
              <a:gd name="connsiteY13" fmla="*/ 4942919 h 4942919"/>
              <a:gd name="connsiteX14" fmla="*/ 1728108 w 4656982"/>
              <a:gd name="connsiteY14" fmla="*/ 4942919 h 4942919"/>
              <a:gd name="connsiteX15" fmla="*/ 1624098 w 4656982"/>
              <a:gd name="connsiteY15" fmla="*/ 4942919 h 4942919"/>
              <a:gd name="connsiteX16" fmla="*/ 1560547 w 4656982"/>
              <a:gd name="connsiteY16" fmla="*/ 4942919 h 4942919"/>
              <a:gd name="connsiteX17" fmla="*/ 1560544 w 4656982"/>
              <a:gd name="connsiteY17" fmla="*/ 4942919 h 4942919"/>
              <a:gd name="connsiteX18" fmla="*/ 1516918 w 4656982"/>
              <a:gd name="connsiteY18" fmla="*/ 4942919 h 4942919"/>
              <a:gd name="connsiteX19" fmla="*/ 1349356 w 4656982"/>
              <a:gd name="connsiteY19" fmla="*/ 4942919 h 4942919"/>
              <a:gd name="connsiteX20" fmla="*/ 1311047 w 4656982"/>
              <a:gd name="connsiteY20" fmla="*/ 4942919 h 4942919"/>
              <a:gd name="connsiteX21" fmla="*/ 1311045 w 4656982"/>
              <a:gd name="connsiteY21" fmla="*/ 4942919 h 4942919"/>
              <a:gd name="connsiteX22" fmla="*/ 1143484 w 4656982"/>
              <a:gd name="connsiteY22" fmla="*/ 4942919 h 4942919"/>
              <a:gd name="connsiteX23" fmla="*/ 1143482 w 4656982"/>
              <a:gd name="connsiteY23" fmla="*/ 4942919 h 4942919"/>
              <a:gd name="connsiteX24" fmla="*/ 1099856 w 4656982"/>
              <a:gd name="connsiteY24" fmla="*/ 4942919 h 4942919"/>
              <a:gd name="connsiteX25" fmla="*/ 1036306 w 4656982"/>
              <a:gd name="connsiteY25" fmla="*/ 4942919 h 4942919"/>
              <a:gd name="connsiteX26" fmla="*/ 1036303 w 4656982"/>
              <a:gd name="connsiteY26" fmla="*/ 4942919 h 4942919"/>
              <a:gd name="connsiteX27" fmla="*/ 932293 w 4656982"/>
              <a:gd name="connsiteY27" fmla="*/ 4942919 h 4942919"/>
              <a:gd name="connsiteX28" fmla="*/ 825114 w 4656982"/>
              <a:gd name="connsiteY28" fmla="*/ 4942919 h 4942919"/>
              <a:gd name="connsiteX29" fmla="*/ 823785 w 4656982"/>
              <a:gd name="connsiteY29" fmla="*/ 4942919 h 4942919"/>
              <a:gd name="connsiteX30" fmla="*/ 619243 w 4656982"/>
              <a:gd name="connsiteY30" fmla="*/ 4942919 h 4942919"/>
              <a:gd name="connsiteX31" fmla="*/ 619241 w 4656982"/>
              <a:gd name="connsiteY31" fmla="*/ 4942919 h 4942919"/>
              <a:gd name="connsiteX32" fmla="*/ 574573 w 4656982"/>
              <a:gd name="connsiteY32" fmla="*/ 4942919 h 4942919"/>
              <a:gd name="connsiteX33" fmla="*/ 408051 w 4656982"/>
              <a:gd name="connsiteY33" fmla="*/ 4942919 h 4942919"/>
              <a:gd name="connsiteX34" fmla="*/ 9710 w 4656982"/>
              <a:gd name="connsiteY34" fmla="*/ 4942919 h 4942919"/>
              <a:gd name="connsiteX35" fmla="*/ 9708 w 4656982"/>
              <a:gd name="connsiteY35" fmla="*/ 4942919 h 4942919"/>
              <a:gd name="connsiteX36" fmla="*/ 0 w 4656982"/>
              <a:gd name="connsiteY36" fmla="*/ 4942919 h 4942919"/>
              <a:gd name="connsiteX37" fmla="*/ 0 w 4656982"/>
              <a:gd name="connsiteY37" fmla="*/ 4488156 h 4942919"/>
              <a:gd name="connsiteX38" fmla="*/ 0 w 4656982"/>
              <a:gd name="connsiteY38" fmla="*/ 4395248 h 4942919"/>
              <a:gd name="connsiteX39" fmla="*/ 0 w 4656982"/>
              <a:gd name="connsiteY39" fmla="*/ 3878463 h 4942919"/>
              <a:gd name="connsiteX40" fmla="*/ 0 w 4656982"/>
              <a:gd name="connsiteY40" fmla="*/ 3784480 h 4942919"/>
              <a:gd name="connsiteX41" fmla="*/ 0 w 4656982"/>
              <a:gd name="connsiteY41" fmla="*/ 3423700 h 4942919"/>
              <a:gd name="connsiteX42" fmla="*/ 0 w 4656982"/>
              <a:gd name="connsiteY42" fmla="*/ 3330792 h 4942919"/>
              <a:gd name="connsiteX43" fmla="*/ 0 w 4656982"/>
              <a:gd name="connsiteY43" fmla="*/ 2720024 h 4942919"/>
              <a:gd name="connsiteX44" fmla="*/ 0 w 4656982"/>
              <a:gd name="connsiteY44" fmla="*/ 1383449 h 4942919"/>
              <a:gd name="connsiteX45" fmla="*/ 0 w 4656982"/>
              <a:gd name="connsiteY45" fmla="*/ 1064456 h 4942919"/>
              <a:gd name="connsiteX46" fmla="*/ 0 w 4656982"/>
              <a:gd name="connsiteY46" fmla="*/ 318993 h 4942919"/>
              <a:gd name="connsiteX47" fmla="*/ 0 w 4656982"/>
              <a:gd name="connsiteY47" fmla="*/ 0 h 4942919"/>
              <a:gd name="connsiteX48" fmla="*/ 382886 w 4656982"/>
              <a:gd name="connsiteY48" fmla="*/ 0 h 4942919"/>
              <a:gd name="connsiteX49" fmla="*/ 382886 w 4656982"/>
              <a:gd name="connsiteY49" fmla="*/ 1 h 4942919"/>
              <a:gd name="connsiteX50" fmla="*/ 574574 w 4656982"/>
              <a:gd name="connsiteY50" fmla="*/ 1 h 4942919"/>
              <a:gd name="connsiteX51" fmla="*/ 574574 w 4656982"/>
              <a:gd name="connsiteY51" fmla="*/ 0 h 4942919"/>
              <a:gd name="connsiteX52" fmla="*/ 823785 w 4656982"/>
              <a:gd name="connsiteY52" fmla="*/ 0 h 4942919"/>
              <a:gd name="connsiteX53" fmla="*/ 992419 w 4656982"/>
              <a:gd name="connsiteY53" fmla="*/ 0 h 4942919"/>
              <a:gd name="connsiteX54" fmla="*/ 1409481 w 4656982"/>
              <a:gd name="connsiteY54" fmla="*/ 0 h 4942919"/>
              <a:gd name="connsiteX55" fmla="*/ 1516660 w 4656982"/>
              <a:gd name="connsiteY55" fmla="*/ 0 h 4942919"/>
              <a:gd name="connsiteX56" fmla="*/ 1684223 w 4656982"/>
              <a:gd name="connsiteY56" fmla="*/ 0 h 4942919"/>
              <a:gd name="connsiteX57" fmla="*/ 1933723 w 4656982"/>
              <a:gd name="connsiteY57" fmla="*/ 0 h 4942919"/>
              <a:gd name="connsiteX58" fmla="*/ 2101287 w 4656982"/>
              <a:gd name="connsiteY58" fmla="*/ 0 h 4942919"/>
              <a:gd name="connsiteX59" fmla="*/ 2208464 w 4656982"/>
              <a:gd name="connsiteY59" fmla="*/ 0 h 4942919"/>
              <a:gd name="connsiteX60" fmla="*/ 2625527 w 4656982"/>
              <a:gd name="connsiteY60" fmla="*/ 0 h 4942919"/>
              <a:gd name="connsiteX61" fmla="*/ 2625527 w 4656982"/>
              <a:gd name="connsiteY61" fmla="*/ 1 h 4942919"/>
              <a:gd name="connsiteX62" fmla="*/ 3023872 w 4656982"/>
              <a:gd name="connsiteY62" fmla="*/ 1 h 4942919"/>
              <a:gd name="connsiteX63" fmla="*/ 3440936 w 4656982"/>
              <a:gd name="connsiteY63" fmla="*/ 1 h 4942919"/>
              <a:gd name="connsiteX64" fmla="*/ 3548113 w 4656982"/>
              <a:gd name="connsiteY64" fmla="*/ 1 h 4942919"/>
              <a:gd name="connsiteX65" fmla="*/ 3715678 w 4656982"/>
              <a:gd name="connsiteY65" fmla="*/ 1 h 4942919"/>
              <a:gd name="connsiteX66" fmla="*/ 3965177 w 4656982"/>
              <a:gd name="connsiteY66" fmla="*/ 1 h 4942919"/>
              <a:gd name="connsiteX67" fmla="*/ 4132741 w 4656982"/>
              <a:gd name="connsiteY67" fmla="*/ 1 h 4942919"/>
              <a:gd name="connsiteX68" fmla="*/ 4239919 w 4656982"/>
              <a:gd name="connsiteY68" fmla="*/ 1 h 4942919"/>
              <a:gd name="connsiteX69" fmla="*/ 4656982 w 4656982"/>
              <a:gd name="connsiteY69" fmla="*/ 1 h 4942919"/>
              <a:gd name="connsiteX70" fmla="*/ 4656982 w 4656982"/>
              <a:gd name="connsiteY70" fmla="*/ 431818 h 4942919"/>
              <a:gd name="connsiteX71" fmla="*/ 4656982 w 4656982"/>
              <a:gd name="connsiteY71" fmla="*/ 497503 h 4942919"/>
              <a:gd name="connsiteX72" fmla="*/ 4656982 w 4656982"/>
              <a:gd name="connsiteY72" fmla="*/ 929320 h 4942919"/>
              <a:gd name="connsiteX73" fmla="*/ 4656982 w 4656982"/>
              <a:gd name="connsiteY73" fmla="*/ 1064457 h 4942919"/>
              <a:gd name="connsiteX74" fmla="*/ 4656982 w 4656982"/>
              <a:gd name="connsiteY74" fmla="*/ 1496274 h 4942919"/>
              <a:gd name="connsiteX75" fmla="*/ 4656982 w 4656982"/>
              <a:gd name="connsiteY75" fmla="*/ 1561959 h 4942919"/>
              <a:gd name="connsiteX76" fmla="*/ 4656982 w 4656982"/>
              <a:gd name="connsiteY76" fmla="*/ 1993776 h 4942919"/>
              <a:gd name="connsiteX77" fmla="*/ 4656982 w 4656982"/>
              <a:gd name="connsiteY77" fmla="*/ 2626862 h 4942919"/>
              <a:gd name="connsiteX78" fmla="*/ 4656982 w 4656982"/>
              <a:gd name="connsiteY78" fmla="*/ 3058679 h 4942919"/>
              <a:gd name="connsiteX79" fmla="*/ 4656982 w 4656982"/>
              <a:gd name="connsiteY79" fmla="*/ 3124365 h 4942919"/>
              <a:gd name="connsiteX80" fmla="*/ 4656982 w 4656982"/>
              <a:gd name="connsiteY80" fmla="*/ 3556182 h 4942919"/>
              <a:gd name="connsiteX81" fmla="*/ 4656982 w 4656982"/>
              <a:gd name="connsiteY81" fmla="*/ 3691318 h 4942919"/>
              <a:gd name="connsiteX82" fmla="*/ 4656982 w 4656982"/>
              <a:gd name="connsiteY82" fmla="*/ 4123135 h 4942919"/>
              <a:gd name="connsiteX83" fmla="*/ 4656982 w 4656982"/>
              <a:gd name="connsiteY83" fmla="*/ 4188821 h 4942919"/>
              <a:gd name="connsiteX84" fmla="*/ 4656982 w 4656982"/>
              <a:gd name="connsiteY84" fmla="*/ 4620638 h 4942919"/>
              <a:gd name="connsiteX85" fmla="*/ 4283803 w 4656982"/>
              <a:gd name="connsiteY85" fmla="*/ 4942919 h 49429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Lst>
            <a:rect l="l" t="t" r="r" b="b"/>
            <a:pathLst>
              <a:path w="4656982" h="4942919">
                <a:moveTo>
                  <a:pt x="4283803" y="4942919"/>
                </a:moveTo>
                <a:lnTo>
                  <a:pt x="3866740" y="4942919"/>
                </a:lnTo>
                <a:lnTo>
                  <a:pt x="3759560" y="4942919"/>
                </a:lnTo>
                <a:lnTo>
                  <a:pt x="3591997" y="4942919"/>
                </a:lnTo>
                <a:lnTo>
                  <a:pt x="3342498" y="4942919"/>
                </a:lnTo>
                <a:lnTo>
                  <a:pt x="3174934" y="4942919"/>
                </a:lnTo>
                <a:lnTo>
                  <a:pt x="3067755" y="4942919"/>
                </a:lnTo>
                <a:lnTo>
                  <a:pt x="2650692" y="4942919"/>
                </a:lnTo>
                <a:lnTo>
                  <a:pt x="2252351" y="4942919"/>
                </a:lnTo>
                <a:lnTo>
                  <a:pt x="2252349" y="4942919"/>
                </a:lnTo>
                <a:lnTo>
                  <a:pt x="2041161" y="4942919"/>
                </a:lnTo>
                <a:lnTo>
                  <a:pt x="1835289" y="4942919"/>
                </a:lnTo>
                <a:lnTo>
                  <a:pt x="1835285" y="4942919"/>
                </a:lnTo>
                <a:lnTo>
                  <a:pt x="1728110" y="4942919"/>
                </a:lnTo>
                <a:lnTo>
                  <a:pt x="1728108" y="4942919"/>
                </a:lnTo>
                <a:lnTo>
                  <a:pt x="1624098" y="4942919"/>
                </a:lnTo>
                <a:lnTo>
                  <a:pt x="1560547" y="4942919"/>
                </a:lnTo>
                <a:lnTo>
                  <a:pt x="1560544" y="4942919"/>
                </a:lnTo>
                <a:lnTo>
                  <a:pt x="1516918" y="4942919"/>
                </a:lnTo>
                <a:lnTo>
                  <a:pt x="1349356" y="4942919"/>
                </a:lnTo>
                <a:lnTo>
                  <a:pt x="1311047" y="4942919"/>
                </a:lnTo>
                <a:lnTo>
                  <a:pt x="1311045" y="4942919"/>
                </a:lnTo>
                <a:lnTo>
                  <a:pt x="1143484" y="4942919"/>
                </a:lnTo>
                <a:lnTo>
                  <a:pt x="1143482" y="4942919"/>
                </a:lnTo>
                <a:lnTo>
                  <a:pt x="1099856" y="4942919"/>
                </a:lnTo>
                <a:lnTo>
                  <a:pt x="1036306" y="4942919"/>
                </a:lnTo>
                <a:lnTo>
                  <a:pt x="1036303" y="4942919"/>
                </a:lnTo>
                <a:lnTo>
                  <a:pt x="932293" y="4942919"/>
                </a:lnTo>
                <a:lnTo>
                  <a:pt x="825114" y="4942919"/>
                </a:lnTo>
                <a:lnTo>
                  <a:pt x="823785" y="4942919"/>
                </a:lnTo>
                <a:lnTo>
                  <a:pt x="619243" y="4942919"/>
                </a:lnTo>
                <a:lnTo>
                  <a:pt x="619241" y="4942919"/>
                </a:lnTo>
                <a:lnTo>
                  <a:pt x="574573" y="4942919"/>
                </a:lnTo>
                <a:lnTo>
                  <a:pt x="408051" y="4942919"/>
                </a:lnTo>
                <a:lnTo>
                  <a:pt x="9710" y="4942919"/>
                </a:lnTo>
                <a:lnTo>
                  <a:pt x="9708" y="4942919"/>
                </a:lnTo>
                <a:lnTo>
                  <a:pt x="0" y="4942919"/>
                </a:lnTo>
                <a:lnTo>
                  <a:pt x="0" y="4488156"/>
                </a:lnTo>
                <a:lnTo>
                  <a:pt x="0" y="4395248"/>
                </a:lnTo>
                <a:lnTo>
                  <a:pt x="0" y="3878463"/>
                </a:lnTo>
                <a:lnTo>
                  <a:pt x="0" y="3784480"/>
                </a:lnTo>
                <a:lnTo>
                  <a:pt x="0" y="3423700"/>
                </a:lnTo>
                <a:lnTo>
                  <a:pt x="0" y="3330792"/>
                </a:lnTo>
                <a:lnTo>
                  <a:pt x="0" y="2720024"/>
                </a:lnTo>
                <a:lnTo>
                  <a:pt x="0" y="1383449"/>
                </a:lnTo>
                <a:lnTo>
                  <a:pt x="0" y="1064456"/>
                </a:lnTo>
                <a:lnTo>
                  <a:pt x="0" y="318993"/>
                </a:lnTo>
                <a:lnTo>
                  <a:pt x="0" y="0"/>
                </a:lnTo>
                <a:lnTo>
                  <a:pt x="382886" y="0"/>
                </a:lnTo>
                <a:lnTo>
                  <a:pt x="382886" y="1"/>
                </a:lnTo>
                <a:lnTo>
                  <a:pt x="574574" y="1"/>
                </a:lnTo>
                <a:lnTo>
                  <a:pt x="574574" y="0"/>
                </a:lnTo>
                <a:lnTo>
                  <a:pt x="823785" y="0"/>
                </a:lnTo>
                <a:lnTo>
                  <a:pt x="992419" y="0"/>
                </a:lnTo>
                <a:lnTo>
                  <a:pt x="1409481" y="0"/>
                </a:lnTo>
                <a:lnTo>
                  <a:pt x="1516660" y="0"/>
                </a:lnTo>
                <a:lnTo>
                  <a:pt x="1684223" y="0"/>
                </a:lnTo>
                <a:lnTo>
                  <a:pt x="1933723" y="0"/>
                </a:lnTo>
                <a:lnTo>
                  <a:pt x="2101287" y="0"/>
                </a:lnTo>
                <a:lnTo>
                  <a:pt x="2208464" y="0"/>
                </a:lnTo>
                <a:lnTo>
                  <a:pt x="2625527" y="0"/>
                </a:lnTo>
                <a:lnTo>
                  <a:pt x="2625527" y="1"/>
                </a:lnTo>
                <a:lnTo>
                  <a:pt x="3023872" y="1"/>
                </a:lnTo>
                <a:lnTo>
                  <a:pt x="3440936" y="1"/>
                </a:lnTo>
                <a:lnTo>
                  <a:pt x="3548113" y="1"/>
                </a:lnTo>
                <a:lnTo>
                  <a:pt x="3715678" y="1"/>
                </a:lnTo>
                <a:lnTo>
                  <a:pt x="3965177" y="1"/>
                </a:lnTo>
                <a:lnTo>
                  <a:pt x="4132741" y="1"/>
                </a:lnTo>
                <a:lnTo>
                  <a:pt x="4239919" y="1"/>
                </a:lnTo>
                <a:lnTo>
                  <a:pt x="4656982" y="1"/>
                </a:lnTo>
                <a:lnTo>
                  <a:pt x="4656982" y="431818"/>
                </a:lnTo>
                <a:lnTo>
                  <a:pt x="4656982" y="497503"/>
                </a:lnTo>
                <a:lnTo>
                  <a:pt x="4656982" y="929320"/>
                </a:lnTo>
                <a:lnTo>
                  <a:pt x="4656982" y="1064457"/>
                </a:lnTo>
                <a:lnTo>
                  <a:pt x="4656982" y="1496274"/>
                </a:lnTo>
                <a:lnTo>
                  <a:pt x="4656982" y="1561959"/>
                </a:lnTo>
                <a:lnTo>
                  <a:pt x="4656982" y="1993776"/>
                </a:lnTo>
                <a:lnTo>
                  <a:pt x="4656982" y="2626862"/>
                </a:lnTo>
                <a:lnTo>
                  <a:pt x="4656982" y="3058679"/>
                </a:lnTo>
                <a:lnTo>
                  <a:pt x="4656982" y="3124365"/>
                </a:lnTo>
                <a:lnTo>
                  <a:pt x="4656982" y="3556182"/>
                </a:lnTo>
                <a:lnTo>
                  <a:pt x="4656982" y="3691318"/>
                </a:lnTo>
                <a:lnTo>
                  <a:pt x="4656982" y="4123135"/>
                </a:lnTo>
                <a:lnTo>
                  <a:pt x="4656982" y="4188821"/>
                </a:lnTo>
                <a:lnTo>
                  <a:pt x="4656982" y="4620638"/>
                </a:lnTo>
                <a:cubicBezTo>
                  <a:pt x="4656982" y="4798155"/>
                  <a:pt x="4490579" y="4942919"/>
                  <a:pt x="4283803" y="4942919"/>
                </a:cubicBezTo>
                <a:close/>
              </a:path>
            </a:pathLst>
          </a:custGeom>
          <a:solidFill>
            <a:srgbClr val="EC7C69"/>
          </a:solidFill>
          <a:ln w="24491" cap="flat">
            <a:noFill/>
            <a:prstDash val="solid"/>
            <a:miter/>
          </a:ln>
        </p:spPr>
        <p:txBody>
          <a:bodyPr wrap="square" rtlCol="0" anchor="ctr">
            <a:noAutofit/>
          </a:bodyPr>
          <a:lstStyle/>
          <a:p>
            <a:endParaRPr lang="en-US"/>
          </a:p>
        </p:txBody>
      </p:sp>
      <p:sp>
        <p:nvSpPr>
          <p:cNvPr id="11" name="Text Placeholder 1">
            <a:extLst>
              <a:ext uri="{FF2B5EF4-FFF2-40B4-BE49-F238E27FC236}">
                <a16:creationId xmlns:a16="http://schemas.microsoft.com/office/drawing/2014/main" id="{C5B2EB56-61C6-02EB-02AA-7954DEA14388}"/>
              </a:ext>
            </a:extLst>
          </p:cNvPr>
          <p:cNvSpPr txBox="1">
            <a:spLocks/>
          </p:cNvSpPr>
          <p:nvPr/>
        </p:nvSpPr>
        <p:spPr>
          <a:xfrm>
            <a:off x="4632347" y="2190028"/>
            <a:ext cx="6597128"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l">
              <a:lnSpc>
                <a:spcPts val="2340"/>
              </a:lnSpc>
              <a:spcBef>
                <a:spcPts val="0"/>
              </a:spcBef>
              <a:buFont typeface="Arial" panose="020B0604020202020204" pitchFamily="34" charset="0"/>
              <a:buChar char="•"/>
            </a:pPr>
            <a:r>
              <a:rPr lang="en-US" sz="2200" b="1" dirty="0"/>
              <a:t>Það er nauðsynlegt að skilja raunverulega fjárfestingu sem felst bak við tjöldin. </a:t>
            </a:r>
            <a:r>
              <a:rPr lang="en-US" sz="2200" dirty="0"/>
              <a:t>Þessi kafli hjálpar þér að sundurliðun </a:t>
            </a:r>
            <a:r>
              <a:rPr lang="en-US" sz="2200" b="1" dirty="0"/>
              <a:t>fjármagns-, áætlunar- og innviðakostnaðar </a:t>
            </a:r>
            <a:r>
              <a:rPr lang="en-US" sz="2200" dirty="0"/>
              <a:t>sem þarf til að breyta hugmyndinni þinni í sjálfbæran, langtíma rekstur.</a:t>
            </a:r>
          </a:p>
          <a:p>
            <a:pPr marL="342900" indent="-342900" algn="l">
              <a:lnSpc>
                <a:spcPts val="2340"/>
              </a:lnSpc>
              <a:spcBef>
                <a:spcPts val="0"/>
              </a:spcBef>
              <a:buFont typeface="Arial" panose="020B0604020202020204" pitchFamily="34" charset="0"/>
              <a:buChar char="•"/>
            </a:pPr>
            <a:r>
              <a:rPr lang="en-US" sz="2200" b="1" dirty="0"/>
              <a:t>Þú munt kanna helstu stofnkostnað</a:t>
            </a:r>
            <a:r>
              <a:rPr lang="en-US" sz="2200" dirty="0"/>
              <a:t>, svo sem ferðamannaskipulag á móti skipulagi óhefðbundinna gististaða, landakaup, endurbætur, byggingu og innréttingu, auk oft vanrækttra nauðsynlegra þátta eins og skipulagsleyfa, tenginga við veitukerfi, sólarsella, úrgangskerfa, skilti, trygginga og aðgengisumbóta</a:t>
            </a:r>
            <a:r>
              <a:rPr lang="en-US" sz="2200" b="1" dirty="0"/>
              <a:t>.</a:t>
            </a:r>
            <a:r>
              <a:rPr lang="en-US" sz="2200" dirty="0"/>
              <a:t> Án slíkrar skýrleika eru jafnvel sterkar hugmyndir í hættu á að mistakast vegna </a:t>
            </a:r>
            <a:r>
              <a:rPr lang="en-US" sz="2200" b="1" dirty="0"/>
              <a:t>falinna kostnaðarliða eða óraunhæfs fjárhagsáætlunar.</a:t>
            </a:r>
          </a:p>
        </p:txBody>
      </p:sp>
      <p:sp>
        <p:nvSpPr>
          <p:cNvPr id="13" name="Text Placeholder 5">
            <a:extLst>
              <a:ext uri="{FF2B5EF4-FFF2-40B4-BE49-F238E27FC236}">
                <a16:creationId xmlns:a16="http://schemas.microsoft.com/office/drawing/2014/main" id="{12F2F711-ED50-A48C-3862-7D0C5532C99D}"/>
              </a:ext>
            </a:extLst>
          </p:cNvPr>
          <p:cNvSpPr txBox="1">
            <a:spLocks/>
          </p:cNvSpPr>
          <p:nvPr/>
        </p:nvSpPr>
        <p:spPr>
          <a:xfrm>
            <a:off x="609625" y="2018509"/>
            <a:ext cx="3396902" cy="2216559"/>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b="0" dirty="0">
                <a:solidFill>
                  <a:srgbClr val="494949"/>
                </a:solidFill>
              </a:rPr>
              <a:t>Að hefja rekstur óhefðbundins gististaðar í ferðaþjónustu, hvort sem um er að ræða glamping-einingar, endurnýjaðar sveitahús eða vistvænar einingar, er spennandi, en árangur ræðst af fleiru en einungis sýn. </a:t>
            </a:r>
          </a:p>
          <a:p>
            <a:pPr>
              <a:lnSpc>
                <a:spcPts val="2900"/>
              </a:lnSpc>
            </a:pPr>
            <a:endParaRPr lang="en-US" dirty="0"/>
          </a:p>
        </p:txBody>
      </p:sp>
    </p:spTree>
    <p:extLst>
      <p:ext uri="{BB962C8B-B14F-4D97-AF65-F5344CB8AC3E}">
        <p14:creationId xmlns:p14="http://schemas.microsoft.com/office/powerpoint/2010/main" val="34429000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5B8D2E-9C89-D53F-236B-541A2EF26652}"/>
            </a:ext>
          </a:extLst>
        </p:cNvPr>
        <p:cNvGrpSpPr/>
        <p:nvPr/>
      </p:nvGrpSpPr>
      <p:grpSpPr>
        <a:xfrm>
          <a:off x="0" y="0"/>
          <a:ext cx="0" cy="0"/>
          <a:chOff x="0" y="0"/>
          <a:chExt cx="0" cy="0"/>
        </a:xfrm>
      </p:grpSpPr>
      <p:sp>
        <p:nvSpPr>
          <p:cNvPr id="9" name="Text Placeholder 3">
            <a:extLst>
              <a:ext uri="{FF2B5EF4-FFF2-40B4-BE49-F238E27FC236}">
                <a16:creationId xmlns:a16="http://schemas.microsoft.com/office/drawing/2014/main" id="{F236BAD3-370C-F74C-8271-7C85D09D6853}"/>
              </a:ext>
            </a:extLst>
          </p:cNvPr>
          <p:cNvSpPr txBox="1">
            <a:spLocks/>
          </p:cNvSpPr>
          <p:nvPr/>
        </p:nvSpPr>
        <p:spPr>
          <a:xfrm>
            <a:off x="609624" y="493193"/>
            <a:ext cx="8277702"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solidFill>
                  <a:srgbClr val="EC7C69"/>
                </a:solidFill>
              </a:rPr>
              <a:t>Inngangur </a:t>
            </a:r>
            <a:r>
              <a:rPr lang="en-US" dirty="0"/>
              <a:t>– stofnun og fjármögnun – hvað það raunverulega kostar að koma af stað</a:t>
            </a:r>
          </a:p>
          <a:p>
            <a:pPr>
              <a:lnSpc>
                <a:spcPts val="3720"/>
              </a:lnSpc>
            </a:pPr>
            <a:endParaRPr lang="en-US" dirty="0"/>
          </a:p>
          <a:p>
            <a:pPr>
              <a:lnSpc>
                <a:spcPts val="3720"/>
              </a:lnSpc>
            </a:pPr>
            <a:endParaRPr lang="en-US" dirty="0"/>
          </a:p>
        </p:txBody>
      </p:sp>
      <p:cxnSp>
        <p:nvCxnSpPr>
          <p:cNvPr id="10" name="Straight Connector 9">
            <a:extLst>
              <a:ext uri="{FF2B5EF4-FFF2-40B4-BE49-F238E27FC236}">
                <a16:creationId xmlns:a16="http://schemas.microsoft.com/office/drawing/2014/main" id="{F5AE9223-1206-60BE-9238-938B6133A51F}"/>
              </a:ext>
            </a:extLst>
          </p:cNvPr>
          <p:cNvCxnSpPr>
            <a:cxnSpLocks/>
          </p:cNvCxnSpPr>
          <p:nvPr/>
        </p:nvCxnSpPr>
        <p:spPr>
          <a:xfrm>
            <a:off x="0" y="1571793"/>
            <a:ext cx="7700211"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Slide Number Placeholder 5">
            <a:extLst>
              <a:ext uri="{FF2B5EF4-FFF2-40B4-BE49-F238E27FC236}">
                <a16:creationId xmlns:a16="http://schemas.microsoft.com/office/drawing/2014/main" id="{A33E352F-9631-BEBC-DC67-02890551FA52}"/>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12</a:t>
            </a:fld>
            <a:endParaRPr lang="fr-CA" sz="1200" dirty="0"/>
          </a:p>
        </p:txBody>
      </p:sp>
      <p:sp>
        <p:nvSpPr>
          <p:cNvPr id="4" name="Text Placeholder 5">
            <a:extLst>
              <a:ext uri="{FF2B5EF4-FFF2-40B4-BE49-F238E27FC236}">
                <a16:creationId xmlns:a16="http://schemas.microsoft.com/office/drawing/2014/main" id="{A8A94B3A-6747-E64F-5AF5-8CA26290D982}"/>
              </a:ext>
            </a:extLst>
          </p:cNvPr>
          <p:cNvSpPr txBox="1">
            <a:spLocks/>
          </p:cNvSpPr>
          <p:nvPr/>
        </p:nvSpPr>
        <p:spPr>
          <a:xfrm>
            <a:off x="609624" y="2018510"/>
            <a:ext cx="4523873" cy="1464686"/>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b="0" dirty="0">
                <a:solidFill>
                  <a:srgbClr val="494949"/>
                </a:solidFill>
              </a:rPr>
              <a:t>Að hefja rekstur á öðruvísi gistingu í ferðaþjónustu, hvort sem um er að ræða glamping-einingar, endurnýjaðar sveitabæi eða vistvænar einingar, er spennandi, en árangur ræðst af fleiru en einungis sýn. </a:t>
            </a:r>
          </a:p>
          <a:p>
            <a:pPr>
              <a:lnSpc>
                <a:spcPts val="2900"/>
              </a:lnSpc>
            </a:pPr>
            <a:endParaRPr lang="en-US" dirty="0"/>
          </a:p>
        </p:txBody>
      </p:sp>
      <p:pic>
        <p:nvPicPr>
          <p:cNvPr id="8" name="Picture 7">
            <a:extLst>
              <a:ext uri="{FF2B5EF4-FFF2-40B4-BE49-F238E27FC236}">
                <a16:creationId xmlns:a16="http://schemas.microsoft.com/office/drawing/2014/main" id="{376F0DFB-7C58-63D1-3B4E-2FC015A59A6A}"/>
              </a:ext>
            </a:extLst>
          </p:cNvPr>
          <p:cNvPicPr>
            <a:picLocks noChangeAspect="1"/>
          </p:cNvPicPr>
          <p:nvPr/>
        </p:nvPicPr>
        <p:blipFill>
          <a:blip r:embed="rId2">
            <a:alphaModFix/>
            <a:extLst>
              <a:ext uri="{28A0092B-C50C-407E-A947-70E740481C1C}">
                <a14:useLocalDpi xmlns:a14="http://schemas.microsoft.com/office/drawing/2010/main" val="0"/>
              </a:ext>
            </a:extLst>
          </a:blip>
          <a:srcRect l="53155" t="-1" r="5047" b="49903"/>
          <a:stretch/>
        </p:blipFill>
        <p:spPr>
          <a:xfrm>
            <a:off x="-2594061" y="5281209"/>
            <a:ext cx="3580276" cy="2659133"/>
          </a:xfrm>
          <a:prstGeom prst="rect">
            <a:avLst/>
          </a:prstGeom>
        </p:spPr>
      </p:pic>
      <p:sp>
        <p:nvSpPr>
          <p:cNvPr id="6" name="Freeform 5">
            <a:extLst>
              <a:ext uri="{FF2B5EF4-FFF2-40B4-BE49-F238E27FC236}">
                <a16:creationId xmlns:a16="http://schemas.microsoft.com/office/drawing/2014/main" id="{F6EB12AA-FBCE-A7FF-FA1B-5B4903786F13}"/>
              </a:ext>
            </a:extLst>
          </p:cNvPr>
          <p:cNvSpPr/>
          <p:nvPr/>
        </p:nvSpPr>
        <p:spPr>
          <a:xfrm rot="10800000">
            <a:off x="6384758" y="1915080"/>
            <a:ext cx="5260623" cy="5583623"/>
          </a:xfrm>
          <a:custGeom>
            <a:avLst/>
            <a:gdLst>
              <a:gd name="connsiteX0" fmla="*/ 4283803 w 4656982"/>
              <a:gd name="connsiteY0" fmla="*/ 4942919 h 4942919"/>
              <a:gd name="connsiteX1" fmla="*/ 3866740 w 4656982"/>
              <a:gd name="connsiteY1" fmla="*/ 4942919 h 4942919"/>
              <a:gd name="connsiteX2" fmla="*/ 3759560 w 4656982"/>
              <a:gd name="connsiteY2" fmla="*/ 4942919 h 4942919"/>
              <a:gd name="connsiteX3" fmla="*/ 3591997 w 4656982"/>
              <a:gd name="connsiteY3" fmla="*/ 4942919 h 4942919"/>
              <a:gd name="connsiteX4" fmla="*/ 3342498 w 4656982"/>
              <a:gd name="connsiteY4" fmla="*/ 4942919 h 4942919"/>
              <a:gd name="connsiteX5" fmla="*/ 3174934 w 4656982"/>
              <a:gd name="connsiteY5" fmla="*/ 4942919 h 4942919"/>
              <a:gd name="connsiteX6" fmla="*/ 3067755 w 4656982"/>
              <a:gd name="connsiteY6" fmla="*/ 4942919 h 4942919"/>
              <a:gd name="connsiteX7" fmla="*/ 2650692 w 4656982"/>
              <a:gd name="connsiteY7" fmla="*/ 4942919 h 4942919"/>
              <a:gd name="connsiteX8" fmla="*/ 2252351 w 4656982"/>
              <a:gd name="connsiteY8" fmla="*/ 4942919 h 4942919"/>
              <a:gd name="connsiteX9" fmla="*/ 2252349 w 4656982"/>
              <a:gd name="connsiteY9" fmla="*/ 4942919 h 4942919"/>
              <a:gd name="connsiteX10" fmla="*/ 2041161 w 4656982"/>
              <a:gd name="connsiteY10" fmla="*/ 4942919 h 4942919"/>
              <a:gd name="connsiteX11" fmla="*/ 1835289 w 4656982"/>
              <a:gd name="connsiteY11" fmla="*/ 4942919 h 4942919"/>
              <a:gd name="connsiteX12" fmla="*/ 1835285 w 4656982"/>
              <a:gd name="connsiteY12" fmla="*/ 4942919 h 4942919"/>
              <a:gd name="connsiteX13" fmla="*/ 1728110 w 4656982"/>
              <a:gd name="connsiteY13" fmla="*/ 4942919 h 4942919"/>
              <a:gd name="connsiteX14" fmla="*/ 1728108 w 4656982"/>
              <a:gd name="connsiteY14" fmla="*/ 4942919 h 4942919"/>
              <a:gd name="connsiteX15" fmla="*/ 1624098 w 4656982"/>
              <a:gd name="connsiteY15" fmla="*/ 4942919 h 4942919"/>
              <a:gd name="connsiteX16" fmla="*/ 1560547 w 4656982"/>
              <a:gd name="connsiteY16" fmla="*/ 4942919 h 4942919"/>
              <a:gd name="connsiteX17" fmla="*/ 1560544 w 4656982"/>
              <a:gd name="connsiteY17" fmla="*/ 4942919 h 4942919"/>
              <a:gd name="connsiteX18" fmla="*/ 1516918 w 4656982"/>
              <a:gd name="connsiteY18" fmla="*/ 4942919 h 4942919"/>
              <a:gd name="connsiteX19" fmla="*/ 1349356 w 4656982"/>
              <a:gd name="connsiteY19" fmla="*/ 4942919 h 4942919"/>
              <a:gd name="connsiteX20" fmla="*/ 1311047 w 4656982"/>
              <a:gd name="connsiteY20" fmla="*/ 4942919 h 4942919"/>
              <a:gd name="connsiteX21" fmla="*/ 1311045 w 4656982"/>
              <a:gd name="connsiteY21" fmla="*/ 4942919 h 4942919"/>
              <a:gd name="connsiteX22" fmla="*/ 1143484 w 4656982"/>
              <a:gd name="connsiteY22" fmla="*/ 4942919 h 4942919"/>
              <a:gd name="connsiteX23" fmla="*/ 1143482 w 4656982"/>
              <a:gd name="connsiteY23" fmla="*/ 4942919 h 4942919"/>
              <a:gd name="connsiteX24" fmla="*/ 1099856 w 4656982"/>
              <a:gd name="connsiteY24" fmla="*/ 4942919 h 4942919"/>
              <a:gd name="connsiteX25" fmla="*/ 1036306 w 4656982"/>
              <a:gd name="connsiteY25" fmla="*/ 4942919 h 4942919"/>
              <a:gd name="connsiteX26" fmla="*/ 1036303 w 4656982"/>
              <a:gd name="connsiteY26" fmla="*/ 4942919 h 4942919"/>
              <a:gd name="connsiteX27" fmla="*/ 932293 w 4656982"/>
              <a:gd name="connsiteY27" fmla="*/ 4942919 h 4942919"/>
              <a:gd name="connsiteX28" fmla="*/ 825114 w 4656982"/>
              <a:gd name="connsiteY28" fmla="*/ 4942919 h 4942919"/>
              <a:gd name="connsiteX29" fmla="*/ 823785 w 4656982"/>
              <a:gd name="connsiteY29" fmla="*/ 4942919 h 4942919"/>
              <a:gd name="connsiteX30" fmla="*/ 619243 w 4656982"/>
              <a:gd name="connsiteY30" fmla="*/ 4942919 h 4942919"/>
              <a:gd name="connsiteX31" fmla="*/ 619241 w 4656982"/>
              <a:gd name="connsiteY31" fmla="*/ 4942919 h 4942919"/>
              <a:gd name="connsiteX32" fmla="*/ 574573 w 4656982"/>
              <a:gd name="connsiteY32" fmla="*/ 4942919 h 4942919"/>
              <a:gd name="connsiteX33" fmla="*/ 408051 w 4656982"/>
              <a:gd name="connsiteY33" fmla="*/ 4942919 h 4942919"/>
              <a:gd name="connsiteX34" fmla="*/ 9710 w 4656982"/>
              <a:gd name="connsiteY34" fmla="*/ 4942919 h 4942919"/>
              <a:gd name="connsiteX35" fmla="*/ 9708 w 4656982"/>
              <a:gd name="connsiteY35" fmla="*/ 4942919 h 4942919"/>
              <a:gd name="connsiteX36" fmla="*/ 0 w 4656982"/>
              <a:gd name="connsiteY36" fmla="*/ 4942919 h 4942919"/>
              <a:gd name="connsiteX37" fmla="*/ 0 w 4656982"/>
              <a:gd name="connsiteY37" fmla="*/ 4488156 h 4942919"/>
              <a:gd name="connsiteX38" fmla="*/ 0 w 4656982"/>
              <a:gd name="connsiteY38" fmla="*/ 4395248 h 4942919"/>
              <a:gd name="connsiteX39" fmla="*/ 0 w 4656982"/>
              <a:gd name="connsiteY39" fmla="*/ 3878463 h 4942919"/>
              <a:gd name="connsiteX40" fmla="*/ 0 w 4656982"/>
              <a:gd name="connsiteY40" fmla="*/ 3784480 h 4942919"/>
              <a:gd name="connsiteX41" fmla="*/ 0 w 4656982"/>
              <a:gd name="connsiteY41" fmla="*/ 3423700 h 4942919"/>
              <a:gd name="connsiteX42" fmla="*/ 0 w 4656982"/>
              <a:gd name="connsiteY42" fmla="*/ 3330792 h 4942919"/>
              <a:gd name="connsiteX43" fmla="*/ 0 w 4656982"/>
              <a:gd name="connsiteY43" fmla="*/ 2720024 h 4942919"/>
              <a:gd name="connsiteX44" fmla="*/ 0 w 4656982"/>
              <a:gd name="connsiteY44" fmla="*/ 1383449 h 4942919"/>
              <a:gd name="connsiteX45" fmla="*/ 0 w 4656982"/>
              <a:gd name="connsiteY45" fmla="*/ 1064456 h 4942919"/>
              <a:gd name="connsiteX46" fmla="*/ 0 w 4656982"/>
              <a:gd name="connsiteY46" fmla="*/ 318993 h 4942919"/>
              <a:gd name="connsiteX47" fmla="*/ 0 w 4656982"/>
              <a:gd name="connsiteY47" fmla="*/ 0 h 4942919"/>
              <a:gd name="connsiteX48" fmla="*/ 382886 w 4656982"/>
              <a:gd name="connsiteY48" fmla="*/ 0 h 4942919"/>
              <a:gd name="connsiteX49" fmla="*/ 382886 w 4656982"/>
              <a:gd name="connsiteY49" fmla="*/ 1 h 4942919"/>
              <a:gd name="connsiteX50" fmla="*/ 574574 w 4656982"/>
              <a:gd name="connsiteY50" fmla="*/ 1 h 4942919"/>
              <a:gd name="connsiteX51" fmla="*/ 574574 w 4656982"/>
              <a:gd name="connsiteY51" fmla="*/ 0 h 4942919"/>
              <a:gd name="connsiteX52" fmla="*/ 823785 w 4656982"/>
              <a:gd name="connsiteY52" fmla="*/ 0 h 4942919"/>
              <a:gd name="connsiteX53" fmla="*/ 992419 w 4656982"/>
              <a:gd name="connsiteY53" fmla="*/ 0 h 4942919"/>
              <a:gd name="connsiteX54" fmla="*/ 1409481 w 4656982"/>
              <a:gd name="connsiteY54" fmla="*/ 0 h 4942919"/>
              <a:gd name="connsiteX55" fmla="*/ 1516660 w 4656982"/>
              <a:gd name="connsiteY55" fmla="*/ 0 h 4942919"/>
              <a:gd name="connsiteX56" fmla="*/ 1684223 w 4656982"/>
              <a:gd name="connsiteY56" fmla="*/ 0 h 4942919"/>
              <a:gd name="connsiteX57" fmla="*/ 1933723 w 4656982"/>
              <a:gd name="connsiteY57" fmla="*/ 0 h 4942919"/>
              <a:gd name="connsiteX58" fmla="*/ 2101287 w 4656982"/>
              <a:gd name="connsiteY58" fmla="*/ 0 h 4942919"/>
              <a:gd name="connsiteX59" fmla="*/ 2208464 w 4656982"/>
              <a:gd name="connsiteY59" fmla="*/ 0 h 4942919"/>
              <a:gd name="connsiteX60" fmla="*/ 2625527 w 4656982"/>
              <a:gd name="connsiteY60" fmla="*/ 0 h 4942919"/>
              <a:gd name="connsiteX61" fmla="*/ 2625527 w 4656982"/>
              <a:gd name="connsiteY61" fmla="*/ 1 h 4942919"/>
              <a:gd name="connsiteX62" fmla="*/ 3023872 w 4656982"/>
              <a:gd name="connsiteY62" fmla="*/ 1 h 4942919"/>
              <a:gd name="connsiteX63" fmla="*/ 3440936 w 4656982"/>
              <a:gd name="connsiteY63" fmla="*/ 1 h 4942919"/>
              <a:gd name="connsiteX64" fmla="*/ 3548113 w 4656982"/>
              <a:gd name="connsiteY64" fmla="*/ 1 h 4942919"/>
              <a:gd name="connsiteX65" fmla="*/ 3715678 w 4656982"/>
              <a:gd name="connsiteY65" fmla="*/ 1 h 4942919"/>
              <a:gd name="connsiteX66" fmla="*/ 3965177 w 4656982"/>
              <a:gd name="connsiteY66" fmla="*/ 1 h 4942919"/>
              <a:gd name="connsiteX67" fmla="*/ 4132741 w 4656982"/>
              <a:gd name="connsiteY67" fmla="*/ 1 h 4942919"/>
              <a:gd name="connsiteX68" fmla="*/ 4239919 w 4656982"/>
              <a:gd name="connsiteY68" fmla="*/ 1 h 4942919"/>
              <a:gd name="connsiteX69" fmla="*/ 4656982 w 4656982"/>
              <a:gd name="connsiteY69" fmla="*/ 1 h 4942919"/>
              <a:gd name="connsiteX70" fmla="*/ 4656982 w 4656982"/>
              <a:gd name="connsiteY70" fmla="*/ 431818 h 4942919"/>
              <a:gd name="connsiteX71" fmla="*/ 4656982 w 4656982"/>
              <a:gd name="connsiteY71" fmla="*/ 497503 h 4942919"/>
              <a:gd name="connsiteX72" fmla="*/ 4656982 w 4656982"/>
              <a:gd name="connsiteY72" fmla="*/ 929320 h 4942919"/>
              <a:gd name="connsiteX73" fmla="*/ 4656982 w 4656982"/>
              <a:gd name="connsiteY73" fmla="*/ 1064457 h 4942919"/>
              <a:gd name="connsiteX74" fmla="*/ 4656982 w 4656982"/>
              <a:gd name="connsiteY74" fmla="*/ 1496274 h 4942919"/>
              <a:gd name="connsiteX75" fmla="*/ 4656982 w 4656982"/>
              <a:gd name="connsiteY75" fmla="*/ 1561959 h 4942919"/>
              <a:gd name="connsiteX76" fmla="*/ 4656982 w 4656982"/>
              <a:gd name="connsiteY76" fmla="*/ 1993776 h 4942919"/>
              <a:gd name="connsiteX77" fmla="*/ 4656982 w 4656982"/>
              <a:gd name="connsiteY77" fmla="*/ 2626862 h 4942919"/>
              <a:gd name="connsiteX78" fmla="*/ 4656982 w 4656982"/>
              <a:gd name="connsiteY78" fmla="*/ 3058679 h 4942919"/>
              <a:gd name="connsiteX79" fmla="*/ 4656982 w 4656982"/>
              <a:gd name="connsiteY79" fmla="*/ 3124365 h 4942919"/>
              <a:gd name="connsiteX80" fmla="*/ 4656982 w 4656982"/>
              <a:gd name="connsiteY80" fmla="*/ 3556182 h 4942919"/>
              <a:gd name="connsiteX81" fmla="*/ 4656982 w 4656982"/>
              <a:gd name="connsiteY81" fmla="*/ 3691318 h 4942919"/>
              <a:gd name="connsiteX82" fmla="*/ 4656982 w 4656982"/>
              <a:gd name="connsiteY82" fmla="*/ 4123135 h 4942919"/>
              <a:gd name="connsiteX83" fmla="*/ 4656982 w 4656982"/>
              <a:gd name="connsiteY83" fmla="*/ 4188821 h 4942919"/>
              <a:gd name="connsiteX84" fmla="*/ 4656982 w 4656982"/>
              <a:gd name="connsiteY84" fmla="*/ 4620638 h 4942919"/>
              <a:gd name="connsiteX85" fmla="*/ 4283803 w 4656982"/>
              <a:gd name="connsiteY85" fmla="*/ 4942919 h 49429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Lst>
            <a:rect l="l" t="t" r="r" b="b"/>
            <a:pathLst>
              <a:path w="4656982" h="4942919">
                <a:moveTo>
                  <a:pt x="4283803" y="4942919"/>
                </a:moveTo>
                <a:lnTo>
                  <a:pt x="3866740" y="4942919"/>
                </a:lnTo>
                <a:lnTo>
                  <a:pt x="3759560" y="4942919"/>
                </a:lnTo>
                <a:lnTo>
                  <a:pt x="3591997" y="4942919"/>
                </a:lnTo>
                <a:lnTo>
                  <a:pt x="3342498" y="4942919"/>
                </a:lnTo>
                <a:lnTo>
                  <a:pt x="3174934" y="4942919"/>
                </a:lnTo>
                <a:lnTo>
                  <a:pt x="3067755" y="4942919"/>
                </a:lnTo>
                <a:lnTo>
                  <a:pt x="2650692" y="4942919"/>
                </a:lnTo>
                <a:lnTo>
                  <a:pt x="2252351" y="4942919"/>
                </a:lnTo>
                <a:lnTo>
                  <a:pt x="2252349" y="4942919"/>
                </a:lnTo>
                <a:lnTo>
                  <a:pt x="2041161" y="4942919"/>
                </a:lnTo>
                <a:lnTo>
                  <a:pt x="1835289" y="4942919"/>
                </a:lnTo>
                <a:lnTo>
                  <a:pt x="1835285" y="4942919"/>
                </a:lnTo>
                <a:lnTo>
                  <a:pt x="1728110" y="4942919"/>
                </a:lnTo>
                <a:lnTo>
                  <a:pt x="1728108" y="4942919"/>
                </a:lnTo>
                <a:lnTo>
                  <a:pt x="1624098" y="4942919"/>
                </a:lnTo>
                <a:lnTo>
                  <a:pt x="1560547" y="4942919"/>
                </a:lnTo>
                <a:lnTo>
                  <a:pt x="1560544" y="4942919"/>
                </a:lnTo>
                <a:lnTo>
                  <a:pt x="1516918" y="4942919"/>
                </a:lnTo>
                <a:lnTo>
                  <a:pt x="1349356" y="4942919"/>
                </a:lnTo>
                <a:lnTo>
                  <a:pt x="1311047" y="4942919"/>
                </a:lnTo>
                <a:lnTo>
                  <a:pt x="1311045" y="4942919"/>
                </a:lnTo>
                <a:lnTo>
                  <a:pt x="1143484" y="4942919"/>
                </a:lnTo>
                <a:lnTo>
                  <a:pt x="1143482" y="4942919"/>
                </a:lnTo>
                <a:lnTo>
                  <a:pt x="1099856" y="4942919"/>
                </a:lnTo>
                <a:lnTo>
                  <a:pt x="1036306" y="4942919"/>
                </a:lnTo>
                <a:lnTo>
                  <a:pt x="1036303" y="4942919"/>
                </a:lnTo>
                <a:lnTo>
                  <a:pt x="932293" y="4942919"/>
                </a:lnTo>
                <a:lnTo>
                  <a:pt x="825114" y="4942919"/>
                </a:lnTo>
                <a:lnTo>
                  <a:pt x="823785" y="4942919"/>
                </a:lnTo>
                <a:lnTo>
                  <a:pt x="619243" y="4942919"/>
                </a:lnTo>
                <a:lnTo>
                  <a:pt x="619241" y="4942919"/>
                </a:lnTo>
                <a:lnTo>
                  <a:pt x="574573" y="4942919"/>
                </a:lnTo>
                <a:lnTo>
                  <a:pt x="408051" y="4942919"/>
                </a:lnTo>
                <a:lnTo>
                  <a:pt x="9710" y="4942919"/>
                </a:lnTo>
                <a:lnTo>
                  <a:pt x="9708" y="4942919"/>
                </a:lnTo>
                <a:lnTo>
                  <a:pt x="0" y="4942919"/>
                </a:lnTo>
                <a:lnTo>
                  <a:pt x="0" y="4488156"/>
                </a:lnTo>
                <a:lnTo>
                  <a:pt x="0" y="4395248"/>
                </a:lnTo>
                <a:lnTo>
                  <a:pt x="0" y="3878463"/>
                </a:lnTo>
                <a:lnTo>
                  <a:pt x="0" y="3784480"/>
                </a:lnTo>
                <a:lnTo>
                  <a:pt x="0" y="3423700"/>
                </a:lnTo>
                <a:lnTo>
                  <a:pt x="0" y="3330792"/>
                </a:lnTo>
                <a:lnTo>
                  <a:pt x="0" y="2720024"/>
                </a:lnTo>
                <a:lnTo>
                  <a:pt x="0" y="1383449"/>
                </a:lnTo>
                <a:lnTo>
                  <a:pt x="0" y="1064456"/>
                </a:lnTo>
                <a:lnTo>
                  <a:pt x="0" y="318993"/>
                </a:lnTo>
                <a:lnTo>
                  <a:pt x="0" y="0"/>
                </a:lnTo>
                <a:lnTo>
                  <a:pt x="382886" y="0"/>
                </a:lnTo>
                <a:lnTo>
                  <a:pt x="382886" y="1"/>
                </a:lnTo>
                <a:lnTo>
                  <a:pt x="574574" y="1"/>
                </a:lnTo>
                <a:lnTo>
                  <a:pt x="574574" y="0"/>
                </a:lnTo>
                <a:lnTo>
                  <a:pt x="823785" y="0"/>
                </a:lnTo>
                <a:lnTo>
                  <a:pt x="992419" y="0"/>
                </a:lnTo>
                <a:lnTo>
                  <a:pt x="1409481" y="0"/>
                </a:lnTo>
                <a:lnTo>
                  <a:pt x="1516660" y="0"/>
                </a:lnTo>
                <a:lnTo>
                  <a:pt x="1684223" y="0"/>
                </a:lnTo>
                <a:lnTo>
                  <a:pt x="1933723" y="0"/>
                </a:lnTo>
                <a:lnTo>
                  <a:pt x="2101287" y="0"/>
                </a:lnTo>
                <a:lnTo>
                  <a:pt x="2208464" y="0"/>
                </a:lnTo>
                <a:lnTo>
                  <a:pt x="2625527" y="0"/>
                </a:lnTo>
                <a:lnTo>
                  <a:pt x="2625527" y="1"/>
                </a:lnTo>
                <a:lnTo>
                  <a:pt x="3023872" y="1"/>
                </a:lnTo>
                <a:lnTo>
                  <a:pt x="3440936" y="1"/>
                </a:lnTo>
                <a:lnTo>
                  <a:pt x="3548113" y="1"/>
                </a:lnTo>
                <a:lnTo>
                  <a:pt x="3715678" y="1"/>
                </a:lnTo>
                <a:lnTo>
                  <a:pt x="3965177" y="1"/>
                </a:lnTo>
                <a:lnTo>
                  <a:pt x="4132741" y="1"/>
                </a:lnTo>
                <a:lnTo>
                  <a:pt x="4239919" y="1"/>
                </a:lnTo>
                <a:lnTo>
                  <a:pt x="4656982" y="1"/>
                </a:lnTo>
                <a:lnTo>
                  <a:pt x="4656982" y="431818"/>
                </a:lnTo>
                <a:lnTo>
                  <a:pt x="4656982" y="497503"/>
                </a:lnTo>
                <a:lnTo>
                  <a:pt x="4656982" y="929320"/>
                </a:lnTo>
                <a:lnTo>
                  <a:pt x="4656982" y="1064457"/>
                </a:lnTo>
                <a:lnTo>
                  <a:pt x="4656982" y="1496274"/>
                </a:lnTo>
                <a:lnTo>
                  <a:pt x="4656982" y="1561959"/>
                </a:lnTo>
                <a:lnTo>
                  <a:pt x="4656982" y="1993776"/>
                </a:lnTo>
                <a:lnTo>
                  <a:pt x="4656982" y="2626862"/>
                </a:lnTo>
                <a:lnTo>
                  <a:pt x="4656982" y="3058679"/>
                </a:lnTo>
                <a:lnTo>
                  <a:pt x="4656982" y="3124365"/>
                </a:lnTo>
                <a:lnTo>
                  <a:pt x="4656982" y="3556182"/>
                </a:lnTo>
                <a:lnTo>
                  <a:pt x="4656982" y="3691318"/>
                </a:lnTo>
                <a:lnTo>
                  <a:pt x="4656982" y="4123135"/>
                </a:lnTo>
                <a:lnTo>
                  <a:pt x="4656982" y="4188821"/>
                </a:lnTo>
                <a:lnTo>
                  <a:pt x="4656982" y="4620638"/>
                </a:lnTo>
                <a:cubicBezTo>
                  <a:pt x="4656982" y="4798155"/>
                  <a:pt x="4490579" y="4942919"/>
                  <a:pt x="4283803" y="4942919"/>
                </a:cubicBezTo>
                <a:close/>
              </a:path>
            </a:pathLst>
          </a:custGeom>
          <a:solidFill>
            <a:srgbClr val="EC7C69"/>
          </a:solidFill>
          <a:ln w="24491" cap="flat">
            <a:noFill/>
            <a:prstDash val="solid"/>
            <a:miter/>
          </a:ln>
        </p:spPr>
        <p:txBody>
          <a:bodyPr wrap="square" rtlCol="0" anchor="ctr">
            <a:noAutofit/>
          </a:bodyPr>
          <a:lstStyle/>
          <a:p>
            <a:endParaRPr lang="en-US"/>
          </a:p>
        </p:txBody>
      </p:sp>
      <p:sp>
        <p:nvSpPr>
          <p:cNvPr id="11" name="Text Placeholder 1">
            <a:extLst>
              <a:ext uri="{FF2B5EF4-FFF2-40B4-BE49-F238E27FC236}">
                <a16:creationId xmlns:a16="http://schemas.microsoft.com/office/drawing/2014/main" id="{1092F0E2-4145-8600-BC94-C2A2A379E752}"/>
              </a:ext>
            </a:extLst>
          </p:cNvPr>
          <p:cNvSpPr txBox="1">
            <a:spLocks/>
          </p:cNvSpPr>
          <p:nvPr/>
        </p:nvSpPr>
        <p:spPr>
          <a:xfrm>
            <a:off x="7062921" y="2252263"/>
            <a:ext cx="3990089"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340"/>
              </a:lnSpc>
              <a:spcBef>
                <a:spcPts val="0"/>
              </a:spcBef>
            </a:pPr>
            <a:r>
              <a:rPr lang="en-US" sz="2200" dirty="0"/>
              <a:t>Í lok þessa kafla munt þú vera búinn(n) að þróa </a:t>
            </a:r>
            <a:r>
              <a:rPr lang="en-US" sz="2200" b="1" dirty="0"/>
              <a:t>nákvæman, raunsæjan stofnkostnaðaráætlun</a:t>
            </a:r>
            <a:r>
              <a:rPr lang="en-US" sz="2200" dirty="0"/>
              <a:t>, forðast algengar gildrur og taka upplýstar fjárhagslegar ákvarðanir sem </a:t>
            </a:r>
            <a:r>
              <a:rPr lang="en-US" sz="2200" b="1" dirty="0"/>
              <a:t>leggja grunninn að langtíma sjálfbærni</a:t>
            </a:r>
            <a:r>
              <a:rPr lang="en-US" sz="2200" dirty="0"/>
              <a:t>. Hvort sem þú ert að byrja frá grunni eða aðlaga núverandi staðsetningu er þetta þekking lykillinn að því </a:t>
            </a:r>
            <a:r>
              <a:rPr lang="en-US" sz="2200" b="1" dirty="0"/>
              <a:t>að byggja upp sjálfstraust </a:t>
            </a:r>
            <a:r>
              <a:rPr lang="en-US" sz="2200" dirty="0"/>
              <a:t>og tryggja framtíð óhefðbundins gistirekstrar þíns.</a:t>
            </a:r>
          </a:p>
          <a:p>
            <a:pPr algn="l">
              <a:lnSpc>
                <a:spcPts val="2340"/>
              </a:lnSpc>
              <a:spcBef>
                <a:spcPts val="0"/>
              </a:spcBef>
            </a:pPr>
            <a:endParaRPr lang="en-US" sz="2200" dirty="0"/>
          </a:p>
        </p:txBody>
      </p:sp>
    </p:spTree>
    <p:extLst>
      <p:ext uri="{BB962C8B-B14F-4D97-AF65-F5344CB8AC3E}">
        <p14:creationId xmlns:p14="http://schemas.microsoft.com/office/powerpoint/2010/main" val="760363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F3B945-97DF-81D7-5C89-732BD716619A}"/>
            </a:ext>
          </a:extLst>
        </p:cNvPr>
        <p:cNvGrpSpPr/>
        <p:nvPr/>
      </p:nvGrpSpPr>
      <p:grpSpPr>
        <a:xfrm>
          <a:off x="0" y="0"/>
          <a:ext cx="0" cy="0"/>
          <a:chOff x="0" y="0"/>
          <a:chExt cx="0" cy="0"/>
        </a:xfrm>
      </p:grpSpPr>
      <p:sp>
        <p:nvSpPr>
          <p:cNvPr id="9" name="Text Placeholder 3">
            <a:extLst>
              <a:ext uri="{FF2B5EF4-FFF2-40B4-BE49-F238E27FC236}">
                <a16:creationId xmlns:a16="http://schemas.microsoft.com/office/drawing/2014/main" id="{2A29A361-549A-0682-2B2E-C022B80CA123}"/>
              </a:ext>
            </a:extLst>
          </p:cNvPr>
          <p:cNvSpPr txBox="1">
            <a:spLocks/>
          </p:cNvSpPr>
          <p:nvPr/>
        </p:nvSpPr>
        <p:spPr>
          <a:xfrm>
            <a:off x="609623" y="493193"/>
            <a:ext cx="10972753"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solidFill>
                  <a:srgbClr val="EC7C69"/>
                </a:solidFill>
              </a:rPr>
              <a:t>Skilgreiningar - </a:t>
            </a:r>
            <a:r>
              <a:rPr lang="en-US" dirty="0"/>
              <a:t>Gistingar í óhefðbundnum ferðaþjónustu</a:t>
            </a:r>
          </a:p>
          <a:p>
            <a:pPr>
              <a:lnSpc>
                <a:spcPts val="3720"/>
              </a:lnSpc>
            </a:pPr>
            <a:endParaRPr lang="en-US" dirty="0"/>
          </a:p>
          <a:p>
            <a:pPr>
              <a:lnSpc>
                <a:spcPts val="3720"/>
              </a:lnSpc>
            </a:pPr>
            <a:endParaRPr lang="en-US" dirty="0"/>
          </a:p>
        </p:txBody>
      </p:sp>
      <p:cxnSp>
        <p:nvCxnSpPr>
          <p:cNvPr id="10" name="Straight Connector 9">
            <a:extLst>
              <a:ext uri="{FF2B5EF4-FFF2-40B4-BE49-F238E27FC236}">
                <a16:creationId xmlns:a16="http://schemas.microsoft.com/office/drawing/2014/main" id="{1BEC5E30-5D94-68D5-60A5-9049ABCD0591}"/>
              </a:ext>
            </a:extLst>
          </p:cNvPr>
          <p:cNvCxnSpPr>
            <a:cxnSpLocks/>
          </p:cNvCxnSpPr>
          <p:nvPr/>
        </p:nvCxnSpPr>
        <p:spPr>
          <a:xfrm>
            <a:off x="0" y="1111427"/>
            <a:ext cx="8327571"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Slide Number Placeholder 5">
            <a:extLst>
              <a:ext uri="{FF2B5EF4-FFF2-40B4-BE49-F238E27FC236}">
                <a16:creationId xmlns:a16="http://schemas.microsoft.com/office/drawing/2014/main" id="{AD98DCBE-C70E-066F-1462-00ADD67F0979}"/>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13</a:t>
            </a:fld>
            <a:endParaRPr lang="fr-CA" sz="1200" dirty="0"/>
          </a:p>
        </p:txBody>
      </p:sp>
      <p:sp>
        <p:nvSpPr>
          <p:cNvPr id="4" name="Text Placeholder 5">
            <a:extLst>
              <a:ext uri="{FF2B5EF4-FFF2-40B4-BE49-F238E27FC236}">
                <a16:creationId xmlns:a16="http://schemas.microsoft.com/office/drawing/2014/main" id="{A7F2BAE9-F4B6-7C28-CBBE-0DC0F17901E4}"/>
              </a:ext>
            </a:extLst>
          </p:cNvPr>
          <p:cNvSpPr txBox="1">
            <a:spLocks/>
          </p:cNvSpPr>
          <p:nvPr/>
        </p:nvSpPr>
        <p:spPr>
          <a:xfrm>
            <a:off x="609623" y="1574996"/>
            <a:ext cx="5181577"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t>Skilgreining valkosta </a:t>
            </a:r>
          </a:p>
          <a:p>
            <a:pPr>
              <a:lnSpc>
                <a:spcPts val="2900"/>
              </a:lnSpc>
            </a:pPr>
            <a:r>
              <a:rPr lang="en-US" dirty="0"/>
              <a:t>Ferðaþjónusta</a:t>
            </a:r>
          </a:p>
          <a:p>
            <a:pPr>
              <a:lnSpc>
                <a:spcPts val="2900"/>
              </a:lnSpc>
            </a:pPr>
            <a:endParaRPr lang="en-US" dirty="0"/>
          </a:p>
          <a:p>
            <a:pPr>
              <a:lnSpc>
                <a:spcPts val="2900"/>
              </a:lnSpc>
            </a:pPr>
            <a:endParaRPr lang="en-US" dirty="0"/>
          </a:p>
        </p:txBody>
      </p:sp>
      <p:sp>
        <p:nvSpPr>
          <p:cNvPr id="5" name="Text Placeholder 4">
            <a:extLst>
              <a:ext uri="{FF2B5EF4-FFF2-40B4-BE49-F238E27FC236}">
                <a16:creationId xmlns:a16="http://schemas.microsoft.com/office/drawing/2014/main" id="{B808DA56-562F-B758-1AA8-4A0A3002A38F}"/>
              </a:ext>
            </a:extLst>
          </p:cNvPr>
          <p:cNvSpPr txBox="1">
            <a:spLocks/>
          </p:cNvSpPr>
          <p:nvPr/>
        </p:nvSpPr>
        <p:spPr>
          <a:xfrm>
            <a:off x="629644" y="2401751"/>
            <a:ext cx="5280666" cy="2305015"/>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nSpc>
                <a:spcPts val="2240"/>
              </a:lnSpc>
              <a:buClr>
                <a:srgbClr val="459597"/>
              </a:buClr>
            </a:pPr>
            <a:r>
              <a:rPr lang="en-US" sz="2200" dirty="0">
                <a:solidFill>
                  <a:srgbClr val="459597"/>
                </a:solidFill>
                <a:hlinkClick r:id="rId2">
                  <a:extLst>
                    <a:ext uri="{A12FA001-AC4F-418D-AE19-62706E023703}">
                      <ahyp:hlinkClr xmlns:ahyp="http://schemas.microsoft.com/office/drawing/2018/hyperlinkcolor" val="tx"/>
                    </a:ext>
                  </a:extLst>
                </a:hlinkClick>
              </a:rPr>
              <a:t>Óhefðbundin ferðaþjónusta </a:t>
            </a:r>
            <a:r>
              <a:rPr lang="en-US" sz="2200" dirty="0">
                <a:solidFill>
                  <a:srgbClr val="414141"/>
                </a:solidFill>
              </a:rPr>
              <a:t>nær yfir ýmsar ferðagerðir sem </a:t>
            </a:r>
            <a:r>
              <a:rPr lang="en-US" sz="2200" dirty="0" err="1">
                <a:solidFill>
                  <a:srgbClr val="414141"/>
                </a:solidFill>
              </a:rPr>
              <a:t>forgangsraða </a:t>
            </a:r>
            <a:r>
              <a:rPr lang="en-US" sz="2200" dirty="0">
                <a:solidFill>
                  <a:srgbClr val="414141"/>
                </a:solidFill>
              </a:rPr>
              <a:t>sjálfbærni, samfélagsábyrgð og menningarlega dýpt. Hún felur oft í sér vistferðaþjónustu, samfélagsmiðaða ferðaþjónustu og ævintýraferðir, með áherslu á </a:t>
            </a:r>
            <a:r>
              <a:rPr lang="en-US" sz="2200" dirty="0" err="1">
                <a:solidFill>
                  <a:srgbClr val="414141"/>
                </a:solidFill>
              </a:rPr>
              <a:t>að lágmarka </a:t>
            </a:r>
            <a:r>
              <a:rPr lang="en-US" sz="2200" dirty="0">
                <a:solidFill>
                  <a:srgbClr val="414141"/>
                </a:solidFill>
              </a:rPr>
              <a:t>umhverfisáhrif og styðja við heimamenn.  </a:t>
            </a:r>
          </a:p>
          <a:p>
            <a:pPr indent="0">
              <a:lnSpc>
                <a:spcPts val="2240"/>
              </a:lnSpc>
              <a:buClr>
                <a:srgbClr val="459597"/>
              </a:buClr>
            </a:pPr>
            <a:endParaRPr lang="en-US" sz="2200" dirty="0">
              <a:solidFill>
                <a:srgbClr val="414141"/>
              </a:solidFill>
            </a:endParaRPr>
          </a:p>
        </p:txBody>
      </p:sp>
      <p:sp>
        <p:nvSpPr>
          <p:cNvPr id="2" name="Text Placeholder 5">
            <a:extLst>
              <a:ext uri="{FF2B5EF4-FFF2-40B4-BE49-F238E27FC236}">
                <a16:creationId xmlns:a16="http://schemas.microsoft.com/office/drawing/2014/main" id="{C28E28B0-1EA6-ED41-24F9-B819740F60DA}"/>
              </a:ext>
            </a:extLst>
          </p:cNvPr>
          <p:cNvSpPr txBox="1">
            <a:spLocks/>
          </p:cNvSpPr>
          <p:nvPr/>
        </p:nvSpPr>
        <p:spPr>
          <a:xfrm>
            <a:off x="6380779" y="1574996"/>
            <a:ext cx="5181577"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t>Skilgreining á gistingu í ferðaþjónustu</a:t>
            </a:r>
          </a:p>
          <a:p>
            <a:pPr>
              <a:lnSpc>
                <a:spcPts val="2900"/>
              </a:lnSpc>
            </a:pPr>
            <a:endParaRPr lang="en-US" dirty="0"/>
          </a:p>
          <a:p>
            <a:pPr>
              <a:lnSpc>
                <a:spcPts val="2900"/>
              </a:lnSpc>
            </a:pPr>
            <a:endParaRPr lang="en-US" dirty="0"/>
          </a:p>
          <a:p>
            <a:pPr>
              <a:lnSpc>
                <a:spcPts val="2900"/>
              </a:lnSpc>
            </a:pPr>
            <a:endParaRPr lang="en-US" dirty="0"/>
          </a:p>
        </p:txBody>
      </p:sp>
      <p:sp>
        <p:nvSpPr>
          <p:cNvPr id="3" name="Text Placeholder 4">
            <a:extLst>
              <a:ext uri="{FF2B5EF4-FFF2-40B4-BE49-F238E27FC236}">
                <a16:creationId xmlns:a16="http://schemas.microsoft.com/office/drawing/2014/main" id="{48B8FFB0-A567-7106-E128-1F9ACF9EE1BB}"/>
              </a:ext>
            </a:extLst>
          </p:cNvPr>
          <p:cNvSpPr txBox="1">
            <a:spLocks/>
          </p:cNvSpPr>
          <p:nvPr/>
        </p:nvSpPr>
        <p:spPr>
          <a:xfrm>
            <a:off x="6400800" y="2401751"/>
            <a:ext cx="5280666" cy="2305015"/>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nSpc>
                <a:spcPts val="2240"/>
              </a:lnSpc>
              <a:buClr>
                <a:srgbClr val="459597"/>
              </a:buClr>
            </a:pPr>
            <a:r>
              <a:rPr lang="en-US" sz="2200" dirty="0">
                <a:solidFill>
                  <a:srgbClr val="414141"/>
                </a:solidFill>
              </a:rPr>
              <a:t>Gistingar í ferðaþjónustu eru einn af mikilvægustu undirstöðugeirum greinarinnar, sem nær yfir ýmis fyrirtæki sem bjóða ferðamönnum gistingu. Þetta vísar venjulega til tímabundinna gistinga, svo sem næturdvalar. </a:t>
            </a:r>
          </a:p>
          <a:p>
            <a:pPr indent="0">
              <a:lnSpc>
                <a:spcPts val="2240"/>
              </a:lnSpc>
              <a:buClr>
                <a:srgbClr val="459597"/>
              </a:buClr>
            </a:pPr>
            <a:endParaRPr lang="en-US" sz="2200" dirty="0">
              <a:solidFill>
                <a:srgbClr val="414141"/>
              </a:solidFill>
            </a:endParaRPr>
          </a:p>
          <a:p>
            <a:pPr indent="0">
              <a:lnSpc>
                <a:spcPts val="2240"/>
              </a:lnSpc>
              <a:buClr>
                <a:srgbClr val="459597"/>
              </a:buClr>
            </a:pPr>
            <a:r>
              <a:rPr lang="en-US" sz="2200" dirty="0">
                <a:solidFill>
                  <a:srgbClr val="414141"/>
                </a:solidFill>
              </a:rPr>
              <a:t>Í </a:t>
            </a:r>
            <a:r>
              <a:rPr lang="en-US" sz="2200" dirty="0">
                <a:solidFill>
                  <a:srgbClr val="459597"/>
                </a:solidFill>
                <a:hlinkClick r:id="rId3">
                  <a:extLst>
                    <a:ext uri="{A12FA001-AC4F-418D-AE19-62706E023703}">
                      <ahyp:hlinkClr xmlns:ahyp="http://schemas.microsoft.com/office/drawing/2018/hyperlinkcolor" val="tx"/>
                    </a:ext>
                  </a:extLst>
                </a:hlinkClick>
              </a:rPr>
              <a:t>ferðaþjónustugeiranum </a:t>
            </a:r>
            <a:r>
              <a:rPr lang="en-US" sz="2200" i="1" dirty="0">
                <a:solidFill>
                  <a:srgbClr val="414141"/>
                </a:solidFill>
              </a:rPr>
              <a:t>gerir gisting fólki kleift að heimsækja aðra staði og fá skjól. </a:t>
            </a:r>
            <a:r>
              <a:rPr lang="en-US" sz="2200" dirty="0">
                <a:solidFill>
                  <a:srgbClr val="414141"/>
                </a:solidFill>
              </a:rPr>
              <a:t>Gistiþjónustufyrirtæki geta einnig oft boðið upp á afþreyingu og aðrar þjónustur.</a:t>
            </a:r>
          </a:p>
          <a:p>
            <a:pPr indent="0">
              <a:lnSpc>
                <a:spcPts val="2240"/>
              </a:lnSpc>
              <a:buClr>
                <a:srgbClr val="459597"/>
              </a:buClr>
            </a:pPr>
            <a:endParaRPr lang="en-US" sz="2200" dirty="0">
              <a:solidFill>
                <a:srgbClr val="414141"/>
              </a:solidFill>
            </a:endParaRPr>
          </a:p>
        </p:txBody>
      </p:sp>
      <p:sp>
        <p:nvSpPr>
          <p:cNvPr id="14" name="TextBox 13">
            <a:extLst>
              <a:ext uri="{FF2B5EF4-FFF2-40B4-BE49-F238E27FC236}">
                <a16:creationId xmlns:a16="http://schemas.microsoft.com/office/drawing/2014/main" id="{F01302E9-A00D-9B44-8526-05F3BDCC5273}"/>
              </a:ext>
            </a:extLst>
          </p:cNvPr>
          <p:cNvSpPr txBox="1"/>
          <p:nvPr/>
        </p:nvSpPr>
        <p:spPr>
          <a:xfrm>
            <a:off x="1434392" y="5350005"/>
            <a:ext cx="4042549" cy="923330"/>
          </a:xfrm>
          <a:prstGeom prst="rect">
            <a:avLst/>
          </a:prstGeom>
          <a:noFill/>
        </p:spPr>
        <p:txBody>
          <a:bodyPr wrap="square" rtlCol="0">
            <a:spAutoFit/>
          </a:bodyPr>
          <a:lstStyle/>
          <a:p>
            <a:r>
              <a:rPr lang="en-IE" b="1" dirty="0">
                <a:solidFill>
                  <a:srgbClr val="414141"/>
                </a:solidFill>
              </a:rPr>
              <a:t>Mælt er með lestri</a:t>
            </a:r>
          </a:p>
          <a:p>
            <a:r>
              <a:rPr lang="en-IE" dirty="0">
                <a:solidFill>
                  <a:srgbClr val="459597"/>
                </a:solidFill>
                <a:hlinkClick r:id="rId4">
                  <a:extLst>
                    <a:ext uri="{A12FA001-AC4F-418D-AE19-62706E023703}">
                      <ahyp:hlinkClr xmlns:ahyp="http://schemas.microsoft.com/office/drawing/2018/hyperlinkcolor" val="tx"/>
                    </a:ext>
                  </a:extLst>
                </a:hlinkClick>
              </a:rPr>
              <a:t>Gisting í ferðaþjónustu: Allar gerðir gistingar útskýrtar</a:t>
            </a:r>
            <a:endParaRPr lang="en-IE" dirty="0">
              <a:solidFill>
                <a:srgbClr val="459597"/>
              </a:solidFill>
            </a:endParaRPr>
          </a:p>
        </p:txBody>
      </p:sp>
      <p:sp>
        <p:nvSpPr>
          <p:cNvPr id="19" name="Freeform 18">
            <a:extLst>
              <a:ext uri="{FF2B5EF4-FFF2-40B4-BE49-F238E27FC236}">
                <a16:creationId xmlns:a16="http://schemas.microsoft.com/office/drawing/2014/main" id="{874C9ABA-A3EA-1DA5-3141-6097068F1A5C}"/>
              </a:ext>
            </a:extLst>
          </p:cNvPr>
          <p:cNvSpPr/>
          <p:nvPr/>
        </p:nvSpPr>
        <p:spPr>
          <a:xfrm rot="5400000">
            <a:off x="2391018" y="3392343"/>
            <a:ext cx="2129299" cy="5280665"/>
          </a:xfrm>
          <a:custGeom>
            <a:avLst/>
            <a:gdLst>
              <a:gd name="connsiteX0" fmla="*/ 0 w 2129299"/>
              <a:gd name="connsiteY0" fmla="*/ 4857508 h 5280665"/>
              <a:gd name="connsiteX1" fmla="*/ 0 w 2129299"/>
              <a:gd name="connsiteY1" fmla="*/ 4384590 h 5280665"/>
              <a:gd name="connsiteX2" fmla="*/ 0 w 2129299"/>
              <a:gd name="connsiteY2" fmla="*/ 4263056 h 5280665"/>
              <a:gd name="connsiteX3" fmla="*/ 0 w 2129299"/>
              <a:gd name="connsiteY3" fmla="*/ 4073053 h 5280665"/>
              <a:gd name="connsiteX4" fmla="*/ 0 w 2129299"/>
              <a:gd name="connsiteY4" fmla="*/ 3790140 h 5280665"/>
              <a:gd name="connsiteX5" fmla="*/ 0 w 2129299"/>
              <a:gd name="connsiteY5" fmla="*/ 3600135 h 5280665"/>
              <a:gd name="connsiteX6" fmla="*/ 0 w 2129299"/>
              <a:gd name="connsiteY6" fmla="*/ 3478602 h 5280665"/>
              <a:gd name="connsiteX7" fmla="*/ 0 w 2129299"/>
              <a:gd name="connsiteY7" fmla="*/ 3005684 h 5280665"/>
              <a:gd name="connsiteX8" fmla="*/ 0 w 2129299"/>
              <a:gd name="connsiteY8" fmla="*/ 2553995 h 5280665"/>
              <a:gd name="connsiteX9" fmla="*/ 0 w 2129299"/>
              <a:gd name="connsiteY9" fmla="*/ 2553993 h 5280665"/>
              <a:gd name="connsiteX10" fmla="*/ 0 w 2129299"/>
              <a:gd name="connsiteY10" fmla="*/ 2314522 h 5280665"/>
              <a:gd name="connsiteX11" fmla="*/ 0 w 2129299"/>
              <a:gd name="connsiteY11" fmla="*/ 2081079 h 5280665"/>
              <a:gd name="connsiteX12" fmla="*/ 0 w 2129299"/>
              <a:gd name="connsiteY12" fmla="*/ 2081074 h 5280665"/>
              <a:gd name="connsiteX13" fmla="*/ 0 w 2129299"/>
              <a:gd name="connsiteY13" fmla="*/ 1959546 h 5280665"/>
              <a:gd name="connsiteX14" fmla="*/ 0 w 2129299"/>
              <a:gd name="connsiteY14" fmla="*/ 1959544 h 5280665"/>
              <a:gd name="connsiteX15" fmla="*/ 0 w 2129299"/>
              <a:gd name="connsiteY15" fmla="*/ 1841604 h 5280665"/>
              <a:gd name="connsiteX16" fmla="*/ 0 w 2129299"/>
              <a:gd name="connsiteY16" fmla="*/ 1769542 h 5280665"/>
              <a:gd name="connsiteX17" fmla="*/ 0 w 2129299"/>
              <a:gd name="connsiteY17" fmla="*/ 1769539 h 5280665"/>
              <a:gd name="connsiteX18" fmla="*/ 0 w 2129299"/>
              <a:gd name="connsiteY18" fmla="*/ 1720070 h 5280665"/>
              <a:gd name="connsiteX19" fmla="*/ 0 w 2129299"/>
              <a:gd name="connsiteY19" fmla="*/ 1530067 h 5280665"/>
              <a:gd name="connsiteX20" fmla="*/ 0 w 2129299"/>
              <a:gd name="connsiteY20" fmla="*/ 1486628 h 5280665"/>
              <a:gd name="connsiteX21" fmla="*/ 0 w 2129299"/>
              <a:gd name="connsiteY21" fmla="*/ 1486626 h 5280665"/>
              <a:gd name="connsiteX22" fmla="*/ 0 w 2129299"/>
              <a:gd name="connsiteY22" fmla="*/ 1296624 h 5280665"/>
              <a:gd name="connsiteX23" fmla="*/ 0 w 2129299"/>
              <a:gd name="connsiteY23" fmla="*/ 1296622 h 5280665"/>
              <a:gd name="connsiteX24" fmla="*/ 0 w 2129299"/>
              <a:gd name="connsiteY24" fmla="*/ 1247153 h 5280665"/>
              <a:gd name="connsiteX25" fmla="*/ 0 w 2129299"/>
              <a:gd name="connsiteY25" fmla="*/ 1175092 h 5280665"/>
              <a:gd name="connsiteX26" fmla="*/ 0 w 2129299"/>
              <a:gd name="connsiteY26" fmla="*/ 1175089 h 5280665"/>
              <a:gd name="connsiteX27" fmla="*/ 0 w 2129299"/>
              <a:gd name="connsiteY27" fmla="*/ 1057149 h 5280665"/>
              <a:gd name="connsiteX28" fmla="*/ 0 w 2129299"/>
              <a:gd name="connsiteY28" fmla="*/ 935617 h 5280665"/>
              <a:gd name="connsiteX29" fmla="*/ 0 w 2129299"/>
              <a:gd name="connsiteY29" fmla="*/ 934110 h 5280665"/>
              <a:gd name="connsiteX30" fmla="*/ 0 w 2129299"/>
              <a:gd name="connsiteY30" fmla="*/ 702174 h 5280665"/>
              <a:gd name="connsiteX31" fmla="*/ 0 w 2129299"/>
              <a:gd name="connsiteY31" fmla="*/ 702172 h 5280665"/>
              <a:gd name="connsiteX32" fmla="*/ 0 w 2129299"/>
              <a:gd name="connsiteY32" fmla="*/ 651522 h 5280665"/>
              <a:gd name="connsiteX33" fmla="*/ 0 w 2129299"/>
              <a:gd name="connsiteY33" fmla="*/ 462699 h 5280665"/>
              <a:gd name="connsiteX34" fmla="*/ 0 w 2129299"/>
              <a:gd name="connsiteY34" fmla="*/ 11010 h 5280665"/>
              <a:gd name="connsiteX35" fmla="*/ 0 w 2129299"/>
              <a:gd name="connsiteY35" fmla="*/ 11008 h 5280665"/>
              <a:gd name="connsiteX36" fmla="*/ 0 w 2129299"/>
              <a:gd name="connsiteY36" fmla="*/ 0 h 5280665"/>
              <a:gd name="connsiteX37" fmla="*/ 515667 w 2129299"/>
              <a:gd name="connsiteY37" fmla="*/ 0 h 5280665"/>
              <a:gd name="connsiteX38" fmla="*/ 621018 w 2129299"/>
              <a:gd name="connsiteY38" fmla="*/ 0 h 5280665"/>
              <a:gd name="connsiteX39" fmla="*/ 1207013 w 2129299"/>
              <a:gd name="connsiteY39" fmla="*/ 0 h 5280665"/>
              <a:gd name="connsiteX40" fmla="*/ 1313582 w 2129299"/>
              <a:gd name="connsiteY40" fmla="*/ 0 h 5280665"/>
              <a:gd name="connsiteX41" fmla="*/ 1722679 w 2129299"/>
              <a:gd name="connsiteY41" fmla="*/ 0 h 5280665"/>
              <a:gd name="connsiteX42" fmla="*/ 1828030 w 2129299"/>
              <a:gd name="connsiteY42" fmla="*/ 0 h 5280665"/>
              <a:gd name="connsiteX43" fmla="*/ 2129299 w 2129299"/>
              <a:gd name="connsiteY43" fmla="*/ 0 h 5280665"/>
              <a:gd name="connsiteX44" fmla="*/ 2129299 w 2129299"/>
              <a:gd name="connsiteY44" fmla="*/ 84409 h 5280665"/>
              <a:gd name="connsiteX45" fmla="*/ 2129299 w 2129299"/>
              <a:gd name="connsiteY45" fmla="*/ 588968 h 5280665"/>
              <a:gd name="connsiteX46" fmla="*/ 2129299 w 2129299"/>
              <a:gd name="connsiteY46" fmla="*/ 2703061 h 5280665"/>
              <a:gd name="connsiteX47" fmla="*/ 2129299 w 2129299"/>
              <a:gd name="connsiteY47" fmla="*/ 3669127 h 5280665"/>
              <a:gd name="connsiteX48" fmla="*/ 2129299 w 2129299"/>
              <a:gd name="connsiteY48" fmla="*/ 3816082 h 5280665"/>
              <a:gd name="connsiteX49" fmla="*/ 2129299 w 2129299"/>
              <a:gd name="connsiteY49" fmla="*/ 4386737 h 5280665"/>
              <a:gd name="connsiteX50" fmla="*/ 2129299 w 2129299"/>
              <a:gd name="connsiteY50" fmla="*/ 4535392 h 5280665"/>
              <a:gd name="connsiteX51" fmla="*/ 2129299 w 2129299"/>
              <a:gd name="connsiteY51" fmla="*/ 5280665 h 5280665"/>
              <a:gd name="connsiteX52" fmla="*/ 2062103 w 2129299"/>
              <a:gd name="connsiteY52" fmla="*/ 5280665 h 5280665"/>
              <a:gd name="connsiteX53" fmla="*/ 1572455 w 2129299"/>
              <a:gd name="connsiteY53" fmla="*/ 5280665 h 5280665"/>
              <a:gd name="connsiteX54" fmla="*/ 1419221 w 2129299"/>
              <a:gd name="connsiteY54" fmla="*/ 5280665 h 5280665"/>
              <a:gd name="connsiteX55" fmla="*/ 929573 w 2129299"/>
              <a:gd name="connsiteY55" fmla="*/ 5280665 h 5280665"/>
              <a:gd name="connsiteX56" fmla="*/ 855090 w 2129299"/>
              <a:gd name="connsiteY56" fmla="*/ 5280665 h 5280665"/>
              <a:gd name="connsiteX57" fmla="*/ 365443 w 2129299"/>
              <a:gd name="connsiteY57" fmla="*/ 5280665 h 5280665"/>
              <a:gd name="connsiteX58" fmla="*/ 0 w 2129299"/>
              <a:gd name="connsiteY58" fmla="*/ 4857508 h 52806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2129299" h="5280665">
                <a:moveTo>
                  <a:pt x="0" y="4857508"/>
                </a:moveTo>
                <a:lnTo>
                  <a:pt x="0" y="4384590"/>
                </a:lnTo>
                <a:lnTo>
                  <a:pt x="0" y="4263056"/>
                </a:lnTo>
                <a:lnTo>
                  <a:pt x="0" y="4073053"/>
                </a:lnTo>
                <a:lnTo>
                  <a:pt x="0" y="3790140"/>
                </a:lnTo>
                <a:lnTo>
                  <a:pt x="0" y="3600135"/>
                </a:lnTo>
                <a:lnTo>
                  <a:pt x="0" y="3478602"/>
                </a:lnTo>
                <a:lnTo>
                  <a:pt x="0" y="3005684"/>
                </a:lnTo>
                <a:lnTo>
                  <a:pt x="0" y="2553995"/>
                </a:lnTo>
                <a:lnTo>
                  <a:pt x="0" y="2553993"/>
                </a:lnTo>
                <a:lnTo>
                  <a:pt x="0" y="2314522"/>
                </a:lnTo>
                <a:lnTo>
                  <a:pt x="0" y="2081079"/>
                </a:lnTo>
                <a:lnTo>
                  <a:pt x="0" y="2081074"/>
                </a:lnTo>
                <a:lnTo>
                  <a:pt x="0" y="1959546"/>
                </a:lnTo>
                <a:lnTo>
                  <a:pt x="0" y="1959544"/>
                </a:lnTo>
                <a:lnTo>
                  <a:pt x="0" y="1841604"/>
                </a:lnTo>
                <a:lnTo>
                  <a:pt x="0" y="1769542"/>
                </a:lnTo>
                <a:lnTo>
                  <a:pt x="0" y="1769539"/>
                </a:lnTo>
                <a:lnTo>
                  <a:pt x="0" y="1720070"/>
                </a:lnTo>
                <a:lnTo>
                  <a:pt x="0" y="1530067"/>
                </a:lnTo>
                <a:lnTo>
                  <a:pt x="0" y="1486628"/>
                </a:lnTo>
                <a:lnTo>
                  <a:pt x="0" y="1486626"/>
                </a:lnTo>
                <a:lnTo>
                  <a:pt x="0" y="1296624"/>
                </a:lnTo>
                <a:lnTo>
                  <a:pt x="0" y="1296622"/>
                </a:lnTo>
                <a:lnTo>
                  <a:pt x="0" y="1247153"/>
                </a:lnTo>
                <a:lnTo>
                  <a:pt x="0" y="1175092"/>
                </a:lnTo>
                <a:lnTo>
                  <a:pt x="0" y="1175089"/>
                </a:lnTo>
                <a:lnTo>
                  <a:pt x="0" y="1057149"/>
                </a:lnTo>
                <a:lnTo>
                  <a:pt x="0" y="935617"/>
                </a:lnTo>
                <a:lnTo>
                  <a:pt x="0" y="934110"/>
                </a:lnTo>
                <a:lnTo>
                  <a:pt x="0" y="702174"/>
                </a:lnTo>
                <a:lnTo>
                  <a:pt x="0" y="702172"/>
                </a:lnTo>
                <a:lnTo>
                  <a:pt x="0" y="651522"/>
                </a:lnTo>
                <a:lnTo>
                  <a:pt x="0" y="462699"/>
                </a:lnTo>
                <a:lnTo>
                  <a:pt x="0" y="11010"/>
                </a:lnTo>
                <a:lnTo>
                  <a:pt x="0" y="11008"/>
                </a:lnTo>
                <a:lnTo>
                  <a:pt x="0" y="0"/>
                </a:lnTo>
                <a:lnTo>
                  <a:pt x="515667" y="0"/>
                </a:lnTo>
                <a:lnTo>
                  <a:pt x="621018" y="0"/>
                </a:lnTo>
                <a:lnTo>
                  <a:pt x="1207013" y="0"/>
                </a:lnTo>
                <a:lnTo>
                  <a:pt x="1313582" y="0"/>
                </a:lnTo>
                <a:lnTo>
                  <a:pt x="1722679" y="0"/>
                </a:lnTo>
                <a:lnTo>
                  <a:pt x="1828030" y="0"/>
                </a:lnTo>
                <a:lnTo>
                  <a:pt x="2129299" y="0"/>
                </a:lnTo>
                <a:lnTo>
                  <a:pt x="2129299" y="84409"/>
                </a:lnTo>
                <a:lnTo>
                  <a:pt x="2129299" y="588968"/>
                </a:lnTo>
                <a:lnTo>
                  <a:pt x="2129299" y="2703061"/>
                </a:lnTo>
                <a:lnTo>
                  <a:pt x="2129299" y="3669127"/>
                </a:lnTo>
                <a:lnTo>
                  <a:pt x="2129299" y="3816082"/>
                </a:lnTo>
                <a:lnTo>
                  <a:pt x="2129299" y="4386737"/>
                </a:lnTo>
                <a:lnTo>
                  <a:pt x="2129299" y="4535392"/>
                </a:lnTo>
                <a:lnTo>
                  <a:pt x="2129299" y="5280665"/>
                </a:lnTo>
                <a:lnTo>
                  <a:pt x="2062103" y="5280665"/>
                </a:lnTo>
                <a:lnTo>
                  <a:pt x="1572455" y="5280665"/>
                </a:lnTo>
                <a:lnTo>
                  <a:pt x="1419221" y="5280665"/>
                </a:lnTo>
                <a:lnTo>
                  <a:pt x="929573" y="5280665"/>
                </a:lnTo>
                <a:lnTo>
                  <a:pt x="855090" y="5280665"/>
                </a:lnTo>
                <a:lnTo>
                  <a:pt x="365443" y="5280665"/>
                </a:lnTo>
                <a:cubicBezTo>
                  <a:pt x="164152" y="5280665"/>
                  <a:pt x="0" y="5091976"/>
                  <a:pt x="0" y="4857508"/>
                </a:cubicBezTo>
                <a:close/>
              </a:path>
            </a:pathLst>
          </a:custGeom>
          <a:noFill/>
          <a:ln w="24491" cap="flat">
            <a:solidFill>
              <a:srgbClr val="EC7C69"/>
            </a:solidFill>
            <a:prstDash val="solid"/>
            <a:miter/>
          </a:ln>
        </p:spPr>
        <p:txBody>
          <a:bodyPr wrap="square" rtlCol="0" anchor="ctr">
            <a:noAutofit/>
          </a:bodyPr>
          <a:lstStyle/>
          <a:p>
            <a:endParaRPr lang="en-US"/>
          </a:p>
        </p:txBody>
      </p:sp>
      <p:pic>
        <p:nvPicPr>
          <p:cNvPr id="21" name="Picture 20">
            <a:extLst>
              <a:ext uri="{FF2B5EF4-FFF2-40B4-BE49-F238E27FC236}">
                <a16:creationId xmlns:a16="http://schemas.microsoft.com/office/drawing/2014/main" id="{692A3CE0-BA34-9C6B-E4A2-B52D73CC6171}"/>
              </a:ext>
            </a:extLst>
          </p:cNvPr>
          <p:cNvPicPr>
            <a:picLocks noChangeAspect="1"/>
          </p:cNvPicPr>
          <p:nvPr/>
        </p:nvPicPr>
        <p:blipFill>
          <a:blip r:embed="rId5">
            <a:extLst>
              <a:ext uri="{BEBA8EAE-BF5A-486C-A8C5-ECC9F3942E4B}">
                <a14:imgProps xmlns:a14="http://schemas.microsoft.com/office/drawing/2010/main">
                  <a14:imgLayer r:embed="rId6">
                    <a14:imgEffect>
                      <a14:colorTemperature colorTemp="8800"/>
                    </a14:imgEffect>
                  </a14:imgLayer>
                </a14:imgProps>
              </a:ext>
            </a:extLst>
          </a:blip>
          <a:stretch>
            <a:fillRect/>
          </a:stretch>
        </p:blipFill>
        <p:spPr>
          <a:xfrm>
            <a:off x="415220" y="5389757"/>
            <a:ext cx="793523" cy="789905"/>
          </a:xfrm>
          <a:prstGeom prst="ellipse">
            <a:avLst/>
          </a:prstGeom>
        </p:spPr>
      </p:pic>
    </p:spTree>
    <p:extLst>
      <p:ext uri="{BB962C8B-B14F-4D97-AF65-F5344CB8AC3E}">
        <p14:creationId xmlns:p14="http://schemas.microsoft.com/office/powerpoint/2010/main" val="356676232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0F67E3-B8E3-1DB8-C7F3-D8E967C80496}"/>
            </a:ext>
          </a:extLst>
        </p:cNvPr>
        <p:cNvGrpSpPr/>
        <p:nvPr/>
      </p:nvGrpSpPr>
      <p:grpSpPr>
        <a:xfrm>
          <a:off x="0" y="0"/>
          <a:ext cx="0" cy="0"/>
          <a:chOff x="0" y="0"/>
          <a:chExt cx="0" cy="0"/>
        </a:xfrm>
      </p:grpSpPr>
      <p:sp>
        <p:nvSpPr>
          <p:cNvPr id="9" name="Text Placeholder 3">
            <a:extLst>
              <a:ext uri="{FF2B5EF4-FFF2-40B4-BE49-F238E27FC236}">
                <a16:creationId xmlns:a16="http://schemas.microsoft.com/office/drawing/2014/main" id="{BDB3906D-672A-0E57-928B-DC0C88CBCD13}"/>
              </a:ext>
            </a:extLst>
          </p:cNvPr>
          <p:cNvSpPr txBox="1">
            <a:spLocks/>
          </p:cNvSpPr>
          <p:nvPr/>
        </p:nvSpPr>
        <p:spPr>
          <a:xfrm>
            <a:off x="609624" y="493193"/>
            <a:ext cx="8277702"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solidFill>
                  <a:srgbClr val="EC7C69"/>
                </a:solidFill>
              </a:rPr>
              <a:t>Inngangur </a:t>
            </a:r>
            <a:r>
              <a:rPr lang="en-US" dirty="0"/>
              <a:t>– stofnun og fjármagnskostnaður – hvað það raunverulega krefst til að koma af stað</a:t>
            </a:r>
          </a:p>
          <a:p>
            <a:pPr>
              <a:lnSpc>
                <a:spcPts val="3720"/>
              </a:lnSpc>
            </a:pPr>
            <a:endParaRPr lang="en-US" dirty="0"/>
          </a:p>
          <a:p>
            <a:pPr>
              <a:lnSpc>
                <a:spcPts val="3720"/>
              </a:lnSpc>
            </a:pPr>
            <a:endParaRPr lang="en-US" dirty="0"/>
          </a:p>
        </p:txBody>
      </p:sp>
      <p:cxnSp>
        <p:nvCxnSpPr>
          <p:cNvPr id="10" name="Straight Connector 9">
            <a:extLst>
              <a:ext uri="{FF2B5EF4-FFF2-40B4-BE49-F238E27FC236}">
                <a16:creationId xmlns:a16="http://schemas.microsoft.com/office/drawing/2014/main" id="{BE05F89F-E800-10E7-F9D9-486DC8CACAA4}"/>
              </a:ext>
            </a:extLst>
          </p:cNvPr>
          <p:cNvCxnSpPr>
            <a:cxnSpLocks/>
          </p:cNvCxnSpPr>
          <p:nvPr/>
        </p:nvCxnSpPr>
        <p:spPr>
          <a:xfrm>
            <a:off x="0" y="1571793"/>
            <a:ext cx="7700211"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Slide Number Placeholder 5">
            <a:extLst>
              <a:ext uri="{FF2B5EF4-FFF2-40B4-BE49-F238E27FC236}">
                <a16:creationId xmlns:a16="http://schemas.microsoft.com/office/drawing/2014/main" id="{B28577BE-BAAF-C2BC-FE9B-AA7E828A5E39}"/>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14</a:t>
            </a:fld>
            <a:endParaRPr lang="fr-CA" sz="1200" dirty="0"/>
          </a:p>
        </p:txBody>
      </p:sp>
      <p:sp>
        <p:nvSpPr>
          <p:cNvPr id="4" name="Text Placeholder 5">
            <a:extLst>
              <a:ext uri="{FF2B5EF4-FFF2-40B4-BE49-F238E27FC236}">
                <a16:creationId xmlns:a16="http://schemas.microsoft.com/office/drawing/2014/main" id="{A71E9071-373C-1749-E139-4ECDE4D40D95}"/>
              </a:ext>
            </a:extLst>
          </p:cNvPr>
          <p:cNvSpPr txBox="1">
            <a:spLocks/>
          </p:cNvSpPr>
          <p:nvPr/>
        </p:nvSpPr>
        <p:spPr>
          <a:xfrm>
            <a:off x="609624" y="2018510"/>
            <a:ext cx="4523873" cy="1464686"/>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t>Skilgreining á valkostagistingu í ferðaþjónustu</a:t>
            </a:r>
          </a:p>
          <a:p>
            <a:pPr>
              <a:lnSpc>
                <a:spcPts val="2900"/>
              </a:lnSpc>
            </a:pPr>
            <a:endParaRPr lang="en-US" dirty="0"/>
          </a:p>
        </p:txBody>
      </p:sp>
      <p:sp>
        <p:nvSpPr>
          <p:cNvPr id="6" name="Freeform 5">
            <a:extLst>
              <a:ext uri="{FF2B5EF4-FFF2-40B4-BE49-F238E27FC236}">
                <a16:creationId xmlns:a16="http://schemas.microsoft.com/office/drawing/2014/main" id="{9EF3012D-80A0-3A77-7B60-AB22A23024A3}"/>
              </a:ext>
            </a:extLst>
          </p:cNvPr>
          <p:cNvSpPr/>
          <p:nvPr/>
        </p:nvSpPr>
        <p:spPr>
          <a:xfrm rot="10800000">
            <a:off x="6391031" y="2056362"/>
            <a:ext cx="4523873" cy="4801637"/>
          </a:xfrm>
          <a:custGeom>
            <a:avLst/>
            <a:gdLst>
              <a:gd name="connsiteX0" fmla="*/ 4283803 w 4656982"/>
              <a:gd name="connsiteY0" fmla="*/ 4942919 h 4942919"/>
              <a:gd name="connsiteX1" fmla="*/ 3866740 w 4656982"/>
              <a:gd name="connsiteY1" fmla="*/ 4942919 h 4942919"/>
              <a:gd name="connsiteX2" fmla="*/ 3759560 w 4656982"/>
              <a:gd name="connsiteY2" fmla="*/ 4942919 h 4942919"/>
              <a:gd name="connsiteX3" fmla="*/ 3591997 w 4656982"/>
              <a:gd name="connsiteY3" fmla="*/ 4942919 h 4942919"/>
              <a:gd name="connsiteX4" fmla="*/ 3342498 w 4656982"/>
              <a:gd name="connsiteY4" fmla="*/ 4942919 h 4942919"/>
              <a:gd name="connsiteX5" fmla="*/ 3174934 w 4656982"/>
              <a:gd name="connsiteY5" fmla="*/ 4942919 h 4942919"/>
              <a:gd name="connsiteX6" fmla="*/ 3067755 w 4656982"/>
              <a:gd name="connsiteY6" fmla="*/ 4942919 h 4942919"/>
              <a:gd name="connsiteX7" fmla="*/ 2650692 w 4656982"/>
              <a:gd name="connsiteY7" fmla="*/ 4942919 h 4942919"/>
              <a:gd name="connsiteX8" fmla="*/ 2252351 w 4656982"/>
              <a:gd name="connsiteY8" fmla="*/ 4942919 h 4942919"/>
              <a:gd name="connsiteX9" fmla="*/ 2252349 w 4656982"/>
              <a:gd name="connsiteY9" fmla="*/ 4942919 h 4942919"/>
              <a:gd name="connsiteX10" fmla="*/ 2041161 w 4656982"/>
              <a:gd name="connsiteY10" fmla="*/ 4942919 h 4942919"/>
              <a:gd name="connsiteX11" fmla="*/ 1835289 w 4656982"/>
              <a:gd name="connsiteY11" fmla="*/ 4942919 h 4942919"/>
              <a:gd name="connsiteX12" fmla="*/ 1835285 w 4656982"/>
              <a:gd name="connsiteY12" fmla="*/ 4942919 h 4942919"/>
              <a:gd name="connsiteX13" fmla="*/ 1728110 w 4656982"/>
              <a:gd name="connsiteY13" fmla="*/ 4942919 h 4942919"/>
              <a:gd name="connsiteX14" fmla="*/ 1728108 w 4656982"/>
              <a:gd name="connsiteY14" fmla="*/ 4942919 h 4942919"/>
              <a:gd name="connsiteX15" fmla="*/ 1624098 w 4656982"/>
              <a:gd name="connsiteY15" fmla="*/ 4942919 h 4942919"/>
              <a:gd name="connsiteX16" fmla="*/ 1560547 w 4656982"/>
              <a:gd name="connsiteY16" fmla="*/ 4942919 h 4942919"/>
              <a:gd name="connsiteX17" fmla="*/ 1560544 w 4656982"/>
              <a:gd name="connsiteY17" fmla="*/ 4942919 h 4942919"/>
              <a:gd name="connsiteX18" fmla="*/ 1516918 w 4656982"/>
              <a:gd name="connsiteY18" fmla="*/ 4942919 h 4942919"/>
              <a:gd name="connsiteX19" fmla="*/ 1349356 w 4656982"/>
              <a:gd name="connsiteY19" fmla="*/ 4942919 h 4942919"/>
              <a:gd name="connsiteX20" fmla="*/ 1311047 w 4656982"/>
              <a:gd name="connsiteY20" fmla="*/ 4942919 h 4942919"/>
              <a:gd name="connsiteX21" fmla="*/ 1311045 w 4656982"/>
              <a:gd name="connsiteY21" fmla="*/ 4942919 h 4942919"/>
              <a:gd name="connsiteX22" fmla="*/ 1143484 w 4656982"/>
              <a:gd name="connsiteY22" fmla="*/ 4942919 h 4942919"/>
              <a:gd name="connsiteX23" fmla="*/ 1143482 w 4656982"/>
              <a:gd name="connsiteY23" fmla="*/ 4942919 h 4942919"/>
              <a:gd name="connsiteX24" fmla="*/ 1099856 w 4656982"/>
              <a:gd name="connsiteY24" fmla="*/ 4942919 h 4942919"/>
              <a:gd name="connsiteX25" fmla="*/ 1036306 w 4656982"/>
              <a:gd name="connsiteY25" fmla="*/ 4942919 h 4942919"/>
              <a:gd name="connsiteX26" fmla="*/ 1036303 w 4656982"/>
              <a:gd name="connsiteY26" fmla="*/ 4942919 h 4942919"/>
              <a:gd name="connsiteX27" fmla="*/ 932293 w 4656982"/>
              <a:gd name="connsiteY27" fmla="*/ 4942919 h 4942919"/>
              <a:gd name="connsiteX28" fmla="*/ 825114 w 4656982"/>
              <a:gd name="connsiteY28" fmla="*/ 4942919 h 4942919"/>
              <a:gd name="connsiteX29" fmla="*/ 823785 w 4656982"/>
              <a:gd name="connsiteY29" fmla="*/ 4942919 h 4942919"/>
              <a:gd name="connsiteX30" fmla="*/ 619243 w 4656982"/>
              <a:gd name="connsiteY30" fmla="*/ 4942919 h 4942919"/>
              <a:gd name="connsiteX31" fmla="*/ 619241 w 4656982"/>
              <a:gd name="connsiteY31" fmla="*/ 4942919 h 4942919"/>
              <a:gd name="connsiteX32" fmla="*/ 574573 w 4656982"/>
              <a:gd name="connsiteY32" fmla="*/ 4942919 h 4942919"/>
              <a:gd name="connsiteX33" fmla="*/ 408051 w 4656982"/>
              <a:gd name="connsiteY33" fmla="*/ 4942919 h 4942919"/>
              <a:gd name="connsiteX34" fmla="*/ 9710 w 4656982"/>
              <a:gd name="connsiteY34" fmla="*/ 4942919 h 4942919"/>
              <a:gd name="connsiteX35" fmla="*/ 9708 w 4656982"/>
              <a:gd name="connsiteY35" fmla="*/ 4942919 h 4942919"/>
              <a:gd name="connsiteX36" fmla="*/ 0 w 4656982"/>
              <a:gd name="connsiteY36" fmla="*/ 4942919 h 4942919"/>
              <a:gd name="connsiteX37" fmla="*/ 0 w 4656982"/>
              <a:gd name="connsiteY37" fmla="*/ 4488156 h 4942919"/>
              <a:gd name="connsiteX38" fmla="*/ 0 w 4656982"/>
              <a:gd name="connsiteY38" fmla="*/ 4395248 h 4942919"/>
              <a:gd name="connsiteX39" fmla="*/ 0 w 4656982"/>
              <a:gd name="connsiteY39" fmla="*/ 3878463 h 4942919"/>
              <a:gd name="connsiteX40" fmla="*/ 0 w 4656982"/>
              <a:gd name="connsiteY40" fmla="*/ 3784480 h 4942919"/>
              <a:gd name="connsiteX41" fmla="*/ 0 w 4656982"/>
              <a:gd name="connsiteY41" fmla="*/ 3423700 h 4942919"/>
              <a:gd name="connsiteX42" fmla="*/ 0 w 4656982"/>
              <a:gd name="connsiteY42" fmla="*/ 3330792 h 4942919"/>
              <a:gd name="connsiteX43" fmla="*/ 0 w 4656982"/>
              <a:gd name="connsiteY43" fmla="*/ 2720024 h 4942919"/>
              <a:gd name="connsiteX44" fmla="*/ 0 w 4656982"/>
              <a:gd name="connsiteY44" fmla="*/ 1383449 h 4942919"/>
              <a:gd name="connsiteX45" fmla="*/ 0 w 4656982"/>
              <a:gd name="connsiteY45" fmla="*/ 1064456 h 4942919"/>
              <a:gd name="connsiteX46" fmla="*/ 0 w 4656982"/>
              <a:gd name="connsiteY46" fmla="*/ 318993 h 4942919"/>
              <a:gd name="connsiteX47" fmla="*/ 0 w 4656982"/>
              <a:gd name="connsiteY47" fmla="*/ 0 h 4942919"/>
              <a:gd name="connsiteX48" fmla="*/ 382886 w 4656982"/>
              <a:gd name="connsiteY48" fmla="*/ 0 h 4942919"/>
              <a:gd name="connsiteX49" fmla="*/ 382886 w 4656982"/>
              <a:gd name="connsiteY49" fmla="*/ 1 h 4942919"/>
              <a:gd name="connsiteX50" fmla="*/ 574574 w 4656982"/>
              <a:gd name="connsiteY50" fmla="*/ 1 h 4942919"/>
              <a:gd name="connsiteX51" fmla="*/ 574574 w 4656982"/>
              <a:gd name="connsiteY51" fmla="*/ 0 h 4942919"/>
              <a:gd name="connsiteX52" fmla="*/ 823785 w 4656982"/>
              <a:gd name="connsiteY52" fmla="*/ 0 h 4942919"/>
              <a:gd name="connsiteX53" fmla="*/ 992419 w 4656982"/>
              <a:gd name="connsiteY53" fmla="*/ 0 h 4942919"/>
              <a:gd name="connsiteX54" fmla="*/ 1409481 w 4656982"/>
              <a:gd name="connsiteY54" fmla="*/ 0 h 4942919"/>
              <a:gd name="connsiteX55" fmla="*/ 1516660 w 4656982"/>
              <a:gd name="connsiteY55" fmla="*/ 0 h 4942919"/>
              <a:gd name="connsiteX56" fmla="*/ 1684223 w 4656982"/>
              <a:gd name="connsiteY56" fmla="*/ 0 h 4942919"/>
              <a:gd name="connsiteX57" fmla="*/ 1933723 w 4656982"/>
              <a:gd name="connsiteY57" fmla="*/ 0 h 4942919"/>
              <a:gd name="connsiteX58" fmla="*/ 2101287 w 4656982"/>
              <a:gd name="connsiteY58" fmla="*/ 0 h 4942919"/>
              <a:gd name="connsiteX59" fmla="*/ 2208464 w 4656982"/>
              <a:gd name="connsiteY59" fmla="*/ 0 h 4942919"/>
              <a:gd name="connsiteX60" fmla="*/ 2625527 w 4656982"/>
              <a:gd name="connsiteY60" fmla="*/ 0 h 4942919"/>
              <a:gd name="connsiteX61" fmla="*/ 2625527 w 4656982"/>
              <a:gd name="connsiteY61" fmla="*/ 1 h 4942919"/>
              <a:gd name="connsiteX62" fmla="*/ 3023872 w 4656982"/>
              <a:gd name="connsiteY62" fmla="*/ 1 h 4942919"/>
              <a:gd name="connsiteX63" fmla="*/ 3440936 w 4656982"/>
              <a:gd name="connsiteY63" fmla="*/ 1 h 4942919"/>
              <a:gd name="connsiteX64" fmla="*/ 3548113 w 4656982"/>
              <a:gd name="connsiteY64" fmla="*/ 1 h 4942919"/>
              <a:gd name="connsiteX65" fmla="*/ 3715678 w 4656982"/>
              <a:gd name="connsiteY65" fmla="*/ 1 h 4942919"/>
              <a:gd name="connsiteX66" fmla="*/ 3965177 w 4656982"/>
              <a:gd name="connsiteY66" fmla="*/ 1 h 4942919"/>
              <a:gd name="connsiteX67" fmla="*/ 4132741 w 4656982"/>
              <a:gd name="connsiteY67" fmla="*/ 1 h 4942919"/>
              <a:gd name="connsiteX68" fmla="*/ 4239919 w 4656982"/>
              <a:gd name="connsiteY68" fmla="*/ 1 h 4942919"/>
              <a:gd name="connsiteX69" fmla="*/ 4656982 w 4656982"/>
              <a:gd name="connsiteY69" fmla="*/ 1 h 4942919"/>
              <a:gd name="connsiteX70" fmla="*/ 4656982 w 4656982"/>
              <a:gd name="connsiteY70" fmla="*/ 431818 h 4942919"/>
              <a:gd name="connsiteX71" fmla="*/ 4656982 w 4656982"/>
              <a:gd name="connsiteY71" fmla="*/ 497503 h 4942919"/>
              <a:gd name="connsiteX72" fmla="*/ 4656982 w 4656982"/>
              <a:gd name="connsiteY72" fmla="*/ 929320 h 4942919"/>
              <a:gd name="connsiteX73" fmla="*/ 4656982 w 4656982"/>
              <a:gd name="connsiteY73" fmla="*/ 1064457 h 4942919"/>
              <a:gd name="connsiteX74" fmla="*/ 4656982 w 4656982"/>
              <a:gd name="connsiteY74" fmla="*/ 1496274 h 4942919"/>
              <a:gd name="connsiteX75" fmla="*/ 4656982 w 4656982"/>
              <a:gd name="connsiteY75" fmla="*/ 1561959 h 4942919"/>
              <a:gd name="connsiteX76" fmla="*/ 4656982 w 4656982"/>
              <a:gd name="connsiteY76" fmla="*/ 1993776 h 4942919"/>
              <a:gd name="connsiteX77" fmla="*/ 4656982 w 4656982"/>
              <a:gd name="connsiteY77" fmla="*/ 2626862 h 4942919"/>
              <a:gd name="connsiteX78" fmla="*/ 4656982 w 4656982"/>
              <a:gd name="connsiteY78" fmla="*/ 3058679 h 4942919"/>
              <a:gd name="connsiteX79" fmla="*/ 4656982 w 4656982"/>
              <a:gd name="connsiteY79" fmla="*/ 3124365 h 4942919"/>
              <a:gd name="connsiteX80" fmla="*/ 4656982 w 4656982"/>
              <a:gd name="connsiteY80" fmla="*/ 3556182 h 4942919"/>
              <a:gd name="connsiteX81" fmla="*/ 4656982 w 4656982"/>
              <a:gd name="connsiteY81" fmla="*/ 3691318 h 4942919"/>
              <a:gd name="connsiteX82" fmla="*/ 4656982 w 4656982"/>
              <a:gd name="connsiteY82" fmla="*/ 4123135 h 4942919"/>
              <a:gd name="connsiteX83" fmla="*/ 4656982 w 4656982"/>
              <a:gd name="connsiteY83" fmla="*/ 4188821 h 4942919"/>
              <a:gd name="connsiteX84" fmla="*/ 4656982 w 4656982"/>
              <a:gd name="connsiteY84" fmla="*/ 4620638 h 4942919"/>
              <a:gd name="connsiteX85" fmla="*/ 4283803 w 4656982"/>
              <a:gd name="connsiteY85" fmla="*/ 4942919 h 49429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Lst>
            <a:rect l="l" t="t" r="r" b="b"/>
            <a:pathLst>
              <a:path w="4656982" h="4942919">
                <a:moveTo>
                  <a:pt x="4283803" y="4942919"/>
                </a:moveTo>
                <a:lnTo>
                  <a:pt x="3866740" y="4942919"/>
                </a:lnTo>
                <a:lnTo>
                  <a:pt x="3759560" y="4942919"/>
                </a:lnTo>
                <a:lnTo>
                  <a:pt x="3591997" y="4942919"/>
                </a:lnTo>
                <a:lnTo>
                  <a:pt x="3342498" y="4942919"/>
                </a:lnTo>
                <a:lnTo>
                  <a:pt x="3174934" y="4942919"/>
                </a:lnTo>
                <a:lnTo>
                  <a:pt x="3067755" y="4942919"/>
                </a:lnTo>
                <a:lnTo>
                  <a:pt x="2650692" y="4942919"/>
                </a:lnTo>
                <a:lnTo>
                  <a:pt x="2252351" y="4942919"/>
                </a:lnTo>
                <a:lnTo>
                  <a:pt x="2252349" y="4942919"/>
                </a:lnTo>
                <a:lnTo>
                  <a:pt x="2041161" y="4942919"/>
                </a:lnTo>
                <a:lnTo>
                  <a:pt x="1835289" y="4942919"/>
                </a:lnTo>
                <a:lnTo>
                  <a:pt x="1835285" y="4942919"/>
                </a:lnTo>
                <a:lnTo>
                  <a:pt x="1728110" y="4942919"/>
                </a:lnTo>
                <a:lnTo>
                  <a:pt x="1728108" y="4942919"/>
                </a:lnTo>
                <a:lnTo>
                  <a:pt x="1624098" y="4942919"/>
                </a:lnTo>
                <a:lnTo>
                  <a:pt x="1560547" y="4942919"/>
                </a:lnTo>
                <a:lnTo>
                  <a:pt x="1560544" y="4942919"/>
                </a:lnTo>
                <a:lnTo>
                  <a:pt x="1516918" y="4942919"/>
                </a:lnTo>
                <a:lnTo>
                  <a:pt x="1349356" y="4942919"/>
                </a:lnTo>
                <a:lnTo>
                  <a:pt x="1311047" y="4942919"/>
                </a:lnTo>
                <a:lnTo>
                  <a:pt x="1311045" y="4942919"/>
                </a:lnTo>
                <a:lnTo>
                  <a:pt x="1143484" y="4942919"/>
                </a:lnTo>
                <a:lnTo>
                  <a:pt x="1143482" y="4942919"/>
                </a:lnTo>
                <a:lnTo>
                  <a:pt x="1099856" y="4942919"/>
                </a:lnTo>
                <a:lnTo>
                  <a:pt x="1036306" y="4942919"/>
                </a:lnTo>
                <a:lnTo>
                  <a:pt x="1036303" y="4942919"/>
                </a:lnTo>
                <a:lnTo>
                  <a:pt x="932293" y="4942919"/>
                </a:lnTo>
                <a:lnTo>
                  <a:pt x="825114" y="4942919"/>
                </a:lnTo>
                <a:lnTo>
                  <a:pt x="823785" y="4942919"/>
                </a:lnTo>
                <a:lnTo>
                  <a:pt x="619243" y="4942919"/>
                </a:lnTo>
                <a:lnTo>
                  <a:pt x="619241" y="4942919"/>
                </a:lnTo>
                <a:lnTo>
                  <a:pt x="574573" y="4942919"/>
                </a:lnTo>
                <a:lnTo>
                  <a:pt x="408051" y="4942919"/>
                </a:lnTo>
                <a:lnTo>
                  <a:pt x="9710" y="4942919"/>
                </a:lnTo>
                <a:lnTo>
                  <a:pt x="9708" y="4942919"/>
                </a:lnTo>
                <a:lnTo>
                  <a:pt x="0" y="4942919"/>
                </a:lnTo>
                <a:lnTo>
                  <a:pt x="0" y="4488156"/>
                </a:lnTo>
                <a:lnTo>
                  <a:pt x="0" y="4395248"/>
                </a:lnTo>
                <a:lnTo>
                  <a:pt x="0" y="3878463"/>
                </a:lnTo>
                <a:lnTo>
                  <a:pt x="0" y="3784480"/>
                </a:lnTo>
                <a:lnTo>
                  <a:pt x="0" y="3423700"/>
                </a:lnTo>
                <a:lnTo>
                  <a:pt x="0" y="3330792"/>
                </a:lnTo>
                <a:lnTo>
                  <a:pt x="0" y="2720024"/>
                </a:lnTo>
                <a:lnTo>
                  <a:pt x="0" y="1383449"/>
                </a:lnTo>
                <a:lnTo>
                  <a:pt x="0" y="1064456"/>
                </a:lnTo>
                <a:lnTo>
                  <a:pt x="0" y="318993"/>
                </a:lnTo>
                <a:lnTo>
                  <a:pt x="0" y="0"/>
                </a:lnTo>
                <a:lnTo>
                  <a:pt x="382886" y="0"/>
                </a:lnTo>
                <a:lnTo>
                  <a:pt x="382886" y="1"/>
                </a:lnTo>
                <a:lnTo>
                  <a:pt x="574574" y="1"/>
                </a:lnTo>
                <a:lnTo>
                  <a:pt x="574574" y="0"/>
                </a:lnTo>
                <a:lnTo>
                  <a:pt x="823785" y="0"/>
                </a:lnTo>
                <a:lnTo>
                  <a:pt x="992419" y="0"/>
                </a:lnTo>
                <a:lnTo>
                  <a:pt x="1409481" y="0"/>
                </a:lnTo>
                <a:lnTo>
                  <a:pt x="1516660" y="0"/>
                </a:lnTo>
                <a:lnTo>
                  <a:pt x="1684223" y="0"/>
                </a:lnTo>
                <a:lnTo>
                  <a:pt x="1933723" y="0"/>
                </a:lnTo>
                <a:lnTo>
                  <a:pt x="2101287" y="0"/>
                </a:lnTo>
                <a:lnTo>
                  <a:pt x="2208464" y="0"/>
                </a:lnTo>
                <a:lnTo>
                  <a:pt x="2625527" y="0"/>
                </a:lnTo>
                <a:lnTo>
                  <a:pt x="2625527" y="1"/>
                </a:lnTo>
                <a:lnTo>
                  <a:pt x="3023872" y="1"/>
                </a:lnTo>
                <a:lnTo>
                  <a:pt x="3440936" y="1"/>
                </a:lnTo>
                <a:lnTo>
                  <a:pt x="3548113" y="1"/>
                </a:lnTo>
                <a:lnTo>
                  <a:pt x="3715678" y="1"/>
                </a:lnTo>
                <a:lnTo>
                  <a:pt x="3965177" y="1"/>
                </a:lnTo>
                <a:lnTo>
                  <a:pt x="4132741" y="1"/>
                </a:lnTo>
                <a:lnTo>
                  <a:pt x="4239919" y="1"/>
                </a:lnTo>
                <a:lnTo>
                  <a:pt x="4656982" y="1"/>
                </a:lnTo>
                <a:lnTo>
                  <a:pt x="4656982" y="431818"/>
                </a:lnTo>
                <a:lnTo>
                  <a:pt x="4656982" y="497503"/>
                </a:lnTo>
                <a:lnTo>
                  <a:pt x="4656982" y="929320"/>
                </a:lnTo>
                <a:lnTo>
                  <a:pt x="4656982" y="1064457"/>
                </a:lnTo>
                <a:lnTo>
                  <a:pt x="4656982" y="1496274"/>
                </a:lnTo>
                <a:lnTo>
                  <a:pt x="4656982" y="1561959"/>
                </a:lnTo>
                <a:lnTo>
                  <a:pt x="4656982" y="1993776"/>
                </a:lnTo>
                <a:lnTo>
                  <a:pt x="4656982" y="2626862"/>
                </a:lnTo>
                <a:lnTo>
                  <a:pt x="4656982" y="3058679"/>
                </a:lnTo>
                <a:lnTo>
                  <a:pt x="4656982" y="3124365"/>
                </a:lnTo>
                <a:lnTo>
                  <a:pt x="4656982" y="3556182"/>
                </a:lnTo>
                <a:lnTo>
                  <a:pt x="4656982" y="3691318"/>
                </a:lnTo>
                <a:lnTo>
                  <a:pt x="4656982" y="4123135"/>
                </a:lnTo>
                <a:lnTo>
                  <a:pt x="4656982" y="4188821"/>
                </a:lnTo>
                <a:lnTo>
                  <a:pt x="4656982" y="4620638"/>
                </a:lnTo>
                <a:cubicBezTo>
                  <a:pt x="4656982" y="4798155"/>
                  <a:pt x="4490579" y="4942919"/>
                  <a:pt x="4283803" y="4942919"/>
                </a:cubicBezTo>
                <a:close/>
              </a:path>
            </a:pathLst>
          </a:custGeom>
          <a:solidFill>
            <a:srgbClr val="EC7C69"/>
          </a:solidFill>
          <a:ln w="24491" cap="flat">
            <a:noFill/>
            <a:prstDash val="solid"/>
            <a:miter/>
          </a:ln>
        </p:spPr>
        <p:txBody>
          <a:bodyPr wrap="square" rtlCol="0" anchor="ctr">
            <a:noAutofit/>
          </a:bodyPr>
          <a:lstStyle/>
          <a:p>
            <a:endParaRPr lang="en-US"/>
          </a:p>
        </p:txBody>
      </p:sp>
      <p:sp>
        <p:nvSpPr>
          <p:cNvPr id="2" name="TextBox 1">
            <a:extLst>
              <a:ext uri="{FF2B5EF4-FFF2-40B4-BE49-F238E27FC236}">
                <a16:creationId xmlns:a16="http://schemas.microsoft.com/office/drawing/2014/main" id="{B6250AF1-C635-D829-1542-EFC56748E9C9}"/>
              </a:ext>
            </a:extLst>
          </p:cNvPr>
          <p:cNvSpPr txBox="1"/>
          <p:nvPr/>
        </p:nvSpPr>
        <p:spPr>
          <a:xfrm>
            <a:off x="546619" y="3094860"/>
            <a:ext cx="5260622" cy="2747675"/>
          </a:xfrm>
          <a:prstGeom prst="rect">
            <a:avLst/>
          </a:prstGeom>
          <a:noFill/>
        </p:spPr>
        <p:txBody>
          <a:bodyPr wrap="square">
            <a:spAutoFit/>
          </a:bodyPr>
          <a:lstStyle/>
          <a:p>
            <a:pPr>
              <a:lnSpc>
                <a:spcPts val="2320"/>
              </a:lnSpc>
            </a:pPr>
            <a:r>
              <a:rPr lang="en-US" sz="2400" dirty="0">
                <a:solidFill>
                  <a:srgbClr val="414141"/>
                </a:solidFill>
              </a:rPr>
              <a:t>Óhefðbundin gistiaðstaða í ferðaþjónustu vísar til gistimöguleika sem eru ólíkir hefðbundnum hótelum og dvalarstöðum. </a:t>
            </a:r>
          </a:p>
          <a:p>
            <a:pPr>
              <a:lnSpc>
                <a:spcPts val="2320"/>
              </a:lnSpc>
            </a:pPr>
            <a:endParaRPr lang="en-US" sz="2400" dirty="0">
              <a:solidFill>
                <a:srgbClr val="414141"/>
              </a:solidFill>
            </a:endParaRPr>
          </a:p>
          <a:p>
            <a:pPr>
              <a:lnSpc>
                <a:spcPts val="2320"/>
              </a:lnSpc>
            </a:pPr>
            <a:r>
              <a:rPr lang="en-US" sz="2400" dirty="0">
                <a:solidFill>
                  <a:srgbClr val="414141"/>
                </a:solidFill>
              </a:rPr>
              <a:t>Þessi gistimöguleikar </a:t>
            </a:r>
            <a:r>
              <a:rPr lang="en-US" sz="2400" dirty="0" err="1">
                <a:solidFill>
                  <a:srgbClr val="414141"/>
                </a:solidFill>
              </a:rPr>
              <a:t>leggja áherslu á </a:t>
            </a:r>
            <a:r>
              <a:rPr lang="en-US" sz="2400" b="1" dirty="0">
                <a:solidFill>
                  <a:srgbClr val="414141"/>
                </a:solidFill>
              </a:rPr>
              <a:t>sjálfbærni, menningarlega ekta upplifun </a:t>
            </a:r>
            <a:r>
              <a:rPr lang="en-US" sz="2400" dirty="0">
                <a:solidFill>
                  <a:srgbClr val="414141"/>
                </a:solidFill>
              </a:rPr>
              <a:t>og </a:t>
            </a:r>
            <a:r>
              <a:rPr lang="en-US" sz="2400" b="1" dirty="0">
                <a:solidFill>
                  <a:srgbClr val="414141"/>
                </a:solidFill>
              </a:rPr>
              <a:t>einstaka gestaupplifanir</a:t>
            </a:r>
            <a:r>
              <a:rPr lang="en-US" sz="2400" dirty="0">
                <a:solidFill>
                  <a:srgbClr val="414141"/>
                </a:solidFill>
              </a:rPr>
              <a:t>, oft staðsettir í </a:t>
            </a:r>
            <a:r>
              <a:rPr lang="en-US" sz="2400" b="1" dirty="0">
                <a:solidFill>
                  <a:srgbClr val="414141"/>
                </a:solidFill>
              </a:rPr>
              <a:t>náttúrulegu, dreifbýlishæfðu </a:t>
            </a:r>
            <a:r>
              <a:rPr lang="en-US" sz="2400" dirty="0">
                <a:solidFill>
                  <a:srgbClr val="414141"/>
                </a:solidFill>
              </a:rPr>
              <a:t>eða </a:t>
            </a:r>
            <a:r>
              <a:rPr lang="en-US" sz="2400" b="1" dirty="0">
                <a:solidFill>
                  <a:srgbClr val="414141"/>
                </a:solidFill>
              </a:rPr>
              <a:t>samfélagsmiðaðu umhverfi</a:t>
            </a:r>
            <a:r>
              <a:rPr lang="en-US" sz="2400" dirty="0">
                <a:solidFill>
                  <a:srgbClr val="414141"/>
                </a:solidFill>
              </a:rPr>
              <a:t>. </a:t>
            </a:r>
          </a:p>
        </p:txBody>
      </p:sp>
      <p:sp>
        <p:nvSpPr>
          <p:cNvPr id="13" name="Text Placeholder 1">
            <a:extLst>
              <a:ext uri="{FF2B5EF4-FFF2-40B4-BE49-F238E27FC236}">
                <a16:creationId xmlns:a16="http://schemas.microsoft.com/office/drawing/2014/main" id="{53E0292C-5CC3-A32A-8D3D-A2BE1EAEA21D}"/>
              </a:ext>
            </a:extLst>
          </p:cNvPr>
          <p:cNvSpPr txBox="1">
            <a:spLocks/>
          </p:cNvSpPr>
          <p:nvPr/>
        </p:nvSpPr>
        <p:spPr>
          <a:xfrm>
            <a:off x="6736871" y="2563516"/>
            <a:ext cx="3724142"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380"/>
              </a:lnSpc>
              <a:spcBef>
                <a:spcPts val="0"/>
              </a:spcBef>
            </a:pPr>
            <a:r>
              <a:rPr lang="en-US" sz="2200" dirty="0"/>
              <a:t>Þau geta falið í sér:</a:t>
            </a:r>
          </a:p>
          <a:p>
            <a:pPr algn="l">
              <a:lnSpc>
                <a:spcPts val="2380"/>
              </a:lnSpc>
              <a:spcBef>
                <a:spcPts val="0"/>
              </a:spcBef>
            </a:pPr>
            <a:endParaRPr lang="en-US" sz="2200" dirty="0"/>
          </a:p>
          <a:p>
            <a:pPr marL="342900" indent="-342900" algn="l">
              <a:lnSpc>
                <a:spcPts val="2380"/>
              </a:lnSpc>
              <a:spcBef>
                <a:spcPts val="0"/>
              </a:spcBef>
              <a:buFont typeface="Arial" panose="020B0604020202020204" pitchFamily="34" charset="0"/>
              <a:buChar char="•"/>
            </a:pPr>
            <a:r>
              <a:rPr lang="en-US" sz="2200" b="1" dirty="0"/>
              <a:t>Glamping </a:t>
            </a:r>
            <a:r>
              <a:rPr lang="en-US" sz="2200" dirty="0"/>
              <a:t>(lúxus útilegur)</a:t>
            </a:r>
          </a:p>
          <a:p>
            <a:pPr marL="342900" indent="-342900" algn="l">
              <a:lnSpc>
                <a:spcPts val="2380"/>
              </a:lnSpc>
              <a:spcBef>
                <a:spcPts val="0"/>
              </a:spcBef>
              <a:buFont typeface="Arial" panose="020B0604020202020204" pitchFamily="34" charset="0"/>
              <a:buChar char="•"/>
            </a:pPr>
            <a:r>
              <a:rPr lang="en-US" sz="2200" b="1" dirty="0"/>
              <a:t>Vistgistingar</a:t>
            </a:r>
            <a:endParaRPr lang="en-US" sz="2200" dirty="0"/>
          </a:p>
          <a:p>
            <a:pPr marL="342900" indent="-342900" algn="l">
              <a:lnSpc>
                <a:spcPts val="2380"/>
              </a:lnSpc>
              <a:spcBef>
                <a:spcPts val="0"/>
              </a:spcBef>
              <a:buFont typeface="Arial" panose="020B0604020202020204" pitchFamily="34" charset="0"/>
              <a:buChar char="•"/>
            </a:pPr>
            <a:r>
              <a:rPr lang="en-US" sz="2200" b="1" dirty="0"/>
              <a:t>Búferðir eða landbúnaðarferðaþjónusta</a:t>
            </a:r>
            <a:endParaRPr lang="en-US" sz="2200" dirty="0"/>
          </a:p>
          <a:p>
            <a:pPr marL="342900" indent="-342900" algn="l">
              <a:lnSpc>
                <a:spcPts val="2380"/>
              </a:lnSpc>
              <a:spcBef>
                <a:spcPts val="0"/>
              </a:spcBef>
              <a:buFont typeface="Arial" panose="020B0604020202020204" pitchFamily="34" charset="0"/>
              <a:buChar char="•"/>
            </a:pPr>
            <a:r>
              <a:rPr lang="en-US" sz="2200" b="1" dirty="0"/>
              <a:t>Endurnýttar arfleifðarbyggingar</a:t>
            </a:r>
            <a:endParaRPr lang="en-US" sz="2200" dirty="0"/>
          </a:p>
          <a:p>
            <a:pPr marL="342900" indent="-342900" algn="l">
              <a:lnSpc>
                <a:spcPts val="2380"/>
              </a:lnSpc>
              <a:spcBef>
                <a:spcPts val="0"/>
              </a:spcBef>
              <a:buFont typeface="Arial" panose="020B0604020202020204" pitchFamily="34" charset="0"/>
              <a:buChar char="•"/>
            </a:pPr>
            <a:r>
              <a:rPr lang="en-US" sz="2200" b="1" dirty="0"/>
              <a:t>Smáhús eða sumarbústaðir</a:t>
            </a:r>
            <a:endParaRPr lang="en-US" sz="2200" dirty="0"/>
          </a:p>
          <a:p>
            <a:pPr marL="342900" indent="-342900" algn="l">
              <a:lnSpc>
                <a:spcPts val="2380"/>
              </a:lnSpc>
              <a:spcBef>
                <a:spcPts val="0"/>
              </a:spcBef>
              <a:buFont typeface="Arial" panose="020B0604020202020204" pitchFamily="34" charset="0"/>
              <a:buChar char="•"/>
            </a:pPr>
            <a:r>
              <a:rPr lang="en-US" sz="2200" b="1" dirty="0"/>
              <a:t>Gistihús eða heimagisting rekin af samfélaginu</a:t>
            </a:r>
          </a:p>
        </p:txBody>
      </p:sp>
      <p:pic>
        <p:nvPicPr>
          <p:cNvPr id="14" name="Picture 13">
            <a:extLst>
              <a:ext uri="{FF2B5EF4-FFF2-40B4-BE49-F238E27FC236}">
                <a16:creationId xmlns:a16="http://schemas.microsoft.com/office/drawing/2014/main" id="{A728A196-42F9-6E6F-BC67-7C29F3900646}"/>
              </a:ext>
            </a:extLst>
          </p:cNvPr>
          <p:cNvPicPr>
            <a:picLocks noChangeAspect="1"/>
          </p:cNvPicPr>
          <p:nvPr/>
        </p:nvPicPr>
        <p:blipFill>
          <a:blip r:embed="rId2">
            <a:alphaModFix amt="33000"/>
            <a:biLevel thresh="25000"/>
            <a:extLst>
              <a:ext uri="{BEBA8EAE-BF5A-486C-A8C5-ECC9F3942E4B}">
                <a14:imgProps xmlns:a14="http://schemas.microsoft.com/office/drawing/2010/main">
                  <a14:imgLayer r:embed="rId3">
                    <a14:imgEffect>
                      <a14:colorTemperature colorTemp="4700"/>
                    </a14:imgEffect>
                  </a14:imgLayer>
                </a14:imgProps>
              </a:ext>
              <a:ext uri="{28A0092B-C50C-407E-A947-70E740481C1C}">
                <a14:useLocalDpi xmlns:a14="http://schemas.microsoft.com/office/drawing/2010/main" val="0"/>
              </a:ext>
            </a:extLst>
          </a:blip>
          <a:srcRect l="53155" t="-1" r="5047" b="49903"/>
          <a:stretch/>
        </p:blipFill>
        <p:spPr>
          <a:xfrm>
            <a:off x="4492842" y="5125426"/>
            <a:ext cx="3580276" cy="2659133"/>
          </a:xfrm>
          <a:prstGeom prst="rect">
            <a:avLst/>
          </a:prstGeom>
        </p:spPr>
      </p:pic>
    </p:spTree>
    <p:extLst>
      <p:ext uri="{BB962C8B-B14F-4D97-AF65-F5344CB8AC3E}">
        <p14:creationId xmlns:p14="http://schemas.microsoft.com/office/powerpoint/2010/main" val="310199745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4B54A3-F0D5-C870-F7F1-DEC296F71CC5}"/>
            </a:ext>
          </a:extLst>
        </p:cNvPr>
        <p:cNvGrpSpPr/>
        <p:nvPr/>
      </p:nvGrpSpPr>
      <p:grpSpPr>
        <a:xfrm>
          <a:off x="0" y="0"/>
          <a:ext cx="0" cy="0"/>
          <a:chOff x="0" y="0"/>
          <a:chExt cx="0" cy="0"/>
        </a:xfrm>
      </p:grpSpPr>
      <p:sp>
        <p:nvSpPr>
          <p:cNvPr id="9" name="Text Placeholder 3">
            <a:extLst>
              <a:ext uri="{FF2B5EF4-FFF2-40B4-BE49-F238E27FC236}">
                <a16:creationId xmlns:a16="http://schemas.microsoft.com/office/drawing/2014/main" id="{26B5A5D5-CAE5-6811-15E8-DAA2BD50E165}"/>
              </a:ext>
            </a:extLst>
          </p:cNvPr>
          <p:cNvSpPr txBox="1">
            <a:spLocks/>
          </p:cNvSpPr>
          <p:nvPr/>
        </p:nvSpPr>
        <p:spPr>
          <a:xfrm>
            <a:off x="609624" y="493193"/>
            <a:ext cx="8277702"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solidFill>
                  <a:srgbClr val="EC7C69"/>
                </a:solidFill>
              </a:rPr>
              <a:t>Inngangur </a:t>
            </a:r>
            <a:r>
              <a:rPr lang="en-US" dirty="0"/>
              <a:t>– stofnun og fjármögnunarkostnaður – hvað það raunverulega krefst til að koma af stað</a:t>
            </a:r>
          </a:p>
          <a:p>
            <a:pPr>
              <a:lnSpc>
                <a:spcPts val="3720"/>
              </a:lnSpc>
            </a:pPr>
            <a:endParaRPr lang="en-US" dirty="0"/>
          </a:p>
          <a:p>
            <a:pPr>
              <a:lnSpc>
                <a:spcPts val="3720"/>
              </a:lnSpc>
            </a:pPr>
            <a:endParaRPr lang="en-US" dirty="0"/>
          </a:p>
        </p:txBody>
      </p:sp>
      <p:cxnSp>
        <p:nvCxnSpPr>
          <p:cNvPr id="10" name="Straight Connector 9">
            <a:extLst>
              <a:ext uri="{FF2B5EF4-FFF2-40B4-BE49-F238E27FC236}">
                <a16:creationId xmlns:a16="http://schemas.microsoft.com/office/drawing/2014/main" id="{003E9EAE-448E-6EBC-7944-F5D4A42D89F8}"/>
              </a:ext>
            </a:extLst>
          </p:cNvPr>
          <p:cNvCxnSpPr>
            <a:cxnSpLocks/>
          </p:cNvCxnSpPr>
          <p:nvPr/>
        </p:nvCxnSpPr>
        <p:spPr>
          <a:xfrm>
            <a:off x="0" y="1571793"/>
            <a:ext cx="7700211"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Slide Number Placeholder 5">
            <a:extLst>
              <a:ext uri="{FF2B5EF4-FFF2-40B4-BE49-F238E27FC236}">
                <a16:creationId xmlns:a16="http://schemas.microsoft.com/office/drawing/2014/main" id="{F6C6B1BF-D2BD-4273-9BCD-56D4FB87ABBD}"/>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15</a:t>
            </a:fld>
            <a:endParaRPr lang="fr-CA" sz="1200" dirty="0"/>
          </a:p>
        </p:txBody>
      </p:sp>
      <p:sp>
        <p:nvSpPr>
          <p:cNvPr id="4" name="Text Placeholder 5">
            <a:extLst>
              <a:ext uri="{FF2B5EF4-FFF2-40B4-BE49-F238E27FC236}">
                <a16:creationId xmlns:a16="http://schemas.microsoft.com/office/drawing/2014/main" id="{F1069A75-F4F0-8616-F2CA-7D572DF04EF2}"/>
              </a:ext>
            </a:extLst>
          </p:cNvPr>
          <p:cNvSpPr txBox="1">
            <a:spLocks/>
          </p:cNvSpPr>
          <p:nvPr/>
        </p:nvSpPr>
        <p:spPr>
          <a:xfrm>
            <a:off x="609624" y="2018510"/>
            <a:ext cx="4523873" cy="1464686"/>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t>Skilgreining á valkostagistingu í ferðaþjónustu</a:t>
            </a:r>
          </a:p>
          <a:p>
            <a:pPr>
              <a:lnSpc>
                <a:spcPts val="2900"/>
              </a:lnSpc>
            </a:pPr>
            <a:endParaRPr lang="en-US" dirty="0"/>
          </a:p>
        </p:txBody>
      </p:sp>
      <p:sp>
        <p:nvSpPr>
          <p:cNvPr id="2" name="TextBox 1">
            <a:extLst>
              <a:ext uri="{FF2B5EF4-FFF2-40B4-BE49-F238E27FC236}">
                <a16:creationId xmlns:a16="http://schemas.microsoft.com/office/drawing/2014/main" id="{B72D6B1B-CCB9-9597-A2C9-61C117D012C3}"/>
              </a:ext>
            </a:extLst>
          </p:cNvPr>
          <p:cNvSpPr txBox="1"/>
          <p:nvPr/>
        </p:nvSpPr>
        <p:spPr>
          <a:xfrm>
            <a:off x="609625" y="2971510"/>
            <a:ext cx="5291114" cy="3639266"/>
          </a:xfrm>
          <a:prstGeom prst="rect">
            <a:avLst/>
          </a:prstGeom>
          <a:noFill/>
        </p:spPr>
        <p:txBody>
          <a:bodyPr wrap="square">
            <a:spAutoFit/>
          </a:bodyPr>
          <a:lstStyle/>
          <a:p>
            <a:pPr>
              <a:lnSpc>
                <a:spcPts val="2320"/>
              </a:lnSpc>
            </a:pPr>
            <a:r>
              <a:rPr lang="en-US" sz="2400" dirty="0">
                <a:solidFill>
                  <a:srgbClr val="414141"/>
                </a:solidFill>
              </a:rPr>
              <a:t>Þessar gerðir eru í nánu samræmi við gildi </a:t>
            </a:r>
            <a:r>
              <a:rPr lang="en-US" sz="2400" b="1" dirty="0">
                <a:solidFill>
                  <a:srgbClr val="414141"/>
                </a:solidFill>
              </a:rPr>
              <a:t>ábyrgra ferðalaga </a:t>
            </a:r>
            <a:r>
              <a:rPr lang="en-US" sz="2400" dirty="0">
                <a:solidFill>
                  <a:srgbClr val="414141"/>
                </a:solidFill>
              </a:rPr>
              <a:t>og höfða til gesta sem leita að </a:t>
            </a:r>
            <a:r>
              <a:rPr lang="en-US" sz="2400" b="1" dirty="0">
                <a:solidFill>
                  <a:srgbClr val="414141"/>
                </a:solidFill>
              </a:rPr>
              <a:t>merkingarbærum upplifunum með litlum umhverfisáhrifum </a:t>
            </a:r>
            <a:r>
              <a:rPr lang="en-US" sz="2400" dirty="0">
                <a:solidFill>
                  <a:srgbClr val="414141"/>
                </a:solidFill>
              </a:rPr>
              <a:t>sem styðja beint heimamenn og umhverfið. </a:t>
            </a:r>
          </a:p>
          <a:p>
            <a:pPr>
              <a:lnSpc>
                <a:spcPts val="2320"/>
              </a:lnSpc>
            </a:pPr>
            <a:endParaRPr lang="en-US" sz="2400" dirty="0">
              <a:solidFill>
                <a:srgbClr val="414141"/>
              </a:solidFill>
            </a:endParaRPr>
          </a:p>
          <a:p>
            <a:pPr>
              <a:lnSpc>
                <a:spcPts val="2320"/>
              </a:lnSpc>
            </a:pPr>
            <a:r>
              <a:rPr lang="en-US" sz="2400" dirty="0">
                <a:solidFill>
                  <a:srgbClr val="414141"/>
                </a:solidFill>
              </a:rPr>
              <a:t>Þau bjóða oft upp á </a:t>
            </a:r>
            <a:r>
              <a:rPr lang="en-US" sz="2400" b="1" dirty="0">
                <a:solidFill>
                  <a:srgbClr val="414141"/>
                </a:solidFill>
              </a:rPr>
              <a:t>dýptardvöl og upplifanir </a:t>
            </a:r>
            <a:r>
              <a:rPr lang="en-US" sz="2400" dirty="0">
                <a:solidFill>
                  <a:srgbClr val="414141"/>
                </a:solidFill>
              </a:rPr>
              <a:t>mótaðar af staðbundnum arfleifð, landslagi og hefðum, sem mæta vaxandi eftirspurn eftir dýpri og siðferðislega ábyrgari ferðalögum. </a:t>
            </a:r>
          </a:p>
        </p:txBody>
      </p:sp>
      <p:sp>
        <p:nvSpPr>
          <p:cNvPr id="3" name="Freeform 2">
            <a:extLst>
              <a:ext uri="{FF2B5EF4-FFF2-40B4-BE49-F238E27FC236}">
                <a16:creationId xmlns:a16="http://schemas.microsoft.com/office/drawing/2014/main" id="{959C05CB-772B-C101-353D-458A27636999}"/>
              </a:ext>
            </a:extLst>
          </p:cNvPr>
          <p:cNvSpPr/>
          <p:nvPr/>
        </p:nvSpPr>
        <p:spPr>
          <a:xfrm rot="10800000">
            <a:off x="6391031" y="2056362"/>
            <a:ext cx="4523873" cy="4801637"/>
          </a:xfrm>
          <a:custGeom>
            <a:avLst/>
            <a:gdLst>
              <a:gd name="connsiteX0" fmla="*/ 4283803 w 4656982"/>
              <a:gd name="connsiteY0" fmla="*/ 4942919 h 4942919"/>
              <a:gd name="connsiteX1" fmla="*/ 3866740 w 4656982"/>
              <a:gd name="connsiteY1" fmla="*/ 4942919 h 4942919"/>
              <a:gd name="connsiteX2" fmla="*/ 3759560 w 4656982"/>
              <a:gd name="connsiteY2" fmla="*/ 4942919 h 4942919"/>
              <a:gd name="connsiteX3" fmla="*/ 3591997 w 4656982"/>
              <a:gd name="connsiteY3" fmla="*/ 4942919 h 4942919"/>
              <a:gd name="connsiteX4" fmla="*/ 3342498 w 4656982"/>
              <a:gd name="connsiteY4" fmla="*/ 4942919 h 4942919"/>
              <a:gd name="connsiteX5" fmla="*/ 3174934 w 4656982"/>
              <a:gd name="connsiteY5" fmla="*/ 4942919 h 4942919"/>
              <a:gd name="connsiteX6" fmla="*/ 3067755 w 4656982"/>
              <a:gd name="connsiteY6" fmla="*/ 4942919 h 4942919"/>
              <a:gd name="connsiteX7" fmla="*/ 2650692 w 4656982"/>
              <a:gd name="connsiteY7" fmla="*/ 4942919 h 4942919"/>
              <a:gd name="connsiteX8" fmla="*/ 2252351 w 4656982"/>
              <a:gd name="connsiteY8" fmla="*/ 4942919 h 4942919"/>
              <a:gd name="connsiteX9" fmla="*/ 2252349 w 4656982"/>
              <a:gd name="connsiteY9" fmla="*/ 4942919 h 4942919"/>
              <a:gd name="connsiteX10" fmla="*/ 2041161 w 4656982"/>
              <a:gd name="connsiteY10" fmla="*/ 4942919 h 4942919"/>
              <a:gd name="connsiteX11" fmla="*/ 1835289 w 4656982"/>
              <a:gd name="connsiteY11" fmla="*/ 4942919 h 4942919"/>
              <a:gd name="connsiteX12" fmla="*/ 1835285 w 4656982"/>
              <a:gd name="connsiteY12" fmla="*/ 4942919 h 4942919"/>
              <a:gd name="connsiteX13" fmla="*/ 1728110 w 4656982"/>
              <a:gd name="connsiteY13" fmla="*/ 4942919 h 4942919"/>
              <a:gd name="connsiteX14" fmla="*/ 1728108 w 4656982"/>
              <a:gd name="connsiteY14" fmla="*/ 4942919 h 4942919"/>
              <a:gd name="connsiteX15" fmla="*/ 1624098 w 4656982"/>
              <a:gd name="connsiteY15" fmla="*/ 4942919 h 4942919"/>
              <a:gd name="connsiteX16" fmla="*/ 1560547 w 4656982"/>
              <a:gd name="connsiteY16" fmla="*/ 4942919 h 4942919"/>
              <a:gd name="connsiteX17" fmla="*/ 1560544 w 4656982"/>
              <a:gd name="connsiteY17" fmla="*/ 4942919 h 4942919"/>
              <a:gd name="connsiteX18" fmla="*/ 1516918 w 4656982"/>
              <a:gd name="connsiteY18" fmla="*/ 4942919 h 4942919"/>
              <a:gd name="connsiteX19" fmla="*/ 1349356 w 4656982"/>
              <a:gd name="connsiteY19" fmla="*/ 4942919 h 4942919"/>
              <a:gd name="connsiteX20" fmla="*/ 1311047 w 4656982"/>
              <a:gd name="connsiteY20" fmla="*/ 4942919 h 4942919"/>
              <a:gd name="connsiteX21" fmla="*/ 1311045 w 4656982"/>
              <a:gd name="connsiteY21" fmla="*/ 4942919 h 4942919"/>
              <a:gd name="connsiteX22" fmla="*/ 1143484 w 4656982"/>
              <a:gd name="connsiteY22" fmla="*/ 4942919 h 4942919"/>
              <a:gd name="connsiteX23" fmla="*/ 1143482 w 4656982"/>
              <a:gd name="connsiteY23" fmla="*/ 4942919 h 4942919"/>
              <a:gd name="connsiteX24" fmla="*/ 1099856 w 4656982"/>
              <a:gd name="connsiteY24" fmla="*/ 4942919 h 4942919"/>
              <a:gd name="connsiteX25" fmla="*/ 1036306 w 4656982"/>
              <a:gd name="connsiteY25" fmla="*/ 4942919 h 4942919"/>
              <a:gd name="connsiteX26" fmla="*/ 1036303 w 4656982"/>
              <a:gd name="connsiteY26" fmla="*/ 4942919 h 4942919"/>
              <a:gd name="connsiteX27" fmla="*/ 932293 w 4656982"/>
              <a:gd name="connsiteY27" fmla="*/ 4942919 h 4942919"/>
              <a:gd name="connsiteX28" fmla="*/ 825114 w 4656982"/>
              <a:gd name="connsiteY28" fmla="*/ 4942919 h 4942919"/>
              <a:gd name="connsiteX29" fmla="*/ 823785 w 4656982"/>
              <a:gd name="connsiteY29" fmla="*/ 4942919 h 4942919"/>
              <a:gd name="connsiteX30" fmla="*/ 619243 w 4656982"/>
              <a:gd name="connsiteY30" fmla="*/ 4942919 h 4942919"/>
              <a:gd name="connsiteX31" fmla="*/ 619241 w 4656982"/>
              <a:gd name="connsiteY31" fmla="*/ 4942919 h 4942919"/>
              <a:gd name="connsiteX32" fmla="*/ 574573 w 4656982"/>
              <a:gd name="connsiteY32" fmla="*/ 4942919 h 4942919"/>
              <a:gd name="connsiteX33" fmla="*/ 408051 w 4656982"/>
              <a:gd name="connsiteY33" fmla="*/ 4942919 h 4942919"/>
              <a:gd name="connsiteX34" fmla="*/ 9710 w 4656982"/>
              <a:gd name="connsiteY34" fmla="*/ 4942919 h 4942919"/>
              <a:gd name="connsiteX35" fmla="*/ 9708 w 4656982"/>
              <a:gd name="connsiteY35" fmla="*/ 4942919 h 4942919"/>
              <a:gd name="connsiteX36" fmla="*/ 0 w 4656982"/>
              <a:gd name="connsiteY36" fmla="*/ 4942919 h 4942919"/>
              <a:gd name="connsiteX37" fmla="*/ 0 w 4656982"/>
              <a:gd name="connsiteY37" fmla="*/ 4488156 h 4942919"/>
              <a:gd name="connsiteX38" fmla="*/ 0 w 4656982"/>
              <a:gd name="connsiteY38" fmla="*/ 4395248 h 4942919"/>
              <a:gd name="connsiteX39" fmla="*/ 0 w 4656982"/>
              <a:gd name="connsiteY39" fmla="*/ 3878463 h 4942919"/>
              <a:gd name="connsiteX40" fmla="*/ 0 w 4656982"/>
              <a:gd name="connsiteY40" fmla="*/ 3784480 h 4942919"/>
              <a:gd name="connsiteX41" fmla="*/ 0 w 4656982"/>
              <a:gd name="connsiteY41" fmla="*/ 3423700 h 4942919"/>
              <a:gd name="connsiteX42" fmla="*/ 0 w 4656982"/>
              <a:gd name="connsiteY42" fmla="*/ 3330792 h 4942919"/>
              <a:gd name="connsiteX43" fmla="*/ 0 w 4656982"/>
              <a:gd name="connsiteY43" fmla="*/ 2720024 h 4942919"/>
              <a:gd name="connsiteX44" fmla="*/ 0 w 4656982"/>
              <a:gd name="connsiteY44" fmla="*/ 1383449 h 4942919"/>
              <a:gd name="connsiteX45" fmla="*/ 0 w 4656982"/>
              <a:gd name="connsiteY45" fmla="*/ 1064456 h 4942919"/>
              <a:gd name="connsiteX46" fmla="*/ 0 w 4656982"/>
              <a:gd name="connsiteY46" fmla="*/ 318993 h 4942919"/>
              <a:gd name="connsiteX47" fmla="*/ 0 w 4656982"/>
              <a:gd name="connsiteY47" fmla="*/ 0 h 4942919"/>
              <a:gd name="connsiteX48" fmla="*/ 382886 w 4656982"/>
              <a:gd name="connsiteY48" fmla="*/ 0 h 4942919"/>
              <a:gd name="connsiteX49" fmla="*/ 382886 w 4656982"/>
              <a:gd name="connsiteY49" fmla="*/ 1 h 4942919"/>
              <a:gd name="connsiteX50" fmla="*/ 574574 w 4656982"/>
              <a:gd name="connsiteY50" fmla="*/ 1 h 4942919"/>
              <a:gd name="connsiteX51" fmla="*/ 574574 w 4656982"/>
              <a:gd name="connsiteY51" fmla="*/ 0 h 4942919"/>
              <a:gd name="connsiteX52" fmla="*/ 823785 w 4656982"/>
              <a:gd name="connsiteY52" fmla="*/ 0 h 4942919"/>
              <a:gd name="connsiteX53" fmla="*/ 992419 w 4656982"/>
              <a:gd name="connsiteY53" fmla="*/ 0 h 4942919"/>
              <a:gd name="connsiteX54" fmla="*/ 1409481 w 4656982"/>
              <a:gd name="connsiteY54" fmla="*/ 0 h 4942919"/>
              <a:gd name="connsiteX55" fmla="*/ 1516660 w 4656982"/>
              <a:gd name="connsiteY55" fmla="*/ 0 h 4942919"/>
              <a:gd name="connsiteX56" fmla="*/ 1684223 w 4656982"/>
              <a:gd name="connsiteY56" fmla="*/ 0 h 4942919"/>
              <a:gd name="connsiteX57" fmla="*/ 1933723 w 4656982"/>
              <a:gd name="connsiteY57" fmla="*/ 0 h 4942919"/>
              <a:gd name="connsiteX58" fmla="*/ 2101287 w 4656982"/>
              <a:gd name="connsiteY58" fmla="*/ 0 h 4942919"/>
              <a:gd name="connsiteX59" fmla="*/ 2208464 w 4656982"/>
              <a:gd name="connsiteY59" fmla="*/ 0 h 4942919"/>
              <a:gd name="connsiteX60" fmla="*/ 2625527 w 4656982"/>
              <a:gd name="connsiteY60" fmla="*/ 0 h 4942919"/>
              <a:gd name="connsiteX61" fmla="*/ 2625527 w 4656982"/>
              <a:gd name="connsiteY61" fmla="*/ 1 h 4942919"/>
              <a:gd name="connsiteX62" fmla="*/ 3023872 w 4656982"/>
              <a:gd name="connsiteY62" fmla="*/ 1 h 4942919"/>
              <a:gd name="connsiteX63" fmla="*/ 3440936 w 4656982"/>
              <a:gd name="connsiteY63" fmla="*/ 1 h 4942919"/>
              <a:gd name="connsiteX64" fmla="*/ 3548113 w 4656982"/>
              <a:gd name="connsiteY64" fmla="*/ 1 h 4942919"/>
              <a:gd name="connsiteX65" fmla="*/ 3715678 w 4656982"/>
              <a:gd name="connsiteY65" fmla="*/ 1 h 4942919"/>
              <a:gd name="connsiteX66" fmla="*/ 3965177 w 4656982"/>
              <a:gd name="connsiteY66" fmla="*/ 1 h 4942919"/>
              <a:gd name="connsiteX67" fmla="*/ 4132741 w 4656982"/>
              <a:gd name="connsiteY67" fmla="*/ 1 h 4942919"/>
              <a:gd name="connsiteX68" fmla="*/ 4239919 w 4656982"/>
              <a:gd name="connsiteY68" fmla="*/ 1 h 4942919"/>
              <a:gd name="connsiteX69" fmla="*/ 4656982 w 4656982"/>
              <a:gd name="connsiteY69" fmla="*/ 1 h 4942919"/>
              <a:gd name="connsiteX70" fmla="*/ 4656982 w 4656982"/>
              <a:gd name="connsiteY70" fmla="*/ 431818 h 4942919"/>
              <a:gd name="connsiteX71" fmla="*/ 4656982 w 4656982"/>
              <a:gd name="connsiteY71" fmla="*/ 497503 h 4942919"/>
              <a:gd name="connsiteX72" fmla="*/ 4656982 w 4656982"/>
              <a:gd name="connsiteY72" fmla="*/ 929320 h 4942919"/>
              <a:gd name="connsiteX73" fmla="*/ 4656982 w 4656982"/>
              <a:gd name="connsiteY73" fmla="*/ 1064457 h 4942919"/>
              <a:gd name="connsiteX74" fmla="*/ 4656982 w 4656982"/>
              <a:gd name="connsiteY74" fmla="*/ 1496274 h 4942919"/>
              <a:gd name="connsiteX75" fmla="*/ 4656982 w 4656982"/>
              <a:gd name="connsiteY75" fmla="*/ 1561959 h 4942919"/>
              <a:gd name="connsiteX76" fmla="*/ 4656982 w 4656982"/>
              <a:gd name="connsiteY76" fmla="*/ 1993776 h 4942919"/>
              <a:gd name="connsiteX77" fmla="*/ 4656982 w 4656982"/>
              <a:gd name="connsiteY77" fmla="*/ 2626862 h 4942919"/>
              <a:gd name="connsiteX78" fmla="*/ 4656982 w 4656982"/>
              <a:gd name="connsiteY78" fmla="*/ 3058679 h 4942919"/>
              <a:gd name="connsiteX79" fmla="*/ 4656982 w 4656982"/>
              <a:gd name="connsiteY79" fmla="*/ 3124365 h 4942919"/>
              <a:gd name="connsiteX80" fmla="*/ 4656982 w 4656982"/>
              <a:gd name="connsiteY80" fmla="*/ 3556182 h 4942919"/>
              <a:gd name="connsiteX81" fmla="*/ 4656982 w 4656982"/>
              <a:gd name="connsiteY81" fmla="*/ 3691318 h 4942919"/>
              <a:gd name="connsiteX82" fmla="*/ 4656982 w 4656982"/>
              <a:gd name="connsiteY82" fmla="*/ 4123135 h 4942919"/>
              <a:gd name="connsiteX83" fmla="*/ 4656982 w 4656982"/>
              <a:gd name="connsiteY83" fmla="*/ 4188821 h 4942919"/>
              <a:gd name="connsiteX84" fmla="*/ 4656982 w 4656982"/>
              <a:gd name="connsiteY84" fmla="*/ 4620638 h 4942919"/>
              <a:gd name="connsiteX85" fmla="*/ 4283803 w 4656982"/>
              <a:gd name="connsiteY85" fmla="*/ 4942919 h 49429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Lst>
            <a:rect l="l" t="t" r="r" b="b"/>
            <a:pathLst>
              <a:path w="4656982" h="4942919">
                <a:moveTo>
                  <a:pt x="4283803" y="4942919"/>
                </a:moveTo>
                <a:lnTo>
                  <a:pt x="3866740" y="4942919"/>
                </a:lnTo>
                <a:lnTo>
                  <a:pt x="3759560" y="4942919"/>
                </a:lnTo>
                <a:lnTo>
                  <a:pt x="3591997" y="4942919"/>
                </a:lnTo>
                <a:lnTo>
                  <a:pt x="3342498" y="4942919"/>
                </a:lnTo>
                <a:lnTo>
                  <a:pt x="3174934" y="4942919"/>
                </a:lnTo>
                <a:lnTo>
                  <a:pt x="3067755" y="4942919"/>
                </a:lnTo>
                <a:lnTo>
                  <a:pt x="2650692" y="4942919"/>
                </a:lnTo>
                <a:lnTo>
                  <a:pt x="2252351" y="4942919"/>
                </a:lnTo>
                <a:lnTo>
                  <a:pt x="2252349" y="4942919"/>
                </a:lnTo>
                <a:lnTo>
                  <a:pt x="2041161" y="4942919"/>
                </a:lnTo>
                <a:lnTo>
                  <a:pt x="1835289" y="4942919"/>
                </a:lnTo>
                <a:lnTo>
                  <a:pt x="1835285" y="4942919"/>
                </a:lnTo>
                <a:lnTo>
                  <a:pt x="1728110" y="4942919"/>
                </a:lnTo>
                <a:lnTo>
                  <a:pt x="1728108" y="4942919"/>
                </a:lnTo>
                <a:lnTo>
                  <a:pt x="1624098" y="4942919"/>
                </a:lnTo>
                <a:lnTo>
                  <a:pt x="1560547" y="4942919"/>
                </a:lnTo>
                <a:lnTo>
                  <a:pt x="1560544" y="4942919"/>
                </a:lnTo>
                <a:lnTo>
                  <a:pt x="1516918" y="4942919"/>
                </a:lnTo>
                <a:lnTo>
                  <a:pt x="1349356" y="4942919"/>
                </a:lnTo>
                <a:lnTo>
                  <a:pt x="1311047" y="4942919"/>
                </a:lnTo>
                <a:lnTo>
                  <a:pt x="1311045" y="4942919"/>
                </a:lnTo>
                <a:lnTo>
                  <a:pt x="1143484" y="4942919"/>
                </a:lnTo>
                <a:lnTo>
                  <a:pt x="1143482" y="4942919"/>
                </a:lnTo>
                <a:lnTo>
                  <a:pt x="1099856" y="4942919"/>
                </a:lnTo>
                <a:lnTo>
                  <a:pt x="1036306" y="4942919"/>
                </a:lnTo>
                <a:lnTo>
                  <a:pt x="1036303" y="4942919"/>
                </a:lnTo>
                <a:lnTo>
                  <a:pt x="932293" y="4942919"/>
                </a:lnTo>
                <a:lnTo>
                  <a:pt x="825114" y="4942919"/>
                </a:lnTo>
                <a:lnTo>
                  <a:pt x="823785" y="4942919"/>
                </a:lnTo>
                <a:lnTo>
                  <a:pt x="619243" y="4942919"/>
                </a:lnTo>
                <a:lnTo>
                  <a:pt x="619241" y="4942919"/>
                </a:lnTo>
                <a:lnTo>
                  <a:pt x="574573" y="4942919"/>
                </a:lnTo>
                <a:lnTo>
                  <a:pt x="408051" y="4942919"/>
                </a:lnTo>
                <a:lnTo>
                  <a:pt x="9710" y="4942919"/>
                </a:lnTo>
                <a:lnTo>
                  <a:pt x="9708" y="4942919"/>
                </a:lnTo>
                <a:lnTo>
                  <a:pt x="0" y="4942919"/>
                </a:lnTo>
                <a:lnTo>
                  <a:pt x="0" y="4488156"/>
                </a:lnTo>
                <a:lnTo>
                  <a:pt x="0" y="4395248"/>
                </a:lnTo>
                <a:lnTo>
                  <a:pt x="0" y="3878463"/>
                </a:lnTo>
                <a:lnTo>
                  <a:pt x="0" y="3784480"/>
                </a:lnTo>
                <a:lnTo>
                  <a:pt x="0" y="3423700"/>
                </a:lnTo>
                <a:lnTo>
                  <a:pt x="0" y="3330792"/>
                </a:lnTo>
                <a:lnTo>
                  <a:pt x="0" y="2720024"/>
                </a:lnTo>
                <a:lnTo>
                  <a:pt x="0" y="1383449"/>
                </a:lnTo>
                <a:lnTo>
                  <a:pt x="0" y="1064456"/>
                </a:lnTo>
                <a:lnTo>
                  <a:pt x="0" y="318993"/>
                </a:lnTo>
                <a:lnTo>
                  <a:pt x="0" y="0"/>
                </a:lnTo>
                <a:lnTo>
                  <a:pt x="382886" y="0"/>
                </a:lnTo>
                <a:lnTo>
                  <a:pt x="382886" y="1"/>
                </a:lnTo>
                <a:lnTo>
                  <a:pt x="574574" y="1"/>
                </a:lnTo>
                <a:lnTo>
                  <a:pt x="574574" y="0"/>
                </a:lnTo>
                <a:lnTo>
                  <a:pt x="823785" y="0"/>
                </a:lnTo>
                <a:lnTo>
                  <a:pt x="992419" y="0"/>
                </a:lnTo>
                <a:lnTo>
                  <a:pt x="1409481" y="0"/>
                </a:lnTo>
                <a:lnTo>
                  <a:pt x="1516660" y="0"/>
                </a:lnTo>
                <a:lnTo>
                  <a:pt x="1684223" y="0"/>
                </a:lnTo>
                <a:lnTo>
                  <a:pt x="1933723" y="0"/>
                </a:lnTo>
                <a:lnTo>
                  <a:pt x="2101287" y="0"/>
                </a:lnTo>
                <a:lnTo>
                  <a:pt x="2208464" y="0"/>
                </a:lnTo>
                <a:lnTo>
                  <a:pt x="2625527" y="0"/>
                </a:lnTo>
                <a:lnTo>
                  <a:pt x="2625527" y="1"/>
                </a:lnTo>
                <a:lnTo>
                  <a:pt x="3023872" y="1"/>
                </a:lnTo>
                <a:lnTo>
                  <a:pt x="3440936" y="1"/>
                </a:lnTo>
                <a:lnTo>
                  <a:pt x="3548113" y="1"/>
                </a:lnTo>
                <a:lnTo>
                  <a:pt x="3715678" y="1"/>
                </a:lnTo>
                <a:lnTo>
                  <a:pt x="3965177" y="1"/>
                </a:lnTo>
                <a:lnTo>
                  <a:pt x="4132741" y="1"/>
                </a:lnTo>
                <a:lnTo>
                  <a:pt x="4239919" y="1"/>
                </a:lnTo>
                <a:lnTo>
                  <a:pt x="4656982" y="1"/>
                </a:lnTo>
                <a:lnTo>
                  <a:pt x="4656982" y="431818"/>
                </a:lnTo>
                <a:lnTo>
                  <a:pt x="4656982" y="497503"/>
                </a:lnTo>
                <a:lnTo>
                  <a:pt x="4656982" y="929320"/>
                </a:lnTo>
                <a:lnTo>
                  <a:pt x="4656982" y="1064457"/>
                </a:lnTo>
                <a:lnTo>
                  <a:pt x="4656982" y="1496274"/>
                </a:lnTo>
                <a:lnTo>
                  <a:pt x="4656982" y="1561959"/>
                </a:lnTo>
                <a:lnTo>
                  <a:pt x="4656982" y="1993776"/>
                </a:lnTo>
                <a:lnTo>
                  <a:pt x="4656982" y="2626862"/>
                </a:lnTo>
                <a:lnTo>
                  <a:pt x="4656982" y="3058679"/>
                </a:lnTo>
                <a:lnTo>
                  <a:pt x="4656982" y="3124365"/>
                </a:lnTo>
                <a:lnTo>
                  <a:pt x="4656982" y="3556182"/>
                </a:lnTo>
                <a:lnTo>
                  <a:pt x="4656982" y="3691318"/>
                </a:lnTo>
                <a:lnTo>
                  <a:pt x="4656982" y="4123135"/>
                </a:lnTo>
                <a:lnTo>
                  <a:pt x="4656982" y="4188821"/>
                </a:lnTo>
                <a:lnTo>
                  <a:pt x="4656982" y="4620638"/>
                </a:lnTo>
                <a:cubicBezTo>
                  <a:pt x="4656982" y="4798155"/>
                  <a:pt x="4490579" y="4942919"/>
                  <a:pt x="4283803" y="4942919"/>
                </a:cubicBezTo>
                <a:close/>
              </a:path>
            </a:pathLst>
          </a:custGeom>
          <a:solidFill>
            <a:srgbClr val="EC7C69"/>
          </a:solidFill>
          <a:ln w="24491" cap="flat">
            <a:noFill/>
            <a:prstDash val="solid"/>
            <a:miter/>
          </a:ln>
        </p:spPr>
        <p:txBody>
          <a:bodyPr wrap="square" rtlCol="0" anchor="ctr">
            <a:noAutofit/>
          </a:bodyPr>
          <a:lstStyle/>
          <a:p>
            <a:endParaRPr lang="en-US"/>
          </a:p>
        </p:txBody>
      </p:sp>
      <p:sp>
        <p:nvSpPr>
          <p:cNvPr id="11" name="Text Placeholder 1">
            <a:extLst>
              <a:ext uri="{FF2B5EF4-FFF2-40B4-BE49-F238E27FC236}">
                <a16:creationId xmlns:a16="http://schemas.microsoft.com/office/drawing/2014/main" id="{83A8949C-4F25-2B71-6CEF-97E8AB0441DE}"/>
              </a:ext>
            </a:extLst>
          </p:cNvPr>
          <p:cNvSpPr txBox="1">
            <a:spLocks/>
          </p:cNvSpPr>
          <p:nvPr/>
        </p:nvSpPr>
        <p:spPr>
          <a:xfrm>
            <a:off x="6736871" y="2563516"/>
            <a:ext cx="3724142"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380"/>
              </a:lnSpc>
              <a:spcBef>
                <a:spcPts val="0"/>
              </a:spcBef>
            </a:pPr>
            <a:r>
              <a:rPr lang="en-US" sz="2200" dirty="0"/>
              <a:t>Þau geta falið í sér:</a:t>
            </a:r>
          </a:p>
          <a:p>
            <a:pPr algn="l">
              <a:lnSpc>
                <a:spcPts val="2380"/>
              </a:lnSpc>
              <a:spcBef>
                <a:spcPts val="0"/>
              </a:spcBef>
            </a:pPr>
            <a:endParaRPr lang="en-US" sz="2200" dirty="0"/>
          </a:p>
          <a:p>
            <a:pPr marL="342900" indent="-342900" algn="l">
              <a:lnSpc>
                <a:spcPts val="2380"/>
              </a:lnSpc>
              <a:spcBef>
                <a:spcPts val="0"/>
              </a:spcBef>
              <a:buFont typeface="Arial" panose="020B0604020202020204" pitchFamily="34" charset="0"/>
              <a:buChar char="•"/>
            </a:pPr>
            <a:r>
              <a:rPr lang="en-US" sz="2200" b="1" dirty="0"/>
              <a:t>Glamping </a:t>
            </a:r>
            <a:r>
              <a:rPr lang="en-US" sz="2200" dirty="0"/>
              <a:t>(lúxus útilegur)</a:t>
            </a:r>
          </a:p>
          <a:p>
            <a:pPr marL="342900" indent="-342900" algn="l">
              <a:lnSpc>
                <a:spcPts val="2380"/>
              </a:lnSpc>
              <a:spcBef>
                <a:spcPts val="0"/>
              </a:spcBef>
              <a:buFont typeface="Arial" panose="020B0604020202020204" pitchFamily="34" charset="0"/>
              <a:buChar char="•"/>
            </a:pPr>
            <a:r>
              <a:rPr lang="en-US" sz="2200" b="1" dirty="0"/>
              <a:t>Umhverfisvænar gistingar</a:t>
            </a:r>
            <a:endParaRPr lang="en-US" sz="2200" dirty="0"/>
          </a:p>
          <a:p>
            <a:pPr marL="342900" indent="-342900" algn="l">
              <a:lnSpc>
                <a:spcPts val="2380"/>
              </a:lnSpc>
              <a:spcBef>
                <a:spcPts val="0"/>
              </a:spcBef>
              <a:buFont typeface="Arial" panose="020B0604020202020204" pitchFamily="34" charset="0"/>
              <a:buChar char="•"/>
            </a:pPr>
            <a:r>
              <a:rPr lang="en-US" sz="2200" b="1" dirty="0"/>
              <a:t>Dvöl á býlum eða landbúnaðarferðaþjónusta</a:t>
            </a:r>
            <a:endParaRPr lang="en-US" sz="2200" dirty="0"/>
          </a:p>
          <a:p>
            <a:pPr marL="342900" indent="-342900" algn="l">
              <a:lnSpc>
                <a:spcPts val="2380"/>
              </a:lnSpc>
              <a:spcBef>
                <a:spcPts val="0"/>
              </a:spcBef>
              <a:buFont typeface="Arial" panose="020B0604020202020204" pitchFamily="34" charset="0"/>
              <a:buChar char="•"/>
            </a:pPr>
            <a:r>
              <a:rPr lang="en-US" sz="2200" b="1" dirty="0"/>
              <a:t>Endurnýttar arfleifðarbyggingar</a:t>
            </a:r>
            <a:endParaRPr lang="en-US" sz="2200" dirty="0"/>
          </a:p>
          <a:p>
            <a:pPr marL="342900" indent="-342900" algn="l">
              <a:lnSpc>
                <a:spcPts val="2380"/>
              </a:lnSpc>
              <a:spcBef>
                <a:spcPts val="0"/>
              </a:spcBef>
              <a:buFont typeface="Arial" panose="020B0604020202020204" pitchFamily="34" charset="0"/>
              <a:buChar char="•"/>
            </a:pPr>
            <a:r>
              <a:rPr lang="en-US" sz="2200" b="1" dirty="0"/>
              <a:t>Smáhús eða sumarbústaðir</a:t>
            </a:r>
            <a:endParaRPr lang="en-US" sz="2200" dirty="0"/>
          </a:p>
          <a:p>
            <a:pPr marL="342900" indent="-342900" algn="l">
              <a:lnSpc>
                <a:spcPts val="2380"/>
              </a:lnSpc>
              <a:spcBef>
                <a:spcPts val="0"/>
              </a:spcBef>
              <a:buFont typeface="Arial" panose="020B0604020202020204" pitchFamily="34" charset="0"/>
              <a:buChar char="•"/>
            </a:pPr>
            <a:r>
              <a:rPr lang="en-US" sz="2200" b="1" dirty="0"/>
              <a:t>Gistihús eða heimagisting rekin af samfélaginu</a:t>
            </a:r>
          </a:p>
        </p:txBody>
      </p:sp>
      <p:pic>
        <p:nvPicPr>
          <p:cNvPr id="14" name="Picture 13">
            <a:extLst>
              <a:ext uri="{FF2B5EF4-FFF2-40B4-BE49-F238E27FC236}">
                <a16:creationId xmlns:a16="http://schemas.microsoft.com/office/drawing/2014/main" id="{95A43DE2-3BCC-27C5-A843-23BBCC8062F6}"/>
              </a:ext>
            </a:extLst>
          </p:cNvPr>
          <p:cNvPicPr>
            <a:picLocks noChangeAspect="1"/>
          </p:cNvPicPr>
          <p:nvPr/>
        </p:nvPicPr>
        <p:blipFill>
          <a:blip r:embed="rId2">
            <a:alphaModFix amt="33000"/>
            <a:biLevel thresh="25000"/>
            <a:extLst>
              <a:ext uri="{BEBA8EAE-BF5A-486C-A8C5-ECC9F3942E4B}">
                <a14:imgProps xmlns:a14="http://schemas.microsoft.com/office/drawing/2010/main">
                  <a14:imgLayer r:embed="rId3">
                    <a14:imgEffect>
                      <a14:colorTemperature colorTemp="4700"/>
                    </a14:imgEffect>
                  </a14:imgLayer>
                </a14:imgProps>
              </a:ext>
              <a:ext uri="{28A0092B-C50C-407E-A947-70E740481C1C}">
                <a14:useLocalDpi xmlns:a14="http://schemas.microsoft.com/office/drawing/2010/main" val="0"/>
              </a:ext>
            </a:extLst>
          </a:blip>
          <a:srcRect l="53155" t="-1" r="5047" b="49903"/>
          <a:stretch/>
        </p:blipFill>
        <p:spPr>
          <a:xfrm>
            <a:off x="4492842" y="5125426"/>
            <a:ext cx="3580276" cy="2659133"/>
          </a:xfrm>
          <a:prstGeom prst="rect">
            <a:avLst/>
          </a:prstGeom>
        </p:spPr>
      </p:pic>
    </p:spTree>
    <p:extLst>
      <p:ext uri="{BB962C8B-B14F-4D97-AF65-F5344CB8AC3E}">
        <p14:creationId xmlns:p14="http://schemas.microsoft.com/office/powerpoint/2010/main" val="50947354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12DEB7-C061-2A07-6005-969DE7C5024A}"/>
            </a:ext>
          </a:extLst>
        </p:cNvPr>
        <p:cNvGrpSpPr/>
        <p:nvPr/>
      </p:nvGrpSpPr>
      <p:grpSpPr>
        <a:xfrm>
          <a:off x="0" y="0"/>
          <a:ext cx="0" cy="0"/>
          <a:chOff x="0" y="0"/>
          <a:chExt cx="0" cy="0"/>
        </a:xfrm>
      </p:grpSpPr>
      <p:sp>
        <p:nvSpPr>
          <p:cNvPr id="9" name="Text Placeholder 3">
            <a:extLst>
              <a:ext uri="{FF2B5EF4-FFF2-40B4-BE49-F238E27FC236}">
                <a16:creationId xmlns:a16="http://schemas.microsoft.com/office/drawing/2014/main" id="{13736997-7310-1810-2F3B-487C7ADCCCC1}"/>
              </a:ext>
            </a:extLst>
          </p:cNvPr>
          <p:cNvSpPr txBox="1">
            <a:spLocks/>
          </p:cNvSpPr>
          <p:nvPr/>
        </p:nvSpPr>
        <p:spPr>
          <a:xfrm>
            <a:off x="609624" y="324337"/>
            <a:ext cx="6127247"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Skipulagning valfrjálsrar ferðaþjónustu í gistingu</a:t>
            </a:r>
          </a:p>
          <a:p>
            <a:pPr>
              <a:lnSpc>
                <a:spcPts val="3720"/>
              </a:lnSpc>
            </a:pPr>
            <a:endParaRPr lang="en-US" dirty="0"/>
          </a:p>
        </p:txBody>
      </p:sp>
      <p:sp>
        <p:nvSpPr>
          <p:cNvPr id="7" name="Slide Number Placeholder 5">
            <a:extLst>
              <a:ext uri="{FF2B5EF4-FFF2-40B4-BE49-F238E27FC236}">
                <a16:creationId xmlns:a16="http://schemas.microsoft.com/office/drawing/2014/main" id="{3351E873-C02C-CF65-8A2E-DF7EDB279F1F}"/>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16</a:t>
            </a:fld>
            <a:endParaRPr lang="fr-CA" sz="1200" dirty="0"/>
          </a:p>
        </p:txBody>
      </p:sp>
      <p:sp>
        <p:nvSpPr>
          <p:cNvPr id="4" name="Text Placeholder 5">
            <a:extLst>
              <a:ext uri="{FF2B5EF4-FFF2-40B4-BE49-F238E27FC236}">
                <a16:creationId xmlns:a16="http://schemas.microsoft.com/office/drawing/2014/main" id="{E229F205-F254-BC3D-B73A-ACDBBF7115A5}"/>
              </a:ext>
            </a:extLst>
          </p:cNvPr>
          <p:cNvSpPr txBox="1">
            <a:spLocks/>
          </p:cNvSpPr>
          <p:nvPr/>
        </p:nvSpPr>
        <p:spPr>
          <a:xfrm>
            <a:off x="6609428" y="324337"/>
            <a:ext cx="4177635" cy="1464686"/>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t>Ólíkt hefðbundinni ferðamannagistingu </a:t>
            </a:r>
          </a:p>
          <a:p>
            <a:pPr>
              <a:lnSpc>
                <a:spcPts val="2900"/>
              </a:lnSpc>
            </a:pPr>
            <a:endParaRPr lang="en-US" dirty="0"/>
          </a:p>
        </p:txBody>
      </p:sp>
      <p:sp>
        <p:nvSpPr>
          <p:cNvPr id="3" name="Freeform 2">
            <a:extLst>
              <a:ext uri="{FF2B5EF4-FFF2-40B4-BE49-F238E27FC236}">
                <a16:creationId xmlns:a16="http://schemas.microsoft.com/office/drawing/2014/main" id="{AA6C4C93-7E71-045C-6197-C281B70B552C}"/>
              </a:ext>
            </a:extLst>
          </p:cNvPr>
          <p:cNvSpPr/>
          <p:nvPr/>
        </p:nvSpPr>
        <p:spPr>
          <a:xfrm rot="10800000">
            <a:off x="469594" y="2063575"/>
            <a:ext cx="4523873" cy="4801637"/>
          </a:xfrm>
          <a:custGeom>
            <a:avLst/>
            <a:gdLst>
              <a:gd name="connsiteX0" fmla="*/ 4283803 w 4656982"/>
              <a:gd name="connsiteY0" fmla="*/ 4942919 h 4942919"/>
              <a:gd name="connsiteX1" fmla="*/ 3866740 w 4656982"/>
              <a:gd name="connsiteY1" fmla="*/ 4942919 h 4942919"/>
              <a:gd name="connsiteX2" fmla="*/ 3759560 w 4656982"/>
              <a:gd name="connsiteY2" fmla="*/ 4942919 h 4942919"/>
              <a:gd name="connsiteX3" fmla="*/ 3591997 w 4656982"/>
              <a:gd name="connsiteY3" fmla="*/ 4942919 h 4942919"/>
              <a:gd name="connsiteX4" fmla="*/ 3342498 w 4656982"/>
              <a:gd name="connsiteY4" fmla="*/ 4942919 h 4942919"/>
              <a:gd name="connsiteX5" fmla="*/ 3174934 w 4656982"/>
              <a:gd name="connsiteY5" fmla="*/ 4942919 h 4942919"/>
              <a:gd name="connsiteX6" fmla="*/ 3067755 w 4656982"/>
              <a:gd name="connsiteY6" fmla="*/ 4942919 h 4942919"/>
              <a:gd name="connsiteX7" fmla="*/ 2650692 w 4656982"/>
              <a:gd name="connsiteY7" fmla="*/ 4942919 h 4942919"/>
              <a:gd name="connsiteX8" fmla="*/ 2252351 w 4656982"/>
              <a:gd name="connsiteY8" fmla="*/ 4942919 h 4942919"/>
              <a:gd name="connsiteX9" fmla="*/ 2252349 w 4656982"/>
              <a:gd name="connsiteY9" fmla="*/ 4942919 h 4942919"/>
              <a:gd name="connsiteX10" fmla="*/ 2041161 w 4656982"/>
              <a:gd name="connsiteY10" fmla="*/ 4942919 h 4942919"/>
              <a:gd name="connsiteX11" fmla="*/ 1835289 w 4656982"/>
              <a:gd name="connsiteY11" fmla="*/ 4942919 h 4942919"/>
              <a:gd name="connsiteX12" fmla="*/ 1835285 w 4656982"/>
              <a:gd name="connsiteY12" fmla="*/ 4942919 h 4942919"/>
              <a:gd name="connsiteX13" fmla="*/ 1728110 w 4656982"/>
              <a:gd name="connsiteY13" fmla="*/ 4942919 h 4942919"/>
              <a:gd name="connsiteX14" fmla="*/ 1728108 w 4656982"/>
              <a:gd name="connsiteY14" fmla="*/ 4942919 h 4942919"/>
              <a:gd name="connsiteX15" fmla="*/ 1624098 w 4656982"/>
              <a:gd name="connsiteY15" fmla="*/ 4942919 h 4942919"/>
              <a:gd name="connsiteX16" fmla="*/ 1560547 w 4656982"/>
              <a:gd name="connsiteY16" fmla="*/ 4942919 h 4942919"/>
              <a:gd name="connsiteX17" fmla="*/ 1560544 w 4656982"/>
              <a:gd name="connsiteY17" fmla="*/ 4942919 h 4942919"/>
              <a:gd name="connsiteX18" fmla="*/ 1516918 w 4656982"/>
              <a:gd name="connsiteY18" fmla="*/ 4942919 h 4942919"/>
              <a:gd name="connsiteX19" fmla="*/ 1349356 w 4656982"/>
              <a:gd name="connsiteY19" fmla="*/ 4942919 h 4942919"/>
              <a:gd name="connsiteX20" fmla="*/ 1311047 w 4656982"/>
              <a:gd name="connsiteY20" fmla="*/ 4942919 h 4942919"/>
              <a:gd name="connsiteX21" fmla="*/ 1311045 w 4656982"/>
              <a:gd name="connsiteY21" fmla="*/ 4942919 h 4942919"/>
              <a:gd name="connsiteX22" fmla="*/ 1143484 w 4656982"/>
              <a:gd name="connsiteY22" fmla="*/ 4942919 h 4942919"/>
              <a:gd name="connsiteX23" fmla="*/ 1143482 w 4656982"/>
              <a:gd name="connsiteY23" fmla="*/ 4942919 h 4942919"/>
              <a:gd name="connsiteX24" fmla="*/ 1099856 w 4656982"/>
              <a:gd name="connsiteY24" fmla="*/ 4942919 h 4942919"/>
              <a:gd name="connsiteX25" fmla="*/ 1036306 w 4656982"/>
              <a:gd name="connsiteY25" fmla="*/ 4942919 h 4942919"/>
              <a:gd name="connsiteX26" fmla="*/ 1036303 w 4656982"/>
              <a:gd name="connsiteY26" fmla="*/ 4942919 h 4942919"/>
              <a:gd name="connsiteX27" fmla="*/ 932293 w 4656982"/>
              <a:gd name="connsiteY27" fmla="*/ 4942919 h 4942919"/>
              <a:gd name="connsiteX28" fmla="*/ 825114 w 4656982"/>
              <a:gd name="connsiteY28" fmla="*/ 4942919 h 4942919"/>
              <a:gd name="connsiteX29" fmla="*/ 823785 w 4656982"/>
              <a:gd name="connsiteY29" fmla="*/ 4942919 h 4942919"/>
              <a:gd name="connsiteX30" fmla="*/ 619243 w 4656982"/>
              <a:gd name="connsiteY30" fmla="*/ 4942919 h 4942919"/>
              <a:gd name="connsiteX31" fmla="*/ 619241 w 4656982"/>
              <a:gd name="connsiteY31" fmla="*/ 4942919 h 4942919"/>
              <a:gd name="connsiteX32" fmla="*/ 574573 w 4656982"/>
              <a:gd name="connsiteY32" fmla="*/ 4942919 h 4942919"/>
              <a:gd name="connsiteX33" fmla="*/ 408051 w 4656982"/>
              <a:gd name="connsiteY33" fmla="*/ 4942919 h 4942919"/>
              <a:gd name="connsiteX34" fmla="*/ 9710 w 4656982"/>
              <a:gd name="connsiteY34" fmla="*/ 4942919 h 4942919"/>
              <a:gd name="connsiteX35" fmla="*/ 9708 w 4656982"/>
              <a:gd name="connsiteY35" fmla="*/ 4942919 h 4942919"/>
              <a:gd name="connsiteX36" fmla="*/ 0 w 4656982"/>
              <a:gd name="connsiteY36" fmla="*/ 4942919 h 4942919"/>
              <a:gd name="connsiteX37" fmla="*/ 0 w 4656982"/>
              <a:gd name="connsiteY37" fmla="*/ 4488156 h 4942919"/>
              <a:gd name="connsiteX38" fmla="*/ 0 w 4656982"/>
              <a:gd name="connsiteY38" fmla="*/ 4395248 h 4942919"/>
              <a:gd name="connsiteX39" fmla="*/ 0 w 4656982"/>
              <a:gd name="connsiteY39" fmla="*/ 3878463 h 4942919"/>
              <a:gd name="connsiteX40" fmla="*/ 0 w 4656982"/>
              <a:gd name="connsiteY40" fmla="*/ 3784480 h 4942919"/>
              <a:gd name="connsiteX41" fmla="*/ 0 w 4656982"/>
              <a:gd name="connsiteY41" fmla="*/ 3423700 h 4942919"/>
              <a:gd name="connsiteX42" fmla="*/ 0 w 4656982"/>
              <a:gd name="connsiteY42" fmla="*/ 3330792 h 4942919"/>
              <a:gd name="connsiteX43" fmla="*/ 0 w 4656982"/>
              <a:gd name="connsiteY43" fmla="*/ 2720024 h 4942919"/>
              <a:gd name="connsiteX44" fmla="*/ 0 w 4656982"/>
              <a:gd name="connsiteY44" fmla="*/ 1383449 h 4942919"/>
              <a:gd name="connsiteX45" fmla="*/ 0 w 4656982"/>
              <a:gd name="connsiteY45" fmla="*/ 1064456 h 4942919"/>
              <a:gd name="connsiteX46" fmla="*/ 0 w 4656982"/>
              <a:gd name="connsiteY46" fmla="*/ 318993 h 4942919"/>
              <a:gd name="connsiteX47" fmla="*/ 0 w 4656982"/>
              <a:gd name="connsiteY47" fmla="*/ 0 h 4942919"/>
              <a:gd name="connsiteX48" fmla="*/ 382886 w 4656982"/>
              <a:gd name="connsiteY48" fmla="*/ 0 h 4942919"/>
              <a:gd name="connsiteX49" fmla="*/ 382886 w 4656982"/>
              <a:gd name="connsiteY49" fmla="*/ 1 h 4942919"/>
              <a:gd name="connsiteX50" fmla="*/ 574574 w 4656982"/>
              <a:gd name="connsiteY50" fmla="*/ 1 h 4942919"/>
              <a:gd name="connsiteX51" fmla="*/ 574574 w 4656982"/>
              <a:gd name="connsiteY51" fmla="*/ 0 h 4942919"/>
              <a:gd name="connsiteX52" fmla="*/ 823785 w 4656982"/>
              <a:gd name="connsiteY52" fmla="*/ 0 h 4942919"/>
              <a:gd name="connsiteX53" fmla="*/ 992419 w 4656982"/>
              <a:gd name="connsiteY53" fmla="*/ 0 h 4942919"/>
              <a:gd name="connsiteX54" fmla="*/ 1409481 w 4656982"/>
              <a:gd name="connsiteY54" fmla="*/ 0 h 4942919"/>
              <a:gd name="connsiteX55" fmla="*/ 1516660 w 4656982"/>
              <a:gd name="connsiteY55" fmla="*/ 0 h 4942919"/>
              <a:gd name="connsiteX56" fmla="*/ 1684223 w 4656982"/>
              <a:gd name="connsiteY56" fmla="*/ 0 h 4942919"/>
              <a:gd name="connsiteX57" fmla="*/ 1933723 w 4656982"/>
              <a:gd name="connsiteY57" fmla="*/ 0 h 4942919"/>
              <a:gd name="connsiteX58" fmla="*/ 2101287 w 4656982"/>
              <a:gd name="connsiteY58" fmla="*/ 0 h 4942919"/>
              <a:gd name="connsiteX59" fmla="*/ 2208464 w 4656982"/>
              <a:gd name="connsiteY59" fmla="*/ 0 h 4942919"/>
              <a:gd name="connsiteX60" fmla="*/ 2625527 w 4656982"/>
              <a:gd name="connsiteY60" fmla="*/ 0 h 4942919"/>
              <a:gd name="connsiteX61" fmla="*/ 2625527 w 4656982"/>
              <a:gd name="connsiteY61" fmla="*/ 1 h 4942919"/>
              <a:gd name="connsiteX62" fmla="*/ 3023872 w 4656982"/>
              <a:gd name="connsiteY62" fmla="*/ 1 h 4942919"/>
              <a:gd name="connsiteX63" fmla="*/ 3440936 w 4656982"/>
              <a:gd name="connsiteY63" fmla="*/ 1 h 4942919"/>
              <a:gd name="connsiteX64" fmla="*/ 3548113 w 4656982"/>
              <a:gd name="connsiteY64" fmla="*/ 1 h 4942919"/>
              <a:gd name="connsiteX65" fmla="*/ 3715678 w 4656982"/>
              <a:gd name="connsiteY65" fmla="*/ 1 h 4942919"/>
              <a:gd name="connsiteX66" fmla="*/ 3965177 w 4656982"/>
              <a:gd name="connsiteY66" fmla="*/ 1 h 4942919"/>
              <a:gd name="connsiteX67" fmla="*/ 4132741 w 4656982"/>
              <a:gd name="connsiteY67" fmla="*/ 1 h 4942919"/>
              <a:gd name="connsiteX68" fmla="*/ 4239919 w 4656982"/>
              <a:gd name="connsiteY68" fmla="*/ 1 h 4942919"/>
              <a:gd name="connsiteX69" fmla="*/ 4656982 w 4656982"/>
              <a:gd name="connsiteY69" fmla="*/ 1 h 4942919"/>
              <a:gd name="connsiteX70" fmla="*/ 4656982 w 4656982"/>
              <a:gd name="connsiteY70" fmla="*/ 431818 h 4942919"/>
              <a:gd name="connsiteX71" fmla="*/ 4656982 w 4656982"/>
              <a:gd name="connsiteY71" fmla="*/ 497503 h 4942919"/>
              <a:gd name="connsiteX72" fmla="*/ 4656982 w 4656982"/>
              <a:gd name="connsiteY72" fmla="*/ 929320 h 4942919"/>
              <a:gd name="connsiteX73" fmla="*/ 4656982 w 4656982"/>
              <a:gd name="connsiteY73" fmla="*/ 1064457 h 4942919"/>
              <a:gd name="connsiteX74" fmla="*/ 4656982 w 4656982"/>
              <a:gd name="connsiteY74" fmla="*/ 1496274 h 4942919"/>
              <a:gd name="connsiteX75" fmla="*/ 4656982 w 4656982"/>
              <a:gd name="connsiteY75" fmla="*/ 1561959 h 4942919"/>
              <a:gd name="connsiteX76" fmla="*/ 4656982 w 4656982"/>
              <a:gd name="connsiteY76" fmla="*/ 1993776 h 4942919"/>
              <a:gd name="connsiteX77" fmla="*/ 4656982 w 4656982"/>
              <a:gd name="connsiteY77" fmla="*/ 2626862 h 4942919"/>
              <a:gd name="connsiteX78" fmla="*/ 4656982 w 4656982"/>
              <a:gd name="connsiteY78" fmla="*/ 3058679 h 4942919"/>
              <a:gd name="connsiteX79" fmla="*/ 4656982 w 4656982"/>
              <a:gd name="connsiteY79" fmla="*/ 3124365 h 4942919"/>
              <a:gd name="connsiteX80" fmla="*/ 4656982 w 4656982"/>
              <a:gd name="connsiteY80" fmla="*/ 3556182 h 4942919"/>
              <a:gd name="connsiteX81" fmla="*/ 4656982 w 4656982"/>
              <a:gd name="connsiteY81" fmla="*/ 3691318 h 4942919"/>
              <a:gd name="connsiteX82" fmla="*/ 4656982 w 4656982"/>
              <a:gd name="connsiteY82" fmla="*/ 4123135 h 4942919"/>
              <a:gd name="connsiteX83" fmla="*/ 4656982 w 4656982"/>
              <a:gd name="connsiteY83" fmla="*/ 4188821 h 4942919"/>
              <a:gd name="connsiteX84" fmla="*/ 4656982 w 4656982"/>
              <a:gd name="connsiteY84" fmla="*/ 4620638 h 4942919"/>
              <a:gd name="connsiteX85" fmla="*/ 4283803 w 4656982"/>
              <a:gd name="connsiteY85" fmla="*/ 4942919 h 49429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Lst>
            <a:rect l="l" t="t" r="r" b="b"/>
            <a:pathLst>
              <a:path w="4656982" h="4942919">
                <a:moveTo>
                  <a:pt x="4283803" y="4942919"/>
                </a:moveTo>
                <a:lnTo>
                  <a:pt x="3866740" y="4942919"/>
                </a:lnTo>
                <a:lnTo>
                  <a:pt x="3759560" y="4942919"/>
                </a:lnTo>
                <a:lnTo>
                  <a:pt x="3591997" y="4942919"/>
                </a:lnTo>
                <a:lnTo>
                  <a:pt x="3342498" y="4942919"/>
                </a:lnTo>
                <a:lnTo>
                  <a:pt x="3174934" y="4942919"/>
                </a:lnTo>
                <a:lnTo>
                  <a:pt x="3067755" y="4942919"/>
                </a:lnTo>
                <a:lnTo>
                  <a:pt x="2650692" y="4942919"/>
                </a:lnTo>
                <a:lnTo>
                  <a:pt x="2252351" y="4942919"/>
                </a:lnTo>
                <a:lnTo>
                  <a:pt x="2252349" y="4942919"/>
                </a:lnTo>
                <a:lnTo>
                  <a:pt x="2041161" y="4942919"/>
                </a:lnTo>
                <a:lnTo>
                  <a:pt x="1835289" y="4942919"/>
                </a:lnTo>
                <a:lnTo>
                  <a:pt x="1835285" y="4942919"/>
                </a:lnTo>
                <a:lnTo>
                  <a:pt x="1728110" y="4942919"/>
                </a:lnTo>
                <a:lnTo>
                  <a:pt x="1728108" y="4942919"/>
                </a:lnTo>
                <a:lnTo>
                  <a:pt x="1624098" y="4942919"/>
                </a:lnTo>
                <a:lnTo>
                  <a:pt x="1560547" y="4942919"/>
                </a:lnTo>
                <a:lnTo>
                  <a:pt x="1560544" y="4942919"/>
                </a:lnTo>
                <a:lnTo>
                  <a:pt x="1516918" y="4942919"/>
                </a:lnTo>
                <a:lnTo>
                  <a:pt x="1349356" y="4942919"/>
                </a:lnTo>
                <a:lnTo>
                  <a:pt x="1311047" y="4942919"/>
                </a:lnTo>
                <a:lnTo>
                  <a:pt x="1311045" y="4942919"/>
                </a:lnTo>
                <a:lnTo>
                  <a:pt x="1143484" y="4942919"/>
                </a:lnTo>
                <a:lnTo>
                  <a:pt x="1143482" y="4942919"/>
                </a:lnTo>
                <a:lnTo>
                  <a:pt x="1099856" y="4942919"/>
                </a:lnTo>
                <a:lnTo>
                  <a:pt x="1036306" y="4942919"/>
                </a:lnTo>
                <a:lnTo>
                  <a:pt x="1036303" y="4942919"/>
                </a:lnTo>
                <a:lnTo>
                  <a:pt x="932293" y="4942919"/>
                </a:lnTo>
                <a:lnTo>
                  <a:pt x="825114" y="4942919"/>
                </a:lnTo>
                <a:lnTo>
                  <a:pt x="823785" y="4942919"/>
                </a:lnTo>
                <a:lnTo>
                  <a:pt x="619243" y="4942919"/>
                </a:lnTo>
                <a:lnTo>
                  <a:pt x="619241" y="4942919"/>
                </a:lnTo>
                <a:lnTo>
                  <a:pt x="574573" y="4942919"/>
                </a:lnTo>
                <a:lnTo>
                  <a:pt x="408051" y="4942919"/>
                </a:lnTo>
                <a:lnTo>
                  <a:pt x="9710" y="4942919"/>
                </a:lnTo>
                <a:lnTo>
                  <a:pt x="9708" y="4942919"/>
                </a:lnTo>
                <a:lnTo>
                  <a:pt x="0" y="4942919"/>
                </a:lnTo>
                <a:lnTo>
                  <a:pt x="0" y="4488156"/>
                </a:lnTo>
                <a:lnTo>
                  <a:pt x="0" y="4395248"/>
                </a:lnTo>
                <a:lnTo>
                  <a:pt x="0" y="3878463"/>
                </a:lnTo>
                <a:lnTo>
                  <a:pt x="0" y="3784480"/>
                </a:lnTo>
                <a:lnTo>
                  <a:pt x="0" y="3423700"/>
                </a:lnTo>
                <a:lnTo>
                  <a:pt x="0" y="3330792"/>
                </a:lnTo>
                <a:lnTo>
                  <a:pt x="0" y="2720024"/>
                </a:lnTo>
                <a:lnTo>
                  <a:pt x="0" y="1383449"/>
                </a:lnTo>
                <a:lnTo>
                  <a:pt x="0" y="1064456"/>
                </a:lnTo>
                <a:lnTo>
                  <a:pt x="0" y="318993"/>
                </a:lnTo>
                <a:lnTo>
                  <a:pt x="0" y="0"/>
                </a:lnTo>
                <a:lnTo>
                  <a:pt x="382886" y="0"/>
                </a:lnTo>
                <a:lnTo>
                  <a:pt x="382886" y="1"/>
                </a:lnTo>
                <a:lnTo>
                  <a:pt x="574574" y="1"/>
                </a:lnTo>
                <a:lnTo>
                  <a:pt x="574574" y="0"/>
                </a:lnTo>
                <a:lnTo>
                  <a:pt x="823785" y="0"/>
                </a:lnTo>
                <a:lnTo>
                  <a:pt x="992419" y="0"/>
                </a:lnTo>
                <a:lnTo>
                  <a:pt x="1409481" y="0"/>
                </a:lnTo>
                <a:lnTo>
                  <a:pt x="1516660" y="0"/>
                </a:lnTo>
                <a:lnTo>
                  <a:pt x="1684223" y="0"/>
                </a:lnTo>
                <a:lnTo>
                  <a:pt x="1933723" y="0"/>
                </a:lnTo>
                <a:lnTo>
                  <a:pt x="2101287" y="0"/>
                </a:lnTo>
                <a:lnTo>
                  <a:pt x="2208464" y="0"/>
                </a:lnTo>
                <a:lnTo>
                  <a:pt x="2625527" y="0"/>
                </a:lnTo>
                <a:lnTo>
                  <a:pt x="2625527" y="1"/>
                </a:lnTo>
                <a:lnTo>
                  <a:pt x="3023872" y="1"/>
                </a:lnTo>
                <a:lnTo>
                  <a:pt x="3440936" y="1"/>
                </a:lnTo>
                <a:lnTo>
                  <a:pt x="3548113" y="1"/>
                </a:lnTo>
                <a:lnTo>
                  <a:pt x="3715678" y="1"/>
                </a:lnTo>
                <a:lnTo>
                  <a:pt x="3965177" y="1"/>
                </a:lnTo>
                <a:lnTo>
                  <a:pt x="4132741" y="1"/>
                </a:lnTo>
                <a:lnTo>
                  <a:pt x="4239919" y="1"/>
                </a:lnTo>
                <a:lnTo>
                  <a:pt x="4656982" y="1"/>
                </a:lnTo>
                <a:lnTo>
                  <a:pt x="4656982" y="431818"/>
                </a:lnTo>
                <a:lnTo>
                  <a:pt x="4656982" y="497503"/>
                </a:lnTo>
                <a:lnTo>
                  <a:pt x="4656982" y="929320"/>
                </a:lnTo>
                <a:lnTo>
                  <a:pt x="4656982" y="1064457"/>
                </a:lnTo>
                <a:lnTo>
                  <a:pt x="4656982" y="1496274"/>
                </a:lnTo>
                <a:lnTo>
                  <a:pt x="4656982" y="1561959"/>
                </a:lnTo>
                <a:lnTo>
                  <a:pt x="4656982" y="1993776"/>
                </a:lnTo>
                <a:lnTo>
                  <a:pt x="4656982" y="2626862"/>
                </a:lnTo>
                <a:lnTo>
                  <a:pt x="4656982" y="3058679"/>
                </a:lnTo>
                <a:lnTo>
                  <a:pt x="4656982" y="3124365"/>
                </a:lnTo>
                <a:lnTo>
                  <a:pt x="4656982" y="3556182"/>
                </a:lnTo>
                <a:lnTo>
                  <a:pt x="4656982" y="3691318"/>
                </a:lnTo>
                <a:lnTo>
                  <a:pt x="4656982" y="4123135"/>
                </a:lnTo>
                <a:lnTo>
                  <a:pt x="4656982" y="4188821"/>
                </a:lnTo>
                <a:lnTo>
                  <a:pt x="4656982" y="4620638"/>
                </a:lnTo>
                <a:cubicBezTo>
                  <a:pt x="4656982" y="4798155"/>
                  <a:pt x="4490579" y="4942919"/>
                  <a:pt x="4283803" y="4942919"/>
                </a:cubicBezTo>
                <a:close/>
              </a:path>
            </a:pathLst>
          </a:custGeom>
          <a:solidFill>
            <a:srgbClr val="EC7C69"/>
          </a:solidFill>
          <a:ln w="24491" cap="flat">
            <a:noFill/>
            <a:prstDash val="solid"/>
            <a:miter/>
          </a:ln>
        </p:spPr>
        <p:txBody>
          <a:bodyPr wrap="square" rtlCol="0" anchor="ctr">
            <a:noAutofit/>
          </a:bodyPr>
          <a:lstStyle/>
          <a:p>
            <a:endParaRPr lang="en-US"/>
          </a:p>
        </p:txBody>
      </p:sp>
      <p:pic>
        <p:nvPicPr>
          <p:cNvPr id="14" name="Picture 13">
            <a:extLst>
              <a:ext uri="{FF2B5EF4-FFF2-40B4-BE49-F238E27FC236}">
                <a16:creationId xmlns:a16="http://schemas.microsoft.com/office/drawing/2014/main" id="{A997168D-BA84-5A68-C150-66AC1C2BA15E}"/>
              </a:ext>
            </a:extLst>
          </p:cNvPr>
          <p:cNvPicPr>
            <a:picLocks noChangeAspect="1"/>
          </p:cNvPicPr>
          <p:nvPr/>
        </p:nvPicPr>
        <p:blipFill>
          <a:blip r:embed="rId2">
            <a:alphaModFix amt="33000"/>
            <a:biLevel thresh="25000"/>
            <a:extLst>
              <a:ext uri="{BEBA8EAE-BF5A-486C-A8C5-ECC9F3942E4B}">
                <a14:imgProps xmlns:a14="http://schemas.microsoft.com/office/drawing/2010/main">
                  <a14:imgLayer r:embed="rId3">
                    <a14:imgEffect>
                      <a14:colorTemperature colorTemp="4700"/>
                    </a14:imgEffect>
                  </a14:imgLayer>
                </a14:imgProps>
              </a:ext>
              <a:ext uri="{28A0092B-C50C-407E-A947-70E740481C1C}">
                <a14:useLocalDpi xmlns:a14="http://schemas.microsoft.com/office/drawing/2010/main" val="0"/>
              </a:ext>
            </a:extLst>
          </a:blip>
          <a:srcRect l="53155" t="-1" r="5047" b="49903"/>
          <a:stretch/>
        </p:blipFill>
        <p:spPr>
          <a:xfrm>
            <a:off x="4492842" y="5125426"/>
            <a:ext cx="3580276" cy="2659133"/>
          </a:xfrm>
          <a:prstGeom prst="rect">
            <a:avLst/>
          </a:prstGeom>
        </p:spPr>
      </p:pic>
      <p:sp>
        <p:nvSpPr>
          <p:cNvPr id="5" name="Freeform 4">
            <a:extLst>
              <a:ext uri="{FF2B5EF4-FFF2-40B4-BE49-F238E27FC236}">
                <a16:creationId xmlns:a16="http://schemas.microsoft.com/office/drawing/2014/main" id="{918F11F8-F8FD-2F72-D152-0323BBAD4BA9}"/>
              </a:ext>
            </a:extLst>
          </p:cNvPr>
          <p:cNvSpPr/>
          <p:nvPr/>
        </p:nvSpPr>
        <p:spPr>
          <a:xfrm rot="10800000">
            <a:off x="4535704" y="2063573"/>
            <a:ext cx="6794282" cy="4801637"/>
          </a:xfrm>
          <a:custGeom>
            <a:avLst/>
            <a:gdLst>
              <a:gd name="connsiteX0" fmla="*/ 4283803 w 4656982"/>
              <a:gd name="connsiteY0" fmla="*/ 4942919 h 4942919"/>
              <a:gd name="connsiteX1" fmla="*/ 3866740 w 4656982"/>
              <a:gd name="connsiteY1" fmla="*/ 4942919 h 4942919"/>
              <a:gd name="connsiteX2" fmla="*/ 3759560 w 4656982"/>
              <a:gd name="connsiteY2" fmla="*/ 4942919 h 4942919"/>
              <a:gd name="connsiteX3" fmla="*/ 3591997 w 4656982"/>
              <a:gd name="connsiteY3" fmla="*/ 4942919 h 4942919"/>
              <a:gd name="connsiteX4" fmla="*/ 3342498 w 4656982"/>
              <a:gd name="connsiteY4" fmla="*/ 4942919 h 4942919"/>
              <a:gd name="connsiteX5" fmla="*/ 3174934 w 4656982"/>
              <a:gd name="connsiteY5" fmla="*/ 4942919 h 4942919"/>
              <a:gd name="connsiteX6" fmla="*/ 3067755 w 4656982"/>
              <a:gd name="connsiteY6" fmla="*/ 4942919 h 4942919"/>
              <a:gd name="connsiteX7" fmla="*/ 2650692 w 4656982"/>
              <a:gd name="connsiteY7" fmla="*/ 4942919 h 4942919"/>
              <a:gd name="connsiteX8" fmla="*/ 2252351 w 4656982"/>
              <a:gd name="connsiteY8" fmla="*/ 4942919 h 4942919"/>
              <a:gd name="connsiteX9" fmla="*/ 2252349 w 4656982"/>
              <a:gd name="connsiteY9" fmla="*/ 4942919 h 4942919"/>
              <a:gd name="connsiteX10" fmla="*/ 2041161 w 4656982"/>
              <a:gd name="connsiteY10" fmla="*/ 4942919 h 4942919"/>
              <a:gd name="connsiteX11" fmla="*/ 1835289 w 4656982"/>
              <a:gd name="connsiteY11" fmla="*/ 4942919 h 4942919"/>
              <a:gd name="connsiteX12" fmla="*/ 1835285 w 4656982"/>
              <a:gd name="connsiteY12" fmla="*/ 4942919 h 4942919"/>
              <a:gd name="connsiteX13" fmla="*/ 1728110 w 4656982"/>
              <a:gd name="connsiteY13" fmla="*/ 4942919 h 4942919"/>
              <a:gd name="connsiteX14" fmla="*/ 1728108 w 4656982"/>
              <a:gd name="connsiteY14" fmla="*/ 4942919 h 4942919"/>
              <a:gd name="connsiteX15" fmla="*/ 1624098 w 4656982"/>
              <a:gd name="connsiteY15" fmla="*/ 4942919 h 4942919"/>
              <a:gd name="connsiteX16" fmla="*/ 1560547 w 4656982"/>
              <a:gd name="connsiteY16" fmla="*/ 4942919 h 4942919"/>
              <a:gd name="connsiteX17" fmla="*/ 1560544 w 4656982"/>
              <a:gd name="connsiteY17" fmla="*/ 4942919 h 4942919"/>
              <a:gd name="connsiteX18" fmla="*/ 1516918 w 4656982"/>
              <a:gd name="connsiteY18" fmla="*/ 4942919 h 4942919"/>
              <a:gd name="connsiteX19" fmla="*/ 1349356 w 4656982"/>
              <a:gd name="connsiteY19" fmla="*/ 4942919 h 4942919"/>
              <a:gd name="connsiteX20" fmla="*/ 1311047 w 4656982"/>
              <a:gd name="connsiteY20" fmla="*/ 4942919 h 4942919"/>
              <a:gd name="connsiteX21" fmla="*/ 1311045 w 4656982"/>
              <a:gd name="connsiteY21" fmla="*/ 4942919 h 4942919"/>
              <a:gd name="connsiteX22" fmla="*/ 1143484 w 4656982"/>
              <a:gd name="connsiteY22" fmla="*/ 4942919 h 4942919"/>
              <a:gd name="connsiteX23" fmla="*/ 1143482 w 4656982"/>
              <a:gd name="connsiteY23" fmla="*/ 4942919 h 4942919"/>
              <a:gd name="connsiteX24" fmla="*/ 1099856 w 4656982"/>
              <a:gd name="connsiteY24" fmla="*/ 4942919 h 4942919"/>
              <a:gd name="connsiteX25" fmla="*/ 1036306 w 4656982"/>
              <a:gd name="connsiteY25" fmla="*/ 4942919 h 4942919"/>
              <a:gd name="connsiteX26" fmla="*/ 1036303 w 4656982"/>
              <a:gd name="connsiteY26" fmla="*/ 4942919 h 4942919"/>
              <a:gd name="connsiteX27" fmla="*/ 932293 w 4656982"/>
              <a:gd name="connsiteY27" fmla="*/ 4942919 h 4942919"/>
              <a:gd name="connsiteX28" fmla="*/ 825114 w 4656982"/>
              <a:gd name="connsiteY28" fmla="*/ 4942919 h 4942919"/>
              <a:gd name="connsiteX29" fmla="*/ 823785 w 4656982"/>
              <a:gd name="connsiteY29" fmla="*/ 4942919 h 4942919"/>
              <a:gd name="connsiteX30" fmla="*/ 619243 w 4656982"/>
              <a:gd name="connsiteY30" fmla="*/ 4942919 h 4942919"/>
              <a:gd name="connsiteX31" fmla="*/ 619241 w 4656982"/>
              <a:gd name="connsiteY31" fmla="*/ 4942919 h 4942919"/>
              <a:gd name="connsiteX32" fmla="*/ 574573 w 4656982"/>
              <a:gd name="connsiteY32" fmla="*/ 4942919 h 4942919"/>
              <a:gd name="connsiteX33" fmla="*/ 408051 w 4656982"/>
              <a:gd name="connsiteY33" fmla="*/ 4942919 h 4942919"/>
              <a:gd name="connsiteX34" fmla="*/ 9710 w 4656982"/>
              <a:gd name="connsiteY34" fmla="*/ 4942919 h 4942919"/>
              <a:gd name="connsiteX35" fmla="*/ 9708 w 4656982"/>
              <a:gd name="connsiteY35" fmla="*/ 4942919 h 4942919"/>
              <a:gd name="connsiteX36" fmla="*/ 0 w 4656982"/>
              <a:gd name="connsiteY36" fmla="*/ 4942919 h 4942919"/>
              <a:gd name="connsiteX37" fmla="*/ 0 w 4656982"/>
              <a:gd name="connsiteY37" fmla="*/ 4488156 h 4942919"/>
              <a:gd name="connsiteX38" fmla="*/ 0 w 4656982"/>
              <a:gd name="connsiteY38" fmla="*/ 4395248 h 4942919"/>
              <a:gd name="connsiteX39" fmla="*/ 0 w 4656982"/>
              <a:gd name="connsiteY39" fmla="*/ 3878463 h 4942919"/>
              <a:gd name="connsiteX40" fmla="*/ 0 w 4656982"/>
              <a:gd name="connsiteY40" fmla="*/ 3784480 h 4942919"/>
              <a:gd name="connsiteX41" fmla="*/ 0 w 4656982"/>
              <a:gd name="connsiteY41" fmla="*/ 3423700 h 4942919"/>
              <a:gd name="connsiteX42" fmla="*/ 0 w 4656982"/>
              <a:gd name="connsiteY42" fmla="*/ 3330792 h 4942919"/>
              <a:gd name="connsiteX43" fmla="*/ 0 w 4656982"/>
              <a:gd name="connsiteY43" fmla="*/ 2720024 h 4942919"/>
              <a:gd name="connsiteX44" fmla="*/ 0 w 4656982"/>
              <a:gd name="connsiteY44" fmla="*/ 1383449 h 4942919"/>
              <a:gd name="connsiteX45" fmla="*/ 0 w 4656982"/>
              <a:gd name="connsiteY45" fmla="*/ 1064456 h 4942919"/>
              <a:gd name="connsiteX46" fmla="*/ 0 w 4656982"/>
              <a:gd name="connsiteY46" fmla="*/ 318993 h 4942919"/>
              <a:gd name="connsiteX47" fmla="*/ 0 w 4656982"/>
              <a:gd name="connsiteY47" fmla="*/ 0 h 4942919"/>
              <a:gd name="connsiteX48" fmla="*/ 382886 w 4656982"/>
              <a:gd name="connsiteY48" fmla="*/ 0 h 4942919"/>
              <a:gd name="connsiteX49" fmla="*/ 382886 w 4656982"/>
              <a:gd name="connsiteY49" fmla="*/ 1 h 4942919"/>
              <a:gd name="connsiteX50" fmla="*/ 574574 w 4656982"/>
              <a:gd name="connsiteY50" fmla="*/ 1 h 4942919"/>
              <a:gd name="connsiteX51" fmla="*/ 574574 w 4656982"/>
              <a:gd name="connsiteY51" fmla="*/ 0 h 4942919"/>
              <a:gd name="connsiteX52" fmla="*/ 823785 w 4656982"/>
              <a:gd name="connsiteY52" fmla="*/ 0 h 4942919"/>
              <a:gd name="connsiteX53" fmla="*/ 992419 w 4656982"/>
              <a:gd name="connsiteY53" fmla="*/ 0 h 4942919"/>
              <a:gd name="connsiteX54" fmla="*/ 1409481 w 4656982"/>
              <a:gd name="connsiteY54" fmla="*/ 0 h 4942919"/>
              <a:gd name="connsiteX55" fmla="*/ 1516660 w 4656982"/>
              <a:gd name="connsiteY55" fmla="*/ 0 h 4942919"/>
              <a:gd name="connsiteX56" fmla="*/ 1684223 w 4656982"/>
              <a:gd name="connsiteY56" fmla="*/ 0 h 4942919"/>
              <a:gd name="connsiteX57" fmla="*/ 1933723 w 4656982"/>
              <a:gd name="connsiteY57" fmla="*/ 0 h 4942919"/>
              <a:gd name="connsiteX58" fmla="*/ 2101287 w 4656982"/>
              <a:gd name="connsiteY58" fmla="*/ 0 h 4942919"/>
              <a:gd name="connsiteX59" fmla="*/ 2208464 w 4656982"/>
              <a:gd name="connsiteY59" fmla="*/ 0 h 4942919"/>
              <a:gd name="connsiteX60" fmla="*/ 2625527 w 4656982"/>
              <a:gd name="connsiteY60" fmla="*/ 0 h 4942919"/>
              <a:gd name="connsiteX61" fmla="*/ 2625527 w 4656982"/>
              <a:gd name="connsiteY61" fmla="*/ 1 h 4942919"/>
              <a:gd name="connsiteX62" fmla="*/ 3023872 w 4656982"/>
              <a:gd name="connsiteY62" fmla="*/ 1 h 4942919"/>
              <a:gd name="connsiteX63" fmla="*/ 3440936 w 4656982"/>
              <a:gd name="connsiteY63" fmla="*/ 1 h 4942919"/>
              <a:gd name="connsiteX64" fmla="*/ 3548113 w 4656982"/>
              <a:gd name="connsiteY64" fmla="*/ 1 h 4942919"/>
              <a:gd name="connsiteX65" fmla="*/ 3715678 w 4656982"/>
              <a:gd name="connsiteY65" fmla="*/ 1 h 4942919"/>
              <a:gd name="connsiteX66" fmla="*/ 3965177 w 4656982"/>
              <a:gd name="connsiteY66" fmla="*/ 1 h 4942919"/>
              <a:gd name="connsiteX67" fmla="*/ 4132741 w 4656982"/>
              <a:gd name="connsiteY67" fmla="*/ 1 h 4942919"/>
              <a:gd name="connsiteX68" fmla="*/ 4239919 w 4656982"/>
              <a:gd name="connsiteY68" fmla="*/ 1 h 4942919"/>
              <a:gd name="connsiteX69" fmla="*/ 4656982 w 4656982"/>
              <a:gd name="connsiteY69" fmla="*/ 1 h 4942919"/>
              <a:gd name="connsiteX70" fmla="*/ 4656982 w 4656982"/>
              <a:gd name="connsiteY70" fmla="*/ 431818 h 4942919"/>
              <a:gd name="connsiteX71" fmla="*/ 4656982 w 4656982"/>
              <a:gd name="connsiteY71" fmla="*/ 497503 h 4942919"/>
              <a:gd name="connsiteX72" fmla="*/ 4656982 w 4656982"/>
              <a:gd name="connsiteY72" fmla="*/ 929320 h 4942919"/>
              <a:gd name="connsiteX73" fmla="*/ 4656982 w 4656982"/>
              <a:gd name="connsiteY73" fmla="*/ 1064457 h 4942919"/>
              <a:gd name="connsiteX74" fmla="*/ 4656982 w 4656982"/>
              <a:gd name="connsiteY74" fmla="*/ 1496274 h 4942919"/>
              <a:gd name="connsiteX75" fmla="*/ 4656982 w 4656982"/>
              <a:gd name="connsiteY75" fmla="*/ 1561959 h 4942919"/>
              <a:gd name="connsiteX76" fmla="*/ 4656982 w 4656982"/>
              <a:gd name="connsiteY76" fmla="*/ 1993776 h 4942919"/>
              <a:gd name="connsiteX77" fmla="*/ 4656982 w 4656982"/>
              <a:gd name="connsiteY77" fmla="*/ 2626862 h 4942919"/>
              <a:gd name="connsiteX78" fmla="*/ 4656982 w 4656982"/>
              <a:gd name="connsiteY78" fmla="*/ 3058679 h 4942919"/>
              <a:gd name="connsiteX79" fmla="*/ 4656982 w 4656982"/>
              <a:gd name="connsiteY79" fmla="*/ 3124365 h 4942919"/>
              <a:gd name="connsiteX80" fmla="*/ 4656982 w 4656982"/>
              <a:gd name="connsiteY80" fmla="*/ 3556182 h 4942919"/>
              <a:gd name="connsiteX81" fmla="*/ 4656982 w 4656982"/>
              <a:gd name="connsiteY81" fmla="*/ 3691318 h 4942919"/>
              <a:gd name="connsiteX82" fmla="*/ 4656982 w 4656982"/>
              <a:gd name="connsiteY82" fmla="*/ 4123135 h 4942919"/>
              <a:gd name="connsiteX83" fmla="*/ 4656982 w 4656982"/>
              <a:gd name="connsiteY83" fmla="*/ 4188821 h 4942919"/>
              <a:gd name="connsiteX84" fmla="*/ 4656982 w 4656982"/>
              <a:gd name="connsiteY84" fmla="*/ 4620638 h 4942919"/>
              <a:gd name="connsiteX85" fmla="*/ 4283803 w 4656982"/>
              <a:gd name="connsiteY85" fmla="*/ 4942919 h 49429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Lst>
            <a:rect l="l" t="t" r="r" b="b"/>
            <a:pathLst>
              <a:path w="4656982" h="4942919">
                <a:moveTo>
                  <a:pt x="4283803" y="4942919"/>
                </a:moveTo>
                <a:lnTo>
                  <a:pt x="3866740" y="4942919"/>
                </a:lnTo>
                <a:lnTo>
                  <a:pt x="3759560" y="4942919"/>
                </a:lnTo>
                <a:lnTo>
                  <a:pt x="3591997" y="4942919"/>
                </a:lnTo>
                <a:lnTo>
                  <a:pt x="3342498" y="4942919"/>
                </a:lnTo>
                <a:lnTo>
                  <a:pt x="3174934" y="4942919"/>
                </a:lnTo>
                <a:lnTo>
                  <a:pt x="3067755" y="4942919"/>
                </a:lnTo>
                <a:lnTo>
                  <a:pt x="2650692" y="4942919"/>
                </a:lnTo>
                <a:lnTo>
                  <a:pt x="2252351" y="4942919"/>
                </a:lnTo>
                <a:lnTo>
                  <a:pt x="2252349" y="4942919"/>
                </a:lnTo>
                <a:lnTo>
                  <a:pt x="2041161" y="4942919"/>
                </a:lnTo>
                <a:lnTo>
                  <a:pt x="1835289" y="4942919"/>
                </a:lnTo>
                <a:lnTo>
                  <a:pt x="1835285" y="4942919"/>
                </a:lnTo>
                <a:lnTo>
                  <a:pt x="1728110" y="4942919"/>
                </a:lnTo>
                <a:lnTo>
                  <a:pt x="1728108" y="4942919"/>
                </a:lnTo>
                <a:lnTo>
                  <a:pt x="1624098" y="4942919"/>
                </a:lnTo>
                <a:lnTo>
                  <a:pt x="1560547" y="4942919"/>
                </a:lnTo>
                <a:lnTo>
                  <a:pt x="1560544" y="4942919"/>
                </a:lnTo>
                <a:lnTo>
                  <a:pt x="1516918" y="4942919"/>
                </a:lnTo>
                <a:lnTo>
                  <a:pt x="1349356" y="4942919"/>
                </a:lnTo>
                <a:lnTo>
                  <a:pt x="1311047" y="4942919"/>
                </a:lnTo>
                <a:lnTo>
                  <a:pt x="1311045" y="4942919"/>
                </a:lnTo>
                <a:lnTo>
                  <a:pt x="1143484" y="4942919"/>
                </a:lnTo>
                <a:lnTo>
                  <a:pt x="1143482" y="4942919"/>
                </a:lnTo>
                <a:lnTo>
                  <a:pt x="1099856" y="4942919"/>
                </a:lnTo>
                <a:lnTo>
                  <a:pt x="1036306" y="4942919"/>
                </a:lnTo>
                <a:lnTo>
                  <a:pt x="1036303" y="4942919"/>
                </a:lnTo>
                <a:lnTo>
                  <a:pt x="932293" y="4942919"/>
                </a:lnTo>
                <a:lnTo>
                  <a:pt x="825114" y="4942919"/>
                </a:lnTo>
                <a:lnTo>
                  <a:pt x="823785" y="4942919"/>
                </a:lnTo>
                <a:lnTo>
                  <a:pt x="619243" y="4942919"/>
                </a:lnTo>
                <a:lnTo>
                  <a:pt x="619241" y="4942919"/>
                </a:lnTo>
                <a:lnTo>
                  <a:pt x="574573" y="4942919"/>
                </a:lnTo>
                <a:lnTo>
                  <a:pt x="408051" y="4942919"/>
                </a:lnTo>
                <a:lnTo>
                  <a:pt x="9710" y="4942919"/>
                </a:lnTo>
                <a:lnTo>
                  <a:pt x="9708" y="4942919"/>
                </a:lnTo>
                <a:lnTo>
                  <a:pt x="0" y="4942919"/>
                </a:lnTo>
                <a:lnTo>
                  <a:pt x="0" y="4488156"/>
                </a:lnTo>
                <a:lnTo>
                  <a:pt x="0" y="4395248"/>
                </a:lnTo>
                <a:lnTo>
                  <a:pt x="0" y="3878463"/>
                </a:lnTo>
                <a:lnTo>
                  <a:pt x="0" y="3784480"/>
                </a:lnTo>
                <a:lnTo>
                  <a:pt x="0" y="3423700"/>
                </a:lnTo>
                <a:lnTo>
                  <a:pt x="0" y="3330792"/>
                </a:lnTo>
                <a:lnTo>
                  <a:pt x="0" y="2720024"/>
                </a:lnTo>
                <a:lnTo>
                  <a:pt x="0" y="1383449"/>
                </a:lnTo>
                <a:lnTo>
                  <a:pt x="0" y="1064456"/>
                </a:lnTo>
                <a:lnTo>
                  <a:pt x="0" y="318993"/>
                </a:lnTo>
                <a:lnTo>
                  <a:pt x="0" y="0"/>
                </a:lnTo>
                <a:lnTo>
                  <a:pt x="382886" y="0"/>
                </a:lnTo>
                <a:lnTo>
                  <a:pt x="382886" y="1"/>
                </a:lnTo>
                <a:lnTo>
                  <a:pt x="574574" y="1"/>
                </a:lnTo>
                <a:lnTo>
                  <a:pt x="574574" y="0"/>
                </a:lnTo>
                <a:lnTo>
                  <a:pt x="823785" y="0"/>
                </a:lnTo>
                <a:lnTo>
                  <a:pt x="992419" y="0"/>
                </a:lnTo>
                <a:lnTo>
                  <a:pt x="1409481" y="0"/>
                </a:lnTo>
                <a:lnTo>
                  <a:pt x="1516660" y="0"/>
                </a:lnTo>
                <a:lnTo>
                  <a:pt x="1684223" y="0"/>
                </a:lnTo>
                <a:lnTo>
                  <a:pt x="1933723" y="0"/>
                </a:lnTo>
                <a:lnTo>
                  <a:pt x="2101287" y="0"/>
                </a:lnTo>
                <a:lnTo>
                  <a:pt x="2208464" y="0"/>
                </a:lnTo>
                <a:lnTo>
                  <a:pt x="2625527" y="0"/>
                </a:lnTo>
                <a:lnTo>
                  <a:pt x="2625527" y="1"/>
                </a:lnTo>
                <a:lnTo>
                  <a:pt x="3023872" y="1"/>
                </a:lnTo>
                <a:lnTo>
                  <a:pt x="3440936" y="1"/>
                </a:lnTo>
                <a:lnTo>
                  <a:pt x="3548113" y="1"/>
                </a:lnTo>
                <a:lnTo>
                  <a:pt x="3715678" y="1"/>
                </a:lnTo>
                <a:lnTo>
                  <a:pt x="3965177" y="1"/>
                </a:lnTo>
                <a:lnTo>
                  <a:pt x="4132741" y="1"/>
                </a:lnTo>
                <a:lnTo>
                  <a:pt x="4239919" y="1"/>
                </a:lnTo>
                <a:lnTo>
                  <a:pt x="4656982" y="1"/>
                </a:lnTo>
                <a:lnTo>
                  <a:pt x="4656982" y="431818"/>
                </a:lnTo>
                <a:lnTo>
                  <a:pt x="4656982" y="497503"/>
                </a:lnTo>
                <a:lnTo>
                  <a:pt x="4656982" y="929320"/>
                </a:lnTo>
                <a:lnTo>
                  <a:pt x="4656982" y="1064457"/>
                </a:lnTo>
                <a:lnTo>
                  <a:pt x="4656982" y="1496274"/>
                </a:lnTo>
                <a:lnTo>
                  <a:pt x="4656982" y="1561959"/>
                </a:lnTo>
                <a:lnTo>
                  <a:pt x="4656982" y="1993776"/>
                </a:lnTo>
                <a:lnTo>
                  <a:pt x="4656982" y="2626862"/>
                </a:lnTo>
                <a:lnTo>
                  <a:pt x="4656982" y="3058679"/>
                </a:lnTo>
                <a:lnTo>
                  <a:pt x="4656982" y="3124365"/>
                </a:lnTo>
                <a:lnTo>
                  <a:pt x="4656982" y="3556182"/>
                </a:lnTo>
                <a:lnTo>
                  <a:pt x="4656982" y="3691318"/>
                </a:lnTo>
                <a:lnTo>
                  <a:pt x="4656982" y="4123135"/>
                </a:lnTo>
                <a:lnTo>
                  <a:pt x="4656982" y="4188821"/>
                </a:lnTo>
                <a:lnTo>
                  <a:pt x="4656982" y="4620638"/>
                </a:lnTo>
                <a:cubicBezTo>
                  <a:pt x="4656982" y="4798155"/>
                  <a:pt x="4490579" y="4942919"/>
                  <a:pt x="4283803" y="4942919"/>
                </a:cubicBezTo>
                <a:close/>
              </a:path>
            </a:pathLst>
          </a:custGeom>
          <a:solidFill>
            <a:srgbClr val="EC7C69"/>
          </a:solidFill>
          <a:ln w="24491" cap="flat">
            <a:noFill/>
            <a:prstDash val="solid"/>
            <a:miter/>
          </a:ln>
        </p:spPr>
        <p:txBody>
          <a:bodyPr wrap="square" rtlCol="0" anchor="ctr">
            <a:noAutofit/>
          </a:bodyPr>
          <a:lstStyle/>
          <a:p>
            <a:endParaRPr lang="en-US"/>
          </a:p>
        </p:txBody>
      </p:sp>
      <p:sp>
        <p:nvSpPr>
          <p:cNvPr id="6" name="Text Placeholder 1">
            <a:extLst>
              <a:ext uri="{FF2B5EF4-FFF2-40B4-BE49-F238E27FC236}">
                <a16:creationId xmlns:a16="http://schemas.microsoft.com/office/drawing/2014/main" id="{AA98F2B9-1CA9-3B6A-A683-7F01BFA4211D}"/>
              </a:ext>
            </a:extLst>
          </p:cNvPr>
          <p:cNvSpPr txBox="1">
            <a:spLocks/>
          </p:cNvSpPr>
          <p:nvPr/>
        </p:nvSpPr>
        <p:spPr>
          <a:xfrm>
            <a:off x="775053" y="2406450"/>
            <a:ext cx="3013616"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gn="l">
              <a:lnSpc>
                <a:spcPts val="2340"/>
              </a:lnSpc>
              <a:spcBef>
                <a:spcPts val="0"/>
              </a:spcBef>
            </a:pPr>
            <a:r>
              <a:rPr lang="en-US" sz="2200" dirty="0"/>
              <a:t>Ólíkt hefðbundnum íbúðarhúsnæði eða atvinnuhúsnæði í ferðaþjónustu, t.d. hótelbyggingum, felur </a:t>
            </a:r>
            <a:r>
              <a:rPr lang="en-US" sz="2200" b="1" dirty="0"/>
              <a:t>valfrjálst gistihúsnæði í ferðaþjónustu (ATA) </a:t>
            </a:r>
            <a:r>
              <a:rPr lang="en-US" sz="2200" dirty="0"/>
              <a:t>yfirleitt í sér:</a:t>
            </a:r>
          </a:p>
        </p:txBody>
      </p:sp>
      <p:sp>
        <p:nvSpPr>
          <p:cNvPr id="8" name="Text Placeholder 1">
            <a:extLst>
              <a:ext uri="{FF2B5EF4-FFF2-40B4-BE49-F238E27FC236}">
                <a16:creationId xmlns:a16="http://schemas.microsoft.com/office/drawing/2014/main" id="{86CA1609-A147-5523-1A00-7C15C123F77A}"/>
              </a:ext>
            </a:extLst>
          </p:cNvPr>
          <p:cNvSpPr txBox="1">
            <a:spLocks/>
          </p:cNvSpPr>
          <p:nvPr/>
        </p:nvSpPr>
        <p:spPr>
          <a:xfrm>
            <a:off x="4100980" y="2406450"/>
            <a:ext cx="6794282"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l">
              <a:lnSpc>
                <a:spcPts val="2340"/>
              </a:lnSpc>
              <a:spcBef>
                <a:spcPts val="0"/>
              </a:spcBef>
              <a:buFont typeface="Arial" panose="020B0604020202020204" pitchFamily="34" charset="0"/>
              <a:buChar char="•"/>
            </a:pPr>
            <a:r>
              <a:rPr lang="en-US" sz="2200" b="1" dirty="0"/>
              <a:t>Lágáhrifar </a:t>
            </a:r>
            <a:r>
              <a:rPr lang="en-US" sz="2200" dirty="0"/>
              <a:t>eða </a:t>
            </a:r>
            <a:r>
              <a:rPr lang="en-US" sz="2200" b="1" dirty="0"/>
              <a:t>árstíðabundnar </a:t>
            </a:r>
            <a:r>
              <a:rPr lang="en-US" sz="2200" dirty="0"/>
              <a:t>gestagerðir (t.d. kúlur, jurta, hirðishýsi).</a:t>
            </a:r>
          </a:p>
          <a:p>
            <a:pPr marL="342900" indent="-342900" algn="l">
              <a:lnSpc>
                <a:spcPts val="2340"/>
              </a:lnSpc>
              <a:spcBef>
                <a:spcPts val="0"/>
              </a:spcBef>
              <a:buFont typeface="Arial" panose="020B0604020202020204" pitchFamily="34" charset="0"/>
              <a:buChar char="•"/>
            </a:pPr>
            <a:r>
              <a:rPr lang="en-US" sz="2200" b="1" dirty="0"/>
              <a:t>Staðsetning </a:t>
            </a:r>
            <a:r>
              <a:rPr lang="en-US" sz="2200" dirty="0"/>
              <a:t>í </a:t>
            </a:r>
            <a:r>
              <a:rPr lang="en-US" sz="2200" b="1" dirty="0"/>
              <a:t>dreifbýli, á fallegum svæðum eða í svæðum sem eru viðkvæm fyrir menningararfi</a:t>
            </a:r>
            <a:r>
              <a:rPr lang="en-US" sz="2200" dirty="0"/>
              <a:t>.</a:t>
            </a:r>
          </a:p>
          <a:p>
            <a:pPr marL="342900" indent="-342900" algn="l">
              <a:lnSpc>
                <a:spcPts val="2340"/>
              </a:lnSpc>
              <a:spcBef>
                <a:spcPts val="0"/>
              </a:spcBef>
              <a:buFont typeface="Arial" panose="020B0604020202020204" pitchFamily="34" charset="0"/>
              <a:buChar char="•"/>
            </a:pPr>
            <a:r>
              <a:rPr lang="en-US" sz="2200" b="1" dirty="0"/>
              <a:t>Rekstur </a:t>
            </a:r>
            <a:r>
              <a:rPr lang="en-US" sz="2200" dirty="0"/>
              <a:t>sem </a:t>
            </a:r>
            <a:r>
              <a:rPr lang="en-US" sz="2200" b="1" dirty="0"/>
              <a:t>eflir náttúru, vellíðan og hagsæld heimamanna </a:t>
            </a:r>
          </a:p>
          <a:p>
            <a:pPr marL="342900" indent="-342900" algn="l">
              <a:lnSpc>
                <a:spcPts val="2340"/>
              </a:lnSpc>
              <a:spcBef>
                <a:spcPts val="0"/>
              </a:spcBef>
              <a:buFont typeface="Arial" panose="020B0604020202020204" pitchFamily="34" charset="0"/>
              <a:buChar char="•"/>
            </a:pPr>
            <a:r>
              <a:rPr lang="en-US" sz="2200" dirty="0"/>
              <a:t>eru tegund </a:t>
            </a:r>
            <a:r>
              <a:rPr lang="en-US" sz="2200" b="1" dirty="0"/>
              <a:t>sjálfbærrar ferðaþjónustu </a:t>
            </a:r>
            <a:r>
              <a:rPr lang="en-US" sz="2200" dirty="0"/>
              <a:t>sem </a:t>
            </a:r>
            <a:r>
              <a:rPr lang="en-US" sz="2200" b="1" dirty="0"/>
              <a:t>eflir staðbundna efnahag </a:t>
            </a:r>
            <a:r>
              <a:rPr lang="en-US" sz="2200" dirty="0"/>
              <a:t>með því að skapa störf, styðja staðbundna framleiðendur og handverksfólk og laða að gesti. Hún hjálpar til við </a:t>
            </a:r>
            <a:r>
              <a:rPr lang="en-US" sz="2200" b="1" dirty="0" err="1"/>
              <a:t>að endurvekja </a:t>
            </a:r>
            <a:r>
              <a:rPr lang="en-US" sz="2200" b="1" dirty="0"/>
              <a:t>dreifbýli </a:t>
            </a:r>
            <a:r>
              <a:rPr lang="en-US" sz="2200" dirty="0"/>
              <a:t>og </a:t>
            </a:r>
            <a:r>
              <a:rPr lang="en-US" sz="2200" b="1" dirty="0"/>
              <a:t>bæta innviði</a:t>
            </a:r>
            <a:r>
              <a:rPr lang="en-US" sz="2200" dirty="0"/>
              <a:t>, eins og gönguleiðir, </a:t>
            </a:r>
            <a:r>
              <a:rPr lang="en-US" sz="2200" dirty="0" err="1"/>
              <a:t>miðbæi </a:t>
            </a:r>
            <a:r>
              <a:rPr lang="en-US" sz="2200" dirty="0"/>
              <a:t>og veitingastaði, sem nýtast einnig íbúum, t.d. </a:t>
            </a:r>
            <a:r>
              <a:rPr lang="en-IE" sz="2200" dirty="0">
                <a:hlinkClick r:id="rId4">
                  <a:extLst>
                    <a:ext uri="{A12FA001-AC4F-418D-AE19-62706E023703}">
                      <ahyp:hlinkClr xmlns:ahyp="http://schemas.microsoft.com/office/drawing/2018/hyperlinkcolor" val="tx"/>
                    </a:ext>
                  </a:extLst>
                </a:hlinkClick>
              </a:rPr>
              <a:t>Hubertus Mountain Refugio Allgäu, Þýskaland </a:t>
            </a:r>
            <a:endParaRPr lang="en-IE" sz="2200" dirty="0"/>
          </a:p>
          <a:p>
            <a:pPr marL="342900" indent="-342900" algn="l">
              <a:lnSpc>
                <a:spcPts val="2340"/>
              </a:lnSpc>
              <a:spcBef>
                <a:spcPts val="0"/>
              </a:spcBef>
              <a:buFont typeface="Arial" panose="020B0604020202020204" pitchFamily="34" charset="0"/>
              <a:buChar char="•"/>
            </a:pPr>
            <a:r>
              <a:rPr lang="en-US" sz="2200" b="1" dirty="0"/>
              <a:t>Viðskiptalíkön </a:t>
            </a:r>
            <a:r>
              <a:rPr lang="en-US" sz="2200" dirty="0"/>
              <a:t>sem oft samræmast </a:t>
            </a:r>
            <a:r>
              <a:rPr lang="en-US" sz="2200" b="1" dirty="0"/>
              <a:t>vistferðamennsku</a:t>
            </a:r>
            <a:r>
              <a:rPr lang="en-US" sz="2200" dirty="0"/>
              <a:t>, </a:t>
            </a:r>
            <a:r>
              <a:rPr lang="en-US" sz="2200" b="1" dirty="0"/>
              <a:t>endurheimtarferðamennsku </a:t>
            </a:r>
            <a:r>
              <a:rPr lang="en-US" sz="2200" dirty="0"/>
              <a:t>eða </a:t>
            </a:r>
            <a:r>
              <a:rPr lang="en-US" sz="2200" b="1" dirty="0"/>
              <a:t>hægum ferðalögum</a:t>
            </a:r>
            <a:r>
              <a:rPr lang="en-US" sz="2200" dirty="0">
                <a:solidFill>
                  <a:srgbClr val="414141"/>
                </a:solidFill>
              </a:rPr>
              <a:t>.</a:t>
            </a:r>
          </a:p>
          <a:p>
            <a:pPr marL="342900" indent="-342900" algn="l">
              <a:lnSpc>
                <a:spcPts val="2340"/>
              </a:lnSpc>
              <a:spcBef>
                <a:spcPts val="0"/>
              </a:spcBef>
              <a:buFont typeface="Arial" panose="020B0604020202020204" pitchFamily="34" charset="0"/>
              <a:buChar char="•"/>
            </a:pPr>
            <a:endParaRPr lang="en-US" sz="2200" dirty="0">
              <a:solidFill>
                <a:srgbClr val="414141"/>
              </a:solidFill>
            </a:endParaRPr>
          </a:p>
          <a:p>
            <a:pPr marL="342900" indent="-342900" algn="l">
              <a:lnSpc>
                <a:spcPts val="2340"/>
              </a:lnSpc>
              <a:spcBef>
                <a:spcPts val="0"/>
              </a:spcBef>
              <a:buFont typeface="Arial" panose="020B0604020202020204" pitchFamily="34" charset="0"/>
              <a:buChar char="•"/>
            </a:pPr>
            <a:endParaRPr lang="en-US" sz="2200" dirty="0">
              <a:solidFill>
                <a:srgbClr val="414141"/>
              </a:solidFill>
            </a:endParaRPr>
          </a:p>
        </p:txBody>
      </p:sp>
      <p:pic>
        <p:nvPicPr>
          <p:cNvPr id="12" name="Picture 11">
            <a:extLst>
              <a:ext uri="{FF2B5EF4-FFF2-40B4-BE49-F238E27FC236}">
                <a16:creationId xmlns:a16="http://schemas.microsoft.com/office/drawing/2014/main" id="{CB280CAF-9A35-F7B2-B0A7-CEEE15A570D3}"/>
              </a:ext>
            </a:extLst>
          </p:cNvPr>
          <p:cNvPicPr>
            <a:picLocks noChangeAspect="1"/>
          </p:cNvPicPr>
          <p:nvPr/>
        </p:nvPicPr>
        <p:blipFill>
          <a:blip r:embed="rId2">
            <a:alphaModFix amt="33000"/>
            <a:biLevel thresh="25000"/>
            <a:extLst>
              <a:ext uri="{BEBA8EAE-BF5A-486C-A8C5-ECC9F3942E4B}">
                <a14:imgProps xmlns:a14="http://schemas.microsoft.com/office/drawing/2010/main">
                  <a14:imgLayer r:embed="rId5">
                    <a14:imgEffect>
                      <a14:colorTemperature colorTemp="4700"/>
                    </a14:imgEffect>
                  </a14:imgLayer>
                </a14:imgProps>
              </a:ext>
              <a:ext uri="{28A0092B-C50C-407E-A947-70E740481C1C}">
                <a14:useLocalDpi xmlns:a14="http://schemas.microsoft.com/office/drawing/2010/main" val="0"/>
              </a:ext>
            </a:extLst>
          </a:blip>
          <a:srcRect l="53155" t="-1" r="5047" b="49903"/>
          <a:stretch/>
        </p:blipFill>
        <p:spPr>
          <a:xfrm>
            <a:off x="-655421" y="5158085"/>
            <a:ext cx="3580276" cy="2659133"/>
          </a:xfrm>
          <a:prstGeom prst="rect">
            <a:avLst/>
          </a:prstGeom>
        </p:spPr>
      </p:pic>
      <p:cxnSp>
        <p:nvCxnSpPr>
          <p:cNvPr id="15" name="Straight Connector 14">
            <a:extLst>
              <a:ext uri="{FF2B5EF4-FFF2-40B4-BE49-F238E27FC236}">
                <a16:creationId xmlns:a16="http://schemas.microsoft.com/office/drawing/2014/main" id="{D169ADE6-6C72-389C-DAE8-D79F9D7BDB54}"/>
              </a:ext>
            </a:extLst>
          </p:cNvPr>
          <p:cNvCxnSpPr>
            <a:cxnSpLocks/>
          </p:cNvCxnSpPr>
          <p:nvPr/>
        </p:nvCxnSpPr>
        <p:spPr>
          <a:xfrm>
            <a:off x="6553201" y="152400"/>
            <a:ext cx="0" cy="153614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ABFB1A84-5451-B92F-380D-1F29CF7D3EF3}"/>
              </a:ext>
            </a:extLst>
          </p:cNvPr>
          <p:cNvCxnSpPr>
            <a:cxnSpLocks/>
          </p:cNvCxnSpPr>
          <p:nvPr/>
        </p:nvCxnSpPr>
        <p:spPr>
          <a:xfrm>
            <a:off x="3671889" y="2063573"/>
            <a:ext cx="0" cy="4565827"/>
          </a:xfrm>
          <a:prstGeom prst="line">
            <a:avLst/>
          </a:prstGeom>
          <a:ln w="19050">
            <a:solidFill>
              <a:schemeClr val="bg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532936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B6A96B-E497-1DA6-6BA9-1788A978AAC1}"/>
            </a:ext>
          </a:extLst>
        </p:cNvPr>
        <p:cNvGrpSpPr/>
        <p:nvPr/>
      </p:nvGrpSpPr>
      <p:grpSpPr>
        <a:xfrm>
          <a:off x="0" y="0"/>
          <a:ext cx="0" cy="0"/>
          <a:chOff x="0" y="0"/>
          <a:chExt cx="0" cy="0"/>
        </a:xfrm>
      </p:grpSpPr>
      <p:sp>
        <p:nvSpPr>
          <p:cNvPr id="27" name="Freeform 26">
            <a:extLst>
              <a:ext uri="{FF2B5EF4-FFF2-40B4-BE49-F238E27FC236}">
                <a16:creationId xmlns:a16="http://schemas.microsoft.com/office/drawing/2014/main" id="{8602243A-A8E5-D728-1D5C-8669FAB7A978}"/>
              </a:ext>
            </a:extLst>
          </p:cNvPr>
          <p:cNvSpPr/>
          <p:nvPr/>
        </p:nvSpPr>
        <p:spPr>
          <a:xfrm>
            <a:off x="4686300" y="-9524"/>
            <a:ext cx="7505702" cy="6559350"/>
          </a:xfrm>
          <a:custGeom>
            <a:avLst/>
            <a:gdLst>
              <a:gd name="connsiteX0" fmla="*/ 100484 w 6747166"/>
              <a:gd name="connsiteY0" fmla="*/ 0 h 5896454"/>
              <a:gd name="connsiteX1" fmla="*/ 6747165 w 6747166"/>
              <a:gd name="connsiteY1" fmla="*/ 0 h 5896454"/>
              <a:gd name="connsiteX2" fmla="*/ 6747166 w 6747166"/>
              <a:gd name="connsiteY2" fmla="*/ 4370799 h 5896454"/>
              <a:gd name="connsiteX3" fmla="*/ 6701832 w 6747166"/>
              <a:gd name="connsiteY3" fmla="*/ 4426118 h 5896454"/>
              <a:gd name="connsiteX4" fmla="*/ 3980302 w 6747166"/>
              <a:gd name="connsiteY4" fmla="*/ 5895522 h 5896454"/>
              <a:gd name="connsiteX5" fmla="*/ 3891611 w 6747166"/>
              <a:gd name="connsiteY5" fmla="*/ 5664719 h 5896454"/>
              <a:gd name="connsiteX6" fmla="*/ 4734676 w 6747166"/>
              <a:gd name="connsiteY6" fmla="*/ 4870808 h 5896454"/>
              <a:gd name="connsiteX7" fmla="*/ 4576536 w 6747166"/>
              <a:gd name="connsiteY7" fmla="*/ 4607950 h 5896454"/>
              <a:gd name="connsiteX8" fmla="*/ 3526179 w 6747166"/>
              <a:gd name="connsiteY8" fmla="*/ 4670991 h 5896454"/>
              <a:gd name="connsiteX9" fmla="*/ 11799 w 6747166"/>
              <a:gd name="connsiteY9" fmla="*/ 564654 h 5896454"/>
              <a:gd name="connsiteX10" fmla="*/ 12868 w 6747166"/>
              <a:gd name="connsiteY10" fmla="*/ 564654 h 5896454"/>
              <a:gd name="connsiteX11" fmla="*/ 96749 w 6747166"/>
              <a:gd name="connsiteY11" fmla="*/ 14098 h 58964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747166" h="5896454">
                <a:moveTo>
                  <a:pt x="100484" y="0"/>
                </a:moveTo>
                <a:lnTo>
                  <a:pt x="6747165" y="0"/>
                </a:lnTo>
                <a:lnTo>
                  <a:pt x="6747166" y="4370799"/>
                </a:lnTo>
                <a:lnTo>
                  <a:pt x="6701832" y="4426118"/>
                </a:lnTo>
                <a:cubicBezTo>
                  <a:pt x="5982782" y="5252804"/>
                  <a:pt x="5010092" y="5783327"/>
                  <a:pt x="3980302" y="5895522"/>
                </a:cubicBezTo>
                <a:cubicBezTo>
                  <a:pt x="3848870" y="5910480"/>
                  <a:pt x="3784758" y="5741655"/>
                  <a:pt x="3891611" y="5664719"/>
                </a:cubicBezTo>
                <a:cubicBezTo>
                  <a:pt x="4200414" y="5441398"/>
                  <a:pt x="4484642" y="5174268"/>
                  <a:pt x="4734676" y="4870808"/>
                </a:cubicBezTo>
                <a:cubicBezTo>
                  <a:pt x="4831912" y="4753270"/>
                  <a:pt x="4727200" y="4578033"/>
                  <a:pt x="4576536" y="4607950"/>
                </a:cubicBezTo>
                <a:cubicBezTo>
                  <a:pt x="4238882" y="4675270"/>
                  <a:pt x="3886268" y="4698775"/>
                  <a:pt x="3526179" y="4670991"/>
                </a:cubicBezTo>
                <a:cubicBezTo>
                  <a:pt x="1423320" y="4508579"/>
                  <a:pt x="-152753" y="2667512"/>
                  <a:pt x="11799" y="564654"/>
                </a:cubicBezTo>
                <a:lnTo>
                  <a:pt x="12868" y="564654"/>
                </a:lnTo>
                <a:cubicBezTo>
                  <a:pt x="27829" y="376595"/>
                  <a:pt x="56145" y="192808"/>
                  <a:pt x="96749" y="14098"/>
                </a:cubicBezTo>
                <a:close/>
              </a:path>
            </a:pathLst>
          </a:custGeom>
          <a:solidFill>
            <a:srgbClr val="EC7C69"/>
          </a:solidFill>
          <a:ln w="9534" cap="flat">
            <a:noFill/>
            <a:prstDash val="solid"/>
            <a:miter/>
          </a:ln>
        </p:spPr>
        <p:txBody>
          <a:bodyPr wrap="square" rtlCol="0" anchor="ctr">
            <a:noAutofit/>
          </a:bodyPr>
          <a:lstStyle/>
          <a:p>
            <a:endParaRPr lang="en-US"/>
          </a:p>
        </p:txBody>
      </p:sp>
      <p:sp>
        <p:nvSpPr>
          <p:cNvPr id="15" name="Text Placeholder 4">
            <a:extLst>
              <a:ext uri="{FF2B5EF4-FFF2-40B4-BE49-F238E27FC236}">
                <a16:creationId xmlns:a16="http://schemas.microsoft.com/office/drawing/2014/main" id="{FCA4B01C-1D93-BC60-1D18-469926E7EE02}"/>
              </a:ext>
            </a:extLst>
          </p:cNvPr>
          <p:cNvSpPr txBox="1">
            <a:spLocks/>
          </p:cNvSpPr>
          <p:nvPr/>
        </p:nvSpPr>
        <p:spPr>
          <a:xfrm>
            <a:off x="5727660" y="531880"/>
            <a:ext cx="5840450" cy="1202192"/>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gn="ctr">
              <a:lnSpc>
                <a:spcPts val="3240"/>
              </a:lnSpc>
              <a:buClr>
                <a:srgbClr val="459597"/>
              </a:buClr>
            </a:pPr>
            <a:r>
              <a:rPr lang="en-GB" sz="3200" i="1" dirty="0">
                <a:solidFill>
                  <a:schemeClr val="bg1"/>
                </a:solidFill>
              </a:rPr>
              <a:t> Glamping er meira en bara að reisa glæsilegt tjald. Það snýst um að skapa upplifanir, tengjast náttúrunni og búa til rými sem fólk getur varla beðið eftir að snúa aftur til. </a:t>
            </a:r>
          </a:p>
          <a:p>
            <a:pPr indent="0" algn="ctr">
              <a:lnSpc>
                <a:spcPts val="3240"/>
              </a:lnSpc>
              <a:buClr>
                <a:srgbClr val="459597"/>
              </a:buClr>
            </a:pPr>
            <a:r>
              <a:rPr lang="en-GB" sz="3200" i="1" dirty="0">
                <a:solidFill>
                  <a:schemeClr val="bg1"/>
                </a:solidFill>
                <a:hlinkClick r:id="rId2">
                  <a:extLst>
                    <a:ext uri="{A12FA001-AC4F-418D-AE19-62706E023703}">
                      <ahyp:hlinkClr xmlns:ahyp="http://schemas.microsoft.com/office/drawing/2018/hyperlinkcolor" val="tx"/>
                    </a:ext>
                  </a:extLst>
                </a:hlinkClick>
              </a:rPr>
              <a:t>Crossover Lodge</a:t>
            </a:r>
            <a:endParaRPr lang="en-GB" sz="3200" i="1" dirty="0">
              <a:solidFill>
                <a:schemeClr val="bg1"/>
              </a:solidFill>
            </a:endParaRPr>
          </a:p>
          <a:p>
            <a:pPr indent="0" algn="ctr">
              <a:lnSpc>
                <a:spcPts val="3240"/>
              </a:lnSpc>
              <a:buClr>
                <a:srgbClr val="459597"/>
              </a:buClr>
            </a:pPr>
            <a:endParaRPr lang="en-GB" sz="3200" i="1" dirty="0">
              <a:solidFill>
                <a:schemeClr val="bg1"/>
              </a:solidFill>
            </a:endParaRPr>
          </a:p>
        </p:txBody>
      </p:sp>
      <p:sp>
        <p:nvSpPr>
          <p:cNvPr id="34" name="Slide Number Placeholder 5">
            <a:extLst>
              <a:ext uri="{FF2B5EF4-FFF2-40B4-BE49-F238E27FC236}">
                <a16:creationId xmlns:a16="http://schemas.microsoft.com/office/drawing/2014/main" id="{7B940AD4-3A79-0CC8-DF56-8F4601B85E73}"/>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17</a:t>
            </a:fld>
            <a:endParaRPr lang="fr-CA" sz="1200" dirty="0"/>
          </a:p>
        </p:txBody>
      </p:sp>
      <p:pic>
        <p:nvPicPr>
          <p:cNvPr id="36" name="Picture 35">
            <a:extLst>
              <a:ext uri="{FF2B5EF4-FFF2-40B4-BE49-F238E27FC236}">
                <a16:creationId xmlns:a16="http://schemas.microsoft.com/office/drawing/2014/main" id="{B825F0D6-00B9-3C8C-7BF6-6101BA770E21}"/>
              </a:ext>
            </a:extLst>
          </p:cNvPr>
          <p:cNvPicPr>
            <a:picLocks noChangeAspect="1"/>
          </p:cNvPicPr>
          <p:nvPr/>
        </p:nvPicPr>
        <p:blipFill>
          <a:blip r:embed="rId3">
            <a:biLevel thresh="25000"/>
            <a:alphaModFix amt="45000"/>
            <a:extLst>
              <a:ext uri="{28A0092B-C50C-407E-A947-70E740481C1C}">
                <a14:useLocalDpi xmlns:a14="http://schemas.microsoft.com/office/drawing/2010/main" val="0"/>
              </a:ext>
            </a:extLst>
          </a:blip>
          <a:srcRect l="53155" r="5047" b="59990"/>
          <a:stretch/>
        </p:blipFill>
        <p:spPr>
          <a:xfrm>
            <a:off x="4958489" y="3126544"/>
            <a:ext cx="3689396" cy="2188406"/>
          </a:xfrm>
          <a:prstGeom prst="rect">
            <a:avLst/>
          </a:prstGeom>
        </p:spPr>
      </p:pic>
      <p:pic>
        <p:nvPicPr>
          <p:cNvPr id="2" name="Picture 1">
            <a:extLst>
              <a:ext uri="{FF2B5EF4-FFF2-40B4-BE49-F238E27FC236}">
                <a16:creationId xmlns:a16="http://schemas.microsoft.com/office/drawing/2014/main" id="{B9A13765-4539-D825-D4ED-B2987781BF94}"/>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033669" y="2609981"/>
            <a:ext cx="5840450" cy="3845012"/>
          </a:xfrm>
          <a:prstGeom prst="rect">
            <a:avLst/>
          </a:prstGeom>
          <a:noFill/>
        </p:spPr>
      </p:pic>
      <p:pic>
        <p:nvPicPr>
          <p:cNvPr id="7" name="Picture 6" descr="A group of tents in a field&#10;&#10;AI-generated content may be incorrect.">
            <a:extLst>
              <a:ext uri="{FF2B5EF4-FFF2-40B4-BE49-F238E27FC236}">
                <a16:creationId xmlns:a16="http://schemas.microsoft.com/office/drawing/2014/main" id="{4DF95F09-1910-7C88-5C9B-3EBD133FD06E}"/>
              </a:ext>
            </a:extLst>
          </p:cNvPr>
          <p:cNvPicPr>
            <a:picLocks noChangeAspect="1"/>
          </p:cNvPicPr>
          <p:nvPr/>
        </p:nvPicPr>
        <p:blipFill rotWithShape="1">
          <a:blip r:embed="rId5"/>
          <a:srcRect l="1272" r="1272"/>
          <a:stretch/>
        </p:blipFill>
        <p:spPr>
          <a:xfrm>
            <a:off x="1888795" y="2980279"/>
            <a:ext cx="4130197" cy="2526675"/>
          </a:xfrm>
          <a:prstGeom prst="rect">
            <a:avLst/>
          </a:prstGeom>
        </p:spPr>
      </p:pic>
      <p:sp>
        <p:nvSpPr>
          <p:cNvPr id="8" name="Oval 7">
            <a:extLst>
              <a:ext uri="{FF2B5EF4-FFF2-40B4-BE49-F238E27FC236}">
                <a16:creationId xmlns:a16="http://schemas.microsoft.com/office/drawing/2014/main" id="{32B23342-917E-0276-F369-3087876DD06E}"/>
              </a:ext>
            </a:extLst>
          </p:cNvPr>
          <p:cNvSpPr/>
          <p:nvPr/>
        </p:nvSpPr>
        <p:spPr>
          <a:xfrm>
            <a:off x="416221" y="3397821"/>
            <a:ext cx="1648918" cy="1648918"/>
          </a:xfrm>
          <a:prstGeom prst="ellipse">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lowchart: Connector 21">
            <a:extLst>
              <a:ext uri="{FF2B5EF4-FFF2-40B4-BE49-F238E27FC236}">
                <a16:creationId xmlns:a16="http://schemas.microsoft.com/office/drawing/2014/main" id="{B19FD876-414C-3E53-D004-C80943B560A2}"/>
              </a:ext>
            </a:extLst>
          </p:cNvPr>
          <p:cNvSpPr/>
          <p:nvPr/>
        </p:nvSpPr>
        <p:spPr>
          <a:xfrm>
            <a:off x="414337" y="3383274"/>
            <a:ext cx="1647825" cy="1610221"/>
          </a:xfrm>
          <a:prstGeom prst="flowChartConnector">
            <a:avLst/>
          </a:prstGeom>
          <a:no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ts val="2560"/>
              </a:lnSpc>
            </a:pPr>
            <a:r>
              <a:rPr lang="en-IE" sz="2800" b="1" dirty="0">
                <a:solidFill>
                  <a:schemeClr val="bg1"/>
                </a:solidFill>
              </a:rPr>
              <a:t>Smelltu til að </a:t>
            </a:r>
            <a:r>
              <a:rPr lang="en-IE" sz="2800" b="1" dirty="0">
                <a:solidFill>
                  <a:schemeClr val="bg1"/>
                </a:solidFill>
                <a:hlinkClick r:id="rId6">
                  <a:extLst>
                    <a:ext uri="{A12FA001-AC4F-418D-AE19-62706E023703}">
                      <ahyp:hlinkClr xmlns:ahyp="http://schemas.microsoft.com/office/drawing/2018/hyperlinkcolor" val="tx"/>
                    </a:ext>
                  </a:extLst>
                </a:hlinkClick>
              </a:rPr>
              <a:t>heimsækja</a:t>
            </a:r>
            <a:endParaRPr lang="en-IE" sz="2800" b="1" dirty="0">
              <a:solidFill>
                <a:schemeClr val="bg1"/>
              </a:solidFill>
            </a:endParaRPr>
          </a:p>
        </p:txBody>
      </p:sp>
    </p:spTree>
    <p:extLst>
      <p:ext uri="{BB962C8B-B14F-4D97-AF65-F5344CB8AC3E}">
        <p14:creationId xmlns:p14="http://schemas.microsoft.com/office/powerpoint/2010/main" val="344678175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E044F0-CD05-6C3B-96A9-0A58F51C8112}"/>
            </a:ext>
          </a:extLst>
        </p:cNvPr>
        <p:cNvGrpSpPr/>
        <p:nvPr/>
      </p:nvGrpSpPr>
      <p:grpSpPr>
        <a:xfrm>
          <a:off x="0" y="0"/>
          <a:ext cx="0" cy="0"/>
          <a:chOff x="0" y="0"/>
          <a:chExt cx="0" cy="0"/>
        </a:xfrm>
      </p:grpSpPr>
      <p:sp>
        <p:nvSpPr>
          <p:cNvPr id="15" name="Text Placeholder 3">
            <a:extLst>
              <a:ext uri="{FF2B5EF4-FFF2-40B4-BE49-F238E27FC236}">
                <a16:creationId xmlns:a16="http://schemas.microsoft.com/office/drawing/2014/main" id="{77562066-0E0E-569C-1A48-D1F50B1B5D70}"/>
              </a:ext>
            </a:extLst>
          </p:cNvPr>
          <p:cNvSpPr>
            <a:spLocks noGrp="1"/>
          </p:cNvSpPr>
          <p:nvPr>
            <p:ph type="body" sz="quarter" idx="19"/>
          </p:nvPr>
        </p:nvSpPr>
        <p:spPr>
          <a:xfrm>
            <a:off x="632136" y="613375"/>
            <a:ext cx="2958765" cy="385564"/>
          </a:xfrm>
          <a:prstGeom prst="rect">
            <a:avLst/>
          </a:prstGeom>
        </p:spPr>
        <p:txBody>
          <a:bodyPr/>
          <a:lstStyle/>
          <a:p>
            <a:r>
              <a:rPr lang="en-GB" dirty="0"/>
              <a:t>Tilfellisrannsókn</a:t>
            </a:r>
          </a:p>
        </p:txBody>
      </p:sp>
      <p:sp>
        <p:nvSpPr>
          <p:cNvPr id="16" name="Text Placeholder 4">
            <a:extLst>
              <a:ext uri="{FF2B5EF4-FFF2-40B4-BE49-F238E27FC236}">
                <a16:creationId xmlns:a16="http://schemas.microsoft.com/office/drawing/2014/main" id="{10534C82-2F3E-4773-473E-CF376F87C680}"/>
              </a:ext>
            </a:extLst>
          </p:cNvPr>
          <p:cNvSpPr txBox="1">
            <a:spLocks/>
          </p:cNvSpPr>
          <p:nvPr/>
        </p:nvSpPr>
        <p:spPr>
          <a:xfrm>
            <a:off x="5581527" y="2107006"/>
            <a:ext cx="6099939" cy="4050389"/>
          </a:xfrm>
          <a:prstGeom prst="rect">
            <a:avLst/>
          </a:prstGeom>
        </p:spPr>
        <p:txBody>
          <a:bodyPr/>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40"/>
              </a:lnSpc>
            </a:pPr>
            <a:r>
              <a:rPr lang="en-US" sz="2400" dirty="0">
                <a:solidFill>
                  <a:srgbClr val="EC7C69"/>
                </a:solidFill>
                <a:hlinkClick r:id="rId2">
                  <a:extLst>
                    <a:ext uri="{A12FA001-AC4F-418D-AE19-62706E023703}">
                      <ahyp:hlinkClr xmlns:ahyp="http://schemas.microsoft.com/office/drawing/2018/hyperlinkcolor" val="tx"/>
                    </a:ext>
                  </a:extLst>
                </a:hlinkClick>
              </a:rPr>
              <a:t>Hubertus Mountain Refugio Allgäu í Þýskalandi </a:t>
            </a:r>
            <a:r>
              <a:rPr lang="en-US" sz="2400" dirty="0">
                <a:solidFill>
                  <a:srgbClr val="494949"/>
                </a:solidFill>
              </a:rPr>
              <a:t>hefur ekki aðeins stuðlað að aðdráttarafli svæðisins fyrir ferðamenn heldur einnig </a:t>
            </a:r>
            <a:r>
              <a:rPr lang="en-US" sz="2400" dirty="0" err="1">
                <a:solidFill>
                  <a:srgbClr val="494949"/>
                </a:solidFill>
              </a:rPr>
              <a:t>endurvakið </a:t>
            </a:r>
            <a:r>
              <a:rPr lang="en-US" sz="2400" dirty="0">
                <a:solidFill>
                  <a:srgbClr val="494949"/>
                </a:solidFill>
              </a:rPr>
              <a:t>landbúnaðarhagkerfið.  Meir en</a:t>
            </a:r>
            <a:r>
              <a:rPr lang="en-US" sz="2400" b="1" dirty="0">
                <a:solidFill>
                  <a:srgbClr val="494949"/>
                </a:solidFill>
              </a:rPr>
              <a:t> 70% starfsmanna búa innan tveggja </a:t>
            </a:r>
            <a:r>
              <a:rPr lang="en-US" sz="2400" b="1" dirty="0" err="1">
                <a:solidFill>
                  <a:srgbClr val="494949"/>
                </a:solidFill>
              </a:rPr>
              <a:t>kílómetra </a:t>
            </a:r>
            <a:r>
              <a:rPr lang="en-US" sz="2400" dirty="0">
                <a:solidFill>
                  <a:srgbClr val="494949"/>
                </a:solidFill>
              </a:rPr>
              <a:t>frá hótelinu. Veruleg viðvera hótelsins </a:t>
            </a:r>
            <a:r>
              <a:rPr lang="en-US" sz="2400" b="1" dirty="0">
                <a:solidFill>
                  <a:srgbClr val="494949"/>
                </a:solidFill>
              </a:rPr>
              <a:t>styður </a:t>
            </a:r>
            <a:r>
              <a:rPr lang="en-US" sz="2400" dirty="0">
                <a:solidFill>
                  <a:srgbClr val="494949"/>
                </a:solidFill>
              </a:rPr>
              <a:t>við</a:t>
            </a:r>
            <a:r>
              <a:rPr lang="en-US" sz="2400" b="1" dirty="0">
                <a:solidFill>
                  <a:srgbClr val="494949"/>
                </a:solidFill>
              </a:rPr>
              <a:t> staðbundna efnahagslífið </a:t>
            </a:r>
            <a:r>
              <a:rPr lang="en-US" sz="2400" dirty="0">
                <a:solidFill>
                  <a:srgbClr val="494949"/>
                </a:solidFill>
              </a:rPr>
              <a:t>og eflir </a:t>
            </a:r>
            <a:r>
              <a:rPr lang="en-US" sz="2400" b="1" dirty="0">
                <a:solidFill>
                  <a:srgbClr val="494949"/>
                </a:solidFill>
              </a:rPr>
              <a:t>lífskraft þorpsins. </a:t>
            </a:r>
            <a:r>
              <a:rPr lang="en-US" sz="2400" dirty="0">
                <a:solidFill>
                  <a:srgbClr val="494949"/>
                </a:solidFill>
              </a:rPr>
              <a:t>Þorpið lifir aðallega á ferðaþjónustu. </a:t>
            </a:r>
          </a:p>
          <a:p>
            <a:pPr>
              <a:lnSpc>
                <a:spcPts val="2340"/>
              </a:lnSpc>
            </a:pPr>
            <a:endParaRPr lang="en-US" sz="2400" dirty="0">
              <a:solidFill>
                <a:srgbClr val="494949"/>
              </a:solidFill>
            </a:endParaRPr>
          </a:p>
          <a:p>
            <a:pPr>
              <a:lnSpc>
                <a:spcPts val="2340"/>
              </a:lnSpc>
            </a:pPr>
            <a:r>
              <a:rPr lang="en-US" sz="2400" dirty="0">
                <a:solidFill>
                  <a:srgbClr val="494949"/>
                </a:solidFill>
              </a:rPr>
              <a:t>Það skiptir </a:t>
            </a:r>
            <a:r>
              <a:rPr lang="en-US" sz="2400" dirty="0" err="1">
                <a:solidFill>
                  <a:srgbClr val="494949"/>
                </a:solidFill>
              </a:rPr>
              <a:t>Balderschwang</a:t>
            </a:r>
            <a:r>
              <a:rPr lang="en-US" sz="2400" dirty="0">
                <a:solidFill>
                  <a:srgbClr val="494949"/>
                </a:solidFill>
              </a:rPr>
              <a:t> samfélagið tilverulega miklu máli. Fjölskyldurekinn HUBERTUS miðlar reynslu sinni til staðbundinnar efnahagslífs og býður gestum tækifæri til að upplifa Allgäu-þorpið og náttúruna, hvort sem um er að ræða gönguferðir, fjallgöngur eða vetraríþróttir. </a:t>
            </a:r>
          </a:p>
        </p:txBody>
      </p:sp>
      <p:sp>
        <p:nvSpPr>
          <p:cNvPr id="19" name="Slide Number Placeholder 5">
            <a:extLst>
              <a:ext uri="{FF2B5EF4-FFF2-40B4-BE49-F238E27FC236}">
                <a16:creationId xmlns:a16="http://schemas.microsoft.com/office/drawing/2014/main" id="{81659B8D-91AE-D478-B036-0ABFA9EADDFC}"/>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18</a:t>
            </a:fld>
            <a:endParaRPr lang="fr-CA" sz="1200" dirty="0"/>
          </a:p>
        </p:txBody>
      </p:sp>
      <p:sp>
        <p:nvSpPr>
          <p:cNvPr id="3" name="Text Placeholder 3">
            <a:extLst>
              <a:ext uri="{FF2B5EF4-FFF2-40B4-BE49-F238E27FC236}">
                <a16:creationId xmlns:a16="http://schemas.microsoft.com/office/drawing/2014/main" id="{D50FF910-5D09-1811-E7B0-A60829C46129}"/>
              </a:ext>
            </a:extLst>
          </p:cNvPr>
          <p:cNvSpPr txBox="1">
            <a:spLocks/>
          </p:cNvSpPr>
          <p:nvPr/>
        </p:nvSpPr>
        <p:spPr>
          <a:xfrm>
            <a:off x="5631843" y="313338"/>
            <a:ext cx="5187361"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620"/>
              </a:lnSpc>
            </a:pPr>
            <a:r>
              <a:rPr lang="en-US" dirty="0" err="1"/>
              <a:t>Endurreisn </a:t>
            </a:r>
            <a:r>
              <a:rPr lang="en-US" dirty="0"/>
              <a:t>staðbundinnar efnahagslífs og aukin aðdráttarafl áfangastaðarins</a:t>
            </a:r>
          </a:p>
        </p:txBody>
      </p:sp>
      <p:cxnSp>
        <p:nvCxnSpPr>
          <p:cNvPr id="4" name="Straight Connector 3">
            <a:extLst>
              <a:ext uri="{FF2B5EF4-FFF2-40B4-BE49-F238E27FC236}">
                <a16:creationId xmlns:a16="http://schemas.microsoft.com/office/drawing/2014/main" id="{DDABB471-8DD3-3379-4D63-79BEF4321646}"/>
              </a:ext>
            </a:extLst>
          </p:cNvPr>
          <p:cNvCxnSpPr>
            <a:cxnSpLocks/>
          </p:cNvCxnSpPr>
          <p:nvPr/>
        </p:nvCxnSpPr>
        <p:spPr>
          <a:xfrm>
            <a:off x="5451865" y="1848551"/>
            <a:ext cx="6376042"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pic>
        <p:nvPicPr>
          <p:cNvPr id="12" name="Picture 11">
            <a:extLst>
              <a:ext uri="{FF2B5EF4-FFF2-40B4-BE49-F238E27FC236}">
                <a16:creationId xmlns:a16="http://schemas.microsoft.com/office/drawing/2014/main" id="{A0676F76-5E63-A447-53FB-0A662313F305}"/>
              </a:ext>
            </a:extLst>
          </p:cNvPr>
          <p:cNvPicPr>
            <a:picLocks noChangeAspect="1"/>
          </p:cNvPicPr>
          <p:nvPr/>
        </p:nvPicPr>
        <p:blipFill>
          <a:blip r:embed="rId3">
            <a:biLevel thresh="25000"/>
            <a:alphaModFix amt="35000"/>
            <a:extLst>
              <a:ext uri="{28A0092B-C50C-407E-A947-70E740481C1C}">
                <a14:useLocalDpi xmlns:a14="http://schemas.microsoft.com/office/drawing/2010/main" val="0"/>
              </a:ext>
            </a:extLst>
          </a:blip>
          <a:srcRect l="53155" t="-1" r="5047" b="49903"/>
          <a:stretch/>
        </p:blipFill>
        <p:spPr>
          <a:xfrm>
            <a:off x="-1964792" y="1805688"/>
            <a:ext cx="4246690" cy="3154091"/>
          </a:xfrm>
          <a:prstGeom prst="rect">
            <a:avLst/>
          </a:prstGeom>
        </p:spPr>
      </p:pic>
      <p:pic>
        <p:nvPicPr>
          <p:cNvPr id="13" name="Picture 12">
            <a:extLst>
              <a:ext uri="{FF2B5EF4-FFF2-40B4-BE49-F238E27FC236}">
                <a16:creationId xmlns:a16="http://schemas.microsoft.com/office/drawing/2014/main" id="{EEB828AB-23C4-A29E-6CCD-38CAD49CD24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95055" y="2857204"/>
            <a:ext cx="5840450" cy="3845012"/>
          </a:xfrm>
          <a:prstGeom prst="rect">
            <a:avLst/>
          </a:prstGeom>
          <a:noFill/>
        </p:spPr>
      </p:pic>
      <p:sp>
        <p:nvSpPr>
          <p:cNvPr id="6" name="Text Placeholder 2">
            <a:extLst>
              <a:ext uri="{FF2B5EF4-FFF2-40B4-BE49-F238E27FC236}">
                <a16:creationId xmlns:a16="http://schemas.microsoft.com/office/drawing/2014/main" id="{D46C2835-90DC-4A66-AC2A-793F7A063C1E}"/>
              </a:ext>
            </a:extLst>
          </p:cNvPr>
          <p:cNvSpPr txBox="1">
            <a:spLocks/>
          </p:cNvSpPr>
          <p:nvPr/>
        </p:nvSpPr>
        <p:spPr>
          <a:xfrm>
            <a:off x="615337" y="1548294"/>
            <a:ext cx="2975564" cy="1049221"/>
          </a:xfrm>
          <a:prstGeom prst="rect">
            <a:avLst/>
          </a:prstGeom>
        </p:spPr>
        <p:txBody>
          <a:bodyPr anchor="t">
            <a:noAutofit/>
          </a:bodyPr>
          <a:lstStyle>
            <a:lvl1pPr marL="0" indent="0" algn="l" defTabSz="914400" rtl="0" eaLnBrk="1" latinLnBrk="0" hangingPunct="1">
              <a:lnSpc>
                <a:spcPts val="2520"/>
              </a:lnSpc>
              <a:spcBef>
                <a:spcPts val="0"/>
              </a:spcBef>
              <a:buFont typeface="Arial" panose="020B0604020202020204" pitchFamily="34" charset="0"/>
              <a:buNone/>
              <a:defRPr sz="28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Hubertus Mountain Refugio </a:t>
            </a:r>
            <a:r>
              <a:rPr lang="en-US" dirty="0" err="1"/>
              <a:t>Allgäu</a:t>
            </a:r>
            <a:r>
              <a:rPr lang="en-US" dirty="0"/>
              <a:t>, Þýskaland </a:t>
            </a:r>
          </a:p>
          <a:p>
            <a:endParaRPr lang="en-US" dirty="0"/>
          </a:p>
        </p:txBody>
      </p:sp>
      <p:pic>
        <p:nvPicPr>
          <p:cNvPr id="7" name="Picture 2" descr="a wooden building on the water next to some buildings at HUBERTUS Mountain Refugio Allgäu in Balderschwang">
            <a:extLst>
              <a:ext uri="{FF2B5EF4-FFF2-40B4-BE49-F238E27FC236}">
                <a16:creationId xmlns:a16="http://schemas.microsoft.com/office/drawing/2014/main" id="{DFF45901-E588-30D3-F7A5-4EC7CFAEF4C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57818" y="3250385"/>
            <a:ext cx="4134704" cy="2486130"/>
          </a:xfrm>
          <a:prstGeom prst="rect">
            <a:avLst/>
          </a:prstGeom>
          <a:noFill/>
          <a:extLst>
            <a:ext uri="{909E8E84-426E-40DD-AFC4-6F175D3DCCD1}">
              <a14:hiddenFill xmlns:a14="http://schemas.microsoft.com/office/drawing/2010/main">
                <a:solidFill>
                  <a:srgbClr val="FFFFFF"/>
                </a:solidFill>
              </a14:hiddenFill>
            </a:ext>
          </a:extLst>
        </p:spPr>
      </p:pic>
      <p:sp>
        <p:nvSpPr>
          <p:cNvPr id="17" name="Oval 16">
            <a:extLst>
              <a:ext uri="{FF2B5EF4-FFF2-40B4-BE49-F238E27FC236}">
                <a16:creationId xmlns:a16="http://schemas.microsoft.com/office/drawing/2014/main" id="{C7E30FA6-E4C8-3EB0-9C86-C92907D80A7E}"/>
              </a:ext>
            </a:extLst>
          </p:cNvPr>
          <p:cNvSpPr/>
          <p:nvPr/>
        </p:nvSpPr>
        <p:spPr>
          <a:xfrm>
            <a:off x="3789145" y="4707005"/>
            <a:ext cx="1648918" cy="1648918"/>
          </a:xfrm>
          <a:prstGeom prst="ellipse">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lowchart: Connector 21">
            <a:extLst>
              <a:ext uri="{FF2B5EF4-FFF2-40B4-BE49-F238E27FC236}">
                <a16:creationId xmlns:a16="http://schemas.microsoft.com/office/drawing/2014/main" id="{338DCEC3-5F23-DB1E-25D6-70F2A3521F36}"/>
              </a:ext>
            </a:extLst>
          </p:cNvPr>
          <p:cNvSpPr/>
          <p:nvPr/>
        </p:nvSpPr>
        <p:spPr>
          <a:xfrm>
            <a:off x="3787261" y="4692458"/>
            <a:ext cx="1647825" cy="1610221"/>
          </a:xfrm>
          <a:prstGeom prst="flowChartConnector">
            <a:avLst/>
          </a:prstGeom>
          <a:no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ts val="2560"/>
              </a:lnSpc>
            </a:pPr>
            <a:r>
              <a:rPr lang="en-IE" sz="2800" b="1" dirty="0">
                <a:solidFill>
                  <a:schemeClr val="bg1"/>
                </a:solidFill>
              </a:rPr>
              <a:t>Smelltu til að </a:t>
            </a:r>
            <a:r>
              <a:rPr lang="en-IE" sz="2800" b="1" dirty="0">
                <a:solidFill>
                  <a:schemeClr val="bg1"/>
                </a:solidFill>
                <a:hlinkClick r:id="rId6">
                  <a:extLst>
                    <a:ext uri="{A12FA001-AC4F-418D-AE19-62706E023703}">
                      <ahyp:hlinkClr xmlns:ahyp="http://schemas.microsoft.com/office/drawing/2018/hyperlinkcolor" val="tx"/>
                    </a:ext>
                  </a:extLst>
                </a:hlinkClick>
              </a:rPr>
              <a:t>heimsækja</a:t>
            </a:r>
            <a:endParaRPr lang="en-IE" sz="2800" b="1" dirty="0">
              <a:solidFill>
                <a:schemeClr val="bg1"/>
              </a:solidFill>
            </a:endParaRPr>
          </a:p>
        </p:txBody>
      </p:sp>
    </p:spTree>
    <p:extLst>
      <p:ext uri="{BB962C8B-B14F-4D97-AF65-F5344CB8AC3E}">
        <p14:creationId xmlns:p14="http://schemas.microsoft.com/office/powerpoint/2010/main" val="145816230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278DA0-30B7-6170-70FF-86CBC9D76C65}"/>
            </a:ext>
          </a:extLst>
        </p:cNvPr>
        <p:cNvGrpSpPr/>
        <p:nvPr/>
      </p:nvGrpSpPr>
      <p:grpSpPr>
        <a:xfrm>
          <a:off x="0" y="0"/>
          <a:ext cx="0" cy="0"/>
          <a:chOff x="0" y="0"/>
          <a:chExt cx="0" cy="0"/>
        </a:xfrm>
      </p:grpSpPr>
      <p:sp>
        <p:nvSpPr>
          <p:cNvPr id="13" name="Freeform 12">
            <a:extLst>
              <a:ext uri="{FF2B5EF4-FFF2-40B4-BE49-F238E27FC236}">
                <a16:creationId xmlns:a16="http://schemas.microsoft.com/office/drawing/2014/main" id="{968C80B8-4F33-9BEE-A512-56FD8101DD80}"/>
              </a:ext>
            </a:extLst>
          </p:cNvPr>
          <p:cNvSpPr/>
          <p:nvPr/>
        </p:nvSpPr>
        <p:spPr>
          <a:xfrm>
            <a:off x="-54509" y="2983124"/>
            <a:ext cx="2069719" cy="3211481"/>
          </a:xfrm>
          <a:custGeom>
            <a:avLst/>
            <a:gdLst>
              <a:gd name="connsiteX0" fmla="*/ 1 w 2886018"/>
              <a:gd name="connsiteY0" fmla="*/ 0 h 4478092"/>
              <a:gd name="connsiteX1" fmla="*/ 41009 w 2886018"/>
              <a:gd name="connsiteY1" fmla="*/ 0 h 4478092"/>
              <a:gd name="connsiteX2" fmla="*/ 192814 w 2886018"/>
              <a:gd name="connsiteY2" fmla="*/ 0 h 4478092"/>
              <a:gd name="connsiteX3" fmla="*/ 418852 w 2886018"/>
              <a:gd name="connsiteY3" fmla="*/ 0 h 4478092"/>
              <a:gd name="connsiteX4" fmla="*/ 570658 w 2886018"/>
              <a:gd name="connsiteY4" fmla="*/ 0 h 4478092"/>
              <a:gd name="connsiteX5" fmla="*/ 667756 w 2886018"/>
              <a:gd name="connsiteY5" fmla="*/ 0 h 4478092"/>
              <a:gd name="connsiteX6" fmla="*/ 1045599 w 2886018"/>
              <a:gd name="connsiteY6" fmla="*/ 0 h 4478092"/>
              <a:gd name="connsiteX7" fmla="*/ 1045599 w 2886018"/>
              <a:gd name="connsiteY7" fmla="*/ 1 h 4478092"/>
              <a:gd name="connsiteX8" fmla="*/ 1406484 w 2886018"/>
              <a:gd name="connsiteY8" fmla="*/ 1 h 4478092"/>
              <a:gd name="connsiteX9" fmla="*/ 1784328 w 2886018"/>
              <a:gd name="connsiteY9" fmla="*/ 1 h 4478092"/>
              <a:gd name="connsiteX10" fmla="*/ 1881426 w 2886018"/>
              <a:gd name="connsiteY10" fmla="*/ 1 h 4478092"/>
              <a:gd name="connsiteX11" fmla="*/ 2033233 w 2886018"/>
              <a:gd name="connsiteY11" fmla="*/ 1 h 4478092"/>
              <a:gd name="connsiteX12" fmla="*/ 2259270 w 2886018"/>
              <a:gd name="connsiteY12" fmla="*/ 1 h 4478092"/>
              <a:gd name="connsiteX13" fmla="*/ 2411076 w 2886018"/>
              <a:gd name="connsiteY13" fmla="*/ 1 h 4478092"/>
              <a:gd name="connsiteX14" fmla="*/ 2508175 w 2886018"/>
              <a:gd name="connsiteY14" fmla="*/ 1 h 4478092"/>
              <a:gd name="connsiteX15" fmla="*/ 2886018 w 2886018"/>
              <a:gd name="connsiteY15" fmla="*/ 1 h 4478092"/>
              <a:gd name="connsiteX16" fmla="*/ 2886018 w 2886018"/>
              <a:gd name="connsiteY16" fmla="*/ 391210 h 4478092"/>
              <a:gd name="connsiteX17" fmla="*/ 2886018 w 2886018"/>
              <a:gd name="connsiteY17" fmla="*/ 450718 h 4478092"/>
              <a:gd name="connsiteX18" fmla="*/ 2886018 w 2886018"/>
              <a:gd name="connsiteY18" fmla="*/ 841928 h 4478092"/>
              <a:gd name="connsiteX19" fmla="*/ 2886018 w 2886018"/>
              <a:gd name="connsiteY19" fmla="*/ 964357 h 4478092"/>
              <a:gd name="connsiteX20" fmla="*/ 2886018 w 2886018"/>
              <a:gd name="connsiteY20" fmla="*/ 1355566 h 4478092"/>
              <a:gd name="connsiteX21" fmla="*/ 2886018 w 2886018"/>
              <a:gd name="connsiteY21" fmla="*/ 1415074 h 4478092"/>
              <a:gd name="connsiteX22" fmla="*/ 2886018 w 2886018"/>
              <a:gd name="connsiteY22" fmla="*/ 1806284 h 4478092"/>
              <a:gd name="connsiteX23" fmla="*/ 2886018 w 2886018"/>
              <a:gd name="connsiteY23" fmla="*/ 2379835 h 4478092"/>
              <a:gd name="connsiteX24" fmla="*/ 2886018 w 2886018"/>
              <a:gd name="connsiteY24" fmla="*/ 2771044 h 4478092"/>
              <a:gd name="connsiteX25" fmla="*/ 2886018 w 2886018"/>
              <a:gd name="connsiteY25" fmla="*/ 2830553 h 4478092"/>
              <a:gd name="connsiteX26" fmla="*/ 2886018 w 2886018"/>
              <a:gd name="connsiteY26" fmla="*/ 3221762 h 4478092"/>
              <a:gd name="connsiteX27" fmla="*/ 2886018 w 2886018"/>
              <a:gd name="connsiteY27" fmla="*/ 3344190 h 4478092"/>
              <a:gd name="connsiteX28" fmla="*/ 2886018 w 2886018"/>
              <a:gd name="connsiteY28" fmla="*/ 3735400 h 4478092"/>
              <a:gd name="connsiteX29" fmla="*/ 2886018 w 2886018"/>
              <a:gd name="connsiteY29" fmla="*/ 3794909 h 4478092"/>
              <a:gd name="connsiteX30" fmla="*/ 2886018 w 2886018"/>
              <a:gd name="connsiteY30" fmla="*/ 4186118 h 4478092"/>
              <a:gd name="connsiteX31" fmla="*/ 2547933 w 2886018"/>
              <a:gd name="connsiteY31" fmla="*/ 4478092 h 4478092"/>
              <a:gd name="connsiteX32" fmla="*/ 2170090 w 2886018"/>
              <a:gd name="connsiteY32" fmla="*/ 4478092 h 4478092"/>
              <a:gd name="connsiteX33" fmla="*/ 2072989 w 2886018"/>
              <a:gd name="connsiteY33" fmla="*/ 4478092 h 4478092"/>
              <a:gd name="connsiteX34" fmla="*/ 1921183 w 2886018"/>
              <a:gd name="connsiteY34" fmla="*/ 4478092 h 4478092"/>
              <a:gd name="connsiteX35" fmla="*/ 1695147 w 2886018"/>
              <a:gd name="connsiteY35" fmla="*/ 4478092 h 4478092"/>
              <a:gd name="connsiteX36" fmla="*/ 1543340 w 2886018"/>
              <a:gd name="connsiteY36" fmla="*/ 4478092 h 4478092"/>
              <a:gd name="connsiteX37" fmla="*/ 1446240 w 2886018"/>
              <a:gd name="connsiteY37" fmla="*/ 4478092 h 4478092"/>
              <a:gd name="connsiteX38" fmla="*/ 1068398 w 2886018"/>
              <a:gd name="connsiteY38" fmla="*/ 4478092 h 4478092"/>
              <a:gd name="connsiteX39" fmla="*/ 707516 w 2886018"/>
              <a:gd name="connsiteY39" fmla="*/ 4478092 h 4478092"/>
              <a:gd name="connsiteX40" fmla="*/ 707514 w 2886018"/>
              <a:gd name="connsiteY40" fmla="*/ 4478092 h 4478092"/>
              <a:gd name="connsiteX41" fmla="*/ 516186 w 2886018"/>
              <a:gd name="connsiteY41" fmla="*/ 4478092 h 4478092"/>
              <a:gd name="connsiteX42" fmla="*/ 329674 w 2886018"/>
              <a:gd name="connsiteY42" fmla="*/ 4478092 h 4478092"/>
              <a:gd name="connsiteX43" fmla="*/ 329671 w 2886018"/>
              <a:gd name="connsiteY43" fmla="*/ 4478092 h 4478092"/>
              <a:gd name="connsiteX44" fmla="*/ 232574 w 2886018"/>
              <a:gd name="connsiteY44" fmla="*/ 4478092 h 4478092"/>
              <a:gd name="connsiteX45" fmla="*/ 232572 w 2886018"/>
              <a:gd name="connsiteY45" fmla="*/ 4478092 h 4478092"/>
              <a:gd name="connsiteX46" fmla="*/ 138343 w 2886018"/>
              <a:gd name="connsiteY46" fmla="*/ 4478092 h 4478092"/>
              <a:gd name="connsiteX47" fmla="*/ 80769 w 2886018"/>
              <a:gd name="connsiteY47" fmla="*/ 4478092 h 4478092"/>
              <a:gd name="connsiteX48" fmla="*/ 80766 w 2886018"/>
              <a:gd name="connsiteY48" fmla="*/ 4478092 h 4478092"/>
              <a:gd name="connsiteX49" fmla="*/ 41243 w 2886018"/>
              <a:gd name="connsiteY49" fmla="*/ 4478092 h 4478092"/>
              <a:gd name="connsiteX50" fmla="*/ 0 w 2886018"/>
              <a:gd name="connsiteY50" fmla="*/ 4478092 h 4478092"/>
              <a:gd name="connsiteX51" fmla="*/ 0 w 2886018"/>
              <a:gd name="connsiteY51" fmla="*/ 4361811 h 4478092"/>
              <a:gd name="connsiteX52" fmla="*/ 0 w 2886018"/>
              <a:gd name="connsiteY52" fmla="*/ 3770072 h 4478092"/>
              <a:gd name="connsiteX53" fmla="*/ 1 w 2886018"/>
              <a:gd name="connsiteY53" fmla="*/ 3770072 h 4478092"/>
              <a:gd name="connsiteX54" fmla="*/ 1 w 2886018"/>
              <a:gd name="connsiteY54" fmla="*/ 3150527 h 4478092"/>
              <a:gd name="connsiteX55" fmla="*/ 1 w 2886018"/>
              <a:gd name="connsiteY55" fmla="*/ 2991316 h 4478092"/>
              <a:gd name="connsiteX56" fmla="*/ 1 w 2886018"/>
              <a:gd name="connsiteY56" fmla="*/ 2742400 h 4478092"/>
              <a:gd name="connsiteX57" fmla="*/ 1 w 2886018"/>
              <a:gd name="connsiteY57" fmla="*/ 2371769 h 4478092"/>
              <a:gd name="connsiteX58" fmla="*/ 1 w 2886018"/>
              <a:gd name="connsiteY58" fmla="*/ 2122855 h 4478092"/>
              <a:gd name="connsiteX59" fmla="*/ 1 w 2886018"/>
              <a:gd name="connsiteY59" fmla="*/ 1963641 h 4478092"/>
              <a:gd name="connsiteX60" fmla="*/ 1 w 2886018"/>
              <a:gd name="connsiteY60" fmla="*/ 1344098 h 4478092"/>
              <a:gd name="connsiteX61" fmla="*/ 1 w 2886018"/>
              <a:gd name="connsiteY61" fmla="*/ 1093593 h 4478092"/>
              <a:gd name="connsiteX62" fmla="*/ 1 w 2886018"/>
              <a:gd name="connsiteY62" fmla="*/ 723391 h 4478092"/>
              <a:gd name="connsiteX63" fmla="*/ 0 w 2886018"/>
              <a:gd name="connsiteY63" fmla="*/ 723391 h 4478092"/>
              <a:gd name="connsiteX64" fmla="*/ 0 w 2886018"/>
              <a:gd name="connsiteY64" fmla="*/ 438639 h 4478092"/>
              <a:gd name="connsiteX65" fmla="*/ 1 w 2886018"/>
              <a:gd name="connsiteY65" fmla="*/ 438639 h 44780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2886018" h="4478092">
                <a:moveTo>
                  <a:pt x="1" y="0"/>
                </a:moveTo>
                <a:lnTo>
                  <a:pt x="41009" y="0"/>
                </a:lnTo>
                <a:lnTo>
                  <a:pt x="192814" y="0"/>
                </a:lnTo>
                <a:lnTo>
                  <a:pt x="418852" y="0"/>
                </a:lnTo>
                <a:lnTo>
                  <a:pt x="570658" y="0"/>
                </a:lnTo>
                <a:lnTo>
                  <a:pt x="667756" y="0"/>
                </a:lnTo>
                <a:lnTo>
                  <a:pt x="1045599" y="0"/>
                </a:lnTo>
                <a:lnTo>
                  <a:pt x="1045599" y="1"/>
                </a:lnTo>
                <a:lnTo>
                  <a:pt x="1406484" y="1"/>
                </a:lnTo>
                <a:lnTo>
                  <a:pt x="1784328" y="1"/>
                </a:lnTo>
                <a:lnTo>
                  <a:pt x="1881426" y="1"/>
                </a:lnTo>
                <a:lnTo>
                  <a:pt x="2033233" y="1"/>
                </a:lnTo>
                <a:lnTo>
                  <a:pt x="2259270" y="1"/>
                </a:lnTo>
                <a:lnTo>
                  <a:pt x="2411076" y="1"/>
                </a:lnTo>
                <a:lnTo>
                  <a:pt x="2508175" y="1"/>
                </a:lnTo>
                <a:lnTo>
                  <a:pt x="2886018" y="1"/>
                </a:lnTo>
                <a:lnTo>
                  <a:pt x="2886018" y="391210"/>
                </a:lnTo>
                <a:lnTo>
                  <a:pt x="2886018" y="450718"/>
                </a:lnTo>
                <a:lnTo>
                  <a:pt x="2886018" y="841928"/>
                </a:lnTo>
                <a:lnTo>
                  <a:pt x="2886018" y="964357"/>
                </a:lnTo>
                <a:lnTo>
                  <a:pt x="2886018" y="1355566"/>
                </a:lnTo>
                <a:lnTo>
                  <a:pt x="2886018" y="1415074"/>
                </a:lnTo>
                <a:lnTo>
                  <a:pt x="2886018" y="1806284"/>
                </a:lnTo>
                <a:lnTo>
                  <a:pt x="2886018" y="2379835"/>
                </a:lnTo>
                <a:lnTo>
                  <a:pt x="2886018" y="2771044"/>
                </a:lnTo>
                <a:lnTo>
                  <a:pt x="2886018" y="2830553"/>
                </a:lnTo>
                <a:lnTo>
                  <a:pt x="2886018" y="3221762"/>
                </a:lnTo>
                <a:lnTo>
                  <a:pt x="2886018" y="3344190"/>
                </a:lnTo>
                <a:lnTo>
                  <a:pt x="2886018" y="3735400"/>
                </a:lnTo>
                <a:lnTo>
                  <a:pt x="2886018" y="3794909"/>
                </a:lnTo>
                <a:lnTo>
                  <a:pt x="2886018" y="4186118"/>
                </a:lnTo>
                <a:cubicBezTo>
                  <a:pt x="2886018" y="4346942"/>
                  <a:pt x="2735263" y="4478092"/>
                  <a:pt x="2547933" y="4478092"/>
                </a:cubicBezTo>
                <a:lnTo>
                  <a:pt x="2170090" y="4478092"/>
                </a:lnTo>
                <a:lnTo>
                  <a:pt x="2072989" y="4478092"/>
                </a:lnTo>
                <a:lnTo>
                  <a:pt x="1921183" y="4478092"/>
                </a:lnTo>
                <a:lnTo>
                  <a:pt x="1695147" y="4478092"/>
                </a:lnTo>
                <a:lnTo>
                  <a:pt x="1543340" y="4478092"/>
                </a:lnTo>
                <a:lnTo>
                  <a:pt x="1446240" y="4478092"/>
                </a:lnTo>
                <a:lnTo>
                  <a:pt x="1068398" y="4478092"/>
                </a:lnTo>
                <a:lnTo>
                  <a:pt x="707516" y="4478092"/>
                </a:lnTo>
                <a:lnTo>
                  <a:pt x="707514" y="4478092"/>
                </a:lnTo>
                <a:lnTo>
                  <a:pt x="516186" y="4478092"/>
                </a:lnTo>
                <a:lnTo>
                  <a:pt x="329674" y="4478092"/>
                </a:lnTo>
                <a:lnTo>
                  <a:pt x="329671" y="4478092"/>
                </a:lnTo>
                <a:lnTo>
                  <a:pt x="232574" y="4478092"/>
                </a:lnTo>
                <a:lnTo>
                  <a:pt x="232572" y="4478092"/>
                </a:lnTo>
                <a:lnTo>
                  <a:pt x="138343" y="4478092"/>
                </a:lnTo>
                <a:lnTo>
                  <a:pt x="80769" y="4478092"/>
                </a:lnTo>
                <a:lnTo>
                  <a:pt x="80766" y="4478092"/>
                </a:lnTo>
                <a:lnTo>
                  <a:pt x="41243" y="4478092"/>
                </a:lnTo>
                <a:lnTo>
                  <a:pt x="0" y="4478092"/>
                </a:lnTo>
                <a:lnTo>
                  <a:pt x="0" y="4361811"/>
                </a:lnTo>
                <a:lnTo>
                  <a:pt x="0" y="3770072"/>
                </a:lnTo>
                <a:lnTo>
                  <a:pt x="1" y="3770072"/>
                </a:lnTo>
                <a:lnTo>
                  <a:pt x="1" y="3150527"/>
                </a:lnTo>
                <a:lnTo>
                  <a:pt x="1" y="2991316"/>
                </a:lnTo>
                <a:lnTo>
                  <a:pt x="1" y="2742400"/>
                </a:lnTo>
                <a:lnTo>
                  <a:pt x="1" y="2371769"/>
                </a:lnTo>
                <a:lnTo>
                  <a:pt x="1" y="2122855"/>
                </a:lnTo>
                <a:lnTo>
                  <a:pt x="1" y="1963641"/>
                </a:lnTo>
                <a:lnTo>
                  <a:pt x="1" y="1344098"/>
                </a:lnTo>
                <a:lnTo>
                  <a:pt x="1" y="1093593"/>
                </a:lnTo>
                <a:lnTo>
                  <a:pt x="1" y="723391"/>
                </a:lnTo>
                <a:lnTo>
                  <a:pt x="0" y="723391"/>
                </a:lnTo>
                <a:lnTo>
                  <a:pt x="0" y="438639"/>
                </a:lnTo>
                <a:lnTo>
                  <a:pt x="1" y="438639"/>
                </a:lnTo>
                <a:close/>
              </a:path>
            </a:pathLst>
          </a:custGeom>
          <a:solidFill>
            <a:srgbClr val="459597"/>
          </a:solidFill>
          <a:ln w="24491" cap="flat">
            <a:noFill/>
            <a:prstDash val="solid"/>
            <a:miter/>
          </a:ln>
        </p:spPr>
        <p:txBody>
          <a:bodyPr wrap="square" rtlCol="0" anchor="ctr">
            <a:noAutofit/>
          </a:bodyPr>
          <a:lstStyle/>
          <a:p>
            <a:endParaRPr lang="en-US"/>
          </a:p>
        </p:txBody>
      </p:sp>
      <p:sp>
        <p:nvSpPr>
          <p:cNvPr id="3" name="Freeform 2">
            <a:extLst>
              <a:ext uri="{FF2B5EF4-FFF2-40B4-BE49-F238E27FC236}">
                <a16:creationId xmlns:a16="http://schemas.microsoft.com/office/drawing/2014/main" id="{864480F3-F80F-B854-2735-1B8EF3603013}"/>
              </a:ext>
            </a:extLst>
          </p:cNvPr>
          <p:cNvSpPr/>
          <p:nvPr/>
        </p:nvSpPr>
        <p:spPr>
          <a:xfrm>
            <a:off x="-54509" y="0"/>
            <a:ext cx="2069719" cy="3211481"/>
          </a:xfrm>
          <a:custGeom>
            <a:avLst/>
            <a:gdLst>
              <a:gd name="connsiteX0" fmla="*/ 1 w 2886018"/>
              <a:gd name="connsiteY0" fmla="*/ 0 h 4478092"/>
              <a:gd name="connsiteX1" fmla="*/ 41009 w 2886018"/>
              <a:gd name="connsiteY1" fmla="*/ 0 h 4478092"/>
              <a:gd name="connsiteX2" fmla="*/ 192814 w 2886018"/>
              <a:gd name="connsiteY2" fmla="*/ 0 h 4478092"/>
              <a:gd name="connsiteX3" fmla="*/ 418852 w 2886018"/>
              <a:gd name="connsiteY3" fmla="*/ 0 h 4478092"/>
              <a:gd name="connsiteX4" fmla="*/ 570658 w 2886018"/>
              <a:gd name="connsiteY4" fmla="*/ 0 h 4478092"/>
              <a:gd name="connsiteX5" fmla="*/ 667756 w 2886018"/>
              <a:gd name="connsiteY5" fmla="*/ 0 h 4478092"/>
              <a:gd name="connsiteX6" fmla="*/ 1045599 w 2886018"/>
              <a:gd name="connsiteY6" fmla="*/ 0 h 4478092"/>
              <a:gd name="connsiteX7" fmla="*/ 1045599 w 2886018"/>
              <a:gd name="connsiteY7" fmla="*/ 1 h 4478092"/>
              <a:gd name="connsiteX8" fmla="*/ 1406484 w 2886018"/>
              <a:gd name="connsiteY8" fmla="*/ 1 h 4478092"/>
              <a:gd name="connsiteX9" fmla="*/ 1784328 w 2886018"/>
              <a:gd name="connsiteY9" fmla="*/ 1 h 4478092"/>
              <a:gd name="connsiteX10" fmla="*/ 1881426 w 2886018"/>
              <a:gd name="connsiteY10" fmla="*/ 1 h 4478092"/>
              <a:gd name="connsiteX11" fmla="*/ 2033233 w 2886018"/>
              <a:gd name="connsiteY11" fmla="*/ 1 h 4478092"/>
              <a:gd name="connsiteX12" fmla="*/ 2259270 w 2886018"/>
              <a:gd name="connsiteY12" fmla="*/ 1 h 4478092"/>
              <a:gd name="connsiteX13" fmla="*/ 2411076 w 2886018"/>
              <a:gd name="connsiteY13" fmla="*/ 1 h 4478092"/>
              <a:gd name="connsiteX14" fmla="*/ 2508175 w 2886018"/>
              <a:gd name="connsiteY14" fmla="*/ 1 h 4478092"/>
              <a:gd name="connsiteX15" fmla="*/ 2886018 w 2886018"/>
              <a:gd name="connsiteY15" fmla="*/ 1 h 4478092"/>
              <a:gd name="connsiteX16" fmla="*/ 2886018 w 2886018"/>
              <a:gd name="connsiteY16" fmla="*/ 391210 h 4478092"/>
              <a:gd name="connsiteX17" fmla="*/ 2886018 w 2886018"/>
              <a:gd name="connsiteY17" fmla="*/ 450718 h 4478092"/>
              <a:gd name="connsiteX18" fmla="*/ 2886018 w 2886018"/>
              <a:gd name="connsiteY18" fmla="*/ 841928 h 4478092"/>
              <a:gd name="connsiteX19" fmla="*/ 2886018 w 2886018"/>
              <a:gd name="connsiteY19" fmla="*/ 964357 h 4478092"/>
              <a:gd name="connsiteX20" fmla="*/ 2886018 w 2886018"/>
              <a:gd name="connsiteY20" fmla="*/ 1355566 h 4478092"/>
              <a:gd name="connsiteX21" fmla="*/ 2886018 w 2886018"/>
              <a:gd name="connsiteY21" fmla="*/ 1415074 h 4478092"/>
              <a:gd name="connsiteX22" fmla="*/ 2886018 w 2886018"/>
              <a:gd name="connsiteY22" fmla="*/ 1806284 h 4478092"/>
              <a:gd name="connsiteX23" fmla="*/ 2886018 w 2886018"/>
              <a:gd name="connsiteY23" fmla="*/ 2379835 h 4478092"/>
              <a:gd name="connsiteX24" fmla="*/ 2886018 w 2886018"/>
              <a:gd name="connsiteY24" fmla="*/ 2771044 h 4478092"/>
              <a:gd name="connsiteX25" fmla="*/ 2886018 w 2886018"/>
              <a:gd name="connsiteY25" fmla="*/ 2830553 h 4478092"/>
              <a:gd name="connsiteX26" fmla="*/ 2886018 w 2886018"/>
              <a:gd name="connsiteY26" fmla="*/ 3221762 h 4478092"/>
              <a:gd name="connsiteX27" fmla="*/ 2886018 w 2886018"/>
              <a:gd name="connsiteY27" fmla="*/ 3344190 h 4478092"/>
              <a:gd name="connsiteX28" fmla="*/ 2886018 w 2886018"/>
              <a:gd name="connsiteY28" fmla="*/ 3735400 h 4478092"/>
              <a:gd name="connsiteX29" fmla="*/ 2886018 w 2886018"/>
              <a:gd name="connsiteY29" fmla="*/ 3794909 h 4478092"/>
              <a:gd name="connsiteX30" fmla="*/ 2886018 w 2886018"/>
              <a:gd name="connsiteY30" fmla="*/ 4186118 h 4478092"/>
              <a:gd name="connsiteX31" fmla="*/ 2547933 w 2886018"/>
              <a:gd name="connsiteY31" fmla="*/ 4478092 h 4478092"/>
              <a:gd name="connsiteX32" fmla="*/ 2170090 w 2886018"/>
              <a:gd name="connsiteY32" fmla="*/ 4478092 h 4478092"/>
              <a:gd name="connsiteX33" fmla="*/ 2072989 w 2886018"/>
              <a:gd name="connsiteY33" fmla="*/ 4478092 h 4478092"/>
              <a:gd name="connsiteX34" fmla="*/ 1921183 w 2886018"/>
              <a:gd name="connsiteY34" fmla="*/ 4478092 h 4478092"/>
              <a:gd name="connsiteX35" fmla="*/ 1695147 w 2886018"/>
              <a:gd name="connsiteY35" fmla="*/ 4478092 h 4478092"/>
              <a:gd name="connsiteX36" fmla="*/ 1543340 w 2886018"/>
              <a:gd name="connsiteY36" fmla="*/ 4478092 h 4478092"/>
              <a:gd name="connsiteX37" fmla="*/ 1446240 w 2886018"/>
              <a:gd name="connsiteY37" fmla="*/ 4478092 h 4478092"/>
              <a:gd name="connsiteX38" fmla="*/ 1068398 w 2886018"/>
              <a:gd name="connsiteY38" fmla="*/ 4478092 h 4478092"/>
              <a:gd name="connsiteX39" fmla="*/ 707516 w 2886018"/>
              <a:gd name="connsiteY39" fmla="*/ 4478092 h 4478092"/>
              <a:gd name="connsiteX40" fmla="*/ 707514 w 2886018"/>
              <a:gd name="connsiteY40" fmla="*/ 4478092 h 4478092"/>
              <a:gd name="connsiteX41" fmla="*/ 516186 w 2886018"/>
              <a:gd name="connsiteY41" fmla="*/ 4478092 h 4478092"/>
              <a:gd name="connsiteX42" fmla="*/ 329674 w 2886018"/>
              <a:gd name="connsiteY42" fmla="*/ 4478092 h 4478092"/>
              <a:gd name="connsiteX43" fmla="*/ 329671 w 2886018"/>
              <a:gd name="connsiteY43" fmla="*/ 4478092 h 4478092"/>
              <a:gd name="connsiteX44" fmla="*/ 232574 w 2886018"/>
              <a:gd name="connsiteY44" fmla="*/ 4478092 h 4478092"/>
              <a:gd name="connsiteX45" fmla="*/ 232572 w 2886018"/>
              <a:gd name="connsiteY45" fmla="*/ 4478092 h 4478092"/>
              <a:gd name="connsiteX46" fmla="*/ 138343 w 2886018"/>
              <a:gd name="connsiteY46" fmla="*/ 4478092 h 4478092"/>
              <a:gd name="connsiteX47" fmla="*/ 80769 w 2886018"/>
              <a:gd name="connsiteY47" fmla="*/ 4478092 h 4478092"/>
              <a:gd name="connsiteX48" fmla="*/ 80766 w 2886018"/>
              <a:gd name="connsiteY48" fmla="*/ 4478092 h 4478092"/>
              <a:gd name="connsiteX49" fmla="*/ 41243 w 2886018"/>
              <a:gd name="connsiteY49" fmla="*/ 4478092 h 4478092"/>
              <a:gd name="connsiteX50" fmla="*/ 0 w 2886018"/>
              <a:gd name="connsiteY50" fmla="*/ 4478092 h 4478092"/>
              <a:gd name="connsiteX51" fmla="*/ 0 w 2886018"/>
              <a:gd name="connsiteY51" fmla="*/ 4361811 h 4478092"/>
              <a:gd name="connsiteX52" fmla="*/ 0 w 2886018"/>
              <a:gd name="connsiteY52" fmla="*/ 3770072 h 4478092"/>
              <a:gd name="connsiteX53" fmla="*/ 1 w 2886018"/>
              <a:gd name="connsiteY53" fmla="*/ 3770072 h 4478092"/>
              <a:gd name="connsiteX54" fmla="*/ 1 w 2886018"/>
              <a:gd name="connsiteY54" fmla="*/ 3150527 h 4478092"/>
              <a:gd name="connsiteX55" fmla="*/ 1 w 2886018"/>
              <a:gd name="connsiteY55" fmla="*/ 2991316 h 4478092"/>
              <a:gd name="connsiteX56" fmla="*/ 1 w 2886018"/>
              <a:gd name="connsiteY56" fmla="*/ 2742400 h 4478092"/>
              <a:gd name="connsiteX57" fmla="*/ 1 w 2886018"/>
              <a:gd name="connsiteY57" fmla="*/ 2371769 h 4478092"/>
              <a:gd name="connsiteX58" fmla="*/ 1 w 2886018"/>
              <a:gd name="connsiteY58" fmla="*/ 2122855 h 4478092"/>
              <a:gd name="connsiteX59" fmla="*/ 1 w 2886018"/>
              <a:gd name="connsiteY59" fmla="*/ 1963641 h 4478092"/>
              <a:gd name="connsiteX60" fmla="*/ 1 w 2886018"/>
              <a:gd name="connsiteY60" fmla="*/ 1344098 h 4478092"/>
              <a:gd name="connsiteX61" fmla="*/ 1 w 2886018"/>
              <a:gd name="connsiteY61" fmla="*/ 1093593 h 4478092"/>
              <a:gd name="connsiteX62" fmla="*/ 1 w 2886018"/>
              <a:gd name="connsiteY62" fmla="*/ 723391 h 4478092"/>
              <a:gd name="connsiteX63" fmla="*/ 0 w 2886018"/>
              <a:gd name="connsiteY63" fmla="*/ 723391 h 4478092"/>
              <a:gd name="connsiteX64" fmla="*/ 0 w 2886018"/>
              <a:gd name="connsiteY64" fmla="*/ 438639 h 4478092"/>
              <a:gd name="connsiteX65" fmla="*/ 1 w 2886018"/>
              <a:gd name="connsiteY65" fmla="*/ 438639 h 44780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2886018" h="4478092">
                <a:moveTo>
                  <a:pt x="1" y="0"/>
                </a:moveTo>
                <a:lnTo>
                  <a:pt x="41009" y="0"/>
                </a:lnTo>
                <a:lnTo>
                  <a:pt x="192814" y="0"/>
                </a:lnTo>
                <a:lnTo>
                  <a:pt x="418852" y="0"/>
                </a:lnTo>
                <a:lnTo>
                  <a:pt x="570658" y="0"/>
                </a:lnTo>
                <a:lnTo>
                  <a:pt x="667756" y="0"/>
                </a:lnTo>
                <a:lnTo>
                  <a:pt x="1045599" y="0"/>
                </a:lnTo>
                <a:lnTo>
                  <a:pt x="1045599" y="1"/>
                </a:lnTo>
                <a:lnTo>
                  <a:pt x="1406484" y="1"/>
                </a:lnTo>
                <a:lnTo>
                  <a:pt x="1784328" y="1"/>
                </a:lnTo>
                <a:lnTo>
                  <a:pt x="1881426" y="1"/>
                </a:lnTo>
                <a:lnTo>
                  <a:pt x="2033233" y="1"/>
                </a:lnTo>
                <a:lnTo>
                  <a:pt x="2259270" y="1"/>
                </a:lnTo>
                <a:lnTo>
                  <a:pt x="2411076" y="1"/>
                </a:lnTo>
                <a:lnTo>
                  <a:pt x="2508175" y="1"/>
                </a:lnTo>
                <a:lnTo>
                  <a:pt x="2886018" y="1"/>
                </a:lnTo>
                <a:lnTo>
                  <a:pt x="2886018" y="391210"/>
                </a:lnTo>
                <a:lnTo>
                  <a:pt x="2886018" y="450718"/>
                </a:lnTo>
                <a:lnTo>
                  <a:pt x="2886018" y="841928"/>
                </a:lnTo>
                <a:lnTo>
                  <a:pt x="2886018" y="964357"/>
                </a:lnTo>
                <a:lnTo>
                  <a:pt x="2886018" y="1355566"/>
                </a:lnTo>
                <a:lnTo>
                  <a:pt x="2886018" y="1415074"/>
                </a:lnTo>
                <a:lnTo>
                  <a:pt x="2886018" y="1806284"/>
                </a:lnTo>
                <a:lnTo>
                  <a:pt x="2886018" y="2379835"/>
                </a:lnTo>
                <a:lnTo>
                  <a:pt x="2886018" y="2771044"/>
                </a:lnTo>
                <a:lnTo>
                  <a:pt x="2886018" y="2830553"/>
                </a:lnTo>
                <a:lnTo>
                  <a:pt x="2886018" y="3221762"/>
                </a:lnTo>
                <a:lnTo>
                  <a:pt x="2886018" y="3344190"/>
                </a:lnTo>
                <a:lnTo>
                  <a:pt x="2886018" y="3735400"/>
                </a:lnTo>
                <a:lnTo>
                  <a:pt x="2886018" y="3794909"/>
                </a:lnTo>
                <a:lnTo>
                  <a:pt x="2886018" y="4186118"/>
                </a:lnTo>
                <a:cubicBezTo>
                  <a:pt x="2886018" y="4346942"/>
                  <a:pt x="2735263" y="4478092"/>
                  <a:pt x="2547933" y="4478092"/>
                </a:cubicBezTo>
                <a:lnTo>
                  <a:pt x="2170090" y="4478092"/>
                </a:lnTo>
                <a:lnTo>
                  <a:pt x="2072989" y="4478092"/>
                </a:lnTo>
                <a:lnTo>
                  <a:pt x="1921183" y="4478092"/>
                </a:lnTo>
                <a:lnTo>
                  <a:pt x="1695147" y="4478092"/>
                </a:lnTo>
                <a:lnTo>
                  <a:pt x="1543340" y="4478092"/>
                </a:lnTo>
                <a:lnTo>
                  <a:pt x="1446240" y="4478092"/>
                </a:lnTo>
                <a:lnTo>
                  <a:pt x="1068398" y="4478092"/>
                </a:lnTo>
                <a:lnTo>
                  <a:pt x="707516" y="4478092"/>
                </a:lnTo>
                <a:lnTo>
                  <a:pt x="707514" y="4478092"/>
                </a:lnTo>
                <a:lnTo>
                  <a:pt x="516186" y="4478092"/>
                </a:lnTo>
                <a:lnTo>
                  <a:pt x="329674" y="4478092"/>
                </a:lnTo>
                <a:lnTo>
                  <a:pt x="329671" y="4478092"/>
                </a:lnTo>
                <a:lnTo>
                  <a:pt x="232574" y="4478092"/>
                </a:lnTo>
                <a:lnTo>
                  <a:pt x="232572" y="4478092"/>
                </a:lnTo>
                <a:lnTo>
                  <a:pt x="138343" y="4478092"/>
                </a:lnTo>
                <a:lnTo>
                  <a:pt x="80769" y="4478092"/>
                </a:lnTo>
                <a:lnTo>
                  <a:pt x="80766" y="4478092"/>
                </a:lnTo>
                <a:lnTo>
                  <a:pt x="41243" y="4478092"/>
                </a:lnTo>
                <a:lnTo>
                  <a:pt x="0" y="4478092"/>
                </a:lnTo>
                <a:lnTo>
                  <a:pt x="0" y="4361811"/>
                </a:lnTo>
                <a:lnTo>
                  <a:pt x="0" y="3770072"/>
                </a:lnTo>
                <a:lnTo>
                  <a:pt x="1" y="3770072"/>
                </a:lnTo>
                <a:lnTo>
                  <a:pt x="1" y="3150527"/>
                </a:lnTo>
                <a:lnTo>
                  <a:pt x="1" y="2991316"/>
                </a:lnTo>
                <a:lnTo>
                  <a:pt x="1" y="2742400"/>
                </a:lnTo>
                <a:lnTo>
                  <a:pt x="1" y="2371769"/>
                </a:lnTo>
                <a:lnTo>
                  <a:pt x="1" y="2122855"/>
                </a:lnTo>
                <a:lnTo>
                  <a:pt x="1" y="1963641"/>
                </a:lnTo>
                <a:lnTo>
                  <a:pt x="1" y="1344098"/>
                </a:lnTo>
                <a:lnTo>
                  <a:pt x="1" y="1093593"/>
                </a:lnTo>
                <a:lnTo>
                  <a:pt x="1" y="723391"/>
                </a:lnTo>
                <a:lnTo>
                  <a:pt x="0" y="723391"/>
                </a:lnTo>
                <a:lnTo>
                  <a:pt x="0" y="438639"/>
                </a:lnTo>
                <a:lnTo>
                  <a:pt x="1" y="438639"/>
                </a:lnTo>
                <a:close/>
              </a:path>
            </a:pathLst>
          </a:custGeom>
          <a:solidFill>
            <a:srgbClr val="459597"/>
          </a:solidFill>
          <a:ln w="24491" cap="flat">
            <a:noFill/>
            <a:prstDash val="solid"/>
            <a:miter/>
          </a:ln>
        </p:spPr>
        <p:txBody>
          <a:bodyPr wrap="square" rtlCol="0" anchor="ctr">
            <a:noAutofit/>
          </a:bodyPr>
          <a:lstStyle/>
          <a:p>
            <a:endParaRPr lang="en-US"/>
          </a:p>
        </p:txBody>
      </p:sp>
      <p:cxnSp>
        <p:nvCxnSpPr>
          <p:cNvPr id="10" name="Straight Connector 9">
            <a:extLst>
              <a:ext uri="{FF2B5EF4-FFF2-40B4-BE49-F238E27FC236}">
                <a16:creationId xmlns:a16="http://schemas.microsoft.com/office/drawing/2014/main" id="{6A646C48-67A9-3A5C-2C31-B969C9101048}"/>
              </a:ext>
            </a:extLst>
          </p:cNvPr>
          <p:cNvCxnSpPr>
            <a:cxnSpLocks/>
          </p:cNvCxnSpPr>
          <p:nvPr/>
        </p:nvCxnSpPr>
        <p:spPr>
          <a:xfrm>
            <a:off x="2376279" y="1069598"/>
            <a:ext cx="91059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Slide Number Placeholder 5">
            <a:extLst>
              <a:ext uri="{FF2B5EF4-FFF2-40B4-BE49-F238E27FC236}">
                <a16:creationId xmlns:a16="http://schemas.microsoft.com/office/drawing/2014/main" id="{07978D17-93E6-A02B-5947-8AF3CC7A13B2}"/>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19</a:t>
            </a:fld>
            <a:endParaRPr lang="fr-CA" sz="1200" dirty="0"/>
          </a:p>
        </p:txBody>
      </p:sp>
      <p:sp>
        <p:nvSpPr>
          <p:cNvPr id="2" name="TextBox 1">
            <a:extLst>
              <a:ext uri="{FF2B5EF4-FFF2-40B4-BE49-F238E27FC236}">
                <a16:creationId xmlns:a16="http://schemas.microsoft.com/office/drawing/2014/main" id="{359A3AF6-4F0D-51D9-E246-46EA89925FC9}"/>
              </a:ext>
            </a:extLst>
          </p:cNvPr>
          <p:cNvSpPr txBox="1"/>
          <p:nvPr/>
        </p:nvSpPr>
        <p:spPr>
          <a:xfrm>
            <a:off x="2576242" y="1273473"/>
            <a:ext cx="8701358" cy="6278642"/>
          </a:xfrm>
          <a:prstGeom prst="rect">
            <a:avLst/>
          </a:prstGeom>
          <a:noFill/>
        </p:spPr>
        <p:txBody>
          <a:bodyPr wrap="square">
            <a:spAutoFit/>
          </a:bodyPr>
          <a:lstStyle/>
          <a:p>
            <a:pPr marL="457200" indent="-457200">
              <a:buClr>
                <a:srgbClr val="EC7C69"/>
              </a:buClr>
              <a:buFont typeface="+mj-lt"/>
              <a:buAutoNum type="arabicPeriod"/>
            </a:pPr>
            <a:r>
              <a:rPr lang="en-IE" sz="2400" b="1" dirty="0">
                <a:solidFill>
                  <a:srgbClr val="EC7C69"/>
                </a:solidFill>
              </a:rPr>
              <a:t>Skilgreindu viðskiptalíkanið þitt: </a:t>
            </a:r>
            <a:r>
              <a:rPr lang="en-IE" sz="2400" dirty="0">
                <a:solidFill>
                  <a:srgbClr val="494949"/>
                </a:solidFill>
              </a:rPr>
              <a:t>Ákveððu hvort þú munir reka fyrirtækið sem eigandi, bjóða upp á </a:t>
            </a:r>
            <a:r>
              <a:rPr lang="en-IE" sz="2400" dirty="0" err="1">
                <a:solidFill>
                  <a:srgbClr val="494949"/>
                </a:solidFill>
              </a:rPr>
              <a:t>búferðar dvöl/agrítúrismu</a:t>
            </a:r>
            <a:r>
              <a:rPr lang="en-IE" sz="2400" dirty="0">
                <a:solidFill>
                  <a:srgbClr val="494949"/>
                </a:solidFill>
              </a:rPr>
              <a:t>, vera árstíðabundið tímabundið op eða vistfræðilegt dvalarstað. </a:t>
            </a:r>
            <a:r>
              <a:rPr lang="en-IE" sz="2400" b="1" dirty="0">
                <a:solidFill>
                  <a:srgbClr val="494949"/>
                </a:solidFill>
              </a:rPr>
              <a:t>Viðskiptalíkanið þitt hefur áhrif á kostnaðinn, </a:t>
            </a:r>
            <a:r>
              <a:rPr lang="en-IE" sz="2400" dirty="0">
                <a:solidFill>
                  <a:srgbClr val="494949"/>
                </a:solidFill>
              </a:rPr>
              <a:t>t.d. val á staðsetningu, fjárfestingarfjárhæð, lagalegar þarfir og markaðsstefnu. </a:t>
            </a:r>
          </a:p>
          <a:p>
            <a:pPr marL="457200" indent="-457200">
              <a:buClr>
                <a:srgbClr val="EC7C69"/>
              </a:buClr>
              <a:buFont typeface="+mj-lt"/>
              <a:buAutoNum type="arabicPeriod"/>
            </a:pPr>
            <a:endParaRPr lang="en-IE" sz="2400" dirty="0">
              <a:solidFill>
                <a:srgbClr val="494949"/>
              </a:solidFill>
            </a:endParaRPr>
          </a:p>
          <a:p>
            <a:pPr marL="457200" indent="-457200">
              <a:buClr>
                <a:srgbClr val="EC7C69"/>
              </a:buClr>
              <a:buFont typeface="+mj-lt"/>
              <a:buAutoNum type="arabicPeriod"/>
            </a:pPr>
            <a:r>
              <a:rPr lang="en-IE" sz="2400" b="1" dirty="0">
                <a:solidFill>
                  <a:srgbClr val="EC7C69"/>
                </a:solidFill>
              </a:rPr>
              <a:t>Skiljðu að þú ert að byggja upp atvinnutengda ferðaþjónustustarfsemi: </a:t>
            </a:r>
            <a:r>
              <a:rPr lang="en-IE" sz="2400" dirty="0">
                <a:solidFill>
                  <a:srgbClr val="494949"/>
                </a:solidFill>
              </a:rPr>
              <a:t>Ekki gera ráð fyrir að þetta sé "bara tjaldstæði" eða hlutatímanotkun—yfirvöld telja þetta atvinnuþróun.</a:t>
            </a:r>
          </a:p>
          <a:p>
            <a:pPr marL="457200" indent="-457200">
              <a:buClr>
                <a:srgbClr val="EC7C69"/>
              </a:buClr>
              <a:buFont typeface="+mj-lt"/>
              <a:buAutoNum type="arabicPeriod"/>
            </a:pPr>
            <a:endParaRPr lang="en-IE" sz="2400" dirty="0">
              <a:solidFill>
                <a:srgbClr val="494949"/>
              </a:solidFill>
            </a:endParaRPr>
          </a:p>
          <a:p>
            <a:pPr marL="457200" indent="-457200">
              <a:buClr>
                <a:srgbClr val="EC7C69"/>
              </a:buClr>
              <a:buFont typeface="+mj-lt"/>
              <a:buAutoNum type="arabicPeriod"/>
            </a:pPr>
            <a:r>
              <a:rPr lang="en-IE" sz="2400" b="1" dirty="0">
                <a:solidFill>
                  <a:srgbClr val="EC7C69"/>
                </a:solidFill>
              </a:rPr>
              <a:t>Athuga </a:t>
            </a:r>
            <a:r>
              <a:rPr lang="en-US" sz="2400" b="1" dirty="0">
                <a:solidFill>
                  <a:srgbClr val="EC7C69"/>
                </a:solidFill>
              </a:rPr>
              <a:t>skipulagsáætlun og hentugleika </a:t>
            </a:r>
            <a:r>
              <a:rPr lang="en-US" sz="2400" b="1" dirty="0">
                <a:solidFill>
                  <a:srgbClr val="494949"/>
                </a:solidFill>
              </a:rPr>
              <a:t>(á hvaða landi má byggja): </a:t>
            </a:r>
            <a:r>
              <a:rPr lang="en-US" sz="2400" dirty="0">
                <a:solidFill>
                  <a:srgbClr val="494949"/>
                </a:solidFill>
              </a:rPr>
              <a:t>Lögmætni – landið og ATA verða að vera í samræmi við skipulagslög um gistingu, ferðamannaskipulag, byggingareftirlit og skilgreiningu á ferðamannanotkun. Að kaupa landbúnaðarland án viðeigandi endurskipulagningar getur tafið verulega, hækkað kostnað eða hindrað þróun.</a:t>
            </a:r>
          </a:p>
          <a:p>
            <a:pPr>
              <a:buClr>
                <a:srgbClr val="EC7C69"/>
              </a:buClr>
            </a:pPr>
            <a:r>
              <a:rPr lang="en-IE" sz="2200" dirty="0">
                <a:solidFill>
                  <a:srgbClr val="494949"/>
                </a:solidFill>
              </a:rPr>
              <a:t> </a:t>
            </a:r>
          </a:p>
          <a:p>
            <a:pPr marL="457200" indent="-457200">
              <a:buClr>
                <a:srgbClr val="EC7C69"/>
              </a:buClr>
              <a:buFont typeface="+mj-lt"/>
              <a:buAutoNum type="arabicPeriod"/>
            </a:pPr>
            <a:endParaRPr lang="en-IE" sz="2200" b="1" dirty="0">
              <a:solidFill>
                <a:srgbClr val="494949"/>
              </a:solidFill>
            </a:endParaRPr>
          </a:p>
          <a:p>
            <a:pPr marL="457200" indent="-457200">
              <a:buClr>
                <a:srgbClr val="EC7C69"/>
              </a:buClr>
              <a:buFont typeface="+mj-lt"/>
              <a:buAutoNum type="arabicPeriod"/>
            </a:pPr>
            <a:endParaRPr lang="en-US" sz="2200" dirty="0">
              <a:solidFill>
                <a:srgbClr val="494949"/>
              </a:solidFill>
            </a:endParaRPr>
          </a:p>
        </p:txBody>
      </p:sp>
      <p:pic>
        <p:nvPicPr>
          <p:cNvPr id="14" name="Picture 13">
            <a:extLst>
              <a:ext uri="{FF2B5EF4-FFF2-40B4-BE49-F238E27FC236}">
                <a16:creationId xmlns:a16="http://schemas.microsoft.com/office/drawing/2014/main" id="{160FF025-D682-25A7-9F1F-DDA34EC455F9}"/>
              </a:ext>
            </a:extLst>
          </p:cNvPr>
          <p:cNvPicPr>
            <a:picLocks noChangeAspect="1"/>
          </p:cNvPicPr>
          <p:nvPr/>
        </p:nvPicPr>
        <p:blipFill>
          <a:blip r:embed="rId2">
            <a:alphaModFix amt="33000"/>
            <a:biLevel thresh="25000"/>
            <a:extLst>
              <a:ext uri="{BEBA8EAE-BF5A-486C-A8C5-ECC9F3942E4B}">
                <a14:imgProps xmlns:a14="http://schemas.microsoft.com/office/drawing/2010/main">
                  <a14:imgLayer r:embed="rId3">
                    <a14:imgEffect>
                      <a14:colorTemperature colorTemp="4700"/>
                    </a14:imgEffect>
                  </a14:imgLayer>
                </a14:imgProps>
              </a:ext>
              <a:ext uri="{28A0092B-C50C-407E-A947-70E740481C1C}">
                <a14:useLocalDpi xmlns:a14="http://schemas.microsoft.com/office/drawing/2010/main" val="0"/>
              </a:ext>
            </a:extLst>
          </a:blip>
          <a:srcRect l="53155" t="-1" r="5047" b="49903"/>
          <a:stretch/>
        </p:blipFill>
        <p:spPr>
          <a:xfrm>
            <a:off x="-1004034" y="4198867"/>
            <a:ext cx="3580276" cy="2659133"/>
          </a:xfrm>
          <a:prstGeom prst="rect">
            <a:avLst/>
          </a:prstGeom>
        </p:spPr>
      </p:pic>
      <p:sp>
        <p:nvSpPr>
          <p:cNvPr id="5" name="Text Placeholder 5">
            <a:extLst>
              <a:ext uri="{FF2B5EF4-FFF2-40B4-BE49-F238E27FC236}">
                <a16:creationId xmlns:a16="http://schemas.microsoft.com/office/drawing/2014/main" id="{0A46FCA9-D456-1762-4FB3-287FB3127F6E}"/>
              </a:ext>
            </a:extLst>
          </p:cNvPr>
          <p:cNvSpPr txBox="1">
            <a:spLocks/>
          </p:cNvSpPr>
          <p:nvPr/>
        </p:nvSpPr>
        <p:spPr>
          <a:xfrm>
            <a:off x="2576242" y="442669"/>
            <a:ext cx="8395403" cy="1464686"/>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t>Yfirlit og lykilatriði varðandi kostnað við uppsetningu</a:t>
            </a:r>
          </a:p>
          <a:p>
            <a:pPr>
              <a:lnSpc>
                <a:spcPts val="2900"/>
              </a:lnSpc>
            </a:pPr>
            <a:endParaRPr lang="en-US" dirty="0"/>
          </a:p>
        </p:txBody>
      </p:sp>
      <p:sp>
        <p:nvSpPr>
          <p:cNvPr id="6" name="Text Placeholder 3">
            <a:extLst>
              <a:ext uri="{FF2B5EF4-FFF2-40B4-BE49-F238E27FC236}">
                <a16:creationId xmlns:a16="http://schemas.microsoft.com/office/drawing/2014/main" id="{16FB1D71-1B99-8395-EC67-ADF82A213BA6}"/>
              </a:ext>
            </a:extLst>
          </p:cNvPr>
          <p:cNvSpPr txBox="1">
            <a:spLocks/>
          </p:cNvSpPr>
          <p:nvPr/>
        </p:nvSpPr>
        <p:spPr>
          <a:xfrm rot="16200000">
            <a:off x="-1643725" y="2596929"/>
            <a:ext cx="5537624" cy="1229105"/>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lnSpc>
                <a:spcPts val="3620"/>
              </a:lnSpc>
            </a:pPr>
            <a:r>
              <a:rPr lang="en-US" dirty="0">
                <a:solidFill>
                  <a:schemeClr val="bg1"/>
                </a:solidFill>
              </a:rPr>
              <a:t>Óhefðbundin gistiaðstaða í ferðaþjónustu </a:t>
            </a:r>
          </a:p>
        </p:txBody>
      </p:sp>
    </p:spTree>
    <p:extLst>
      <p:ext uri="{BB962C8B-B14F-4D97-AF65-F5344CB8AC3E}">
        <p14:creationId xmlns:p14="http://schemas.microsoft.com/office/powerpoint/2010/main" val="850779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43D63E27-25D9-4919-8DFB-F33F333C3548}"/>
              </a:ext>
            </a:extLst>
          </p:cNvPr>
          <p:cNvSpPr>
            <a:spLocks noGrp="1"/>
          </p:cNvSpPr>
          <p:nvPr>
            <p:ph type="body" sz="quarter" idx="14"/>
          </p:nvPr>
        </p:nvSpPr>
        <p:spPr>
          <a:xfrm>
            <a:off x="7226999" y="819396"/>
            <a:ext cx="4561589" cy="689519"/>
          </a:xfrm>
        </p:spPr>
        <p:txBody>
          <a:bodyPr anchor="t"/>
          <a:lstStyle/>
          <a:p>
            <a:pPr>
              <a:lnSpc>
                <a:spcPts val="2240"/>
              </a:lnSpc>
            </a:pPr>
            <a:r>
              <a:rPr lang="en-US" sz="2800" b="1" kern="1200" dirty="0">
                <a:solidFill>
                  <a:srgbClr val="EC7C69"/>
                </a:solidFill>
                <a:latin typeface="+mn-lt"/>
                <a:ea typeface="+mn-ea"/>
                <a:cs typeface="+mn-cs"/>
              </a:rPr>
              <a:t>Að byrja </a:t>
            </a:r>
            <a:r>
              <a:rPr lang="en-US" sz="2800" kern="1200" dirty="0">
                <a:solidFill>
                  <a:srgbClr val="EC7C69"/>
                </a:solidFill>
                <a:latin typeface="+mn-lt"/>
                <a:ea typeface="+mn-ea"/>
                <a:cs typeface="+mn-cs"/>
              </a:rPr>
              <a:t>– leggja fjárhagslegan grunn að fyrirtækinu þínu og markaðinum þínum</a:t>
            </a:r>
          </a:p>
          <a:p>
            <a:pPr>
              <a:lnSpc>
                <a:spcPts val="2240"/>
              </a:lnSpc>
            </a:pPr>
            <a:endParaRPr lang="en-US" sz="2800" b="1" kern="1200" dirty="0">
              <a:solidFill>
                <a:srgbClr val="EC7C69"/>
              </a:solidFill>
              <a:latin typeface="+mn-lt"/>
              <a:ea typeface="+mn-ea"/>
              <a:cs typeface="+mn-cs"/>
            </a:endParaRPr>
          </a:p>
        </p:txBody>
      </p:sp>
      <p:sp>
        <p:nvSpPr>
          <p:cNvPr id="9" name="Text Placeholder 8">
            <a:extLst>
              <a:ext uri="{FF2B5EF4-FFF2-40B4-BE49-F238E27FC236}">
                <a16:creationId xmlns:a16="http://schemas.microsoft.com/office/drawing/2014/main" id="{4F1B31DF-1CFE-D018-6B75-87CD9C17B018}"/>
              </a:ext>
            </a:extLst>
          </p:cNvPr>
          <p:cNvSpPr>
            <a:spLocks noGrp="1"/>
          </p:cNvSpPr>
          <p:nvPr>
            <p:ph type="body" sz="quarter" idx="28"/>
          </p:nvPr>
        </p:nvSpPr>
        <p:spPr>
          <a:xfrm>
            <a:off x="629762" y="1305618"/>
            <a:ext cx="5636567" cy="4246763"/>
          </a:xfrm>
        </p:spPr>
        <p:txBody>
          <a:bodyPr/>
          <a:lstStyle/>
          <a:p>
            <a:pPr marL="0" indent="0">
              <a:lnSpc>
                <a:spcPts val="2180"/>
              </a:lnSpc>
            </a:pPr>
            <a:r>
              <a:rPr lang="en-US" sz="2200" dirty="0"/>
              <a:t>Áður en þú leggur grunninn í jörðina þarftu að byggja upp sterkan grunn í viðskiptalíkani þínu. </a:t>
            </a:r>
            <a:r>
              <a:rPr lang="en-US" sz="2200" b="0" dirty="0"/>
              <a:t>Þessi hluti kynnir þér heiminn sem býðst í óhefðbundnum gistimöguleikum í ferðaþjónustu og hjálpar þér að taka nauðsynlegar fyrstu ákvarðanir – hvaða </a:t>
            </a:r>
            <a:r>
              <a:rPr lang="en-US" sz="2200" dirty="0"/>
              <a:t>tegund gistingar þú vilt bjóða</a:t>
            </a:r>
            <a:r>
              <a:rPr lang="en-US" sz="2200" b="0" dirty="0"/>
              <a:t>, hversu mikið þú </a:t>
            </a:r>
            <a:r>
              <a:rPr lang="en-US" sz="2200" dirty="0"/>
              <a:t>getur fjárfest </a:t>
            </a:r>
            <a:r>
              <a:rPr lang="en-US" sz="2200" b="0" dirty="0"/>
              <a:t>og hverjir </a:t>
            </a:r>
            <a:r>
              <a:rPr lang="en-US" sz="2200" dirty="0"/>
              <a:t>eru draumagestir</a:t>
            </a:r>
            <a:r>
              <a:rPr lang="en-US" sz="2200" b="0" dirty="0"/>
              <a:t> þínir</a:t>
            </a:r>
            <a:r>
              <a:rPr lang="en-US" sz="2200" dirty="0"/>
              <a:t>. </a:t>
            </a:r>
          </a:p>
          <a:p>
            <a:pPr marL="0" indent="0">
              <a:lnSpc>
                <a:spcPts val="2180"/>
              </a:lnSpc>
            </a:pPr>
            <a:endParaRPr lang="en-US" sz="2200" b="0" dirty="0"/>
          </a:p>
          <a:p>
            <a:pPr marL="0" indent="0">
              <a:lnSpc>
                <a:spcPts val="2180"/>
              </a:lnSpc>
            </a:pPr>
            <a:r>
              <a:rPr lang="en-US" sz="2200" b="0" dirty="0"/>
              <a:t>Hvort sem þú ert að dreyma um skógar-glamping-hýsi eða endurreist fornbæ, þá byrjar árangur með því að skilja </a:t>
            </a:r>
            <a:r>
              <a:rPr lang="en-US" sz="2200" dirty="0"/>
              <a:t>einstakar væntingar markhópsins og samræma tilboðið þitt </a:t>
            </a:r>
            <a:r>
              <a:rPr lang="en-US" sz="2200" b="0" dirty="0"/>
              <a:t>við það sem fólk er tilbúið að borga fyrir. Þú munt einnig kanna hvernig á að </a:t>
            </a:r>
            <a:r>
              <a:rPr lang="en-US" sz="2200" dirty="0"/>
              <a:t>gera fjárhagsáætlun, stækka skynsamlega og velja viðskiptalíkan </a:t>
            </a:r>
            <a:r>
              <a:rPr lang="en-US" sz="2200" b="0" dirty="0"/>
              <a:t>sem tryggir að rekstur þinn sé bæði fjárhagslega og umhverfislega sjálfbær frá fyrsta degi.</a:t>
            </a:r>
          </a:p>
          <a:p>
            <a:pPr marL="0" indent="0">
              <a:lnSpc>
                <a:spcPts val="2180"/>
              </a:lnSpc>
            </a:pPr>
            <a:endParaRPr lang="en-US" sz="2200" b="0" dirty="0"/>
          </a:p>
          <a:p>
            <a:pPr marL="0" indent="0">
              <a:lnSpc>
                <a:spcPts val="2180"/>
              </a:lnSpc>
            </a:pPr>
            <a:endParaRPr lang="en-US" sz="2200" b="0" dirty="0"/>
          </a:p>
        </p:txBody>
      </p:sp>
      <p:sp>
        <p:nvSpPr>
          <p:cNvPr id="11" name="Text Placeholder 10">
            <a:extLst>
              <a:ext uri="{FF2B5EF4-FFF2-40B4-BE49-F238E27FC236}">
                <a16:creationId xmlns:a16="http://schemas.microsoft.com/office/drawing/2014/main" id="{0D4384D8-C9BE-3A21-3637-568A04D30488}"/>
              </a:ext>
            </a:extLst>
          </p:cNvPr>
          <p:cNvSpPr>
            <a:spLocks noGrp="1"/>
          </p:cNvSpPr>
          <p:nvPr>
            <p:ph type="body" sz="quarter" idx="30"/>
          </p:nvPr>
        </p:nvSpPr>
        <p:spPr>
          <a:xfrm>
            <a:off x="7202616" y="2136039"/>
            <a:ext cx="4472729" cy="570200"/>
          </a:xfrm>
        </p:spPr>
        <p:txBody>
          <a:bodyPr anchor="t"/>
          <a:lstStyle/>
          <a:p>
            <a:pPr marL="342900" indent="-342900">
              <a:buFont typeface="Arial" panose="020B0604020202020204" pitchFamily="34" charset="0"/>
              <a:buChar char="•"/>
            </a:pPr>
            <a:r>
              <a:rPr lang="en-US" sz="2200" dirty="0">
                <a:solidFill>
                  <a:srgbClr val="414141"/>
                </a:solidFill>
              </a:rPr>
              <a:t>Greindu mismunandi tegundir óhefðbundinna gististaða í ferðaþjónustu og skiljðu </a:t>
            </a:r>
            <a:r>
              <a:rPr lang="en-US" sz="2200" b="1" dirty="0">
                <a:solidFill>
                  <a:srgbClr val="414141"/>
                </a:solidFill>
              </a:rPr>
              <a:t>hvað einkennir þær frá hefðbundnum líkönum.</a:t>
            </a:r>
          </a:p>
          <a:p>
            <a:pPr marL="342900" indent="-342900">
              <a:buFont typeface="Arial" panose="020B0604020202020204" pitchFamily="34" charset="0"/>
              <a:buChar char="•"/>
            </a:pPr>
            <a:endParaRPr lang="en-US" sz="2200" b="1" dirty="0">
              <a:solidFill>
                <a:srgbClr val="414141"/>
              </a:solidFill>
            </a:endParaRPr>
          </a:p>
          <a:p>
            <a:pPr marL="342900" indent="-342900">
              <a:buFont typeface="Arial" panose="020B0604020202020204" pitchFamily="34" charset="0"/>
              <a:buChar char="•"/>
            </a:pPr>
            <a:r>
              <a:rPr lang="en-US" sz="2200" b="1" dirty="0">
                <a:solidFill>
                  <a:srgbClr val="414141"/>
                </a:solidFill>
              </a:rPr>
              <a:t>Skilgreindu fjárhagsmörk þín</a:t>
            </a:r>
            <a:r>
              <a:rPr lang="en-US" sz="2200" dirty="0">
                <a:solidFill>
                  <a:srgbClr val="414141"/>
                </a:solidFill>
              </a:rPr>
              <a:t>, stofnfjárhagsáætlun og valinn viðskiptalíkan (t.d. einyrki, sameignarfélag, hlutafélag).</a:t>
            </a:r>
          </a:p>
          <a:p>
            <a:pPr marL="342900" indent="-342900">
              <a:buFont typeface="Arial" panose="020B0604020202020204" pitchFamily="34" charset="0"/>
              <a:buChar char="•"/>
            </a:pPr>
            <a:endParaRPr lang="en-GB" sz="2200" dirty="0">
              <a:solidFill>
                <a:srgbClr val="414141"/>
              </a:solidFill>
            </a:endParaRPr>
          </a:p>
        </p:txBody>
      </p:sp>
      <p:sp>
        <p:nvSpPr>
          <p:cNvPr id="8" name="Text Placeholder 7">
            <a:extLst>
              <a:ext uri="{FF2B5EF4-FFF2-40B4-BE49-F238E27FC236}">
                <a16:creationId xmlns:a16="http://schemas.microsoft.com/office/drawing/2014/main" id="{9E008C6E-21CE-8F0D-9175-2244D18D2709}"/>
              </a:ext>
            </a:extLst>
          </p:cNvPr>
          <p:cNvSpPr>
            <a:spLocks noGrp="1"/>
          </p:cNvSpPr>
          <p:nvPr>
            <p:ph type="body" sz="quarter" idx="27"/>
          </p:nvPr>
        </p:nvSpPr>
        <p:spPr>
          <a:xfrm>
            <a:off x="470315" y="352593"/>
            <a:ext cx="5041923" cy="720752"/>
          </a:xfrm>
        </p:spPr>
        <p:txBody>
          <a:bodyPr lIns="91440" tIns="45720" rIns="91440" bIns="45720" anchor="ctr">
            <a:noAutofit/>
          </a:bodyPr>
          <a:lstStyle/>
          <a:p>
            <a:r>
              <a:rPr lang="en-US" sz="3200" b="1" dirty="0"/>
              <a:t>Kafli 6 (hluti 1) Yfirlit </a:t>
            </a:r>
          </a:p>
        </p:txBody>
      </p:sp>
      <p:cxnSp>
        <p:nvCxnSpPr>
          <p:cNvPr id="34" name="Straight Connector 33">
            <a:extLst>
              <a:ext uri="{FF2B5EF4-FFF2-40B4-BE49-F238E27FC236}">
                <a16:creationId xmlns:a16="http://schemas.microsoft.com/office/drawing/2014/main" id="{AE91B2BC-7D76-4B4D-B897-64B7D14505D7}"/>
              </a:ext>
            </a:extLst>
          </p:cNvPr>
          <p:cNvCxnSpPr>
            <a:cxnSpLocks/>
          </p:cNvCxnSpPr>
          <p:nvPr/>
        </p:nvCxnSpPr>
        <p:spPr>
          <a:xfrm flipH="1">
            <a:off x="5863764" y="1754567"/>
            <a:ext cx="5550517" cy="11684"/>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4" name="Slide Number Placeholder 5">
            <a:extLst>
              <a:ext uri="{FF2B5EF4-FFF2-40B4-BE49-F238E27FC236}">
                <a16:creationId xmlns:a16="http://schemas.microsoft.com/office/drawing/2014/main" id="{FB0E8D8A-89C8-479B-851C-E0591AE7D7EB}"/>
              </a:ext>
            </a:extLst>
          </p:cNvPr>
          <p:cNvSpPr>
            <a:spLocks noGrp="1"/>
          </p:cNvSpPr>
          <p:nvPr>
            <p:ph type="sldNum" sz="quarter" idx="4"/>
          </p:nvPr>
        </p:nvSpPr>
        <p:spPr>
          <a:xfrm>
            <a:off x="11681466" y="652611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t>2</a:t>
            </a:fld>
            <a:endParaRPr lang="fr-CA" sz="1200" dirty="0"/>
          </a:p>
        </p:txBody>
      </p:sp>
      <p:sp>
        <p:nvSpPr>
          <p:cNvPr id="19" name="Text Placeholder 11">
            <a:extLst>
              <a:ext uri="{FF2B5EF4-FFF2-40B4-BE49-F238E27FC236}">
                <a16:creationId xmlns:a16="http://schemas.microsoft.com/office/drawing/2014/main" id="{B330C397-05ED-4034-18C2-325E0A7AA1FD}"/>
              </a:ext>
            </a:extLst>
          </p:cNvPr>
          <p:cNvSpPr txBox="1">
            <a:spLocks/>
          </p:cNvSpPr>
          <p:nvPr/>
        </p:nvSpPr>
        <p:spPr>
          <a:xfrm>
            <a:off x="4718920" y="1139416"/>
            <a:ext cx="2289688" cy="626835"/>
          </a:xfrm>
          <a:prstGeom prst="rect">
            <a:avLst/>
          </a:prstGeom>
          <a:noFill/>
        </p:spPr>
        <p:txBody>
          <a:bodyPr anchor="b">
            <a:noAutofit/>
          </a:bodyPr>
          <a:lstStyle>
            <a:lvl1pPr marL="0" indent="0" algn="ctr" defTabSz="914400" rtl="0" eaLnBrk="1" latinLnBrk="0" hangingPunct="1">
              <a:lnSpc>
                <a:spcPct val="100000"/>
              </a:lnSpc>
              <a:spcBef>
                <a:spcPts val="0"/>
              </a:spcBef>
              <a:buFont typeface="Arial" panose="020B0604020202020204" pitchFamily="34" charset="0"/>
              <a:buNone/>
              <a:defRPr sz="3200" b="0" kern="1200" baseline="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r>
              <a:rPr lang="en-US" b="1" dirty="0"/>
              <a:t>1. hluti</a:t>
            </a:r>
          </a:p>
        </p:txBody>
      </p:sp>
      <p:sp>
        <p:nvSpPr>
          <p:cNvPr id="18" name="TextBox 17">
            <a:extLst>
              <a:ext uri="{FF2B5EF4-FFF2-40B4-BE49-F238E27FC236}">
                <a16:creationId xmlns:a16="http://schemas.microsoft.com/office/drawing/2014/main" id="{9B61029F-166A-BF4A-2B28-52ED1C3CA449}"/>
              </a:ext>
            </a:extLst>
          </p:cNvPr>
          <p:cNvSpPr txBox="1"/>
          <p:nvPr/>
        </p:nvSpPr>
        <p:spPr>
          <a:xfrm>
            <a:off x="7227000" y="224118"/>
            <a:ext cx="3523130" cy="523220"/>
          </a:xfrm>
          <a:prstGeom prst="rect">
            <a:avLst/>
          </a:prstGeom>
          <a:noFill/>
        </p:spPr>
        <p:txBody>
          <a:bodyPr wrap="square" rtlCol="0">
            <a:spAutoFit/>
          </a:bodyPr>
          <a:lstStyle/>
          <a:p>
            <a:r>
              <a:rPr lang="en-IE" sz="2800" b="1" dirty="0">
                <a:solidFill>
                  <a:srgbClr val="459597"/>
                </a:solidFill>
              </a:rPr>
              <a:t>Námsárangur</a:t>
            </a:r>
          </a:p>
        </p:txBody>
      </p:sp>
      <p:sp>
        <p:nvSpPr>
          <p:cNvPr id="20" name="TextBox 19">
            <a:extLst>
              <a:ext uri="{FF2B5EF4-FFF2-40B4-BE49-F238E27FC236}">
                <a16:creationId xmlns:a16="http://schemas.microsoft.com/office/drawing/2014/main" id="{7A883677-0E96-F934-6583-BEDD0FE46558}"/>
              </a:ext>
            </a:extLst>
          </p:cNvPr>
          <p:cNvSpPr txBox="1"/>
          <p:nvPr/>
        </p:nvSpPr>
        <p:spPr>
          <a:xfrm>
            <a:off x="180637" y="6464605"/>
            <a:ext cx="7457765" cy="338554"/>
          </a:xfrm>
          <a:prstGeom prst="rect">
            <a:avLst/>
          </a:prstGeom>
          <a:noFill/>
        </p:spPr>
        <p:txBody>
          <a:bodyPr wrap="square" rtlCol="0">
            <a:spAutoFit/>
          </a:bodyPr>
          <a:lstStyle/>
          <a:p>
            <a:r>
              <a:rPr lang="en-IE" sz="1600" b="1" dirty="0">
                <a:solidFill>
                  <a:srgbClr val="494949"/>
                </a:solidFill>
              </a:rPr>
              <a:t>Heimild: </a:t>
            </a:r>
            <a:r>
              <a:rPr lang="en-US" sz="1600" dirty="0">
                <a:solidFill>
                  <a:srgbClr val="494949"/>
                </a:solidFill>
                <a:hlinkClick r:id="rId2">
                  <a:extLst>
                    <a:ext uri="{A12FA001-AC4F-418D-AE19-62706E023703}">
                      <ahyp:hlinkClr xmlns:ahyp="http://schemas.microsoft.com/office/drawing/2018/hyperlinkcolor" val="tx"/>
                    </a:ext>
                  </a:extLst>
                </a:hlinkClick>
              </a:rPr>
              <a:t>Að koma glamping-rekstri af stað: ráð og innsýn fyrir farsælan upphaf</a:t>
            </a:r>
            <a:endParaRPr lang="en-IE" sz="1600" dirty="0">
              <a:solidFill>
                <a:srgbClr val="494949"/>
              </a:solidFill>
            </a:endParaRPr>
          </a:p>
        </p:txBody>
      </p:sp>
    </p:spTree>
    <p:extLst>
      <p:ext uri="{BB962C8B-B14F-4D97-AF65-F5344CB8AC3E}">
        <p14:creationId xmlns:p14="http://schemas.microsoft.com/office/powerpoint/2010/main" val="64816471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7B73E5-90BF-FF38-087C-F4A3EF73D5B5}"/>
            </a:ext>
          </a:extLst>
        </p:cNvPr>
        <p:cNvGrpSpPr/>
        <p:nvPr/>
      </p:nvGrpSpPr>
      <p:grpSpPr>
        <a:xfrm>
          <a:off x="0" y="0"/>
          <a:ext cx="0" cy="0"/>
          <a:chOff x="0" y="0"/>
          <a:chExt cx="0" cy="0"/>
        </a:xfrm>
      </p:grpSpPr>
      <p:sp>
        <p:nvSpPr>
          <p:cNvPr id="13" name="Freeform 12">
            <a:extLst>
              <a:ext uri="{FF2B5EF4-FFF2-40B4-BE49-F238E27FC236}">
                <a16:creationId xmlns:a16="http://schemas.microsoft.com/office/drawing/2014/main" id="{F9735950-9530-2FE5-88D2-285734DFB607}"/>
              </a:ext>
            </a:extLst>
          </p:cNvPr>
          <p:cNvSpPr/>
          <p:nvPr/>
        </p:nvSpPr>
        <p:spPr>
          <a:xfrm>
            <a:off x="-54509" y="2983124"/>
            <a:ext cx="2069719" cy="3211481"/>
          </a:xfrm>
          <a:custGeom>
            <a:avLst/>
            <a:gdLst>
              <a:gd name="connsiteX0" fmla="*/ 1 w 2886018"/>
              <a:gd name="connsiteY0" fmla="*/ 0 h 4478092"/>
              <a:gd name="connsiteX1" fmla="*/ 41009 w 2886018"/>
              <a:gd name="connsiteY1" fmla="*/ 0 h 4478092"/>
              <a:gd name="connsiteX2" fmla="*/ 192814 w 2886018"/>
              <a:gd name="connsiteY2" fmla="*/ 0 h 4478092"/>
              <a:gd name="connsiteX3" fmla="*/ 418852 w 2886018"/>
              <a:gd name="connsiteY3" fmla="*/ 0 h 4478092"/>
              <a:gd name="connsiteX4" fmla="*/ 570658 w 2886018"/>
              <a:gd name="connsiteY4" fmla="*/ 0 h 4478092"/>
              <a:gd name="connsiteX5" fmla="*/ 667756 w 2886018"/>
              <a:gd name="connsiteY5" fmla="*/ 0 h 4478092"/>
              <a:gd name="connsiteX6" fmla="*/ 1045599 w 2886018"/>
              <a:gd name="connsiteY6" fmla="*/ 0 h 4478092"/>
              <a:gd name="connsiteX7" fmla="*/ 1045599 w 2886018"/>
              <a:gd name="connsiteY7" fmla="*/ 1 h 4478092"/>
              <a:gd name="connsiteX8" fmla="*/ 1406484 w 2886018"/>
              <a:gd name="connsiteY8" fmla="*/ 1 h 4478092"/>
              <a:gd name="connsiteX9" fmla="*/ 1784328 w 2886018"/>
              <a:gd name="connsiteY9" fmla="*/ 1 h 4478092"/>
              <a:gd name="connsiteX10" fmla="*/ 1881426 w 2886018"/>
              <a:gd name="connsiteY10" fmla="*/ 1 h 4478092"/>
              <a:gd name="connsiteX11" fmla="*/ 2033233 w 2886018"/>
              <a:gd name="connsiteY11" fmla="*/ 1 h 4478092"/>
              <a:gd name="connsiteX12" fmla="*/ 2259270 w 2886018"/>
              <a:gd name="connsiteY12" fmla="*/ 1 h 4478092"/>
              <a:gd name="connsiteX13" fmla="*/ 2411076 w 2886018"/>
              <a:gd name="connsiteY13" fmla="*/ 1 h 4478092"/>
              <a:gd name="connsiteX14" fmla="*/ 2508175 w 2886018"/>
              <a:gd name="connsiteY14" fmla="*/ 1 h 4478092"/>
              <a:gd name="connsiteX15" fmla="*/ 2886018 w 2886018"/>
              <a:gd name="connsiteY15" fmla="*/ 1 h 4478092"/>
              <a:gd name="connsiteX16" fmla="*/ 2886018 w 2886018"/>
              <a:gd name="connsiteY16" fmla="*/ 391210 h 4478092"/>
              <a:gd name="connsiteX17" fmla="*/ 2886018 w 2886018"/>
              <a:gd name="connsiteY17" fmla="*/ 450718 h 4478092"/>
              <a:gd name="connsiteX18" fmla="*/ 2886018 w 2886018"/>
              <a:gd name="connsiteY18" fmla="*/ 841928 h 4478092"/>
              <a:gd name="connsiteX19" fmla="*/ 2886018 w 2886018"/>
              <a:gd name="connsiteY19" fmla="*/ 964357 h 4478092"/>
              <a:gd name="connsiteX20" fmla="*/ 2886018 w 2886018"/>
              <a:gd name="connsiteY20" fmla="*/ 1355566 h 4478092"/>
              <a:gd name="connsiteX21" fmla="*/ 2886018 w 2886018"/>
              <a:gd name="connsiteY21" fmla="*/ 1415074 h 4478092"/>
              <a:gd name="connsiteX22" fmla="*/ 2886018 w 2886018"/>
              <a:gd name="connsiteY22" fmla="*/ 1806284 h 4478092"/>
              <a:gd name="connsiteX23" fmla="*/ 2886018 w 2886018"/>
              <a:gd name="connsiteY23" fmla="*/ 2379835 h 4478092"/>
              <a:gd name="connsiteX24" fmla="*/ 2886018 w 2886018"/>
              <a:gd name="connsiteY24" fmla="*/ 2771044 h 4478092"/>
              <a:gd name="connsiteX25" fmla="*/ 2886018 w 2886018"/>
              <a:gd name="connsiteY25" fmla="*/ 2830553 h 4478092"/>
              <a:gd name="connsiteX26" fmla="*/ 2886018 w 2886018"/>
              <a:gd name="connsiteY26" fmla="*/ 3221762 h 4478092"/>
              <a:gd name="connsiteX27" fmla="*/ 2886018 w 2886018"/>
              <a:gd name="connsiteY27" fmla="*/ 3344190 h 4478092"/>
              <a:gd name="connsiteX28" fmla="*/ 2886018 w 2886018"/>
              <a:gd name="connsiteY28" fmla="*/ 3735400 h 4478092"/>
              <a:gd name="connsiteX29" fmla="*/ 2886018 w 2886018"/>
              <a:gd name="connsiteY29" fmla="*/ 3794909 h 4478092"/>
              <a:gd name="connsiteX30" fmla="*/ 2886018 w 2886018"/>
              <a:gd name="connsiteY30" fmla="*/ 4186118 h 4478092"/>
              <a:gd name="connsiteX31" fmla="*/ 2547933 w 2886018"/>
              <a:gd name="connsiteY31" fmla="*/ 4478092 h 4478092"/>
              <a:gd name="connsiteX32" fmla="*/ 2170090 w 2886018"/>
              <a:gd name="connsiteY32" fmla="*/ 4478092 h 4478092"/>
              <a:gd name="connsiteX33" fmla="*/ 2072989 w 2886018"/>
              <a:gd name="connsiteY33" fmla="*/ 4478092 h 4478092"/>
              <a:gd name="connsiteX34" fmla="*/ 1921183 w 2886018"/>
              <a:gd name="connsiteY34" fmla="*/ 4478092 h 4478092"/>
              <a:gd name="connsiteX35" fmla="*/ 1695147 w 2886018"/>
              <a:gd name="connsiteY35" fmla="*/ 4478092 h 4478092"/>
              <a:gd name="connsiteX36" fmla="*/ 1543340 w 2886018"/>
              <a:gd name="connsiteY36" fmla="*/ 4478092 h 4478092"/>
              <a:gd name="connsiteX37" fmla="*/ 1446240 w 2886018"/>
              <a:gd name="connsiteY37" fmla="*/ 4478092 h 4478092"/>
              <a:gd name="connsiteX38" fmla="*/ 1068398 w 2886018"/>
              <a:gd name="connsiteY38" fmla="*/ 4478092 h 4478092"/>
              <a:gd name="connsiteX39" fmla="*/ 707516 w 2886018"/>
              <a:gd name="connsiteY39" fmla="*/ 4478092 h 4478092"/>
              <a:gd name="connsiteX40" fmla="*/ 707514 w 2886018"/>
              <a:gd name="connsiteY40" fmla="*/ 4478092 h 4478092"/>
              <a:gd name="connsiteX41" fmla="*/ 516186 w 2886018"/>
              <a:gd name="connsiteY41" fmla="*/ 4478092 h 4478092"/>
              <a:gd name="connsiteX42" fmla="*/ 329674 w 2886018"/>
              <a:gd name="connsiteY42" fmla="*/ 4478092 h 4478092"/>
              <a:gd name="connsiteX43" fmla="*/ 329671 w 2886018"/>
              <a:gd name="connsiteY43" fmla="*/ 4478092 h 4478092"/>
              <a:gd name="connsiteX44" fmla="*/ 232574 w 2886018"/>
              <a:gd name="connsiteY44" fmla="*/ 4478092 h 4478092"/>
              <a:gd name="connsiteX45" fmla="*/ 232572 w 2886018"/>
              <a:gd name="connsiteY45" fmla="*/ 4478092 h 4478092"/>
              <a:gd name="connsiteX46" fmla="*/ 138343 w 2886018"/>
              <a:gd name="connsiteY46" fmla="*/ 4478092 h 4478092"/>
              <a:gd name="connsiteX47" fmla="*/ 80769 w 2886018"/>
              <a:gd name="connsiteY47" fmla="*/ 4478092 h 4478092"/>
              <a:gd name="connsiteX48" fmla="*/ 80766 w 2886018"/>
              <a:gd name="connsiteY48" fmla="*/ 4478092 h 4478092"/>
              <a:gd name="connsiteX49" fmla="*/ 41243 w 2886018"/>
              <a:gd name="connsiteY49" fmla="*/ 4478092 h 4478092"/>
              <a:gd name="connsiteX50" fmla="*/ 0 w 2886018"/>
              <a:gd name="connsiteY50" fmla="*/ 4478092 h 4478092"/>
              <a:gd name="connsiteX51" fmla="*/ 0 w 2886018"/>
              <a:gd name="connsiteY51" fmla="*/ 4361811 h 4478092"/>
              <a:gd name="connsiteX52" fmla="*/ 0 w 2886018"/>
              <a:gd name="connsiteY52" fmla="*/ 3770072 h 4478092"/>
              <a:gd name="connsiteX53" fmla="*/ 1 w 2886018"/>
              <a:gd name="connsiteY53" fmla="*/ 3770072 h 4478092"/>
              <a:gd name="connsiteX54" fmla="*/ 1 w 2886018"/>
              <a:gd name="connsiteY54" fmla="*/ 3150527 h 4478092"/>
              <a:gd name="connsiteX55" fmla="*/ 1 w 2886018"/>
              <a:gd name="connsiteY55" fmla="*/ 2991316 h 4478092"/>
              <a:gd name="connsiteX56" fmla="*/ 1 w 2886018"/>
              <a:gd name="connsiteY56" fmla="*/ 2742400 h 4478092"/>
              <a:gd name="connsiteX57" fmla="*/ 1 w 2886018"/>
              <a:gd name="connsiteY57" fmla="*/ 2371769 h 4478092"/>
              <a:gd name="connsiteX58" fmla="*/ 1 w 2886018"/>
              <a:gd name="connsiteY58" fmla="*/ 2122855 h 4478092"/>
              <a:gd name="connsiteX59" fmla="*/ 1 w 2886018"/>
              <a:gd name="connsiteY59" fmla="*/ 1963641 h 4478092"/>
              <a:gd name="connsiteX60" fmla="*/ 1 w 2886018"/>
              <a:gd name="connsiteY60" fmla="*/ 1344098 h 4478092"/>
              <a:gd name="connsiteX61" fmla="*/ 1 w 2886018"/>
              <a:gd name="connsiteY61" fmla="*/ 1093593 h 4478092"/>
              <a:gd name="connsiteX62" fmla="*/ 1 w 2886018"/>
              <a:gd name="connsiteY62" fmla="*/ 723391 h 4478092"/>
              <a:gd name="connsiteX63" fmla="*/ 0 w 2886018"/>
              <a:gd name="connsiteY63" fmla="*/ 723391 h 4478092"/>
              <a:gd name="connsiteX64" fmla="*/ 0 w 2886018"/>
              <a:gd name="connsiteY64" fmla="*/ 438639 h 4478092"/>
              <a:gd name="connsiteX65" fmla="*/ 1 w 2886018"/>
              <a:gd name="connsiteY65" fmla="*/ 438639 h 44780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2886018" h="4478092">
                <a:moveTo>
                  <a:pt x="1" y="0"/>
                </a:moveTo>
                <a:lnTo>
                  <a:pt x="41009" y="0"/>
                </a:lnTo>
                <a:lnTo>
                  <a:pt x="192814" y="0"/>
                </a:lnTo>
                <a:lnTo>
                  <a:pt x="418852" y="0"/>
                </a:lnTo>
                <a:lnTo>
                  <a:pt x="570658" y="0"/>
                </a:lnTo>
                <a:lnTo>
                  <a:pt x="667756" y="0"/>
                </a:lnTo>
                <a:lnTo>
                  <a:pt x="1045599" y="0"/>
                </a:lnTo>
                <a:lnTo>
                  <a:pt x="1045599" y="1"/>
                </a:lnTo>
                <a:lnTo>
                  <a:pt x="1406484" y="1"/>
                </a:lnTo>
                <a:lnTo>
                  <a:pt x="1784328" y="1"/>
                </a:lnTo>
                <a:lnTo>
                  <a:pt x="1881426" y="1"/>
                </a:lnTo>
                <a:lnTo>
                  <a:pt x="2033233" y="1"/>
                </a:lnTo>
                <a:lnTo>
                  <a:pt x="2259270" y="1"/>
                </a:lnTo>
                <a:lnTo>
                  <a:pt x="2411076" y="1"/>
                </a:lnTo>
                <a:lnTo>
                  <a:pt x="2508175" y="1"/>
                </a:lnTo>
                <a:lnTo>
                  <a:pt x="2886018" y="1"/>
                </a:lnTo>
                <a:lnTo>
                  <a:pt x="2886018" y="391210"/>
                </a:lnTo>
                <a:lnTo>
                  <a:pt x="2886018" y="450718"/>
                </a:lnTo>
                <a:lnTo>
                  <a:pt x="2886018" y="841928"/>
                </a:lnTo>
                <a:lnTo>
                  <a:pt x="2886018" y="964357"/>
                </a:lnTo>
                <a:lnTo>
                  <a:pt x="2886018" y="1355566"/>
                </a:lnTo>
                <a:lnTo>
                  <a:pt x="2886018" y="1415074"/>
                </a:lnTo>
                <a:lnTo>
                  <a:pt x="2886018" y="1806284"/>
                </a:lnTo>
                <a:lnTo>
                  <a:pt x="2886018" y="2379835"/>
                </a:lnTo>
                <a:lnTo>
                  <a:pt x="2886018" y="2771044"/>
                </a:lnTo>
                <a:lnTo>
                  <a:pt x="2886018" y="2830553"/>
                </a:lnTo>
                <a:lnTo>
                  <a:pt x="2886018" y="3221762"/>
                </a:lnTo>
                <a:lnTo>
                  <a:pt x="2886018" y="3344190"/>
                </a:lnTo>
                <a:lnTo>
                  <a:pt x="2886018" y="3735400"/>
                </a:lnTo>
                <a:lnTo>
                  <a:pt x="2886018" y="3794909"/>
                </a:lnTo>
                <a:lnTo>
                  <a:pt x="2886018" y="4186118"/>
                </a:lnTo>
                <a:cubicBezTo>
                  <a:pt x="2886018" y="4346942"/>
                  <a:pt x="2735263" y="4478092"/>
                  <a:pt x="2547933" y="4478092"/>
                </a:cubicBezTo>
                <a:lnTo>
                  <a:pt x="2170090" y="4478092"/>
                </a:lnTo>
                <a:lnTo>
                  <a:pt x="2072989" y="4478092"/>
                </a:lnTo>
                <a:lnTo>
                  <a:pt x="1921183" y="4478092"/>
                </a:lnTo>
                <a:lnTo>
                  <a:pt x="1695147" y="4478092"/>
                </a:lnTo>
                <a:lnTo>
                  <a:pt x="1543340" y="4478092"/>
                </a:lnTo>
                <a:lnTo>
                  <a:pt x="1446240" y="4478092"/>
                </a:lnTo>
                <a:lnTo>
                  <a:pt x="1068398" y="4478092"/>
                </a:lnTo>
                <a:lnTo>
                  <a:pt x="707516" y="4478092"/>
                </a:lnTo>
                <a:lnTo>
                  <a:pt x="707514" y="4478092"/>
                </a:lnTo>
                <a:lnTo>
                  <a:pt x="516186" y="4478092"/>
                </a:lnTo>
                <a:lnTo>
                  <a:pt x="329674" y="4478092"/>
                </a:lnTo>
                <a:lnTo>
                  <a:pt x="329671" y="4478092"/>
                </a:lnTo>
                <a:lnTo>
                  <a:pt x="232574" y="4478092"/>
                </a:lnTo>
                <a:lnTo>
                  <a:pt x="232572" y="4478092"/>
                </a:lnTo>
                <a:lnTo>
                  <a:pt x="138343" y="4478092"/>
                </a:lnTo>
                <a:lnTo>
                  <a:pt x="80769" y="4478092"/>
                </a:lnTo>
                <a:lnTo>
                  <a:pt x="80766" y="4478092"/>
                </a:lnTo>
                <a:lnTo>
                  <a:pt x="41243" y="4478092"/>
                </a:lnTo>
                <a:lnTo>
                  <a:pt x="0" y="4478092"/>
                </a:lnTo>
                <a:lnTo>
                  <a:pt x="0" y="4361811"/>
                </a:lnTo>
                <a:lnTo>
                  <a:pt x="0" y="3770072"/>
                </a:lnTo>
                <a:lnTo>
                  <a:pt x="1" y="3770072"/>
                </a:lnTo>
                <a:lnTo>
                  <a:pt x="1" y="3150527"/>
                </a:lnTo>
                <a:lnTo>
                  <a:pt x="1" y="2991316"/>
                </a:lnTo>
                <a:lnTo>
                  <a:pt x="1" y="2742400"/>
                </a:lnTo>
                <a:lnTo>
                  <a:pt x="1" y="2371769"/>
                </a:lnTo>
                <a:lnTo>
                  <a:pt x="1" y="2122855"/>
                </a:lnTo>
                <a:lnTo>
                  <a:pt x="1" y="1963641"/>
                </a:lnTo>
                <a:lnTo>
                  <a:pt x="1" y="1344098"/>
                </a:lnTo>
                <a:lnTo>
                  <a:pt x="1" y="1093593"/>
                </a:lnTo>
                <a:lnTo>
                  <a:pt x="1" y="723391"/>
                </a:lnTo>
                <a:lnTo>
                  <a:pt x="0" y="723391"/>
                </a:lnTo>
                <a:lnTo>
                  <a:pt x="0" y="438639"/>
                </a:lnTo>
                <a:lnTo>
                  <a:pt x="1" y="438639"/>
                </a:lnTo>
                <a:close/>
              </a:path>
            </a:pathLst>
          </a:custGeom>
          <a:solidFill>
            <a:srgbClr val="459597"/>
          </a:solidFill>
          <a:ln w="24491" cap="flat">
            <a:noFill/>
            <a:prstDash val="solid"/>
            <a:miter/>
          </a:ln>
        </p:spPr>
        <p:txBody>
          <a:bodyPr wrap="square" rtlCol="0" anchor="ctr">
            <a:noAutofit/>
          </a:bodyPr>
          <a:lstStyle/>
          <a:p>
            <a:endParaRPr lang="en-US"/>
          </a:p>
        </p:txBody>
      </p:sp>
      <p:sp>
        <p:nvSpPr>
          <p:cNvPr id="3" name="Freeform 2">
            <a:extLst>
              <a:ext uri="{FF2B5EF4-FFF2-40B4-BE49-F238E27FC236}">
                <a16:creationId xmlns:a16="http://schemas.microsoft.com/office/drawing/2014/main" id="{D4394EA9-E895-0365-EFFF-EC5DD8134590}"/>
              </a:ext>
            </a:extLst>
          </p:cNvPr>
          <p:cNvSpPr/>
          <p:nvPr/>
        </p:nvSpPr>
        <p:spPr>
          <a:xfrm>
            <a:off x="-54509" y="0"/>
            <a:ext cx="2069719" cy="3211481"/>
          </a:xfrm>
          <a:custGeom>
            <a:avLst/>
            <a:gdLst>
              <a:gd name="connsiteX0" fmla="*/ 1 w 2886018"/>
              <a:gd name="connsiteY0" fmla="*/ 0 h 4478092"/>
              <a:gd name="connsiteX1" fmla="*/ 41009 w 2886018"/>
              <a:gd name="connsiteY1" fmla="*/ 0 h 4478092"/>
              <a:gd name="connsiteX2" fmla="*/ 192814 w 2886018"/>
              <a:gd name="connsiteY2" fmla="*/ 0 h 4478092"/>
              <a:gd name="connsiteX3" fmla="*/ 418852 w 2886018"/>
              <a:gd name="connsiteY3" fmla="*/ 0 h 4478092"/>
              <a:gd name="connsiteX4" fmla="*/ 570658 w 2886018"/>
              <a:gd name="connsiteY4" fmla="*/ 0 h 4478092"/>
              <a:gd name="connsiteX5" fmla="*/ 667756 w 2886018"/>
              <a:gd name="connsiteY5" fmla="*/ 0 h 4478092"/>
              <a:gd name="connsiteX6" fmla="*/ 1045599 w 2886018"/>
              <a:gd name="connsiteY6" fmla="*/ 0 h 4478092"/>
              <a:gd name="connsiteX7" fmla="*/ 1045599 w 2886018"/>
              <a:gd name="connsiteY7" fmla="*/ 1 h 4478092"/>
              <a:gd name="connsiteX8" fmla="*/ 1406484 w 2886018"/>
              <a:gd name="connsiteY8" fmla="*/ 1 h 4478092"/>
              <a:gd name="connsiteX9" fmla="*/ 1784328 w 2886018"/>
              <a:gd name="connsiteY9" fmla="*/ 1 h 4478092"/>
              <a:gd name="connsiteX10" fmla="*/ 1881426 w 2886018"/>
              <a:gd name="connsiteY10" fmla="*/ 1 h 4478092"/>
              <a:gd name="connsiteX11" fmla="*/ 2033233 w 2886018"/>
              <a:gd name="connsiteY11" fmla="*/ 1 h 4478092"/>
              <a:gd name="connsiteX12" fmla="*/ 2259270 w 2886018"/>
              <a:gd name="connsiteY12" fmla="*/ 1 h 4478092"/>
              <a:gd name="connsiteX13" fmla="*/ 2411076 w 2886018"/>
              <a:gd name="connsiteY13" fmla="*/ 1 h 4478092"/>
              <a:gd name="connsiteX14" fmla="*/ 2508175 w 2886018"/>
              <a:gd name="connsiteY14" fmla="*/ 1 h 4478092"/>
              <a:gd name="connsiteX15" fmla="*/ 2886018 w 2886018"/>
              <a:gd name="connsiteY15" fmla="*/ 1 h 4478092"/>
              <a:gd name="connsiteX16" fmla="*/ 2886018 w 2886018"/>
              <a:gd name="connsiteY16" fmla="*/ 391210 h 4478092"/>
              <a:gd name="connsiteX17" fmla="*/ 2886018 w 2886018"/>
              <a:gd name="connsiteY17" fmla="*/ 450718 h 4478092"/>
              <a:gd name="connsiteX18" fmla="*/ 2886018 w 2886018"/>
              <a:gd name="connsiteY18" fmla="*/ 841928 h 4478092"/>
              <a:gd name="connsiteX19" fmla="*/ 2886018 w 2886018"/>
              <a:gd name="connsiteY19" fmla="*/ 964357 h 4478092"/>
              <a:gd name="connsiteX20" fmla="*/ 2886018 w 2886018"/>
              <a:gd name="connsiteY20" fmla="*/ 1355566 h 4478092"/>
              <a:gd name="connsiteX21" fmla="*/ 2886018 w 2886018"/>
              <a:gd name="connsiteY21" fmla="*/ 1415074 h 4478092"/>
              <a:gd name="connsiteX22" fmla="*/ 2886018 w 2886018"/>
              <a:gd name="connsiteY22" fmla="*/ 1806284 h 4478092"/>
              <a:gd name="connsiteX23" fmla="*/ 2886018 w 2886018"/>
              <a:gd name="connsiteY23" fmla="*/ 2379835 h 4478092"/>
              <a:gd name="connsiteX24" fmla="*/ 2886018 w 2886018"/>
              <a:gd name="connsiteY24" fmla="*/ 2771044 h 4478092"/>
              <a:gd name="connsiteX25" fmla="*/ 2886018 w 2886018"/>
              <a:gd name="connsiteY25" fmla="*/ 2830553 h 4478092"/>
              <a:gd name="connsiteX26" fmla="*/ 2886018 w 2886018"/>
              <a:gd name="connsiteY26" fmla="*/ 3221762 h 4478092"/>
              <a:gd name="connsiteX27" fmla="*/ 2886018 w 2886018"/>
              <a:gd name="connsiteY27" fmla="*/ 3344190 h 4478092"/>
              <a:gd name="connsiteX28" fmla="*/ 2886018 w 2886018"/>
              <a:gd name="connsiteY28" fmla="*/ 3735400 h 4478092"/>
              <a:gd name="connsiteX29" fmla="*/ 2886018 w 2886018"/>
              <a:gd name="connsiteY29" fmla="*/ 3794909 h 4478092"/>
              <a:gd name="connsiteX30" fmla="*/ 2886018 w 2886018"/>
              <a:gd name="connsiteY30" fmla="*/ 4186118 h 4478092"/>
              <a:gd name="connsiteX31" fmla="*/ 2547933 w 2886018"/>
              <a:gd name="connsiteY31" fmla="*/ 4478092 h 4478092"/>
              <a:gd name="connsiteX32" fmla="*/ 2170090 w 2886018"/>
              <a:gd name="connsiteY32" fmla="*/ 4478092 h 4478092"/>
              <a:gd name="connsiteX33" fmla="*/ 2072989 w 2886018"/>
              <a:gd name="connsiteY33" fmla="*/ 4478092 h 4478092"/>
              <a:gd name="connsiteX34" fmla="*/ 1921183 w 2886018"/>
              <a:gd name="connsiteY34" fmla="*/ 4478092 h 4478092"/>
              <a:gd name="connsiteX35" fmla="*/ 1695147 w 2886018"/>
              <a:gd name="connsiteY35" fmla="*/ 4478092 h 4478092"/>
              <a:gd name="connsiteX36" fmla="*/ 1543340 w 2886018"/>
              <a:gd name="connsiteY36" fmla="*/ 4478092 h 4478092"/>
              <a:gd name="connsiteX37" fmla="*/ 1446240 w 2886018"/>
              <a:gd name="connsiteY37" fmla="*/ 4478092 h 4478092"/>
              <a:gd name="connsiteX38" fmla="*/ 1068398 w 2886018"/>
              <a:gd name="connsiteY38" fmla="*/ 4478092 h 4478092"/>
              <a:gd name="connsiteX39" fmla="*/ 707516 w 2886018"/>
              <a:gd name="connsiteY39" fmla="*/ 4478092 h 4478092"/>
              <a:gd name="connsiteX40" fmla="*/ 707514 w 2886018"/>
              <a:gd name="connsiteY40" fmla="*/ 4478092 h 4478092"/>
              <a:gd name="connsiteX41" fmla="*/ 516186 w 2886018"/>
              <a:gd name="connsiteY41" fmla="*/ 4478092 h 4478092"/>
              <a:gd name="connsiteX42" fmla="*/ 329674 w 2886018"/>
              <a:gd name="connsiteY42" fmla="*/ 4478092 h 4478092"/>
              <a:gd name="connsiteX43" fmla="*/ 329671 w 2886018"/>
              <a:gd name="connsiteY43" fmla="*/ 4478092 h 4478092"/>
              <a:gd name="connsiteX44" fmla="*/ 232574 w 2886018"/>
              <a:gd name="connsiteY44" fmla="*/ 4478092 h 4478092"/>
              <a:gd name="connsiteX45" fmla="*/ 232572 w 2886018"/>
              <a:gd name="connsiteY45" fmla="*/ 4478092 h 4478092"/>
              <a:gd name="connsiteX46" fmla="*/ 138343 w 2886018"/>
              <a:gd name="connsiteY46" fmla="*/ 4478092 h 4478092"/>
              <a:gd name="connsiteX47" fmla="*/ 80769 w 2886018"/>
              <a:gd name="connsiteY47" fmla="*/ 4478092 h 4478092"/>
              <a:gd name="connsiteX48" fmla="*/ 80766 w 2886018"/>
              <a:gd name="connsiteY48" fmla="*/ 4478092 h 4478092"/>
              <a:gd name="connsiteX49" fmla="*/ 41243 w 2886018"/>
              <a:gd name="connsiteY49" fmla="*/ 4478092 h 4478092"/>
              <a:gd name="connsiteX50" fmla="*/ 0 w 2886018"/>
              <a:gd name="connsiteY50" fmla="*/ 4478092 h 4478092"/>
              <a:gd name="connsiteX51" fmla="*/ 0 w 2886018"/>
              <a:gd name="connsiteY51" fmla="*/ 4361811 h 4478092"/>
              <a:gd name="connsiteX52" fmla="*/ 0 w 2886018"/>
              <a:gd name="connsiteY52" fmla="*/ 3770072 h 4478092"/>
              <a:gd name="connsiteX53" fmla="*/ 1 w 2886018"/>
              <a:gd name="connsiteY53" fmla="*/ 3770072 h 4478092"/>
              <a:gd name="connsiteX54" fmla="*/ 1 w 2886018"/>
              <a:gd name="connsiteY54" fmla="*/ 3150527 h 4478092"/>
              <a:gd name="connsiteX55" fmla="*/ 1 w 2886018"/>
              <a:gd name="connsiteY55" fmla="*/ 2991316 h 4478092"/>
              <a:gd name="connsiteX56" fmla="*/ 1 w 2886018"/>
              <a:gd name="connsiteY56" fmla="*/ 2742400 h 4478092"/>
              <a:gd name="connsiteX57" fmla="*/ 1 w 2886018"/>
              <a:gd name="connsiteY57" fmla="*/ 2371769 h 4478092"/>
              <a:gd name="connsiteX58" fmla="*/ 1 w 2886018"/>
              <a:gd name="connsiteY58" fmla="*/ 2122855 h 4478092"/>
              <a:gd name="connsiteX59" fmla="*/ 1 w 2886018"/>
              <a:gd name="connsiteY59" fmla="*/ 1963641 h 4478092"/>
              <a:gd name="connsiteX60" fmla="*/ 1 w 2886018"/>
              <a:gd name="connsiteY60" fmla="*/ 1344098 h 4478092"/>
              <a:gd name="connsiteX61" fmla="*/ 1 w 2886018"/>
              <a:gd name="connsiteY61" fmla="*/ 1093593 h 4478092"/>
              <a:gd name="connsiteX62" fmla="*/ 1 w 2886018"/>
              <a:gd name="connsiteY62" fmla="*/ 723391 h 4478092"/>
              <a:gd name="connsiteX63" fmla="*/ 0 w 2886018"/>
              <a:gd name="connsiteY63" fmla="*/ 723391 h 4478092"/>
              <a:gd name="connsiteX64" fmla="*/ 0 w 2886018"/>
              <a:gd name="connsiteY64" fmla="*/ 438639 h 4478092"/>
              <a:gd name="connsiteX65" fmla="*/ 1 w 2886018"/>
              <a:gd name="connsiteY65" fmla="*/ 438639 h 44780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2886018" h="4478092">
                <a:moveTo>
                  <a:pt x="1" y="0"/>
                </a:moveTo>
                <a:lnTo>
                  <a:pt x="41009" y="0"/>
                </a:lnTo>
                <a:lnTo>
                  <a:pt x="192814" y="0"/>
                </a:lnTo>
                <a:lnTo>
                  <a:pt x="418852" y="0"/>
                </a:lnTo>
                <a:lnTo>
                  <a:pt x="570658" y="0"/>
                </a:lnTo>
                <a:lnTo>
                  <a:pt x="667756" y="0"/>
                </a:lnTo>
                <a:lnTo>
                  <a:pt x="1045599" y="0"/>
                </a:lnTo>
                <a:lnTo>
                  <a:pt x="1045599" y="1"/>
                </a:lnTo>
                <a:lnTo>
                  <a:pt x="1406484" y="1"/>
                </a:lnTo>
                <a:lnTo>
                  <a:pt x="1784328" y="1"/>
                </a:lnTo>
                <a:lnTo>
                  <a:pt x="1881426" y="1"/>
                </a:lnTo>
                <a:lnTo>
                  <a:pt x="2033233" y="1"/>
                </a:lnTo>
                <a:lnTo>
                  <a:pt x="2259270" y="1"/>
                </a:lnTo>
                <a:lnTo>
                  <a:pt x="2411076" y="1"/>
                </a:lnTo>
                <a:lnTo>
                  <a:pt x="2508175" y="1"/>
                </a:lnTo>
                <a:lnTo>
                  <a:pt x="2886018" y="1"/>
                </a:lnTo>
                <a:lnTo>
                  <a:pt x="2886018" y="391210"/>
                </a:lnTo>
                <a:lnTo>
                  <a:pt x="2886018" y="450718"/>
                </a:lnTo>
                <a:lnTo>
                  <a:pt x="2886018" y="841928"/>
                </a:lnTo>
                <a:lnTo>
                  <a:pt x="2886018" y="964357"/>
                </a:lnTo>
                <a:lnTo>
                  <a:pt x="2886018" y="1355566"/>
                </a:lnTo>
                <a:lnTo>
                  <a:pt x="2886018" y="1415074"/>
                </a:lnTo>
                <a:lnTo>
                  <a:pt x="2886018" y="1806284"/>
                </a:lnTo>
                <a:lnTo>
                  <a:pt x="2886018" y="2379835"/>
                </a:lnTo>
                <a:lnTo>
                  <a:pt x="2886018" y="2771044"/>
                </a:lnTo>
                <a:lnTo>
                  <a:pt x="2886018" y="2830553"/>
                </a:lnTo>
                <a:lnTo>
                  <a:pt x="2886018" y="3221762"/>
                </a:lnTo>
                <a:lnTo>
                  <a:pt x="2886018" y="3344190"/>
                </a:lnTo>
                <a:lnTo>
                  <a:pt x="2886018" y="3735400"/>
                </a:lnTo>
                <a:lnTo>
                  <a:pt x="2886018" y="3794909"/>
                </a:lnTo>
                <a:lnTo>
                  <a:pt x="2886018" y="4186118"/>
                </a:lnTo>
                <a:cubicBezTo>
                  <a:pt x="2886018" y="4346942"/>
                  <a:pt x="2735263" y="4478092"/>
                  <a:pt x="2547933" y="4478092"/>
                </a:cubicBezTo>
                <a:lnTo>
                  <a:pt x="2170090" y="4478092"/>
                </a:lnTo>
                <a:lnTo>
                  <a:pt x="2072989" y="4478092"/>
                </a:lnTo>
                <a:lnTo>
                  <a:pt x="1921183" y="4478092"/>
                </a:lnTo>
                <a:lnTo>
                  <a:pt x="1695147" y="4478092"/>
                </a:lnTo>
                <a:lnTo>
                  <a:pt x="1543340" y="4478092"/>
                </a:lnTo>
                <a:lnTo>
                  <a:pt x="1446240" y="4478092"/>
                </a:lnTo>
                <a:lnTo>
                  <a:pt x="1068398" y="4478092"/>
                </a:lnTo>
                <a:lnTo>
                  <a:pt x="707516" y="4478092"/>
                </a:lnTo>
                <a:lnTo>
                  <a:pt x="707514" y="4478092"/>
                </a:lnTo>
                <a:lnTo>
                  <a:pt x="516186" y="4478092"/>
                </a:lnTo>
                <a:lnTo>
                  <a:pt x="329674" y="4478092"/>
                </a:lnTo>
                <a:lnTo>
                  <a:pt x="329671" y="4478092"/>
                </a:lnTo>
                <a:lnTo>
                  <a:pt x="232574" y="4478092"/>
                </a:lnTo>
                <a:lnTo>
                  <a:pt x="232572" y="4478092"/>
                </a:lnTo>
                <a:lnTo>
                  <a:pt x="138343" y="4478092"/>
                </a:lnTo>
                <a:lnTo>
                  <a:pt x="80769" y="4478092"/>
                </a:lnTo>
                <a:lnTo>
                  <a:pt x="80766" y="4478092"/>
                </a:lnTo>
                <a:lnTo>
                  <a:pt x="41243" y="4478092"/>
                </a:lnTo>
                <a:lnTo>
                  <a:pt x="0" y="4478092"/>
                </a:lnTo>
                <a:lnTo>
                  <a:pt x="0" y="4361811"/>
                </a:lnTo>
                <a:lnTo>
                  <a:pt x="0" y="3770072"/>
                </a:lnTo>
                <a:lnTo>
                  <a:pt x="1" y="3770072"/>
                </a:lnTo>
                <a:lnTo>
                  <a:pt x="1" y="3150527"/>
                </a:lnTo>
                <a:lnTo>
                  <a:pt x="1" y="2991316"/>
                </a:lnTo>
                <a:lnTo>
                  <a:pt x="1" y="2742400"/>
                </a:lnTo>
                <a:lnTo>
                  <a:pt x="1" y="2371769"/>
                </a:lnTo>
                <a:lnTo>
                  <a:pt x="1" y="2122855"/>
                </a:lnTo>
                <a:lnTo>
                  <a:pt x="1" y="1963641"/>
                </a:lnTo>
                <a:lnTo>
                  <a:pt x="1" y="1344098"/>
                </a:lnTo>
                <a:lnTo>
                  <a:pt x="1" y="1093593"/>
                </a:lnTo>
                <a:lnTo>
                  <a:pt x="1" y="723391"/>
                </a:lnTo>
                <a:lnTo>
                  <a:pt x="0" y="723391"/>
                </a:lnTo>
                <a:lnTo>
                  <a:pt x="0" y="438639"/>
                </a:lnTo>
                <a:lnTo>
                  <a:pt x="1" y="438639"/>
                </a:lnTo>
                <a:close/>
              </a:path>
            </a:pathLst>
          </a:custGeom>
          <a:solidFill>
            <a:srgbClr val="459597"/>
          </a:solidFill>
          <a:ln w="24491" cap="flat">
            <a:noFill/>
            <a:prstDash val="solid"/>
            <a:miter/>
          </a:ln>
        </p:spPr>
        <p:txBody>
          <a:bodyPr wrap="square" rtlCol="0" anchor="ctr">
            <a:noAutofit/>
          </a:bodyPr>
          <a:lstStyle/>
          <a:p>
            <a:endParaRPr lang="en-US"/>
          </a:p>
        </p:txBody>
      </p:sp>
      <p:cxnSp>
        <p:nvCxnSpPr>
          <p:cNvPr id="10" name="Straight Connector 9">
            <a:extLst>
              <a:ext uri="{FF2B5EF4-FFF2-40B4-BE49-F238E27FC236}">
                <a16:creationId xmlns:a16="http://schemas.microsoft.com/office/drawing/2014/main" id="{8F6EC462-1111-7441-DE48-702592E8BA81}"/>
              </a:ext>
            </a:extLst>
          </p:cNvPr>
          <p:cNvCxnSpPr>
            <a:cxnSpLocks/>
          </p:cNvCxnSpPr>
          <p:nvPr/>
        </p:nvCxnSpPr>
        <p:spPr>
          <a:xfrm>
            <a:off x="2376279" y="1069598"/>
            <a:ext cx="91059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Slide Number Placeholder 5">
            <a:extLst>
              <a:ext uri="{FF2B5EF4-FFF2-40B4-BE49-F238E27FC236}">
                <a16:creationId xmlns:a16="http://schemas.microsoft.com/office/drawing/2014/main" id="{49C17B57-7B89-55E6-15BA-76C05FEB9BBF}"/>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20</a:t>
            </a:fld>
            <a:endParaRPr lang="fr-CA" sz="1200" dirty="0"/>
          </a:p>
        </p:txBody>
      </p:sp>
      <p:sp>
        <p:nvSpPr>
          <p:cNvPr id="2" name="TextBox 1">
            <a:extLst>
              <a:ext uri="{FF2B5EF4-FFF2-40B4-BE49-F238E27FC236}">
                <a16:creationId xmlns:a16="http://schemas.microsoft.com/office/drawing/2014/main" id="{6F1C5B04-92A4-010C-FDA7-D656DDF83B9A}"/>
              </a:ext>
            </a:extLst>
          </p:cNvPr>
          <p:cNvSpPr txBox="1"/>
          <p:nvPr/>
        </p:nvSpPr>
        <p:spPr>
          <a:xfrm>
            <a:off x="2576242" y="1273473"/>
            <a:ext cx="8544192" cy="6309420"/>
          </a:xfrm>
          <a:prstGeom prst="rect">
            <a:avLst/>
          </a:prstGeom>
          <a:noFill/>
        </p:spPr>
        <p:txBody>
          <a:bodyPr wrap="square">
            <a:spAutoFit/>
          </a:bodyPr>
          <a:lstStyle/>
          <a:p>
            <a:pPr marL="457200" indent="-457200">
              <a:buClr>
                <a:srgbClr val="EC7C69"/>
              </a:buClr>
              <a:buFont typeface="+mj-lt"/>
              <a:buAutoNum type="arabicPeriod" startAt="4"/>
            </a:pPr>
            <a:r>
              <a:rPr lang="en-US" sz="2400" b="1" dirty="0">
                <a:solidFill>
                  <a:srgbClr val="EC7C69"/>
                </a:solidFill>
              </a:rPr>
              <a:t>Skipulagsleyfi </a:t>
            </a:r>
            <a:r>
              <a:rPr lang="en-IE" sz="2400" b="1" dirty="0">
                <a:solidFill>
                  <a:srgbClr val="EC7C69"/>
                </a:solidFill>
              </a:rPr>
              <a:t>og þróunarkvaðir </a:t>
            </a:r>
            <a:r>
              <a:rPr lang="en-US" sz="2400" b="1" dirty="0">
                <a:solidFill>
                  <a:srgbClr val="494949"/>
                </a:solidFill>
              </a:rPr>
              <a:t>(hvað þú mátt byggja)</a:t>
            </a:r>
            <a:r>
              <a:rPr lang="en-US" sz="2400" dirty="0">
                <a:solidFill>
                  <a:srgbClr val="494949"/>
                </a:solidFill>
              </a:rPr>
              <a:t>: Að fá skipulagsleyfi er mikilvægt skref áður en nokkur þróun getur hafist. </a:t>
            </a:r>
            <a:r>
              <a:rPr lang="en-IE" sz="2400" dirty="0">
                <a:solidFill>
                  <a:srgbClr val="494949"/>
                </a:solidFill>
              </a:rPr>
              <a:t>Kannaðu staðbundin skipulagslög, stefnur um dreifða ferðaþjónustu, verndunarsvæði Natura 2000 og þróunaráætlanir áður en þú kaupir eða leigir. </a:t>
            </a:r>
          </a:p>
          <a:p>
            <a:pPr marL="457200" indent="-457200">
              <a:buClr>
                <a:srgbClr val="EC7C69"/>
              </a:buClr>
              <a:buFont typeface="+mj-lt"/>
              <a:buAutoNum type="arabicPeriod" startAt="4"/>
            </a:pPr>
            <a:endParaRPr lang="en-IE" sz="2400" dirty="0">
              <a:solidFill>
                <a:srgbClr val="494949"/>
              </a:solidFill>
            </a:endParaRPr>
          </a:p>
          <a:p>
            <a:pPr marL="457200" indent="-457200">
              <a:buClr>
                <a:srgbClr val="EC7C69"/>
              </a:buClr>
              <a:buFont typeface="+mj-lt"/>
              <a:buAutoNum type="arabicPeriod" startAt="4"/>
            </a:pPr>
            <a:r>
              <a:rPr lang="en-IE" sz="2400" b="1" dirty="0">
                <a:solidFill>
                  <a:srgbClr val="EC7C69"/>
                </a:solidFill>
              </a:rPr>
              <a:t>Val á landi: </a:t>
            </a:r>
            <a:r>
              <a:rPr lang="en-IE" sz="2400" dirty="0">
                <a:solidFill>
                  <a:srgbClr val="494949"/>
                </a:solidFill>
              </a:rPr>
              <a:t>Að tryggja land sem hentar þróun ferðaþjónustu getur verið </a:t>
            </a:r>
            <a:r>
              <a:rPr lang="en-IE" sz="2400" b="1" dirty="0">
                <a:solidFill>
                  <a:srgbClr val="494949"/>
                </a:solidFill>
              </a:rPr>
              <a:t>veruleg upphafsfjárfesting. </a:t>
            </a:r>
            <a:r>
              <a:rPr lang="en-IE" sz="2400" dirty="0">
                <a:solidFill>
                  <a:srgbClr val="494949"/>
                </a:solidFill>
              </a:rPr>
              <a:t>Þetta felur í sér kaupverð landsins, hugsanleg útgjöld vegna endurskipulagningar lóða (ef landið er ekki þegar skilgreint sem ferðamannaland eða blandað notkunarsvæði) og kostnað við undirbúning lóðar. </a:t>
            </a:r>
          </a:p>
          <a:p>
            <a:pPr marL="457200" indent="-457200">
              <a:buClr>
                <a:srgbClr val="EC7C69"/>
              </a:buClr>
              <a:buFont typeface="+mj-lt"/>
              <a:buAutoNum type="arabicPeriod" startAt="4"/>
            </a:pPr>
            <a:endParaRPr lang="en-IE" sz="2400" dirty="0">
              <a:solidFill>
                <a:srgbClr val="494949"/>
              </a:solidFill>
            </a:endParaRPr>
          </a:p>
          <a:p>
            <a:pPr lvl="1">
              <a:buClr>
                <a:srgbClr val="EC7C69"/>
              </a:buClr>
            </a:pPr>
            <a:r>
              <a:rPr lang="en-IE" sz="2400" i="1" dirty="0">
                <a:solidFill>
                  <a:srgbClr val="494949"/>
                </a:solidFill>
              </a:rPr>
              <a:t>Passar það við þarfir og væntingar markhópsins, t.d. vellíðunar-, náttúru- eða rómantískra para? </a:t>
            </a:r>
          </a:p>
          <a:p>
            <a:pPr marL="457200" indent="-457200">
              <a:buClr>
                <a:srgbClr val="EC7C69"/>
              </a:buClr>
              <a:buFont typeface="+mj-lt"/>
              <a:buAutoNum type="arabicPeriod" startAt="4"/>
            </a:pPr>
            <a:endParaRPr lang="en-IE" sz="2400" dirty="0">
              <a:solidFill>
                <a:srgbClr val="494949"/>
              </a:solidFill>
            </a:endParaRPr>
          </a:p>
          <a:p>
            <a:pPr marL="457200" indent="-457200">
              <a:buClr>
                <a:srgbClr val="EC7C69"/>
              </a:buClr>
              <a:buFont typeface="+mj-lt"/>
              <a:buAutoNum type="arabicPeriod" startAt="4"/>
            </a:pPr>
            <a:endParaRPr lang="en-IE" sz="2200" b="1" dirty="0">
              <a:solidFill>
                <a:srgbClr val="494949"/>
              </a:solidFill>
            </a:endParaRPr>
          </a:p>
          <a:p>
            <a:pPr marL="457200" indent="-457200">
              <a:buClr>
                <a:srgbClr val="EC7C69"/>
              </a:buClr>
              <a:buFont typeface="+mj-lt"/>
              <a:buAutoNum type="arabicPeriod" startAt="4"/>
            </a:pPr>
            <a:endParaRPr lang="en-US" sz="2200" dirty="0">
              <a:solidFill>
                <a:srgbClr val="494949"/>
              </a:solidFill>
            </a:endParaRPr>
          </a:p>
        </p:txBody>
      </p:sp>
      <p:pic>
        <p:nvPicPr>
          <p:cNvPr id="14" name="Picture 13">
            <a:extLst>
              <a:ext uri="{FF2B5EF4-FFF2-40B4-BE49-F238E27FC236}">
                <a16:creationId xmlns:a16="http://schemas.microsoft.com/office/drawing/2014/main" id="{11B44A39-4A3F-678C-A521-C92BFCBF633A}"/>
              </a:ext>
            </a:extLst>
          </p:cNvPr>
          <p:cNvPicPr>
            <a:picLocks noChangeAspect="1"/>
          </p:cNvPicPr>
          <p:nvPr/>
        </p:nvPicPr>
        <p:blipFill>
          <a:blip r:embed="rId2">
            <a:alphaModFix amt="33000"/>
            <a:biLevel thresh="25000"/>
            <a:extLst>
              <a:ext uri="{BEBA8EAE-BF5A-486C-A8C5-ECC9F3942E4B}">
                <a14:imgProps xmlns:a14="http://schemas.microsoft.com/office/drawing/2010/main">
                  <a14:imgLayer r:embed="rId3">
                    <a14:imgEffect>
                      <a14:colorTemperature colorTemp="4700"/>
                    </a14:imgEffect>
                  </a14:imgLayer>
                </a14:imgProps>
              </a:ext>
              <a:ext uri="{28A0092B-C50C-407E-A947-70E740481C1C}">
                <a14:useLocalDpi xmlns:a14="http://schemas.microsoft.com/office/drawing/2010/main" val="0"/>
              </a:ext>
            </a:extLst>
          </a:blip>
          <a:srcRect l="53155" t="-1" r="5047" b="49903"/>
          <a:stretch/>
        </p:blipFill>
        <p:spPr>
          <a:xfrm>
            <a:off x="-1004034" y="4198867"/>
            <a:ext cx="3580276" cy="2659133"/>
          </a:xfrm>
          <a:prstGeom prst="rect">
            <a:avLst/>
          </a:prstGeom>
        </p:spPr>
      </p:pic>
      <p:sp>
        <p:nvSpPr>
          <p:cNvPr id="5" name="Text Placeholder 5">
            <a:extLst>
              <a:ext uri="{FF2B5EF4-FFF2-40B4-BE49-F238E27FC236}">
                <a16:creationId xmlns:a16="http://schemas.microsoft.com/office/drawing/2014/main" id="{AF0ABD27-AA7E-9029-6D4D-A8F326DA5125}"/>
              </a:ext>
            </a:extLst>
          </p:cNvPr>
          <p:cNvSpPr txBox="1">
            <a:spLocks/>
          </p:cNvSpPr>
          <p:nvPr/>
        </p:nvSpPr>
        <p:spPr>
          <a:xfrm>
            <a:off x="2576242" y="442669"/>
            <a:ext cx="8395403" cy="1464686"/>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t>Yfirlit og lykilatriði varðandi kostnað við uppsetningu</a:t>
            </a:r>
          </a:p>
          <a:p>
            <a:pPr>
              <a:lnSpc>
                <a:spcPts val="2900"/>
              </a:lnSpc>
            </a:pPr>
            <a:endParaRPr lang="en-US" dirty="0"/>
          </a:p>
        </p:txBody>
      </p:sp>
      <p:sp>
        <p:nvSpPr>
          <p:cNvPr id="6" name="Text Placeholder 3">
            <a:extLst>
              <a:ext uri="{FF2B5EF4-FFF2-40B4-BE49-F238E27FC236}">
                <a16:creationId xmlns:a16="http://schemas.microsoft.com/office/drawing/2014/main" id="{3A7E7557-8792-4C22-86E7-E16B4B71652C}"/>
              </a:ext>
            </a:extLst>
          </p:cNvPr>
          <p:cNvSpPr txBox="1">
            <a:spLocks/>
          </p:cNvSpPr>
          <p:nvPr/>
        </p:nvSpPr>
        <p:spPr>
          <a:xfrm rot="16200000">
            <a:off x="-1643725" y="2596929"/>
            <a:ext cx="5537624" cy="1229105"/>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lnSpc>
                <a:spcPts val="3620"/>
              </a:lnSpc>
            </a:pPr>
            <a:r>
              <a:rPr lang="en-US" dirty="0">
                <a:solidFill>
                  <a:schemeClr val="bg1"/>
                </a:solidFill>
              </a:rPr>
              <a:t>Valmöguleikar gistingar í ferðaþjónustu </a:t>
            </a:r>
          </a:p>
        </p:txBody>
      </p:sp>
    </p:spTree>
    <p:extLst>
      <p:ext uri="{BB962C8B-B14F-4D97-AF65-F5344CB8AC3E}">
        <p14:creationId xmlns:p14="http://schemas.microsoft.com/office/powerpoint/2010/main" val="428196137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F46E32-B0CD-61C9-74DE-EF0D4867B39B}"/>
            </a:ext>
          </a:extLst>
        </p:cNvPr>
        <p:cNvGrpSpPr/>
        <p:nvPr/>
      </p:nvGrpSpPr>
      <p:grpSpPr>
        <a:xfrm>
          <a:off x="0" y="0"/>
          <a:ext cx="0" cy="0"/>
          <a:chOff x="0" y="0"/>
          <a:chExt cx="0" cy="0"/>
        </a:xfrm>
      </p:grpSpPr>
      <p:sp>
        <p:nvSpPr>
          <p:cNvPr id="13" name="Freeform 12">
            <a:extLst>
              <a:ext uri="{FF2B5EF4-FFF2-40B4-BE49-F238E27FC236}">
                <a16:creationId xmlns:a16="http://schemas.microsoft.com/office/drawing/2014/main" id="{6A3A22B0-16CD-3F43-CD38-7E46776A8FBC}"/>
              </a:ext>
            </a:extLst>
          </p:cNvPr>
          <p:cNvSpPr/>
          <p:nvPr/>
        </p:nvSpPr>
        <p:spPr>
          <a:xfrm>
            <a:off x="-54509" y="2983124"/>
            <a:ext cx="2069719" cy="3211481"/>
          </a:xfrm>
          <a:custGeom>
            <a:avLst/>
            <a:gdLst>
              <a:gd name="connsiteX0" fmla="*/ 1 w 2886018"/>
              <a:gd name="connsiteY0" fmla="*/ 0 h 4478092"/>
              <a:gd name="connsiteX1" fmla="*/ 41009 w 2886018"/>
              <a:gd name="connsiteY1" fmla="*/ 0 h 4478092"/>
              <a:gd name="connsiteX2" fmla="*/ 192814 w 2886018"/>
              <a:gd name="connsiteY2" fmla="*/ 0 h 4478092"/>
              <a:gd name="connsiteX3" fmla="*/ 418852 w 2886018"/>
              <a:gd name="connsiteY3" fmla="*/ 0 h 4478092"/>
              <a:gd name="connsiteX4" fmla="*/ 570658 w 2886018"/>
              <a:gd name="connsiteY4" fmla="*/ 0 h 4478092"/>
              <a:gd name="connsiteX5" fmla="*/ 667756 w 2886018"/>
              <a:gd name="connsiteY5" fmla="*/ 0 h 4478092"/>
              <a:gd name="connsiteX6" fmla="*/ 1045599 w 2886018"/>
              <a:gd name="connsiteY6" fmla="*/ 0 h 4478092"/>
              <a:gd name="connsiteX7" fmla="*/ 1045599 w 2886018"/>
              <a:gd name="connsiteY7" fmla="*/ 1 h 4478092"/>
              <a:gd name="connsiteX8" fmla="*/ 1406484 w 2886018"/>
              <a:gd name="connsiteY8" fmla="*/ 1 h 4478092"/>
              <a:gd name="connsiteX9" fmla="*/ 1784328 w 2886018"/>
              <a:gd name="connsiteY9" fmla="*/ 1 h 4478092"/>
              <a:gd name="connsiteX10" fmla="*/ 1881426 w 2886018"/>
              <a:gd name="connsiteY10" fmla="*/ 1 h 4478092"/>
              <a:gd name="connsiteX11" fmla="*/ 2033233 w 2886018"/>
              <a:gd name="connsiteY11" fmla="*/ 1 h 4478092"/>
              <a:gd name="connsiteX12" fmla="*/ 2259270 w 2886018"/>
              <a:gd name="connsiteY12" fmla="*/ 1 h 4478092"/>
              <a:gd name="connsiteX13" fmla="*/ 2411076 w 2886018"/>
              <a:gd name="connsiteY13" fmla="*/ 1 h 4478092"/>
              <a:gd name="connsiteX14" fmla="*/ 2508175 w 2886018"/>
              <a:gd name="connsiteY14" fmla="*/ 1 h 4478092"/>
              <a:gd name="connsiteX15" fmla="*/ 2886018 w 2886018"/>
              <a:gd name="connsiteY15" fmla="*/ 1 h 4478092"/>
              <a:gd name="connsiteX16" fmla="*/ 2886018 w 2886018"/>
              <a:gd name="connsiteY16" fmla="*/ 391210 h 4478092"/>
              <a:gd name="connsiteX17" fmla="*/ 2886018 w 2886018"/>
              <a:gd name="connsiteY17" fmla="*/ 450718 h 4478092"/>
              <a:gd name="connsiteX18" fmla="*/ 2886018 w 2886018"/>
              <a:gd name="connsiteY18" fmla="*/ 841928 h 4478092"/>
              <a:gd name="connsiteX19" fmla="*/ 2886018 w 2886018"/>
              <a:gd name="connsiteY19" fmla="*/ 964357 h 4478092"/>
              <a:gd name="connsiteX20" fmla="*/ 2886018 w 2886018"/>
              <a:gd name="connsiteY20" fmla="*/ 1355566 h 4478092"/>
              <a:gd name="connsiteX21" fmla="*/ 2886018 w 2886018"/>
              <a:gd name="connsiteY21" fmla="*/ 1415074 h 4478092"/>
              <a:gd name="connsiteX22" fmla="*/ 2886018 w 2886018"/>
              <a:gd name="connsiteY22" fmla="*/ 1806284 h 4478092"/>
              <a:gd name="connsiteX23" fmla="*/ 2886018 w 2886018"/>
              <a:gd name="connsiteY23" fmla="*/ 2379835 h 4478092"/>
              <a:gd name="connsiteX24" fmla="*/ 2886018 w 2886018"/>
              <a:gd name="connsiteY24" fmla="*/ 2771044 h 4478092"/>
              <a:gd name="connsiteX25" fmla="*/ 2886018 w 2886018"/>
              <a:gd name="connsiteY25" fmla="*/ 2830553 h 4478092"/>
              <a:gd name="connsiteX26" fmla="*/ 2886018 w 2886018"/>
              <a:gd name="connsiteY26" fmla="*/ 3221762 h 4478092"/>
              <a:gd name="connsiteX27" fmla="*/ 2886018 w 2886018"/>
              <a:gd name="connsiteY27" fmla="*/ 3344190 h 4478092"/>
              <a:gd name="connsiteX28" fmla="*/ 2886018 w 2886018"/>
              <a:gd name="connsiteY28" fmla="*/ 3735400 h 4478092"/>
              <a:gd name="connsiteX29" fmla="*/ 2886018 w 2886018"/>
              <a:gd name="connsiteY29" fmla="*/ 3794909 h 4478092"/>
              <a:gd name="connsiteX30" fmla="*/ 2886018 w 2886018"/>
              <a:gd name="connsiteY30" fmla="*/ 4186118 h 4478092"/>
              <a:gd name="connsiteX31" fmla="*/ 2547933 w 2886018"/>
              <a:gd name="connsiteY31" fmla="*/ 4478092 h 4478092"/>
              <a:gd name="connsiteX32" fmla="*/ 2170090 w 2886018"/>
              <a:gd name="connsiteY32" fmla="*/ 4478092 h 4478092"/>
              <a:gd name="connsiteX33" fmla="*/ 2072989 w 2886018"/>
              <a:gd name="connsiteY33" fmla="*/ 4478092 h 4478092"/>
              <a:gd name="connsiteX34" fmla="*/ 1921183 w 2886018"/>
              <a:gd name="connsiteY34" fmla="*/ 4478092 h 4478092"/>
              <a:gd name="connsiteX35" fmla="*/ 1695147 w 2886018"/>
              <a:gd name="connsiteY35" fmla="*/ 4478092 h 4478092"/>
              <a:gd name="connsiteX36" fmla="*/ 1543340 w 2886018"/>
              <a:gd name="connsiteY36" fmla="*/ 4478092 h 4478092"/>
              <a:gd name="connsiteX37" fmla="*/ 1446240 w 2886018"/>
              <a:gd name="connsiteY37" fmla="*/ 4478092 h 4478092"/>
              <a:gd name="connsiteX38" fmla="*/ 1068398 w 2886018"/>
              <a:gd name="connsiteY38" fmla="*/ 4478092 h 4478092"/>
              <a:gd name="connsiteX39" fmla="*/ 707516 w 2886018"/>
              <a:gd name="connsiteY39" fmla="*/ 4478092 h 4478092"/>
              <a:gd name="connsiteX40" fmla="*/ 707514 w 2886018"/>
              <a:gd name="connsiteY40" fmla="*/ 4478092 h 4478092"/>
              <a:gd name="connsiteX41" fmla="*/ 516186 w 2886018"/>
              <a:gd name="connsiteY41" fmla="*/ 4478092 h 4478092"/>
              <a:gd name="connsiteX42" fmla="*/ 329674 w 2886018"/>
              <a:gd name="connsiteY42" fmla="*/ 4478092 h 4478092"/>
              <a:gd name="connsiteX43" fmla="*/ 329671 w 2886018"/>
              <a:gd name="connsiteY43" fmla="*/ 4478092 h 4478092"/>
              <a:gd name="connsiteX44" fmla="*/ 232574 w 2886018"/>
              <a:gd name="connsiteY44" fmla="*/ 4478092 h 4478092"/>
              <a:gd name="connsiteX45" fmla="*/ 232572 w 2886018"/>
              <a:gd name="connsiteY45" fmla="*/ 4478092 h 4478092"/>
              <a:gd name="connsiteX46" fmla="*/ 138343 w 2886018"/>
              <a:gd name="connsiteY46" fmla="*/ 4478092 h 4478092"/>
              <a:gd name="connsiteX47" fmla="*/ 80769 w 2886018"/>
              <a:gd name="connsiteY47" fmla="*/ 4478092 h 4478092"/>
              <a:gd name="connsiteX48" fmla="*/ 80766 w 2886018"/>
              <a:gd name="connsiteY48" fmla="*/ 4478092 h 4478092"/>
              <a:gd name="connsiteX49" fmla="*/ 41243 w 2886018"/>
              <a:gd name="connsiteY49" fmla="*/ 4478092 h 4478092"/>
              <a:gd name="connsiteX50" fmla="*/ 0 w 2886018"/>
              <a:gd name="connsiteY50" fmla="*/ 4478092 h 4478092"/>
              <a:gd name="connsiteX51" fmla="*/ 0 w 2886018"/>
              <a:gd name="connsiteY51" fmla="*/ 4361811 h 4478092"/>
              <a:gd name="connsiteX52" fmla="*/ 0 w 2886018"/>
              <a:gd name="connsiteY52" fmla="*/ 3770072 h 4478092"/>
              <a:gd name="connsiteX53" fmla="*/ 1 w 2886018"/>
              <a:gd name="connsiteY53" fmla="*/ 3770072 h 4478092"/>
              <a:gd name="connsiteX54" fmla="*/ 1 w 2886018"/>
              <a:gd name="connsiteY54" fmla="*/ 3150527 h 4478092"/>
              <a:gd name="connsiteX55" fmla="*/ 1 w 2886018"/>
              <a:gd name="connsiteY55" fmla="*/ 2991316 h 4478092"/>
              <a:gd name="connsiteX56" fmla="*/ 1 w 2886018"/>
              <a:gd name="connsiteY56" fmla="*/ 2742400 h 4478092"/>
              <a:gd name="connsiteX57" fmla="*/ 1 w 2886018"/>
              <a:gd name="connsiteY57" fmla="*/ 2371769 h 4478092"/>
              <a:gd name="connsiteX58" fmla="*/ 1 w 2886018"/>
              <a:gd name="connsiteY58" fmla="*/ 2122855 h 4478092"/>
              <a:gd name="connsiteX59" fmla="*/ 1 w 2886018"/>
              <a:gd name="connsiteY59" fmla="*/ 1963641 h 4478092"/>
              <a:gd name="connsiteX60" fmla="*/ 1 w 2886018"/>
              <a:gd name="connsiteY60" fmla="*/ 1344098 h 4478092"/>
              <a:gd name="connsiteX61" fmla="*/ 1 w 2886018"/>
              <a:gd name="connsiteY61" fmla="*/ 1093593 h 4478092"/>
              <a:gd name="connsiteX62" fmla="*/ 1 w 2886018"/>
              <a:gd name="connsiteY62" fmla="*/ 723391 h 4478092"/>
              <a:gd name="connsiteX63" fmla="*/ 0 w 2886018"/>
              <a:gd name="connsiteY63" fmla="*/ 723391 h 4478092"/>
              <a:gd name="connsiteX64" fmla="*/ 0 w 2886018"/>
              <a:gd name="connsiteY64" fmla="*/ 438639 h 4478092"/>
              <a:gd name="connsiteX65" fmla="*/ 1 w 2886018"/>
              <a:gd name="connsiteY65" fmla="*/ 438639 h 44780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2886018" h="4478092">
                <a:moveTo>
                  <a:pt x="1" y="0"/>
                </a:moveTo>
                <a:lnTo>
                  <a:pt x="41009" y="0"/>
                </a:lnTo>
                <a:lnTo>
                  <a:pt x="192814" y="0"/>
                </a:lnTo>
                <a:lnTo>
                  <a:pt x="418852" y="0"/>
                </a:lnTo>
                <a:lnTo>
                  <a:pt x="570658" y="0"/>
                </a:lnTo>
                <a:lnTo>
                  <a:pt x="667756" y="0"/>
                </a:lnTo>
                <a:lnTo>
                  <a:pt x="1045599" y="0"/>
                </a:lnTo>
                <a:lnTo>
                  <a:pt x="1045599" y="1"/>
                </a:lnTo>
                <a:lnTo>
                  <a:pt x="1406484" y="1"/>
                </a:lnTo>
                <a:lnTo>
                  <a:pt x="1784328" y="1"/>
                </a:lnTo>
                <a:lnTo>
                  <a:pt x="1881426" y="1"/>
                </a:lnTo>
                <a:lnTo>
                  <a:pt x="2033233" y="1"/>
                </a:lnTo>
                <a:lnTo>
                  <a:pt x="2259270" y="1"/>
                </a:lnTo>
                <a:lnTo>
                  <a:pt x="2411076" y="1"/>
                </a:lnTo>
                <a:lnTo>
                  <a:pt x="2508175" y="1"/>
                </a:lnTo>
                <a:lnTo>
                  <a:pt x="2886018" y="1"/>
                </a:lnTo>
                <a:lnTo>
                  <a:pt x="2886018" y="391210"/>
                </a:lnTo>
                <a:lnTo>
                  <a:pt x="2886018" y="450718"/>
                </a:lnTo>
                <a:lnTo>
                  <a:pt x="2886018" y="841928"/>
                </a:lnTo>
                <a:lnTo>
                  <a:pt x="2886018" y="964357"/>
                </a:lnTo>
                <a:lnTo>
                  <a:pt x="2886018" y="1355566"/>
                </a:lnTo>
                <a:lnTo>
                  <a:pt x="2886018" y="1415074"/>
                </a:lnTo>
                <a:lnTo>
                  <a:pt x="2886018" y="1806284"/>
                </a:lnTo>
                <a:lnTo>
                  <a:pt x="2886018" y="2379835"/>
                </a:lnTo>
                <a:lnTo>
                  <a:pt x="2886018" y="2771044"/>
                </a:lnTo>
                <a:lnTo>
                  <a:pt x="2886018" y="2830553"/>
                </a:lnTo>
                <a:lnTo>
                  <a:pt x="2886018" y="3221762"/>
                </a:lnTo>
                <a:lnTo>
                  <a:pt x="2886018" y="3344190"/>
                </a:lnTo>
                <a:lnTo>
                  <a:pt x="2886018" y="3735400"/>
                </a:lnTo>
                <a:lnTo>
                  <a:pt x="2886018" y="3794909"/>
                </a:lnTo>
                <a:lnTo>
                  <a:pt x="2886018" y="4186118"/>
                </a:lnTo>
                <a:cubicBezTo>
                  <a:pt x="2886018" y="4346942"/>
                  <a:pt x="2735263" y="4478092"/>
                  <a:pt x="2547933" y="4478092"/>
                </a:cubicBezTo>
                <a:lnTo>
                  <a:pt x="2170090" y="4478092"/>
                </a:lnTo>
                <a:lnTo>
                  <a:pt x="2072989" y="4478092"/>
                </a:lnTo>
                <a:lnTo>
                  <a:pt x="1921183" y="4478092"/>
                </a:lnTo>
                <a:lnTo>
                  <a:pt x="1695147" y="4478092"/>
                </a:lnTo>
                <a:lnTo>
                  <a:pt x="1543340" y="4478092"/>
                </a:lnTo>
                <a:lnTo>
                  <a:pt x="1446240" y="4478092"/>
                </a:lnTo>
                <a:lnTo>
                  <a:pt x="1068398" y="4478092"/>
                </a:lnTo>
                <a:lnTo>
                  <a:pt x="707516" y="4478092"/>
                </a:lnTo>
                <a:lnTo>
                  <a:pt x="707514" y="4478092"/>
                </a:lnTo>
                <a:lnTo>
                  <a:pt x="516186" y="4478092"/>
                </a:lnTo>
                <a:lnTo>
                  <a:pt x="329674" y="4478092"/>
                </a:lnTo>
                <a:lnTo>
                  <a:pt x="329671" y="4478092"/>
                </a:lnTo>
                <a:lnTo>
                  <a:pt x="232574" y="4478092"/>
                </a:lnTo>
                <a:lnTo>
                  <a:pt x="232572" y="4478092"/>
                </a:lnTo>
                <a:lnTo>
                  <a:pt x="138343" y="4478092"/>
                </a:lnTo>
                <a:lnTo>
                  <a:pt x="80769" y="4478092"/>
                </a:lnTo>
                <a:lnTo>
                  <a:pt x="80766" y="4478092"/>
                </a:lnTo>
                <a:lnTo>
                  <a:pt x="41243" y="4478092"/>
                </a:lnTo>
                <a:lnTo>
                  <a:pt x="0" y="4478092"/>
                </a:lnTo>
                <a:lnTo>
                  <a:pt x="0" y="4361811"/>
                </a:lnTo>
                <a:lnTo>
                  <a:pt x="0" y="3770072"/>
                </a:lnTo>
                <a:lnTo>
                  <a:pt x="1" y="3770072"/>
                </a:lnTo>
                <a:lnTo>
                  <a:pt x="1" y="3150527"/>
                </a:lnTo>
                <a:lnTo>
                  <a:pt x="1" y="2991316"/>
                </a:lnTo>
                <a:lnTo>
                  <a:pt x="1" y="2742400"/>
                </a:lnTo>
                <a:lnTo>
                  <a:pt x="1" y="2371769"/>
                </a:lnTo>
                <a:lnTo>
                  <a:pt x="1" y="2122855"/>
                </a:lnTo>
                <a:lnTo>
                  <a:pt x="1" y="1963641"/>
                </a:lnTo>
                <a:lnTo>
                  <a:pt x="1" y="1344098"/>
                </a:lnTo>
                <a:lnTo>
                  <a:pt x="1" y="1093593"/>
                </a:lnTo>
                <a:lnTo>
                  <a:pt x="1" y="723391"/>
                </a:lnTo>
                <a:lnTo>
                  <a:pt x="0" y="723391"/>
                </a:lnTo>
                <a:lnTo>
                  <a:pt x="0" y="438639"/>
                </a:lnTo>
                <a:lnTo>
                  <a:pt x="1" y="438639"/>
                </a:lnTo>
                <a:close/>
              </a:path>
            </a:pathLst>
          </a:custGeom>
          <a:solidFill>
            <a:srgbClr val="459597"/>
          </a:solidFill>
          <a:ln w="24491" cap="flat">
            <a:noFill/>
            <a:prstDash val="solid"/>
            <a:miter/>
          </a:ln>
        </p:spPr>
        <p:txBody>
          <a:bodyPr wrap="square" rtlCol="0" anchor="ctr">
            <a:noAutofit/>
          </a:bodyPr>
          <a:lstStyle/>
          <a:p>
            <a:endParaRPr lang="en-US"/>
          </a:p>
        </p:txBody>
      </p:sp>
      <p:sp>
        <p:nvSpPr>
          <p:cNvPr id="3" name="Freeform 2">
            <a:extLst>
              <a:ext uri="{FF2B5EF4-FFF2-40B4-BE49-F238E27FC236}">
                <a16:creationId xmlns:a16="http://schemas.microsoft.com/office/drawing/2014/main" id="{E53BA4F2-06B8-E8FE-A4FA-05634D187FBD}"/>
              </a:ext>
            </a:extLst>
          </p:cNvPr>
          <p:cNvSpPr/>
          <p:nvPr/>
        </p:nvSpPr>
        <p:spPr>
          <a:xfrm>
            <a:off x="-54509" y="0"/>
            <a:ext cx="2069719" cy="3211481"/>
          </a:xfrm>
          <a:custGeom>
            <a:avLst/>
            <a:gdLst>
              <a:gd name="connsiteX0" fmla="*/ 1 w 2886018"/>
              <a:gd name="connsiteY0" fmla="*/ 0 h 4478092"/>
              <a:gd name="connsiteX1" fmla="*/ 41009 w 2886018"/>
              <a:gd name="connsiteY1" fmla="*/ 0 h 4478092"/>
              <a:gd name="connsiteX2" fmla="*/ 192814 w 2886018"/>
              <a:gd name="connsiteY2" fmla="*/ 0 h 4478092"/>
              <a:gd name="connsiteX3" fmla="*/ 418852 w 2886018"/>
              <a:gd name="connsiteY3" fmla="*/ 0 h 4478092"/>
              <a:gd name="connsiteX4" fmla="*/ 570658 w 2886018"/>
              <a:gd name="connsiteY4" fmla="*/ 0 h 4478092"/>
              <a:gd name="connsiteX5" fmla="*/ 667756 w 2886018"/>
              <a:gd name="connsiteY5" fmla="*/ 0 h 4478092"/>
              <a:gd name="connsiteX6" fmla="*/ 1045599 w 2886018"/>
              <a:gd name="connsiteY6" fmla="*/ 0 h 4478092"/>
              <a:gd name="connsiteX7" fmla="*/ 1045599 w 2886018"/>
              <a:gd name="connsiteY7" fmla="*/ 1 h 4478092"/>
              <a:gd name="connsiteX8" fmla="*/ 1406484 w 2886018"/>
              <a:gd name="connsiteY8" fmla="*/ 1 h 4478092"/>
              <a:gd name="connsiteX9" fmla="*/ 1784328 w 2886018"/>
              <a:gd name="connsiteY9" fmla="*/ 1 h 4478092"/>
              <a:gd name="connsiteX10" fmla="*/ 1881426 w 2886018"/>
              <a:gd name="connsiteY10" fmla="*/ 1 h 4478092"/>
              <a:gd name="connsiteX11" fmla="*/ 2033233 w 2886018"/>
              <a:gd name="connsiteY11" fmla="*/ 1 h 4478092"/>
              <a:gd name="connsiteX12" fmla="*/ 2259270 w 2886018"/>
              <a:gd name="connsiteY12" fmla="*/ 1 h 4478092"/>
              <a:gd name="connsiteX13" fmla="*/ 2411076 w 2886018"/>
              <a:gd name="connsiteY13" fmla="*/ 1 h 4478092"/>
              <a:gd name="connsiteX14" fmla="*/ 2508175 w 2886018"/>
              <a:gd name="connsiteY14" fmla="*/ 1 h 4478092"/>
              <a:gd name="connsiteX15" fmla="*/ 2886018 w 2886018"/>
              <a:gd name="connsiteY15" fmla="*/ 1 h 4478092"/>
              <a:gd name="connsiteX16" fmla="*/ 2886018 w 2886018"/>
              <a:gd name="connsiteY16" fmla="*/ 391210 h 4478092"/>
              <a:gd name="connsiteX17" fmla="*/ 2886018 w 2886018"/>
              <a:gd name="connsiteY17" fmla="*/ 450718 h 4478092"/>
              <a:gd name="connsiteX18" fmla="*/ 2886018 w 2886018"/>
              <a:gd name="connsiteY18" fmla="*/ 841928 h 4478092"/>
              <a:gd name="connsiteX19" fmla="*/ 2886018 w 2886018"/>
              <a:gd name="connsiteY19" fmla="*/ 964357 h 4478092"/>
              <a:gd name="connsiteX20" fmla="*/ 2886018 w 2886018"/>
              <a:gd name="connsiteY20" fmla="*/ 1355566 h 4478092"/>
              <a:gd name="connsiteX21" fmla="*/ 2886018 w 2886018"/>
              <a:gd name="connsiteY21" fmla="*/ 1415074 h 4478092"/>
              <a:gd name="connsiteX22" fmla="*/ 2886018 w 2886018"/>
              <a:gd name="connsiteY22" fmla="*/ 1806284 h 4478092"/>
              <a:gd name="connsiteX23" fmla="*/ 2886018 w 2886018"/>
              <a:gd name="connsiteY23" fmla="*/ 2379835 h 4478092"/>
              <a:gd name="connsiteX24" fmla="*/ 2886018 w 2886018"/>
              <a:gd name="connsiteY24" fmla="*/ 2771044 h 4478092"/>
              <a:gd name="connsiteX25" fmla="*/ 2886018 w 2886018"/>
              <a:gd name="connsiteY25" fmla="*/ 2830553 h 4478092"/>
              <a:gd name="connsiteX26" fmla="*/ 2886018 w 2886018"/>
              <a:gd name="connsiteY26" fmla="*/ 3221762 h 4478092"/>
              <a:gd name="connsiteX27" fmla="*/ 2886018 w 2886018"/>
              <a:gd name="connsiteY27" fmla="*/ 3344190 h 4478092"/>
              <a:gd name="connsiteX28" fmla="*/ 2886018 w 2886018"/>
              <a:gd name="connsiteY28" fmla="*/ 3735400 h 4478092"/>
              <a:gd name="connsiteX29" fmla="*/ 2886018 w 2886018"/>
              <a:gd name="connsiteY29" fmla="*/ 3794909 h 4478092"/>
              <a:gd name="connsiteX30" fmla="*/ 2886018 w 2886018"/>
              <a:gd name="connsiteY30" fmla="*/ 4186118 h 4478092"/>
              <a:gd name="connsiteX31" fmla="*/ 2547933 w 2886018"/>
              <a:gd name="connsiteY31" fmla="*/ 4478092 h 4478092"/>
              <a:gd name="connsiteX32" fmla="*/ 2170090 w 2886018"/>
              <a:gd name="connsiteY32" fmla="*/ 4478092 h 4478092"/>
              <a:gd name="connsiteX33" fmla="*/ 2072989 w 2886018"/>
              <a:gd name="connsiteY33" fmla="*/ 4478092 h 4478092"/>
              <a:gd name="connsiteX34" fmla="*/ 1921183 w 2886018"/>
              <a:gd name="connsiteY34" fmla="*/ 4478092 h 4478092"/>
              <a:gd name="connsiteX35" fmla="*/ 1695147 w 2886018"/>
              <a:gd name="connsiteY35" fmla="*/ 4478092 h 4478092"/>
              <a:gd name="connsiteX36" fmla="*/ 1543340 w 2886018"/>
              <a:gd name="connsiteY36" fmla="*/ 4478092 h 4478092"/>
              <a:gd name="connsiteX37" fmla="*/ 1446240 w 2886018"/>
              <a:gd name="connsiteY37" fmla="*/ 4478092 h 4478092"/>
              <a:gd name="connsiteX38" fmla="*/ 1068398 w 2886018"/>
              <a:gd name="connsiteY38" fmla="*/ 4478092 h 4478092"/>
              <a:gd name="connsiteX39" fmla="*/ 707516 w 2886018"/>
              <a:gd name="connsiteY39" fmla="*/ 4478092 h 4478092"/>
              <a:gd name="connsiteX40" fmla="*/ 707514 w 2886018"/>
              <a:gd name="connsiteY40" fmla="*/ 4478092 h 4478092"/>
              <a:gd name="connsiteX41" fmla="*/ 516186 w 2886018"/>
              <a:gd name="connsiteY41" fmla="*/ 4478092 h 4478092"/>
              <a:gd name="connsiteX42" fmla="*/ 329674 w 2886018"/>
              <a:gd name="connsiteY42" fmla="*/ 4478092 h 4478092"/>
              <a:gd name="connsiteX43" fmla="*/ 329671 w 2886018"/>
              <a:gd name="connsiteY43" fmla="*/ 4478092 h 4478092"/>
              <a:gd name="connsiteX44" fmla="*/ 232574 w 2886018"/>
              <a:gd name="connsiteY44" fmla="*/ 4478092 h 4478092"/>
              <a:gd name="connsiteX45" fmla="*/ 232572 w 2886018"/>
              <a:gd name="connsiteY45" fmla="*/ 4478092 h 4478092"/>
              <a:gd name="connsiteX46" fmla="*/ 138343 w 2886018"/>
              <a:gd name="connsiteY46" fmla="*/ 4478092 h 4478092"/>
              <a:gd name="connsiteX47" fmla="*/ 80769 w 2886018"/>
              <a:gd name="connsiteY47" fmla="*/ 4478092 h 4478092"/>
              <a:gd name="connsiteX48" fmla="*/ 80766 w 2886018"/>
              <a:gd name="connsiteY48" fmla="*/ 4478092 h 4478092"/>
              <a:gd name="connsiteX49" fmla="*/ 41243 w 2886018"/>
              <a:gd name="connsiteY49" fmla="*/ 4478092 h 4478092"/>
              <a:gd name="connsiteX50" fmla="*/ 0 w 2886018"/>
              <a:gd name="connsiteY50" fmla="*/ 4478092 h 4478092"/>
              <a:gd name="connsiteX51" fmla="*/ 0 w 2886018"/>
              <a:gd name="connsiteY51" fmla="*/ 4361811 h 4478092"/>
              <a:gd name="connsiteX52" fmla="*/ 0 w 2886018"/>
              <a:gd name="connsiteY52" fmla="*/ 3770072 h 4478092"/>
              <a:gd name="connsiteX53" fmla="*/ 1 w 2886018"/>
              <a:gd name="connsiteY53" fmla="*/ 3770072 h 4478092"/>
              <a:gd name="connsiteX54" fmla="*/ 1 w 2886018"/>
              <a:gd name="connsiteY54" fmla="*/ 3150527 h 4478092"/>
              <a:gd name="connsiteX55" fmla="*/ 1 w 2886018"/>
              <a:gd name="connsiteY55" fmla="*/ 2991316 h 4478092"/>
              <a:gd name="connsiteX56" fmla="*/ 1 w 2886018"/>
              <a:gd name="connsiteY56" fmla="*/ 2742400 h 4478092"/>
              <a:gd name="connsiteX57" fmla="*/ 1 w 2886018"/>
              <a:gd name="connsiteY57" fmla="*/ 2371769 h 4478092"/>
              <a:gd name="connsiteX58" fmla="*/ 1 w 2886018"/>
              <a:gd name="connsiteY58" fmla="*/ 2122855 h 4478092"/>
              <a:gd name="connsiteX59" fmla="*/ 1 w 2886018"/>
              <a:gd name="connsiteY59" fmla="*/ 1963641 h 4478092"/>
              <a:gd name="connsiteX60" fmla="*/ 1 w 2886018"/>
              <a:gd name="connsiteY60" fmla="*/ 1344098 h 4478092"/>
              <a:gd name="connsiteX61" fmla="*/ 1 w 2886018"/>
              <a:gd name="connsiteY61" fmla="*/ 1093593 h 4478092"/>
              <a:gd name="connsiteX62" fmla="*/ 1 w 2886018"/>
              <a:gd name="connsiteY62" fmla="*/ 723391 h 4478092"/>
              <a:gd name="connsiteX63" fmla="*/ 0 w 2886018"/>
              <a:gd name="connsiteY63" fmla="*/ 723391 h 4478092"/>
              <a:gd name="connsiteX64" fmla="*/ 0 w 2886018"/>
              <a:gd name="connsiteY64" fmla="*/ 438639 h 4478092"/>
              <a:gd name="connsiteX65" fmla="*/ 1 w 2886018"/>
              <a:gd name="connsiteY65" fmla="*/ 438639 h 44780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2886018" h="4478092">
                <a:moveTo>
                  <a:pt x="1" y="0"/>
                </a:moveTo>
                <a:lnTo>
                  <a:pt x="41009" y="0"/>
                </a:lnTo>
                <a:lnTo>
                  <a:pt x="192814" y="0"/>
                </a:lnTo>
                <a:lnTo>
                  <a:pt x="418852" y="0"/>
                </a:lnTo>
                <a:lnTo>
                  <a:pt x="570658" y="0"/>
                </a:lnTo>
                <a:lnTo>
                  <a:pt x="667756" y="0"/>
                </a:lnTo>
                <a:lnTo>
                  <a:pt x="1045599" y="0"/>
                </a:lnTo>
                <a:lnTo>
                  <a:pt x="1045599" y="1"/>
                </a:lnTo>
                <a:lnTo>
                  <a:pt x="1406484" y="1"/>
                </a:lnTo>
                <a:lnTo>
                  <a:pt x="1784328" y="1"/>
                </a:lnTo>
                <a:lnTo>
                  <a:pt x="1881426" y="1"/>
                </a:lnTo>
                <a:lnTo>
                  <a:pt x="2033233" y="1"/>
                </a:lnTo>
                <a:lnTo>
                  <a:pt x="2259270" y="1"/>
                </a:lnTo>
                <a:lnTo>
                  <a:pt x="2411076" y="1"/>
                </a:lnTo>
                <a:lnTo>
                  <a:pt x="2508175" y="1"/>
                </a:lnTo>
                <a:lnTo>
                  <a:pt x="2886018" y="1"/>
                </a:lnTo>
                <a:lnTo>
                  <a:pt x="2886018" y="391210"/>
                </a:lnTo>
                <a:lnTo>
                  <a:pt x="2886018" y="450718"/>
                </a:lnTo>
                <a:lnTo>
                  <a:pt x="2886018" y="841928"/>
                </a:lnTo>
                <a:lnTo>
                  <a:pt x="2886018" y="964357"/>
                </a:lnTo>
                <a:lnTo>
                  <a:pt x="2886018" y="1355566"/>
                </a:lnTo>
                <a:lnTo>
                  <a:pt x="2886018" y="1415074"/>
                </a:lnTo>
                <a:lnTo>
                  <a:pt x="2886018" y="1806284"/>
                </a:lnTo>
                <a:lnTo>
                  <a:pt x="2886018" y="2379835"/>
                </a:lnTo>
                <a:lnTo>
                  <a:pt x="2886018" y="2771044"/>
                </a:lnTo>
                <a:lnTo>
                  <a:pt x="2886018" y="2830553"/>
                </a:lnTo>
                <a:lnTo>
                  <a:pt x="2886018" y="3221762"/>
                </a:lnTo>
                <a:lnTo>
                  <a:pt x="2886018" y="3344190"/>
                </a:lnTo>
                <a:lnTo>
                  <a:pt x="2886018" y="3735400"/>
                </a:lnTo>
                <a:lnTo>
                  <a:pt x="2886018" y="3794909"/>
                </a:lnTo>
                <a:lnTo>
                  <a:pt x="2886018" y="4186118"/>
                </a:lnTo>
                <a:cubicBezTo>
                  <a:pt x="2886018" y="4346942"/>
                  <a:pt x="2735263" y="4478092"/>
                  <a:pt x="2547933" y="4478092"/>
                </a:cubicBezTo>
                <a:lnTo>
                  <a:pt x="2170090" y="4478092"/>
                </a:lnTo>
                <a:lnTo>
                  <a:pt x="2072989" y="4478092"/>
                </a:lnTo>
                <a:lnTo>
                  <a:pt x="1921183" y="4478092"/>
                </a:lnTo>
                <a:lnTo>
                  <a:pt x="1695147" y="4478092"/>
                </a:lnTo>
                <a:lnTo>
                  <a:pt x="1543340" y="4478092"/>
                </a:lnTo>
                <a:lnTo>
                  <a:pt x="1446240" y="4478092"/>
                </a:lnTo>
                <a:lnTo>
                  <a:pt x="1068398" y="4478092"/>
                </a:lnTo>
                <a:lnTo>
                  <a:pt x="707516" y="4478092"/>
                </a:lnTo>
                <a:lnTo>
                  <a:pt x="707514" y="4478092"/>
                </a:lnTo>
                <a:lnTo>
                  <a:pt x="516186" y="4478092"/>
                </a:lnTo>
                <a:lnTo>
                  <a:pt x="329674" y="4478092"/>
                </a:lnTo>
                <a:lnTo>
                  <a:pt x="329671" y="4478092"/>
                </a:lnTo>
                <a:lnTo>
                  <a:pt x="232574" y="4478092"/>
                </a:lnTo>
                <a:lnTo>
                  <a:pt x="232572" y="4478092"/>
                </a:lnTo>
                <a:lnTo>
                  <a:pt x="138343" y="4478092"/>
                </a:lnTo>
                <a:lnTo>
                  <a:pt x="80769" y="4478092"/>
                </a:lnTo>
                <a:lnTo>
                  <a:pt x="80766" y="4478092"/>
                </a:lnTo>
                <a:lnTo>
                  <a:pt x="41243" y="4478092"/>
                </a:lnTo>
                <a:lnTo>
                  <a:pt x="0" y="4478092"/>
                </a:lnTo>
                <a:lnTo>
                  <a:pt x="0" y="4361811"/>
                </a:lnTo>
                <a:lnTo>
                  <a:pt x="0" y="3770072"/>
                </a:lnTo>
                <a:lnTo>
                  <a:pt x="1" y="3770072"/>
                </a:lnTo>
                <a:lnTo>
                  <a:pt x="1" y="3150527"/>
                </a:lnTo>
                <a:lnTo>
                  <a:pt x="1" y="2991316"/>
                </a:lnTo>
                <a:lnTo>
                  <a:pt x="1" y="2742400"/>
                </a:lnTo>
                <a:lnTo>
                  <a:pt x="1" y="2371769"/>
                </a:lnTo>
                <a:lnTo>
                  <a:pt x="1" y="2122855"/>
                </a:lnTo>
                <a:lnTo>
                  <a:pt x="1" y="1963641"/>
                </a:lnTo>
                <a:lnTo>
                  <a:pt x="1" y="1344098"/>
                </a:lnTo>
                <a:lnTo>
                  <a:pt x="1" y="1093593"/>
                </a:lnTo>
                <a:lnTo>
                  <a:pt x="1" y="723391"/>
                </a:lnTo>
                <a:lnTo>
                  <a:pt x="0" y="723391"/>
                </a:lnTo>
                <a:lnTo>
                  <a:pt x="0" y="438639"/>
                </a:lnTo>
                <a:lnTo>
                  <a:pt x="1" y="438639"/>
                </a:lnTo>
                <a:close/>
              </a:path>
            </a:pathLst>
          </a:custGeom>
          <a:solidFill>
            <a:srgbClr val="459597"/>
          </a:solidFill>
          <a:ln w="24491" cap="flat">
            <a:noFill/>
            <a:prstDash val="solid"/>
            <a:miter/>
          </a:ln>
        </p:spPr>
        <p:txBody>
          <a:bodyPr wrap="square" rtlCol="0" anchor="ctr">
            <a:noAutofit/>
          </a:bodyPr>
          <a:lstStyle/>
          <a:p>
            <a:endParaRPr lang="en-US"/>
          </a:p>
        </p:txBody>
      </p:sp>
      <p:cxnSp>
        <p:nvCxnSpPr>
          <p:cNvPr id="10" name="Straight Connector 9">
            <a:extLst>
              <a:ext uri="{FF2B5EF4-FFF2-40B4-BE49-F238E27FC236}">
                <a16:creationId xmlns:a16="http://schemas.microsoft.com/office/drawing/2014/main" id="{E447157C-A1C2-2B2F-0B16-87DAB00E18CA}"/>
              </a:ext>
            </a:extLst>
          </p:cNvPr>
          <p:cNvCxnSpPr>
            <a:cxnSpLocks/>
          </p:cNvCxnSpPr>
          <p:nvPr/>
        </p:nvCxnSpPr>
        <p:spPr>
          <a:xfrm>
            <a:off x="2376279" y="1069598"/>
            <a:ext cx="91059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Slide Number Placeholder 5">
            <a:extLst>
              <a:ext uri="{FF2B5EF4-FFF2-40B4-BE49-F238E27FC236}">
                <a16:creationId xmlns:a16="http://schemas.microsoft.com/office/drawing/2014/main" id="{29AA9755-A16B-C39A-8A14-5AAC30BB7368}"/>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21</a:t>
            </a:fld>
            <a:endParaRPr lang="fr-CA" sz="1200" dirty="0"/>
          </a:p>
        </p:txBody>
      </p:sp>
      <p:sp>
        <p:nvSpPr>
          <p:cNvPr id="2" name="TextBox 1">
            <a:extLst>
              <a:ext uri="{FF2B5EF4-FFF2-40B4-BE49-F238E27FC236}">
                <a16:creationId xmlns:a16="http://schemas.microsoft.com/office/drawing/2014/main" id="{D8F91E6B-7272-3269-0175-2E918B44D1BF}"/>
              </a:ext>
            </a:extLst>
          </p:cNvPr>
          <p:cNvSpPr txBox="1"/>
          <p:nvPr/>
        </p:nvSpPr>
        <p:spPr>
          <a:xfrm>
            <a:off x="2576242" y="1273473"/>
            <a:ext cx="8544192" cy="6278642"/>
          </a:xfrm>
          <a:prstGeom prst="rect">
            <a:avLst/>
          </a:prstGeom>
          <a:noFill/>
        </p:spPr>
        <p:txBody>
          <a:bodyPr wrap="square">
            <a:spAutoFit/>
          </a:bodyPr>
          <a:lstStyle/>
          <a:p>
            <a:pPr marL="457200" indent="-457200">
              <a:buClr>
                <a:srgbClr val="EC7C69"/>
              </a:buClr>
              <a:buFont typeface="+mj-lt"/>
              <a:buAutoNum type="arabicPeriod" startAt="6"/>
            </a:pPr>
            <a:r>
              <a:rPr lang="en-IE" sz="2400" b="1" dirty="0">
                <a:solidFill>
                  <a:srgbClr val="EC7C69"/>
                </a:solidFill>
              </a:rPr>
              <a:t>Innviðir og undirbúningur lóðar </a:t>
            </a:r>
            <a:r>
              <a:rPr lang="en-IE" sz="2400" b="1" dirty="0">
                <a:solidFill>
                  <a:srgbClr val="494949"/>
                </a:solidFill>
              </a:rPr>
              <a:t>(hvernig gestir munu ná til þín og hvaða þjónusta er í boði): </a:t>
            </a:r>
            <a:r>
              <a:rPr lang="en-IE" sz="2400" dirty="0">
                <a:solidFill>
                  <a:srgbClr val="494949"/>
                </a:solidFill>
              </a:rPr>
              <a:t>Jafnvel þótt land sé ódýrt getur verið dýrt að uppfylla nauðsynlega staðla fyrir gistingu. Grunninnviðir, svo sem aðkomuleiðir, rafmagn, vatn og fráveitutengingar, geta verið nauðsynlegir, og kostnaðurinn getur stundum farið fram úr upphaflega kaupverði landsins. Fjarlæg og dreifbýl land vantar oft slíka innviðaþjónustu</a:t>
            </a:r>
          </a:p>
          <a:p>
            <a:pPr marL="457200" indent="-457200">
              <a:buClr>
                <a:srgbClr val="EC7C69"/>
              </a:buClr>
              <a:buFont typeface="+mj-lt"/>
              <a:buAutoNum type="arabicPeriod" startAt="6"/>
            </a:pPr>
            <a:endParaRPr lang="en-IE" sz="2400" dirty="0">
              <a:solidFill>
                <a:srgbClr val="494949"/>
              </a:solidFill>
            </a:endParaRPr>
          </a:p>
          <a:p>
            <a:pPr marL="457200" indent="-457200">
              <a:buClr>
                <a:srgbClr val="EC7C69"/>
              </a:buClr>
              <a:buFont typeface="+mj-lt"/>
              <a:buAutoNum type="arabicPeriod" startAt="6"/>
            </a:pPr>
            <a:r>
              <a:rPr lang="en-IE" sz="2400" b="1" dirty="0">
                <a:solidFill>
                  <a:srgbClr val="EC7C69"/>
                </a:solidFill>
              </a:rPr>
              <a:t>Fjármálaplön </a:t>
            </a:r>
            <a:r>
              <a:rPr lang="en-IE" sz="2400" b="1" dirty="0">
                <a:solidFill>
                  <a:srgbClr val="494949"/>
                </a:solidFill>
              </a:rPr>
              <a:t>eru tilgangslaus án fjárhagsáætlunar</a:t>
            </a:r>
            <a:r>
              <a:rPr lang="en-IE" sz="2400" dirty="0">
                <a:solidFill>
                  <a:srgbClr val="494949"/>
                </a:solidFill>
              </a:rPr>
              <a:t>. Skráðu alla kostnaðarliði og gerðu raunsæja fjárhagsáætlun til að hjálpa þér að meta hvort áætlunin þín sé framkvæmanleg og hvar þú gætir þurft fjármögnun eða styrki. Til dæmis, þegar þú tryggir hentugt land, mun kostnaðurinn breytast eftir tegund lands, staðsetningu og öðrum kostnaði, svo sem lögfræðigjöldum, hönnunargjöldum og byggingarkostnaði. </a:t>
            </a:r>
          </a:p>
          <a:p>
            <a:pPr marL="457200" indent="-457200">
              <a:buClr>
                <a:srgbClr val="EC7C69"/>
              </a:buClr>
              <a:buFont typeface="+mj-lt"/>
              <a:buAutoNum type="arabicPeriod" startAt="6"/>
            </a:pPr>
            <a:endParaRPr lang="en-IE" sz="2200" dirty="0">
              <a:solidFill>
                <a:srgbClr val="494949"/>
              </a:solidFill>
            </a:endParaRPr>
          </a:p>
          <a:p>
            <a:pPr marL="457200" indent="-457200">
              <a:buClr>
                <a:srgbClr val="EC7C69"/>
              </a:buClr>
              <a:buFont typeface="+mj-lt"/>
              <a:buAutoNum type="arabicPeriod" startAt="6"/>
            </a:pPr>
            <a:endParaRPr lang="en-IE" sz="2200" b="1" dirty="0">
              <a:solidFill>
                <a:srgbClr val="494949"/>
              </a:solidFill>
            </a:endParaRPr>
          </a:p>
          <a:p>
            <a:pPr marL="457200" indent="-457200">
              <a:buClr>
                <a:srgbClr val="EC7C69"/>
              </a:buClr>
              <a:buFont typeface="+mj-lt"/>
              <a:buAutoNum type="arabicPeriod" startAt="6"/>
            </a:pPr>
            <a:endParaRPr lang="en-US" sz="2200" dirty="0">
              <a:solidFill>
                <a:srgbClr val="494949"/>
              </a:solidFill>
            </a:endParaRPr>
          </a:p>
        </p:txBody>
      </p:sp>
      <p:pic>
        <p:nvPicPr>
          <p:cNvPr id="14" name="Picture 13">
            <a:extLst>
              <a:ext uri="{FF2B5EF4-FFF2-40B4-BE49-F238E27FC236}">
                <a16:creationId xmlns:a16="http://schemas.microsoft.com/office/drawing/2014/main" id="{275D95FB-801A-9BC0-5459-83859C623F8A}"/>
              </a:ext>
            </a:extLst>
          </p:cNvPr>
          <p:cNvPicPr>
            <a:picLocks noChangeAspect="1"/>
          </p:cNvPicPr>
          <p:nvPr/>
        </p:nvPicPr>
        <p:blipFill>
          <a:blip r:embed="rId2">
            <a:alphaModFix amt="33000"/>
            <a:biLevel thresh="25000"/>
            <a:extLst>
              <a:ext uri="{BEBA8EAE-BF5A-486C-A8C5-ECC9F3942E4B}">
                <a14:imgProps xmlns:a14="http://schemas.microsoft.com/office/drawing/2010/main">
                  <a14:imgLayer r:embed="rId3">
                    <a14:imgEffect>
                      <a14:colorTemperature colorTemp="4700"/>
                    </a14:imgEffect>
                  </a14:imgLayer>
                </a14:imgProps>
              </a:ext>
              <a:ext uri="{28A0092B-C50C-407E-A947-70E740481C1C}">
                <a14:useLocalDpi xmlns:a14="http://schemas.microsoft.com/office/drawing/2010/main" val="0"/>
              </a:ext>
            </a:extLst>
          </a:blip>
          <a:srcRect l="53155" t="-1" r="5047" b="49903"/>
          <a:stretch/>
        </p:blipFill>
        <p:spPr>
          <a:xfrm>
            <a:off x="-1004034" y="4198867"/>
            <a:ext cx="3580276" cy="2659133"/>
          </a:xfrm>
          <a:prstGeom prst="rect">
            <a:avLst/>
          </a:prstGeom>
        </p:spPr>
      </p:pic>
      <p:sp>
        <p:nvSpPr>
          <p:cNvPr id="5" name="Text Placeholder 5">
            <a:extLst>
              <a:ext uri="{FF2B5EF4-FFF2-40B4-BE49-F238E27FC236}">
                <a16:creationId xmlns:a16="http://schemas.microsoft.com/office/drawing/2014/main" id="{9F9ECB0E-B1F9-CAE9-D01B-4A9A8F6DFB1F}"/>
              </a:ext>
            </a:extLst>
          </p:cNvPr>
          <p:cNvSpPr txBox="1">
            <a:spLocks/>
          </p:cNvSpPr>
          <p:nvPr/>
        </p:nvSpPr>
        <p:spPr>
          <a:xfrm>
            <a:off x="2576242" y="442669"/>
            <a:ext cx="8395403" cy="1464686"/>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t>Yfirlit og helstu kostnaðarsjónarmið við uppsetningu</a:t>
            </a:r>
          </a:p>
          <a:p>
            <a:pPr>
              <a:lnSpc>
                <a:spcPts val="2900"/>
              </a:lnSpc>
            </a:pPr>
            <a:endParaRPr lang="en-US" dirty="0"/>
          </a:p>
        </p:txBody>
      </p:sp>
      <p:sp>
        <p:nvSpPr>
          <p:cNvPr id="6" name="Text Placeholder 3">
            <a:extLst>
              <a:ext uri="{FF2B5EF4-FFF2-40B4-BE49-F238E27FC236}">
                <a16:creationId xmlns:a16="http://schemas.microsoft.com/office/drawing/2014/main" id="{EFE0813B-E71F-CA51-9C4B-2EBF9B585AD8}"/>
              </a:ext>
            </a:extLst>
          </p:cNvPr>
          <p:cNvSpPr txBox="1">
            <a:spLocks/>
          </p:cNvSpPr>
          <p:nvPr/>
        </p:nvSpPr>
        <p:spPr>
          <a:xfrm rot="16200000">
            <a:off x="-1643725" y="2596929"/>
            <a:ext cx="5537624" cy="1229105"/>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lnSpc>
                <a:spcPts val="3620"/>
              </a:lnSpc>
            </a:pPr>
            <a:r>
              <a:rPr lang="en-US" dirty="0">
                <a:solidFill>
                  <a:schemeClr val="bg1"/>
                </a:solidFill>
              </a:rPr>
              <a:t>Óhefðbundin gistiaðstaða í ferðaþjónustu </a:t>
            </a:r>
          </a:p>
        </p:txBody>
      </p:sp>
    </p:spTree>
    <p:extLst>
      <p:ext uri="{BB962C8B-B14F-4D97-AF65-F5344CB8AC3E}">
        <p14:creationId xmlns:p14="http://schemas.microsoft.com/office/powerpoint/2010/main" val="114567566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0020387E-6375-1191-B189-37DFAF780D65}"/>
              </a:ext>
            </a:extLst>
          </p:cNvPr>
          <p:cNvPicPr>
            <a:picLocks noGrp="1" noChangeAspect="1"/>
          </p:cNvPicPr>
          <p:nvPr>
            <p:ph type="pic" sz="quarter" idx="73"/>
          </p:nvPr>
        </p:nvPicPr>
        <p:blipFill>
          <a:blip r:embed="rId2"/>
          <a:srcRect l="2003" r="2003"/>
          <a:stretch>
            <a:fillRect/>
          </a:stretch>
        </p:blipFill>
        <p:spPr/>
      </p:pic>
      <p:sp>
        <p:nvSpPr>
          <p:cNvPr id="3" name="Text Placeholder 2">
            <a:extLst>
              <a:ext uri="{FF2B5EF4-FFF2-40B4-BE49-F238E27FC236}">
                <a16:creationId xmlns:a16="http://schemas.microsoft.com/office/drawing/2014/main" id="{CE38E276-227A-63EC-D34E-B71F75ECED97}"/>
              </a:ext>
            </a:extLst>
          </p:cNvPr>
          <p:cNvSpPr>
            <a:spLocks noGrp="1"/>
          </p:cNvSpPr>
          <p:nvPr>
            <p:ph type="body" sz="quarter" idx="42"/>
          </p:nvPr>
        </p:nvSpPr>
        <p:spPr/>
        <p:txBody>
          <a:bodyPr/>
          <a:lstStyle/>
          <a:p>
            <a:r>
              <a:rPr lang="en-GB"/>
              <a:t>Írland</a:t>
            </a:r>
          </a:p>
        </p:txBody>
      </p:sp>
      <p:pic>
        <p:nvPicPr>
          <p:cNvPr id="14" name="Picture Placeholder 13">
            <a:extLst>
              <a:ext uri="{FF2B5EF4-FFF2-40B4-BE49-F238E27FC236}">
                <a16:creationId xmlns:a16="http://schemas.microsoft.com/office/drawing/2014/main" id="{4733009B-E30C-1EA3-E81B-946269E44388}"/>
              </a:ext>
            </a:extLst>
          </p:cNvPr>
          <p:cNvPicPr>
            <a:picLocks noGrp="1" noChangeAspect="1"/>
          </p:cNvPicPr>
          <p:nvPr>
            <p:ph type="pic" sz="quarter" idx="74"/>
          </p:nvPr>
        </p:nvPicPr>
        <p:blipFill>
          <a:blip r:embed="rId3"/>
          <a:srcRect t="27993" b="27993"/>
          <a:stretch>
            <a:fillRect/>
          </a:stretch>
        </p:blipFill>
        <p:spPr/>
      </p:pic>
      <p:pic>
        <p:nvPicPr>
          <p:cNvPr id="12" name="Picture Placeholder 11">
            <a:extLst>
              <a:ext uri="{FF2B5EF4-FFF2-40B4-BE49-F238E27FC236}">
                <a16:creationId xmlns:a16="http://schemas.microsoft.com/office/drawing/2014/main" id="{5600C4CC-171F-A309-671E-23A4A96279AA}"/>
              </a:ext>
            </a:extLst>
          </p:cNvPr>
          <p:cNvPicPr>
            <a:picLocks noGrp="1" noChangeAspect="1"/>
          </p:cNvPicPr>
          <p:nvPr>
            <p:ph type="pic" sz="quarter" idx="75"/>
          </p:nvPr>
        </p:nvPicPr>
        <p:blipFill>
          <a:blip r:embed="rId4"/>
          <a:srcRect t="5987" b="5987"/>
          <a:stretch>
            <a:fillRect/>
          </a:stretch>
        </p:blipFill>
        <p:spPr/>
      </p:pic>
      <p:pic>
        <p:nvPicPr>
          <p:cNvPr id="16" name="Picture Placeholder 15">
            <a:extLst>
              <a:ext uri="{FF2B5EF4-FFF2-40B4-BE49-F238E27FC236}">
                <a16:creationId xmlns:a16="http://schemas.microsoft.com/office/drawing/2014/main" id="{7D8A4C86-E964-C3A2-9D3D-1CB9AE200AF8}"/>
              </a:ext>
            </a:extLst>
          </p:cNvPr>
          <p:cNvPicPr>
            <a:picLocks noGrp="1" noChangeAspect="1"/>
          </p:cNvPicPr>
          <p:nvPr>
            <p:ph type="pic" sz="quarter" idx="76"/>
          </p:nvPr>
        </p:nvPicPr>
        <p:blipFill>
          <a:blip r:embed="rId5"/>
          <a:srcRect t="4235" b="4235"/>
          <a:stretch>
            <a:fillRect/>
          </a:stretch>
        </p:blipFill>
        <p:spPr/>
      </p:pic>
      <p:sp>
        <p:nvSpPr>
          <p:cNvPr id="7" name="Text Placeholder 6">
            <a:extLst>
              <a:ext uri="{FF2B5EF4-FFF2-40B4-BE49-F238E27FC236}">
                <a16:creationId xmlns:a16="http://schemas.microsoft.com/office/drawing/2014/main" id="{08D4CCFB-FA02-EF18-8CC4-1EB777E89F4F}"/>
              </a:ext>
            </a:extLst>
          </p:cNvPr>
          <p:cNvSpPr>
            <a:spLocks noGrp="1"/>
          </p:cNvSpPr>
          <p:nvPr>
            <p:ph type="body" sz="quarter" idx="65"/>
          </p:nvPr>
        </p:nvSpPr>
        <p:spPr/>
        <p:txBody>
          <a:bodyPr/>
          <a:lstStyle/>
          <a:p>
            <a:r>
              <a:rPr lang="en-GB"/>
              <a:t>Ljósmynd: </a:t>
            </a:r>
            <a:r>
              <a:rPr lang="en-US" dirty="0"/>
              <a:t>The Hidden Haven, Cork, Írland</a:t>
            </a:r>
            <a:endParaRPr lang="en-GB"/>
          </a:p>
        </p:txBody>
      </p:sp>
      <p:pic>
        <p:nvPicPr>
          <p:cNvPr id="8" name="Picture 7">
            <a:extLst>
              <a:ext uri="{FF2B5EF4-FFF2-40B4-BE49-F238E27FC236}">
                <a16:creationId xmlns:a16="http://schemas.microsoft.com/office/drawing/2014/main" id="{031FBDE8-6344-ED4D-6DF3-A71162B24FE2}"/>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11526982" y="2958192"/>
            <a:ext cx="665018" cy="399011"/>
          </a:xfrm>
          <a:prstGeom prst="rect">
            <a:avLst/>
          </a:prstGeom>
        </p:spPr>
      </p:pic>
      <p:sp>
        <p:nvSpPr>
          <p:cNvPr id="2" name="Slide Number Placeholder 5">
            <a:extLst>
              <a:ext uri="{FF2B5EF4-FFF2-40B4-BE49-F238E27FC236}">
                <a16:creationId xmlns:a16="http://schemas.microsoft.com/office/drawing/2014/main" id="{8668702D-FDEB-6201-57CA-430E5F781C2E}"/>
              </a:ext>
            </a:extLst>
          </p:cNvPr>
          <p:cNvSpPr txBox="1">
            <a:spLocks/>
          </p:cNvSpPr>
          <p:nvPr/>
        </p:nvSpPr>
        <p:spPr>
          <a:xfrm>
            <a:off x="11708764" y="654643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22</a:t>
            </a:fld>
            <a:endParaRPr lang="fr-CA" sz="1200" dirty="0"/>
          </a:p>
        </p:txBody>
      </p:sp>
    </p:spTree>
    <p:extLst>
      <p:ext uri="{BB962C8B-B14F-4D97-AF65-F5344CB8AC3E}">
        <p14:creationId xmlns:p14="http://schemas.microsoft.com/office/powerpoint/2010/main" val="257974647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AB831E-5C03-96E9-6759-163EE4E2BF2E}"/>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9BA8ABE3-4D86-6F4A-D202-F42EAD9383BC}"/>
              </a:ext>
            </a:extLst>
          </p:cNvPr>
          <p:cNvSpPr>
            <a:spLocks noGrp="1"/>
          </p:cNvSpPr>
          <p:nvPr>
            <p:ph type="body" sz="quarter" idx="18"/>
          </p:nvPr>
        </p:nvSpPr>
        <p:spPr>
          <a:xfrm>
            <a:off x="7892715" y="1618150"/>
            <a:ext cx="3628115" cy="870198"/>
          </a:xfrm>
        </p:spPr>
        <p:txBody>
          <a:bodyPr/>
          <a:lstStyle/>
          <a:p>
            <a:pPr>
              <a:lnSpc>
                <a:spcPts val="3240"/>
              </a:lnSpc>
            </a:pPr>
            <a:r>
              <a:rPr lang="en-GB" sz="3200" b="1" dirty="0"/>
              <a:t> Byrja snjallt: fjárhagsáætlun, umfang og viðskiptalíkan</a:t>
            </a:r>
          </a:p>
          <a:p>
            <a:pPr>
              <a:lnSpc>
                <a:spcPts val="3240"/>
              </a:lnSpc>
            </a:pPr>
            <a:endParaRPr lang="en-GB" sz="3200" dirty="0"/>
          </a:p>
        </p:txBody>
      </p:sp>
      <p:sp>
        <p:nvSpPr>
          <p:cNvPr id="3" name="Text Placeholder 2">
            <a:extLst>
              <a:ext uri="{FF2B5EF4-FFF2-40B4-BE49-F238E27FC236}">
                <a16:creationId xmlns:a16="http://schemas.microsoft.com/office/drawing/2014/main" id="{0B48868B-7620-1B88-D2D1-B2F025037BDA}"/>
              </a:ext>
            </a:extLst>
          </p:cNvPr>
          <p:cNvSpPr>
            <a:spLocks noGrp="1"/>
          </p:cNvSpPr>
          <p:nvPr>
            <p:ph type="body" sz="quarter" idx="19"/>
          </p:nvPr>
        </p:nvSpPr>
        <p:spPr/>
        <p:txBody>
          <a:bodyPr/>
          <a:lstStyle/>
          <a:p>
            <a:pPr marL="0" indent="0" defTabSz="914400" rtl="0" eaLnBrk="1" latinLnBrk="0" hangingPunct="1">
              <a:lnSpc>
                <a:spcPct val="100000"/>
              </a:lnSpc>
              <a:spcBef>
                <a:spcPts val="0"/>
              </a:spcBef>
              <a:buFont typeface="Arial" panose="020B0604020202020204" pitchFamily="34" charset="0"/>
              <a:buNone/>
            </a:pPr>
            <a:r>
              <a:rPr lang="en-GB" dirty="0"/>
              <a:t>02</a:t>
            </a:r>
          </a:p>
        </p:txBody>
      </p:sp>
      <p:sp>
        <p:nvSpPr>
          <p:cNvPr id="29" name="Slide Number Placeholder 5">
            <a:extLst>
              <a:ext uri="{FF2B5EF4-FFF2-40B4-BE49-F238E27FC236}">
                <a16:creationId xmlns:a16="http://schemas.microsoft.com/office/drawing/2014/main" id="{2584FDA2-F337-ECC4-A569-8348E6A05788}"/>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23</a:t>
            </a:fld>
            <a:endParaRPr lang="fr-CA" sz="1200" dirty="0"/>
          </a:p>
        </p:txBody>
      </p:sp>
      <p:sp>
        <p:nvSpPr>
          <p:cNvPr id="5" name="Text Placeholder 4">
            <a:extLst>
              <a:ext uri="{FF2B5EF4-FFF2-40B4-BE49-F238E27FC236}">
                <a16:creationId xmlns:a16="http://schemas.microsoft.com/office/drawing/2014/main" id="{7D521869-D179-F522-50C8-C06B4D5FD213}"/>
              </a:ext>
            </a:extLst>
          </p:cNvPr>
          <p:cNvSpPr txBox="1">
            <a:spLocks/>
          </p:cNvSpPr>
          <p:nvPr/>
        </p:nvSpPr>
        <p:spPr>
          <a:xfrm>
            <a:off x="3700463" y="3990914"/>
            <a:ext cx="7820367" cy="704206"/>
          </a:xfrm>
          <a:prstGeom prst="rect">
            <a:avLst/>
          </a:prstGeom>
        </p:spPr>
        <p:txBody>
          <a:bodyPr lIns="91440" tIns="45720" rIns="91440" bIns="45720" anchor="t"/>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60"/>
              </a:lnSpc>
            </a:pPr>
            <a:r>
              <a:rPr lang="en-IE" dirty="0"/>
              <a:t>Áður en þú gerir neitt annað þarftu að skilja </a:t>
            </a:r>
            <a:r>
              <a:rPr lang="en-IE" b="1" dirty="0"/>
              <a:t>hversu mikið þú hefur efni á að eyða</a:t>
            </a:r>
            <a:r>
              <a:rPr lang="en-IE" dirty="0"/>
              <a:t>, hversu stórt þú vilt hefja reksturinn og hvaða tegund fyrirtækis þú ert að byggja upp. </a:t>
            </a:r>
            <a:r>
              <a:rPr lang="en-IE" i="1" dirty="0"/>
              <a:t>Mun rekstrinum verða haldið uppi í fullu starfi eða árstíðabundið? Ein eining eða tíu? </a:t>
            </a:r>
            <a:r>
              <a:rPr lang="en-IE" dirty="0"/>
              <a:t>Allar ákvarðanir hafa áhrif á fjárhagsáætlun þína, sjóðstreymi og getu til vaxtar. Skýr fjárhagsáætlun gerir þér kleift að áætla stofnkostnað, rekstrarkostnað og hvenær þú getur búist við arði. Að byrja smátt og stækka smám saman er oft snjallasta leiðin til að prófa markaðinn á meðan kostnaður er haldinn í skefjum.</a:t>
            </a:r>
          </a:p>
          <a:p>
            <a:pPr>
              <a:lnSpc>
                <a:spcPts val="2360"/>
              </a:lnSpc>
            </a:pPr>
            <a:endParaRPr lang="en-IE" dirty="0"/>
          </a:p>
        </p:txBody>
      </p:sp>
      <p:sp>
        <p:nvSpPr>
          <p:cNvPr id="6" name="Text Placeholder 4">
            <a:extLst>
              <a:ext uri="{FF2B5EF4-FFF2-40B4-BE49-F238E27FC236}">
                <a16:creationId xmlns:a16="http://schemas.microsoft.com/office/drawing/2014/main" id="{9B149699-BFF7-06DE-10B5-6FC4E058C115}"/>
              </a:ext>
            </a:extLst>
          </p:cNvPr>
          <p:cNvSpPr txBox="1">
            <a:spLocks/>
          </p:cNvSpPr>
          <p:nvPr/>
        </p:nvSpPr>
        <p:spPr>
          <a:xfrm>
            <a:off x="473839" y="3990914"/>
            <a:ext cx="2855150" cy="1248936"/>
          </a:xfrm>
          <a:prstGeom prst="rect">
            <a:avLst/>
          </a:prstGeom>
        </p:spPr>
        <p:txBody>
          <a:bodyPr lIns="91440" tIns="45720" rIns="91440" bIns="45720" anchor="t"/>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60"/>
              </a:lnSpc>
            </a:pPr>
            <a:r>
              <a:rPr lang="en-IE" sz="2400" b="1" dirty="0">
                <a:solidFill>
                  <a:srgbClr val="459597"/>
                </a:solidFill>
              </a:rPr>
              <a:t>Ákveðið og skilgreinið fjárhagsleg mörk ykkar, upphafsfasann og hvernig þið munið starfa til að vera fjárhagslega sjálfbær.</a:t>
            </a:r>
          </a:p>
          <a:p>
            <a:pPr>
              <a:lnSpc>
                <a:spcPts val="2360"/>
              </a:lnSpc>
            </a:pPr>
            <a:endParaRPr lang="en-IE" dirty="0">
              <a:solidFill>
                <a:srgbClr val="EC7C69"/>
              </a:solidFill>
            </a:endParaRPr>
          </a:p>
        </p:txBody>
      </p:sp>
      <p:pic>
        <p:nvPicPr>
          <p:cNvPr id="13" name="Picture Placeholder 12" descr="A close-up of hands holding a pen and a calculator&#10;&#10;AI-generated content may be incorrect.">
            <a:extLst>
              <a:ext uri="{FF2B5EF4-FFF2-40B4-BE49-F238E27FC236}">
                <a16:creationId xmlns:a16="http://schemas.microsoft.com/office/drawing/2014/main" id="{B3CD465B-24D6-06E3-8F9F-CCF703B1BF53}"/>
              </a:ext>
            </a:extLst>
          </p:cNvPr>
          <p:cNvPicPr>
            <a:picLocks noGrp="1" noChangeAspect="1"/>
          </p:cNvPicPr>
          <p:nvPr>
            <p:ph type="pic" sz="quarter" idx="67"/>
          </p:nvPr>
        </p:nvPicPr>
        <p:blipFill>
          <a:blip r:embed="rId2"/>
          <a:srcRect t="2488" b="2488"/>
          <a:stretch>
            <a:fillRect/>
          </a:stretch>
        </p:blipFill>
        <p:spPr/>
      </p:pic>
    </p:spTree>
    <p:extLst>
      <p:ext uri="{BB962C8B-B14F-4D97-AF65-F5344CB8AC3E}">
        <p14:creationId xmlns:p14="http://schemas.microsoft.com/office/powerpoint/2010/main" val="259295713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A494CD-F0F2-AA62-AB88-F5979EC711D7}"/>
            </a:ext>
          </a:extLst>
        </p:cNvPr>
        <p:cNvGrpSpPr/>
        <p:nvPr/>
      </p:nvGrpSpPr>
      <p:grpSpPr>
        <a:xfrm>
          <a:off x="0" y="0"/>
          <a:ext cx="0" cy="0"/>
          <a:chOff x="0" y="0"/>
          <a:chExt cx="0" cy="0"/>
        </a:xfrm>
      </p:grpSpPr>
      <p:sp>
        <p:nvSpPr>
          <p:cNvPr id="9" name="Freeform 8">
            <a:extLst>
              <a:ext uri="{FF2B5EF4-FFF2-40B4-BE49-F238E27FC236}">
                <a16:creationId xmlns:a16="http://schemas.microsoft.com/office/drawing/2014/main" id="{2080C4C5-E7C4-DD18-499E-BB113EF90D90}"/>
              </a:ext>
            </a:extLst>
          </p:cNvPr>
          <p:cNvSpPr/>
          <p:nvPr/>
        </p:nvSpPr>
        <p:spPr>
          <a:xfrm>
            <a:off x="-1" y="0"/>
            <a:ext cx="1534450" cy="6194605"/>
          </a:xfrm>
          <a:custGeom>
            <a:avLst/>
            <a:gdLst>
              <a:gd name="connsiteX0" fmla="*/ 1 w 1534450"/>
              <a:gd name="connsiteY0" fmla="*/ 0 h 6194605"/>
              <a:gd name="connsiteX1" fmla="*/ 214586 w 1534450"/>
              <a:gd name="connsiteY1" fmla="*/ 0 h 6194605"/>
              <a:gd name="connsiteX2" fmla="*/ 214586 w 1534450"/>
              <a:gd name="connsiteY2" fmla="*/ 1 h 6194605"/>
              <a:gd name="connsiteX3" fmla="*/ 473397 w 1534450"/>
              <a:gd name="connsiteY3" fmla="*/ 1 h 6194605"/>
              <a:gd name="connsiteX4" fmla="*/ 744369 w 1534450"/>
              <a:gd name="connsiteY4" fmla="*/ 1 h 6194605"/>
              <a:gd name="connsiteX5" fmla="*/ 814003 w 1534450"/>
              <a:gd name="connsiteY5" fmla="*/ 1 h 6194605"/>
              <a:gd name="connsiteX6" fmla="*/ 922872 w 1534450"/>
              <a:gd name="connsiteY6" fmla="*/ 1 h 6194605"/>
              <a:gd name="connsiteX7" fmla="*/ 1084975 w 1534450"/>
              <a:gd name="connsiteY7" fmla="*/ 1 h 6194605"/>
              <a:gd name="connsiteX8" fmla="*/ 1193844 w 1534450"/>
              <a:gd name="connsiteY8" fmla="*/ 1 h 6194605"/>
              <a:gd name="connsiteX9" fmla="*/ 1263478 w 1534450"/>
              <a:gd name="connsiteY9" fmla="*/ 1 h 6194605"/>
              <a:gd name="connsiteX10" fmla="*/ 1534450 w 1534450"/>
              <a:gd name="connsiteY10" fmla="*/ 1 h 6194605"/>
              <a:gd name="connsiteX11" fmla="*/ 1534450 w 1534450"/>
              <a:gd name="connsiteY11" fmla="*/ 280558 h 6194605"/>
              <a:gd name="connsiteX12" fmla="*/ 1534450 w 1534450"/>
              <a:gd name="connsiteY12" fmla="*/ 323234 h 6194605"/>
              <a:gd name="connsiteX13" fmla="*/ 1534450 w 1534450"/>
              <a:gd name="connsiteY13" fmla="*/ 603792 h 6194605"/>
              <a:gd name="connsiteX14" fmla="*/ 1534450 w 1534450"/>
              <a:gd name="connsiteY14" fmla="*/ 691592 h 6194605"/>
              <a:gd name="connsiteX15" fmla="*/ 1534450 w 1534450"/>
              <a:gd name="connsiteY15" fmla="*/ 972149 h 6194605"/>
              <a:gd name="connsiteX16" fmla="*/ 1534450 w 1534450"/>
              <a:gd name="connsiteY16" fmla="*/ 1014826 h 6194605"/>
              <a:gd name="connsiteX17" fmla="*/ 1534450 w 1534450"/>
              <a:gd name="connsiteY17" fmla="*/ 1295384 h 6194605"/>
              <a:gd name="connsiteX18" fmla="*/ 1534450 w 1534450"/>
              <a:gd name="connsiteY18" fmla="*/ 1706708 h 6194605"/>
              <a:gd name="connsiteX19" fmla="*/ 1534450 w 1534450"/>
              <a:gd name="connsiteY19" fmla="*/ 1987265 h 6194605"/>
              <a:gd name="connsiteX20" fmla="*/ 1534450 w 1534450"/>
              <a:gd name="connsiteY20" fmla="*/ 2029942 h 6194605"/>
              <a:gd name="connsiteX21" fmla="*/ 1534450 w 1534450"/>
              <a:gd name="connsiteY21" fmla="*/ 2310499 h 6194605"/>
              <a:gd name="connsiteX22" fmla="*/ 1534450 w 1534450"/>
              <a:gd name="connsiteY22" fmla="*/ 2398299 h 6194605"/>
              <a:gd name="connsiteX23" fmla="*/ 1534450 w 1534450"/>
              <a:gd name="connsiteY23" fmla="*/ 2678857 h 6194605"/>
              <a:gd name="connsiteX24" fmla="*/ 1534450 w 1534450"/>
              <a:gd name="connsiteY24" fmla="*/ 2721534 h 6194605"/>
              <a:gd name="connsiteX25" fmla="*/ 1534450 w 1534450"/>
              <a:gd name="connsiteY25" fmla="*/ 2983125 h 6194605"/>
              <a:gd name="connsiteX26" fmla="*/ 1534450 w 1534450"/>
              <a:gd name="connsiteY26" fmla="*/ 3002091 h 6194605"/>
              <a:gd name="connsiteX27" fmla="*/ 1534450 w 1534450"/>
              <a:gd name="connsiteY27" fmla="*/ 3263682 h 6194605"/>
              <a:gd name="connsiteX28" fmla="*/ 1534450 w 1534450"/>
              <a:gd name="connsiteY28" fmla="*/ 3306358 h 6194605"/>
              <a:gd name="connsiteX29" fmla="*/ 1534450 w 1534450"/>
              <a:gd name="connsiteY29" fmla="*/ 3586916 h 6194605"/>
              <a:gd name="connsiteX30" fmla="*/ 1534450 w 1534450"/>
              <a:gd name="connsiteY30" fmla="*/ 3674717 h 6194605"/>
              <a:gd name="connsiteX31" fmla="*/ 1534450 w 1534450"/>
              <a:gd name="connsiteY31" fmla="*/ 3955274 h 6194605"/>
              <a:gd name="connsiteX32" fmla="*/ 1534450 w 1534450"/>
              <a:gd name="connsiteY32" fmla="*/ 3997950 h 6194605"/>
              <a:gd name="connsiteX33" fmla="*/ 1534450 w 1534450"/>
              <a:gd name="connsiteY33" fmla="*/ 4278508 h 6194605"/>
              <a:gd name="connsiteX34" fmla="*/ 1534450 w 1534450"/>
              <a:gd name="connsiteY34" fmla="*/ 4689832 h 6194605"/>
              <a:gd name="connsiteX35" fmla="*/ 1534450 w 1534450"/>
              <a:gd name="connsiteY35" fmla="*/ 4970389 h 6194605"/>
              <a:gd name="connsiteX36" fmla="*/ 1534450 w 1534450"/>
              <a:gd name="connsiteY36" fmla="*/ 5013066 h 6194605"/>
              <a:gd name="connsiteX37" fmla="*/ 1534450 w 1534450"/>
              <a:gd name="connsiteY37" fmla="*/ 5293623 h 6194605"/>
              <a:gd name="connsiteX38" fmla="*/ 1534450 w 1534450"/>
              <a:gd name="connsiteY38" fmla="*/ 5381423 h 6194605"/>
              <a:gd name="connsiteX39" fmla="*/ 1534450 w 1534450"/>
              <a:gd name="connsiteY39" fmla="*/ 5661981 h 6194605"/>
              <a:gd name="connsiteX40" fmla="*/ 1534450 w 1534450"/>
              <a:gd name="connsiteY40" fmla="*/ 5704658 h 6194605"/>
              <a:gd name="connsiteX41" fmla="*/ 1534450 w 1534450"/>
              <a:gd name="connsiteY41" fmla="*/ 5985215 h 6194605"/>
              <a:gd name="connsiteX42" fmla="*/ 1291991 w 1534450"/>
              <a:gd name="connsiteY42" fmla="*/ 6194605 h 6194605"/>
              <a:gd name="connsiteX43" fmla="*/ 1021020 w 1534450"/>
              <a:gd name="connsiteY43" fmla="*/ 6194605 h 6194605"/>
              <a:gd name="connsiteX44" fmla="*/ 951383 w 1534450"/>
              <a:gd name="connsiteY44" fmla="*/ 6194605 h 6194605"/>
              <a:gd name="connsiteX45" fmla="*/ 842515 w 1534450"/>
              <a:gd name="connsiteY45" fmla="*/ 6194605 h 6194605"/>
              <a:gd name="connsiteX46" fmla="*/ 680412 w 1534450"/>
              <a:gd name="connsiteY46" fmla="*/ 6194605 h 6194605"/>
              <a:gd name="connsiteX47" fmla="*/ 571543 w 1534450"/>
              <a:gd name="connsiteY47" fmla="*/ 6194605 h 6194605"/>
              <a:gd name="connsiteX48" fmla="*/ 501908 w 1534450"/>
              <a:gd name="connsiteY48" fmla="*/ 6194605 h 6194605"/>
              <a:gd name="connsiteX49" fmla="*/ 230937 w 1534450"/>
              <a:gd name="connsiteY49" fmla="*/ 6194605 h 6194605"/>
              <a:gd name="connsiteX50" fmla="*/ 0 w 1534450"/>
              <a:gd name="connsiteY50" fmla="*/ 6194605 h 6194605"/>
              <a:gd name="connsiteX51" fmla="*/ 0 w 1534450"/>
              <a:gd name="connsiteY51" fmla="*/ 6054968 h 6194605"/>
              <a:gd name="connsiteX52" fmla="*/ 0 w 1534450"/>
              <a:gd name="connsiteY52" fmla="*/ 5508071 h 6194605"/>
              <a:gd name="connsiteX53" fmla="*/ 0 w 1534450"/>
              <a:gd name="connsiteY53" fmla="*/ 5367526 h 6194605"/>
              <a:gd name="connsiteX54" fmla="*/ 0 w 1534450"/>
              <a:gd name="connsiteY54" fmla="*/ 5147800 h 6194605"/>
              <a:gd name="connsiteX55" fmla="*/ 0 w 1534450"/>
              <a:gd name="connsiteY55" fmla="*/ 4820627 h 6194605"/>
              <a:gd name="connsiteX56" fmla="*/ 0 w 1534450"/>
              <a:gd name="connsiteY56" fmla="*/ 4600898 h 6194605"/>
              <a:gd name="connsiteX57" fmla="*/ 0 w 1534450"/>
              <a:gd name="connsiteY57" fmla="*/ 4460357 h 6194605"/>
              <a:gd name="connsiteX58" fmla="*/ 0 w 1534450"/>
              <a:gd name="connsiteY58" fmla="*/ 3913457 h 6194605"/>
              <a:gd name="connsiteX59" fmla="*/ 1 w 1534450"/>
              <a:gd name="connsiteY59" fmla="*/ 3913457 h 6194605"/>
              <a:gd name="connsiteX60" fmla="*/ 1 w 1534450"/>
              <a:gd name="connsiteY60" fmla="*/ 3391103 h 6194605"/>
              <a:gd name="connsiteX61" fmla="*/ 1 w 1534450"/>
              <a:gd name="connsiteY61" fmla="*/ 3288458 h 6194605"/>
              <a:gd name="connsiteX62" fmla="*/ 0 w 1534450"/>
              <a:gd name="connsiteY62" fmla="*/ 3288458 h 6194605"/>
              <a:gd name="connsiteX63" fmla="*/ 0 w 1534450"/>
              <a:gd name="connsiteY63" fmla="*/ 3182336 h 6194605"/>
              <a:gd name="connsiteX64" fmla="*/ 1 w 1534450"/>
              <a:gd name="connsiteY64" fmla="*/ 3182336 h 6194605"/>
              <a:gd name="connsiteX65" fmla="*/ 1 w 1534450"/>
              <a:gd name="connsiteY65" fmla="*/ 2930973 h 6194605"/>
              <a:gd name="connsiteX66" fmla="*/ 0 w 1534450"/>
              <a:gd name="connsiteY66" fmla="*/ 2930973 h 6194605"/>
              <a:gd name="connsiteX67" fmla="*/ 0 w 1534450"/>
              <a:gd name="connsiteY67" fmla="*/ 2604180 h 6194605"/>
              <a:gd name="connsiteX68" fmla="*/ 0 w 1534450"/>
              <a:gd name="connsiteY68" fmla="*/ 2383049 h 6194605"/>
              <a:gd name="connsiteX69" fmla="*/ 0 w 1534450"/>
              <a:gd name="connsiteY69" fmla="*/ 1836151 h 6194605"/>
              <a:gd name="connsiteX70" fmla="*/ 0 w 1534450"/>
              <a:gd name="connsiteY70" fmla="*/ 1695606 h 6194605"/>
              <a:gd name="connsiteX71" fmla="*/ 0 w 1534450"/>
              <a:gd name="connsiteY71" fmla="*/ 1475879 h 6194605"/>
              <a:gd name="connsiteX72" fmla="*/ 0 w 1534450"/>
              <a:gd name="connsiteY72" fmla="*/ 1148708 h 6194605"/>
              <a:gd name="connsiteX73" fmla="*/ 0 w 1534450"/>
              <a:gd name="connsiteY73" fmla="*/ 928979 h 6194605"/>
              <a:gd name="connsiteX74" fmla="*/ 0 w 1534450"/>
              <a:gd name="connsiteY74" fmla="*/ 788436 h 6194605"/>
              <a:gd name="connsiteX75" fmla="*/ 0 w 1534450"/>
              <a:gd name="connsiteY75" fmla="*/ 241537 h 6194605"/>
              <a:gd name="connsiteX76" fmla="*/ 1 w 1534450"/>
              <a:gd name="connsiteY76" fmla="*/ 241537 h 61946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1534450" h="6194605">
                <a:moveTo>
                  <a:pt x="1" y="0"/>
                </a:moveTo>
                <a:lnTo>
                  <a:pt x="214586" y="0"/>
                </a:lnTo>
                <a:lnTo>
                  <a:pt x="214586" y="1"/>
                </a:lnTo>
                <a:lnTo>
                  <a:pt x="473397" y="1"/>
                </a:lnTo>
                <a:lnTo>
                  <a:pt x="744369" y="1"/>
                </a:lnTo>
                <a:lnTo>
                  <a:pt x="814003" y="1"/>
                </a:lnTo>
                <a:lnTo>
                  <a:pt x="922872" y="1"/>
                </a:lnTo>
                <a:lnTo>
                  <a:pt x="1084975" y="1"/>
                </a:lnTo>
                <a:lnTo>
                  <a:pt x="1193844" y="1"/>
                </a:lnTo>
                <a:lnTo>
                  <a:pt x="1263478" y="1"/>
                </a:lnTo>
                <a:lnTo>
                  <a:pt x="1534450" y="1"/>
                </a:lnTo>
                <a:lnTo>
                  <a:pt x="1534450" y="280558"/>
                </a:lnTo>
                <a:lnTo>
                  <a:pt x="1534450" y="323234"/>
                </a:lnTo>
                <a:lnTo>
                  <a:pt x="1534450" y="603792"/>
                </a:lnTo>
                <a:lnTo>
                  <a:pt x="1534450" y="691592"/>
                </a:lnTo>
                <a:lnTo>
                  <a:pt x="1534450" y="972149"/>
                </a:lnTo>
                <a:lnTo>
                  <a:pt x="1534450" y="1014826"/>
                </a:lnTo>
                <a:lnTo>
                  <a:pt x="1534450" y="1295384"/>
                </a:lnTo>
                <a:lnTo>
                  <a:pt x="1534450" y="1706708"/>
                </a:lnTo>
                <a:lnTo>
                  <a:pt x="1534450" y="1987265"/>
                </a:lnTo>
                <a:lnTo>
                  <a:pt x="1534450" y="2029942"/>
                </a:lnTo>
                <a:lnTo>
                  <a:pt x="1534450" y="2310499"/>
                </a:lnTo>
                <a:lnTo>
                  <a:pt x="1534450" y="2398299"/>
                </a:lnTo>
                <a:lnTo>
                  <a:pt x="1534450" y="2678857"/>
                </a:lnTo>
                <a:lnTo>
                  <a:pt x="1534450" y="2721534"/>
                </a:lnTo>
                <a:lnTo>
                  <a:pt x="1534450" y="2983125"/>
                </a:lnTo>
                <a:lnTo>
                  <a:pt x="1534450" y="3002091"/>
                </a:lnTo>
                <a:lnTo>
                  <a:pt x="1534450" y="3263682"/>
                </a:lnTo>
                <a:lnTo>
                  <a:pt x="1534450" y="3306358"/>
                </a:lnTo>
                <a:lnTo>
                  <a:pt x="1534450" y="3586916"/>
                </a:lnTo>
                <a:lnTo>
                  <a:pt x="1534450" y="3674717"/>
                </a:lnTo>
                <a:lnTo>
                  <a:pt x="1534450" y="3955274"/>
                </a:lnTo>
                <a:lnTo>
                  <a:pt x="1534450" y="3997950"/>
                </a:lnTo>
                <a:lnTo>
                  <a:pt x="1534450" y="4278508"/>
                </a:lnTo>
                <a:lnTo>
                  <a:pt x="1534450" y="4689832"/>
                </a:lnTo>
                <a:lnTo>
                  <a:pt x="1534450" y="4970389"/>
                </a:lnTo>
                <a:lnTo>
                  <a:pt x="1534450" y="5013066"/>
                </a:lnTo>
                <a:lnTo>
                  <a:pt x="1534450" y="5293623"/>
                </a:lnTo>
                <a:lnTo>
                  <a:pt x="1534450" y="5381423"/>
                </a:lnTo>
                <a:lnTo>
                  <a:pt x="1534450" y="5661981"/>
                </a:lnTo>
                <a:lnTo>
                  <a:pt x="1534450" y="5704658"/>
                </a:lnTo>
                <a:lnTo>
                  <a:pt x="1534450" y="5985215"/>
                </a:lnTo>
                <a:cubicBezTo>
                  <a:pt x="1534450" y="6100550"/>
                  <a:pt x="1426336" y="6194605"/>
                  <a:pt x="1291991" y="6194605"/>
                </a:cubicBezTo>
                <a:lnTo>
                  <a:pt x="1021020" y="6194605"/>
                </a:lnTo>
                <a:lnTo>
                  <a:pt x="951383" y="6194605"/>
                </a:lnTo>
                <a:lnTo>
                  <a:pt x="842515" y="6194605"/>
                </a:lnTo>
                <a:lnTo>
                  <a:pt x="680412" y="6194605"/>
                </a:lnTo>
                <a:lnTo>
                  <a:pt x="571543" y="6194605"/>
                </a:lnTo>
                <a:lnTo>
                  <a:pt x="501908" y="6194605"/>
                </a:lnTo>
                <a:lnTo>
                  <a:pt x="230937" y="6194605"/>
                </a:lnTo>
                <a:lnTo>
                  <a:pt x="0" y="6194605"/>
                </a:lnTo>
                <a:lnTo>
                  <a:pt x="0" y="6054968"/>
                </a:lnTo>
                <a:lnTo>
                  <a:pt x="0" y="5508071"/>
                </a:lnTo>
                <a:lnTo>
                  <a:pt x="0" y="5367526"/>
                </a:lnTo>
                <a:lnTo>
                  <a:pt x="0" y="5147800"/>
                </a:lnTo>
                <a:lnTo>
                  <a:pt x="0" y="4820627"/>
                </a:lnTo>
                <a:lnTo>
                  <a:pt x="0" y="4600898"/>
                </a:lnTo>
                <a:lnTo>
                  <a:pt x="0" y="4460357"/>
                </a:lnTo>
                <a:lnTo>
                  <a:pt x="0" y="3913457"/>
                </a:lnTo>
                <a:lnTo>
                  <a:pt x="1" y="3913457"/>
                </a:lnTo>
                <a:lnTo>
                  <a:pt x="1" y="3391103"/>
                </a:lnTo>
                <a:lnTo>
                  <a:pt x="1" y="3288458"/>
                </a:lnTo>
                <a:lnTo>
                  <a:pt x="0" y="3288458"/>
                </a:lnTo>
                <a:lnTo>
                  <a:pt x="0" y="3182336"/>
                </a:lnTo>
                <a:lnTo>
                  <a:pt x="1" y="3182336"/>
                </a:lnTo>
                <a:lnTo>
                  <a:pt x="1" y="2930973"/>
                </a:lnTo>
                <a:lnTo>
                  <a:pt x="0" y="2930973"/>
                </a:lnTo>
                <a:lnTo>
                  <a:pt x="0" y="2604180"/>
                </a:lnTo>
                <a:lnTo>
                  <a:pt x="0" y="2383049"/>
                </a:lnTo>
                <a:lnTo>
                  <a:pt x="0" y="1836151"/>
                </a:lnTo>
                <a:lnTo>
                  <a:pt x="0" y="1695606"/>
                </a:lnTo>
                <a:lnTo>
                  <a:pt x="0" y="1475879"/>
                </a:lnTo>
                <a:lnTo>
                  <a:pt x="0" y="1148708"/>
                </a:lnTo>
                <a:lnTo>
                  <a:pt x="0" y="928979"/>
                </a:lnTo>
                <a:lnTo>
                  <a:pt x="0" y="788436"/>
                </a:lnTo>
                <a:lnTo>
                  <a:pt x="0" y="241537"/>
                </a:lnTo>
                <a:lnTo>
                  <a:pt x="1" y="241537"/>
                </a:lnTo>
                <a:close/>
              </a:path>
            </a:pathLst>
          </a:custGeom>
          <a:solidFill>
            <a:srgbClr val="459597"/>
          </a:solidFill>
          <a:ln w="24491" cap="flat">
            <a:noFill/>
            <a:prstDash val="solid"/>
            <a:miter/>
          </a:ln>
        </p:spPr>
        <p:txBody>
          <a:bodyPr wrap="square" rtlCol="0" anchor="ctr">
            <a:noAutofit/>
          </a:bodyPr>
          <a:lstStyle/>
          <a:p>
            <a:endParaRPr lang="en-US"/>
          </a:p>
        </p:txBody>
      </p:sp>
      <p:cxnSp>
        <p:nvCxnSpPr>
          <p:cNvPr id="10" name="Straight Connector 9">
            <a:extLst>
              <a:ext uri="{FF2B5EF4-FFF2-40B4-BE49-F238E27FC236}">
                <a16:creationId xmlns:a16="http://schemas.microsoft.com/office/drawing/2014/main" id="{1F1ED84B-36F2-95F5-DF51-9645B526B496}"/>
              </a:ext>
            </a:extLst>
          </p:cNvPr>
          <p:cNvCxnSpPr>
            <a:cxnSpLocks/>
          </p:cNvCxnSpPr>
          <p:nvPr/>
        </p:nvCxnSpPr>
        <p:spPr>
          <a:xfrm>
            <a:off x="1839464" y="1027171"/>
            <a:ext cx="91059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Slide Number Placeholder 5">
            <a:extLst>
              <a:ext uri="{FF2B5EF4-FFF2-40B4-BE49-F238E27FC236}">
                <a16:creationId xmlns:a16="http://schemas.microsoft.com/office/drawing/2014/main" id="{A0D5CDB8-F5DD-7A15-C58F-F674B4548C19}"/>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24</a:t>
            </a:fld>
            <a:endParaRPr lang="fr-CA" sz="1200" dirty="0"/>
          </a:p>
        </p:txBody>
      </p:sp>
      <p:sp>
        <p:nvSpPr>
          <p:cNvPr id="2" name="TextBox 1">
            <a:extLst>
              <a:ext uri="{FF2B5EF4-FFF2-40B4-BE49-F238E27FC236}">
                <a16:creationId xmlns:a16="http://schemas.microsoft.com/office/drawing/2014/main" id="{5219DDD9-D19D-DE21-E234-5772FB9B9B43}"/>
              </a:ext>
            </a:extLst>
          </p:cNvPr>
          <p:cNvSpPr txBox="1"/>
          <p:nvPr/>
        </p:nvSpPr>
        <p:spPr>
          <a:xfrm>
            <a:off x="2039426" y="1231046"/>
            <a:ext cx="9105901" cy="5476627"/>
          </a:xfrm>
          <a:prstGeom prst="rect">
            <a:avLst/>
          </a:prstGeom>
          <a:noFill/>
        </p:spPr>
        <p:txBody>
          <a:bodyPr wrap="square">
            <a:spAutoFit/>
          </a:bodyPr>
          <a:lstStyle/>
          <a:p>
            <a:pPr>
              <a:lnSpc>
                <a:spcPts val="2340"/>
              </a:lnSpc>
            </a:pPr>
            <a:r>
              <a:rPr lang="en-US" sz="2200" b="1" i="1" dirty="0">
                <a:solidFill>
                  <a:srgbClr val="494949"/>
                </a:solidFill>
              </a:rPr>
              <a:t>Epic </a:t>
            </a:r>
            <a:r>
              <a:rPr lang="en-US" sz="2400" b="1" i="1" dirty="0">
                <a:solidFill>
                  <a:srgbClr val="494949"/>
                </a:solidFill>
              </a:rPr>
              <a:t>Stays valkostagistingar í ferðaþjónustu (ATA) eru meira en bara tíska og snúast um merkingarbærar upplifanir—þær eru sönnuð, stækkanleg og framtíðaröryggis fjárfesting.</a:t>
            </a:r>
          </a:p>
          <a:p>
            <a:pPr>
              <a:lnSpc>
                <a:spcPts val="2340"/>
              </a:lnSpc>
            </a:pPr>
            <a:endParaRPr lang="en-US" sz="2400" b="1" dirty="0">
              <a:solidFill>
                <a:srgbClr val="494949"/>
              </a:solidFill>
            </a:endParaRPr>
          </a:p>
          <a:p>
            <a:pPr>
              <a:lnSpc>
                <a:spcPts val="2340"/>
              </a:lnSpc>
            </a:pPr>
            <a:r>
              <a:rPr lang="en-US" sz="2400" b="1" dirty="0">
                <a:solidFill>
                  <a:srgbClr val="EC7C69"/>
                </a:solidFill>
              </a:rPr>
              <a:t>Hraðvaxandi markaður sem leitar að sérhæfðum gististöðum </a:t>
            </a:r>
          </a:p>
          <a:p>
            <a:pPr>
              <a:lnSpc>
                <a:spcPts val="2340"/>
              </a:lnSpc>
            </a:pPr>
            <a:r>
              <a:rPr lang="en-US" sz="2400" b="1" dirty="0">
                <a:solidFill>
                  <a:srgbClr val="EC7C69"/>
                </a:solidFill>
              </a:rPr>
              <a:t>og einstakar upplifanir.</a:t>
            </a:r>
          </a:p>
          <a:p>
            <a:endParaRPr lang="en-US" sz="2400" b="1" dirty="0">
              <a:solidFill>
                <a:srgbClr val="EC7C69"/>
              </a:solidFill>
            </a:endParaRPr>
          </a:p>
          <a:p>
            <a:pPr>
              <a:lnSpc>
                <a:spcPts val="2340"/>
              </a:lnSpc>
            </a:pPr>
            <a:r>
              <a:rPr lang="en-US" sz="2400" dirty="0">
                <a:solidFill>
                  <a:srgbClr val="494949"/>
                </a:solidFill>
              </a:rPr>
              <a:t>Þessar gerðir nýta sér ört vaxandi markað meðvitaðra </a:t>
            </a:r>
            <a:r>
              <a:rPr lang="en-US" sz="2400" dirty="0" err="1">
                <a:solidFill>
                  <a:srgbClr val="494949"/>
                </a:solidFill>
              </a:rPr>
              <a:t>ferðalanga</a:t>
            </a:r>
            <a:r>
              <a:rPr lang="en-US" sz="2400" dirty="0">
                <a:solidFill>
                  <a:srgbClr val="494949"/>
                </a:solidFill>
              </a:rPr>
              <a:t> sem eru tilbúnir að eyða meira í dvöl sem samræmist gildum þeirra. </a:t>
            </a:r>
          </a:p>
          <a:p>
            <a:pPr>
              <a:lnSpc>
                <a:spcPts val="2340"/>
              </a:lnSpc>
            </a:pPr>
            <a:endParaRPr lang="en-US" sz="2400" dirty="0">
              <a:solidFill>
                <a:srgbClr val="494949"/>
              </a:solidFill>
            </a:endParaRPr>
          </a:p>
          <a:p>
            <a:pPr>
              <a:lnSpc>
                <a:spcPts val="2340"/>
              </a:lnSpc>
            </a:pPr>
            <a:r>
              <a:rPr lang="en-US" sz="2400" dirty="0">
                <a:solidFill>
                  <a:srgbClr val="494949"/>
                </a:solidFill>
              </a:rPr>
              <a:t>Þar sem </a:t>
            </a:r>
            <a:r>
              <a:rPr lang="en-US" sz="2400" dirty="0" err="1">
                <a:solidFill>
                  <a:srgbClr val="494949"/>
                </a:solidFill>
              </a:rPr>
              <a:t>ferðavenjur </a:t>
            </a:r>
            <a:r>
              <a:rPr lang="en-US" sz="2400" dirty="0">
                <a:solidFill>
                  <a:srgbClr val="494949"/>
                </a:solidFill>
              </a:rPr>
              <a:t>færast í átt að sjálfbærni og ekta upplifunum, leita meðvitaðir neytendur virkt að gististöðum sem endurspegla gildi þeirra. </a:t>
            </a:r>
          </a:p>
          <a:p>
            <a:pPr>
              <a:lnSpc>
                <a:spcPts val="2340"/>
              </a:lnSpc>
            </a:pPr>
            <a:endParaRPr lang="en-US" sz="2400" dirty="0">
              <a:solidFill>
                <a:srgbClr val="494949"/>
              </a:solidFill>
            </a:endParaRPr>
          </a:p>
          <a:p>
            <a:pPr>
              <a:lnSpc>
                <a:spcPts val="2340"/>
              </a:lnSpc>
            </a:pPr>
            <a:r>
              <a:rPr lang="en-US" sz="2400" dirty="0">
                <a:solidFill>
                  <a:srgbClr val="494949"/>
                </a:solidFill>
              </a:rPr>
              <a:t>Í raun og veru, samkvæmt Skýrslu </a:t>
            </a:r>
            <a:r>
              <a:rPr lang="en-US" sz="2400" dirty="0" err="1">
                <a:solidFill>
                  <a:srgbClr val="494949"/>
                </a:solidFill>
              </a:rPr>
              <a:t>Booking.com </a:t>
            </a:r>
            <a:r>
              <a:rPr lang="en-US" sz="2400" dirty="0">
                <a:solidFill>
                  <a:srgbClr val="494949"/>
                </a:solidFill>
              </a:rPr>
              <a:t>um sjálfbærar ferðir 2024, </a:t>
            </a:r>
            <a:r>
              <a:rPr lang="en-US" sz="2400" b="1" dirty="0">
                <a:solidFill>
                  <a:srgbClr val="494949"/>
                </a:solidFill>
              </a:rPr>
              <a:t>segjast 76% </a:t>
            </a:r>
            <a:r>
              <a:rPr lang="en-US" sz="2400" b="1" dirty="0" err="1">
                <a:solidFill>
                  <a:srgbClr val="494949"/>
                </a:solidFill>
              </a:rPr>
              <a:t>ferðalanga</a:t>
            </a:r>
            <a:r>
              <a:rPr lang="en-US" sz="2400" b="1" dirty="0">
                <a:solidFill>
                  <a:srgbClr val="494949"/>
                </a:solidFill>
              </a:rPr>
              <a:t> um allan heim vilja ferðast á sjálfbærari hátt og yfir 60% eru reiðubúnir að borga meira fyrir vistvottaðar gistingar.</a:t>
            </a:r>
          </a:p>
          <a:p>
            <a:pPr>
              <a:lnSpc>
                <a:spcPts val="2340"/>
              </a:lnSpc>
            </a:pPr>
            <a:endParaRPr lang="en-US" sz="2200" b="1" dirty="0">
              <a:solidFill>
                <a:srgbClr val="494949"/>
              </a:solidFill>
            </a:endParaRPr>
          </a:p>
        </p:txBody>
      </p:sp>
      <p:pic>
        <p:nvPicPr>
          <p:cNvPr id="14" name="Picture 13">
            <a:extLst>
              <a:ext uri="{FF2B5EF4-FFF2-40B4-BE49-F238E27FC236}">
                <a16:creationId xmlns:a16="http://schemas.microsoft.com/office/drawing/2014/main" id="{4537485D-331D-3C4D-DF2A-2C4745EFE181}"/>
              </a:ext>
            </a:extLst>
          </p:cNvPr>
          <p:cNvPicPr>
            <a:picLocks noChangeAspect="1"/>
          </p:cNvPicPr>
          <p:nvPr/>
        </p:nvPicPr>
        <p:blipFill>
          <a:blip r:embed="rId2">
            <a:alphaModFix amt="33000"/>
            <a:biLevel thresh="25000"/>
            <a:extLst>
              <a:ext uri="{BEBA8EAE-BF5A-486C-A8C5-ECC9F3942E4B}">
                <a14:imgProps xmlns:a14="http://schemas.microsoft.com/office/drawing/2010/main">
                  <a14:imgLayer r:embed="rId3">
                    <a14:imgEffect>
                      <a14:colorTemperature colorTemp="4700"/>
                    </a14:imgEffect>
                  </a14:imgLayer>
                </a14:imgProps>
              </a:ext>
              <a:ext uri="{28A0092B-C50C-407E-A947-70E740481C1C}">
                <a14:useLocalDpi xmlns:a14="http://schemas.microsoft.com/office/drawing/2010/main" val="0"/>
              </a:ext>
            </a:extLst>
          </a:blip>
          <a:srcRect l="53155" t="-1" r="5047" b="49903"/>
          <a:stretch/>
        </p:blipFill>
        <p:spPr>
          <a:xfrm>
            <a:off x="-1284550" y="4197350"/>
            <a:ext cx="3580276" cy="2659133"/>
          </a:xfrm>
          <a:prstGeom prst="rect">
            <a:avLst/>
          </a:prstGeom>
        </p:spPr>
      </p:pic>
      <p:sp>
        <p:nvSpPr>
          <p:cNvPr id="5" name="Text Placeholder 5">
            <a:extLst>
              <a:ext uri="{FF2B5EF4-FFF2-40B4-BE49-F238E27FC236}">
                <a16:creationId xmlns:a16="http://schemas.microsoft.com/office/drawing/2014/main" id="{59B8A699-110F-6519-9047-18042D3F3B81}"/>
              </a:ext>
            </a:extLst>
          </p:cNvPr>
          <p:cNvSpPr txBox="1">
            <a:spLocks/>
          </p:cNvSpPr>
          <p:nvPr/>
        </p:nvSpPr>
        <p:spPr>
          <a:xfrm>
            <a:off x="2039427" y="400242"/>
            <a:ext cx="8395403" cy="1464686"/>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solidFill>
                  <a:srgbClr val="459597"/>
                </a:solidFill>
              </a:rPr>
              <a:t>Nauðsynlegur rekstur, há arðsemi fjárfestingar</a:t>
            </a:r>
          </a:p>
        </p:txBody>
      </p:sp>
      <p:sp>
        <p:nvSpPr>
          <p:cNvPr id="6" name="Text Placeholder 3">
            <a:extLst>
              <a:ext uri="{FF2B5EF4-FFF2-40B4-BE49-F238E27FC236}">
                <a16:creationId xmlns:a16="http://schemas.microsoft.com/office/drawing/2014/main" id="{404319CC-5D99-9FA5-BEDC-84F52D7B2840}"/>
              </a:ext>
            </a:extLst>
          </p:cNvPr>
          <p:cNvSpPr txBox="1">
            <a:spLocks/>
          </p:cNvSpPr>
          <p:nvPr/>
        </p:nvSpPr>
        <p:spPr>
          <a:xfrm rot="16200000">
            <a:off x="-1643725" y="2596929"/>
            <a:ext cx="5537624" cy="1229105"/>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lnSpc>
                <a:spcPts val="3620"/>
              </a:lnSpc>
            </a:pPr>
            <a:r>
              <a:rPr lang="en-US" dirty="0">
                <a:solidFill>
                  <a:schemeClr val="bg1"/>
                </a:solidFill>
              </a:rPr>
              <a:t>Arðbær rekstur </a:t>
            </a:r>
          </a:p>
        </p:txBody>
      </p:sp>
    </p:spTree>
    <p:extLst>
      <p:ext uri="{BB962C8B-B14F-4D97-AF65-F5344CB8AC3E}">
        <p14:creationId xmlns:p14="http://schemas.microsoft.com/office/powerpoint/2010/main" val="174551627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6A841A-DB60-EB6A-516D-056171857A33}"/>
            </a:ext>
          </a:extLst>
        </p:cNvPr>
        <p:cNvGrpSpPr/>
        <p:nvPr/>
      </p:nvGrpSpPr>
      <p:grpSpPr>
        <a:xfrm>
          <a:off x="0" y="0"/>
          <a:ext cx="0" cy="0"/>
          <a:chOff x="0" y="0"/>
          <a:chExt cx="0" cy="0"/>
        </a:xfrm>
      </p:grpSpPr>
      <p:sp>
        <p:nvSpPr>
          <p:cNvPr id="9" name="Freeform 8">
            <a:extLst>
              <a:ext uri="{FF2B5EF4-FFF2-40B4-BE49-F238E27FC236}">
                <a16:creationId xmlns:a16="http://schemas.microsoft.com/office/drawing/2014/main" id="{C16CDD6C-3B24-80A0-8486-3311E8F3E3AE}"/>
              </a:ext>
            </a:extLst>
          </p:cNvPr>
          <p:cNvSpPr/>
          <p:nvPr/>
        </p:nvSpPr>
        <p:spPr>
          <a:xfrm>
            <a:off x="-1" y="0"/>
            <a:ext cx="1534450" cy="6194605"/>
          </a:xfrm>
          <a:custGeom>
            <a:avLst/>
            <a:gdLst>
              <a:gd name="connsiteX0" fmla="*/ 1 w 1534450"/>
              <a:gd name="connsiteY0" fmla="*/ 0 h 6194605"/>
              <a:gd name="connsiteX1" fmla="*/ 214586 w 1534450"/>
              <a:gd name="connsiteY1" fmla="*/ 0 h 6194605"/>
              <a:gd name="connsiteX2" fmla="*/ 214586 w 1534450"/>
              <a:gd name="connsiteY2" fmla="*/ 1 h 6194605"/>
              <a:gd name="connsiteX3" fmla="*/ 473397 w 1534450"/>
              <a:gd name="connsiteY3" fmla="*/ 1 h 6194605"/>
              <a:gd name="connsiteX4" fmla="*/ 744369 w 1534450"/>
              <a:gd name="connsiteY4" fmla="*/ 1 h 6194605"/>
              <a:gd name="connsiteX5" fmla="*/ 814003 w 1534450"/>
              <a:gd name="connsiteY5" fmla="*/ 1 h 6194605"/>
              <a:gd name="connsiteX6" fmla="*/ 922872 w 1534450"/>
              <a:gd name="connsiteY6" fmla="*/ 1 h 6194605"/>
              <a:gd name="connsiteX7" fmla="*/ 1084975 w 1534450"/>
              <a:gd name="connsiteY7" fmla="*/ 1 h 6194605"/>
              <a:gd name="connsiteX8" fmla="*/ 1193844 w 1534450"/>
              <a:gd name="connsiteY8" fmla="*/ 1 h 6194605"/>
              <a:gd name="connsiteX9" fmla="*/ 1263478 w 1534450"/>
              <a:gd name="connsiteY9" fmla="*/ 1 h 6194605"/>
              <a:gd name="connsiteX10" fmla="*/ 1534450 w 1534450"/>
              <a:gd name="connsiteY10" fmla="*/ 1 h 6194605"/>
              <a:gd name="connsiteX11" fmla="*/ 1534450 w 1534450"/>
              <a:gd name="connsiteY11" fmla="*/ 280558 h 6194605"/>
              <a:gd name="connsiteX12" fmla="*/ 1534450 w 1534450"/>
              <a:gd name="connsiteY12" fmla="*/ 323234 h 6194605"/>
              <a:gd name="connsiteX13" fmla="*/ 1534450 w 1534450"/>
              <a:gd name="connsiteY13" fmla="*/ 603792 h 6194605"/>
              <a:gd name="connsiteX14" fmla="*/ 1534450 w 1534450"/>
              <a:gd name="connsiteY14" fmla="*/ 691592 h 6194605"/>
              <a:gd name="connsiteX15" fmla="*/ 1534450 w 1534450"/>
              <a:gd name="connsiteY15" fmla="*/ 972149 h 6194605"/>
              <a:gd name="connsiteX16" fmla="*/ 1534450 w 1534450"/>
              <a:gd name="connsiteY16" fmla="*/ 1014826 h 6194605"/>
              <a:gd name="connsiteX17" fmla="*/ 1534450 w 1534450"/>
              <a:gd name="connsiteY17" fmla="*/ 1295384 h 6194605"/>
              <a:gd name="connsiteX18" fmla="*/ 1534450 w 1534450"/>
              <a:gd name="connsiteY18" fmla="*/ 1706708 h 6194605"/>
              <a:gd name="connsiteX19" fmla="*/ 1534450 w 1534450"/>
              <a:gd name="connsiteY19" fmla="*/ 1987265 h 6194605"/>
              <a:gd name="connsiteX20" fmla="*/ 1534450 w 1534450"/>
              <a:gd name="connsiteY20" fmla="*/ 2029942 h 6194605"/>
              <a:gd name="connsiteX21" fmla="*/ 1534450 w 1534450"/>
              <a:gd name="connsiteY21" fmla="*/ 2310499 h 6194605"/>
              <a:gd name="connsiteX22" fmla="*/ 1534450 w 1534450"/>
              <a:gd name="connsiteY22" fmla="*/ 2398299 h 6194605"/>
              <a:gd name="connsiteX23" fmla="*/ 1534450 w 1534450"/>
              <a:gd name="connsiteY23" fmla="*/ 2678857 h 6194605"/>
              <a:gd name="connsiteX24" fmla="*/ 1534450 w 1534450"/>
              <a:gd name="connsiteY24" fmla="*/ 2721534 h 6194605"/>
              <a:gd name="connsiteX25" fmla="*/ 1534450 w 1534450"/>
              <a:gd name="connsiteY25" fmla="*/ 2983125 h 6194605"/>
              <a:gd name="connsiteX26" fmla="*/ 1534450 w 1534450"/>
              <a:gd name="connsiteY26" fmla="*/ 3002091 h 6194605"/>
              <a:gd name="connsiteX27" fmla="*/ 1534450 w 1534450"/>
              <a:gd name="connsiteY27" fmla="*/ 3263682 h 6194605"/>
              <a:gd name="connsiteX28" fmla="*/ 1534450 w 1534450"/>
              <a:gd name="connsiteY28" fmla="*/ 3306358 h 6194605"/>
              <a:gd name="connsiteX29" fmla="*/ 1534450 w 1534450"/>
              <a:gd name="connsiteY29" fmla="*/ 3586916 h 6194605"/>
              <a:gd name="connsiteX30" fmla="*/ 1534450 w 1534450"/>
              <a:gd name="connsiteY30" fmla="*/ 3674717 h 6194605"/>
              <a:gd name="connsiteX31" fmla="*/ 1534450 w 1534450"/>
              <a:gd name="connsiteY31" fmla="*/ 3955274 h 6194605"/>
              <a:gd name="connsiteX32" fmla="*/ 1534450 w 1534450"/>
              <a:gd name="connsiteY32" fmla="*/ 3997950 h 6194605"/>
              <a:gd name="connsiteX33" fmla="*/ 1534450 w 1534450"/>
              <a:gd name="connsiteY33" fmla="*/ 4278508 h 6194605"/>
              <a:gd name="connsiteX34" fmla="*/ 1534450 w 1534450"/>
              <a:gd name="connsiteY34" fmla="*/ 4689832 h 6194605"/>
              <a:gd name="connsiteX35" fmla="*/ 1534450 w 1534450"/>
              <a:gd name="connsiteY35" fmla="*/ 4970389 h 6194605"/>
              <a:gd name="connsiteX36" fmla="*/ 1534450 w 1534450"/>
              <a:gd name="connsiteY36" fmla="*/ 5013066 h 6194605"/>
              <a:gd name="connsiteX37" fmla="*/ 1534450 w 1534450"/>
              <a:gd name="connsiteY37" fmla="*/ 5293623 h 6194605"/>
              <a:gd name="connsiteX38" fmla="*/ 1534450 w 1534450"/>
              <a:gd name="connsiteY38" fmla="*/ 5381423 h 6194605"/>
              <a:gd name="connsiteX39" fmla="*/ 1534450 w 1534450"/>
              <a:gd name="connsiteY39" fmla="*/ 5661981 h 6194605"/>
              <a:gd name="connsiteX40" fmla="*/ 1534450 w 1534450"/>
              <a:gd name="connsiteY40" fmla="*/ 5704658 h 6194605"/>
              <a:gd name="connsiteX41" fmla="*/ 1534450 w 1534450"/>
              <a:gd name="connsiteY41" fmla="*/ 5985215 h 6194605"/>
              <a:gd name="connsiteX42" fmla="*/ 1291991 w 1534450"/>
              <a:gd name="connsiteY42" fmla="*/ 6194605 h 6194605"/>
              <a:gd name="connsiteX43" fmla="*/ 1021020 w 1534450"/>
              <a:gd name="connsiteY43" fmla="*/ 6194605 h 6194605"/>
              <a:gd name="connsiteX44" fmla="*/ 951383 w 1534450"/>
              <a:gd name="connsiteY44" fmla="*/ 6194605 h 6194605"/>
              <a:gd name="connsiteX45" fmla="*/ 842515 w 1534450"/>
              <a:gd name="connsiteY45" fmla="*/ 6194605 h 6194605"/>
              <a:gd name="connsiteX46" fmla="*/ 680412 w 1534450"/>
              <a:gd name="connsiteY46" fmla="*/ 6194605 h 6194605"/>
              <a:gd name="connsiteX47" fmla="*/ 571543 w 1534450"/>
              <a:gd name="connsiteY47" fmla="*/ 6194605 h 6194605"/>
              <a:gd name="connsiteX48" fmla="*/ 501908 w 1534450"/>
              <a:gd name="connsiteY48" fmla="*/ 6194605 h 6194605"/>
              <a:gd name="connsiteX49" fmla="*/ 230937 w 1534450"/>
              <a:gd name="connsiteY49" fmla="*/ 6194605 h 6194605"/>
              <a:gd name="connsiteX50" fmla="*/ 0 w 1534450"/>
              <a:gd name="connsiteY50" fmla="*/ 6194605 h 6194605"/>
              <a:gd name="connsiteX51" fmla="*/ 0 w 1534450"/>
              <a:gd name="connsiteY51" fmla="*/ 6054968 h 6194605"/>
              <a:gd name="connsiteX52" fmla="*/ 0 w 1534450"/>
              <a:gd name="connsiteY52" fmla="*/ 5508071 h 6194605"/>
              <a:gd name="connsiteX53" fmla="*/ 0 w 1534450"/>
              <a:gd name="connsiteY53" fmla="*/ 5367526 h 6194605"/>
              <a:gd name="connsiteX54" fmla="*/ 0 w 1534450"/>
              <a:gd name="connsiteY54" fmla="*/ 5147800 h 6194605"/>
              <a:gd name="connsiteX55" fmla="*/ 0 w 1534450"/>
              <a:gd name="connsiteY55" fmla="*/ 4820627 h 6194605"/>
              <a:gd name="connsiteX56" fmla="*/ 0 w 1534450"/>
              <a:gd name="connsiteY56" fmla="*/ 4600898 h 6194605"/>
              <a:gd name="connsiteX57" fmla="*/ 0 w 1534450"/>
              <a:gd name="connsiteY57" fmla="*/ 4460357 h 6194605"/>
              <a:gd name="connsiteX58" fmla="*/ 0 w 1534450"/>
              <a:gd name="connsiteY58" fmla="*/ 3913457 h 6194605"/>
              <a:gd name="connsiteX59" fmla="*/ 1 w 1534450"/>
              <a:gd name="connsiteY59" fmla="*/ 3913457 h 6194605"/>
              <a:gd name="connsiteX60" fmla="*/ 1 w 1534450"/>
              <a:gd name="connsiteY60" fmla="*/ 3391103 h 6194605"/>
              <a:gd name="connsiteX61" fmla="*/ 1 w 1534450"/>
              <a:gd name="connsiteY61" fmla="*/ 3288458 h 6194605"/>
              <a:gd name="connsiteX62" fmla="*/ 0 w 1534450"/>
              <a:gd name="connsiteY62" fmla="*/ 3288458 h 6194605"/>
              <a:gd name="connsiteX63" fmla="*/ 0 w 1534450"/>
              <a:gd name="connsiteY63" fmla="*/ 3182336 h 6194605"/>
              <a:gd name="connsiteX64" fmla="*/ 1 w 1534450"/>
              <a:gd name="connsiteY64" fmla="*/ 3182336 h 6194605"/>
              <a:gd name="connsiteX65" fmla="*/ 1 w 1534450"/>
              <a:gd name="connsiteY65" fmla="*/ 2930973 h 6194605"/>
              <a:gd name="connsiteX66" fmla="*/ 0 w 1534450"/>
              <a:gd name="connsiteY66" fmla="*/ 2930973 h 6194605"/>
              <a:gd name="connsiteX67" fmla="*/ 0 w 1534450"/>
              <a:gd name="connsiteY67" fmla="*/ 2604180 h 6194605"/>
              <a:gd name="connsiteX68" fmla="*/ 0 w 1534450"/>
              <a:gd name="connsiteY68" fmla="*/ 2383049 h 6194605"/>
              <a:gd name="connsiteX69" fmla="*/ 0 w 1534450"/>
              <a:gd name="connsiteY69" fmla="*/ 1836151 h 6194605"/>
              <a:gd name="connsiteX70" fmla="*/ 0 w 1534450"/>
              <a:gd name="connsiteY70" fmla="*/ 1695606 h 6194605"/>
              <a:gd name="connsiteX71" fmla="*/ 0 w 1534450"/>
              <a:gd name="connsiteY71" fmla="*/ 1475879 h 6194605"/>
              <a:gd name="connsiteX72" fmla="*/ 0 w 1534450"/>
              <a:gd name="connsiteY72" fmla="*/ 1148708 h 6194605"/>
              <a:gd name="connsiteX73" fmla="*/ 0 w 1534450"/>
              <a:gd name="connsiteY73" fmla="*/ 928979 h 6194605"/>
              <a:gd name="connsiteX74" fmla="*/ 0 w 1534450"/>
              <a:gd name="connsiteY74" fmla="*/ 788436 h 6194605"/>
              <a:gd name="connsiteX75" fmla="*/ 0 w 1534450"/>
              <a:gd name="connsiteY75" fmla="*/ 241537 h 6194605"/>
              <a:gd name="connsiteX76" fmla="*/ 1 w 1534450"/>
              <a:gd name="connsiteY76" fmla="*/ 241537 h 61946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1534450" h="6194605">
                <a:moveTo>
                  <a:pt x="1" y="0"/>
                </a:moveTo>
                <a:lnTo>
                  <a:pt x="214586" y="0"/>
                </a:lnTo>
                <a:lnTo>
                  <a:pt x="214586" y="1"/>
                </a:lnTo>
                <a:lnTo>
                  <a:pt x="473397" y="1"/>
                </a:lnTo>
                <a:lnTo>
                  <a:pt x="744369" y="1"/>
                </a:lnTo>
                <a:lnTo>
                  <a:pt x="814003" y="1"/>
                </a:lnTo>
                <a:lnTo>
                  <a:pt x="922872" y="1"/>
                </a:lnTo>
                <a:lnTo>
                  <a:pt x="1084975" y="1"/>
                </a:lnTo>
                <a:lnTo>
                  <a:pt x="1193844" y="1"/>
                </a:lnTo>
                <a:lnTo>
                  <a:pt x="1263478" y="1"/>
                </a:lnTo>
                <a:lnTo>
                  <a:pt x="1534450" y="1"/>
                </a:lnTo>
                <a:lnTo>
                  <a:pt x="1534450" y="280558"/>
                </a:lnTo>
                <a:lnTo>
                  <a:pt x="1534450" y="323234"/>
                </a:lnTo>
                <a:lnTo>
                  <a:pt x="1534450" y="603792"/>
                </a:lnTo>
                <a:lnTo>
                  <a:pt x="1534450" y="691592"/>
                </a:lnTo>
                <a:lnTo>
                  <a:pt x="1534450" y="972149"/>
                </a:lnTo>
                <a:lnTo>
                  <a:pt x="1534450" y="1014826"/>
                </a:lnTo>
                <a:lnTo>
                  <a:pt x="1534450" y="1295384"/>
                </a:lnTo>
                <a:lnTo>
                  <a:pt x="1534450" y="1706708"/>
                </a:lnTo>
                <a:lnTo>
                  <a:pt x="1534450" y="1987265"/>
                </a:lnTo>
                <a:lnTo>
                  <a:pt x="1534450" y="2029942"/>
                </a:lnTo>
                <a:lnTo>
                  <a:pt x="1534450" y="2310499"/>
                </a:lnTo>
                <a:lnTo>
                  <a:pt x="1534450" y="2398299"/>
                </a:lnTo>
                <a:lnTo>
                  <a:pt x="1534450" y="2678857"/>
                </a:lnTo>
                <a:lnTo>
                  <a:pt x="1534450" y="2721534"/>
                </a:lnTo>
                <a:lnTo>
                  <a:pt x="1534450" y="2983125"/>
                </a:lnTo>
                <a:lnTo>
                  <a:pt x="1534450" y="3002091"/>
                </a:lnTo>
                <a:lnTo>
                  <a:pt x="1534450" y="3263682"/>
                </a:lnTo>
                <a:lnTo>
                  <a:pt x="1534450" y="3306358"/>
                </a:lnTo>
                <a:lnTo>
                  <a:pt x="1534450" y="3586916"/>
                </a:lnTo>
                <a:lnTo>
                  <a:pt x="1534450" y="3674717"/>
                </a:lnTo>
                <a:lnTo>
                  <a:pt x="1534450" y="3955274"/>
                </a:lnTo>
                <a:lnTo>
                  <a:pt x="1534450" y="3997950"/>
                </a:lnTo>
                <a:lnTo>
                  <a:pt x="1534450" y="4278508"/>
                </a:lnTo>
                <a:lnTo>
                  <a:pt x="1534450" y="4689832"/>
                </a:lnTo>
                <a:lnTo>
                  <a:pt x="1534450" y="4970389"/>
                </a:lnTo>
                <a:lnTo>
                  <a:pt x="1534450" y="5013066"/>
                </a:lnTo>
                <a:lnTo>
                  <a:pt x="1534450" y="5293623"/>
                </a:lnTo>
                <a:lnTo>
                  <a:pt x="1534450" y="5381423"/>
                </a:lnTo>
                <a:lnTo>
                  <a:pt x="1534450" y="5661981"/>
                </a:lnTo>
                <a:lnTo>
                  <a:pt x="1534450" y="5704658"/>
                </a:lnTo>
                <a:lnTo>
                  <a:pt x="1534450" y="5985215"/>
                </a:lnTo>
                <a:cubicBezTo>
                  <a:pt x="1534450" y="6100550"/>
                  <a:pt x="1426336" y="6194605"/>
                  <a:pt x="1291991" y="6194605"/>
                </a:cubicBezTo>
                <a:lnTo>
                  <a:pt x="1021020" y="6194605"/>
                </a:lnTo>
                <a:lnTo>
                  <a:pt x="951383" y="6194605"/>
                </a:lnTo>
                <a:lnTo>
                  <a:pt x="842515" y="6194605"/>
                </a:lnTo>
                <a:lnTo>
                  <a:pt x="680412" y="6194605"/>
                </a:lnTo>
                <a:lnTo>
                  <a:pt x="571543" y="6194605"/>
                </a:lnTo>
                <a:lnTo>
                  <a:pt x="501908" y="6194605"/>
                </a:lnTo>
                <a:lnTo>
                  <a:pt x="230937" y="6194605"/>
                </a:lnTo>
                <a:lnTo>
                  <a:pt x="0" y="6194605"/>
                </a:lnTo>
                <a:lnTo>
                  <a:pt x="0" y="6054968"/>
                </a:lnTo>
                <a:lnTo>
                  <a:pt x="0" y="5508071"/>
                </a:lnTo>
                <a:lnTo>
                  <a:pt x="0" y="5367526"/>
                </a:lnTo>
                <a:lnTo>
                  <a:pt x="0" y="5147800"/>
                </a:lnTo>
                <a:lnTo>
                  <a:pt x="0" y="4820627"/>
                </a:lnTo>
                <a:lnTo>
                  <a:pt x="0" y="4600898"/>
                </a:lnTo>
                <a:lnTo>
                  <a:pt x="0" y="4460357"/>
                </a:lnTo>
                <a:lnTo>
                  <a:pt x="0" y="3913457"/>
                </a:lnTo>
                <a:lnTo>
                  <a:pt x="1" y="3913457"/>
                </a:lnTo>
                <a:lnTo>
                  <a:pt x="1" y="3391103"/>
                </a:lnTo>
                <a:lnTo>
                  <a:pt x="1" y="3288458"/>
                </a:lnTo>
                <a:lnTo>
                  <a:pt x="0" y="3288458"/>
                </a:lnTo>
                <a:lnTo>
                  <a:pt x="0" y="3182336"/>
                </a:lnTo>
                <a:lnTo>
                  <a:pt x="1" y="3182336"/>
                </a:lnTo>
                <a:lnTo>
                  <a:pt x="1" y="2930973"/>
                </a:lnTo>
                <a:lnTo>
                  <a:pt x="0" y="2930973"/>
                </a:lnTo>
                <a:lnTo>
                  <a:pt x="0" y="2604180"/>
                </a:lnTo>
                <a:lnTo>
                  <a:pt x="0" y="2383049"/>
                </a:lnTo>
                <a:lnTo>
                  <a:pt x="0" y="1836151"/>
                </a:lnTo>
                <a:lnTo>
                  <a:pt x="0" y="1695606"/>
                </a:lnTo>
                <a:lnTo>
                  <a:pt x="0" y="1475879"/>
                </a:lnTo>
                <a:lnTo>
                  <a:pt x="0" y="1148708"/>
                </a:lnTo>
                <a:lnTo>
                  <a:pt x="0" y="928979"/>
                </a:lnTo>
                <a:lnTo>
                  <a:pt x="0" y="788436"/>
                </a:lnTo>
                <a:lnTo>
                  <a:pt x="0" y="241537"/>
                </a:lnTo>
                <a:lnTo>
                  <a:pt x="1" y="241537"/>
                </a:lnTo>
                <a:close/>
              </a:path>
            </a:pathLst>
          </a:custGeom>
          <a:solidFill>
            <a:srgbClr val="459597"/>
          </a:solidFill>
          <a:ln w="24491" cap="flat">
            <a:noFill/>
            <a:prstDash val="solid"/>
            <a:miter/>
          </a:ln>
        </p:spPr>
        <p:txBody>
          <a:bodyPr wrap="square" rtlCol="0" anchor="ctr">
            <a:noAutofit/>
          </a:bodyPr>
          <a:lstStyle/>
          <a:p>
            <a:endParaRPr lang="en-US"/>
          </a:p>
        </p:txBody>
      </p:sp>
      <p:cxnSp>
        <p:nvCxnSpPr>
          <p:cNvPr id="10" name="Straight Connector 9">
            <a:extLst>
              <a:ext uri="{FF2B5EF4-FFF2-40B4-BE49-F238E27FC236}">
                <a16:creationId xmlns:a16="http://schemas.microsoft.com/office/drawing/2014/main" id="{F0E079F8-EC57-B497-8469-09D48AFF8C70}"/>
              </a:ext>
            </a:extLst>
          </p:cNvPr>
          <p:cNvCxnSpPr>
            <a:cxnSpLocks/>
          </p:cNvCxnSpPr>
          <p:nvPr/>
        </p:nvCxnSpPr>
        <p:spPr>
          <a:xfrm>
            <a:off x="1839464" y="1027171"/>
            <a:ext cx="91059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Slide Number Placeholder 5">
            <a:extLst>
              <a:ext uri="{FF2B5EF4-FFF2-40B4-BE49-F238E27FC236}">
                <a16:creationId xmlns:a16="http://schemas.microsoft.com/office/drawing/2014/main" id="{2CF63FEE-FE08-A1DF-EDB4-E35AAE8B8970}"/>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25</a:t>
            </a:fld>
            <a:endParaRPr lang="fr-CA" sz="1200" dirty="0"/>
          </a:p>
        </p:txBody>
      </p:sp>
      <p:sp>
        <p:nvSpPr>
          <p:cNvPr id="2" name="TextBox 1">
            <a:extLst>
              <a:ext uri="{FF2B5EF4-FFF2-40B4-BE49-F238E27FC236}">
                <a16:creationId xmlns:a16="http://schemas.microsoft.com/office/drawing/2014/main" id="{5167B274-B71D-A2B9-FFE4-9544B164975A}"/>
              </a:ext>
            </a:extLst>
          </p:cNvPr>
          <p:cNvSpPr txBox="1"/>
          <p:nvPr/>
        </p:nvSpPr>
        <p:spPr>
          <a:xfrm>
            <a:off x="2039426" y="1231046"/>
            <a:ext cx="9642040" cy="3706912"/>
          </a:xfrm>
          <a:prstGeom prst="rect">
            <a:avLst/>
          </a:prstGeom>
          <a:noFill/>
        </p:spPr>
        <p:txBody>
          <a:bodyPr wrap="square">
            <a:spAutoFit/>
          </a:bodyPr>
          <a:lstStyle/>
          <a:p>
            <a:pPr>
              <a:lnSpc>
                <a:spcPts val="2340"/>
              </a:lnSpc>
            </a:pPr>
            <a:r>
              <a:rPr lang="en-US" sz="2400" b="1" dirty="0">
                <a:solidFill>
                  <a:srgbClr val="EC7C69"/>
                </a:solidFill>
              </a:rPr>
              <a:t>Býður upp á hnitmiðaða, áhrifamikla leið til frumkvöðlastarfsemi</a:t>
            </a:r>
          </a:p>
          <a:p>
            <a:r>
              <a:rPr lang="en-US" sz="2400" b="1" dirty="0">
                <a:solidFill>
                  <a:srgbClr val="EC7C69"/>
                </a:solidFill>
              </a:rPr>
              <a:t> </a:t>
            </a:r>
            <a:r>
              <a:rPr lang="en-US" sz="2400" dirty="0">
                <a:solidFill>
                  <a:srgbClr val="494949"/>
                </a:solidFill>
              </a:rPr>
              <a:t>Frá vistgististöðum til smáhýsa, ATA býður upp á </a:t>
            </a:r>
          </a:p>
          <a:p>
            <a:pPr marL="342900" indent="-342900">
              <a:lnSpc>
                <a:spcPts val="2340"/>
              </a:lnSpc>
              <a:buFont typeface="Calibri" panose="020F0502020204030204" pitchFamily="34" charset="0"/>
              <a:buChar char="→"/>
            </a:pPr>
            <a:endParaRPr lang="en-US" sz="2400" dirty="0">
              <a:solidFill>
                <a:srgbClr val="494949"/>
              </a:solidFill>
            </a:endParaRPr>
          </a:p>
          <a:p>
            <a:pPr marL="342900" indent="-342900">
              <a:lnSpc>
                <a:spcPts val="2340"/>
              </a:lnSpc>
              <a:buFont typeface="Calibri" panose="020F0502020204030204" pitchFamily="34" charset="0"/>
              <a:buChar char="→"/>
            </a:pPr>
            <a:r>
              <a:rPr lang="en-US" sz="2400" b="1" dirty="0">
                <a:solidFill>
                  <a:srgbClr val="494949"/>
                </a:solidFill>
              </a:rPr>
              <a:t>hár arðsemi fjárfestingar </a:t>
            </a:r>
            <a:r>
              <a:rPr lang="en-US" sz="2400" dirty="0">
                <a:solidFill>
                  <a:srgbClr val="494949"/>
                </a:solidFill>
              </a:rPr>
              <a:t>með því að sameina </a:t>
            </a:r>
            <a:r>
              <a:rPr lang="en-US" sz="2400" b="1" dirty="0">
                <a:solidFill>
                  <a:srgbClr val="494949"/>
                </a:solidFill>
              </a:rPr>
              <a:t>lágan uppsetningarkostnað </a:t>
            </a:r>
            <a:r>
              <a:rPr lang="en-US" sz="2400" dirty="0">
                <a:solidFill>
                  <a:srgbClr val="494949"/>
                </a:solidFill>
              </a:rPr>
              <a:t>(t.d. endurnýtt byggingar) </a:t>
            </a:r>
          </a:p>
          <a:p>
            <a:pPr marL="342900" indent="-342900">
              <a:lnSpc>
                <a:spcPts val="2340"/>
              </a:lnSpc>
              <a:buFont typeface="Calibri" panose="020F0502020204030204" pitchFamily="34" charset="0"/>
              <a:buChar char="→"/>
            </a:pPr>
            <a:r>
              <a:rPr lang="en-US" sz="2400" dirty="0">
                <a:solidFill>
                  <a:srgbClr val="494949"/>
                </a:solidFill>
              </a:rPr>
              <a:t>með </a:t>
            </a:r>
            <a:r>
              <a:rPr lang="en-US" sz="2400" b="1" dirty="0">
                <a:solidFill>
                  <a:srgbClr val="494949"/>
                </a:solidFill>
              </a:rPr>
              <a:t>litlum rekstrarkostnaði </a:t>
            </a:r>
            <a:r>
              <a:rPr lang="en-US" sz="2400" dirty="0">
                <a:solidFill>
                  <a:srgbClr val="494949"/>
                </a:solidFill>
              </a:rPr>
              <a:t>og einingaskiptum innviðum í ferðamannalandslagi, (eins og einingum), </a:t>
            </a:r>
          </a:p>
          <a:p>
            <a:pPr marL="342900" indent="-342900">
              <a:lnSpc>
                <a:spcPts val="2340"/>
              </a:lnSpc>
              <a:buFont typeface="Calibri" panose="020F0502020204030204" pitchFamily="34" charset="0"/>
              <a:buChar char="→"/>
            </a:pPr>
            <a:r>
              <a:rPr lang="en-US" sz="2400" dirty="0">
                <a:solidFill>
                  <a:srgbClr val="494949"/>
                </a:solidFill>
              </a:rPr>
              <a:t>sveigjanlega stigvöxt (byrja með 1–2 einingum og stækka), </a:t>
            </a:r>
          </a:p>
          <a:p>
            <a:pPr marL="342900" indent="-342900">
              <a:lnSpc>
                <a:spcPts val="2340"/>
              </a:lnSpc>
              <a:buFont typeface="Calibri" panose="020F0502020204030204" pitchFamily="34" charset="0"/>
              <a:buChar char="→"/>
            </a:pPr>
            <a:r>
              <a:rPr lang="en-US" sz="2400" dirty="0">
                <a:solidFill>
                  <a:srgbClr val="494949"/>
                </a:solidFill>
              </a:rPr>
              <a:t>ásamt </a:t>
            </a:r>
            <a:r>
              <a:rPr lang="en-US" sz="2400" b="1" dirty="0">
                <a:solidFill>
                  <a:srgbClr val="494949"/>
                </a:solidFill>
              </a:rPr>
              <a:t>sterku verðlagningarvaldi </a:t>
            </a:r>
            <a:r>
              <a:rPr lang="en-US" sz="2400" dirty="0">
                <a:solidFill>
                  <a:srgbClr val="494949"/>
                </a:solidFill>
              </a:rPr>
              <a:t>og </a:t>
            </a:r>
          </a:p>
          <a:p>
            <a:pPr marL="342900" indent="-342900">
              <a:lnSpc>
                <a:spcPts val="2340"/>
              </a:lnSpc>
              <a:buFont typeface="Calibri" panose="020F0502020204030204" pitchFamily="34" charset="0"/>
              <a:buChar char="→"/>
            </a:pPr>
            <a:r>
              <a:rPr lang="en-US" sz="2400" dirty="0">
                <a:solidFill>
                  <a:srgbClr val="494949"/>
                </a:solidFill>
              </a:rPr>
              <a:t>Árstíðarlaus séráhugi byggður á mikilli eftirspurn eftir dýrmætum upplifunum, Epic Stays-líkön geta skilað </a:t>
            </a:r>
            <a:r>
              <a:rPr lang="en-US" sz="2400" b="1" dirty="0">
                <a:solidFill>
                  <a:srgbClr val="494949"/>
                </a:solidFill>
              </a:rPr>
              <a:t>áhrifamiklum hagnaði</a:t>
            </a:r>
            <a:r>
              <a:rPr lang="en-US" sz="2400" b="1" dirty="0"/>
              <a:t>. </a:t>
            </a:r>
          </a:p>
          <a:p>
            <a:pPr>
              <a:lnSpc>
                <a:spcPts val="2340"/>
              </a:lnSpc>
            </a:pPr>
            <a:endParaRPr lang="en-US" sz="2200" b="1" dirty="0">
              <a:solidFill>
                <a:srgbClr val="494949"/>
              </a:solidFill>
            </a:endParaRPr>
          </a:p>
        </p:txBody>
      </p:sp>
      <p:pic>
        <p:nvPicPr>
          <p:cNvPr id="14" name="Picture 13">
            <a:extLst>
              <a:ext uri="{FF2B5EF4-FFF2-40B4-BE49-F238E27FC236}">
                <a16:creationId xmlns:a16="http://schemas.microsoft.com/office/drawing/2014/main" id="{134B1636-DFC8-3F5E-D129-38A03CCC9172}"/>
              </a:ext>
            </a:extLst>
          </p:cNvPr>
          <p:cNvPicPr>
            <a:picLocks noChangeAspect="1"/>
          </p:cNvPicPr>
          <p:nvPr/>
        </p:nvPicPr>
        <p:blipFill>
          <a:blip r:embed="rId2">
            <a:alphaModFix amt="33000"/>
            <a:biLevel thresh="25000"/>
            <a:extLst>
              <a:ext uri="{BEBA8EAE-BF5A-486C-A8C5-ECC9F3942E4B}">
                <a14:imgProps xmlns:a14="http://schemas.microsoft.com/office/drawing/2010/main">
                  <a14:imgLayer r:embed="rId3">
                    <a14:imgEffect>
                      <a14:colorTemperature colorTemp="4700"/>
                    </a14:imgEffect>
                  </a14:imgLayer>
                </a14:imgProps>
              </a:ext>
              <a:ext uri="{28A0092B-C50C-407E-A947-70E740481C1C}">
                <a14:useLocalDpi xmlns:a14="http://schemas.microsoft.com/office/drawing/2010/main" val="0"/>
              </a:ext>
            </a:extLst>
          </a:blip>
          <a:srcRect l="53155" t="-1" r="5047" b="49903"/>
          <a:stretch/>
        </p:blipFill>
        <p:spPr>
          <a:xfrm>
            <a:off x="-1284550" y="4197350"/>
            <a:ext cx="3580276" cy="2659133"/>
          </a:xfrm>
          <a:prstGeom prst="rect">
            <a:avLst/>
          </a:prstGeom>
        </p:spPr>
      </p:pic>
      <p:sp>
        <p:nvSpPr>
          <p:cNvPr id="5" name="Text Placeholder 5">
            <a:extLst>
              <a:ext uri="{FF2B5EF4-FFF2-40B4-BE49-F238E27FC236}">
                <a16:creationId xmlns:a16="http://schemas.microsoft.com/office/drawing/2014/main" id="{27AC23E7-B904-0EA3-E5E3-929ECB2ABB24}"/>
              </a:ext>
            </a:extLst>
          </p:cNvPr>
          <p:cNvSpPr txBox="1">
            <a:spLocks/>
          </p:cNvSpPr>
          <p:nvPr/>
        </p:nvSpPr>
        <p:spPr>
          <a:xfrm>
            <a:off x="2039427" y="400242"/>
            <a:ext cx="8395403" cy="1464686"/>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solidFill>
                  <a:srgbClr val="459597"/>
                </a:solidFill>
              </a:rPr>
              <a:t>Nýtni, há arðsemi</a:t>
            </a:r>
          </a:p>
        </p:txBody>
      </p:sp>
      <p:sp>
        <p:nvSpPr>
          <p:cNvPr id="6" name="Text Placeholder 3">
            <a:extLst>
              <a:ext uri="{FF2B5EF4-FFF2-40B4-BE49-F238E27FC236}">
                <a16:creationId xmlns:a16="http://schemas.microsoft.com/office/drawing/2014/main" id="{061627D8-9F83-F471-530E-5E7F90030F74}"/>
              </a:ext>
            </a:extLst>
          </p:cNvPr>
          <p:cNvSpPr txBox="1">
            <a:spLocks/>
          </p:cNvSpPr>
          <p:nvPr/>
        </p:nvSpPr>
        <p:spPr>
          <a:xfrm rot="16200000">
            <a:off x="-1643725" y="2596929"/>
            <a:ext cx="5537624" cy="1229105"/>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lnSpc>
                <a:spcPts val="3620"/>
              </a:lnSpc>
            </a:pPr>
            <a:r>
              <a:rPr lang="en-US" dirty="0">
                <a:solidFill>
                  <a:schemeClr val="bg1"/>
                </a:solidFill>
              </a:rPr>
              <a:t>Arðbær rekstur </a:t>
            </a:r>
          </a:p>
        </p:txBody>
      </p:sp>
      <p:sp>
        <p:nvSpPr>
          <p:cNvPr id="11" name="Freeform 10">
            <a:extLst>
              <a:ext uri="{FF2B5EF4-FFF2-40B4-BE49-F238E27FC236}">
                <a16:creationId xmlns:a16="http://schemas.microsoft.com/office/drawing/2014/main" id="{6A7618CD-8A29-9644-11D2-6848B1028B64}"/>
              </a:ext>
            </a:extLst>
          </p:cNvPr>
          <p:cNvSpPr/>
          <p:nvPr/>
        </p:nvSpPr>
        <p:spPr>
          <a:xfrm rot="5400000">
            <a:off x="7332069" y="3482906"/>
            <a:ext cx="2129299" cy="5423397"/>
          </a:xfrm>
          <a:custGeom>
            <a:avLst/>
            <a:gdLst>
              <a:gd name="connsiteX0" fmla="*/ 0 w 2129299"/>
              <a:gd name="connsiteY0" fmla="*/ 4857508 h 5280665"/>
              <a:gd name="connsiteX1" fmla="*/ 0 w 2129299"/>
              <a:gd name="connsiteY1" fmla="*/ 4384590 h 5280665"/>
              <a:gd name="connsiteX2" fmla="*/ 0 w 2129299"/>
              <a:gd name="connsiteY2" fmla="*/ 4263056 h 5280665"/>
              <a:gd name="connsiteX3" fmla="*/ 0 w 2129299"/>
              <a:gd name="connsiteY3" fmla="*/ 4073053 h 5280665"/>
              <a:gd name="connsiteX4" fmla="*/ 0 w 2129299"/>
              <a:gd name="connsiteY4" fmla="*/ 3790140 h 5280665"/>
              <a:gd name="connsiteX5" fmla="*/ 0 w 2129299"/>
              <a:gd name="connsiteY5" fmla="*/ 3600135 h 5280665"/>
              <a:gd name="connsiteX6" fmla="*/ 0 w 2129299"/>
              <a:gd name="connsiteY6" fmla="*/ 3478602 h 5280665"/>
              <a:gd name="connsiteX7" fmla="*/ 0 w 2129299"/>
              <a:gd name="connsiteY7" fmla="*/ 3005684 h 5280665"/>
              <a:gd name="connsiteX8" fmla="*/ 0 w 2129299"/>
              <a:gd name="connsiteY8" fmla="*/ 2553995 h 5280665"/>
              <a:gd name="connsiteX9" fmla="*/ 0 w 2129299"/>
              <a:gd name="connsiteY9" fmla="*/ 2553993 h 5280665"/>
              <a:gd name="connsiteX10" fmla="*/ 0 w 2129299"/>
              <a:gd name="connsiteY10" fmla="*/ 2314522 h 5280665"/>
              <a:gd name="connsiteX11" fmla="*/ 0 w 2129299"/>
              <a:gd name="connsiteY11" fmla="*/ 2081079 h 5280665"/>
              <a:gd name="connsiteX12" fmla="*/ 0 w 2129299"/>
              <a:gd name="connsiteY12" fmla="*/ 2081074 h 5280665"/>
              <a:gd name="connsiteX13" fmla="*/ 0 w 2129299"/>
              <a:gd name="connsiteY13" fmla="*/ 1959546 h 5280665"/>
              <a:gd name="connsiteX14" fmla="*/ 0 w 2129299"/>
              <a:gd name="connsiteY14" fmla="*/ 1959544 h 5280665"/>
              <a:gd name="connsiteX15" fmla="*/ 0 w 2129299"/>
              <a:gd name="connsiteY15" fmla="*/ 1841604 h 5280665"/>
              <a:gd name="connsiteX16" fmla="*/ 0 w 2129299"/>
              <a:gd name="connsiteY16" fmla="*/ 1769542 h 5280665"/>
              <a:gd name="connsiteX17" fmla="*/ 0 w 2129299"/>
              <a:gd name="connsiteY17" fmla="*/ 1769539 h 5280665"/>
              <a:gd name="connsiteX18" fmla="*/ 0 w 2129299"/>
              <a:gd name="connsiteY18" fmla="*/ 1720070 h 5280665"/>
              <a:gd name="connsiteX19" fmla="*/ 0 w 2129299"/>
              <a:gd name="connsiteY19" fmla="*/ 1530067 h 5280665"/>
              <a:gd name="connsiteX20" fmla="*/ 0 w 2129299"/>
              <a:gd name="connsiteY20" fmla="*/ 1486628 h 5280665"/>
              <a:gd name="connsiteX21" fmla="*/ 0 w 2129299"/>
              <a:gd name="connsiteY21" fmla="*/ 1486626 h 5280665"/>
              <a:gd name="connsiteX22" fmla="*/ 0 w 2129299"/>
              <a:gd name="connsiteY22" fmla="*/ 1296624 h 5280665"/>
              <a:gd name="connsiteX23" fmla="*/ 0 w 2129299"/>
              <a:gd name="connsiteY23" fmla="*/ 1296622 h 5280665"/>
              <a:gd name="connsiteX24" fmla="*/ 0 w 2129299"/>
              <a:gd name="connsiteY24" fmla="*/ 1247153 h 5280665"/>
              <a:gd name="connsiteX25" fmla="*/ 0 w 2129299"/>
              <a:gd name="connsiteY25" fmla="*/ 1175092 h 5280665"/>
              <a:gd name="connsiteX26" fmla="*/ 0 w 2129299"/>
              <a:gd name="connsiteY26" fmla="*/ 1175089 h 5280665"/>
              <a:gd name="connsiteX27" fmla="*/ 0 w 2129299"/>
              <a:gd name="connsiteY27" fmla="*/ 1057149 h 5280665"/>
              <a:gd name="connsiteX28" fmla="*/ 0 w 2129299"/>
              <a:gd name="connsiteY28" fmla="*/ 935617 h 5280665"/>
              <a:gd name="connsiteX29" fmla="*/ 0 w 2129299"/>
              <a:gd name="connsiteY29" fmla="*/ 934110 h 5280665"/>
              <a:gd name="connsiteX30" fmla="*/ 0 w 2129299"/>
              <a:gd name="connsiteY30" fmla="*/ 702174 h 5280665"/>
              <a:gd name="connsiteX31" fmla="*/ 0 w 2129299"/>
              <a:gd name="connsiteY31" fmla="*/ 702172 h 5280665"/>
              <a:gd name="connsiteX32" fmla="*/ 0 w 2129299"/>
              <a:gd name="connsiteY32" fmla="*/ 651522 h 5280665"/>
              <a:gd name="connsiteX33" fmla="*/ 0 w 2129299"/>
              <a:gd name="connsiteY33" fmla="*/ 462699 h 5280665"/>
              <a:gd name="connsiteX34" fmla="*/ 0 w 2129299"/>
              <a:gd name="connsiteY34" fmla="*/ 11010 h 5280665"/>
              <a:gd name="connsiteX35" fmla="*/ 0 w 2129299"/>
              <a:gd name="connsiteY35" fmla="*/ 11008 h 5280665"/>
              <a:gd name="connsiteX36" fmla="*/ 0 w 2129299"/>
              <a:gd name="connsiteY36" fmla="*/ 0 h 5280665"/>
              <a:gd name="connsiteX37" fmla="*/ 515667 w 2129299"/>
              <a:gd name="connsiteY37" fmla="*/ 0 h 5280665"/>
              <a:gd name="connsiteX38" fmla="*/ 621018 w 2129299"/>
              <a:gd name="connsiteY38" fmla="*/ 0 h 5280665"/>
              <a:gd name="connsiteX39" fmla="*/ 1207013 w 2129299"/>
              <a:gd name="connsiteY39" fmla="*/ 0 h 5280665"/>
              <a:gd name="connsiteX40" fmla="*/ 1313582 w 2129299"/>
              <a:gd name="connsiteY40" fmla="*/ 0 h 5280665"/>
              <a:gd name="connsiteX41" fmla="*/ 1722679 w 2129299"/>
              <a:gd name="connsiteY41" fmla="*/ 0 h 5280665"/>
              <a:gd name="connsiteX42" fmla="*/ 1828030 w 2129299"/>
              <a:gd name="connsiteY42" fmla="*/ 0 h 5280665"/>
              <a:gd name="connsiteX43" fmla="*/ 2129299 w 2129299"/>
              <a:gd name="connsiteY43" fmla="*/ 0 h 5280665"/>
              <a:gd name="connsiteX44" fmla="*/ 2129299 w 2129299"/>
              <a:gd name="connsiteY44" fmla="*/ 84409 h 5280665"/>
              <a:gd name="connsiteX45" fmla="*/ 2129299 w 2129299"/>
              <a:gd name="connsiteY45" fmla="*/ 588968 h 5280665"/>
              <a:gd name="connsiteX46" fmla="*/ 2129299 w 2129299"/>
              <a:gd name="connsiteY46" fmla="*/ 2703061 h 5280665"/>
              <a:gd name="connsiteX47" fmla="*/ 2129299 w 2129299"/>
              <a:gd name="connsiteY47" fmla="*/ 3669127 h 5280665"/>
              <a:gd name="connsiteX48" fmla="*/ 2129299 w 2129299"/>
              <a:gd name="connsiteY48" fmla="*/ 3816082 h 5280665"/>
              <a:gd name="connsiteX49" fmla="*/ 2129299 w 2129299"/>
              <a:gd name="connsiteY49" fmla="*/ 4386737 h 5280665"/>
              <a:gd name="connsiteX50" fmla="*/ 2129299 w 2129299"/>
              <a:gd name="connsiteY50" fmla="*/ 4535392 h 5280665"/>
              <a:gd name="connsiteX51" fmla="*/ 2129299 w 2129299"/>
              <a:gd name="connsiteY51" fmla="*/ 5280665 h 5280665"/>
              <a:gd name="connsiteX52" fmla="*/ 2062103 w 2129299"/>
              <a:gd name="connsiteY52" fmla="*/ 5280665 h 5280665"/>
              <a:gd name="connsiteX53" fmla="*/ 1572455 w 2129299"/>
              <a:gd name="connsiteY53" fmla="*/ 5280665 h 5280665"/>
              <a:gd name="connsiteX54" fmla="*/ 1419221 w 2129299"/>
              <a:gd name="connsiteY54" fmla="*/ 5280665 h 5280665"/>
              <a:gd name="connsiteX55" fmla="*/ 929573 w 2129299"/>
              <a:gd name="connsiteY55" fmla="*/ 5280665 h 5280665"/>
              <a:gd name="connsiteX56" fmla="*/ 855090 w 2129299"/>
              <a:gd name="connsiteY56" fmla="*/ 5280665 h 5280665"/>
              <a:gd name="connsiteX57" fmla="*/ 365443 w 2129299"/>
              <a:gd name="connsiteY57" fmla="*/ 5280665 h 5280665"/>
              <a:gd name="connsiteX58" fmla="*/ 0 w 2129299"/>
              <a:gd name="connsiteY58" fmla="*/ 4857508 h 52806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2129299" h="5280665">
                <a:moveTo>
                  <a:pt x="0" y="4857508"/>
                </a:moveTo>
                <a:lnTo>
                  <a:pt x="0" y="4384590"/>
                </a:lnTo>
                <a:lnTo>
                  <a:pt x="0" y="4263056"/>
                </a:lnTo>
                <a:lnTo>
                  <a:pt x="0" y="4073053"/>
                </a:lnTo>
                <a:lnTo>
                  <a:pt x="0" y="3790140"/>
                </a:lnTo>
                <a:lnTo>
                  <a:pt x="0" y="3600135"/>
                </a:lnTo>
                <a:lnTo>
                  <a:pt x="0" y="3478602"/>
                </a:lnTo>
                <a:lnTo>
                  <a:pt x="0" y="3005684"/>
                </a:lnTo>
                <a:lnTo>
                  <a:pt x="0" y="2553995"/>
                </a:lnTo>
                <a:lnTo>
                  <a:pt x="0" y="2553993"/>
                </a:lnTo>
                <a:lnTo>
                  <a:pt x="0" y="2314522"/>
                </a:lnTo>
                <a:lnTo>
                  <a:pt x="0" y="2081079"/>
                </a:lnTo>
                <a:lnTo>
                  <a:pt x="0" y="2081074"/>
                </a:lnTo>
                <a:lnTo>
                  <a:pt x="0" y="1959546"/>
                </a:lnTo>
                <a:lnTo>
                  <a:pt x="0" y="1959544"/>
                </a:lnTo>
                <a:lnTo>
                  <a:pt x="0" y="1841604"/>
                </a:lnTo>
                <a:lnTo>
                  <a:pt x="0" y="1769542"/>
                </a:lnTo>
                <a:lnTo>
                  <a:pt x="0" y="1769539"/>
                </a:lnTo>
                <a:lnTo>
                  <a:pt x="0" y="1720070"/>
                </a:lnTo>
                <a:lnTo>
                  <a:pt x="0" y="1530067"/>
                </a:lnTo>
                <a:lnTo>
                  <a:pt x="0" y="1486628"/>
                </a:lnTo>
                <a:lnTo>
                  <a:pt x="0" y="1486626"/>
                </a:lnTo>
                <a:lnTo>
                  <a:pt x="0" y="1296624"/>
                </a:lnTo>
                <a:lnTo>
                  <a:pt x="0" y="1296622"/>
                </a:lnTo>
                <a:lnTo>
                  <a:pt x="0" y="1247153"/>
                </a:lnTo>
                <a:lnTo>
                  <a:pt x="0" y="1175092"/>
                </a:lnTo>
                <a:lnTo>
                  <a:pt x="0" y="1175089"/>
                </a:lnTo>
                <a:lnTo>
                  <a:pt x="0" y="1057149"/>
                </a:lnTo>
                <a:lnTo>
                  <a:pt x="0" y="935617"/>
                </a:lnTo>
                <a:lnTo>
                  <a:pt x="0" y="934110"/>
                </a:lnTo>
                <a:lnTo>
                  <a:pt x="0" y="702174"/>
                </a:lnTo>
                <a:lnTo>
                  <a:pt x="0" y="702172"/>
                </a:lnTo>
                <a:lnTo>
                  <a:pt x="0" y="651522"/>
                </a:lnTo>
                <a:lnTo>
                  <a:pt x="0" y="462699"/>
                </a:lnTo>
                <a:lnTo>
                  <a:pt x="0" y="11010"/>
                </a:lnTo>
                <a:lnTo>
                  <a:pt x="0" y="11008"/>
                </a:lnTo>
                <a:lnTo>
                  <a:pt x="0" y="0"/>
                </a:lnTo>
                <a:lnTo>
                  <a:pt x="515667" y="0"/>
                </a:lnTo>
                <a:lnTo>
                  <a:pt x="621018" y="0"/>
                </a:lnTo>
                <a:lnTo>
                  <a:pt x="1207013" y="0"/>
                </a:lnTo>
                <a:lnTo>
                  <a:pt x="1313582" y="0"/>
                </a:lnTo>
                <a:lnTo>
                  <a:pt x="1722679" y="0"/>
                </a:lnTo>
                <a:lnTo>
                  <a:pt x="1828030" y="0"/>
                </a:lnTo>
                <a:lnTo>
                  <a:pt x="2129299" y="0"/>
                </a:lnTo>
                <a:lnTo>
                  <a:pt x="2129299" y="84409"/>
                </a:lnTo>
                <a:lnTo>
                  <a:pt x="2129299" y="588968"/>
                </a:lnTo>
                <a:lnTo>
                  <a:pt x="2129299" y="2703061"/>
                </a:lnTo>
                <a:lnTo>
                  <a:pt x="2129299" y="3669127"/>
                </a:lnTo>
                <a:lnTo>
                  <a:pt x="2129299" y="3816082"/>
                </a:lnTo>
                <a:lnTo>
                  <a:pt x="2129299" y="4386737"/>
                </a:lnTo>
                <a:lnTo>
                  <a:pt x="2129299" y="4535392"/>
                </a:lnTo>
                <a:lnTo>
                  <a:pt x="2129299" y="5280665"/>
                </a:lnTo>
                <a:lnTo>
                  <a:pt x="2062103" y="5280665"/>
                </a:lnTo>
                <a:lnTo>
                  <a:pt x="1572455" y="5280665"/>
                </a:lnTo>
                <a:lnTo>
                  <a:pt x="1419221" y="5280665"/>
                </a:lnTo>
                <a:lnTo>
                  <a:pt x="929573" y="5280665"/>
                </a:lnTo>
                <a:lnTo>
                  <a:pt x="855090" y="5280665"/>
                </a:lnTo>
                <a:lnTo>
                  <a:pt x="365443" y="5280665"/>
                </a:lnTo>
                <a:cubicBezTo>
                  <a:pt x="164152" y="5280665"/>
                  <a:pt x="0" y="5091976"/>
                  <a:pt x="0" y="4857508"/>
                </a:cubicBezTo>
                <a:close/>
              </a:path>
            </a:pathLst>
          </a:custGeom>
          <a:noFill/>
          <a:ln w="24491" cap="flat">
            <a:solidFill>
              <a:srgbClr val="EC7C69"/>
            </a:solidFill>
            <a:prstDash val="solid"/>
            <a:miter/>
          </a:ln>
        </p:spPr>
        <p:txBody>
          <a:bodyPr wrap="square" rtlCol="0" anchor="ctr">
            <a:noAutofit/>
          </a:bodyPr>
          <a:lstStyle/>
          <a:p>
            <a:endParaRPr lang="en-US"/>
          </a:p>
        </p:txBody>
      </p:sp>
      <p:sp>
        <p:nvSpPr>
          <p:cNvPr id="15" name="TextBox 14">
            <a:extLst>
              <a:ext uri="{FF2B5EF4-FFF2-40B4-BE49-F238E27FC236}">
                <a16:creationId xmlns:a16="http://schemas.microsoft.com/office/drawing/2014/main" id="{8D71B738-CD21-74E1-0D7C-4370E5857016}"/>
              </a:ext>
            </a:extLst>
          </p:cNvPr>
          <p:cNvSpPr txBox="1"/>
          <p:nvPr/>
        </p:nvSpPr>
        <p:spPr>
          <a:xfrm>
            <a:off x="6307388" y="5462027"/>
            <a:ext cx="4601068" cy="977896"/>
          </a:xfrm>
          <a:prstGeom prst="rect">
            <a:avLst/>
          </a:prstGeom>
          <a:noFill/>
        </p:spPr>
        <p:txBody>
          <a:bodyPr wrap="square">
            <a:spAutoFit/>
          </a:bodyPr>
          <a:lstStyle/>
          <a:p>
            <a:pPr>
              <a:lnSpc>
                <a:spcPts val="2260"/>
              </a:lnSpc>
            </a:pPr>
            <a:r>
              <a:rPr lang="en-GB" sz="2200" b="1" dirty="0">
                <a:solidFill>
                  <a:srgbClr val="494949"/>
                </a:solidFill>
              </a:rPr>
              <a:t>EINING 1: Inngangur að öðrum gistimöguleikum í ferðaþjónustu </a:t>
            </a:r>
            <a:r>
              <a:rPr lang="en-GB" sz="2200" dirty="0">
                <a:solidFill>
                  <a:srgbClr val="494949"/>
                </a:solidFill>
              </a:rPr>
              <a:t>fjallar nánar um viðskiptalíkön</a:t>
            </a:r>
            <a:endParaRPr lang="en-US" sz="2200" dirty="0">
              <a:solidFill>
                <a:srgbClr val="494949"/>
              </a:solidFill>
            </a:endParaRPr>
          </a:p>
        </p:txBody>
      </p:sp>
      <p:grpSp>
        <p:nvGrpSpPr>
          <p:cNvPr id="16" name="Group 15">
            <a:extLst>
              <a:ext uri="{FF2B5EF4-FFF2-40B4-BE49-F238E27FC236}">
                <a16:creationId xmlns:a16="http://schemas.microsoft.com/office/drawing/2014/main" id="{C6E03D87-7F5A-1AB9-9659-AB61F8122174}"/>
              </a:ext>
            </a:extLst>
          </p:cNvPr>
          <p:cNvGrpSpPr/>
          <p:nvPr/>
        </p:nvGrpSpPr>
        <p:grpSpPr>
          <a:xfrm>
            <a:off x="5306231" y="5349661"/>
            <a:ext cx="800038" cy="800448"/>
            <a:chOff x="-636058" y="4638347"/>
            <a:chExt cx="347616" cy="347794"/>
          </a:xfrm>
        </p:grpSpPr>
        <p:sp>
          <p:nvSpPr>
            <p:cNvPr id="17" name="Freeform 16">
              <a:extLst>
                <a:ext uri="{FF2B5EF4-FFF2-40B4-BE49-F238E27FC236}">
                  <a16:creationId xmlns:a16="http://schemas.microsoft.com/office/drawing/2014/main" id="{513949CE-5DD0-699E-F661-20D338A8516A}"/>
                </a:ext>
              </a:extLst>
            </p:cNvPr>
            <p:cNvSpPr/>
            <p:nvPr/>
          </p:nvSpPr>
          <p:spPr>
            <a:xfrm>
              <a:off x="-636058" y="4638347"/>
              <a:ext cx="347616" cy="347794"/>
            </a:xfrm>
            <a:custGeom>
              <a:avLst/>
              <a:gdLst>
                <a:gd name="connsiteX0" fmla="*/ 347616 w 347616"/>
                <a:gd name="connsiteY0" fmla="*/ 173897 h 347794"/>
                <a:gd name="connsiteX1" fmla="*/ 173808 w 347616"/>
                <a:gd name="connsiteY1" fmla="*/ 347795 h 347794"/>
                <a:gd name="connsiteX2" fmla="*/ 0 w 347616"/>
                <a:gd name="connsiteY2" fmla="*/ 173897 h 347794"/>
                <a:gd name="connsiteX3" fmla="*/ 173808 w 347616"/>
                <a:gd name="connsiteY3" fmla="*/ 0 h 347794"/>
                <a:gd name="connsiteX4" fmla="*/ 347616 w 347616"/>
                <a:gd name="connsiteY4" fmla="*/ 173897 h 3477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616" h="347794">
                  <a:moveTo>
                    <a:pt x="347616" y="173897"/>
                  </a:moveTo>
                  <a:cubicBezTo>
                    <a:pt x="347616" y="269938"/>
                    <a:pt x="269800" y="347795"/>
                    <a:pt x="173808" y="347795"/>
                  </a:cubicBezTo>
                  <a:cubicBezTo>
                    <a:pt x="77817" y="347795"/>
                    <a:pt x="0" y="269938"/>
                    <a:pt x="0" y="173897"/>
                  </a:cubicBezTo>
                  <a:cubicBezTo>
                    <a:pt x="0" y="77856"/>
                    <a:pt x="77817" y="0"/>
                    <a:pt x="173808" y="0"/>
                  </a:cubicBezTo>
                  <a:cubicBezTo>
                    <a:pt x="269800" y="0"/>
                    <a:pt x="347616" y="77856"/>
                    <a:pt x="347616" y="173897"/>
                  </a:cubicBezTo>
                  <a:close/>
                </a:path>
              </a:pathLst>
            </a:custGeom>
            <a:solidFill>
              <a:srgbClr val="00979B"/>
            </a:solidFill>
            <a:ln w="5747"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1CBDFF7A-0E6F-20B2-2830-0EBBE49820C9}"/>
                </a:ext>
              </a:extLst>
            </p:cNvPr>
            <p:cNvSpPr/>
            <p:nvPr/>
          </p:nvSpPr>
          <p:spPr>
            <a:xfrm>
              <a:off x="-445634" y="4709029"/>
              <a:ext cx="10020" cy="8205"/>
            </a:xfrm>
            <a:custGeom>
              <a:avLst/>
              <a:gdLst>
                <a:gd name="connsiteX0" fmla="*/ 74 w 10020"/>
                <a:gd name="connsiteY0" fmla="*/ 8206 h 8205"/>
                <a:gd name="connsiteX1" fmla="*/ 9858 w 10020"/>
                <a:gd name="connsiteY1" fmla="*/ 8206 h 8205"/>
                <a:gd name="connsiteX2" fmla="*/ 74 w 10020"/>
                <a:gd name="connsiteY2" fmla="*/ 8206 h 8205"/>
              </a:gdLst>
              <a:ahLst/>
              <a:cxnLst>
                <a:cxn ang="0">
                  <a:pos x="connsiteX0" y="connsiteY0"/>
                </a:cxn>
                <a:cxn ang="0">
                  <a:pos x="connsiteX1" y="connsiteY1"/>
                </a:cxn>
                <a:cxn ang="0">
                  <a:pos x="connsiteX2" y="connsiteY2"/>
                </a:cxn>
              </a:cxnLst>
              <a:rect l="l" t="t" r="r" b="b"/>
              <a:pathLst>
                <a:path w="10020" h="8205">
                  <a:moveTo>
                    <a:pt x="74" y="8206"/>
                  </a:moveTo>
                  <a:lnTo>
                    <a:pt x="9858" y="8206"/>
                  </a:lnTo>
                  <a:cubicBezTo>
                    <a:pt x="11585" y="-2735"/>
                    <a:pt x="-1077" y="-2735"/>
                    <a:pt x="74" y="8206"/>
                  </a:cubicBezTo>
                  <a:close/>
                </a:path>
              </a:pathLst>
            </a:custGeom>
            <a:solidFill>
              <a:srgbClr val="00979B"/>
            </a:solidFill>
            <a:ln w="5747"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4B97334D-8DF2-3CC0-0586-BABEBF7FB52B}"/>
                </a:ext>
              </a:extLst>
            </p:cNvPr>
            <p:cNvSpPr/>
            <p:nvPr/>
          </p:nvSpPr>
          <p:spPr>
            <a:xfrm>
              <a:off x="-480165" y="4709029"/>
              <a:ext cx="10020" cy="8205"/>
            </a:xfrm>
            <a:custGeom>
              <a:avLst/>
              <a:gdLst>
                <a:gd name="connsiteX0" fmla="*/ 74 w 10020"/>
                <a:gd name="connsiteY0" fmla="*/ 8206 h 8205"/>
                <a:gd name="connsiteX1" fmla="*/ 9858 w 10020"/>
                <a:gd name="connsiteY1" fmla="*/ 8206 h 8205"/>
                <a:gd name="connsiteX2" fmla="*/ 74 w 10020"/>
                <a:gd name="connsiteY2" fmla="*/ 8206 h 8205"/>
              </a:gdLst>
              <a:ahLst/>
              <a:cxnLst>
                <a:cxn ang="0">
                  <a:pos x="connsiteX0" y="connsiteY0"/>
                </a:cxn>
                <a:cxn ang="0">
                  <a:pos x="connsiteX1" y="connsiteY1"/>
                </a:cxn>
                <a:cxn ang="0">
                  <a:pos x="connsiteX2" y="connsiteY2"/>
                </a:cxn>
              </a:cxnLst>
              <a:rect l="l" t="t" r="r" b="b"/>
              <a:pathLst>
                <a:path w="10020" h="8205">
                  <a:moveTo>
                    <a:pt x="74" y="8206"/>
                  </a:moveTo>
                  <a:lnTo>
                    <a:pt x="9858" y="8206"/>
                  </a:lnTo>
                  <a:cubicBezTo>
                    <a:pt x="11585" y="-2735"/>
                    <a:pt x="-1077" y="-2735"/>
                    <a:pt x="74" y="8206"/>
                  </a:cubicBezTo>
                  <a:close/>
                </a:path>
              </a:pathLst>
            </a:custGeom>
            <a:solidFill>
              <a:srgbClr val="00979B"/>
            </a:solidFill>
            <a:ln w="5747"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4886FB59-F7BF-C4AD-0762-87CBC08D449E}"/>
                </a:ext>
              </a:extLst>
            </p:cNvPr>
            <p:cNvSpPr/>
            <p:nvPr/>
          </p:nvSpPr>
          <p:spPr>
            <a:xfrm>
              <a:off x="-545701" y="4700774"/>
              <a:ext cx="250928" cy="281912"/>
            </a:xfrm>
            <a:custGeom>
              <a:avLst/>
              <a:gdLst>
                <a:gd name="connsiteX0" fmla="*/ 250928 w 250928"/>
                <a:gd name="connsiteY0" fmla="*/ 148323 h 281912"/>
                <a:gd name="connsiteX1" fmla="*/ 208340 w 250928"/>
                <a:gd name="connsiteY1" fmla="*/ 70587 h 281912"/>
                <a:gd name="connsiteX2" fmla="*/ 208340 w 250928"/>
                <a:gd name="connsiteY2" fmla="*/ 65981 h 281912"/>
                <a:gd name="connsiteX3" fmla="*/ 206613 w 250928"/>
                <a:gd name="connsiteY3" fmla="*/ 61374 h 281912"/>
                <a:gd name="connsiteX4" fmla="*/ 181290 w 250928"/>
                <a:gd name="connsiteY4" fmla="*/ 54465 h 281912"/>
                <a:gd name="connsiteX5" fmla="*/ 172657 w 250928"/>
                <a:gd name="connsiteY5" fmla="*/ 66557 h 281912"/>
                <a:gd name="connsiteX6" fmla="*/ 139277 w 250928"/>
                <a:gd name="connsiteY6" fmla="*/ 124138 h 281912"/>
                <a:gd name="connsiteX7" fmla="*/ 139277 w 250928"/>
                <a:gd name="connsiteY7" fmla="*/ 89589 h 281912"/>
                <a:gd name="connsiteX8" fmla="*/ 139852 w 250928"/>
                <a:gd name="connsiteY8" fmla="*/ 87862 h 281912"/>
                <a:gd name="connsiteX9" fmla="*/ 139852 w 250928"/>
                <a:gd name="connsiteY9" fmla="*/ 26825 h 281912"/>
                <a:gd name="connsiteX10" fmla="*/ 117982 w 250928"/>
                <a:gd name="connsiteY10" fmla="*/ 16461 h 281912"/>
                <a:gd name="connsiteX11" fmla="*/ 92084 w 250928"/>
                <a:gd name="connsiteY11" fmla="*/ 16461 h 281912"/>
                <a:gd name="connsiteX12" fmla="*/ 82875 w 250928"/>
                <a:gd name="connsiteY12" fmla="*/ 16461 h 281912"/>
                <a:gd name="connsiteX13" fmla="*/ 56977 w 250928"/>
                <a:gd name="connsiteY13" fmla="*/ 16461 h 281912"/>
                <a:gd name="connsiteX14" fmla="*/ 48344 w 250928"/>
                <a:gd name="connsiteY14" fmla="*/ 16461 h 281912"/>
                <a:gd name="connsiteX15" fmla="*/ 42013 w 250928"/>
                <a:gd name="connsiteY15" fmla="*/ 2065 h 281912"/>
                <a:gd name="connsiteX16" fmla="*/ 21870 w 250928"/>
                <a:gd name="connsiteY16" fmla="*/ 16461 h 281912"/>
                <a:gd name="connsiteX17" fmla="*/ 0 w 250928"/>
                <a:gd name="connsiteY17" fmla="*/ 26825 h 281912"/>
                <a:gd name="connsiteX18" fmla="*/ 0 w 250928"/>
                <a:gd name="connsiteY18" fmla="*/ 167901 h 281912"/>
                <a:gd name="connsiteX19" fmla="*/ 107623 w 250928"/>
                <a:gd name="connsiteY19" fmla="*/ 281913 h 281912"/>
                <a:gd name="connsiteX20" fmla="*/ 250353 w 250928"/>
                <a:gd name="connsiteY20" fmla="*/ 148323 h 281912"/>
                <a:gd name="connsiteX21" fmla="*/ 40287 w 250928"/>
                <a:gd name="connsiteY21" fmla="*/ 16461 h 281912"/>
                <a:gd name="connsiteX22" fmla="*/ 30503 w 250928"/>
                <a:gd name="connsiteY22" fmla="*/ 16461 h 281912"/>
                <a:gd name="connsiteX23" fmla="*/ 40287 w 250928"/>
                <a:gd name="connsiteY23" fmla="*/ 16461 h 281912"/>
                <a:gd name="connsiteX24" fmla="*/ 75394 w 250928"/>
                <a:gd name="connsiteY24" fmla="*/ 16461 h 281912"/>
                <a:gd name="connsiteX25" fmla="*/ 65610 w 250928"/>
                <a:gd name="connsiteY25" fmla="*/ 16461 h 281912"/>
                <a:gd name="connsiteX26" fmla="*/ 75394 w 250928"/>
                <a:gd name="connsiteY26" fmla="*/ 16461 h 281912"/>
                <a:gd name="connsiteX27" fmla="*/ 109925 w 250928"/>
                <a:gd name="connsiteY27" fmla="*/ 16461 h 281912"/>
                <a:gd name="connsiteX28" fmla="*/ 100141 w 250928"/>
                <a:gd name="connsiteY28" fmla="*/ 16461 h 281912"/>
                <a:gd name="connsiteX29" fmla="*/ 109925 w 250928"/>
                <a:gd name="connsiteY29" fmla="*/ 16461 h 28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250928" h="281912">
                  <a:moveTo>
                    <a:pt x="250928" y="148323"/>
                  </a:moveTo>
                  <a:lnTo>
                    <a:pt x="208340" y="70587"/>
                  </a:lnTo>
                  <a:lnTo>
                    <a:pt x="208340" y="65981"/>
                  </a:lnTo>
                  <a:lnTo>
                    <a:pt x="206613" y="61374"/>
                  </a:lnTo>
                  <a:cubicBezTo>
                    <a:pt x="202009" y="51585"/>
                    <a:pt x="189923" y="48131"/>
                    <a:pt x="181290" y="54465"/>
                  </a:cubicBezTo>
                  <a:cubicBezTo>
                    <a:pt x="177261" y="57344"/>
                    <a:pt x="174959" y="62526"/>
                    <a:pt x="172657" y="66557"/>
                  </a:cubicBezTo>
                  <a:cubicBezTo>
                    <a:pt x="161147" y="85559"/>
                    <a:pt x="150212" y="105137"/>
                    <a:pt x="139277" y="124138"/>
                  </a:cubicBezTo>
                  <a:lnTo>
                    <a:pt x="139277" y="89589"/>
                  </a:lnTo>
                  <a:cubicBezTo>
                    <a:pt x="139277" y="89589"/>
                    <a:pt x="139852" y="88438"/>
                    <a:pt x="139852" y="87862"/>
                  </a:cubicBezTo>
                  <a:lnTo>
                    <a:pt x="139852" y="26825"/>
                  </a:lnTo>
                  <a:cubicBezTo>
                    <a:pt x="137550" y="15885"/>
                    <a:pt x="127191" y="16461"/>
                    <a:pt x="117982" y="16461"/>
                  </a:cubicBezTo>
                  <a:cubicBezTo>
                    <a:pt x="119709" y="-4845"/>
                    <a:pt x="89782" y="-4845"/>
                    <a:pt x="92084" y="16461"/>
                  </a:cubicBezTo>
                  <a:lnTo>
                    <a:pt x="82875" y="16461"/>
                  </a:lnTo>
                  <a:cubicBezTo>
                    <a:pt x="84602" y="-4845"/>
                    <a:pt x="55250" y="-4845"/>
                    <a:pt x="56977" y="16461"/>
                  </a:cubicBezTo>
                  <a:lnTo>
                    <a:pt x="48344" y="16461"/>
                  </a:lnTo>
                  <a:cubicBezTo>
                    <a:pt x="48344" y="10702"/>
                    <a:pt x="47193" y="5520"/>
                    <a:pt x="42013" y="2065"/>
                  </a:cubicBezTo>
                  <a:cubicBezTo>
                    <a:pt x="31654" y="-4269"/>
                    <a:pt x="20143" y="4944"/>
                    <a:pt x="21870" y="16461"/>
                  </a:cubicBezTo>
                  <a:cubicBezTo>
                    <a:pt x="12662" y="16461"/>
                    <a:pt x="2878" y="15309"/>
                    <a:pt x="0" y="26825"/>
                  </a:cubicBezTo>
                  <a:lnTo>
                    <a:pt x="0" y="167901"/>
                  </a:lnTo>
                  <a:lnTo>
                    <a:pt x="107623" y="281913"/>
                  </a:lnTo>
                  <a:cubicBezTo>
                    <a:pt x="178412" y="270972"/>
                    <a:pt x="234814" y="217421"/>
                    <a:pt x="250353" y="148323"/>
                  </a:cubicBezTo>
                  <a:close/>
                  <a:moveTo>
                    <a:pt x="40287" y="16461"/>
                  </a:moveTo>
                  <a:lnTo>
                    <a:pt x="30503" y="16461"/>
                  </a:lnTo>
                  <a:cubicBezTo>
                    <a:pt x="29352" y="5520"/>
                    <a:pt x="41438" y="5520"/>
                    <a:pt x="40287" y="16461"/>
                  </a:cubicBezTo>
                  <a:close/>
                  <a:moveTo>
                    <a:pt x="75394" y="16461"/>
                  </a:moveTo>
                  <a:lnTo>
                    <a:pt x="65610" y="16461"/>
                  </a:lnTo>
                  <a:cubicBezTo>
                    <a:pt x="64459" y="5520"/>
                    <a:pt x="76545" y="5520"/>
                    <a:pt x="75394" y="16461"/>
                  </a:cubicBezTo>
                  <a:close/>
                  <a:moveTo>
                    <a:pt x="109925" y="16461"/>
                  </a:moveTo>
                  <a:lnTo>
                    <a:pt x="100141" y="16461"/>
                  </a:lnTo>
                  <a:cubicBezTo>
                    <a:pt x="98990" y="5520"/>
                    <a:pt x="111076" y="5520"/>
                    <a:pt x="109925" y="16461"/>
                  </a:cubicBezTo>
                  <a:close/>
                </a:path>
              </a:pathLst>
            </a:custGeom>
            <a:solidFill>
              <a:srgbClr val="087377"/>
            </a:solidFill>
            <a:ln w="5747" cap="flat">
              <a:noFill/>
              <a:prstDash val="solid"/>
              <a:miter/>
            </a:ln>
          </p:spPr>
          <p:txBody>
            <a:bodyPr rtlCol="0" anchor="ctr"/>
            <a:lstStyle/>
            <a:p>
              <a:endParaRPr lang="en-US"/>
            </a:p>
          </p:txBody>
        </p:sp>
        <p:grpSp>
          <p:nvGrpSpPr>
            <p:cNvPr id="21" name="Graphic 41">
              <a:extLst>
                <a:ext uri="{FF2B5EF4-FFF2-40B4-BE49-F238E27FC236}">
                  <a16:creationId xmlns:a16="http://schemas.microsoft.com/office/drawing/2014/main" id="{A92DB88A-1F4E-E75A-B7C4-738D434E9E39}"/>
                </a:ext>
              </a:extLst>
            </p:cNvPr>
            <p:cNvGrpSpPr/>
            <p:nvPr/>
          </p:nvGrpSpPr>
          <p:grpSpPr>
            <a:xfrm>
              <a:off x="-545701" y="4702501"/>
              <a:ext cx="207764" cy="208208"/>
              <a:chOff x="268115" y="4716008"/>
              <a:chExt cx="207764" cy="208208"/>
            </a:xfrm>
            <a:solidFill>
              <a:srgbClr val="FFFFFF"/>
            </a:solidFill>
          </p:grpSpPr>
          <p:sp>
            <p:nvSpPr>
              <p:cNvPr id="22" name="Freeform 21">
                <a:extLst>
                  <a:ext uri="{FF2B5EF4-FFF2-40B4-BE49-F238E27FC236}">
                    <a16:creationId xmlns:a16="http://schemas.microsoft.com/office/drawing/2014/main" id="{53A3A39D-FA55-DA52-AF22-894042AC0208}"/>
                  </a:ext>
                </a:extLst>
              </p:cNvPr>
              <p:cNvSpPr/>
              <p:nvPr/>
            </p:nvSpPr>
            <p:spPr>
              <a:xfrm>
                <a:off x="268115" y="4716008"/>
                <a:ext cx="140683" cy="208208"/>
              </a:xfrm>
              <a:custGeom>
                <a:avLst/>
                <a:gdLst>
                  <a:gd name="connsiteX0" fmla="*/ 0 w 140683"/>
                  <a:gd name="connsiteY0" fmla="*/ 26825 h 208208"/>
                  <a:gd name="connsiteX1" fmla="*/ 21870 w 140683"/>
                  <a:gd name="connsiteY1" fmla="*/ 16461 h 208208"/>
                  <a:gd name="connsiteX2" fmla="*/ 42013 w 140683"/>
                  <a:gd name="connsiteY2" fmla="*/ 2065 h 208208"/>
                  <a:gd name="connsiteX3" fmla="*/ 48344 w 140683"/>
                  <a:gd name="connsiteY3" fmla="*/ 16461 h 208208"/>
                  <a:gd name="connsiteX4" fmla="*/ 56977 w 140683"/>
                  <a:gd name="connsiteY4" fmla="*/ 16461 h 208208"/>
                  <a:gd name="connsiteX5" fmla="*/ 82875 w 140683"/>
                  <a:gd name="connsiteY5" fmla="*/ 16461 h 208208"/>
                  <a:gd name="connsiteX6" fmla="*/ 92084 w 140683"/>
                  <a:gd name="connsiteY6" fmla="*/ 16461 h 208208"/>
                  <a:gd name="connsiteX7" fmla="*/ 117982 w 140683"/>
                  <a:gd name="connsiteY7" fmla="*/ 16461 h 208208"/>
                  <a:gd name="connsiteX8" fmla="*/ 139852 w 140683"/>
                  <a:gd name="connsiteY8" fmla="*/ 26825 h 208208"/>
                  <a:gd name="connsiteX9" fmla="*/ 139852 w 140683"/>
                  <a:gd name="connsiteY9" fmla="*/ 87862 h 208208"/>
                  <a:gd name="connsiteX10" fmla="*/ 132946 w 140683"/>
                  <a:gd name="connsiteY10" fmla="*/ 90165 h 208208"/>
                  <a:gd name="connsiteX11" fmla="*/ 131795 w 140683"/>
                  <a:gd name="connsiteY11" fmla="*/ 88438 h 208208"/>
                  <a:gd name="connsiteX12" fmla="*/ 131795 w 140683"/>
                  <a:gd name="connsiteY12" fmla="*/ 56768 h 208208"/>
                  <a:gd name="connsiteX13" fmla="*/ 8633 w 140683"/>
                  <a:gd name="connsiteY13" fmla="*/ 56768 h 208208"/>
                  <a:gd name="connsiteX14" fmla="*/ 8633 w 140683"/>
                  <a:gd name="connsiteY14" fmla="*/ 162718 h 208208"/>
                  <a:gd name="connsiteX15" fmla="*/ 35107 w 140683"/>
                  <a:gd name="connsiteY15" fmla="*/ 162718 h 208208"/>
                  <a:gd name="connsiteX16" fmla="*/ 46042 w 140683"/>
                  <a:gd name="connsiteY16" fmla="*/ 173659 h 208208"/>
                  <a:gd name="connsiteX17" fmla="*/ 46042 w 140683"/>
                  <a:gd name="connsiteY17" fmla="*/ 200147 h 208208"/>
                  <a:gd name="connsiteX18" fmla="*/ 128917 w 140683"/>
                  <a:gd name="connsiteY18" fmla="*/ 200147 h 208208"/>
                  <a:gd name="connsiteX19" fmla="*/ 130644 w 140683"/>
                  <a:gd name="connsiteY19" fmla="*/ 198995 h 208208"/>
                  <a:gd name="connsiteX20" fmla="*/ 135248 w 140683"/>
                  <a:gd name="connsiteY20" fmla="*/ 184600 h 208208"/>
                  <a:gd name="connsiteX21" fmla="*/ 140428 w 140683"/>
                  <a:gd name="connsiteY21" fmla="*/ 188055 h 208208"/>
                  <a:gd name="connsiteX22" fmla="*/ 140428 w 140683"/>
                  <a:gd name="connsiteY22" fmla="*/ 197267 h 208208"/>
                  <a:gd name="connsiteX23" fmla="*/ 130068 w 140683"/>
                  <a:gd name="connsiteY23" fmla="*/ 208208 h 208208"/>
                  <a:gd name="connsiteX24" fmla="*/ 40862 w 140683"/>
                  <a:gd name="connsiteY24" fmla="*/ 208208 h 208208"/>
                  <a:gd name="connsiteX25" fmla="*/ 576 w 140683"/>
                  <a:gd name="connsiteY25" fmla="*/ 167901 h 208208"/>
                  <a:gd name="connsiteX26" fmla="*/ 576 w 140683"/>
                  <a:gd name="connsiteY26" fmla="*/ 26825 h 208208"/>
                  <a:gd name="connsiteX27" fmla="*/ 39711 w 140683"/>
                  <a:gd name="connsiteY27" fmla="*/ 16461 h 208208"/>
                  <a:gd name="connsiteX28" fmla="*/ 29927 w 140683"/>
                  <a:gd name="connsiteY28" fmla="*/ 16461 h 208208"/>
                  <a:gd name="connsiteX29" fmla="*/ 39711 w 140683"/>
                  <a:gd name="connsiteY29" fmla="*/ 16461 h 208208"/>
                  <a:gd name="connsiteX30" fmla="*/ 74818 w 140683"/>
                  <a:gd name="connsiteY30" fmla="*/ 16461 h 208208"/>
                  <a:gd name="connsiteX31" fmla="*/ 65034 w 140683"/>
                  <a:gd name="connsiteY31" fmla="*/ 16461 h 208208"/>
                  <a:gd name="connsiteX32" fmla="*/ 74818 w 140683"/>
                  <a:gd name="connsiteY32" fmla="*/ 16461 h 208208"/>
                  <a:gd name="connsiteX33" fmla="*/ 109925 w 140683"/>
                  <a:gd name="connsiteY33" fmla="*/ 16461 h 208208"/>
                  <a:gd name="connsiteX34" fmla="*/ 100141 w 140683"/>
                  <a:gd name="connsiteY34" fmla="*/ 16461 h 208208"/>
                  <a:gd name="connsiteX35" fmla="*/ 109925 w 140683"/>
                  <a:gd name="connsiteY35" fmla="*/ 16461 h 208208"/>
                  <a:gd name="connsiteX36" fmla="*/ 39711 w 140683"/>
                  <a:gd name="connsiteY36" fmla="*/ 24522 h 208208"/>
                  <a:gd name="connsiteX37" fmla="*/ 11510 w 140683"/>
                  <a:gd name="connsiteY37" fmla="*/ 24522 h 208208"/>
                  <a:gd name="connsiteX38" fmla="*/ 8057 w 140683"/>
                  <a:gd name="connsiteY38" fmla="*/ 27977 h 208208"/>
                  <a:gd name="connsiteX39" fmla="*/ 8057 w 140683"/>
                  <a:gd name="connsiteY39" fmla="*/ 48131 h 208208"/>
                  <a:gd name="connsiteX40" fmla="*/ 131219 w 140683"/>
                  <a:gd name="connsiteY40" fmla="*/ 48131 h 208208"/>
                  <a:gd name="connsiteX41" fmla="*/ 131219 w 140683"/>
                  <a:gd name="connsiteY41" fmla="*/ 27977 h 208208"/>
                  <a:gd name="connsiteX42" fmla="*/ 130068 w 140683"/>
                  <a:gd name="connsiteY42" fmla="*/ 25674 h 208208"/>
                  <a:gd name="connsiteX43" fmla="*/ 117407 w 140683"/>
                  <a:gd name="connsiteY43" fmla="*/ 24522 h 208208"/>
                  <a:gd name="connsiteX44" fmla="*/ 105896 w 140683"/>
                  <a:gd name="connsiteY44" fmla="*/ 40645 h 208208"/>
                  <a:gd name="connsiteX45" fmla="*/ 102443 w 140683"/>
                  <a:gd name="connsiteY45" fmla="*/ 33159 h 208208"/>
                  <a:gd name="connsiteX46" fmla="*/ 108198 w 140683"/>
                  <a:gd name="connsiteY46" fmla="*/ 30280 h 208208"/>
                  <a:gd name="connsiteX47" fmla="*/ 109350 w 140683"/>
                  <a:gd name="connsiteY47" fmla="*/ 23946 h 208208"/>
                  <a:gd name="connsiteX48" fmla="*/ 82300 w 140683"/>
                  <a:gd name="connsiteY48" fmla="*/ 23946 h 208208"/>
                  <a:gd name="connsiteX49" fmla="*/ 74243 w 140683"/>
                  <a:gd name="connsiteY49" fmla="*/ 38917 h 208208"/>
                  <a:gd name="connsiteX50" fmla="*/ 65034 w 140683"/>
                  <a:gd name="connsiteY50" fmla="*/ 37190 h 208208"/>
                  <a:gd name="connsiteX51" fmla="*/ 73092 w 140683"/>
                  <a:gd name="connsiteY51" fmla="*/ 30280 h 208208"/>
                  <a:gd name="connsiteX52" fmla="*/ 74243 w 140683"/>
                  <a:gd name="connsiteY52" fmla="*/ 23946 h 208208"/>
                  <a:gd name="connsiteX53" fmla="*/ 47193 w 140683"/>
                  <a:gd name="connsiteY53" fmla="*/ 23946 h 208208"/>
                  <a:gd name="connsiteX54" fmla="*/ 39136 w 140683"/>
                  <a:gd name="connsiteY54" fmla="*/ 38917 h 208208"/>
                  <a:gd name="connsiteX55" fmla="*/ 29927 w 140683"/>
                  <a:gd name="connsiteY55" fmla="*/ 37190 h 208208"/>
                  <a:gd name="connsiteX56" fmla="*/ 37985 w 140683"/>
                  <a:gd name="connsiteY56" fmla="*/ 30280 h 208208"/>
                  <a:gd name="connsiteX57" fmla="*/ 39136 w 140683"/>
                  <a:gd name="connsiteY57" fmla="*/ 23946 h 208208"/>
                  <a:gd name="connsiteX58" fmla="*/ 37409 w 140683"/>
                  <a:gd name="connsiteY58" fmla="*/ 193813 h 208208"/>
                  <a:gd name="connsiteX59" fmla="*/ 37409 w 140683"/>
                  <a:gd name="connsiteY59" fmla="*/ 174235 h 208208"/>
                  <a:gd name="connsiteX60" fmla="*/ 33956 w 140683"/>
                  <a:gd name="connsiteY60" fmla="*/ 170780 h 208208"/>
                  <a:gd name="connsiteX61" fmla="*/ 14388 w 140683"/>
                  <a:gd name="connsiteY61" fmla="*/ 170780 h 208208"/>
                  <a:gd name="connsiteX62" fmla="*/ 37409 w 140683"/>
                  <a:gd name="connsiteY62" fmla="*/ 193813 h 208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140683" h="208208">
                    <a:moveTo>
                      <a:pt x="0" y="26825"/>
                    </a:moveTo>
                    <a:cubicBezTo>
                      <a:pt x="2878" y="15885"/>
                      <a:pt x="12662" y="16461"/>
                      <a:pt x="21870" y="16461"/>
                    </a:cubicBezTo>
                    <a:cubicBezTo>
                      <a:pt x="20143" y="4944"/>
                      <a:pt x="31654" y="-4269"/>
                      <a:pt x="42013" y="2065"/>
                    </a:cubicBezTo>
                    <a:cubicBezTo>
                      <a:pt x="52373" y="8399"/>
                      <a:pt x="48344" y="10702"/>
                      <a:pt x="48344" y="16461"/>
                    </a:cubicBezTo>
                    <a:lnTo>
                      <a:pt x="56977" y="16461"/>
                    </a:lnTo>
                    <a:cubicBezTo>
                      <a:pt x="55250" y="-4845"/>
                      <a:pt x="85178" y="-4845"/>
                      <a:pt x="82875" y="16461"/>
                    </a:cubicBezTo>
                    <a:lnTo>
                      <a:pt x="92084" y="16461"/>
                    </a:lnTo>
                    <a:cubicBezTo>
                      <a:pt x="90357" y="-4845"/>
                      <a:pt x="119709" y="-4845"/>
                      <a:pt x="117982" y="16461"/>
                    </a:cubicBezTo>
                    <a:cubicBezTo>
                      <a:pt x="127191" y="16461"/>
                      <a:pt x="137550" y="15309"/>
                      <a:pt x="139852" y="26825"/>
                    </a:cubicBezTo>
                    <a:lnTo>
                      <a:pt x="139852" y="87862"/>
                    </a:lnTo>
                    <a:cubicBezTo>
                      <a:pt x="139852" y="91317"/>
                      <a:pt x="135248" y="92469"/>
                      <a:pt x="132946" y="90165"/>
                    </a:cubicBezTo>
                    <a:cubicBezTo>
                      <a:pt x="130644" y="87862"/>
                      <a:pt x="131795" y="88438"/>
                      <a:pt x="131795" y="88438"/>
                    </a:cubicBezTo>
                    <a:lnTo>
                      <a:pt x="131795" y="56768"/>
                    </a:lnTo>
                    <a:lnTo>
                      <a:pt x="8633" y="56768"/>
                    </a:lnTo>
                    <a:lnTo>
                      <a:pt x="8633" y="162718"/>
                    </a:lnTo>
                    <a:lnTo>
                      <a:pt x="35107" y="162718"/>
                    </a:lnTo>
                    <a:cubicBezTo>
                      <a:pt x="39711" y="162718"/>
                      <a:pt x="46042" y="169053"/>
                      <a:pt x="46042" y="173659"/>
                    </a:cubicBezTo>
                    <a:lnTo>
                      <a:pt x="46042" y="200147"/>
                    </a:lnTo>
                    <a:lnTo>
                      <a:pt x="128917" y="200147"/>
                    </a:lnTo>
                    <a:cubicBezTo>
                      <a:pt x="128917" y="200147"/>
                      <a:pt x="130644" y="199571"/>
                      <a:pt x="130644" y="198995"/>
                    </a:cubicBezTo>
                    <a:cubicBezTo>
                      <a:pt x="134673" y="195540"/>
                      <a:pt x="129493" y="186327"/>
                      <a:pt x="135248" y="184600"/>
                    </a:cubicBezTo>
                    <a:cubicBezTo>
                      <a:pt x="141003" y="182872"/>
                      <a:pt x="139852" y="185751"/>
                      <a:pt x="140428" y="188055"/>
                    </a:cubicBezTo>
                    <a:cubicBezTo>
                      <a:pt x="141003" y="190358"/>
                      <a:pt x="140428" y="195540"/>
                      <a:pt x="140428" y="197267"/>
                    </a:cubicBezTo>
                    <a:cubicBezTo>
                      <a:pt x="140428" y="203026"/>
                      <a:pt x="135824" y="207056"/>
                      <a:pt x="130068" y="208208"/>
                    </a:cubicBezTo>
                    <a:lnTo>
                      <a:pt x="40862" y="208208"/>
                    </a:lnTo>
                    <a:lnTo>
                      <a:pt x="576" y="167901"/>
                    </a:lnTo>
                    <a:lnTo>
                      <a:pt x="576" y="26825"/>
                    </a:lnTo>
                    <a:close/>
                    <a:moveTo>
                      <a:pt x="39711" y="16461"/>
                    </a:moveTo>
                    <a:cubicBezTo>
                      <a:pt x="41438" y="5520"/>
                      <a:pt x="28776" y="5520"/>
                      <a:pt x="29927" y="16461"/>
                    </a:cubicBezTo>
                    <a:lnTo>
                      <a:pt x="39711" y="16461"/>
                    </a:lnTo>
                    <a:close/>
                    <a:moveTo>
                      <a:pt x="74818" y="16461"/>
                    </a:moveTo>
                    <a:cubicBezTo>
                      <a:pt x="76545" y="5520"/>
                      <a:pt x="63883" y="5520"/>
                      <a:pt x="65034" y="16461"/>
                    </a:cubicBezTo>
                    <a:lnTo>
                      <a:pt x="74818" y="16461"/>
                    </a:lnTo>
                    <a:close/>
                    <a:moveTo>
                      <a:pt x="109925" y="16461"/>
                    </a:moveTo>
                    <a:cubicBezTo>
                      <a:pt x="111652" y="5520"/>
                      <a:pt x="98990" y="5520"/>
                      <a:pt x="100141" y="16461"/>
                    </a:cubicBezTo>
                    <a:lnTo>
                      <a:pt x="109925" y="16461"/>
                    </a:lnTo>
                    <a:close/>
                    <a:moveTo>
                      <a:pt x="39711" y="24522"/>
                    </a:moveTo>
                    <a:lnTo>
                      <a:pt x="11510" y="24522"/>
                    </a:lnTo>
                    <a:cubicBezTo>
                      <a:pt x="10359" y="24522"/>
                      <a:pt x="8057" y="26825"/>
                      <a:pt x="8057" y="27977"/>
                    </a:cubicBezTo>
                    <a:lnTo>
                      <a:pt x="8057" y="48131"/>
                    </a:lnTo>
                    <a:lnTo>
                      <a:pt x="131219" y="48131"/>
                    </a:lnTo>
                    <a:lnTo>
                      <a:pt x="131219" y="27977"/>
                    </a:lnTo>
                    <a:cubicBezTo>
                      <a:pt x="131219" y="27977"/>
                      <a:pt x="130644" y="26250"/>
                      <a:pt x="130068" y="25674"/>
                    </a:cubicBezTo>
                    <a:cubicBezTo>
                      <a:pt x="127766" y="22795"/>
                      <a:pt x="120860" y="24522"/>
                      <a:pt x="117407" y="24522"/>
                    </a:cubicBezTo>
                    <a:cubicBezTo>
                      <a:pt x="118558" y="32008"/>
                      <a:pt x="113954" y="40069"/>
                      <a:pt x="105896" y="40645"/>
                    </a:cubicBezTo>
                    <a:cubicBezTo>
                      <a:pt x="97839" y="41221"/>
                      <a:pt x="98415" y="35463"/>
                      <a:pt x="102443" y="33159"/>
                    </a:cubicBezTo>
                    <a:cubicBezTo>
                      <a:pt x="106472" y="30856"/>
                      <a:pt x="106472" y="33159"/>
                      <a:pt x="108198" y="30280"/>
                    </a:cubicBezTo>
                    <a:cubicBezTo>
                      <a:pt x="109925" y="27401"/>
                      <a:pt x="109350" y="26250"/>
                      <a:pt x="109350" y="23946"/>
                    </a:cubicBezTo>
                    <a:lnTo>
                      <a:pt x="82300" y="23946"/>
                    </a:lnTo>
                    <a:cubicBezTo>
                      <a:pt x="82875" y="30280"/>
                      <a:pt x="80573" y="36614"/>
                      <a:pt x="74243" y="38917"/>
                    </a:cubicBezTo>
                    <a:cubicBezTo>
                      <a:pt x="67912" y="41221"/>
                      <a:pt x="66185" y="41221"/>
                      <a:pt x="65034" y="37190"/>
                    </a:cubicBezTo>
                    <a:cubicBezTo>
                      <a:pt x="63883" y="33159"/>
                      <a:pt x="70789" y="33159"/>
                      <a:pt x="73092" y="30280"/>
                    </a:cubicBezTo>
                    <a:cubicBezTo>
                      <a:pt x="75394" y="27401"/>
                      <a:pt x="74243" y="26250"/>
                      <a:pt x="74243" y="23946"/>
                    </a:cubicBezTo>
                    <a:lnTo>
                      <a:pt x="47193" y="23946"/>
                    </a:lnTo>
                    <a:cubicBezTo>
                      <a:pt x="47768" y="30280"/>
                      <a:pt x="45466" y="36614"/>
                      <a:pt x="39136" y="38917"/>
                    </a:cubicBezTo>
                    <a:cubicBezTo>
                      <a:pt x="32805" y="41221"/>
                      <a:pt x="31078" y="41221"/>
                      <a:pt x="29927" y="37190"/>
                    </a:cubicBezTo>
                    <a:cubicBezTo>
                      <a:pt x="28776" y="33159"/>
                      <a:pt x="35683" y="33159"/>
                      <a:pt x="37985" y="30280"/>
                    </a:cubicBezTo>
                    <a:cubicBezTo>
                      <a:pt x="40287" y="27401"/>
                      <a:pt x="39136" y="26250"/>
                      <a:pt x="39136" y="23946"/>
                    </a:cubicBezTo>
                    <a:close/>
                    <a:moveTo>
                      <a:pt x="37409" y="193813"/>
                    </a:moveTo>
                    <a:lnTo>
                      <a:pt x="37409" y="174235"/>
                    </a:lnTo>
                    <a:cubicBezTo>
                      <a:pt x="37409" y="173083"/>
                      <a:pt x="35107" y="170780"/>
                      <a:pt x="33956" y="170780"/>
                    </a:cubicBezTo>
                    <a:lnTo>
                      <a:pt x="14388" y="170780"/>
                    </a:lnTo>
                    <a:lnTo>
                      <a:pt x="37409" y="193813"/>
                    </a:lnTo>
                    <a:close/>
                  </a:path>
                </a:pathLst>
              </a:custGeom>
              <a:solidFill>
                <a:srgbClr val="FFFFFF"/>
              </a:solidFill>
              <a:ln w="5747"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E628E2F4-46D1-8F19-C216-F5B9D72E6FFD}"/>
                  </a:ext>
                </a:extLst>
              </p:cNvPr>
              <p:cNvSpPr/>
              <p:nvPr/>
            </p:nvSpPr>
            <p:spPr>
              <a:xfrm>
                <a:off x="388399" y="4765944"/>
                <a:ext cx="87479" cy="135326"/>
              </a:xfrm>
              <a:custGeom>
                <a:avLst/>
                <a:gdLst>
                  <a:gd name="connsiteX0" fmla="*/ 87480 w 87479"/>
                  <a:gd name="connsiteY0" fmla="*/ 15469 h 135326"/>
                  <a:gd name="connsiteX1" fmla="*/ 87480 w 87479"/>
                  <a:gd name="connsiteY1" fmla="*/ 20075 h 135326"/>
                  <a:gd name="connsiteX2" fmla="*/ 84027 w 87479"/>
                  <a:gd name="connsiteY2" fmla="*/ 27561 h 135326"/>
                  <a:gd name="connsiteX3" fmla="*/ 33380 w 87479"/>
                  <a:gd name="connsiteY3" fmla="*/ 114510 h 135326"/>
                  <a:gd name="connsiteX4" fmla="*/ 5180 w 87479"/>
                  <a:gd name="connsiteY4" fmla="*/ 135239 h 135326"/>
                  <a:gd name="connsiteX5" fmla="*/ 0 w 87479"/>
                  <a:gd name="connsiteY5" fmla="*/ 129481 h 135326"/>
                  <a:gd name="connsiteX6" fmla="*/ 3453 w 87479"/>
                  <a:gd name="connsiteY6" fmla="*/ 99538 h 135326"/>
                  <a:gd name="connsiteX7" fmla="*/ 51222 w 87479"/>
                  <a:gd name="connsiteY7" fmla="*/ 15469 h 135326"/>
                  <a:gd name="connsiteX8" fmla="*/ 59854 w 87479"/>
                  <a:gd name="connsiteY8" fmla="*/ 3377 h 135326"/>
                  <a:gd name="connsiteX9" fmla="*/ 85178 w 87479"/>
                  <a:gd name="connsiteY9" fmla="*/ 10286 h 135326"/>
                  <a:gd name="connsiteX10" fmla="*/ 86904 w 87479"/>
                  <a:gd name="connsiteY10" fmla="*/ 14893 h 135326"/>
                  <a:gd name="connsiteX11" fmla="*/ 68487 w 87479"/>
                  <a:gd name="connsiteY11" fmla="*/ 9135 h 135326"/>
                  <a:gd name="connsiteX12" fmla="*/ 58703 w 87479"/>
                  <a:gd name="connsiteY12" fmla="*/ 20075 h 135326"/>
                  <a:gd name="connsiteX13" fmla="*/ 74243 w 87479"/>
                  <a:gd name="connsiteY13" fmla="*/ 28713 h 135326"/>
                  <a:gd name="connsiteX14" fmla="*/ 78847 w 87479"/>
                  <a:gd name="connsiteY14" fmla="*/ 21227 h 135326"/>
                  <a:gd name="connsiteX15" fmla="*/ 68487 w 87479"/>
                  <a:gd name="connsiteY15" fmla="*/ 9135 h 135326"/>
                  <a:gd name="connsiteX16" fmla="*/ 55250 w 87479"/>
                  <a:gd name="connsiteY16" fmla="*/ 27561 h 135326"/>
                  <a:gd name="connsiteX17" fmla="*/ 13813 w 87479"/>
                  <a:gd name="connsiteY17" fmla="*/ 98387 h 135326"/>
                  <a:gd name="connsiteX18" fmla="*/ 28776 w 87479"/>
                  <a:gd name="connsiteY18" fmla="*/ 107600 h 135326"/>
                  <a:gd name="connsiteX19" fmla="*/ 70214 w 87479"/>
                  <a:gd name="connsiteY19" fmla="*/ 36774 h 135326"/>
                  <a:gd name="connsiteX20" fmla="*/ 55250 w 87479"/>
                  <a:gd name="connsiteY20" fmla="*/ 27561 h 135326"/>
                  <a:gd name="connsiteX21" fmla="*/ 23021 w 87479"/>
                  <a:gd name="connsiteY21" fmla="*/ 113934 h 135326"/>
                  <a:gd name="connsiteX22" fmla="*/ 23021 w 87479"/>
                  <a:gd name="connsiteY22" fmla="*/ 112782 h 135326"/>
                  <a:gd name="connsiteX23" fmla="*/ 11510 w 87479"/>
                  <a:gd name="connsiteY23" fmla="*/ 106448 h 135326"/>
                  <a:gd name="connsiteX24" fmla="*/ 9208 w 87479"/>
                  <a:gd name="connsiteY24" fmla="*/ 123147 h 135326"/>
                  <a:gd name="connsiteX25" fmla="*/ 22445 w 87479"/>
                  <a:gd name="connsiteY25" fmla="*/ 113934 h 1353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87479" h="135326">
                    <a:moveTo>
                      <a:pt x="87480" y="15469"/>
                    </a:moveTo>
                    <a:lnTo>
                      <a:pt x="87480" y="20075"/>
                    </a:lnTo>
                    <a:cubicBezTo>
                      <a:pt x="86329" y="22955"/>
                      <a:pt x="85753" y="25258"/>
                      <a:pt x="84027" y="27561"/>
                    </a:cubicBezTo>
                    <a:lnTo>
                      <a:pt x="33380" y="114510"/>
                    </a:lnTo>
                    <a:lnTo>
                      <a:pt x="5180" y="135239"/>
                    </a:lnTo>
                    <a:cubicBezTo>
                      <a:pt x="576" y="135815"/>
                      <a:pt x="0" y="133512"/>
                      <a:pt x="0" y="129481"/>
                    </a:cubicBezTo>
                    <a:cubicBezTo>
                      <a:pt x="0" y="119692"/>
                      <a:pt x="2878" y="109327"/>
                      <a:pt x="3453" y="99538"/>
                    </a:cubicBezTo>
                    <a:cubicBezTo>
                      <a:pt x="18992" y="71323"/>
                      <a:pt x="34531" y="43108"/>
                      <a:pt x="51222" y="15469"/>
                    </a:cubicBezTo>
                    <a:cubicBezTo>
                      <a:pt x="67912" y="-12170"/>
                      <a:pt x="55826" y="6256"/>
                      <a:pt x="59854" y="3377"/>
                    </a:cubicBezTo>
                    <a:cubicBezTo>
                      <a:pt x="68487" y="-2957"/>
                      <a:pt x="80573" y="497"/>
                      <a:pt x="85178" y="10286"/>
                    </a:cubicBezTo>
                    <a:lnTo>
                      <a:pt x="86904" y="14893"/>
                    </a:lnTo>
                    <a:close/>
                    <a:moveTo>
                      <a:pt x="68487" y="9135"/>
                    </a:moveTo>
                    <a:cubicBezTo>
                      <a:pt x="63308" y="10286"/>
                      <a:pt x="61581" y="16621"/>
                      <a:pt x="58703" y="20075"/>
                    </a:cubicBezTo>
                    <a:lnTo>
                      <a:pt x="74243" y="28713"/>
                    </a:lnTo>
                    <a:cubicBezTo>
                      <a:pt x="74243" y="28713"/>
                      <a:pt x="78271" y="21803"/>
                      <a:pt x="78847" y="21227"/>
                    </a:cubicBezTo>
                    <a:cubicBezTo>
                      <a:pt x="81149" y="14317"/>
                      <a:pt x="75969" y="7983"/>
                      <a:pt x="68487" y="9135"/>
                    </a:cubicBezTo>
                    <a:close/>
                    <a:moveTo>
                      <a:pt x="55250" y="27561"/>
                    </a:moveTo>
                    <a:lnTo>
                      <a:pt x="13813" y="98387"/>
                    </a:lnTo>
                    <a:lnTo>
                      <a:pt x="28776" y="107600"/>
                    </a:lnTo>
                    <a:lnTo>
                      <a:pt x="70214" y="36774"/>
                    </a:lnTo>
                    <a:lnTo>
                      <a:pt x="55250" y="27561"/>
                    </a:lnTo>
                    <a:close/>
                    <a:moveTo>
                      <a:pt x="23021" y="113934"/>
                    </a:moveTo>
                    <a:lnTo>
                      <a:pt x="23021" y="112782"/>
                    </a:lnTo>
                    <a:cubicBezTo>
                      <a:pt x="23021" y="112782"/>
                      <a:pt x="11510" y="106448"/>
                      <a:pt x="11510" y="106448"/>
                    </a:cubicBezTo>
                    <a:lnTo>
                      <a:pt x="9208" y="123147"/>
                    </a:lnTo>
                    <a:lnTo>
                      <a:pt x="22445" y="113934"/>
                    </a:lnTo>
                    <a:close/>
                  </a:path>
                </a:pathLst>
              </a:custGeom>
              <a:solidFill>
                <a:srgbClr val="FFFFFF"/>
              </a:solidFill>
              <a:ln w="5747"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23D05D5B-467A-0B2C-05FE-908264798260}"/>
                  </a:ext>
                </a:extLst>
              </p:cNvPr>
              <p:cNvSpPr/>
              <p:nvPr/>
            </p:nvSpPr>
            <p:spPr>
              <a:xfrm>
                <a:off x="294288" y="4809628"/>
                <a:ext cx="87636" cy="8061"/>
              </a:xfrm>
              <a:custGeom>
                <a:avLst/>
                <a:gdLst>
                  <a:gd name="connsiteX0" fmla="*/ 3179 w 87636"/>
                  <a:gd name="connsiteY0" fmla="*/ 0 h 8061"/>
                  <a:gd name="connsiteX1" fmla="*/ 83752 w 87636"/>
                  <a:gd name="connsiteY1" fmla="*/ 0 h 8061"/>
                  <a:gd name="connsiteX2" fmla="*/ 83752 w 87636"/>
                  <a:gd name="connsiteY2" fmla="*/ 8062 h 8061"/>
                  <a:gd name="connsiteX3" fmla="*/ 3754 w 87636"/>
                  <a:gd name="connsiteY3" fmla="*/ 8062 h 8061"/>
                  <a:gd name="connsiteX4" fmla="*/ 3179 w 87636"/>
                  <a:gd name="connsiteY4" fmla="*/ 0 h 80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636" h="8061">
                    <a:moveTo>
                      <a:pt x="3179" y="0"/>
                    </a:moveTo>
                    <a:lnTo>
                      <a:pt x="83752" y="0"/>
                    </a:lnTo>
                    <a:cubicBezTo>
                      <a:pt x="88932" y="0"/>
                      <a:pt x="88932" y="7486"/>
                      <a:pt x="83752" y="8062"/>
                    </a:cubicBezTo>
                    <a:lnTo>
                      <a:pt x="3754" y="8062"/>
                    </a:lnTo>
                    <a:cubicBezTo>
                      <a:pt x="-850" y="8062"/>
                      <a:pt x="-1425" y="1152"/>
                      <a:pt x="3179" y="0"/>
                    </a:cubicBezTo>
                    <a:close/>
                  </a:path>
                </a:pathLst>
              </a:custGeom>
              <a:solidFill>
                <a:srgbClr val="FFFFFF"/>
              </a:solidFill>
              <a:ln w="5747" cap="flat">
                <a:noFill/>
                <a:prstDash val="solid"/>
                <a:miter/>
              </a:ln>
            </p:spPr>
            <p:txBody>
              <a:bodyPr rtlCol="0" anchor="ctr"/>
              <a:lstStyle/>
              <a:p>
                <a:endParaRPr lang="en-US"/>
              </a:p>
            </p:txBody>
          </p:sp>
          <p:sp>
            <p:nvSpPr>
              <p:cNvPr id="25" name="Freeform 24">
                <a:extLst>
                  <a:ext uri="{FF2B5EF4-FFF2-40B4-BE49-F238E27FC236}">
                    <a16:creationId xmlns:a16="http://schemas.microsoft.com/office/drawing/2014/main" id="{031536E1-12A9-3F09-34DE-3F35D057F884}"/>
                  </a:ext>
                </a:extLst>
              </p:cNvPr>
              <p:cNvSpPr/>
              <p:nvPr/>
            </p:nvSpPr>
            <p:spPr>
              <a:xfrm>
                <a:off x="294288" y="4832085"/>
                <a:ext cx="87636" cy="8061"/>
              </a:xfrm>
              <a:custGeom>
                <a:avLst/>
                <a:gdLst>
                  <a:gd name="connsiteX0" fmla="*/ 3179 w 87636"/>
                  <a:gd name="connsiteY0" fmla="*/ 0 h 8061"/>
                  <a:gd name="connsiteX1" fmla="*/ 83752 w 87636"/>
                  <a:gd name="connsiteY1" fmla="*/ 0 h 8061"/>
                  <a:gd name="connsiteX2" fmla="*/ 83752 w 87636"/>
                  <a:gd name="connsiteY2" fmla="*/ 8062 h 8061"/>
                  <a:gd name="connsiteX3" fmla="*/ 3754 w 87636"/>
                  <a:gd name="connsiteY3" fmla="*/ 8062 h 8061"/>
                  <a:gd name="connsiteX4" fmla="*/ 3179 w 87636"/>
                  <a:gd name="connsiteY4" fmla="*/ 0 h 80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636" h="8061">
                    <a:moveTo>
                      <a:pt x="3179" y="0"/>
                    </a:moveTo>
                    <a:lnTo>
                      <a:pt x="83752" y="0"/>
                    </a:lnTo>
                    <a:cubicBezTo>
                      <a:pt x="88932" y="0"/>
                      <a:pt x="88932" y="7486"/>
                      <a:pt x="83752" y="8062"/>
                    </a:cubicBezTo>
                    <a:lnTo>
                      <a:pt x="3754" y="8062"/>
                    </a:lnTo>
                    <a:cubicBezTo>
                      <a:pt x="-850" y="8062"/>
                      <a:pt x="-1425" y="1152"/>
                      <a:pt x="3179" y="0"/>
                    </a:cubicBezTo>
                    <a:close/>
                  </a:path>
                </a:pathLst>
              </a:custGeom>
              <a:solidFill>
                <a:srgbClr val="FFFFFF"/>
              </a:solidFill>
              <a:ln w="5747" cap="flat">
                <a:noFill/>
                <a:prstDash val="solid"/>
                <a:miter/>
              </a:ln>
            </p:spPr>
            <p:txBody>
              <a:bodyPr rtlCol="0" anchor="ctr"/>
              <a:lstStyle/>
              <a:p>
                <a:endParaRPr lang="en-US"/>
              </a:p>
            </p:txBody>
          </p:sp>
          <p:sp>
            <p:nvSpPr>
              <p:cNvPr id="26" name="Freeform 25">
                <a:extLst>
                  <a:ext uri="{FF2B5EF4-FFF2-40B4-BE49-F238E27FC236}">
                    <a16:creationId xmlns:a16="http://schemas.microsoft.com/office/drawing/2014/main" id="{C11EE634-1D8D-A1A2-C916-BBB3A315C27B}"/>
                  </a:ext>
                </a:extLst>
              </p:cNvPr>
              <p:cNvSpPr/>
              <p:nvPr/>
            </p:nvSpPr>
            <p:spPr>
              <a:xfrm>
                <a:off x="294288" y="4855118"/>
                <a:ext cx="87636" cy="8061"/>
              </a:xfrm>
              <a:custGeom>
                <a:avLst/>
                <a:gdLst>
                  <a:gd name="connsiteX0" fmla="*/ 3179 w 87636"/>
                  <a:gd name="connsiteY0" fmla="*/ 0 h 8061"/>
                  <a:gd name="connsiteX1" fmla="*/ 83752 w 87636"/>
                  <a:gd name="connsiteY1" fmla="*/ 0 h 8061"/>
                  <a:gd name="connsiteX2" fmla="*/ 83752 w 87636"/>
                  <a:gd name="connsiteY2" fmla="*/ 8062 h 8061"/>
                  <a:gd name="connsiteX3" fmla="*/ 3754 w 87636"/>
                  <a:gd name="connsiteY3" fmla="*/ 8062 h 8061"/>
                  <a:gd name="connsiteX4" fmla="*/ 3179 w 87636"/>
                  <a:gd name="connsiteY4" fmla="*/ 0 h 80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636" h="8061">
                    <a:moveTo>
                      <a:pt x="3179" y="0"/>
                    </a:moveTo>
                    <a:lnTo>
                      <a:pt x="83752" y="0"/>
                    </a:lnTo>
                    <a:cubicBezTo>
                      <a:pt x="88932" y="0"/>
                      <a:pt x="88932" y="7486"/>
                      <a:pt x="83752" y="8062"/>
                    </a:cubicBezTo>
                    <a:lnTo>
                      <a:pt x="3754" y="8062"/>
                    </a:lnTo>
                    <a:cubicBezTo>
                      <a:pt x="-850" y="8062"/>
                      <a:pt x="-1425" y="1152"/>
                      <a:pt x="3179" y="0"/>
                    </a:cubicBezTo>
                    <a:close/>
                  </a:path>
                </a:pathLst>
              </a:custGeom>
              <a:solidFill>
                <a:srgbClr val="FFFFFF"/>
              </a:solidFill>
              <a:ln w="5747" cap="flat">
                <a:noFill/>
                <a:prstDash val="solid"/>
                <a:miter/>
              </a:ln>
            </p:spPr>
            <p:txBody>
              <a:bodyPr rtlCol="0" anchor="ctr"/>
              <a:lstStyle/>
              <a:p>
                <a:endParaRPr lang="en-US"/>
              </a:p>
            </p:txBody>
          </p:sp>
          <p:sp>
            <p:nvSpPr>
              <p:cNvPr id="27" name="Freeform 26">
                <a:extLst>
                  <a:ext uri="{FF2B5EF4-FFF2-40B4-BE49-F238E27FC236}">
                    <a16:creationId xmlns:a16="http://schemas.microsoft.com/office/drawing/2014/main" id="{5B5DD0D0-D8D5-B01E-B184-9EBA6CE71149}"/>
                  </a:ext>
                </a:extLst>
              </p:cNvPr>
              <p:cNvSpPr/>
              <p:nvPr/>
            </p:nvSpPr>
            <p:spPr>
              <a:xfrm>
                <a:off x="311924" y="4787171"/>
                <a:ext cx="70001" cy="8061"/>
              </a:xfrm>
              <a:custGeom>
                <a:avLst/>
                <a:gdLst>
                  <a:gd name="connsiteX0" fmla="*/ 3384 w 70001"/>
                  <a:gd name="connsiteY0" fmla="*/ 0 h 8061"/>
                  <a:gd name="connsiteX1" fmla="*/ 66116 w 70001"/>
                  <a:gd name="connsiteY1" fmla="*/ 0 h 8061"/>
                  <a:gd name="connsiteX2" fmla="*/ 66116 w 70001"/>
                  <a:gd name="connsiteY2" fmla="*/ 8061 h 8061"/>
                  <a:gd name="connsiteX3" fmla="*/ 3960 w 70001"/>
                  <a:gd name="connsiteY3" fmla="*/ 8061 h 8061"/>
                  <a:gd name="connsiteX4" fmla="*/ 3384 w 70001"/>
                  <a:gd name="connsiteY4" fmla="*/ 0 h 80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001" h="8061">
                    <a:moveTo>
                      <a:pt x="3384" y="0"/>
                    </a:moveTo>
                    <a:lnTo>
                      <a:pt x="66116" y="0"/>
                    </a:lnTo>
                    <a:cubicBezTo>
                      <a:pt x="71296" y="0"/>
                      <a:pt x="71296" y="7486"/>
                      <a:pt x="66116" y="8061"/>
                    </a:cubicBezTo>
                    <a:lnTo>
                      <a:pt x="3960" y="8061"/>
                    </a:lnTo>
                    <a:cubicBezTo>
                      <a:pt x="-1220" y="7486"/>
                      <a:pt x="-1220" y="1152"/>
                      <a:pt x="3384" y="0"/>
                    </a:cubicBezTo>
                    <a:close/>
                  </a:path>
                </a:pathLst>
              </a:custGeom>
              <a:solidFill>
                <a:srgbClr val="FFFFFF"/>
              </a:solidFill>
              <a:ln w="5747" cap="flat">
                <a:no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id="{3A2754D1-3629-850B-8613-63E4CE6EFDE3}"/>
                  </a:ext>
                </a:extLst>
              </p:cNvPr>
              <p:cNvSpPr/>
              <p:nvPr/>
            </p:nvSpPr>
            <p:spPr>
              <a:xfrm>
                <a:off x="295015" y="4787135"/>
                <a:ext cx="7406" cy="7764"/>
              </a:xfrm>
              <a:custGeom>
                <a:avLst/>
                <a:gdLst>
                  <a:gd name="connsiteX0" fmla="*/ 2452 w 7406"/>
                  <a:gd name="connsiteY0" fmla="*/ 37 h 7764"/>
                  <a:gd name="connsiteX1" fmla="*/ 5329 w 7406"/>
                  <a:gd name="connsiteY1" fmla="*/ 7522 h 7764"/>
                  <a:gd name="connsiteX2" fmla="*/ 2452 w 7406"/>
                  <a:gd name="connsiteY2" fmla="*/ 37 h 7764"/>
                </a:gdLst>
                <a:ahLst/>
                <a:cxnLst>
                  <a:cxn ang="0">
                    <a:pos x="connsiteX0" y="connsiteY0"/>
                  </a:cxn>
                  <a:cxn ang="0">
                    <a:pos x="connsiteX1" y="connsiteY1"/>
                  </a:cxn>
                  <a:cxn ang="0">
                    <a:pos x="connsiteX2" y="connsiteY2"/>
                  </a:cxn>
                </a:cxnLst>
                <a:rect l="l" t="t" r="r" b="b"/>
                <a:pathLst>
                  <a:path w="7406" h="7764">
                    <a:moveTo>
                      <a:pt x="2452" y="37"/>
                    </a:moveTo>
                    <a:cubicBezTo>
                      <a:pt x="7056" y="-539"/>
                      <a:pt x="9358" y="5795"/>
                      <a:pt x="5329" y="7522"/>
                    </a:cubicBezTo>
                    <a:cubicBezTo>
                      <a:pt x="1301" y="9250"/>
                      <a:pt x="-2728" y="1189"/>
                      <a:pt x="2452" y="37"/>
                    </a:cubicBezTo>
                    <a:close/>
                  </a:path>
                </a:pathLst>
              </a:custGeom>
              <a:solidFill>
                <a:srgbClr val="FFFFFF"/>
              </a:solidFill>
              <a:ln w="5747" cap="flat">
                <a:noFill/>
                <a:prstDash val="solid"/>
                <a:miter/>
              </a:ln>
            </p:spPr>
            <p:txBody>
              <a:bodyPr rtlCol="0" anchor="ctr"/>
              <a:lstStyle/>
              <a:p>
                <a:endParaRPr lang="en-US"/>
              </a:p>
            </p:txBody>
          </p:sp>
          <p:sp>
            <p:nvSpPr>
              <p:cNvPr id="29" name="Freeform 28">
                <a:extLst>
                  <a:ext uri="{FF2B5EF4-FFF2-40B4-BE49-F238E27FC236}">
                    <a16:creationId xmlns:a16="http://schemas.microsoft.com/office/drawing/2014/main" id="{8B9BE2AC-C100-5352-1D29-9032124FAF79}"/>
                  </a:ext>
                </a:extLst>
              </p:cNvPr>
              <p:cNvSpPr/>
              <p:nvPr/>
            </p:nvSpPr>
            <p:spPr>
              <a:xfrm>
                <a:off x="400241" y="4815933"/>
                <a:ext cx="7629" cy="8120"/>
              </a:xfrm>
              <a:custGeom>
                <a:avLst/>
                <a:gdLst>
                  <a:gd name="connsiteX0" fmla="*/ 3122 w 7629"/>
                  <a:gd name="connsiteY0" fmla="*/ 29 h 8120"/>
                  <a:gd name="connsiteX1" fmla="*/ 4273 w 7629"/>
                  <a:gd name="connsiteY1" fmla="*/ 8091 h 8120"/>
                  <a:gd name="connsiteX2" fmla="*/ 3122 w 7629"/>
                  <a:gd name="connsiteY2" fmla="*/ 29 h 8120"/>
                </a:gdLst>
                <a:ahLst/>
                <a:cxnLst>
                  <a:cxn ang="0">
                    <a:pos x="connsiteX0" y="connsiteY0"/>
                  </a:cxn>
                  <a:cxn ang="0">
                    <a:pos x="connsiteX1" y="connsiteY1"/>
                  </a:cxn>
                  <a:cxn ang="0">
                    <a:pos x="connsiteX2" y="connsiteY2"/>
                  </a:cxn>
                </a:cxnLst>
                <a:rect l="l" t="t" r="r" b="b"/>
                <a:pathLst>
                  <a:path w="7629" h="8120">
                    <a:moveTo>
                      <a:pt x="3122" y="29"/>
                    </a:moveTo>
                    <a:cubicBezTo>
                      <a:pt x="8302" y="-547"/>
                      <a:pt x="9453" y="7515"/>
                      <a:pt x="4273" y="8091"/>
                    </a:cubicBezTo>
                    <a:cubicBezTo>
                      <a:pt x="-907" y="8667"/>
                      <a:pt x="-1482" y="605"/>
                      <a:pt x="3122" y="29"/>
                    </a:cubicBezTo>
                    <a:close/>
                  </a:path>
                </a:pathLst>
              </a:custGeom>
              <a:solidFill>
                <a:srgbClr val="FFFFFF"/>
              </a:solidFill>
              <a:ln w="5747"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323462717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8F6795-6041-6CD1-9730-1375D85934C5}"/>
            </a:ext>
          </a:extLst>
        </p:cNvPr>
        <p:cNvGrpSpPr/>
        <p:nvPr/>
      </p:nvGrpSpPr>
      <p:grpSpPr>
        <a:xfrm>
          <a:off x="0" y="0"/>
          <a:ext cx="0" cy="0"/>
          <a:chOff x="0" y="0"/>
          <a:chExt cx="0" cy="0"/>
        </a:xfrm>
      </p:grpSpPr>
      <p:sp>
        <p:nvSpPr>
          <p:cNvPr id="9" name="Freeform 8">
            <a:extLst>
              <a:ext uri="{FF2B5EF4-FFF2-40B4-BE49-F238E27FC236}">
                <a16:creationId xmlns:a16="http://schemas.microsoft.com/office/drawing/2014/main" id="{A7BDB301-A6F0-18DE-7471-044F86242709}"/>
              </a:ext>
            </a:extLst>
          </p:cNvPr>
          <p:cNvSpPr/>
          <p:nvPr/>
        </p:nvSpPr>
        <p:spPr>
          <a:xfrm>
            <a:off x="-1" y="0"/>
            <a:ext cx="1534450" cy="6194605"/>
          </a:xfrm>
          <a:custGeom>
            <a:avLst/>
            <a:gdLst>
              <a:gd name="connsiteX0" fmla="*/ 1 w 1534450"/>
              <a:gd name="connsiteY0" fmla="*/ 0 h 6194605"/>
              <a:gd name="connsiteX1" fmla="*/ 214586 w 1534450"/>
              <a:gd name="connsiteY1" fmla="*/ 0 h 6194605"/>
              <a:gd name="connsiteX2" fmla="*/ 214586 w 1534450"/>
              <a:gd name="connsiteY2" fmla="*/ 1 h 6194605"/>
              <a:gd name="connsiteX3" fmla="*/ 473397 w 1534450"/>
              <a:gd name="connsiteY3" fmla="*/ 1 h 6194605"/>
              <a:gd name="connsiteX4" fmla="*/ 744369 w 1534450"/>
              <a:gd name="connsiteY4" fmla="*/ 1 h 6194605"/>
              <a:gd name="connsiteX5" fmla="*/ 814003 w 1534450"/>
              <a:gd name="connsiteY5" fmla="*/ 1 h 6194605"/>
              <a:gd name="connsiteX6" fmla="*/ 922872 w 1534450"/>
              <a:gd name="connsiteY6" fmla="*/ 1 h 6194605"/>
              <a:gd name="connsiteX7" fmla="*/ 1084975 w 1534450"/>
              <a:gd name="connsiteY7" fmla="*/ 1 h 6194605"/>
              <a:gd name="connsiteX8" fmla="*/ 1193844 w 1534450"/>
              <a:gd name="connsiteY8" fmla="*/ 1 h 6194605"/>
              <a:gd name="connsiteX9" fmla="*/ 1263478 w 1534450"/>
              <a:gd name="connsiteY9" fmla="*/ 1 h 6194605"/>
              <a:gd name="connsiteX10" fmla="*/ 1534450 w 1534450"/>
              <a:gd name="connsiteY10" fmla="*/ 1 h 6194605"/>
              <a:gd name="connsiteX11" fmla="*/ 1534450 w 1534450"/>
              <a:gd name="connsiteY11" fmla="*/ 280558 h 6194605"/>
              <a:gd name="connsiteX12" fmla="*/ 1534450 w 1534450"/>
              <a:gd name="connsiteY12" fmla="*/ 323234 h 6194605"/>
              <a:gd name="connsiteX13" fmla="*/ 1534450 w 1534450"/>
              <a:gd name="connsiteY13" fmla="*/ 603792 h 6194605"/>
              <a:gd name="connsiteX14" fmla="*/ 1534450 w 1534450"/>
              <a:gd name="connsiteY14" fmla="*/ 691592 h 6194605"/>
              <a:gd name="connsiteX15" fmla="*/ 1534450 w 1534450"/>
              <a:gd name="connsiteY15" fmla="*/ 972149 h 6194605"/>
              <a:gd name="connsiteX16" fmla="*/ 1534450 w 1534450"/>
              <a:gd name="connsiteY16" fmla="*/ 1014826 h 6194605"/>
              <a:gd name="connsiteX17" fmla="*/ 1534450 w 1534450"/>
              <a:gd name="connsiteY17" fmla="*/ 1295384 h 6194605"/>
              <a:gd name="connsiteX18" fmla="*/ 1534450 w 1534450"/>
              <a:gd name="connsiteY18" fmla="*/ 1706708 h 6194605"/>
              <a:gd name="connsiteX19" fmla="*/ 1534450 w 1534450"/>
              <a:gd name="connsiteY19" fmla="*/ 1987265 h 6194605"/>
              <a:gd name="connsiteX20" fmla="*/ 1534450 w 1534450"/>
              <a:gd name="connsiteY20" fmla="*/ 2029942 h 6194605"/>
              <a:gd name="connsiteX21" fmla="*/ 1534450 w 1534450"/>
              <a:gd name="connsiteY21" fmla="*/ 2310499 h 6194605"/>
              <a:gd name="connsiteX22" fmla="*/ 1534450 w 1534450"/>
              <a:gd name="connsiteY22" fmla="*/ 2398299 h 6194605"/>
              <a:gd name="connsiteX23" fmla="*/ 1534450 w 1534450"/>
              <a:gd name="connsiteY23" fmla="*/ 2678857 h 6194605"/>
              <a:gd name="connsiteX24" fmla="*/ 1534450 w 1534450"/>
              <a:gd name="connsiteY24" fmla="*/ 2721534 h 6194605"/>
              <a:gd name="connsiteX25" fmla="*/ 1534450 w 1534450"/>
              <a:gd name="connsiteY25" fmla="*/ 2983125 h 6194605"/>
              <a:gd name="connsiteX26" fmla="*/ 1534450 w 1534450"/>
              <a:gd name="connsiteY26" fmla="*/ 3002091 h 6194605"/>
              <a:gd name="connsiteX27" fmla="*/ 1534450 w 1534450"/>
              <a:gd name="connsiteY27" fmla="*/ 3263682 h 6194605"/>
              <a:gd name="connsiteX28" fmla="*/ 1534450 w 1534450"/>
              <a:gd name="connsiteY28" fmla="*/ 3306358 h 6194605"/>
              <a:gd name="connsiteX29" fmla="*/ 1534450 w 1534450"/>
              <a:gd name="connsiteY29" fmla="*/ 3586916 h 6194605"/>
              <a:gd name="connsiteX30" fmla="*/ 1534450 w 1534450"/>
              <a:gd name="connsiteY30" fmla="*/ 3674717 h 6194605"/>
              <a:gd name="connsiteX31" fmla="*/ 1534450 w 1534450"/>
              <a:gd name="connsiteY31" fmla="*/ 3955274 h 6194605"/>
              <a:gd name="connsiteX32" fmla="*/ 1534450 w 1534450"/>
              <a:gd name="connsiteY32" fmla="*/ 3997950 h 6194605"/>
              <a:gd name="connsiteX33" fmla="*/ 1534450 w 1534450"/>
              <a:gd name="connsiteY33" fmla="*/ 4278508 h 6194605"/>
              <a:gd name="connsiteX34" fmla="*/ 1534450 w 1534450"/>
              <a:gd name="connsiteY34" fmla="*/ 4689832 h 6194605"/>
              <a:gd name="connsiteX35" fmla="*/ 1534450 w 1534450"/>
              <a:gd name="connsiteY35" fmla="*/ 4970389 h 6194605"/>
              <a:gd name="connsiteX36" fmla="*/ 1534450 w 1534450"/>
              <a:gd name="connsiteY36" fmla="*/ 5013066 h 6194605"/>
              <a:gd name="connsiteX37" fmla="*/ 1534450 w 1534450"/>
              <a:gd name="connsiteY37" fmla="*/ 5293623 h 6194605"/>
              <a:gd name="connsiteX38" fmla="*/ 1534450 w 1534450"/>
              <a:gd name="connsiteY38" fmla="*/ 5381423 h 6194605"/>
              <a:gd name="connsiteX39" fmla="*/ 1534450 w 1534450"/>
              <a:gd name="connsiteY39" fmla="*/ 5661981 h 6194605"/>
              <a:gd name="connsiteX40" fmla="*/ 1534450 w 1534450"/>
              <a:gd name="connsiteY40" fmla="*/ 5704658 h 6194605"/>
              <a:gd name="connsiteX41" fmla="*/ 1534450 w 1534450"/>
              <a:gd name="connsiteY41" fmla="*/ 5985215 h 6194605"/>
              <a:gd name="connsiteX42" fmla="*/ 1291991 w 1534450"/>
              <a:gd name="connsiteY42" fmla="*/ 6194605 h 6194605"/>
              <a:gd name="connsiteX43" fmla="*/ 1021020 w 1534450"/>
              <a:gd name="connsiteY43" fmla="*/ 6194605 h 6194605"/>
              <a:gd name="connsiteX44" fmla="*/ 951383 w 1534450"/>
              <a:gd name="connsiteY44" fmla="*/ 6194605 h 6194605"/>
              <a:gd name="connsiteX45" fmla="*/ 842515 w 1534450"/>
              <a:gd name="connsiteY45" fmla="*/ 6194605 h 6194605"/>
              <a:gd name="connsiteX46" fmla="*/ 680412 w 1534450"/>
              <a:gd name="connsiteY46" fmla="*/ 6194605 h 6194605"/>
              <a:gd name="connsiteX47" fmla="*/ 571543 w 1534450"/>
              <a:gd name="connsiteY47" fmla="*/ 6194605 h 6194605"/>
              <a:gd name="connsiteX48" fmla="*/ 501908 w 1534450"/>
              <a:gd name="connsiteY48" fmla="*/ 6194605 h 6194605"/>
              <a:gd name="connsiteX49" fmla="*/ 230937 w 1534450"/>
              <a:gd name="connsiteY49" fmla="*/ 6194605 h 6194605"/>
              <a:gd name="connsiteX50" fmla="*/ 0 w 1534450"/>
              <a:gd name="connsiteY50" fmla="*/ 6194605 h 6194605"/>
              <a:gd name="connsiteX51" fmla="*/ 0 w 1534450"/>
              <a:gd name="connsiteY51" fmla="*/ 6054968 h 6194605"/>
              <a:gd name="connsiteX52" fmla="*/ 0 w 1534450"/>
              <a:gd name="connsiteY52" fmla="*/ 5508071 h 6194605"/>
              <a:gd name="connsiteX53" fmla="*/ 0 w 1534450"/>
              <a:gd name="connsiteY53" fmla="*/ 5367526 h 6194605"/>
              <a:gd name="connsiteX54" fmla="*/ 0 w 1534450"/>
              <a:gd name="connsiteY54" fmla="*/ 5147800 h 6194605"/>
              <a:gd name="connsiteX55" fmla="*/ 0 w 1534450"/>
              <a:gd name="connsiteY55" fmla="*/ 4820627 h 6194605"/>
              <a:gd name="connsiteX56" fmla="*/ 0 w 1534450"/>
              <a:gd name="connsiteY56" fmla="*/ 4600898 h 6194605"/>
              <a:gd name="connsiteX57" fmla="*/ 0 w 1534450"/>
              <a:gd name="connsiteY57" fmla="*/ 4460357 h 6194605"/>
              <a:gd name="connsiteX58" fmla="*/ 0 w 1534450"/>
              <a:gd name="connsiteY58" fmla="*/ 3913457 h 6194605"/>
              <a:gd name="connsiteX59" fmla="*/ 1 w 1534450"/>
              <a:gd name="connsiteY59" fmla="*/ 3913457 h 6194605"/>
              <a:gd name="connsiteX60" fmla="*/ 1 w 1534450"/>
              <a:gd name="connsiteY60" fmla="*/ 3391103 h 6194605"/>
              <a:gd name="connsiteX61" fmla="*/ 1 w 1534450"/>
              <a:gd name="connsiteY61" fmla="*/ 3288458 h 6194605"/>
              <a:gd name="connsiteX62" fmla="*/ 0 w 1534450"/>
              <a:gd name="connsiteY62" fmla="*/ 3288458 h 6194605"/>
              <a:gd name="connsiteX63" fmla="*/ 0 w 1534450"/>
              <a:gd name="connsiteY63" fmla="*/ 3182336 h 6194605"/>
              <a:gd name="connsiteX64" fmla="*/ 1 w 1534450"/>
              <a:gd name="connsiteY64" fmla="*/ 3182336 h 6194605"/>
              <a:gd name="connsiteX65" fmla="*/ 1 w 1534450"/>
              <a:gd name="connsiteY65" fmla="*/ 2930973 h 6194605"/>
              <a:gd name="connsiteX66" fmla="*/ 0 w 1534450"/>
              <a:gd name="connsiteY66" fmla="*/ 2930973 h 6194605"/>
              <a:gd name="connsiteX67" fmla="*/ 0 w 1534450"/>
              <a:gd name="connsiteY67" fmla="*/ 2604180 h 6194605"/>
              <a:gd name="connsiteX68" fmla="*/ 0 w 1534450"/>
              <a:gd name="connsiteY68" fmla="*/ 2383049 h 6194605"/>
              <a:gd name="connsiteX69" fmla="*/ 0 w 1534450"/>
              <a:gd name="connsiteY69" fmla="*/ 1836151 h 6194605"/>
              <a:gd name="connsiteX70" fmla="*/ 0 w 1534450"/>
              <a:gd name="connsiteY70" fmla="*/ 1695606 h 6194605"/>
              <a:gd name="connsiteX71" fmla="*/ 0 w 1534450"/>
              <a:gd name="connsiteY71" fmla="*/ 1475879 h 6194605"/>
              <a:gd name="connsiteX72" fmla="*/ 0 w 1534450"/>
              <a:gd name="connsiteY72" fmla="*/ 1148708 h 6194605"/>
              <a:gd name="connsiteX73" fmla="*/ 0 w 1534450"/>
              <a:gd name="connsiteY73" fmla="*/ 928979 h 6194605"/>
              <a:gd name="connsiteX74" fmla="*/ 0 w 1534450"/>
              <a:gd name="connsiteY74" fmla="*/ 788436 h 6194605"/>
              <a:gd name="connsiteX75" fmla="*/ 0 w 1534450"/>
              <a:gd name="connsiteY75" fmla="*/ 241537 h 6194605"/>
              <a:gd name="connsiteX76" fmla="*/ 1 w 1534450"/>
              <a:gd name="connsiteY76" fmla="*/ 241537 h 61946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1534450" h="6194605">
                <a:moveTo>
                  <a:pt x="1" y="0"/>
                </a:moveTo>
                <a:lnTo>
                  <a:pt x="214586" y="0"/>
                </a:lnTo>
                <a:lnTo>
                  <a:pt x="214586" y="1"/>
                </a:lnTo>
                <a:lnTo>
                  <a:pt x="473397" y="1"/>
                </a:lnTo>
                <a:lnTo>
                  <a:pt x="744369" y="1"/>
                </a:lnTo>
                <a:lnTo>
                  <a:pt x="814003" y="1"/>
                </a:lnTo>
                <a:lnTo>
                  <a:pt x="922872" y="1"/>
                </a:lnTo>
                <a:lnTo>
                  <a:pt x="1084975" y="1"/>
                </a:lnTo>
                <a:lnTo>
                  <a:pt x="1193844" y="1"/>
                </a:lnTo>
                <a:lnTo>
                  <a:pt x="1263478" y="1"/>
                </a:lnTo>
                <a:lnTo>
                  <a:pt x="1534450" y="1"/>
                </a:lnTo>
                <a:lnTo>
                  <a:pt x="1534450" y="280558"/>
                </a:lnTo>
                <a:lnTo>
                  <a:pt x="1534450" y="323234"/>
                </a:lnTo>
                <a:lnTo>
                  <a:pt x="1534450" y="603792"/>
                </a:lnTo>
                <a:lnTo>
                  <a:pt x="1534450" y="691592"/>
                </a:lnTo>
                <a:lnTo>
                  <a:pt x="1534450" y="972149"/>
                </a:lnTo>
                <a:lnTo>
                  <a:pt x="1534450" y="1014826"/>
                </a:lnTo>
                <a:lnTo>
                  <a:pt x="1534450" y="1295384"/>
                </a:lnTo>
                <a:lnTo>
                  <a:pt x="1534450" y="1706708"/>
                </a:lnTo>
                <a:lnTo>
                  <a:pt x="1534450" y="1987265"/>
                </a:lnTo>
                <a:lnTo>
                  <a:pt x="1534450" y="2029942"/>
                </a:lnTo>
                <a:lnTo>
                  <a:pt x="1534450" y="2310499"/>
                </a:lnTo>
                <a:lnTo>
                  <a:pt x="1534450" y="2398299"/>
                </a:lnTo>
                <a:lnTo>
                  <a:pt x="1534450" y="2678857"/>
                </a:lnTo>
                <a:lnTo>
                  <a:pt x="1534450" y="2721534"/>
                </a:lnTo>
                <a:lnTo>
                  <a:pt x="1534450" y="2983125"/>
                </a:lnTo>
                <a:lnTo>
                  <a:pt x="1534450" y="3002091"/>
                </a:lnTo>
                <a:lnTo>
                  <a:pt x="1534450" y="3263682"/>
                </a:lnTo>
                <a:lnTo>
                  <a:pt x="1534450" y="3306358"/>
                </a:lnTo>
                <a:lnTo>
                  <a:pt x="1534450" y="3586916"/>
                </a:lnTo>
                <a:lnTo>
                  <a:pt x="1534450" y="3674717"/>
                </a:lnTo>
                <a:lnTo>
                  <a:pt x="1534450" y="3955274"/>
                </a:lnTo>
                <a:lnTo>
                  <a:pt x="1534450" y="3997950"/>
                </a:lnTo>
                <a:lnTo>
                  <a:pt x="1534450" y="4278508"/>
                </a:lnTo>
                <a:lnTo>
                  <a:pt x="1534450" y="4689832"/>
                </a:lnTo>
                <a:lnTo>
                  <a:pt x="1534450" y="4970389"/>
                </a:lnTo>
                <a:lnTo>
                  <a:pt x="1534450" y="5013066"/>
                </a:lnTo>
                <a:lnTo>
                  <a:pt x="1534450" y="5293623"/>
                </a:lnTo>
                <a:lnTo>
                  <a:pt x="1534450" y="5381423"/>
                </a:lnTo>
                <a:lnTo>
                  <a:pt x="1534450" y="5661981"/>
                </a:lnTo>
                <a:lnTo>
                  <a:pt x="1534450" y="5704658"/>
                </a:lnTo>
                <a:lnTo>
                  <a:pt x="1534450" y="5985215"/>
                </a:lnTo>
                <a:cubicBezTo>
                  <a:pt x="1534450" y="6100550"/>
                  <a:pt x="1426336" y="6194605"/>
                  <a:pt x="1291991" y="6194605"/>
                </a:cubicBezTo>
                <a:lnTo>
                  <a:pt x="1021020" y="6194605"/>
                </a:lnTo>
                <a:lnTo>
                  <a:pt x="951383" y="6194605"/>
                </a:lnTo>
                <a:lnTo>
                  <a:pt x="842515" y="6194605"/>
                </a:lnTo>
                <a:lnTo>
                  <a:pt x="680412" y="6194605"/>
                </a:lnTo>
                <a:lnTo>
                  <a:pt x="571543" y="6194605"/>
                </a:lnTo>
                <a:lnTo>
                  <a:pt x="501908" y="6194605"/>
                </a:lnTo>
                <a:lnTo>
                  <a:pt x="230937" y="6194605"/>
                </a:lnTo>
                <a:lnTo>
                  <a:pt x="0" y="6194605"/>
                </a:lnTo>
                <a:lnTo>
                  <a:pt x="0" y="6054968"/>
                </a:lnTo>
                <a:lnTo>
                  <a:pt x="0" y="5508071"/>
                </a:lnTo>
                <a:lnTo>
                  <a:pt x="0" y="5367526"/>
                </a:lnTo>
                <a:lnTo>
                  <a:pt x="0" y="5147800"/>
                </a:lnTo>
                <a:lnTo>
                  <a:pt x="0" y="4820627"/>
                </a:lnTo>
                <a:lnTo>
                  <a:pt x="0" y="4600898"/>
                </a:lnTo>
                <a:lnTo>
                  <a:pt x="0" y="4460357"/>
                </a:lnTo>
                <a:lnTo>
                  <a:pt x="0" y="3913457"/>
                </a:lnTo>
                <a:lnTo>
                  <a:pt x="1" y="3913457"/>
                </a:lnTo>
                <a:lnTo>
                  <a:pt x="1" y="3391103"/>
                </a:lnTo>
                <a:lnTo>
                  <a:pt x="1" y="3288458"/>
                </a:lnTo>
                <a:lnTo>
                  <a:pt x="0" y="3288458"/>
                </a:lnTo>
                <a:lnTo>
                  <a:pt x="0" y="3182336"/>
                </a:lnTo>
                <a:lnTo>
                  <a:pt x="1" y="3182336"/>
                </a:lnTo>
                <a:lnTo>
                  <a:pt x="1" y="2930973"/>
                </a:lnTo>
                <a:lnTo>
                  <a:pt x="0" y="2930973"/>
                </a:lnTo>
                <a:lnTo>
                  <a:pt x="0" y="2604180"/>
                </a:lnTo>
                <a:lnTo>
                  <a:pt x="0" y="2383049"/>
                </a:lnTo>
                <a:lnTo>
                  <a:pt x="0" y="1836151"/>
                </a:lnTo>
                <a:lnTo>
                  <a:pt x="0" y="1695606"/>
                </a:lnTo>
                <a:lnTo>
                  <a:pt x="0" y="1475879"/>
                </a:lnTo>
                <a:lnTo>
                  <a:pt x="0" y="1148708"/>
                </a:lnTo>
                <a:lnTo>
                  <a:pt x="0" y="928979"/>
                </a:lnTo>
                <a:lnTo>
                  <a:pt x="0" y="788436"/>
                </a:lnTo>
                <a:lnTo>
                  <a:pt x="0" y="241537"/>
                </a:lnTo>
                <a:lnTo>
                  <a:pt x="1" y="241537"/>
                </a:lnTo>
                <a:close/>
              </a:path>
            </a:pathLst>
          </a:custGeom>
          <a:solidFill>
            <a:srgbClr val="459597"/>
          </a:solidFill>
          <a:ln w="24491" cap="flat">
            <a:noFill/>
            <a:prstDash val="solid"/>
            <a:miter/>
          </a:ln>
        </p:spPr>
        <p:txBody>
          <a:bodyPr wrap="square" rtlCol="0" anchor="ctr">
            <a:noAutofit/>
          </a:bodyPr>
          <a:lstStyle/>
          <a:p>
            <a:endParaRPr lang="en-US"/>
          </a:p>
        </p:txBody>
      </p:sp>
      <p:cxnSp>
        <p:nvCxnSpPr>
          <p:cNvPr id="10" name="Straight Connector 9">
            <a:extLst>
              <a:ext uri="{FF2B5EF4-FFF2-40B4-BE49-F238E27FC236}">
                <a16:creationId xmlns:a16="http://schemas.microsoft.com/office/drawing/2014/main" id="{BA67887D-CDFC-B3B7-6555-ACCF863D1F2E}"/>
              </a:ext>
            </a:extLst>
          </p:cNvPr>
          <p:cNvCxnSpPr>
            <a:cxnSpLocks/>
          </p:cNvCxnSpPr>
          <p:nvPr/>
        </p:nvCxnSpPr>
        <p:spPr>
          <a:xfrm>
            <a:off x="1839464" y="1027171"/>
            <a:ext cx="91059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Slide Number Placeholder 5">
            <a:extLst>
              <a:ext uri="{FF2B5EF4-FFF2-40B4-BE49-F238E27FC236}">
                <a16:creationId xmlns:a16="http://schemas.microsoft.com/office/drawing/2014/main" id="{E45C9A45-5C14-BAFA-FF18-9B928751C11B}"/>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26</a:t>
            </a:fld>
            <a:endParaRPr lang="fr-CA" sz="1200" dirty="0"/>
          </a:p>
        </p:txBody>
      </p:sp>
      <p:sp>
        <p:nvSpPr>
          <p:cNvPr id="2" name="TextBox 1">
            <a:extLst>
              <a:ext uri="{FF2B5EF4-FFF2-40B4-BE49-F238E27FC236}">
                <a16:creationId xmlns:a16="http://schemas.microsoft.com/office/drawing/2014/main" id="{BEA8E4C5-0CDB-A5BE-A799-53363057AC67}"/>
              </a:ext>
            </a:extLst>
          </p:cNvPr>
          <p:cNvSpPr txBox="1"/>
          <p:nvPr/>
        </p:nvSpPr>
        <p:spPr>
          <a:xfrm>
            <a:off x="2039426" y="1231046"/>
            <a:ext cx="9105901" cy="5107296"/>
          </a:xfrm>
          <a:prstGeom prst="rect">
            <a:avLst/>
          </a:prstGeom>
          <a:noFill/>
        </p:spPr>
        <p:txBody>
          <a:bodyPr wrap="square">
            <a:spAutoFit/>
          </a:bodyPr>
          <a:lstStyle/>
          <a:p>
            <a:pPr>
              <a:lnSpc>
                <a:spcPts val="2340"/>
              </a:lnSpc>
            </a:pPr>
            <a:r>
              <a:rPr lang="en-US" sz="2400" b="1" dirty="0">
                <a:solidFill>
                  <a:srgbClr val="EC7C69"/>
                </a:solidFill>
              </a:rPr>
              <a:t>Dæmi um árlega arðsemi: </a:t>
            </a:r>
            <a:r>
              <a:rPr lang="en-US" sz="2400" dirty="0">
                <a:solidFill>
                  <a:srgbClr val="494949"/>
                </a:solidFill>
              </a:rPr>
              <a:t>Staðir sem leggja áherslu á gæði frekar en magn – </a:t>
            </a:r>
            <a:r>
              <a:rPr lang="en-US" sz="2400" b="1" dirty="0">
                <a:solidFill>
                  <a:srgbClr val="494949"/>
                </a:solidFill>
              </a:rPr>
              <a:t>bjóða 5 til 10 einingar – geta skilað 40.000 til 120.000 evrum á ári eða meira, </a:t>
            </a:r>
            <a:r>
              <a:rPr lang="en-US" sz="2400" dirty="0">
                <a:solidFill>
                  <a:srgbClr val="494949"/>
                </a:solidFill>
              </a:rPr>
              <a:t>allt eftir staðsetningu, árstíðabundnum sveiflum og aukþjónustu eins og staðbundnum mat, vellíðan eða útivist.</a:t>
            </a:r>
          </a:p>
          <a:p>
            <a:pPr>
              <a:lnSpc>
                <a:spcPts val="2340"/>
              </a:lnSpc>
            </a:pPr>
            <a:endParaRPr lang="en-US" sz="2400" dirty="0">
              <a:solidFill>
                <a:srgbClr val="494949"/>
              </a:solidFill>
            </a:endParaRPr>
          </a:p>
          <a:p>
            <a:pPr>
              <a:lnSpc>
                <a:spcPts val="2340"/>
              </a:lnSpc>
            </a:pPr>
            <a:r>
              <a:rPr lang="en-US" sz="2400" b="1" dirty="0">
                <a:solidFill>
                  <a:srgbClr val="EC7C69"/>
                </a:solidFill>
              </a:rPr>
              <a:t>Byggt á meginreglum sjálfbærrar ferðaþjónustu: </a:t>
            </a:r>
            <a:r>
              <a:rPr lang="en-US" sz="2400" b="1" dirty="0">
                <a:solidFill>
                  <a:srgbClr val="494949"/>
                </a:solidFill>
              </a:rPr>
              <a:t>Með því að blanda hagnaði og tilgangi saman og </a:t>
            </a:r>
            <a:r>
              <a:rPr lang="en-US" sz="2400" dirty="0">
                <a:solidFill>
                  <a:srgbClr val="494949"/>
                </a:solidFill>
              </a:rPr>
              <a:t>samræma rekstur þinn meginreglum sjálfbærrar ferðaþjónustu opnast margvíslegar </a:t>
            </a:r>
            <a:r>
              <a:rPr lang="en-US" sz="2400" b="1" dirty="0">
                <a:solidFill>
                  <a:srgbClr val="494949"/>
                </a:solidFill>
              </a:rPr>
              <a:t>tekjulindir.</a:t>
            </a:r>
          </a:p>
          <a:p>
            <a:pPr>
              <a:lnSpc>
                <a:spcPts val="2340"/>
              </a:lnSpc>
            </a:pPr>
            <a:endParaRPr lang="en-US" sz="2400" b="1" dirty="0">
              <a:solidFill>
                <a:srgbClr val="494949"/>
              </a:solidFill>
            </a:endParaRPr>
          </a:p>
          <a:p>
            <a:pPr>
              <a:lnSpc>
                <a:spcPts val="2340"/>
              </a:lnSpc>
            </a:pPr>
            <a:r>
              <a:rPr lang="en-US" sz="2400" b="1" dirty="0">
                <a:solidFill>
                  <a:srgbClr val="EC7C69"/>
                </a:solidFill>
              </a:rPr>
              <a:t>Dæmi um tekjulindir: </a:t>
            </a:r>
            <a:r>
              <a:rPr lang="en-US" sz="2400" dirty="0">
                <a:solidFill>
                  <a:srgbClr val="494949"/>
                </a:solidFill>
              </a:rPr>
              <a:t>Þar á meðal styrki (t.d. LEADER eða Green Transition-sjóðir ESB), samstarf við staðbundna birgja og úrvalspakka fyrir vellíðan, hægför eða menningarlegar helgar. </a:t>
            </a:r>
          </a:p>
          <a:p>
            <a:pPr>
              <a:lnSpc>
                <a:spcPts val="2340"/>
              </a:lnSpc>
            </a:pPr>
            <a:endParaRPr lang="en-US" sz="2400" dirty="0">
              <a:solidFill>
                <a:srgbClr val="494949"/>
              </a:solidFill>
            </a:endParaRPr>
          </a:p>
          <a:p>
            <a:pPr>
              <a:lnSpc>
                <a:spcPts val="2340"/>
              </a:lnSpc>
            </a:pPr>
            <a:r>
              <a:rPr lang="en-US" sz="2400" dirty="0">
                <a:solidFill>
                  <a:srgbClr val="494949"/>
                </a:solidFill>
              </a:rPr>
              <a:t>Þau sameina tilgang og hagnað og sveigjanleika og framtíðarsýn, sem gerir þau að einum af hagkvæmustu rekstrarlíkönum í dreifbýli á nútíma þróandi ferðamarkaði.</a:t>
            </a:r>
          </a:p>
          <a:p>
            <a:pPr>
              <a:lnSpc>
                <a:spcPts val="2340"/>
              </a:lnSpc>
            </a:pPr>
            <a:endParaRPr lang="en-US" sz="2400" dirty="0">
              <a:solidFill>
                <a:srgbClr val="494949"/>
              </a:solidFill>
            </a:endParaRPr>
          </a:p>
        </p:txBody>
      </p:sp>
      <p:pic>
        <p:nvPicPr>
          <p:cNvPr id="14" name="Picture 13">
            <a:extLst>
              <a:ext uri="{FF2B5EF4-FFF2-40B4-BE49-F238E27FC236}">
                <a16:creationId xmlns:a16="http://schemas.microsoft.com/office/drawing/2014/main" id="{5D3EC4F3-BA54-74D4-A87D-DCDBB99B94B9}"/>
              </a:ext>
            </a:extLst>
          </p:cNvPr>
          <p:cNvPicPr>
            <a:picLocks noChangeAspect="1"/>
          </p:cNvPicPr>
          <p:nvPr/>
        </p:nvPicPr>
        <p:blipFill>
          <a:blip r:embed="rId2">
            <a:alphaModFix amt="33000"/>
            <a:biLevel thresh="25000"/>
            <a:extLst>
              <a:ext uri="{BEBA8EAE-BF5A-486C-A8C5-ECC9F3942E4B}">
                <a14:imgProps xmlns:a14="http://schemas.microsoft.com/office/drawing/2010/main">
                  <a14:imgLayer r:embed="rId3">
                    <a14:imgEffect>
                      <a14:colorTemperature colorTemp="4700"/>
                    </a14:imgEffect>
                  </a14:imgLayer>
                </a14:imgProps>
              </a:ext>
              <a:ext uri="{28A0092B-C50C-407E-A947-70E740481C1C}">
                <a14:useLocalDpi xmlns:a14="http://schemas.microsoft.com/office/drawing/2010/main" val="0"/>
              </a:ext>
            </a:extLst>
          </a:blip>
          <a:srcRect l="53155" t="-1" r="5047" b="49903"/>
          <a:stretch/>
        </p:blipFill>
        <p:spPr>
          <a:xfrm>
            <a:off x="-1284550" y="4197350"/>
            <a:ext cx="3580276" cy="2659133"/>
          </a:xfrm>
          <a:prstGeom prst="rect">
            <a:avLst/>
          </a:prstGeom>
        </p:spPr>
      </p:pic>
      <p:sp>
        <p:nvSpPr>
          <p:cNvPr id="5" name="Text Placeholder 5">
            <a:extLst>
              <a:ext uri="{FF2B5EF4-FFF2-40B4-BE49-F238E27FC236}">
                <a16:creationId xmlns:a16="http://schemas.microsoft.com/office/drawing/2014/main" id="{50B6E845-3941-B752-2565-C8F79CF4DA16}"/>
              </a:ext>
            </a:extLst>
          </p:cNvPr>
          <p:cNvSpPr txBox="1">
            <a:spLocks/>
          </p:cNvSpPr>
          <p:nvPr/>
        </p:nvSpPr>
        <p:spPr>
          <a:xfrm>
            <a:off x="2039427" y="400242"/>
            <a:ext cx="8395403" cy="1464686"/>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solidFill>
                  <a:srgbClr val="459597"/>
                </a:solidFill>
              </a:rPr>
              <a:t>Byggt á grundvallarreglum sjálfbærrar ferðaþjónustu</a:t>
            </a:r>
          </a:p>
          <a:p>
            <a:pPr>
              <a:lnSpc>
                <a:spcPts val="2900"/>
              </a:lnSpc>
            </a:pPr>
            <a:endParaRPr lang="en-US" dirty="0"/>
          </a:p>
        </p:txBody>
      </p:sp>
      <p:sp>
        <p:nvSpPr>
          <p:cNvPr id="6" name="Text Placeholder 3">
            <a:extLst>
              <a:ext uri="{FF2B5EF4-FFF2-40B4-BE49-F238E27FC236}">
                <a16:creationId xmlns:a16="http://schemas.microsoft.com/office/drawing/2014/main" id="{E7149FCB-8B3E-AFDE-65F3-7C80F4FF568A}"/>
              </a:ext>
            </a:extLst>
          </p:cNvPr>
          <p:cNvSpPr txBox="1">
            <a:spLocks/>
          </p:cNvSpPr>
          <p:nvPr/>
        </p:nvSpPr>
        <p:spPr>
          <a:xfrm rot="16200000">
            <a:off x="-1643725" y="2596929"/>
            <a:ext cx="5537624" cy="1229105"/>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lnSpc>
                <a:spcPts val="3620"/>
              </a:lnSpc>
            </a:pPr>
            <a:r>
              <a:rPr lang="en-US" dirty="0">
                <a:solidFill>
                  <a:schemeClr val="bg1"/>
                </a:solidFill>
              </a:rPr>
              <a:t>Arðbær rekstur </a:t>
            </a:r>
          </a:p>
        </p:txBody>
      </p:sp>
    </p:spTree>
    <p:extLst>
      <p:ext uri="{BB962C8B-B14F-4D97-AF65-F5344CB8AC3E}">
        <p14:creationId xmlns:p14="http://schemas.microsoft.com/office/powerpoint/2010/main" val="234723530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1A3938-DE71-4091-D542-89A16E5B404B}"/>
            </a:ext>
          </a:extLst>
        </p:cNvPr>
        <p:cNvGrpSpPr/>
        <p:nvPr/>
      </p:nvGrpSpPr>
      <p:grpSpPr>
        <a:xfrm>
          <a:off x="0" y="0"/>
          <a:ext cx="0" cy="0"/>
          <a:chOff x="0" y="0"/>
          <a:chExt cx="0" cy="0"/>
        </a:xfrm>
      </p:grpSpPr>
      <p:sp>
        <p:nvSpPr>
          <p:cNvPr id="9" name="Freeform 8">
            <a:extLst>
              <a:ext uri="{FF2B5EF4-FFF2-40B4-BE49-F238E27FC236}">
                <a16:creationId xmlns:a16="http://schemas.microsoft.com/office/drawing/2014/main" id="{F4526E92-036F-EB05-1237-C70564A28DE8}"/>
              </a:ext>
            </a:extLst>
          </p:cNvPr>
          <p:cNvSpPr/>
          <p:nvPr/>
        </p:nvSpPr>
        <p:spPr>
          <a:xfrm>
            <a:off x="-1" y="0"/>
            <a:ext cx="1534450" cy="6194605"/>
          </a:xfrm>
          <a:custGeom>
            <a:avLst/>
            <a:gdLst>
              <a:gd name="connsiteX0" fmla="*/ 1 w 1534450"/>
              <a:gd name="connsiteY0" fmla="*/ 0 h 6194605"/>
              <a:gd name="connsiteX1" fmla="*/ 214586 w 1534450"/>
              <a:gd name="connsiteY1" fmla="*/ 0 h 6194605"/>
              <a:gd name="connsiteX2" fmla="*/ 214586 w 1534450"/>
              <a:gd name="connsiteY2" fmla="*/ 1 h 6194605"/>
              <a:gd name="connsiteX3" fmla="*/ 473397 w 1534450"/>
              <a:gd name="connsiteY3" fmla="*/ 1 h 6194605"/>
              <a:gd name="connsiteX4" fmla="*/ 744369 w 1534450"/>
              <a:gd name="connsiteY4" fmla="*/ 1 h 6194605"/>
              <a:gd name="connsiteX5" fmla="*/ 814003 w 1534450"/>
              <a:gd name="connsiteY5" fmla="*/ 1 h 6194605"/>
              <a:gd name="connsiteX6" fmla="*/ 922872 w 1534450"/>
              <a:gd name="connsiteY6" fmla="*/ 1 h 6194605"/>
              <a:gd name="connsiteX7" fmla="*/ 1084975 w 1534450"/>
              <a:gd name="connsiteY7" fmla="*/ 1 h 6194605"/>
              <a:gd name="connsiteX8" fmla="*/ 1193844 w 1534450"/>
              <a:gd name="connsiteY8" fmla="*/ 1 h 6194605"/>
              <a:gd name="connsiteX9" fmla="*/ 1263478 w 1534450"/>
              <a:gd name="connsiteY9" fmla="*/ 1 h 6194605"/>
              <a:gd name="connsiteX10" fmla="*/ 1534450 w 1534450"/>
              <a:gd name="connsiteY10" fmla="*/ 1 h 6194605"/>
              <a:gd name="connsiteX11" fmla="*/ 1534450 w 1534450"/>
              <a:gd name="connsiteY11" fmla="*/ 280558 h 6194605"/>
              <a:gd name="connsiteX12" fmla="*/ 1534450 w 1534450"/>
              <a:gd name="connsiteY12" fmla="*/ 323234 h 6194605"/>
              <a:gd name="connsiteX13" fmla="*/ 1534450 w 1534450"/>
              <a:gd name="connsiteY13" fmla="*/ 603792 h 6194605"/>
              <a:gd name="connsiteX14" fmla="*/ 1534450 w 1534450"/>
              <a:gd name="connsiteY14" fmla="*/ 691592 h 6194605"/>
              <a:gd name="connsiteX15" fmla="*/ 1534450 w 1534450"/>
              <a:gd name="connsiteY15" fmla="*/ 972149 h 6194605"/>
              <a:gd name="connsiteX16" fmla="*/ 1534450 w 1534450"/>
              <a:gd name="connsiteY16" fmla="*/ 1014826 h 6194605"/>
              <a:gd name="connsiteX17" fmla="*/ 1534450 w 1534450"/>
              <a:gd name="connsiteY17" fmla="*/ 1295384 h 6194605"/>
              <a:gd name="connsiteX18" fmla="*/ 1534450 w 1534450"/>
              <a:gd name="connsiteY18" fmla="*/ 1706708 h 6194605"/>
              <a:gd name="connsiteX19" fmla="*/ 1534450 w 1534450"/>
              <a:gd name="connsiteY19" fmla="*/ 1987265 h 6194605"/>
              <a:gd name="connsiteX20" fmla="*/ 1534450 w 1534450"/>
              <a:gd name="connsiteY20" fmla="*/ 2029942 h 6194605"/>
              <a:gd name="connsiteX21" fmla="*/ 1534450 w 1534450"/>
              <a:gd name="connsiteY21" fmla="*/ 2310499 h 6194605"/>
              <a:gd name="connsiteX22" fmla="*/ 1534450 w 1534450"/>
              <a:gd name="connsiteY22" fmla="*/ 2398299 h 6194605"/>
              <a:gd name="connsiteX23" fmla="*/ 1534450 w 1534450"/>
              <a:gd name="connsiteY23" fmla="*/ 2678857 h 6194605"/>
              <a:gd name="connsiteX24" fmla="*/ 1534450 w 1534450"/>
              <a:gd name="connsiteY24" fmla="*/ 2721534 h 6194605"/>
              <a:gd name="connsiteX25" fmla="*/ 1534450 w 1534450"/>
              <a:gd name="connsiteY25" fmla="*/ 2983125 h 6194605"/>
              <a:gd name="connsiteX26" fmla="*/ 1534450 w 1534450"/>
              <a:gd name="connsiteY26" fmla="*/ 3002091 h 6194605"/>
              <a:gd name="connsiteX27" fmla="*/ 1534450 w 1534450"/>
              <a:gd name="connsiteY27" fmla="*/ 3263682 h 6194605"/>
              <a:gd name="connsiteX28" fmla="*/ 1534450 w 1534450"/>
              <a:gd name="connsiteY28" fmla="*/ 3306358 h 6194605"/>
              <a:gd name="connsiteX29" fmla="*/ 1534450 w 1534450"/>
              <a:gd name="connsiteY29" fmla="*/ 3586916 h 6194605"/>
              <a:gd name="connsiteX30" fmla="*/ 1534450 w 1534450"/>
              <a:gd name="connsiteY30" fmla="*/ 3674717 h 6194605"/>
              <a:gd name="connsiteX31" fmla="*/ 1534450 w 1534450"/>
              <a:gd name="connsiteY31" fmla="*/ 3955274 h 6194605"/>
              <a:gd name="connsiteX32" fmla="*/ 1534450 w 1534450"/>
              <a:gd name="connsiteY32" fmla="*/ 3997950 h 6194605"/>
              <a:gd name="connsiteX33" fmla="*/ 1534450 w 1534450"/>
              <a:gd name="connsiteY33" fmla="*/ 4278508 h 6194605"/>
              <a:gd name="connsiteX34" fmla="*/ 1534450 w 1534450"/>
              <a:gd name="connsiteY34" fmla="*/ 4689832 h 6194605"/>
              <a:gd name="connsiteX35" fmla="*/ 1534450 w 1534450"/>
              <a:gd name="connsiteY35" fmla="*/ 4970389 h 6194605"/>
              <a:gd name="connsiteX36" fmla="*/ 1534450 w 1534450"/>
              <a:gd name="connsiteY36" fmla="*/ 5013066 h 6194605"/>
              <a:gd name="connsiteX37" fmla="*/ 1534450 w 1534450"/>
              <a:gd name="connsiteY37" fmla="*/ 5293623 h 6194605"/>
              <a:gd name="connsiteX38" fmla="*/ 1534450 w 1534450"/>
              <a:gd name="connsiteY38" fmla="*/ 5381423 h 6194605"/>
              <a:gd name="connsiteX39" fmla="*/ 1534450 w 1534450"/>
              <a:gd name="connsiteY39" fmla="*/ 5661981 h 6194605"/>
              <a:gd name="connsiteX40" fmla="*/ 1534450 w 1534450"/>
              <a:gd name="connsiteY40" fmla="*/ 5704658 h 6194605"/>
              <a:gd name="connsiteX41" fmla="*/ 1534450 w 1534450"/>
              <a:gd name="connsiteY41" fmla="*/ 5985215 h 6194605"/>
              <a:gd name="connsiteX42" fmla="*/ 1291991 w 1534450"/>
              <a:gd name="connsiteY42" fmla="*/ 6194605 h 6194605"/>
              <a:gd name="connsiteX43" fmla="*/ 1021020 w 1534450"/>
              <a:gd name="connsiteY43" fmla="*/ 6194605 h 6194605"/>
              <a:gd name="connsiteX44" fmla="*/ 951383 w 1534450"/>
              <a:gd name="connsiteY44" fmla="*/ 6194605 h 6194605"/>
              <a:gd name="connsiteX45" fmla="*/ 842515 w 1534450"/>
              <a:gd name="connsiteY45" fmla="*/ 6194605 h 6194605"/>
              <a:gd name="connsiteX46" fmla="*/ 680412 w 1534450"/>
              <a:gd name="connsiteY46" fmla="*/ 6194605 h 6194605"/>
              <a:gd name="connsiteX47" fmla="*/ 571543 w 1534450"/>
              <a:gd name="connsiteY47" fmla="*/ 6194605 h 6194605"/>
              <a:gd name="connsiteX48" fmla="*/ 501908 w 1534450"/>
              <a:gd name="connsiteY48" fmla="*/ 6194605 h 6194605"/>
              <a:gd name="connsiteX49" fmla="*/ 230937 w 1534450"/>
              <a:gd name="connsiteY49" fmla="*/ 6194605 h 6194605"/>
              <a:gd name="connsiteX50" fmla="*/ 0 w 1534450"/>
              <a:gd name="connsiteY50" fmla="*/ 6194605 h 6194605"/>
              <a:gd name="connsiteX51" fmla="*/ 0 w 1534450"/>
              <a:gd name="connsiteY51" fmla="*/ 6054968 h 6194605"/>
              <a:gd name="connsiteX52" fmla="*/ 0 w 1534450"/>
              <a:gd name="connsiteY52" fmla="*/ 5508071 h 6194605"/>
              <a:gd name="connsiteX53" fmla="*/ 0 w 1534450"/>
              <a:gd name="connsiteY53" fmla="*/ 5367526 h 6194605"/>
              <a:gd name="connsiteX54" fmla="*/ 0 w 1534450"/>
              <a:gd name="connsiteY54" fmla="*/ 5147800 h 6194605"/>
              <a:gd name="connsiteX55" fmla="*/ 0 w 1534450"/>
              <a:gd name="connsiteY55" fmla="*/ 4820627 h 6194605"/>
              <a:gd name="connsiteX56" fmla="*/ 0 w 1534450"/>
              <a:gd name="connsiteY56" fmla="*/ 4600898 h 6194605"/>
              <a:gd name="connsiteX57" fmla="*/ 0 w 1534450"/>
              <a:gd name="connsiteY57" fmla="*/ 4460357 h 6194605"/>
              <a:gd name="connsiteX58" fmla="*/ 0 w 1534450"/>
              <a:gd name="connsiteY58" fmla="*/ 3913457 h 6194605"/>
              <a:gd name="connsiteX59" fmla="*/ 1 w 1534450"/>
              <a:gd name="connsiteY59" fmla="*/ 3913457 h 6194605"/>
              <a:gd name="connsiteX60" fmla="*/ 1 w 1534450"/>
              <a:gd name="connsiteY60" fmla="*/ 3391103 h 6194605"/>
              <a:gd name="connsiteX61" fmla="*/ 1 w 1534450"/>
              <a:gd name="connsiteY61" fmla="*/ 3288458 h 6194605"/>
              <a:gd name="connsiteX62" fmla="*/ 0 w 1534450"/>
              <a:gd name="connsiteY62" fmla="*/ 3288458 h 6194605"/>
              <a:gd name="connsiteX63" fmla="*/ 0 w 1534450"/>
              <a:gd name="connsiteY63" fmla="*/ 3182336 h 6194605"/>
              <a:gd name="connsiteX64" fmla="*/ 1 w 1534450"/>
              <a:gd name="connsiteY64" fmla="*/ 3182336 h 6194605"/>
              <a:gd name="connsiteX65" fmla="*/ 1 w 1534450"/>
              <a:gd name="connsiteY65" fmla="*/ 2930973 h 6194605"/>
              <a:gd name="connsiteX66" fmla="*/ 0 w 1534450"/>
              <a:gd name="connsiteY66" fmla="*/ 2930973 h 6194605"/>
              <a:gd name="connsiteX67" fmla="*/ 0 w 1534450"/>
              <a:gd name="connsiteY67" fmla="*/ 2604180 h 6194605"/>
              <a:gd name="connsiteX68" fmla="*/ 0 w 1534450"/>
              <a:gd name="connsiteY68" fmla="*/ 2383049 h 6194605"/>
              <a:gd name="connsiteX69" fmla="*/ 0 w 1534450"/>
              <a:gd name="connsiteY69" fmla="*/ 1836151 h 6194605"/>
              <a:gd name="connsiteX70" fmla="*/ 0 w 1534450"/>
              <a:gd name="connsiteY70" fmla="*/ 1695606 h 6194605"/>
              <a:gd name="connsiteX71" fmla="*/ 0 w 1534450"/>
              <a:gd name="connsiteY71" fmla="*/ 1475879 h 6194605"/>
              <a:gd name="connsiteX72" fmla="*/ 0 w 1534450"/>
              <a:gd name="connsiteY72" fmla="*/ 1148708 h 6194605"/>
              <a:gd name="connsiteX73" fmla="*/ 0 w 1534450"/>
              <a:gd name="connsiteY73" fmla="*/ 928979 h 6194605"/>
              <a:gd name="connsiteX74" fmla="*/ 0 w 1534450"/>
              <a:gd name="connsiteY74" fmla="*/ 788436 h 6194605"/>
              <a:gd name="connsiteX75" fmla="*/ 0 w 1534450"/>
              <a:gd name="connsiteY75" fmla="*/ 241537 h 6194605"/>
              <a:gd name="connsiteX76" fmla="*/ 1 w 1534450"/>
              <a:gd name="connsiteY76" fmla="*/ 241537 h 61946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1534450" h="6194605">
                <a:moveTo>
                  <a:pt x="1" y="0"/>
                </a:moveTo>
                <a:lnTo>
                  <a:pt x="214586" y="0"/>
                </a:lnTo>
                <a:lnTo>
                  <a:pt x="214586" y="1"/>
                </a:lnTo>
                <a:lnTo>
                  <a:pt x="473397" y="1"/>
                </a:lnTo>
                <a:lnTo>
                  <a:pt x="744369" y="1"/>
                </a:lnTo>
                <a:lnTo>
                  <a:pt x="814003" y="1"/>
                </a:lnTo>
                <a:lnTo>
                  <a:pt x="922872" y="1"/>
                </a:lnTo>
                <a:lnTo>
                  <a:pt x="1084975" y="1"/>
                </a:lnTo>
                <a:lnTo>
                  <a:pt x="1193844" y="1"/>
                </a:lnTo>
                <a:lnTo>
                  <a:pt x="1263478" y="1"/>
                </a:lnTo>
                <a:lnTo>
                  <a:pt x="1534450" y="1"/>
                </a:lnTo>
                <a:lnTo>
                  <a:pt x="1534450" y="280558"/>
                </a:lnTo>
                <a:lnTo>
                  <a:pt x="1534450" y="323234"/>
                </a:lnTo>
                <a:lnTo>
                  <a:pt x="1534450" y="603792"/>
                </a:lnTo>
                <a:lnTo>
                  <a:pt x="1534450" y="691592"/>
                </a:lnTo>
                <a:lnTo>
                  <a:pt x="1534450" y="972149"/>
                </a:lnTo>
                <a:lnTo>
                  <a:pt x="1534450" y="1014826"/>
                </a:lnTo>
                <a:lnTo>
                  <a:pt x="1534450" y="1295384"/>
                </a:lnTo>
                <a:lnTo>
                  <a:pt x="1534450" y="1706708"/>
                </a:lnTo>
                <a:lnTo>
                  <a:pt x="1534450" y="1987265"/>
                </a:lnTo>
                <a:lnTo>
                  <a:pt x="1534450" y="2029942"/>
                </a:lnTo>
                <a:lnTo>
                  <a:pt x="1534450" y="2310499"/>
                </a:lnTo>
                <a:lnTo>
                  <a:pt x="1534450" y="2398299"/>
                </a:lnTo>
                <a:lnTo>
                  <a:pt x="1534450" y="2678857"/>
                </a:lnTo>
                <a:lnTo>
                  <a:pt x="1534450" y="2721534"/>
                </a:lnTo>
                <a:lnTo>
                  <a:pt x="1534450" y="2983125"/>
                </a:lnTo>
                <a:lnTo>
                  <a:pt x="1534450" y="3002091"/>
                </a:lnTo>
                <a:lnTo>
                  <a:pt x="1534450" y="3263682"/>
                </a:lnTo>
                <a:lnTo>
                  <a:pt x="1534450" y="3306358"/>
                </a:lnTo>
                <a:lnTo>
                  <a:pt x="1534450" y="3586916"/>
                </a:lnTo>
                <a:lnTo>
                  <a:pt x="1534450" y="3674717"/>
                </a:lnTo>
                <a:lnTo>
                  <a:pt x="1534450" y="3955274"/>
                </a:lnTo>
                <a:lnTo>
                  <a:pt x="1534450" y="3997950"/>
                </a:lnTo>
                <a:lnTo>
                  <a:pt x="1534450" y="4278508"/>
                </a:lnTo>
                <a:lnTo>
                  <a:pt x="1534450" y="4689832"/>
                </a:lnTo>
                <a:lnTo>
                  <a:pt x="1534450" y="4970389"/>
                </a:lnTo>
                <a:lnTo>
                  <a:pt x="1534450" y="5013066"/>
                </a:lnTo>
                <a:lnTo>
                  <a:pt x="1534450" y="5293623"/>
                </a:lnTo>
                <a:lnTo>
                  <a:pt x="1534450" y="5381423"/>
                </a:lnTo>
                <a:lnTo>
                  <a:pt x="1534450" y="5661981"/>
                </a:lnTo>
                <a:lnTo>
                  <a:pt x="1534450" y="5704658"/>
                </a:lnTo>
                <a:lnTo>
                  <a:pt x="1534450" y="5985215"/>
                </a:lnTo>
                <a:cubicBezTo>
                  <a:pt x="1534450" y="6100550"/>
                  <a:pt x="1426336" y="6194605"/>
                  <a:pt x="1291991" y="6194605"/>
                </a:cubicBezTo>
                <a:lnTo>
                  <a:pt x="1021020" y="6194605"/>
                </a:lnTo>
                <a:lnTo>
                  <a:pt x="951383" y="6194605"/>
                </a:lnTo>
                <a:lnTo>
                  <a:pt x="842515" y="6194605"/>
                </a:lnTo>
                <a:lnTo>
                  <a:pt x="680412" y="6194605"/>
                </a:lnTo>
                <a:lnTo>
                  <a:pt x="571543" y="6194605"/>
                </a:lnTo>
                <a:lnTo>
                  <a:pt x="501908" y="6194605"/>
                </a:lnTo>
                <a:lnTo>
                  <a:pt x="230937" y="6194605"/>
                </a:lnTo>
                <a:lnTo>
                  <a:pt x="0" y="6194605"/>
                </a:lnTo>
                <a:lnTo>
                  <a:pt x="0" y="6054968"/>
                </a:lnTo>
                <a:lnTo>
                  <a:pt x="0" y="5508071"/>
                </a:lnTo>
                <a:lnTo>
                  <a:pt x="0" y="5367526"/>
                </a:lnTo>
                <a:lnTo>
                  <a:pt x="0" y="5147800"/>
                </a:lnTo>
                <a:lnTo>
                  <a:pt x="0" y="4820627"/>
                </a:lnTo>
                <a:lnTo>
                  <a:pt x="0" y="4600898"/>
                </a:lnTo>
                <a:lnTo>
                  <a:pt x="0" y="4460357"/>
                </a:lnTo>
                <a:lnTo>
                  <a:pt x="0" y="3913457"/>
                </a:lnTo>
                <a:lnTo>
                  <a:pt x="1" y="3913457"/>
                </a:lnTo>
                <a:lnTo>
                  <a:pt x="1" y="3391103"/>
                </a:lnTo>
                <a:lnTo>
                  <a:pt x="1" y="3288458"/>
                </a:lnTo>
                <a:lnTo>
                  <a:pt x="0" y="3288458"/>
                </a:lnTo>
                <a:lnTo>
                  <a:pt x="0" y="3182336"/>
                </a:lnTo>
                <a:lnTo>
                  <a:pt x="1" y="3182336"/>
                </a:lnTo>
                <a:lnTo>
                  <a:pt x="1" y="2930973"/>
                </a:lnTo>
                <a:lnTo>
                  <a:pt x="0" y="2930973"/>
                </a:lnTo>
                <a:lnTo>
                  <a:pt x="0" y="2604180"/>
                </a:lnTo>
                <a:lnTo>
                  <a:pt x="0" y="2383049"/>
                </a:lnTo>
                <a:lnTo>
                  <a:pt x="0" y="1836151"/>
                </a:lnTo>
                <a:lnTo>
                  <a:pt x="0" y="1695606"/>
                </a:lnTo>
                <a:lnTo>
                  <a:pt x="0" y="1475879"/>
                </a:lnTo>
                <a:lnTo>
                  <a:pt x="0" y="1148708"/>
                </a:lnTo>
                <a:lnTo>
                  <a:pt x="0" y="928979"/>
                </a:lnTo>
                <a:lnTo>
                  <a:pt x="0" y="788436"/>
                </a:lnTo>
                <a:lnTo>
                  <a:pt x="0" y="241537"/>
                </a:lnTo>
                <a:lnTo>
                  <a:pt x="1" y="241537"/>
                </a:lnTo>
                <a:close/>
              </a:path>
            </a:pathLst>
          </a:custGeom>
          <a:solidFill>
            <a:srgbClr val="459597"/>
          </a:solidFill>
          <a:ln w="24491" cap="flat">
            <a:noFill/>
            <a:prstDash val="solid"/>
            <a:miter/>
          </a:ln>
        </p:spPr>
        <p:txBody>
          <a:bodyPr wrap="square" rtlCol="0" anchor="ctr">
            <a:noAutofit/>
          </a:bodyPr>
          <a:lstStyle/>
          <a:p>
            <a:endParaRPr lang="en-US"/>
          </a:p>
        </p:txBody>
      </p:sp>
      <p:cxnSp>
        <p:nvCxnSpPr>
          <p:cNvPr id="10" name="Straight Connector 9">
            <a:extLst>
              <a:ext uri="{FF2B5EF4-FFF2-40B4-BE49-F238E27FC236}">
                <a16:creationId xmlns:a16="http://schemas.microsoft.com/office/drawing/2014/main" id="{E4E52B5C-B600-78E7-C49A-3A91733E715F}"/>
              </a:ext>
            </a:extLst>
          </p:cNvPr>
          <p:cNvCxnSpPr>
            <a:cxnSpLocks/>
          </p:cNvCxnSpPr>
          <p:nvPr/>
        </p:nvCxnSpPr>
        <p:spPr>
          <a:xfrm>
            <a:off x="1839464" y="1027171"/>
            <a:ext cx="91059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Slide Number Placeholder 5">
            <a:extLst>
              <a:ext uri="{FF2B5EF4-FFF2-40B4-BE49-F238E27FC236}">
                <a16:creationId xmlns:a16="http://schemas.microsoft.com/office/drawing/2014/main" id="{D7717A93-EA2F-FB8A-74D5-9D1505E65DAB}"/>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27</a:t>
            </a:fld>
            <a:endParaRPr lang="fr-CA" sz="1200" dirty="0"/>
          </a:p>
        </p:txBody>
      </p:sp>
      <p:sp>
        <p:nvSpPr>
          <p:cNvPr id="2" name="TextBox 1">
            <a:extLst>
              <a:ext uri="{FF2B5EF4-FFF2-40B4-BE49-F238E27FC236}">
                <a16:creationId xmlns:a16="http://schemas.microsoft.com/office/drawing/2014/main" id="{72822FF5-0686-1BBB-80BE-A66B8AA05208}"/>
              </a:ext>
            </a:extLst>
          </p:cNvPr>
          <p:cNvSpPr txBox="1"/>
          <p:nvPr/>
        </p:nvSpPr>
        <p:spPr>
          <a:xfrm>
            <a:off x="2039427" y="1231046"/>
            <a:ext cx="7002974" cy="3288785"/>
          </a:xfrm>
          <a:prstGeom prst="rect">
            <a:avLst/>
          </a:prstGeom>
          <a:noFill/>
        </p:spPr>
        <p:txBody>
          <a:bodyPr wrap="square">
            <a:spAutoFit/>
          </a:bodyPr>
          <a:lstStyle/>
          <a:p>
            <a:pPr>
              <a:lnSpc>
                <a:spcPts val="2340"/>
              </a:lnSpc>
            </a:pPr>
            <a:r>
              <a:rPr lang="en-US" sz="2400" b="1" dirty="0">
                <a:solidFill>
                  <a:srgbClr val="EC7C69"/>
                </a:solidFill>
              </a:rPr>
              <a:t>Fjármálalegur ölduáhrif af vel elskaðri dvöl</a:t>
            </a:r>
          </a:p>
          <a:p>
            <a:endParaRPr lang="en-US" sz="800" b="1" dirty="0">
              <a:solidFill>
                <a:srgbClr val="EC7C69"/>
              </a:solidFill>
            </a:endParaRPr>
          </a:p>
          <a:p>
            <a:pPr>
              <a:lnSpc>
                <a:spcPts val="2340"/>
              </a:lnSpc>
            </a:pPr>
            <a:r>
              <a:rPr lang="en-US" sz="2200" dirty="0">
                <a:solidFill>
                  <a:srgbClr val="494949"/>
                </a:solidFill>
              </a:rPr>
              <a:t>Enn fremur njóta fyrirtæki sem starfa samkvæmt Epic Stays-líkaninu </a:t>
            </a:r>
            <a:r>
              <a:rPr lang="en-US" sz="2200" b="1" dirty="0">
                <a:solidFill>
                  <a:srgbClr val="494949"/>
                </a:solidFill>
              </a:rPr>
              <a:t>lægri markaðskostnaðar </a:t>
            </a:r>
            <a:r>
              <a:rPr lang="en-US" sz="2200" dirty="0">
                <a:solidFill>
                  <a:srgbClr val="494949"/>
                </a:solidFill>
              </a:rPr>
              <a:t>vegna sterkrar munnmælamiðlunar, jákvæðra umsagna á netinu og samfélagsmiðaðrar vörumerkjauppbyggingar.</a:t>
            </a:r>
          </a:p>
          <a:p>
            <a:endParaRPr lang="en-US" sz="800" dirty="0">
              <a:solidFill>
                <a:srgbClr val="494949"/>
              </a:solidFill>
            </a:endParaRPr>
          </a:p>
          <a:p>
            <a:pPr>
              <a:lnSpc>
                <a:spcPts val="2340"/>
              </a:lnSpc>
            </a:pPr>
            <a:r>
              <a:rPr lang="en-US" sz="2200" dirty="0">
                <a:solidFill>
                  <a:srgbClr val="459597"/>
                </a:solidFill>
                <a:hlinkClick r:id="rId2">
                  <a:extLst>
                    <a:ext uri="{A12FA001-AC4F-418D-AE19-62706E023703}">
                      <ahyp:hlinkClr xmlns:ahyp="http://schemas.microsoft.com/office/drawing/2018/hyperlinkcolor" val="tx"/>
                    </a:ext>
                  </a:extLst>
                </a:hlinkClick>
              </a:rPr>
              <a:t>Samkvæmt HostPapa </a:t>
            </a:r>
            <a:r>
              <a:rPr lang="en-US" sz="2200" dirty="0">
                <a:solidFill>
                  <a:srgbClr val="494949"/>
                </a:solidFill>
              </a:rPr>
              <a:t>byggja þessi fyrirtæki einnig upp traust viðskiptavina hraðar—sem leiðir til </a:t>
            </a:r>
            <a:r>
              <a:rPr lang="en-US" sz="2200" b="1" dirty="0">
                <a:solidFill>
                  <a:srgbClr val="494949"/>
                </a:solidFill>
              </a:rPr>
              <a:t>endurbóka, lengri meðal dvala og hærri nýtingarhlutfalli</a:t>
            </a:r>
            <a:r>
              <a:rPr lang="en-US" sz="2200" dirty="0">
                <a:solidFill>
                  <a:srgbClr val="494949"/>
                </a:solidFill>
              </a:rPr>
              <a:t>. Þetta eru lykilárangursvísar sem knýja </a:t>
            </a:r>
            <a:r>
              <a:rPr lang="en-US" sz="2200" b="1" dirty="0">
                <a:solidFill>
                  <a:srgbClr val="494949"/>
                </a:solidFill>
              </a:rPr>
              <a:t>langtíma arðsemi </a:t>
            </a:r>
            <a:r>
              <a:rPr lang="en-US" sz="2200" dirty="0">
                <a:solidFill>
                  <a:srgbClr val="494949"/>
                </a:solidFill>
              </a:rPr>
              <a:t>í valkostatúrisma.</a:t>
            </a:r>
          </a:p>
        </p:txBody>
      </p:sp>
      <p:pic>
        <p:nvPicPr>
          <p:cNvPr id="14" name="Picture 13">
            <a:extLst>
              <a:ext uri="{FF2B5EF4-FFF2-40B4-BE49-F238E27FC236}">
                <a16:creationId xmlns:a16="http://schemas.microsoft.com/office/drawing/2014/main" id="{AA14962D-27F7-2C6A-01C3-F11E6D032384}"/>
              </a:ext>
            </a:extLst>
          </p:cNvPr>
          <p:cNvPicPr>
            <a:picLocks noChangeAspect="1"/>
          </p:cNvPicPr>
          <p:nvPr/>
        </p:nvPicPr>
        <p:blipFill>
          <a:blip r:embed="rId3">
            <a:alphaModFix amt="33000"/>
            <a:biLevel thresh="25000"/>
            <a:extLst>
              <a:ext uri="{BEBA8EAE-BF5A-486C-A8C5-ECC9F3942E4B}">
                <a14:imgProps xmlns:a14="http://schemas.microsoft.com/office/drawing/2010/main">
                  <a14:imgLayer r:embed="rId4">
                    <a14:imgEffect>
                      <a14:colorTemperature colorTemp="4700"/>
                    </a14:imgEffect>
                  </a14:imgLayer>
                </a14:imgProps>
              </a:ext>
              <a:ext uri="{28A0092B-C50C-407E-A947-70E740481C1C}">
                <a14:useLocalDpi xmlns:a14="http://schemas.microsoft.com/office/drawing/2010/main" val="0"/>
              </a:ext>
            </a:extLst>
          </a:blip>
          <a:srcRect l="53155" t="-1" r="5047" b="49903"/>
          <a:stretch/>
        </p:blipFill>
        <p:spPr>
          <a:xfrm>
            <a:off x="-1284550" y="4197350"/>
            <a:ext cx="3580276" cy="2659133"/>
          </a:xfrm>
          <a:prstGeom prst="rect">
            <a:avLst/>
          </a:prstGeom>
        </p:spPr>
      </p:pic>
      <p:sp>
        <p:nvSpPr>
          <p:cNvPr id="5" name="Text Placeholder 5">
            <a:extLst>
              <a:ext uri="{FF2B5EF4-FFF2-40B4-BE49-F238E27FC236}">
                <a16:creationId xmlns:a16="http://schemas.microsoft.com/office/drawing/2014/main" id="{AAF9F806-6D00-0673-DC88-E9E7C3E07DBB}"/>
              </a:ext>
            </a:extLst>
          </p:cNvPr>
          <p:cNvSpPr txBox="1">
            <a:spLocks/>
          </p:cNvSpPr>
          <p:nvPr/>
        </p:nvSpPr>
        <p:spPr>
          <a:xfrm>
            <a:off x="2039427" y="400242"/>
            <a:ext cx="8395403" cy="1464686"/>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solidFill>
                  <a:srgbClr val="459597"/>
                </a:solidFill>
              </a:rPr>
              <a:t>Langtíma hagkvæmni og arðsemi</a:t>
            </a:r>
          </a:p>
          <a:p>
            <a:pPr>
              <a:lnSpc>
                <a:spcPts val="2900"/>
              </a:lnSpc>
            </a:pPr>
            <a:endParaRPr lang="en-US" dirty="0"/>
          </a:p>
        </p:txBody>
      </p:sp>
      <p:sp>
        <p:nvSpPr>
          <p:cNvPr id="6" name="Text Placeholder 3">
            <a:extLst>
              <a:ext uri="{FF2B5EF4-FFF2-40B4-BE49-F238E27FC236}">
                <a16:creationId xmlns:a16="http://schemas.microsoft.com/office/drawing/2014/main" id="{70109F3C-82AC-3327-C107-34F32F621701}"/>
              </a:ext>
            </a:extLst>
          </p:cNvPr>
          <p:cNvSpPr txBox="1">
            <a:spLocks/>
          </p:cNvSpPr>
          <p:nvPr/>
        </p:nvSpPr>
        <p:spPr>
          <a:xfrm rot="16200000">
            <a:off x="-1643725" y="2596929"/>
            <a:ext cx="5537624" cy="1229105"/>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lnSpc>
                <a:spcPts val="3620"/>
              </a:lnSpc>
            </a:pPr>
            <a:r>
              <a:rPr lang="en-US" dirty="0">
                <a:solidFill>
                  <a:schemeClr val="bg1"/>
                </a:solidFill>
              </a:rPr>
              <a:t>Arðbær rekstur </a:t>
            </a:r>
          </a:p>
        </p:txBody>
      </p:sp>
      <p:sp>
        <p:nvSpPr>
          <p:cNvPr id="3" name="Freeform 2">
            <a:extLst>
              <a:ext uri="{FF2B5EF4-FFF2-40B4-BE49-F238E27FC236}">
                <a16:creationId xmlns:a16="http://schemas.microsoft.com/office/drawing/2014/main" id="{C3B320DD-6552-4914-FC6F-F219B65F55B7}"/>
              </a:ext>
            </a:extLst>
          </p:cNvPr>
          <p:cNvSpPr/>
          <p:nvPr/>
        </p:nvSpPr>
        <p:spPr>
          <a:xfrm rot="12802219">
            <a:off x="8529751" y="3100393"/>
            <a:ext cx="3064633" cy="3460854"/>
          </a:xfrm>
          <a:custGeom>
            <a:avLst/>
            <a:gdLst>
              <a:gd name="connsiteX0" fmla="*/ 3618309 w 5411373"/>
              <a:gd name="connsiteY0" fmla="*/ 5935901 h 6111001"/>
              <a:gd name="connsiteX1" fmla="*/ 1967854 w 5411373"/>
              <a:gd name="connsiteY1" fmla="*/ 6011224 h 6111001"/>
              <a:gd name="connsiteX2" fmla="*/ 132427 w 5411373"/>
              <a:gd name="connsiteY2" fmla="*/ 2275534 h 6111001"/>
              <a:gd name="connsiteX3" fmla="*/ 2682956 w 5411373"/>
              <a:gd name="connsiteY3" fmla="*/ 557 h 6111001"/>
              <a:gd name="connsiteX4" fmla="*/ 2743022 w 5411373"/>
              <a:gd name="connsiteY4" fmla="*/ 158834 h 6111001"/>
              <a:gd name="connsiteX5" fmla="*/ 2165219 w 5411373"/>
              <a:gd name="connsiteY5" fmla="*/ 703265 h 6111001"/>
              <a:gd name="connsiteX6" fmla="*/ 2273919 w 5411373"/>
              <a:gd name="connsiteY6" fmla="*/ 883470 h 6111001"/>
              <a:gd name="connsiteX7" fmla="*/ 2993787 w 5411373"/>
              <a:gd name="connsiteY7" fmla="*/ 839609 h 6111001"/>
              <a:gd name="connsiteX8" fmla="*/ 5403200 w 5411373"/>
              <a:gd name="connsiteY8" fmla="*/ 3655206 h 6111001"/>
              <a:gd name="connsiteX9" fmla="*/ 3617355 w 5411373"/>
              <a:gd name="connsiteY9" fmla="*/ 5935901 h 6111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411373" h="6111001">
                <a:moveTo>
                  <a:pt x="3618309" y="5935901"/>
                </a:moveTo>
                <a:cubicBezTo>
                  <a:pt x="3096760" y="6133270"/>
                  <a:pt x="2525633" y="6171409"/>
                  <a:pt x="1967854" y="6011224"/>
                </a:cubicBezTo>
                <a:cubicBezTo>
                  <a:pt x="483301" y="5584071"/>
                  <a:pt x="-337636" y="3911688"/>
                  <a:pt x="132427" y="2275534"/>
                </a:cubicBezTo>
                <a:cubicBezTo>
                  <a:pt x="498558" y="1001699"/>
                  <a:pt x="1539748" y="125462"/>
                  <a:pt x="2682956" y="557"/>
                </a:cubicBezTo>
                <a:cubicBezTo>
                  <a:pt x="2772581" y="-8978"/>
                  <a:pt x="2816441" y="106393"/>
                  <a:pt x="2743022" y="158834"/>
                </a:cubicBezTo>
                <a:cubicBezTo>
                  <a:pt x="2531355" y="312343"/>
                  <a:pt x="2336844" y="494454"/>
                  <a:pt x="2165219" y="703265"/>
                </a:cubicBezTo>
                <a:cubicBezTo>
                  <a:pt x="2098477" y="784310"/>
                  <a:pt x="2169987" y="904446"/>
                  <a:pt x="2273919" y="883470"/>
                </a:cubicBezTo>
                <a:cubicBezTo>
                  <a:pt x="2505610" y="836751"/>
                  <a:pt x="2746835" y="820540"/>
                  <a:pt x="2993787" y="839609"/>
                </a:cubicBezTo>
                <a:cubicBezTo>
                  <a:pt x="4435430" y="950213"/>
                  <a:pt x="5516662" y="2213559"/>
                  <a:pt x="5403200" y="3655206"/>
                </a:cubicBezTo>
                <a:cubicBezTo>
                  <a:pt x="5318343" y="4737393"/>
                  <a:pt x="4587030" y="5614584"/>
                  <a:pt x="3617355" y="5935901"/>
                </a:cubicBezTo>
                <a:close/>
              </a:path>
            </a:pathLst>
          </a:custGeom>
          <a:solidFill>
            <a:srgbClr val="EC7C69"/>
          </a:solidFill>
          <a:ln w="9534" cap="flat">
            <a:noFill/>
            <a:prstDash val="solid"/>
            <a:miter/>
          </a:ln>
        </p:spPr>
        <p:txBody>
          <a:bodyPr rtlCol="0" anchor="ctr"/>
          <a:lstStyle/>
          <a:p>
            <a:endParaRPr lang="en-US"/>
          </a:p>
        </p:txBody>
      </p:sp>
      <p:sp>
        <p:nvSpPr>
          <p:cNvPr id="4" name="Text Placeholder 5">
            <a:extLst>
              <a:ext uri="{FF2B5EF4-FFF2-40B4-BE49-F238E27FC236}">
                <a16:creationId xmlns:a16="http://schemas.microsoft.com/office/drawing/2014/main" id="{9057592F-7819-CCD7-9DD8-409115FDA61C}"/>
              </a:ext>
            </a:extLst>
          </p:cNvPr>
          <p:cNvSpPr txBox="1">
            <a:spLocks/>
          </p:cNvSpPr>
          <p:nvPr/>
        </p:nvSpPr>
        <p:spPr>
          <a:xfrm>
            <a:off x="8985056" y="3739989"/>
            <a:ext cx="2485710" cy="536412"/>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ts val="2500"/>
              </a:lnSpc>
            </a:pPr>
            <a:r>
              <a:rPr lang="en-US" sz="2600" b="0" i="1" dirty="0">
                <a:solidFill>
                  <a:schemeClr val="bg1"/>
                </a:solidFill>
              </a:rPr>
              <a:t>Niðurstaðan er sú að sjálfbær ferðaþjónusta er ekki kostnaður – hún er vaxtarstefna.</a:t>
            </a:r>
          </a:p>
          <a:p>
            <a:pPr algn="ctr">
              <a:lnSpc>
                <a:spcPts val="2500"/>
              </a:lnSpc>
            </a:pPr>
            <a:endParaRPr lang="en-US" sz="2600" b="0" i="1" dirty="0">
              <a:solidFill>
                <a:schemeClr val="bg1"/>
              </a:solidFill>
            </a:endParaRPr>
          </a:p>
        </p:txBody>
      </p:sp>
      <p:sp>
        <p:nvSpPr>
          <p:cNvPr id="8" name="TextBox 7">
            <a:extLst>
              <a:ext uri="{FF2B5EF4-FFF2-40B4-BE49-F238E27FC236}">
                <a16:creationId xmlns:a16="http://schemas.microsoft.com/office/drawing/2014/main" id="{CA563796-75FD-D78B-94D3-AB487E8A89C7}"/>
              </a:ext>
            </a:extLst>
          </p:cNvPr>
          <p:cNvSpPr txBox="1"/>
          <p:nvPr/>
        </p:nvSpPr>
        <p:spPr>
          <a:xfrm>
            <a:off x="2943303" y="5523788"/>
            <a:ext cx="4042549" cy="1200329"/>
          </a:xfrm>
          <a:prstGeom prst="rect">
            <a:avLst/>
          </a:prstGeom>
          <a:noFill/>
        </p:spPr>
        <p:txBody>
          <a:bodyPr wrap="square" rtlCol="0">
            <a:spAutoFit/>
          </a:bodyPr>
          <a:lstStyle/>
          <a:p>
            <a:r>
              <a:rPr lang="en-US" b="1" dirty="0">
                <a:solidFill>
                  <a:srgbClr val="494949"/>
                </a:solidFill>
                <a:latin typeface="Calibri" panose="020F0502020204030204" pitchFamily="34" charset="0"/>
                <a:cs typeface="Calibri" panose="020F0502020204030204" pitchFamily="34" charset="0"/>
              </a:rPr>
              <a:t>Mælt er með lestri</a:t>
            </a:r>
            <a:endParaRPr lang="en-US" b="1" dirty="0">
              <a:solidFill>
                <a:srgbClr val="494949"/>
              </a:solidFill>
              <a:latin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endParaRPr>
          </a:p>
          <a:p>
            <a:pPr fontAlgn="base"/>
            <a:r>
              <a:rPr lang="en-US" dirty="0">
                <a:solidFill>
                  <a:srgbClr val="459597"/>
                </a:solidFill>
                <a:latin typeface="Calibri" panose="020F0502020204030204" pitchFamily="34" charset="0"/>
                <a:cs typeface="Calibri" panose="020F0502020204030204" pitchFamily="34" charset="0"/>
                <a:hlinkClick r:id="rId6">
                  <a:extLst>
                    <a:ext uri="{A12FA001-AC4F-418D-AE19-62706E023703}">
                      <ahyp:hlinkClr xmlns:ahyp="http://schemas.microsoft.com/office/drawing/2018/hyperlinkcolor" val="tx"/>
                    </a:ext>
                  </a:extLst>
                </a:hlinkClick>
              </a:rPr>
              <a:t>Þættir sem þarf að hafa í huga þegar metnar eru hugsanlegar glamping-staðsetningar</a:t>
            </a:r>
            <a:endParaRPr lang="en-US" dirty="0">
              <a:solidFill>
                <a:srgbClr val="459597"/>
              </a:solidFill>
              <a:latin typeface="Calibri" panose="020F0502020204030204" pitchFamily="34" charset="0"/>
              <a:cs typeface="Calibri" panose="020F0502020204030204" pitchFamily="34" charset="0"/>
            </a:endParaRPr>
          </a:p>
          <a:p>
            <a:pPr fontAlgn="base"/>
            <a:endParaRPr lang="en-US" dirty="0">
              <a:solidFill>
                <a:srgbClr val="494949"/>
              </a:solidFill>
              <a:latin typeface="Calibri" panose="020F0502020204030204" pitchFamily="34" charset="0"/>
              <a:cs typeface="Calibri" panose="020F0502020204030204" pitchFamily="34" charset="0"/>
            </a:endParaRPr>
          </a:p>
        </p:txBody>
      </p:sp>
      <p:sp>
        <p:nvSpPr>
          <p:cNvPr id="11" name="Freeform 10">
            <a:extLst>
              <a:ext uri="{FF2B5EF4-FFF2-40B4-BE49-F238E27FC236}">
                <a16:creationId xmlns:a16="http://schemas.microsoft.com/office/drawing/2014/main" id="{9CBB3F2C-3C81-E9A8-8CCF-1572599082B8}"/>
              </a:ext>
            </a:extLst>
          </p:cNvPr>
          <p:cNvSpPr/>
          <p:nvPr/>
        </p:nvSpPr>
        <p:spPr>
          <a:xfrm rot="5400000">
            <a:off x="3899929" y="3566126"/>
            <a:ext cx="2129299" cy="5280665"/>
          </a:xfrm>
          <a:custGeom>
            <a:avLst/>
            <a:gdLst>
              <a:gd name="connsiteX0" fmla="*/ 0 w 2129299"/>
              <a:gd name="connsiteY0" fmla="*/ 4857508 h 5280665"/>
              <a:gd name="connsiteX1" fmla="*/ 0 w 2129299"/>
              <a:gd name="connsiteY1" fmla="*/ 4384590 h 5280665"/>
              <a:gd name="connsiteX2" fmla="*/ 0 w 2129299"/>
              <a:gd name="connsiteY2" fmla="*/ 4263056 h 5280665"/>
              <a:gd name="connsiteX3" fmla="*/ 0 w 2129299"/>
              <a:gd name="connsiteY3" fmla="*/ 4073053 h 5280665"/>
              <a:gd name="connsiteX4" fmla="*/ 0 w 2129299"/>
              <a:gd name="connsiteY4" fmla="*/ 3790140 h 5280665"/>
              <a:gd name="connsiteX5" fmla="*/ 0 w 2129299"/>
              <a:gd name="connsiteY5" fmla="*/ 3600135 h 5280665"/>
              <a:gd name="connsiteX6" fmla="*/ 0 w 2129299"/>
              <a:gd name="connsiteY6" fmla="*/ 3478602 h 5280665"/>
              <a:gd name="connsiteX7" fmla="*/ 0 w 2129299"/>
              <a:gd name="connsiteY7" fmla="*/ 3005684 h 5280665"/>
              <a:gd name="connsiteX8" fmla="*/ 0 w 2129299"/>
              <a:gd name="connsiteY8" fmla="*/ 2553995 h 5280665"/>
              <a:gd name="connsiteX9" fmla="*/ 0 w 2129299"/>
              <a:gd name="connsiteY9" fmla="*/ 2553993 h 5280665"/>
              <a:gd name="connsiteX10" fmla="*/ 0 w 2129299"/>
              <a:gd name="connsiteY10" fmla="*/ 2314522 h 5280665"/>
              <a:gd name="connsiteX11" fmla="*/ 0 w 2129299"/>
              <a:gd name="connsiteY11" fmla="*/ 2081079 h 5280665"/>
              <a:gd name="connsiteX12" fmla="*/ 0 w 2129299"/>
              <a:gd name="connsiteY12" fmla="*/ 2081074 h 5280665"/>
              <a:gd name="connsiteX13" fmla="*/ 0 w 2129299"/>
              <a:gd name="connsiteY13" fmla="*/ 1959546 h 5280665"/>
              <a:gd name="connsiteX14" fmla="*/ 0 w 2129299"/>
              <a:gd name="connsiteY14" fmla="*/ 1959544 h 5280665"/>
              <a:gd name="connsiteX15" fmla="*/ 0 w 2129299"/>
              <a:gd name="connsiteY15" fmla="*/ 1841604 h 5280665"/>
              <a:gd name="connsiteX16" fmla="*/ 0 w 2129299"/>
              <a:gd name="connsiteY16" fmla="*/ 1769542 h 5280665"/>
              <a:gd name="connsiteX17" fmla="*/ 0 w 2129299"/>
              <a:gd name="connsiteY17" fmla="*/ 1769539 h 5280665"/>
              <a:gd name="connsiteX18" fmla="*/ 0 w 2129299"/>
              <a:gd name="connsiteY18" fmla="*/ 1720070 h 5280665"/>
              <a:gd name="connsiteX19" fmla="*/ 0 w 2129299"/>
              <a:gd name="connsiteY19" fmla="*/ 1530067 h 5280665"/>
              <a:gd name="connsiteX20" fmla="*/ 0 w 2129299"/>
              <a:gd name="connsiteY20" fmla="*/ 1486628 h 5280665"/>
              <a:gd name="connsiteX21" fmla="*/ 0 w 2129299"/>
              <a:gd name="connsiteY21" fmla="*/ 1486626 h 5280665"/>
              <a:gd name="connsiteX22" fmla="*/ 0 w 2129299"/>
              <a:gd name="connsiteY22" fmla="*/ 1296624 h 5280665"/>
              <a:gd name="connsiteX23" fmla="*/ 0 w 2129299"/>
              <a:gd name="connsiteY23" fmla="*/ 1296622 h 5280665"/>
              <a:gd name="connsiteX24" fmla="*/ 0 w 2129299"/>
              <a:gd name="connsiteY24" fmla="*/ 1247153 h 5280665"/>
              <a:gd name="connsiteX25" fmla="*/ 0 w 2129299"/>
              <a:gd name="connsiteY25" fmla="*/ 1175092 h 5280665"/>
              <a:gd name="connsiteX26" fmla="*/ 0 w 2129299"/>
              <a:gd name="connsiteY26" fmla="*/ 1175089 h 5280665"/>
              <a:gd name="connsiteX27" fmla="*/ 0 w 2129299"/>
              <a:gd name="connsiteY27" fmla="*/ 1057149 h 5280665"/>
              <a:gd name="connsiteX28" fmla="*/ 0 w 2129299"/>
              <a:gd name="connsiteY28" fmla="*/ 935617 h 5280665"/>
              <a:gd name="connsiteX29" fmla="*/ 0 w 2129299"/>
              <a:gd name="connsiteY29" fmla="*/ 934110 h 5280665"/>
              <a:gd name="connsiteX30" fmla="*/ 0 w 2129299"/>
              <a:gd name="connsiteY30" fmla="*/ 702174 h 5280665"/>
              <a:gd name="connsiteX31" fmla="*/ 0 w 2129299"/>
              <a:gd name="connsiteY31" fmla="*/ 702172 h 5280665"/>
              <a:gd name="connsiteX32" fmla="*/ 0 w 2129299"/>
              <a:gd name="connsiteY32" fmla="*/ 651522 h 5280665"/>
              <a:gd name="connsiteX33" fmla="*/ 0 w 2129299"/>
              <a:gd name="connsiteY33" fmla="*/ 462699 h 5280665"/>
              <a:gd name="connsiteX34" fmla="*/ 0 w 2129299"/>
              <a:gd name="connsiteY34" fmla="*/ 11010 h 5280665"/>
              <a:gd name="connsiteX35" fmla="*/ 0 w 2129299"/>
              <a:gd name="connsiteY35" fmla="*/ 11008 h 5280665"/>
              <a:gd name="connsiteX36" fmla="*/ 0 w 2129299"/>
              <a:gd name="connsiteY36" fmla="*/ 0 h 5280665"/>
              <a:gd name="connsiteX37" fmla="*/ 515667 w 2129299"/>
              <a:gd name="connsiteY37" fmla="*/ 0 h 5280665"/>
              <a:gd name="connsiteX38" fmla="*/ 621018 w 2129299"/>
              <a:gd name="connsiteY38" fmla="*/ 0 h 5280665"/>
              <a:gd name="connsiteX39" fmla="*/ 1207013 w 2129299"/>
              <a:gd name="connsiteY39" fmla="*/ 0 h 5280665"/>
              <a:gd name="connsiteX40" fmla="*/ 1313582 w 2129299"/>
              <a:gd name="connsiteY40" fmla="*/ 0 h 5280665"/>
              <a:gd name="connsiteX41" fmla="*/ 1722679 w 2129299"/>
              <a:gd name="connsiteY41" fmla="*/ 0 h 5280665"/>
              <a:gd name="connsiteX42" fmla="*/ 1828030 w 2129299"/>
              <a:gd name="connsiteY42" fmla="*/ 0 h 5280665"/>
              <a:gd name="connsiteX43" fmla="*/ 2129299 w 2129299"/>
              <a:gd name="connsiteY43" fmla="*/ 0 h 5280665"/>
              <a:gd name="connsiteX44" fmla="*/ 2129299 w 2129299"/>
              <a:gd name="connsiteY44" fmla="*/ 84409 h 5280665"/>
              <a:gd name="connsiteX45" fmla="*/ 2129299 w 2129299"/>
              <a:gd name="connsiteY45" fmla="*/ 588968 h 5280665"/>
              <a:gd name="connsiteX46" fmla="*/ 2129299 w 2129299"/>
              <a:gd name="connsiteY46" fmla="*/ 2703061 h 5280665"/>
              <a:gd name="connsiteX47" fmla="*/ 2129299 w 2129299"/>
              <a:gd name="connsiteY47" fmla="*/ 3669127 h 5280665"/>
              <a:gd name="connsiteX48" fmla="*/ 2129299 w 2129299"/>
              <a:gd name="connsiteY48" fmla="*/ 3816082 h 5280665"/>
              <a:gd name="connsiteX49" fmla="*/ 2129299 w 2129299"/>
              <a:gd name="connsiteY49" fmla="*/ 4386737 h 5280665"/>
              <a:gd name="connsiteX50" fmla="*/ 2129299 w 2129299"/>
              <a:gd name="connsiteY50" fmla="*/ 4535392 h 5280665"/>
              <a:gd name="connsiteX51" fmla="*/ 2129299 w 2129299"/>
              <a:gd name="connsiteY51" fmla="*/ 5280665 h 5280665"/>
              <a:gd name="connsiteX52" fmla="*/ 2062103 w 2129299"/>
              <a:gd name="connsiteY52" fmla="*/ 5280665 h 5280665"/>
              <a:gd name="connsiteX53" fmla="*/ 1572455 w 2129299"/>
              <a:gd name="connsiteY53" fmla="*/ 5280665 h 5280665"/>
              <a:gd name="connsiteX54" fmla="*/ 1419221 w 2129299"/>
              <a:gd name="connsiteY54" fmla="*/ 5280665 h 5280665"/>
              <a:gd name="connsiteX55" fmla="*/ 929573 w 2129299"/>
              <a:gd name="connsiteY55" fmla="*/ 5280665 h 5280665"/>
              <a:gd name="connsiteX56" fmla="*/ 855090 w 2129299"/>
              <a:gd name="connsiteY56" fmla="*/ 5280665 h 5280665"/>
              <a:gd name="connsiteX57" fmla="*/ 365443 w 2129299"/>
              <a:gd name="connsiteY57" fmla="*/ 5280665 h 5280665"/>
              <a:gd name="connsiteX58" fmla="*/ 0 w 2129299"/>
              <a:gd name="connsiteY58" fmla="*/ 4857508 h 52806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2129299" h="5280665">
                <a:moveTo>
                  <a:pt x="0" y="4857508"/>
                </a:moveTo>
                <a:lnTo>
                  <a:pt x="0" y="4384590"/>
                </a:lnTo>
                <a:lnTo>
                  <a:pt x="0" y="4263056"/>
                </a:lnTo>
                <a:lnTo>
                  <a:pt x="0" y="4073053"/>
                </a:lnTo>
                <a:lnTo>
                  <a:pt x="0" y="3790140"/>
                </a:lnTo>
                <a:lnTo>
                  <a:pt x="0" y="3600135"/>
                </a:lnTo>
                <a:lnTo>
                  <a:pt x="0" y="3478602"/>
                </a:lnTo>
                <a:lnTo>
                  <a:pt x="0" y="3005684"/>
                </a:lnTo>
                <a:lnTo>
                  <a:pt x="0" y="2553995"/>
                </a:lnTo>
                <a:lnTo>
                  <a:pt x="0" y="2553993"/>
                </a:lnTo>
                <a:lnTo>
                  <a:pt x="0" y="2314522"/>
                </a:lnTo>
                <a:lnTo>
                  <a:pt x="0" y="2081079"/>
                </a:lnTo>
                <a:lnTo>
                  <a:pt x="0" y="2081074"/>
                </a:lnTo>
                <a:lnTo>
                  <a:pt x="0" y="1959546"/>
                </a:lnTo>
                <a:lnTo>
                  <a:pt x="0" y="1959544"/>
                </a:lnTo>
                <a:lnTo>
                  <a:pt x="0" y="1841604"/>
                </a:lnTo>
                <a:lnTo>
                  <a:pt x="0" y="1769542"/>
                </a:lnTo>
                <a:lnTo>
                  <a:pt x="0" y="1769539"/>
                </a:lnTo>
                <a:lnTo>
                  <a:pt x="0" y="1720070"/>
                </a:lnTo>
                <a:lnTo>
                  <a:pt x="0" y="1530067"/>
                </a:lnTo>
                <a:lnTo>
                  <a:pt x="0" y="1486628"/>
                </a:lnTo>
                <a:lnTo>
                  <a:pt x="0" y="1486626"/>
                </a:lnTo>
                <a:lnTo>
                  <a:pt x="0" y="1296624"/>
                </a:lnTo>
                <a:lnTo>
                  <a:pt x="0" y="1296622"/>
                </a:lnTo>
                <a:lnTo>
                  <a:pt x="0" y="1247153"/>
                </a:lnTo>
                <a:lnTo>
                  <a:pt x="0" y="1175092"/>
                </a:lnTo>
                <a:lnTo>
                  <a:pt x="0" y="1175089"/>
                </a:lnTo>
                <a:lnTo>
                  <a:pt x="0" y="1057149"/>
                </a:lnTo>
                <a:lnTo>
                  <a:pt x="0" y="935617"/>
                </a:lnTo>
                <a:lnTo>
                  <a:pt x="0" y="934110"/>
                </a:lnTo>
                <a:lnTo>
                  <a:pt x="0" y="702174"/>
                </a:lnTo>
                <a:lnTo>
                  <a:pt x="0" y="702172"/>
                </a:lnTo>
                <a:lnTo>
                  <a:pt x="0" y="651522"/>
                </a:lnTo>
                <a:lnTo>
                  <a:pt x="0" y="462699"/>
                </a:lnTo>
                <a:lnTo>
                  <a:pt x="0" y="11010"/>
                </a:lnTo>
                <a:lnTo>
                  <a:pt x="0" y="11008"/>
                </a:lnTo>
                <a:lnTo>
                  <a:pt x="0" y="0"/>
                </a:lnTo>
                <a:lnTo>
                  <a:pt x="515667" y="0"/>
                </a:lnTo>
                <a:lnTo>
                  <a:pt x="621018" y="0"/>
                </a:lnTo>
                <a:lnTo>
                  <a:pt x="1207013" y="0"/>
                </a:lnTo>
                <a:lnTo>
                  <a:pt x="1313582" y="0"/>
                </a:lnTo>
                <a:lnTo>
                  <a:pt x="1722679" y="0"/>
                </a:lnTo>
                <a:lnTo>
                  <a:pt x="1828030" y="0"/>
                </a:lnTo>
                <a:lnTo>
                  <a:pt x="2129299" y="0"/>
                </a:lnTo>
                <a:lnTo>
                  <a:pt x="2129299" y="84409"/>
                </a:lnTo>
                <a:lnTo>
                  <a:pt x="2129299" y="588968"/>
                </a:lnTo>
                <a:lnTo>
                  <a:pt x="2129299" y="2703061"/>
                </a:lnTo>
                <a:lnTo>
                  <a:pt x="2129299" y="3669127"/>
                </a:lnTo>
                <a:lnTo>
                  <a:pt x="2129299" y="3816082"/>
                </a:lnTo>
                <a:lnTo>
                  <a:pt x="2129299" y="4386737"/>
                </a:lnTo>
                <a:lnTo>
                  <a:pt x="2129299" y="4535392"/>
                </a:lnTo>
                <a:lnTo>
                  <a:pt x="2129299" y="5280665"/>
                </a:lnTo>
                <a:lnTo>
                  <a:pt x="2062103" y="5280665"/>
                </a:lnTo>
                <a:lnTo>
                  <a:pt x="1572455" y="5280665"/>
                </a:lnTo>
                <a:lnTo>
                  <a:pt x="1419221" y="5280665"/>
                </a:lnTo>
                <a:lnTo>
                  <a:pt x="929573" y="5280665"/>
                </a:lnTo>
                <a:lnTo>
                  <a:pt x="855090" y="5280665"/>
                </a:lnTo>
                <a:lnTo>
                  <a:pt x="365443" y="5280665"/>
                </a:lnTo>
                <a:cubicBezTo>
                  <a:pt x="164152" y="5280665"/>
                  <a:pt x="0" y="5091976"/>
                  <a:pt x="0" y="4857508"/>
                </a:cubicBezTo>
                <a:close/>
              </a:path>
            </a:pathLst>
          </a:custGeom>
          <a:noFill/>
          <a:ln w="24491" cap="flat">
            <a:solidFill>
              <a:srgbClr val="EC7C69"/>
            </a:solidFill>
            <a:prstDash val="solid"/>
            <a:miter/>
          </a:ln>
        </p:spPr>
        <p:txBody>
          <a:bodyPr wrap="square" rtlCol="0" anchor="ctr">
            <a:noAutofit/>
          </a:bodyPr>
          <a:lstStyle/>
          <a:p>
            <a:endParaRPr lang="en-US"/>
          </a:p>
        </p:txBody>
      </p:sp>
      <p:pic>
        <p:nvPicPr>
          <p:cNvPr id="12" name="Picture 11">
            <a:extLst>
              <a:ext uri="{FF2B5EF4-FFF2-40B4-BE49-F238E27FC236}">
                <a16:creationId xmlns:a16="http://schemas.microsoft.com/office/drawing/2014/main" id="{2DDB353D-2BCC-52FD-E27C-8689795A6B4E}"/>
              </a:ext>
            </a:extLst>
          </p:cNvPr>
          <p:cNvPicPr>
            <a:picLocks noChangeAspect="1"/>
          </p:cNvPicPr>
          <p:nvPr/>
        </p:nvPicPr>
        <p:blipFill>
          <a:blip r:embed="rId7">
            <a:extLst>
              <a:ext uri="{BEBA8EAE-BF5A-486C-A8C5-ECC9F3942E4B}">
                <a14:imgProps xmlns:a14="http://schemas.microsoft.com/office/drawing/2010/main">
                  <a14:imgLayer r:embed="rId8">
                    <a14:imgEffect>
                      <a14:colorTemperature colorTemp="8800"/>
                    </a14:imgEffect>
                  </a14:imgLayer>
                </a14:imgProps>
              </a:ext>
            </a:extLst>
          </a:blip>
          <a:stretch>
            <a:fillRect/>
          </a:stretch>
        </p:blipFill>
        <p:spPr>
          <a:xfrm>
            <a:off x="1924131" y="5563540"/>
            <a:ext cx="793523" cy="789905"/>
          </a:xfrm>
          <a:prstGeom prst="ellipse">
            <a:avLst/>
          </a:prstGeom>
        </p:spPr>
      </p:pic>
    </p:spTree>
    <p:extLst>
      <p:ext uri="{BB962C8B-B14F-4D97-AF65-F5344CB8AC3E}">
        <p14:creationId xmlns:p14="http://schemas.microsoft.com/office/powerpoint/2010/main" val="88441762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AB9004-CCDB-71BC-838C-A71E8F342AE8}"/>
            </a:ext>
          </a:extLst>
        </p:cNvPr>
        <p:cNvGrpSpPr/>
        <p:nvPr/>
      </p:nvGrpSpPr>
      <p:grpSpPr>
        <a:xfrm>
          <a:off x="0" y="0"/>
          <a:ext cx="0" cy="0"/>
          <a:chOff x="0" y="0"/>
          <a:chExt cx="0" cy="0"/>
        </a:xfrm>
      </p:grpSpPr>
      <p:sp>
        <p:nvSpPr>
          <p:cNvPr id="9" name="Freeform 8">
            <a:extLst>
              <a:ext uri="{FF2B5EF4-FFF2-40B4-BE49-F238E27FC236}">
                <a16:creationId xmlns:a16="http://schemas.microsoft.com/office/drawing/2014/main" id="{7631BD6D-FEA5-FA56-18A9-FBE846F3BEB0}"/>
              </a:ext>
            </a:extLst>
          </p:cNvPr>
          <p:cNvSpPr/>
          <p:nvPr/>
        </p:nvSpPr>
        <p:spPr>
          <a:xfrm>
            <a:off x="-1" y="0"/>
            <a:ext cx="1534450" cy="6194605"/>
          </a:xfrm>
          <a:custGeom>
            <a:avLst/>
            <a:gdLst>
              <a:gd name="connsiteX0" fmla="*/ 1 w 1534450"/>
              <a:gd name="connsiteY0" fmla="*/ 0 h 6194605"/>
              <a:gd name="connsiteX1" fmla="*/ 214586 w 1534450"/>
              <a:gd name="connsiteY1" fmla="*/ 0 h 6194605"/>
              <a:gd name="connsiteX2" fmla="*/ 214586 w 1534450"/>
              <a:gd name="connsiteY2" fmla="*/ 1 h 6194605"/>
              <a:gd name="connsiteX3" fmla="*/ 473397 w 1534450"/>
              <a:gd name="connsiteY3" fmla="*/ 1 h 6194605"/>
              <a:gd name="connsiteX4" fmla="*/ 744369 w 1534450"/>
              <a:gd name="connsiteY4" fmla="*/ 1 h 6194605"/>
              <a:gd name="connsiteX5" fmla="*/ 814003 w 1534450"/>
              <a:gd name="connsiteY5" fmla="*/ 1 h 6194605"/>
              <a:gd name="connsiteX6" fmla="*/ 922872 w 1534450"/>
              <a:gd name="connsiteY6" fmla="*/ 1 h 6194605"/>
              <a:gd name="connsiteX7" fmla="*/ 1084975 w 1534450"/>
              <a:gd name="connsiteY7" fmla="*/ 1 h 6194605"/>
              <a:gd name="connsiteX8" fmla="*/ 1193844 w 1534450"/>
              <a:gd name="connsiteY8" fmla="*/ 1 h 6194605"/>
              <a:gd name="connsiteX9" fmla="*/ 1263478 w 1534450"/>
              <a:gd name="connsiteY9" fmla="*/ 1 h 6194605"/>
              <a:gd name="connsiteX10" fmla="*/ 1534450 w 1534450"/>
              <a:gd name="connsiteY10" fmla="*/ 1 h 6194605"/>
              <a:gd name="connsiteX11" fmla="*/ 1534450 w 1534450"/>
              <a:gd name="connsiteY11" fmla="*/ 280558 h 6194605"/>
              <a:gd name="connsiteX12" fmla="*/ 1534450 w 1534450"/>
              <a:gd name="connsiteY12" fmla="*/ 323234 h 6194605"/>
              <a:gd name="connsiteX13" fmla="*/ 1534450 w 1534450"/>
              <a:gd name="connsiteY13" fmla="*/ 603792 h 6194605"/>
              <a:gd name="connsiteX14" fmla="*/ 1534450 w 1534450"/>
              <a:gd name="connsiteY14" fmla="*/ 691592 h 6194605"/>
              <a:gd name="connsiteX15" fmla="*/ 1534450 w 1534450"/>
              <a:gd name="connsiteY15" fmla="*/ 972149 h 6194605"/>
              <a:gd name="connsiteX16" fmla="*/ 1534450 w 1534450"/>
              <a:gd name="connsiteY16" fmla="*/ 1014826 h 6194605"/>
              <a:gd name="connsiteX17" fmla="*/ 1534450 w 1534450"/>
              <a:gd name="connsiteY17" fmla="*/ 1295384 h 6194605"/>
              <a:gd name="connsiteX18" fmla="*/ 1534450 w 1534450"/>
              <a:gd name="connsiteY18" fmla="*/ 1706708 h 6194605"/>
              <a:gd name="connsiteX19" fmla="*/ 1534450 w 1534450"/>
              <a:gd name="connsiteY19" fmla="*/ 1987265 h 6194605"/>
              <a:gd name="connsiteX20" fmla="*/ 1534450 w 1534450"/>
              <a:gd name="connsiteY20" fmla="*/ 2029942 h 6194605"/>
              <a:gd name="connsiteX21" fmla="*/ 1534450 w 1534450"/>
              <a:gd name="connsiteY21" fmla="*/ 2310499 h 6194605"/>
              <a:gd name="connsiteX22" fmla="*/ 1534450 w 1534450"/>
              <a:gd name="connsiteY22" fmla="*/ 2398299 h 6194605"/>
              <a:gd name="connsiteX23" fmla="*/ 1534450 w 1534450"/>
              <a:gd name="connsiteY23" fmla="*/ 2678857 h 6194605"/>
              <a:gd name="connsiteX24" fmla="*/ 1534450 w 1534450"/>
              <a:gd name="connsiteY24" fmla="*/ 2721534 h 6194605"/>
              <a:gd name="connsiteX25" fmla="*/ 1534450 w 1534450"/>
              <a:gd name="connsiteY25" fmla="*/ 2983125 h 6194605"/>
              <a:gd name="connsiteX26" fmla="*/ 1534450 w 1534450"/>
              <a:gd name="connsiteY26" fmla="*/ 3002091 h 6194605"/>
              <a:gd name="connsiteX27" fmla="*/ 1534450 w 1534450"/>
              <a:gd name="connsiteY27" fmla="*/ 3263682 h 6194605"/>
              <a:gd name="connsiteX28" fmla="*/ 1534450 w 1534450"/>
              <a:gd name="connsiteY28" fmla="*/ 3306358 h 6194605"/>
              <a:gd name="connsiteX29" fmla="*/ 1534450 w 1534450"/>
              <a:gd name="connsiteY29" fmla="*/ 3586916 h 6194605"/>
              <a:gd name="connsiteX30" fmla="*/ 1534450 w 1534450"/>
              <a:gd name="connsiteY30" fmla="*/ 3674717 h 6194605"/>
              <a:gd name="connsiteX31" fmla="*/ 1534450 w 1534450"/>
              <a:gd name="connsiteY31" fmla="*/ 3955274 h 6194605"/>
              <a:gd name="connsiteX32" fmla="*/ 1534450 w 1534450"/>
              <a:gd name="connsiteY32" fmla="*/ 3997950 h 6194605"/>
              <a:gd name="connsiteX33" fmla="*/ 1534450 w 1534450"/>
              <a:gd name="connsiteY33" fmla="*/ 4278508 h 6194605"/>
              <a:gd name="connsiteX34" fmla="*/ 1534450 w 1534450"/>
              <a:gd name="connsiteY34" fmla="*/ 4689832 h 6194605"/>
              <a:gd name="connsiteX35" fmla="*/ 1534450 w 1534450"/>
              <a:gd name="connsiteY35" fmla="*/ 4970389 h 6194605"/>
              <a:gd name="connsiteX36" fmla="*/ 1534450 w 1534450"/>
              <a:gd name="connsiteY36" fmla="*/ 5013066 h 6194605"/>
              <a:gd name="connsiteX37" fmla="*/ 1534450 w 1534450"/>
              <a:gd name="connsiteY37" fmla="*/ 5293623 h 6194605"/>
              <a:gd name="connsiteX38" fmla="*/ 1534450 w 1534450"/>
              <a:gd name="connsiteY38" fmla="*/ 5381423 h 6194605"/>
              <a:gd name="connsiteX39" fmla="*/ 1534450 w 1534450"/>
              <a:gd name="connsiteY39" fmla="*/ 5661981 h 6194605"/>
              <a:gd name="connsiteX40" fmla="*/ 1534450 w 1534450"/>
              <a:gd name="connsiteY40" fmla="*/ 5704658 h 6194605"/>
              <a:gd name="connsiteX41" fmla="*/ 1534450 w 1534450"/>
              <a:gd name="connsiteY41" fmla="*/ 5985215 h 6194605"/>
              <a:gd name="connsiteX42" fmla="*/ 1291991 w 1534450"/>
              <a:gd name="connsiteY42" fmla="*/ 6194605 h 6194605"/>
              <a:gd name="connsiteX43" fmla="*/ 1021020 w 1534450"/>
              <a:gd name="connsiteY43" fmla="*/ 6194605 h 6194605"/>
              <a:gd name="connsiteX44" fmla="*/ 951383 w 1534450"/>
              <a:gd name="connsiteY44" fmla="*/ 6194605 h 6194605"/>
              <a:gd name="connsiteX45" fmla="*/ 842515 w 1534450"/>
              <a:gd name="connsiteY45" fmla="*/ 6194605 h 6194605"/>
              <a:gd name="connsiteX46" fmla="*/ 680412 w 1534450"/>
              <a:gd name="connsiteY46" fmla="*/ 6194605 h 6194605"/>
              <a:gd name="connsiteX47" fmla="*/ 571543 w 1534450"/>
              <a:gd name="connsiteY47" fmla="*/ 6194605 h 6194605"/>
              <a:gd name="connsiteX48" fmla="*/ 501908 w 1534450"/>
              <a:gd name="connsiteY48" fmla="*/ 6194605 h 6194605"/>
              <a:gd name="connsiteX49" fmla="*/ 230937 w 1534450"/>
              <a:gd name="connsiteY49" fmla="*/ 6194605 h 6194605"/>
              <a:gd name="connsiteX50" fmla="*/ 0 w 1534450"/>
              <a:gd name="connsiteY50" fmla="*/ 6194605 h 6194605"/>
              <a:gd name="connsiteX51" fmla="*/ 0 w 1534450"/>
              <a:gd name="connsiteY51" fmla="*/ 6054968 h 6194605"/>
              <a:gd name="connsiteX52" fmla="*/ 0 w 1534450"/>
              <a:gd name="connsiteY52" fmla="*/ 5508071 h 6194605"/>
              <a:gd name="connsiteX53" fmla="*/ 0 w 1534450"/>
              <a:gd name="connsiteY53" fmla="*/ 5367526 h 6194605"/>
              <a:gd name="connsiteX54" fmla="*/ 0 w 1534450"/>
              <a:gd name="connsiteY54" fmla="*/ 5147800 h 6194605"/>
              <a:gd name="connsiteX55" fmla="*/ 0 w 1534450"/>
              <a:gd name="connsiteY55" fmla="*/ 4820627 h 6194605"/>
              <a:gd name="connsiteX56" fmla="*/ 0 w 1534450"/>
              <a:gd name="connsiteY56" fmla="*/ 4600898 h 6194605"/>
              <a:gd name="connsiteX57" fmla="*/ 0 w 1534450"/>
              <a:gd name="connsiteY57" fmla="*/ 4460357 h 6194605"/>
              <a:gd name="connsiteX58" fmla="*/ 0 w 1534450"/>
              <a:gd name="connsiteY58" fmla="*/ 3913457 h 6194605"/>
              <a:gd name="connsiteX59" fmla="*/ 1 w 1534450"/>
              <a:gd name="connsiteY59" fmla="*/ 3913457 h 6194605"/>
              <a:gd name="connsiteX60" fmla="*/ 1 w 1534450"/>
              <a:gd name="connsiteY60" fmla="*/ 3391103 h 6194605"/>
              <a:gd name="connsiteX61" fmla="*/ 1 w 1534450"/>
              <a:gd name="connsiteY61" fmla="*/ 3288458 h 6194605"/>
              <a:gd name="connsiteX62" fmla="*/ 0 w 1534450"/>
              <a:gd name="connsiteY62" fmla="*/ 3288458 h 6194605"/>
              <a:gd name="connsiteX63" fmla="*/ 0 w 1534450"/>
              <a:gd name="connsiteY63" fmla="*/ 3182336 h 6194605"/>
              <a:gd name="connsiteX64" fmla="*/ 1 w 1534450"/>
              <a:gd name="connsiteY64" fmla="*/ 3182336 h 6194605"/>
              <a:gd name="connsiteX65" fmla="*/ 1 w 1534450"/>
              <a:gd name="connsiteY65" fmla="*/ 2930973 h 6194605"/>
              <a:gd name="connsiteX66" fmla="*/ 0 w 1534450"/>
              <a:gd name="connsiteY66" fmla="*/ 2930973 h 6194605"/>
              <a:gd name="connsiteX67" fmla="*/ 0 w 1534450"/>
              <a:gd name="connsiteY67" fmla="*/ 2604180 h 6194605"/>
              <a:gd name="connsiteX68" fmla="*/ 0 w 1534450"/>
              <a:gd name="connsiteY68" fmla="*/ 2383049 h 6194605"/>
              <a:gd name="connsiteX69" fmla="*/ 0 w 1534450"/>
              <a:gd name="connsiteY69" fmla="*/ 1836151 h 6194605"/>
              <a:gd name="connsiteX70" fmla="*/ 0 w 1534450"/>
              <a:gd name="connsiteY70" fmla="*/ 1695606 h 6194605"/>
              <a:gd name="connsiteX71" fmla="*/ 0 w 1534450"/>
              <a:gd name="connsiteY71" fmla="*/ 1475879 h 6194605"/>
              <a:gd name="connsiteX72" fmla="*/ 0 w 1534450"/>
              <a:gd name="connsiteY72" fmla="*/ 1148708 h 6194605"/>
              <a:gd name="connsiteX73" fmla="*/ 0 w 1534450"/>
              <a:gd name="connsiteY73" fmla="*/ 928979 h 6194605"/>
              <a:gd name="connsiteX74" fmla="*/ 0 w 1534450"/>
              <a:gd name="connsiteY74" fmla="*/ 788436 h 6194605"/>
              <a:gd name="connsiteX75" fmla="*/ 0 w 1534450"/>
              <a:gd name="connsiteY75" fmla="*/ 241537 h 6194605"/>
              <a:gd name="connsiteX76" fmla="*/ 1 w 1534450"/>
              <a:gd name="connsiteY76" fmla="*/ 241537 h 61946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1534450" h="6194605">
                <a:moveTo>
                  <a:pt x="1" y="0"/>
                </a:moveTo>
                <a:lnTo>
                  <a:pt x="214586" y="0"/>
                </a:lnTo>
                <a:lnTo>
                  <a:pt x="214586" y="1"/>
                </a:lnTo>
                <a:lnTo>
                  <a:pt x="473397" y="1"/>
                </a:lnTo>
                <a:lnTo>
                  <a:pt x="744369" y="1"/>
                </a:lnTo>
                <a:lnTo>
                  <a:pt x="814003" y="1"/>
                </a:lnTo>
                <a:lnTo>
                  <a:pt x="922872" y="1"/>
                </a:lnTo>
                <a:lnTo>
                  <a:pt x="1084975" y="1"/>
                </a:lnTo>
                <a:lnTo>
                  <a:pt x="1193844" y="1"/>
                </a:lnTo>
                <a:lnTo>
                  <a:pt x="1263478" y="1"/>
                </a:lnTo>
                <a:lnTo>
                  <a:pt x="1534450" y="1"/>
                </a:lnTo>
                <a:lnTo>
                  <a:pt x="1534450" y="280558"/>
                </a:lnTo>
                <a:lnTo>
                  <a:pt x="1534450" y="323234"/>
                </a:lnTo>
                <a:lnTo>
                  <a:pt x="1534450" y="603792"/>
                </a:lnTo>
                <a:lnTo>
                  <a:pt x="1534450" y="691592"/>
                </a:lnTo>
                <a:lnTo>
                  <a:pt x="1534450" y="972149"/>
                </a:lnTo>
                <a:lnTo>
                  <a:pt x="1534450" y="1014826"/>
                </a:lnTo>
                <a:lnTo>
                  <a:pt x="1534450" y="1295384"/>
                </a:lnTo>
                <a:lnTo>
                  <a:pt x="1534450" y="1706708"/>
                </a:lnTo>
                <a:lnTo>
                  <a:pt x="1534450" y="1987265"/>
                </a:lnTo>
                <a:lnTo>
                  <a:pt x="1534450" y="2029942"/>
                </a:lnTo>
                <a:lnTo>
                  <a:pt x="1534450" y="2310499"/>
                </a:lnTo>
                <a:lnTo>
                  <a:pt x="1534450" y="2398299"/>
                </a:lnTo>
                <a:lnTo>
                  <a:pt x="1534450" y="2678857"/>
                </a:lnTo>
                <a:lnTo>
                  <a:pt x="1534450" y="2721534"/>
                </a:lnTo>
                <a:lnTo>
                  <a:pt x="1534450" y="2983125"/>
                </a:lnTo>
                <a:lnTo>
                  <a:pt x="1534450" y="3002091"/>
                </a:lnTo>
                <a:lnTo>
                  <a:pt x="1534450" y="3263682"/>
                </a:lnTo>
                <a:lnTo>
                  <a:pt x="1534450" y="3306358"/>
                </a:lnTo>
                <a:lnTo>
                  <a:pt x="1534450" y="3586916"/>
                </a:lnTo>
                <a:lnTo>
                  <a:pt x="1534450" y="3674717"/>
                </a:lnTo>
                <a:lnTo>
                  <a:pt x="1534450" y="3955274"/>
                </a:lnTo>
                <a:lnTo>
                  <a:pt x="1534450" y="3997950"/>
                </a:lnTo>
                <a:lnTo>
                  <a:pt x="1534450" y="4278508"/>
                </a:lnTo>
                <a:lnTo>
                  <a:pt x="1534450" y="4689832"/>
                </a:lnTo>
                <a:lnTo>
                  <a:pt x="1534450" y="4970389"/>
                </a:lnTo>
                <a:lnTo>
                  <a:pt x="1534450" y="5013066"/>
                </a:lnTo>
                <a:lnTo>
                  <a:pt x="1534450" y="5293623"/>
                </a:lnTo>
                <a:lnTo>
                  <a:pt x="1534450" y="5381423"/>
                </a:lnTo>
                <a:lnTo>
                  <a:pt x="1534450" y="5661981"/>
                </a:lnTo>
                <a:lnTo>
                  <a:pt x="1534450" y="5704658"/>
                </a:lnTo>
                <a:lnTo>
                  <a:pt x="1534450" y="5985215"/>
                </a:lnTo>
                <a:cubicBezTo>
                  <a:pt x="1534450" y="6100550"/>
                  <a:pt x="1426336" y="6194605"/>
                  <a:pt x="1291991" y="6194605"/>
                </a:cubicBezTo>
                <a:lnTo>
                  <a:pt x="1021020" y="6194605"/>
                </a:lnTo>
                <a:lnTo>
                  <a:pt x="951383" y="6194605"/>
                </a:lnTo>
                <a:lnTo>
                  <a:pt x="842515" y="6194605"/>
                </a:lnTo>
                <a:lnTo>
                  <a:pt x="680412" y="6194605"/>
                </a:lnTo>
                <a:lnTo>
                  <a:pt x="571543" y="6194605"/>
                </a:lnTo>
                <a:lnTo>
                  <a:pt x="501908" y="6194605"/>
                </a:lnTo>
                <a:lnTo>
                  <a:pt x="230937" y="6194605"/>
                </a:lnTo>
                <a:lnTo>
                  <a:pt x="0" y="6194605"/>
                </a:lnTo>
                <a:lnTo>
                  <a:pt x="0" y="6054968"/>
                </a:lnTo>
                <a:lnTo>
                  <a:pt x="0" y="5508071"/>
                </a:lnTo>
                <a:lnTo>
                  <a:pt x="0" y="5367526"/>
                </a:lnTo>
                <a:lnTo>
                  <a:pt x="0" y="5147800"/>
                </a:lnTo>
                <a:lnTo>
                  <a:pt x="0" y="4820627"/>
                </a:lnTo>
                <a:lnTo>
                  <a:pt x="0" y="4600898"/>
                </a:lnTo>
                <a:lnTo>
                  <a:pt x="0" y="4460357"/>
                </a:lnTo>
                <a:lnTo>
                  <a:pt x="0" y="3913457"/>
                </a:lnTo>
                <a:lnTo>
                  <a:pt x="1" y="3913457"/>
                </a:lnTo>
                <a:lnTo>
                  <a:pt x="1" y="3391103"/>
                </a:lnTo>
                <a:lnTo>
                  <a:pt x="1" y="3288458"/>
                </a:lnTo>
                <a:lnTo>
                  <a:pt x="0" y="3288458"/>
                </a:lnTo>
                <a:lnTo>
                  <a:pt x="0" y="3182336"/>
                </a:lnTo>
                <a:lnTo>
                  <a:pt x="1" y="3182336"/>
                </a:lnTo>
                <a:lnTo>
                  <a:pt x="1" y="2930973"/>
                </a:lnTo>
                <a:lnTo>
                  <a:pt x="0" y="2930973"/>
                </a:lnTo>
                <a:lnTo>
                  <a:pt x="0" y="2604180"/>
                </a:lnTo>
                <a:lnTo>
                  <a:pt x="0" y="2383049"/>
                </a:lnTo>
                <a:lnTo>
                  <a:pt x="0" y="1836151"/>
                </a:lnTo>
                <a:lnTo>
                  <a:pt x="0" y="1695606"/>
                </a:lnTo>
                <a:lnTo>
                  <a:pt x="0" y="1475879"/>
                </a:lnTo>
                <a:lnTo>
                  <a:pt x="0" y="1148708"/>
                </a:lnTo>
                <a:lnTo>
                  <a:pt x="0" y="928979"/>
                </a:lnTo>
                <a:lnTo>
                  <a:pt x="0" y="788436"/>
                </a:lnTo>
                <a:lnTo>
                  <a:pt x="0" y="241537"/>
                </a:lnTo>
                <a:lnTo>
                  <a:pt x="1" y="241537"/>
                </a:lnTo>
                <a:close/>
              </a:path>
            </a:pathLst>
          </a:custGeom>
          <a:solidFill>
            <a:srgbClr val="FBA63B"/>
          </a:solidFill>
          <a:ln w="24491" cap="flat">
            <a:noFill/>
            <a:prstDash val="solid"/>
            <a:miter/>
          </a:ln>
        </p:spPr>
        <p:txBody>
          <a:bodyPr wrap="square" rtlCol="0" anchor="ctr">
            <a:noAutofit/>
          </a:bodyPr>
          <a:lstStyle/>
          <a:p>
            <a:endParaRPr lang="en-US"/>
          </a:p>
        </p:txBody>
      </p:sp>
      <p:cxnSp>
        <p:nvCxnSpPr>
          <p:cNvPr id="10" name="Straight Connector 9">
            <a:extLst>
              <a:ext uri="{FF2B5EF4-FFF2-40B4-BE49-F238E27FC236}">
                <a16:creationId xmlns:a16="http://schemas.microsoft.com/office/drawing/2014/main" id="{DB5323A5-48BF-D397-B7DF-6E8840FB546E}"/>
              </a:ext>
            </a:extLst>
          </p:cNvPr>
          <p:cNvCxnSpPr>
            <a:cxnSpLocks/>
          </p:cNvCxnSpPr>
          <p:nvPr/>
        </p:nvCxnSpPr>
        <p:spPr>
          <a:xfrm>
            <a:off x="1839464" y="1027171"/>
            <a:ext cx="91059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Slide Number Placeholder 5">
            <a:extLst>
              <a:ext uri="{FF2B5EF4-FFF2-40B4-BE49-F238E27FC236}">
                <a16:creationId xmlns:a16="http://schemas.microsoft.com/office/drawing/2014/main" id="{9B1F0D8A-AF0F-88D9-61DF-22DBFF108932}"/>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28</a:t>
            </a:fld>
            <a:endParaRPr lang="fr-CA" sz="1200" dirty="0"/>
          </a:p>
        </p:txBody>
      </p:sp>
      <p:sp>
        <p:nvSpPr>
          <p:cNvPr id="2" name="TextBox 1">
            <a:extLst>
              <a:ext uri="{FF2B5EF4-FFF2-40B4-BE49-F238E27FC236}">
                <a16:creationId xmlns:a16="http://schemas.microsoft.com/office/drawing/2014/main" id="{8703E7DC-0207-2F23-0ADB-022891D7043B}"/>
              </a:ext>
            </a:extLst>
          </p:cNvPr>
          <p:cNvSpPr txBox="1"/>
          <p:nvPr/>
        </p:nvSpPr>
        <p:spPr>
          <a:xfrm>
            <a:off x="2039427" y="1231046"/>
            <a:ext cx="8201854" cy="5078313"/>
          </a:xfrm>
          <a:prstGeom prst="rect">
            <a:avLst/>
          </a:prstGeom>
          <a:noFill/>
        </p:spPr>
        <p:txBody>
          <a:bodyPr wrap="square">
            <a:spAutoFit/>
          </a:bodyPr>
          <a:lstStyle/>
          <a:p>
            <a:pPr>
              <a:lnSpc>
                <a:spcPts val="2380"/>
              </a:lnSpc>
              <a:buClr>
                <a:srgbClr val="E54C33"/>
              </a:buClr>
            </a:pPr>
            <a:r>
              <a:rPr lang="en-US" sz="2400" b="1" dirty="0">
                <a:solidFill>
                  <a:srgbClr val="494949"/>
                </a:solidFill>
              </a:rPr>
              <a:t>Þú þarft að hafa ástríðu fyrir þessu fyrirtæki, því það krefst mikillar hollustu og fyrirhafnar að sækja um og setja upp ATA og halda því gangandi. Þess vegna verður þú virkilega að elska það sem þú gerir. </a:t>
            </a:r>
          </a:p>
          <a:p>
            <a:pPr>
              <a:lnSpc>
                <a:spcPts val="2380"/>
              </a:lnSpc>
              <a:buClr>
                <a:srgbClr val="E54C33"/>
              </a:buClr>
            </a:pPr>
            <a:endParaRPr lang="en-US" sz="2400" b="1" dirty="0">
              <a:solidFill>
                <a:srgbClr val="494949"/>
              </a:solidFill>
            </a:endParaRPr>
          </a:p>
          <a:p>
            <a:pPr>
              <a:lnSpc>
                <a:spcPts val="2380"/>
              </a:lnSpc>
              <a:buClr>
                <a:srgbClr val="E54C33"/>
              </a:buClr>
            </a:pPr>
            <a:r>
              <a:rPr lang="en-US" sz="2400" b="1" dirty="0">
                <a:solidFill>
                  <a:srgbClr val="EC7C69"/>
                </a:solidFill>
              </a:rPr>
              <a:t>Ástríða fyrir óhefðbundnum gistimöguleikum í ferðaþjónustu getur verið öflugur hvati til að skapa farsælt, merkingarbært og áhrifaríkt viðskiptaverkefni. </a:t>
            </a:r>
          </a:p>
          <a:p>
            <a:pPr>
              <a:buClr>
                <a:srgbClr val="E54C33"/>
              </a:buClr>
            </a:pPr>
            <a:endParaRPr lang="en-US" sz="2400" b="1" dirty="0">
              <a:solidFill>
                <a:srgbClr val="EC7C69"/>
              </a:solidFill>
            </a:endParaRPr>
          </a:p>
          <a:p>
            <a:pPr>
              <a:lnSpc>
                <a:spcPts val="2380"/>
              </a:lnSpc>
              <a:buClr>
                <a:srgbClr val="E54C33"/>
              </a:buClr>
            </a:pPr>
            <a:r>
              <a:rPr lang="en-US" sz="2400" dirty="0">
                <a:solidFill>
                  <a:srgbClr val="494949"/>
                </a:solidFill>
              </a:rPr>
              <a:t>Með því að einbeita sér að sjálfbærum, umhverfisvænum og samfélagsmiðuðum ferðaþjónustu geturðu stuðlað að ábyrgari og ríkari ferðaupplifun fyrir gesti, á sama tíma og þú styður við umhverfi og efnahag svæðisins, </a:t>
            </a:r>
            <a:r>
              <a:rPr lang="en-US" sz="2400" dirty="0">
                <a:solidFill>
                  <a:srgbClr val="459597"/>
                </a:solidFill>
                <a:hlinkClick r:id="rId2">
                  <a:extLst>
                    <a:ext uri="{A12FA001-AC4F-418D-AE19-62706E023703}">
                      <ahyp:hlinkClr xmlns:ahyp="http://schemas.microsoft.com/office/drawing/2018/hyperlinkcolor" val="tx"/>
                    </a:ext>
                  </a:extLst>
                </a:hlinkClick>
              </a:rPr>
              <a:t>samkvæmt Global Sustainable Tourism Council (GSTC) </a:t>
            </a:r>
            <a:r>
              <a:rPr lang="en-US" sz="2400" dirty="0">
                <a:solidFill>
                  <a:srgbClr val="494949"/>
                </a:solidFill>
              </a:rPr>
              <a:t>og </a:t>
            </a:r>
            <a:r>
              <a:rPr lang="en-US" sz="2400" dirty="0">
                <a:solidFill>
                  <a:srgbClr val="459597"/>
                </a:solidFill>
                <a:hlinkClick r:id="rId3">
                  <a:extLst>
                    <a:ext uri="{A12FA001-AC4F-418D-AE19-62706E023703}">
                      <ahyp:hlinkClr xmlns:ahyp="http://schemas.microsoft.com/office/drawing/2018/hyperlinkcolor" val="tx"/>
                    </a:ext>
                  </a:extLst>
                </a:hlinkClick>
              </a:rPr>
              <a:t>Failte Ireland</a:t>
            </a:r>
            <a:r>
              <a:rPr lang="en-US" sz="2400" dirty="0">
                <a:solidFill>
                  <a:srgbClr val="459597"/>
                </a:solidFill>
              </a:rPr>
              <a:t>. </a:t>
            </a:r>
          </a:p>
          <a:p>
            <a:pPr>
              <a:lnSpc>
                <a:spcPts val="2380"/>
              </a:lnSpc>
            </a:pPr>
            <a:endParaRPr lang="en-US" sz="2200" dirty="0">
              <a:solidFill>
                <a:srgbClr val="494949"/>
              </a:solidFill>
            </a:endParaRPr>
          </a:p>
          <a:p>
            <a:pPr>
              <a:lnSpc>
                <a:spcPts val="2380"/>
              </a:lnSpc>
            </a:pPr>
            <a:endParaRPr lang="en-US" sz="2200" dirty="0">
              <a:solidFill>
                <a:srgbClr val="494949"/>
              </a:solidFill>
            </a:endParaRPr>
          </a:p>
        </p:txBody>
      </p:sp>
      <p:pic>
        <p:nvPicPr>
          <p:cNvPr id="14" name="Picture 13">
            <a:extLst>
              <a:ext uri="{FF2B5EF4-FFF2-40B4-BE49-F238E27FC236}">
                <a16:creationId xmlns:a16="http://schemas.microsoft.com/office/drawing/2014/main" id="{EF76430B-E0C5-9BFD-7E3F-0C4B999717DB}"/>
              </a:ext>
            </a:extLst>
          </p:cNvPr>
          <p:cNvPicPr>
            <a:picLocks noChangeAspect="1"/>
          </p:cNvPicPr>
          <p:nvPr/>
        </p:nvPicPr>
        <p:blipFill>
          <a:blip r:embed="rId4">
            <a:alphaModFix amt="33000"/>
            <a:biLevel thresh="25000"/>
            <a:extLst>
              <a:ext uri="{BEBA8EAE-BF5A-486C-A8C5-ECC9F3942E4B}">
                <a14:imgProps xmlns:a14="http://schemas.microsoft.com/office/drawing/2010/main">
                  <a14:imgLayer r:embed="rId5">
                    <a14:imgEffect>
                      <a14:colorTemperature colorTemp="4700"/>
                    </a14:imgEffect>
                  </a14:imgLayer>
                </a14:imgProps>
              </a:ext>
              <a:ext uri="{28A0092B-C50C-407E-A947-70E740481C1C}">
                <a14:useLocalDpi xmlns:a14="http://schemas.microsoft.com/office/drawing/2010/main" val="0"/>
              </a:ext>
            </a:extLst>
          </a:blip>
          <a:srcRect l="53155" t="-1" r="5047" b="49903"/>
          <a:stretch/>
        </p:blipFill>
        <p:spPr>
          <a:xfrm>
            <a:off x="-1284550" y="4197350"/>
            <a:ext cx="3580276" cy="2659133"/>
          </a:xfrm>
          <a:prstGeom prst="rect">
            <a:avLst/>
          </a:prstGeom>
        </p:spPr>
      </p:pic>
      <p:sp>
        <p:nvSpPr>
          <p:cNvPr id="5" name="Text Placeholder 5">
            <a:extLst>
              <a:ext uri="{FF2B5EF4-FFF2-40B4-BE49-F238E27FC236}">
                <a16:creationId xmlns:a16="http://schemas.microsoft.com/office/drawing/2014/main" id="{BCA11527-A002-7BD2-8D12-95124BA85638}"/>
              </a:ext>
            </a:extLst>
          </p:cNvPr>
          <p:cNvSpPr txBox="1">
            <a:spLocks/>
          </p:cNvSpPr>
          <p:nvPr/>
        </p:nvSpPr>
        <p:spPr>
          <a:xfrm>
            <a:off x="2039427" y="400242"/>
            <a:ext cx="8395403" cy="1464686"/>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solidFill>
                  <a:srgbClr val="459597"/>
                </a:solidFill>
              </a:rPr>
              <a:t>Þú verður að hafa ástríðu fyrir fyrirtækinu!</a:t>
            </a:r>
          </a:p>
          <a:p>
            <a:pPr>
              <a:lnSpc>
                <a:spcPts val="2900"/>
              </a:lnSpc>
            </a:pPr>
            <a:endParaRPr lang="en-US" dirty="0"/>
          </a:p>
        </p:txBody>
      </p:sp>
      <p:sp>
        <p:nvSpPr>
          <p:cNvPr id="6" name="Text Placeholder 3">
            <a:extLst>
              <a:ext uri="{FF2B5EF4-FFF2-40B4-BE49-F238E27FC236}">
                <a16:creationId xmlns:a16="http://schemas.microsoft.com/office/drawing/2014/main" id="{03B31614-6DE4-86BD-4987-DB14938F29A8}"/>
              </a:ext>
            </a:extLst>
          </p:cNvPr>
          <p:cNvSpPr txBox="1">
            <a:spLocks/>
          </p:cNvSpPr>
          <p:nvPr/>
        </p:nvSpPr>
        <p:spPr>
          <a:xfrm rot="16200000">
            <a:off x="-1643725" y="2596929"/>
            <a:ext cx="5537624" cy="1229105"/>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lnSpc>
                <a:spcPts val="3620"/>
              </a:lnSpc>
            </a:pPr>
            <a:r>
              <a:rPr lang="en-US" dirty="0">
                <a:solidFill>
                  <a:schemeClr val="bg1"/>
                </a:solidFill>
              </a:rPr>
              <a:t>Ástríða!</a:t>
            </a:r>
          </a:p>
          <a:p>
            <a:pPr algn="r">
              <a:lnSpc>
                <a:spcPts val="3620"/>
              </a:lnSpc>
            </a:pPr>
            <a:endParaRPr lang="en-US" dirty="0">
              <a:solidFill>
                <a:schemeClr val="bg1"/>
              </a:solidFill>
            </a:endParaRPr>
          </a:p>
        </p:txBody>
      </p:sp>
    </p:spTree>
    <p:extLst>
      <p:ext uri="{BB962C8B-B14F-4D97-AF65-F5344CB8AC3E}">
        <p14:creationId xmlns:p14="http://schemas.microsoft.com/office/powerpoint/2010/main" val="293465946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8757A7-7957-F9E7-26A3-D3F15A962631}"/>
            </a:ext>
          </a:extLst>
        </p:cNvPr>
        <p:cNvGrpSpPr/>
        <p:nvPr/>
      </p:nvGrpSpPr>
      <p:grpSpPr>
        <a:xfrm>
          <a:off x="0" y="0"/>
          <a:ext cx="0" cy="0"/>
          <a:chOff x="0" y="0"/>
          <a:chExt cx="0" cy="0"/>
        </a:xfrm>
      </p:grpSpPr>
      <p:sp>
        <p:nvSpPr>
          <p:cNvPr id="9" name="Freeform 8">
            <a:extLst>
              <a:ext uri="{FF2B5EF4-FFF2-40B4-BE49-F238E27FC236}">
                <a16:creationId xmlns:a16="http://schemas.microsoft.com/office/drawing/2014/main" id="{D700BF0E-3DFA-93A4-FBE8-86CE4B2C190C}"/>
              </a:ext>
            </a:extLst>
          </p:cNvPr>
          <p:cNvSpPr/>
          <p:nvPr/>
        </p:nvSpPr>
        <p:spPr>
          <a:xfrm>
            <a:off x="-1" y="0"/>
            <a:ext cx="1534450" cy="6194605"/>
          </a:xfrm>
          <a:custGeom>
            <a:avLst/>
            <a:gdLst>
              <a:gd name="connsiteX0" fmla="*/ 1 w 1534450"/>
              <a:gd name="connsiteY0" fmla="*/ 0 h 6194605"/>
              <a:gd name="connsiteX1" fmla="*/ 214586 w 1534450"/>
              <a:gd name="connsiteY1" fmla="*/ 0 h 6194605"/>
              <a:gd name="connsiteX2" fmla="*/ 214586 w 1534450"/>
              <a:gd name="connsiteY2" fmla="*/ 1 h 6194605"/>
              <a:gd name="connsiteX3" fmla="*/ 473397 w 1534450"/>
              <a:gd name="connsiteY3" fmla="*/ 1 h 6194605"/>
              <a:gd name="connsiteX4" fmla="*/ 744369 w 1534450"/>
              <a:gd name="connsiteY4" fmla="*/ 1 h 6194605"/>
              <a:gd name="connsiteX5" fmla="*/ 814003 w 1534450"/>
              <a:gd name="connsiteY5" fmla="*/ 1 h 6194605"/>
              <a:gd name="connsiteX6" fmla="*/ 922872 w 1534450"/>
              <a:gd name="connsiteY6" fmla="*/ 1 h 6194605"/>
              <a:gd name="connsiteX7" fmla="*/ 1084975 w 1534450"/>
              <a:gd name="connsiteY7" fmla="*/ 1 h 6194605"/>
              <a:gd name="connsiteX8" fmla="*/ 1193844 w 1534450"/>
              <a:gd name="connsiteY8" fmla="*/ 1 h 6194605"/>
              <a:gd name="connsiteX9" fmla="*/ 1263478 w 1534450"/>
              <a:gd name="connsiteY9" fmla="*/ 1 h 6194605"/>
              <a:gd name="connsiteX10" fmla="*/ 1534450 w 1534450"/>
              <a:gd name="connsiteY10" fmla="*/ 1 h 6194605"/>
              <a:gd name="connsiteX11" fmla="*/ 1534450 w 1534450"/>
              <a:gd name="connsiteY11" fmla="*/ 280558 h 6194605"/>
              <a:gd name="connsiteX12" fmla="*/ 1534450 w 1534450"/>
              <a:gd name="connsiteY12" fmla="*/ 323234 h 6194605"/>
              <a:gd name="connsiteX13" fmla="*/ 1534450 w 1534450"/>
              <a:gd name="connsiteY13" fmla="*/ 603792 h 6194605"/>
              <a:gd name="connsiteX14" fmla="*/ 1534450 w 1534450"/>
              <a:gd name="connsiteY14" fmla="*/ 691592 h 6194605"/>
              <a:gd name="connsiteX15" fmla="*/ 1534450 w 1534450"/>
              <a:gd name="connsiteY15" fmla="*/ 972149 h 6194605"/>
              <a:gd name="connsiteX16" fmla="*/ 1534450 w 1534450"/>
              <a:gd name="connsiteY16" fmla="*/ 1014826 h 6194605"/>
              <a:gd name="connsiteX17" fmla="*/ 1534450 w 1534450"/>
              <a:gd name="connsiteY17" fmla="*/ 1295384 h 6194605"/>
              <a:gd name="connsiteX18" fmla="*/ 1534450 w 1534450"/>
              <a:gd name="connsiteY18" fmla="*/ 1706708 h 6194605"/>
              <a:gd name="connsiteX19" fmla="*/ 1534450 w 1534450"/>
              <a:gd name="connsiteY19" fmla="*/ 1987265 h 6194605"/>
              <a:gd name="connsiteX20" fmla="*/ 1534450 w 1534450"/>
              <a:gd name="connsiteY20" fmla="*/ 2029942 h 6194605"/>
              <a:gd name="connsiteX21" fmla="*/ 1534450 w 1534450"/>
              <a:gd name="connsiteY21" fmla="*/ 2310499 h 6194605"/>
              <a:gd name="connsiteX22" fmla="*/ 1534450 w 1534450"/>
              <a:gd name="connsiteY22" fmla="*/ 2398299 h 6194605"/>
              <a:gd name="connsiteX23" fmla="*/ 1534450 w 1534450"/>
              <a:gd name="connsiteY23" fmla="*/ 2678857 h 6194605"/>
              <a:gd name="connsiteX24" fmla="*/ 1534450 w 1534450"/>
              <a:gd name="connsiteY24" fmla="*/ 2721534 h 6194605"/>
              <a:gd name="connsiteX25" fmla="*/ 1534450 w 1534450"/>
              <a:gd name="connsiteY25" fmla="*/ 2983125 h 6194605"/>
              <a:gd name="connsiteX26" fmla="*/ 1534450 w 1534450"/>
              <a:gd name="connsiteY26" fmla="*/ 3002091 h 6194605"/>
              <a:gd name="connsiteX27" fmla="*/ 1534450 w 1534450"/>
              <a:gd name="connsiteY27" fmla="*/ 3263682 h 6194605"/>
              <a:gd name="connsiteX28" fmla="*/ 1534450 w 1534450"/>
              <a:gd name="connsiteY28" fmla="*/ 3306358 h 6194605"/>
              <a:gd name="connsiteX29" fmla="*/ 1534450 w 1534450"/>
              <a:gd name="connsiteY29" fmla="*/ 3586916 h 6194605"/>
              <a:gd name="connsiteX30" fmla="*/ 1534450 w 1534450"/>
              <a:gd name="connsiteY30" fmla="*/ 3674717 h 6194605"/>
              <a:gd name="connsiteX31" fmla="*/ 1534450 w 1534450"/>
              <a:gd name="connsiteY31" fmla="*/ 3955274 h 6194605"/>
              <a:gd name="connsiteX32" fmla="*/ 1534450 w 1534450"/>
              <a:gd name="connsiteY32" fmla="*/ 3997950 h 6194605"/>
              <a:gd name="connsiteX33" fmla="*/ 1534450 w 1534450"/>
              <a:gd name="connsiteY33" fmla="*/ 4278508 h 6194605"/>
              <a:gd name="connsiteX34" fmla="*/ 1534450 w 1534450"/>
              <a:gd name="connsiteY34" fmla="*/ 4689832 h 6194605"/>
              <a:gd name="connsiteX35" fmla="*/ 1534450 w 1534450"/>
              <a:gd name="connsiteY35" fmla="*/ 4970389 h 6194605"/>
              <a:gd name="connsiteX36" fmla="*/ 1534450 w 1534450"/>
              <a:gd name="connsiteY36" fmla="*/ 5013066 h 6194605"/>
              <a:gd name="connsiteX37" fmla="*/ 1534450 w 1534450"/>
              <a:gd name="connsiteY37" fmla="*/ 5293623 h 6194605"/>
              <a:gd name="connsiteX38" fmla="*/ 1534450 w 1534450"/>
              <a:gd name="connsiteY38" fmla="*/ 5381423 h 6194605"/>
              <a:gd name="connsiteX39" fmla="*/ 1534450 w 1534450"/>
              <a:gd name="connsiteY39" fmla="*/ 5661981 h 6194605"/>
              <a:gd name="connsiteX40" fmla="*/ 1534450 w 1534450"/>
              <a:gd name="connsiteY40" fmla="*/ 5704658 h 6194605"/>
              <a:gd name="connsiteX41" fmla="*/ 1534450 w 1534450"/>
              <a:gd name="connsiteY41" fmla="*/ 5985215 h 6194605"/>
              <a:gd name="connsiteX42" fmla="*/ 1291991 w 1534450"/>
              <a:gd name="connsiteY42" fmla="*/ 6194605 h 6194605"/>
              <a:gd name="connsiteX43" fmla="*/ 1021020 w 1534450"/>
              <a:gd name="connsiteY43" fmla="*/ 6194605 h 6194605"/>
              <a:gd name="connsiteX44" fmla="*/ 951383 w 1534450"/>
              <a:gd name="connsiteY44" fmla="*/ 6194605 h 6194605"/>
              <a:gd name="connsiteX45" fmla="*/ 842515 w 1534450"/>
              <a:gd name="connsiteY45" fmla="*/ 6194605 h 6194605"/>
              <a:gd name="connsiteX46" fmla="*/ 680412 w 1534450"/>
              <a:gd name="connsiteY46" fmla="*/ 6194605 h 6194605"/>
              <a:gd name="connsiteX47" fmla="*/ 571543 w 1534450"/>
              <a:gd name="connsiteY47" fmla="*/ 6194605 h 6194605"/>
              <a:gd name="connsiteX48" fmla="*/ 501908 w 1534450"/>
              <a:gd name="connsiteY48" fmla="*/ 6194605 h 6194605"/>
              <a:gd name="connsiteX49" fmla="*/ 230937 w 1534450"/>
              <a:gd name="connsiteY49" fmla="*/ 6194605 h 6194605"/>
              <a:gd name="connsiteX50" fmla="*/ 0 w 1534450"/>
              <a:gd name="connsiteY50" fmla="*/ 6194605 h 6194605"/>
              <a:gd name="connsiteX51" fmla="*/ 0 w 1534450"/>
              <a:gd name="connsiteY51" fmla="*/ 6054968 h 6194605"/>
              <a:gd name="connsiteX52" fmla="*/ 0 w 1534450"/>
              <a:gd name="connsiteY52" fmla="*/ 5508071 h 6194605"/>
              <a:gd name="connsiteX53" fmla="*/ 0 w 1534450"/>
              <a:gd name="connsiteY53" fmla="*/ 5367526 h 6194605"/>
              <a:gd name="connsiteX54" fmla="*/ 0 w 1534450"/>
              <a:gd name="connsiteY54" fmla="*/ 5147800 h 6194605"/>
              <a:gd name="connsiteX55" fmla="*/ 0 w 1534450"/>
              <a:gd name="connsiteY55" fmla="*/ 4820627 h 6194605"/>
              <a:gd name="connsiteX56" fmla="*/ 0 w 1534450"/>
              <a:gd name="connsiteY56" fmla="*/ 4600898 h 6194605"/>
              <a:gd name="connsiteX57" fmla="*/ 0 w 1534450"/>
              <a:gd name="connsiteY57" fmla="*/ 4460357 h 6194605"/>
              <a:gd name="connsiteX58" fmla="*/ 0 w 1534450"/>
              <a:gd name="connsiteY58" fmla="*/ 3913457 h 6194605"/>
              <a:gd name="connsiteX59" fmla="*/ 1 w 1534450"/>
              <a:gd name="connsiteY59" fmla="*/ 3913457 h 6194605"/>
              <a:gd name="connsiteX60" fmla="*/ 1 w 1534450"/>
              <a:gd name="connsiteY60" fmla="*/ 3391103 h 6194605"/>
              <a:gd name="connsiteX61" fmla="*/ 1 w 1534450"/>
              <a:gd name="connsiteY61" fmla="*/ 3288458 h 6194605"/>
              <a:gd name="connsiteX62" fmla="*/ 0 w 1534450"/>
              <a:gd name="connsiteY62" fmla="*/ 3288458 h 6194605"/>
              <a:gd name="connsiteX63" fmla="*/ 0 w 1534450"/>
              <a:gd name="connsiteY63" fmla="*/ 3182336 h 6194605"/>
              <a:gd name="connsiteX64" fmla="*/ 1 w 1534450"/>
              <a:gd name="connsiteY64" fmla="*/ 3182336 h 6194605"/>
              <a:gd name="connsiteX65" fmla="*/ 1 w 1534450"/>
              <a:gd name="connsiteY65" fmla="*/ 2930973 h 6194605"/>
              <a:gd name="connsiteX66" fmla="*/ 0 w 1534450"/>
              <a:gd name="connsiteY66" fmla="*/ 2930973 h 6194605"/>
              <a:gd name="connsiteX67" fmla="*/ 0 w 1534450"/>
              <a:gd name="connsiteY67" fmla="*/ 2604180 h 6194605"/>
              <a:gd name="connsiteX68" fmla="*/ 0 w 1534450"/>
              <a:gd name="connsiteY68" fmla="*/ 2383049 h 6194605"/>
              <a:gd name="connsiteX69" fmla="*/ 0 w 1534450"/>
              <a:gd name="connsiteY69" fmla="*/ 1836151 h 6194605"/>
              <a:gd name="connsiteX70" fmla="*/ 0 w 1534450"/>
              <a:gd name="connsiteY70" fmla="*/ 1695606 h 6194605"/>
              <a:gd name="connsiteX71" fmla="*/ 0 w 1534450"/>
              <a:gd name="connsiteY71" fmla="*/ 1475879 h 6194605"/>
              <a:gd name="connsiteX72" fmla="*/ 0 w 1534450"/>
              <a:gd name="connsiteY72" fmla="*/ 1148708 h 6194605"/>
              <a:gd name="connsiteX73" fmla="*/ 0 w 1534450"/>
              <a:gd name="connsiteY73" fmla="*/ 928979 h 6194605"/>
              <a:gd name="connsiteX74" fmla="*/ 0 w 1534450"/>
              <a:gd name="connsiteY74" fmla="*/ 788436 h 6194605"/>
              <a:gd name="connsiteX75" fmla="*/ 0 w 1534450"/>
              <a:gd name="connsiteY75" fmla="*/ 241537 h 6194605"/>
              <a:gd name="connsiteX76" fmla="*/ 1 w 1534450"/>
              <a:gd name="connsiteY76" fmla="*/ 241537 h 61946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1534450" h="6194605">
                <a:moveTo>
                  <a:pt x="1" y="0"/>
                </a:moveTo>
                <a:lnTo>
                  <a:pt x="214586" y="0"/>
                </a:lnTo>
                <a:lnTo>
                  <a:pt x="214586" y="1"/>
                </a:lnTo>
                <a:lnTo>
                  <a:pt x="473397" y="1"/>
                </a:lnTo>
                <a:lnTo>
                  <a:pt x="744369" y="1"/>
                </a:lnTo>
                <a:lnTo>
                  <a:pt x="814003" y="1"/>
                </a:lnTo>
                <a:lnTo>
                  <a:pt x="922872" y="1"/>
                </a:lnTo>
                <a:lnTo>
                  <a:pt x="1084975" y="1"/>
                </a:lnTo>
                <a:lnTo>
                  <a:pt x="1193844" y="1"/>
                </a:lnTo>
                <a:lnTo>
                  <a:pt x="1263478" y="1"/>
                </a:lnTo>
                <a:lnTo>
                  <a:pt x="1534450" y="1"/>
                </a:lnTo>
                <a:lnTo>
                  <a:pt x="1534450" y="280558"/>
                </a:lnTo>
                <a:lnTo>
                  <a:pt x="1534450" y="323234"/>
                </a:lnTo>
                <a:lnTo>
                  <a:pt x="1534450" y="603792"/>
                </a:lnTo>
                <a:lnTo>
                  <a:pt x="1534450" y="691592"/>
                </a:lnTo>
                <a:lnTo>
                  <a:pt x="1534450" y="972149"/>
                </a:lnTo>
                <a:lnTo>
                  <a:pt x="1534450" y="1014826"/>
                </a:lnTo>
                <a:lnTo>
                  <a:pt x="1534450" y="1295384"/>
                </a:lnTo>
                <a:lnTo>
                  <a:pt x="1534450" y="1706708"/>
                </a:lnTo>
                <a:lnTo>
                  <a:pt x="1534450" y="1987265"/>
                </a:lnTo>
                <a:lnTo>
                  <a:pt x="1534450" y="2029942"/>
                </a:lnTo>
                <a:lnTo>
                  <a:pt x="1534450" y="2310499"/>
                </a:lnTo>
                <a:lnTo>
                  <a:pt x="1534450" y="2398299"/>
                </a:lnTo>
                <a:lnTo>
                  <a:pt x="1534450" y="2678857"/>
                </a:lnTo>
                <a:lnTo>
                  <a:pt x="1534450" y="2721534"/>
                </a:lnTo>
                <a:lnTo>
                  <a:pt x="1534450" y="2983125"/>
                </a:lnTo>
                <a:lnTo>
                  <a:pt x="1534450" y="3002091"/>
                </a:lnTo>
                <a:lnTo>
                  <a:pt x="1534450" y="3263682"/>
                </a:lnTo>
                <a:lnTo>
                  <a:pt x="1534450" y="3306358"/>
                </a:lnTo>
                <a:lnTo>
                  <a:pt x="1534450" y="3586916"/>
                </a:lnTo>
                <a:lnTo>
                  <a:pt x="1534450" y="3674717"/>
                </a:lnTo>
                <a:lnTo>
                  <a:pt x="1534450" y="3955274"/>
                </a:lnTo>
                <a:lnTo>
                  <a:pt x="1534450" y="3997950"/>
                </a:lnTo>
                <a:lnTo>
                  <a:pt x="1534450" y="4278508"/>
                </a:lnTo>
                <a:lnTo>
                  <a:pt x="1534450" y="4689832"/>
                </a:lnTo>
                <a:lnTo>
                  <a:pt x="1534450" y="4970389"/>
                </a:lnTo>
                <a:lnTo>
                  <a:pt x="1534450" y="5013066"/>
                </a:lnTo>
                <a:lnTo>
                  <a:pt x="1534450" y="5293623"/>
                </a:lnTo>
                <a:lnTo>
                  <a:pt x="1534450" y="5381423"/>
                </a:lnTo>
                <a:lnTo>
                  <a:pt x="1534450" y="5661981"/>
                </a:lnTo>
                <a:lnTo>
                  <a:pt x="1534450" y="5704658"/>
                </a:lnTo>
                <a:lnTo>
                  <a:pt x="1534450" y="5985215"/>
                </a:lnTo>
                <a:cubicBezTo>
                  <a:pt x="1534450" y="6100550"/>
                  <a:pt x="1426336" y="6194605"/>
                  <a:pt x="1291991" y="6194605"/>
                </a:cubicBezTo>
                <a:lnTo>
                  <a:pt x="1021020" y="6194605"/>
                </a:lnTo>
                <a:lnTo>
                  <a:pt x="951383" y="6194605"/>
                </a:lnTo>
                <a:lnTo>
                  <a:pt x="842515" y="6194605"/>
                </a:lnTo>
                <a:lnTo>
                  <a:pt x="680412" y="6194605"/>
                </a:lnTo>
                <a:lnTo>
                  <a:pt x="571543" y="6194605"/>
                </a:lnTo>
                <a:lnTo>
                  <a:pt x="501908" y="6194605"/>
                </a:lnTo>
                <a:lnTo>
                  <a:pt x="230937" y="6194605"/>
                </a:lnTo>
                <a:lnTo>
                  <a:pt x="0" y="6194605"/>
                </a:lnTo>
                <a:lnTo>
                  <a:pt x="0" y="6054968"/>
                </a:lnTo>
                <a:lnTo>
                  <a:pt x="0" y="5508071"/>
                </a:lnTo>
                <a:lnTo>
                  <a:pt x="0" y="5367526"/>
                </a:lnTo>
                <a:lnTo>
                  <a:pt x="0" y="5147800"/>
                </a:lnTo>
                <a:lnTo>
                  <a:pt x="0" y="4820627"/>
                </a:lnTo>
                <a:lnTo>
                  <a:pt x="0" y="4600898"/>
                </a:lnTo>
                <a:lnTo>
                  <a:pt x="0" y="4460357"/>
                </a:lnTo>
                <a:lnTo>
                  <a:pt x="0" y="3913457"/>
                </a:lnTo>
                <a:lnTo>
                  <a:pt x="1" y="3913457"/>
                </a:lnTo>
                <a:lnTo>
                  <a:pt x="1" y="3391103"/>
                </a:lnTo>
                <a:lnTo>
                  <a:pt x="1" y="3288458"/>
                </a:lnTo>
                <a:lnTo>
                  <a:pt x="0" y="3288458"/>
                </a:lnTo>
                <a:lnTo>
                  <a:pt x="0" y="3182336"/>
                </a:lnTo>
                <a:lnTo>
                  <a:pt x="1" y="3182336"/>
                </a:lnTo>
                <a:lnTo>
                  <a:pt x="1" y="2930973"/>
                </a:lnTo>
                <a:lnTo>
                  <a:pt x="0" y="2930973"/>
                </a:lnTo>
                <a:lnTo>
                  <a:pt x="0" y="2604180"/>
                </a:lnTo>
                <a:lnTo>
                  <a:pt x="0" y="2383049"/>
                </a:lnTo>
                <a:lnTo>
                  <a:pt x="0" y="1836151"/>
                </a:lnTo>
                <a:lnTo>
                  <a:pt x="0" y="1695606"/>
                </a:lnTo>
                <a:lnTo>
                  <a:pt x="0" y="1475879"/>
                </a:lnTo>
                <a:lnTo>
                  <a:pt x="0" y="1148708"/>
                </a:lnTo>
                <a:lnTo>
                  <a:pt x="0" y="928979"/>
                </a:lnTo>
                <a:lnTo>
                  <a:pt x="0" y="788436"/>
                </a:lnTo>
                <a:lnTo>
                  <a:pt x="0" y="241537"/>
                </a:lnTo>
                <a:lnTo>
                  <a:pt x="1" y="241537"/>
                </a:lnTo>
                <a:close/>
              </a:path>
            </a:pathLst>
          </a:custGeom>
          <a:solidFill>
            <a:srgbClr val="FBA63B"/>
          </a:solidFill>
          <a:ln w="24491" cap="flat">
            <a:noFill/>
            <a:prstDash val="solid"/>
            <a:miter/>
          </a:ln>
        </p:spPr>
        <p:txBody>
          <a:bodyPr wrap="square" rtlCol="0" anchor="ctr">
            <a:noAutofit/>
          </a:bodyPr>
          <a:lstStyle/>
          <a:p>
            <a:endParaRPr lang="en-US"/>
          </a:p>
        </p:txBody>
      </p:sp>
      <p:cxnSp>
        <p:nvCxnSpPr>
          <p:cNvPr id="10" name="Straight Connector 9">
            <a:extLst>
              <a:ext uri="{FF2B5EF4-FFF2-40B4-BE49-F238E27FC236}">
                <a16:creationId xmlns:a16="http://schemas.microsoft.com/office/drawing/2014/main" id="{2ACC5402-131F-2893-5B2B-A553DC183A2E}"/>
              </a:ext>
            </a:extLst>
          </p:cNvPr>
          <p:cNvCxnSpPr>
            <a:cxnSpLocks/>
          </p:cNvCxnSpPr>
          <p:nvPr/>
        </p:nvCxnSpPr>
        <p:spPr>
          <a:xfrm>
            <a:off x="1839464" y="1027171"/>
            <a:ext cx="91059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Slide Number Placeholder 5">
            <a:extLst>
              <a:ext uri="{FF2B5EF4-FFF2-40B4-BE49-F238E27FC236}">
                <a16:creationId xmlns:a16="http://schemas.microsoft.com/office/drawing/2014/main" id="{5BB8BEE8-DE3C-F955-3A8A-8C28A4171070}"/>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29</a:t>
            </a:fld>
            <a:endParaRPr lang="fr-CA" sz="1200" dirty="0"/>
          </a:p>
        </p:txBody>
      </p:sp>
      <p:sp>
        <p:nvSpPr>
          <p:cNvPr id="2" name="TextBox 1">
            <a:extLst>
              <a:ext uri="{FF2B5EF4-FFF2-40B4-BE49-F238E27FC236}">
                <a16:creationId xmlns:a16="http://schemas.microsoft.com/office/drawing/2014/main" id="{86C4C843-39CA-45AC-8117-A5D12F2DC84E}"/>
              </a:ext>
            </a:extLst>
          </p:cNvPr>
          <p:cNvSpPr txBox="1"/>
          <p:nvPr/>
        </p:nvSpPr>
        <p:spPr>
          <a:xfrm>
            <a:off x="2039426" y="1231046"/>
            <a:ext cx="8113147" cy="4462760"/>
          </a:xfrm>
          <a:prstGeom prst="rect">
            <a:avLst/>
          </a:prstGeom>
          <a:noFill/>
        </p:spPr>
        <p:txBody>
          <a:bodyPr wrap="square">
            <a:spAutoFit/>
          </a:bodyPr>
          <a:lstStyle/>
          <a:p>
            <a:pPr>
              <a:lnSpc>
                <a:spcPts val="2380"/>
              </a:lnSpc>
              <a:buClr>
                <a:srgbClr val="E54C33"/>
              </a:buClr>
            </a:pPr>
            <a:r>
              <a:rPr lang="en-US" sz="2400" b="1" dirty="0">
                <a:solidFill>
                  <a:srgbClr val="EC7C69"/>
                </a:solidFill>
              </a:rPr>
              <a:t>Leyfir frumkvöðlum að tjá ástríðu, markmið og gildi sín með staðbundinni hönnun í samspili við þjónustu og gestrisni. </a:t>
            </a:r>
          </a:p>
          <a:p>
            <a:pPr>
              <a:buClr>
                <a:srgbClr val="E54C33"/>
              </a:buClr>
            </a:pPr>
            <a:endParaRPr lang="en-US" sz="2400" b="1" dirty="0">
              <a:solidFill>
                <a:srgbClr val="EC7C69"/>
              </a:solidFill>
            </a:endParaRPr>
          </a:p>
          <a:p>
            <a:pPr>
              <a:lnSpc>
                <a:spcPts val="2380"/>
              </a:lnSpc>
              <a:buClr>
                <a:srgbClr val="E54C33"/>
              </a:buClr>
            </a:pPr>
            <a:r>
              <a:rPr lang="en-US" sz="2400" dirty="0">
                <a:solidFill>
                  <a:srgbClr val="494949"/>
                </a:solidFill>
              </a:rPr>
              <a:t>Það er nauðsynlegt að muna að þetta er þjónustugrein og þú þarft að eiga regluleg samskipti við viðskiptavini þína. Gakktu úr skugga um að þér finnist það þægilegt. </a:t>
            </a:r>
          </a:p>
          <a:p>
            <a:pPr>
              <a:lnSpc>
                <a:spcPts val="2380"/>
              </a:lnSpc>
              <a:buClr>
                <a:srgbClr val="E54C33"/>
              </a:buClr>
            </a:pPr>
            <a:endParaRPr lang="en-US" sz="2400" dirty="0">
              <a:solidFill>
                <a:srgbClr val="494949"/>
              </a:solidFill>
            </a:endParaRPr>
          </a:p>
          <a:p>
            <a:pPr>
              <a:lnSpc>
                <a:spcPts val="2380"/>
              </a:lnSpc>
              <a:buClr>
                <a:srgbClr val="E54C33"/>
              </a:buClr>
            </a:pPr>
            <a:r>
              <a:rPr lang="en-US" sz="2400" dirty="0">
                <a:solidFill>
                  <a:srgbClr val="494949"/>
                </a:solidFill>
              </a:rPr>
              <a:t>Eins og Tourism Notes bendir á getur einlægt áhugi þinn á ábyrgð í ferðamennsku og umhverfisvernd hvatt bæði teymið þitt og gesti þína. </a:t>
            </a:r>
          </a:p>
          <a:p>
            <a:pPr>
              <a:lnSpc>
                <a:spcPts val="2380"/>
              </a:lnSpc>
            </a:pPr>
            <a:endParaRPr lang="en-US" sz="2200" dirty="0">
              <a:solidFill>
                <a:srgbClr val="494949"/>
              </a:solidFill>
            </a:endParaRPr>
          </a:p>
          <a:p>
            <a:pPr>
              <a:lnSpc>
                <a:spcPts val="2380"/>
              </a:lnSpc>
            </a:pPr>
            <a:endParaRPr lang="en-US" sz="2200" dirty="0">
              <a:solidFill>
                <a:srgbClr val="494949"/>
              </a:solidFill>
            </a:endParaRPr>
          </a:p>
        </p:txBody>
      </p:sp>
      <p:pic>
        <p:nvPicPr>
          <p:cNvPr id="14" name="Picture 13">
            <a:extLst>
              <a:ext uri="{FF2B5EF4-FFF2-40B4-BE49-F238E27FC236}">
                <a16:creationId xmlns:a16="http://schemas.microsoft.com/office/drawing/2014/main" id="{F3558C13-D9A9-B850-F0DF-9BD5CB8DE96F}"/>
              </a:ext>
            </a:extLst>
          </p:cNvPr>
          <p:cNvPicPr>
            <a:picLocks noChangeAspect="1"/>
          </p:cNvPicPr>
          <p:nvPr/>
        </p:nvPicPr>
        <p:blipFill>
          <a:blip r:embed="rId2">
            <a:alphaModFix amt="33000"/>
            <a:biLevel thresh="25000"/>
            <a:extLst>
              <a:ext uri="{BEBA8EAE-BF5A-486C-A8C5-ECC9F3942E4B}">
                <a14:imgProps xmlns:a14="http://schemas.microsoft.com/office/drawing/2010/main">
                  <a14:imgLayer r:embed="rId3">
                    <a14:imgEffect>
                      <a14:colorTemperature colorTemp="4700"/>
                    </a14:imgEffect>
                  </a14:imgLayer>
                </a14:imgProps>
              </a:ext>
              <a:ext uri="{28A0092B-C50C-407E-A947-70E740481C1C}">
                <a14:useLocalDpi xmlns:a14="http://schemas.microsoft.com/office/drawing/2010/main" val="0"/>
              </a:ext>
            </a:extLst>
          </a:blip>
          <a:srcRect l="53155" t="-1" r="5047" b="49903"/>
          <a:stretch/>
        </p:blipFill>
        <p:spPr>
          <a:xfrm>
            <a:off x="-1284550" y="4197350"/>
            <a:ext cx="3580276" cy="2659133"/>
          </a:xfrm>
          <a:prstGeom prst="rect">
            <a:avLst/>
          </a:prstGeom>
        </p:spPr>
      </p:pic>
      <p:sp>
        <p:nvSpPr>
          <p:cNvPr id="5" name="Text Placeholder 5">
            <a:extLst>
              <a:ext uri="{FF2B5EF4-FFF2-40B4-BE49-F238E27FC236}">
                <a16:creationId xmlns:a16="http://schemas.microsoft.com/office/drawing/2014/main" id="{C65CE465-F811-541F-1336-CFFB571ABD04}"/>
              </a:ext>
            </a:extLst>
          </p:cNvPr>
          <p:cNvSpPr txBox="1">
            <a:spLocks/>
          </p:cNvSpPr>
          <p:nvPr/>
        </p:nvSpPr>
        <p:spPr>
          <a:xfrm>
            <a:off x="2039427" y="400242"/>
            <a:ext cx="8395403" cy="1464686"/>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solidFill>
                  <a:srgbClr val="459597"/>
                </a:solidFill>
              </a:rPr>
              <a:t>Þú verður að hafa ástríðu fyrir fyrirtækinu!</a:t>
            </a:r>
          </a:p>
          <a:p>
            <a:pPr>
              <a:lnSpc>
                <a:spcPts val="2900"/>
              </a:lnSpc>
            </a:pPr>
            <a:endParaRPr lang="en-US" dirty="0"/>
          </a:p>
        </p:txBody>
      </p:sp>
      <p:sp>
        <p:nvSpPr>
          <p:cNvPr id="6" name="Text Placeholder 3">
            <a:extLst>
              <a:ext uri="{FF2B5EF4-FFF2-40B4-BE49-F238E27FC236}">
                <a16:creationId xmlns:a16="http://schemas.microsoft.com/office/drawing/2014/main" id="{A6C127F2-8F52-CAE7-99FF-46EFA71CB1AB}"/>
              </a:ext>
            </a:extLst>
          </p:cNvPr>
          <p:cNvSpPr txBox="1">
            <a:spLocks/>
          </p:cNvSpPr>
          <p:nvPr/>
        </p:nvSpPr>
        <p:spPr>
          <a:xfrm rot="16200000">
            <a:off x="-1643725" y="2596929"/>
            <a:ext cx="5537624" cy="1229105"/>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lnSpc>
                <a:spcPts val="3620"/>
              </a:lnSpc>
            </a:pPr>
            <a:r>
              <a:rPr lang="en-US" dirty="0">
                <a:solidFill>
                  <a:schemeClr val="bg1"/>
                </a:solidFill>
              </a:rPr>
              <a:t>Ástríða!</a:t>
            </a:r>
          </a:p>
          <a:p>
            <a:pPr algn="r">
              <a:lnSpc>
                <a:spcPts val="3620"/>
              </a:lnSpc>
            </a:pPr>
            <a:endParaRPr lang="en-US" dirty="0">
              <a:solidFill>
                <a:schemeClr val="bg1"/>
              </a:solidFill>
            </a:endParaRPr>
          </a:p>
        </p:txBody>
      </p:sp>
      <p:pic>
        <p:nvPicPr>
          <p:cNvPr id="3" name="Picture 2">
            <a:extLst>
              <a:ext uri="{FF2B5EF4-FFF2-40B4-BE49-F238E27FC236}">
                <a16:creationId xmlns:a16="http://schemas.microsoft.com/office/drawing/2014/main" id="{481A4440-9746-09ED-E8D5-1086C794D7C4}"/>
              </a:ext>
            </a:extLst>
          </p:cNvPr>
          <p:cNvPicPr>
            <a:picLocks noChangeAspect="1"/>
          </p:cNvPicPr>
          <p:nvPr/>
        </p:nvPicPr>
        <p:blipFill>
          <a:blip r:embed="rId4">
            <a:alphaModFix/>
            <a:extLst>
              <a:ext uri="{28A0092B-C50C-407E-A947-70E740481C1C}">
                <a14:useLocalDpi xmlns:a14="http://schemas.microsoft.com/office/drawing/2010/main" val="0"/>
              </a:ext>
            </a:extLst>
          </a:blip>
          <a:srcRect l="53155" t="-1" r="5047" b="49903"/>
          <a:stretch/>
        </p:blipFill>
        <p:spPr>
          <a:xfrm>
            <a:off x="6392414" y="4297387"/>
            <a:ext cx="3580276" cy="2659133"/>
          </a:xfrm>
          <a:prstGeom prst="rect">
            <a:avLst/>
          </a:prstGeom>
        </p:spPr>
      </p:pic>
    </p:spTree>
    <p:extLst>
      <p:ext uri="{BB962C8B-B14F-4D97-AF65-F5344CB8AC3E}">
        <p14:creationId xmlns:p14="http://schemas.microsoft.com/office/powerpoint/2010/main" val="17094899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E535EBF-5907-1F5D-A29A-4553FF9A441F}"/>
              </a:ext>
            </a:extLst>
          </p:cNvPr>
          <p:cNvSpPr>
            <a:spLocks noGrp="1"/>
          </p:cNvSpPr>
          <p:nvPr>
            <p:ph type="body" sz="quarter" idx="18"/>
          </p:nvPr>
        </p:nvSpPr>
        <p:spPr>
          <a:prstGeom prst="rect">
            <a:avLst/>
          </a:prstGeom>
        </p:spPr>
        <p:txBody>
          <a:bodyPr lIns="91440" tIns="45720" rIns="91440" bIns="45720" anchor="t">
            <a:noAutofit/>
          </a:bodyPr>
          <a:lstStyle/>
          <a:p>
            <a:r>
              <a:rPr lang="it-IT" b="1" dirty="0" err="1">
                <a:latin typeface="Calibri"/>
                <a:ea typeface="Calibri"/>
                <a:cs typeface="Calibri"/>
              </a:rPr>
              <a:t>Kafli</a:t>
            </a:r>
            <a:r>
              <a:rPr lang="it-IT" b="1" dirty="0">
                <a:latin typeface="Calibri"/>
                <a:ea typeface="Calibri"/>
                <a:cs typeface="Calibri"/>
              </a:rPr>
              <a:t> 1</a:t>
            </a:r>
          </a:p>
          <a:p>
            <a:endParaRPr lang="it-IT" dirty="0">
              <a:latin typeface="Calibri"/>
              <a:ea typeface="Calibri"/>
              <a:cs typeface="Calibri"/>
            </a:endParaRPr>
          </a:p>
          <a:p>
            <a:r>
              <a:rPr lang="it-IT" dirty="0" err="1">
                <a:latin typeface="Calibri"/>
                <a:ea typeface="Calibri"/>
                <a:cs typeface="Calibri"/>
              </a:rPr>
              <a:t>Inngangur </a:t>
            </a:r>
            <a:r>
              <a:rPr lang="it-IT" dirty="0">
                <a:latin typeface="Calibri"/>
                <a:ea typeface="Calibri"/>
                <a:cs typeface="Calibri"/>
              </a:rPr>
              <a:t>að valkostum </a:t>
            </a:r>
            <a:r>
              <a:rPr lang="it-IT" dirty="0" err="1">
                <a:latin typeface="Calibri"/>
                <a:ea typeface="Calibri"/>
                <a:cs typeface="Calibri"/>
              </a:rPr>
              <a:t>í gistingu í ferðaþjónustu</a:t>
            </a:r>
            <a:endParaRPr lang="it-IT" dirty="0">
              <a:latin typeface="Calibri"/>
              <a:ea typeface="Calibri"/>
              <a:cs typeface="Calibri"/>
            </a:endParaRPr>
          </a:p>
        </p:txBody>
      </p:sp>
      <p:sp>
        <p:nvSpPr>
          <p:cNvPr id="3" name="Text Placeholder 2">
            <a:extLst>
              <a:ext uri="{FF2B5EF4-FFF2-40B4-BE49-F238E27FC236}">
                <a16:creationId xmlns:a16="http://schemas.microsoft.com/office/drawing/2014/main" id="{F90966E1-4BE9-9608-4EF8-2C09E54A2ABB}"/>
              </a:ext>
            </a:extLst>
          </p:cNvPr>
          <p:cNvSpPr>
            <a:spLocks noGrp="1"/>
          </p:cNvSpPr>
          <p:nvPr>
            <p:ph type="body" sz="quarter" idx="19"/>
          </p:nvPr>
        </p:nvSpPr>
        <p:spPr>
          <a:prstGeom prst="rect">
            <a:avLst/>
          </a:prstGeom>
        </p:spPr>
        <p:txBody>
          <a:bodyPr/>
          <a:lstStyle/>
          <a:p>
            <a:r>
              <a:rPr lang="en-GB"/>
              <a:t>01</a:t>
            </a:r>
          </a:p>
        </p:txBody>
      </p:sp>
      <p:sp>
        <p:nvSpPr>
          <p:cNvPr id="9" name="Text Placeholder 8">
            <a:extLst>
              <a:ext uri="{FF2B5EF4-FFF2-40B4-BE49-F238E27FC236}">
                <a16:creationId xmlns:a16="http://schemas.microsoft.com/office/drawing/2014/main" id="{C9D4329C-9EF4-F127-2FDA-A1827A5B7F0E}"/>
              </a:ext>
            </a:extLst>
          </p:cNvPr>
          <p:cNvSpPr>
            <a:spLocks noGrp="1"/>
          </p:cNvSpPr>
          <p:nvPr>
            <p:ph type="body" sz="quarter" idx="86"/>
          </p:nvPr>
        </p:nvSpPr>
        <p:spPr>
          <a:prstGeom prst="rect">
            <a:avLst/>
          </a:prstGeom>
        </p:spPr>
        <p:txBody>
          <a:bodyPr lIns="91440" tIns="45720" rIns="91440" bIns="45720" anchor="t">
            <a:noAutofit/>
          </a:bodyPr>
          <a:lstStyle/>
          <a:p>
            <a:r>
              <a:rPr lang="it-IT" b="1" dirty="0" err="1">
                <a:latin typeface="Calibri"/>
                <a:ea typeface="Calibri"/>
                <a:cs typeface="Calibri"/>
              </a:rPr>
              <a:t>Kafli</a:t>
            </a:r>
            <a:r>
              <a:rPr lang="it-IT" b="1" dirty="0">
                <a:latin typeface="Calibri"/>
                <a:ea typeface="Calibri"/>
                <a:cs typeface="Calibri"/>
              </a:rPr>
              <a:t> 2 </a:t>
            </a:r>
          </a:p>
          <a:p>
            <a:endParaRPr lang="it-IT" dirty="0">
              <a:latin typeface="Calibri"/>
              <a:ea typeface="Calibri"/>
              <a:cs typeface="Calibri"/>
            </a:endParaRPr>
          </a:p>
          <a:p>
            <a:r>
              <a:rPr lang="en-US" dirty="0">
                <a:latin typeface="Calibri"/>
                <a:ea typeface="Calibri"/>
                <a:cs typeface="Calibri"/>
              </a:rPr>
              <a:t>Byrja snjallt: fjárhagsáætlun, umfang og viðskiptalíkön</a:t>
            </a:r>
          </a:p>
          <a:p>
            <a:endParaRPr lang="en-US" dirty="0">
              <a:latin typeface="Calibri"/>
              <a:ea typeface="Calibri"/>
              <a:cs typeface="Calibri"/>
            </a:endParaRPr>
          </a:p>
          <a:p>
            <a:endParaRPr lang="it-IT" dirty="0">
              <a:ea typeface="Calibri"/>
            </a:endParaRPr>
          </a:p>
        </p:txBody>
      </p:sp>
      <p:sp>
        <p:nvSpPr>
          <p:cNvPr id="10" name="Text Placeholder 9">
            <a:extLst>
              <a:ext uri="{FF2B5EF4-FFF2-40B4-BE49-F238E27FC236}">
                <a16:creationId xmlns:a16="http://schemas.microsoft.com/office/drawing/2014/main" id="{40883007-CBC2-5CDB-78BC-C6E1514892E0}"/>
              </a:ext>
            </a:extLst>
          </p:cNvPr>
          <p:cNvSpPr>
            <a:spLocks noGrp="1"/>
          </p:cNvSpPr>
          <p:nvPr>
            <p:ph type="body" sz="quarter" idx="87"/>
          </p:nvPr>
        </p:nvSpPr>
        <p:spPr>
          <a:prstGeom prst="rect">
            <a:avLst/>
          </a:prstGeom>
        </p:spPr>
        <p:txBody>
          <a:bodyPr/>
          <a:lstStyle/>
          <a:p>
            <a:r>
              <a:rPr lang="en-GB"/>
              <a:t>02</a:t>
            </a:r>
          </a:p>
        </p:txBody>
      </p:sp>
      <p:sp>
        <p:nvSpPr>
          <p:cNvPr id="11" name="Text Placeholder 10">
            <a:extLst>
              <a:ext uri="{FF2B5EF4-FFF2-40B4-BE49-F238E27FC236}">
                <a16:creationId xmlns:a16="http://schemas.microsoft.com/office/drawing/2014/main" id="{342C4B37-D47B-4822-F467-9DCC88A0FA09}"/>
              </a:ext>
            </a:extLst>
          </p:cNvPr>
          <p:cNvSpPr>
            <a:spLocks noGrp="1"/>
          </p:cNvSpPr>
          <p:nvPr>
            <p:ph type="body" sz="quarter" idx="88"/>
          </p:nvPr>
        </p:nvSpPr>
        <p:spPr>
          <a:prstGeom prst="rect">
            <a:avLst/>
          </a:prstGeom>
        </p:spPr>
        <p:txBody>
          <a:bodyPr lIns="91440" tIns="45720" rIns="91440" bIns="45720" anchor="t">
            <a:noAutofit/>
          </a:bodyPr>
          <a:lstStyle/>
          <a:p>
            <a:r>
              <a:rPr lang="en-GB" dirty="0">
                <a:latin typeface="Calibri"/>
                <a:ea typeface="Open Sans"/>
                <a:cs typeface="Calibri"/>
              </a:rPr>
              <a:t>Síða 23</a:t>
            </a:r>
            <a:endParaRPr lang="en-GB" dirty="0"/>
          </a:p>
          <a:p>
            <a:pPr marL="0" indent="0" defTabSz="914400" rtl="0" eaLnBrk="1" latinLnBrk="0" hangingPunct="1">
              <a:lnSpc>
                <a:spcPts val="1220"/>
              </a:lnSpc>
              <a:spcBef>
                <a:spcPts val="0"/>
              </a:spcBef>
              <a:buFont typeface="Arial" panose="020B0604020202020204" pitchFamily="34" charset="0"/>
              <a:buNone/>
            </a:pPr>
            <a:endParaRPr lang="en-GB" dirty="0"/>
          </a:p>
        </p:txBody>
      </p:sp>
      <p:pic>
        <p:nvPicPr>
          <p:cNvPr id="24" name="Picture Placeholder 18">
            <a:extLst>
              <a:ext uri="{FF2B5EF4-FFF2-40B4-BE49-F238E27FC236}">
                <a16:creationId xmlns:a16="http://schemas.microsoft.com/office/drawing/2014/main" id="{8C7E7D0A-CFAA-3119-192E-7625A0F5330B}"/>
              </a:ext>
            </a:extLst>
          </p:cNvPr>
          <p:cNvPicPr>
            <a:picLocks noGrp="1" noChangeAspect="1"/>
          </p:cNvPicPr>
          <p:nvPr>
            <p:ph type="pic" sz="quarter" idx="67"/>
          </p:nvPr>
        </p:nvPicPr>
        <p:blipFill rotWithShape="1">
          <a:blip r:embed="rId2"/>
          <a:srcRect l="26804" r="26804"/>
          <a:stretch/>
        </p:blipFill>
        <p:spPr>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pic>
      <p:pic>
        <p:nvPicPr>
          <p:cNvPr id="35" name="Picture Placeholder 34">
            <a:extLst>
              <a:ext uri="{FF2B5EF4-FFF2-40B4-BE49-F238E27FC236}">
                <a16:creationId xmlns:a16="http://schemas.microsoft.com/office/drawing/2014/main" id="{5A44E425-BD85-C20F-F6ED-5B631ACB808F}"/>
              </a:ext>
            </a:extLst>
          </p:cNvPr>
          <p:cNvPicPr>
            <a:picLocks noGrp="1" noChangeAspect="1"/>
          </p:cNvPicPr>
          <p:nvPr>
            <p:ph type="pic" sz="quarter" idx="85"/>
          </p:nvPr>
        </p:nvPicPr>
        <p:blipFill>
          <a:blip r:embed="rId3"/>
          <a:srcRect t="1446" b="1446"/>
          <a:stretch>
            <a:fillRect/>
          </a:stretch>
        </p:blipFill>
        <p:spPr/>
      </p:pic>
      <p:sp>
        <p:nvSpPr>
          <p:cNvPr id="39" name="Text Placeholder 3">
            <a:extLst>
              <a:ext uri="{FF2B5EF4-FFF2-40B4-BE49-F238E27FC236}">
                <a16:creationId xmlns:a16="http://schemas.microsoft.com/office/drawing/2014/main" id="{D1EF11CD-7A0D-2513-8D92-C86950A87DE3}"/>
              </a:ext>
            </a:extLst>
          </p:cNvPr>
          <p:cNvSpPr txBox="1">
            <a:spLocks/>
          </p:cNvSpPr>
          <p:nvPr/>
        </p:nvSpPr>
        <p:spPr>
          <a:xfrm>
            <a:off x="629646" y="731760"/>
            <a:ext cx="2081470"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sz="4800" dirty="0"/>
              <a:t>Þáttur 1</a:t>
            </a:r>
          </a:p>
          <a:p>
            <a:pPr>
              <a:lnSpc>
                <a:spcPts val="3720"/>
              </a:lnSpc>
            </a:pPr>
            <a:endParaRPr lang="en-US" sz="4800" dirty="0"/>
          </a:p>
        </p:txBody>
      </p:sp>
      <p:cxnSp>
        <p:nvCxnSpPr>
          <p:cNvPr id="40" name="Straight Connector 39">
            <a:extLst>
              <a:ext uri="{FF2B5EF4-FFF2-40B4-BE49-F238E27FC236}">
                <a16:creationId xmlns:a16="http://schemas.microsoft.com/office/drawing/2014/main" id="{7BA350F1-45DA-FEDD-7040-D91562A90E53}"/>
              </a:ext>
            </a:extLst>
          </p:cNvPr>
          <p:cNvCxnSpPr>
            <a:cxnSpLocks/>
          </p:cNvCxnSpPr>
          <p:nvPr/>
        </p:nvCxnSpPr>
        <p:spPr>
          <a:xfrm>
            <a:off x="0" y="1312456"/>
            <a:ext cx="250828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41" name="Text Placeholder 5">
            <a:extLst>
              <a:ext uri="{FF2B5EF4-FFF2-40B4-BE49-F238E27FC236}">
                <a16:creationId xmlns:a16="http://schemas.microsoft.com/office/drawing/2014/main" id="{A595A7D2-FAAC-336D-F71A-BC02E78C2445}"/>
              </a:ext>
            </a:extLst>
          </p:cNvPr>
          <p:cNvSpPr txBox="1">
            <a:spLocks/>
          </p:cNvSpPr>
          <p:nvPr/>
        </p:nvSpPr>
        <p:spPr>
          <a:xfrm>
            <a:off x="629644" y="1634711"/>
            <a:ext cx="2814915"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solidFill>
                  <a:srgbClr val="414141"/>
                </a:solidFill>
              </a:rPr>
              <a:t>Að byrja </a:t>
            </a:r>
            <a:r>
              <a:rPr lang="en-US" b="0" dirty="0">
                <a:solidFill>
                  <a:srgbClr val="414141"/>
                </a:solidFill>
              </a:rPr>
              <a:t>– fjárhagslegir grunnstoðir fyrirtækis þíns og markaðarins</a:t>
            </a:r>
          </a:p>
        </p:txBody>
      </p:sp>
      <p:pic>
        <p:nvPicPr>
          <p:cNvPr id="43" name="Picture 42">
            <a:extLst>
              <a:ext uri="{FF2B5EF4-FFF2-40B4-BE49-F238E27FC236}">
                <a16:creationId xmlns:a16="http://schemas.microsoft.com/office/drawing/2014/main" id="{03CFB390-1A6C-5464-973E-159B734D3A3C}"/>
              </a:ext>
            </a:extLst>
          </p:cNvPr>
          <p:cNvPicPr>
            <a:picLocks noChangeAspect="1"/>
          </p:cNvPicPr>
          <p:nvPr/>
        </p:nvPicPr>
        <p:blipFill>
          <a:blip r:embed="rId4">
            <a:alphaModFix/>
            <a:extLst>
              <a:ext uri="{28A0092B-C50C-407E-A947-70E740481C1C}">
                <a14:useLocalDpi xmlns:a14="http://schemas.microsoft.com/office/drawing/2010/main" val="0"/>
              </a:ext>
            </a:extLst>
          </a:blip>
          <a:srcRect l="53155" t="-1" r="5047" b="49903"/>
          <a:stretch/>
        </p:blipFill>
        <p:spPr>
          <a:xfrm>
            <a:off x="-670083" y="4559031"/>
            <a:ext cx="3580276" cy="2659133"/>
          </a:xfrm>
          <a:prstGeom prst="rect">
            <a:avLst/>
          </a:prstGeom>
        </p:spPr>
      </p:pic>
      <p:sp>
        <p:nvSpPr>
          <p:cNvPr id="5" name="Slide Number Placeholder 5">
            <a:extLst>
              <a:ext uri="{FF2B5EF4-FFF2-40B4-BE49-F238E27FC236}">
                <a16:creationId xmlns:a16="http://schemas.microsoft.com/office/drawing/2014/main" id="{83C90BCA-28A2-6D18-0728-995A67453940}"/>
              </a:ext>
            </a:extLst>
          </p:cNvPr>
          <p:cNvSpPr txBox="1">
            <a:spLocks/>
          </p:cNvSpPr>
          <p:nvPr/>
        </p:nvSpPr>
        <p:spPr>
          <a:xfrm>
            <a:off x="11708764" y="654643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3</a:t>
            </a:fld>
            <a:endParaRPr lang="fr-CA" sz="1200" dirty="0"/>
          </a:p>
        </p:txBody>
      </p:sp>
    </p:spTree>
    <p:extLst>
      <p:ext uri="{BB962C8B-B14F-4D97-AF65-F5344CB8AC3E}">
        <p14:creationId xmlns:p14="http://schemas.microsoft.com/office/powerpoint/2010/main" val="195191086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C37CE3-4760-454C-9C9B-DEC02C0097E5}"/>
            </a:ext>
          </a:extLst>
        </p:cNvPr>
        <p:cNvGrpSpPr/>
        <p:nvPr/>
      </p:nvGrpSpPr>
      <p:grpSpPr>
        <a:xfrm>
          <a:off x="0" y="0"/>
          <a:ext cx="0" cy="0"/>
          <a:chOff x="0" y="0"/>
          <a:chExt cx="0" cy="0"/>
        </a:xfrm>
      </p:grpSpPr>
      <p:sp>
        <p:nvSpPr>
          <p:cNvPr id="9" name="Freeform 8">
            <a:extLst>
              <a:ext uri="{FF2B5EF4-FFF2-40B4-BE49-F238E27FC236}">
                <a16:creationId xmlns:a16="http://schemas.microsoft.com/office/drawing/2014/main" id="{ACDC7BD6-B66D-686A-A7C8-955DCD347E61}"/>
              </a:ext>
            </a:extLst>
          </p:cNvPr>
          <p:cNvSpPr/>
          <p:nvPr/>
        </p:nvSpPr>
        <p:spPr>
          <a:xfrm>
            <a:off x="-1" y="0"/>
            <a:ext cx="1534450" cy="6194605"/>
          </a:xfrm>
          <a:custGeom>
            <a:avLst/>
            <a:gdLst>
              <a:gd name="connsiteX0" fmla="*/ 1 w 1534450"/>
              <a:gd name="connsiteY0" fmla="*/ 0 h 6194605"/>
              <a:gd name="connsiteX1" fmla="*/ 214586 w 1534450"/>
              <a:gd name="connsiteY1" fmla="*/ 0 h 6194605"/>
              <a:gd name="connsiteX2" fmla="*/ 214586 w 1534450"/>
              <a:gd name="connsiteY2" fmla="*/ 1 h 6194605"/>
              <a:gd name="connsiteX3" fmla="*/ 473397 w 1534450"/>
              <a:gd name="connsiteY3" fmla="*/ 1 h 6194605"/>
              <a:gd name="connsiteX4" fmla="*/ 744369 w 1534450"/>
              <a:gd name="connsiteY4" fmla="*/ 1 h 6194605"/>
              <a:gd name="connsiteX5" fmla="*/ 814003 w 1534450"/>
              <a:gd name="connsiteY5" fmla="*/ 1 h 6194605"/>
              <a:gd name="connsiteX6" fmla="*/ 922872 w 1534450"/>
              <a:gd name="connsiteY6" fmla="*/ 1 h 6194605"/>
              <a:gd name="connsiteX7" fmla="*/ 1084975 w 1534450"/>
              <a:gd name="connsiteY7" fmla="*/ 1 h 6194605"/>
              <a:gd name="connsiteX8" fmla="*/ 1193844 w 1534450"/>
              <a:gd name="connsiteY8" fmla="*/ 1 h 6194605"/>
              <a:gd name="connsiteX9" fmla="*/ 1263478 w 1534450"/>
              <a:gd name="connsiteY9" fmla="*/ 1 h 6194605"/>
              <a:gd name="connsiteX10" fmla="*/ 1534450 w 1534450"/>
              <a:gd name="connsiteY10" fmla="*/ 1 h 6194605"/>
              <a:gd name="connsiteX11" fmla="*/ 1534450 w 1534450"/>
              <a:gd name="connsiteY11" fmla="*/ 280558 h 6194605"/>
              <a:gd name="connsiteX12" fmla="*/ 1534450 w 1534450"/>
              <a:gd name="connsiteY12" fmla="*/ 323234 h 6194605"/>
              <a:gd name="connsiteX13" fmla="*/ 1534450 w 1534450"/>
              <a:gd name="connsiteY13" fmla="*/ 603792 h 6194605"/>
              <a:gd name="connsiteX14" fmla="*/ 1534450 w 1534450"/>
              <a:gd name="connsiteY14" fmla="*/ 691592 h 6194605"/>
              <a:gd name="connsiteX15" fmla="*/ 1534450 w 1534450"/>
              <a:gd name="connsiteY15" fmla="*/ 972149 h 6194605"/>
              <a:gd name="connsiteX16" fmla="*/ 1534450 w 1534450"/>
              <a:gd name="connsiteY16" fmla="*/ 1014826 h 6194605"/>
              <a:gd name="connsiteX17" fmla="*/ 1534450 w 1534450"/>
              <a:gd name="connsiteY17" fmla="*/ 1295384 h 6194605"/>
              <a:gd name="connsiteX18" fmla="*/ 1534450 w 1534450"/>
              <a:gd name="connsiteY18" fmla="*/ 1706708 h 6194605"/>
              <a:gd name="connsiteX19" fmla="*/ 1534450 w 1534450"/>
              <a:gd name="connsiteY19" fmla="*/ 1987265 h 6194605"/>
              <a:gd name="connsiteX20" fmla="*/ 1534450 w 1534450"/>
              <a:gd name="connsiteY20" fmla="*/ 2029942 h 6194605"/>
              <a:gd name="connsiteX21" fmla="*/ 1534450 w 1534450"/>
              <a:gd name="connsiteY21" fmla="*/ 2310499 h 6194605"/>
              <a:gd name="connsiteX22" fmla="*/ 1534450 w 1534450"/>
              <a:gd name="connsiteY22" fmla="*/ 2398299 h 6194605"/>
              <a:gd name="connsiteX23" fmla="*/ 1534450 w 1534450"/>
              <a:gd name="connsiteY23" fmla="*/ 2678857 h 6194605"/>
              <a:gd name="connsiteX24" fmla="*/ 1534450 w 1534450"/>
              <a:gd name="connsiteY24" fmla="*/ 2721534 h 6194605"/>
              <a:gd name="connsiteX25" fmla="*/ 1534450 w 1534450"/>
              <a:gd name="connsiteY25" fmla="*/ 2983125 h 6194605"/>
              <a:gd name="connsiteX26" fmla="*/ 1534450 w 1534450"/>
              <a:gd name="connsiteY26" fmla="*/ 3002091 h 6194605"/>
              <a:gd name="connsiteX27" fmla="*/ 1534450 w 1534450"/>
              <a:gd name="connsiteY27" fmla="*/ 3263682 h 6194605"/>
              <a:gd name="connsiteX28" fmla="*/ 1534450 w 1534450"/>
              <a:gd name="connsiteY28" fmla="*/ 3306358 h 6194605"/>
              <a:gd name="connsiteX29" fmla="*/ 1534450 w 1534450"/>
              <a:gd name="connsiteY29" fmla="*/ 3586916 h 6194605"/>
              <a:gd name="connsiteX30" fmla="*/ 1534450 w 1534450"/>
              <a:gd name="connsiteY30" fmla="*/ 3674717 h 6194605"/>
              <a:gd name="connsiteX31" fmla="*/ 1534450 w 1534450"/>
              <a:gd name="connsiteY31" fmla="*/ 3955274 h 6194605"/>
              <a:gd name="connsiteX32" fmla="*/ 1534450 w 1534450"/>
              <a:gd name="connsiteY32" fmla="*/ 3997950 h 6194605"/>
              <a:gd name="connsiteX33" fmla="*/ 1534450 w 1534450"/>
              <a:gd name="connsiteY33" fmla="*/ 4278508 h 6194605"/>
              <a:gd name="connsiteX34" fmla="*/ 1534450 w 1534450"/>
              <a:gd name="connsiteY34" fmla="*/ 4689832 h 6194605"/>
              <a:gd name="connsiteX35" fmla="*/ 1534450 w 1534450"/>
              <a:gd name="connsiteY35" fmla="*/ 4970389 h 6194605"/>
              <a:gd name="connsiteX36" fmla="*/ 1534450 w 1534450"/>
              <a:gd name="connsiteY36" fmla="*/ 5013066 h 6194605"/>
              <a:gd name="connsiteX37" fmla="*/ 1534450 w 1534450"/>
              <a:gd name="connsiteY37" fmla="*/ 5293623 h 6194605"/>
              <a:gd name="connsiteX38" fmla="*/ 1534450 w 1534450"/>
              <a:gd name="connsiteY38" fmla="*/ 5381423 h 6194605"/>
              <a:gd name="connsiteX39" fmla="*/ 1534450 w 1534450"/>
              <a:gd name="connsiteY39" fmla="*/ 5661981 h 6194605"/>
              <a:gd name="connsiteX40" fmla="*/ 1534450 w 1534450"/>
              <a:gd name="connsiteY40" fmla="*/ 5704658 h 6194605"/>
              <a:gd name="connsiteX41" fmla="*/ 1534450 w 1534450"/>
              <a:gd name="connsiteY41" fmla="*/ 5985215 h 6194605"/>
              <a:gd name="connsiteX42" fmla="*/ 1291991 w 1534450"/>
              <a:gd name="connsiteY42" fmla="*/ 6194605 h 6194605"/>
              <a:gd name="connsiteX43" fmla="*/ 1021020 w 1534450"/>
              <a:gd name="connsiteY43" fmla="*/ 6194605 h 6194605"/>
              <a:gd name="connsiteX44" fmla="*/ 951383 w 1534450"/>
              <a:gd name="connsiteY44" fmla="*/ 6194605 h 6194605"/>
              <a:gd name="connsiteX45" fmla="*/ 842515 w 1534450"/>
              <a:gd name="connsiteY45" fmla="*/ 6194605 h 6194605"/>
              <a:gd name="connsiteX46" fmla="*/ 680412 w 1534450"/>
              <a:gd name="connsiteY46" fmla="*/ 6194605 h 6194605"/>
              <a:gd name="connsiteX47" fmla="*/ 571543 w 1534450"/>
              <a:gd name="connsiteY47" fmla="*/ 6194605 h 6194605"/>
              <a:gd name="connsiteX48" fmla="*/ 501908 w 1534450"/>
              <a:gd name="connsiteY48" fmla="*/ 6194605 h 6194605"/>
              <a:gd name="connsiteX49" fmla="*/ 230937 w 1534450"/>
              <a:gd name="connsiteY49" fmla="*/ 6194605 h 6194605"/>
              <a:gd name="connsiteX50" fmla="*/ 0 w 1534450"/>
              <a:gd name="connsiteY50" fmla="*/ 6194605 h 6194605"/>
              <a:gd name="connsiteX51" fmla="*/ 0 w 1534450"/>
              <a:gd name="connsiteY51" fmla="*/ 6054968 h 6194605"/>
              <a:gd name="connsiteX52" fmla="*/ 0 w 1534450"/>
              <a:gd name="connsiteY52" fmla="*/ 5508071 h 6194605"/>
              <a:gd name="connsiteX53" fmla="*/ 0 w 1534450"/>
              <a:gd name="connsiteY53" fmla="*/ 5367526 h 6194605"/>
              <a:gd name="connsiteX54" fmla="*/ 0 w 1534450"/>
              <a:gd name="connsiteY54" fmla="*/ 5147800 h 6194605"/>
              <a:gd name="connsiteX55" fmla="*/ 0 w 1534450"/>
              <a:gd name="connsiteY55" fmla="*/ 4820627 h 6194605"/>
              <a:gd name="connsiteX56" fmla="*/ 0 w 1534450"/>
              <a:gd name="connsiteY56" fmla="*/ 4600898 h 6194605"/>
              <a:gd name="connsiteX57" fmla="*/ 0 w 1534450"/>
              <a:gd name="connsiteY57" fmla="*/ 4460357 h 6194605"/>
              <a:gd name="connsiteX58" fmla="*/ 0 w 1534450"/>
              <a:gd name="connsiteY58" fmla="*/ 3913457 h 6194605"/>
              <a:gd name="connsiteX59" fmla="*/ 1 w 1534450"/>
              <a:gd name="connsiteY59" fmla="*/ 3913457 h 6194605"/>
              <a:gd name="connsiteX60" fmla="*/ 1 w 1534450"/>
              <a:gd name="connsiteY60" fmla="*/ 3391103 h 6194605"/>
              <a:gd name="connsiteX61" fmla="*/ 1 w 1534450"/>
              <a:gd name="connsiteY61" fmla="*/ 3288458 h 6194605"/>
              <a:gd name="connsiteX62" fmla="*/ 0 w 1534450"/>
              <a:gd name="connsiteY62" fmla="*/ 3288458 h 6194605"/>
              <a:gd name="connsiteX63" fmla="*/ 0 w 1534450"/>
              <a:gd name="connsiteY63" fmla="*/ 3182336 h 6194605"/>
              <a:gd name="connsiteX64" fmla="*/ 1 w 1534450"/>
              <a:gd name="connsiteY64" fmla="*/ 3182336 h 6194605"/>
              <a:gd name="connsiteX65" fmla="*/ 1 w 1534450"/>
              <a:gd name="connsiteY65" fmla="*/ 2930973 h 6194605"/>
              <a:gd name="connsiteX66" fmla="*/ 0 w 1534450"/>
              <a:gd name="connsiteY66" fmla="*/ 2930973 h 6194605"/>
              <a:gd name="connsiteX67" fmla="*/ 0 w 1534450"/>
              <a:gd name="connsiteY67" fmla="*/ 2604180 h 6194605"/>
              <a:gd name="connsiteX68" fmla="*/ 0 w 1534450"/>
              <a:gd name="connsiteY68" fmla="*/ 2383049 h 6194605"/>
              <a:gd name="connsiteX69" fmla="*/ 0 w 1534450"/>
              <a:gd name="connsiteY69" fmla="*/ 1836151 h 6194605"/>
              <a:gd name="connsiteX70" fmla="*/ 0 w 1534450"/>
              <a:gd name="connsiteY70" fmla="*/ 1695606 h 6194605"/>
              <a:gd name="connsiteX71" fmla="*/ 0 w 1534450"/>
              <a:gd name="connsiteY71" fmla="*/ 1475879 h 6194605"/>
              <a:gd name="connsiteX72" fmla="*/ 0 w 1534450"/>
              <a:gd name="connsiteY72" fmla="*/ 1148708 h 6194605"/>
              <a:gd name="connsiteX73" fmla="*/ 0 w 1534450"/>
              <a:gd name="connsiteY73" fmla="*/ 928979 h 6194605"/>
              <a:gd name="connsiteX74" fmla="*/ 0 w 1534450"/>
              <a:gd name="connsiteY74" fmla="*/ 788436 h 6194605"/>
              <a:gd name="connsiteX75" fmla="*/ 0 w 1534450"/>
              <a:gd name="connsiteY75" fmla="*/ 241537 h 6194605"/>
              <a:gd name="connsiteX76" fmla="*/ 1 w 1534450"/>
              <a:gd name="connsiteY76" fmla="*/ 241537 h 61946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1534450" h="6194605">
                <a:moveTo>
                  <a:pt x="1" y="0"/>
                </a:moveTo>
                <a:lnTo>
                  <a:pt x="214586" y="0"/>
                </a:lnTo>
                <a:lnTo>
                  <a:pt x="214586" y="1"/>
                </a:lnTo>
                <a:lnTo>
                  <a:pt x="473397" y="1"/>
                </a:lnTo>
                <a:lnTo>
                  <a:pt x="744369" y="1"/>
                </a:lnTo>
                <a:lnTo>
                  <a:pt x="814003" y="1"/>
                </a:lnTo>
                <a:lnTo>
                  <a:pt x="922872" y="1"/>
                </a:lnTo>
                <a:lnTo>
                  <a:pt x="1084975" y="1"/>
                </a:lnTo>
                <a:lnTo>
                  <a:pt x="1193844" y="1"/>
                </a:lnTo>
                <a:lnTo>
                  <a:pt x="1263478" y="1"/>
                </a:lnTo>
                <a:lnTo>
                  <a:pt x="1534450" y="1"/>
                </a:lnTo>
                <a:lnTo>
                  <a:pt x="1534450" y="280558"/>
                </a:lnTo>
                <a:lnTo>
                  <a:pt x="1534450" y="323234"/>
                </a:lnTo>
                <a:lnTo>
                  <a:pt x="1534450" y="603792"/>
                </a:lnTo>
                <a:lnTo>
                  <a:pt x="1534450" y="691592"/>
                </a:lnTo>
                <a:lnTo>
                  <a:pt x="1534450" y="972149"/>
                </a:lnTo>
                <a:lnTo>
                  <a:pt x="1534450" y="1014826"/>
                </a:lnTo>
                <a:lnTo>
                  <a:pt x="1534450" y="1295384"/>
                </a:lnTo>
                <a:lnTo>
                  <a:pt x="1534450" y="1706708"/>
                </a:lnTo>
                <a:lnTo>
                  <a:pt x="1534450" y="1987265"/>
                </a:lnTo>
                <a:lnTo>
                  <a:pt x="1534450" y="2029942"/>
                </a:lnTo>
                <a:lnTo>
                  <a:pt x="1534450" y="2310499"/>
                </a:lnTo>
                <a:lnTo>
                  <a:pt x="1534450" y="2398299"/>
                </a:lnTo>
                <a:lnTo>
                  <a:pt x="1534450" y="2678857"/>
                </a:lnTo>
                <a:lnTo>
                  <a:pt x="1534450" y="2721534"/>
                </a:lnTo>
                <a:lnTo>
                  <a:pt x="1534450" y="2983125"/>
                </a:lnTo>
                <a:lnTo>
                  <a:pt x="1534450" y="3002091"/>
                </a:lnTo>
                <a:lnTo>
                  <a:pt x="1534450" y="3263682"/>
                </a:lnTo>
                <a:lnTo>
                  <a:pt x="1534450" y="3306358"/>
                </a:lnTo>
                <a:lnTo>
                  <a:pt x="1534450" y="3586916"/>
                </a:lnTo>
                <a:lnTo>
                  <a:pt x="1534450" y="3674717"/>
                </a:lnTo>
                <a:lnTo>
                  <a:pt x="1534450" y="3955274"/>
                </a:lnTo>
                <a:lnTo>
                  <a:pt x="1534450" y="3997950"/>
                </a:lnTo>
                <a:lnTo>
                  <a:pt x="1534450" y="4278508"/>
                </a:lnTo>
                <a:lnTo>
                  <a:pt x="1534450" y="4689832"/>
                </a:lnTo>
                <a:lnTo>
                  <a:pt x="1534450" y="4970389"/>
                </a:lnTo>
                <a:lnTo>
                  <a:pt x="1534450" y="5013066"/>
                </a:lnTo>
                <a:lnTo>
                  <a:pt x="1534450" y="5293623"/>
                </a:lnTo>
                <a:lnTo>
                  <a:pt x="1534450" y="5381423"/>
                </a:lnTo>
                <a:lnTo>
                  <a:pt x="1534450" y="5661981"/>
                </a:lnTo>
                <a:lnTo>
                  <a:pt x="1534450" y="5704658"/>
                </a:lnTo>
                <a:lnTo>
                  <a:pt x="1534450" y="5985215"/>
                </a:lnTo>
                <a:cubicBezTo>
                  <a:pt x="1534450" y="6100550"/>
                  <a:pt x="1426336" y="6194605"/>
                  <a:pt x="1291991" y="6194605"/>
                </a:cubicBezTo>
                <a:lnTo>
                  <a:pt x="1021020" y="6194605"/>
                </a:lnTo>
                <a:lnTo>
                  <a:pt x="951383" y="6194605"/>
                </a:lnTo>
                <a:lnTo>
                  <a:pt x="842515" y="6194605"/>
                </a:lnTo>
                <a:lnTo>
                  <a:pt x="680412" y="6194605"/>
                </a:lnTo>
                <a:lnTo>
                  <a:pt x="571543" y="6194605"/>
                </a:lnTo>
                <a:lnTo>
                  <a:pt x="501908" y="6194605"/>
                </a:lnTo>
                <a:lnTo>
                  <a:pt x="230937" y="6194605"/>
                </a:lnTo>
                <a:lnTo>
                  <a:pt x="0" y="6194605"/>
                </a:lnTo>
                <a:lnTo>
                  <a:pt x="0" y="6054968"/>
                </a:lnTo>
                <a:lnTo>
                  <a:pt x="0" y="5508071"/>
                </a:lnTo>
                <a:lnTo>
                  <a:pt x="0" y="5367526"/>
                </a:lnTo>
                <a:lnTo>
                  <a:pt x="0" y="5147800"/>
                </a:lnTo>
                <a:lnTo>
                  <a:pt x="0" y="4820627"/>
                </a:lnTo>
                <a:lnTo>
                  <a:pt x="0" y="4600898"/>
                </a:lnTo>
                <a:lnTo>
                  <a:pt x="0" y="4460357"/>
                </a:lnTo>
                <a:lnTo>
                  <a:pt x="0" y="3913457"/>
                </a:lnTo>
                <a:lnTo>
                  <a:pt x="1" y="3913457"/>
                </a:lnTo>
                <a:lnTo>
                  <a:pt x="1" y="3391103"/>
                </a:lnTo>
                <a:lnTo>
                  <a:pt x="1" y="3288458"/>
                </a:lnTo>
                <a:lnTo>
                  <a:pt x="0" y="3288458"/>
                </a:lnTo>
                <a:lnTo>
                  <a:pt x="0" y="3182336"/>
                </a:lnTo>
                <a:lnTo>
                  <a:pt x="1" y="3182336"/>
                </a:lnTo>
                <a:lnTo>
                  <a:pt x="1" y="2930973"/>
                </a:lnTo>
                <a:lnTo>
                  <a:pt x="0" y="2930973"/>
                </a:lnTo>
                <a:lnTo>
                  <a:pt x="0" y="2604180"/>
                </a:lnTo>
                <a:lnTo>
                  <a:pt x="0" y="2383049"/>
                </a:lnTo>
                <a:lnTo>
                  <a:pt x="0" y="1836151"/>
                </a:lnTo>
                <a:lnTo>
                  <a:pt x="0" y="1695606"/>
                </a:lnTo>
                <a:lnTo>
                  <a:pt x="0" y="1475879"/>
                </a:lnTo>
                <a:lnTo>
                  <a:pt x="0" y="1148708"/>
                </a:lnTo>
                <a:lnTo>
                  <a:pt x="0" y="928979"/>
                </a:lnTo>
                <a:lnTo>
                  <a:pt x="0" y="788436"/>
                </a:lnTo>
                <a:lnTo>
                  <a:pt x="0" y="241537"/>
                </a:lnTo>
                <a:lnTo>
                  <a:pt x="1" y="241537"/>
                </a:lnTo>
                <a:close/>
              </a:path>
            </a:pathLst>
          </a:custGeom>
          <a:solidFill>
            <a:srgbClr val="EC7C69"/>
          </a:solidFill>
          <a:ln w="24491" cap="flat">
            <a:noFill/>
            <a:prstDash val="solid"/>
            <a:miter/>
          </a:ln>
        </p:spPr>
        <p:txBody>
          <a:bodyPr wrap="square" rtlCol="0" anchor="ctr">
            <a:noAutofit/>
          </a:bodyPr>
          <a:lstStyle/>
          <a:p>
            <a:endParaRPr lang="en-US"/>
          </a:p>
        </p:txBody>
      </p:sp>
      <p:cxnSp>
        <p:nvCxnSpPr>
          <p:cNvPr id="10" name="Straight Connector 9">
            <a:extLst>
              <a:ext uri="{FF2B5EF4-FFF2-40B4-BE49-F238E27FC236}">
                <a16:creationId xmlns:a16="http://schemas.microsoft.com/office/drawing/2014/main" id="{9C0367AD-573B-B72A-E5AB-B05FD5C39A3D}"/>
              </a:ext>
            </a:extLst>
          </p:cNvPr>
          <p:cNvCxnSpPr>
            <a:cxnSpLocks/>
          </p:cNvCxnSpPr>
          <p:nvPr/>
        </p:nvCxnSpPr>
        <p:spPr>
          <a:xfrm>
            <a:off x="1839464" y="1027171"/>
            <a:ext cx="91059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Slide Number Placeholder 5">
            <a:extLst>
              <a:ext uri="{FF2B5EF4-FFF2-40B4-BE49-F238E27FC236}">
                <a16:creationId xmlns:a16="http://schemas.microsoft.com/office/drawing/2014/main" id="{5680C8DE-5E47-1D89-11B1-1281EEE82E27}"/>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30</a:t>
            </a:fld>
            <a:endParaRPr lang="fr-CA" sz="1200" dirty="0"/>
          </a:p>
        </p:txBody>
      </p:sp>
      <p:sp>
        <p:nvSpPr>
          <p:cNvPr id="2" name="TextBox 1">
            <a:extLst>
              <a:ext uri="{FF2B5EF4-FFF2-40B4-BE49-F238E27FC236}">
                <a16:creationId xmlns:a16="http://schemas.microsoft.com/office/drawing/2014/main" id="{986E2594-921A-2A7B-F416-9D529720CD07}"/>
              </a:ext>
            </a:extLst>
          </p:cNvPr>
          <p:cNvSpPr txBox="1"/>
          <p:nvPr/>
        </p:nvSpPr>
        <p:spPr>
          <a:xfrm>
            <a:off x="2039426" y="1231046"/>
            <a:ext cx="8113147" cy="7017306"/>
          </a:xfrm>
          <a:prstGeom prst="rect">
            <a:avLst/>
          </a:prstGeom>
          <a:noFill/>
        </p:spPr>
        <p:txBody>
          <a:bodyPr wrap="square">
            <a:spAutoFit/>
          </a:bodyPr>
          <a:lstStyle/>
          <a:p>
            <a:pPr>
              <a:lnSpc>
                <a:spcPts val="2360"/>
              </a:lnSpc>
              <a:spcAft>
                <a:spcPts val="1200"/>
              </a:spcAft>
            </a:pPr>
            <a:r>
              <a:rPr lang="en-US" sz="2400" b="1" dirty="0">
                <a:solidFill>
                  <a:srgbClr val="EC7C69"/>
                </a:solidFill>
              </a:rPr>
              <a:t>Fjárhagsáætlun þín leggur grunninn. Að þekkja fjárhagsáætlunina kemur í veg fyrir offjárfestingu og hjálpar þér </a:t>
            </a:r>
            <a:r>
              <a:rPr lang="en-US" sz="2400" b="1" dirty="0" err="1">
                <a:solidFill>
                  <a:srgbClr val="EC7C69"/>
                </a:solidFill>
              </a:rPr>
              <a:t>að forgangsraða </a:t>
            </a:r>
            <a:r>
              <a:rPr lang="en-US" sz="2400" b="1" dirty="0">
                <a:solidFill>
                  <a:srgbClr val="EC7C69"/>
                </a:solidFill>
              </a:rPr>
              <a:t>útgjöldum þínum. </a:t>
            </a:r>
          </a:p>
          <a:p>
            <a:pPr>
              <a:lnSpc>
                <a:spcPts val="2360"/>
              </a:lnSpc>
              <a:spcAft>
                <a:spcPts val="1200"/>
              </a:spcAft>
            </a:pPr>
            <a:r>
              <a:rPr lang="en-US" sz="2400" dirty="0">
                <a:solidFill>
                  <a:srgbClr val="494949"/>
                </a:solidFill>
              </a:rPr>
              <a:t>Áður en þú velur staðsetningu eða hönnar glamping-hýsi er nauðsynlegt að ákvarða hvað þú getur raunhæft leyft þér. </a:t>
            </a:r>
          </a:p>
          <a:p>
            <a:pPr>
              <a:lnSpc>
                <a:spcPts val="2360"/>
              </a:lnSpc>
              <a:spcAft>
                <a:spcPts val="1200"/>
              </a:spcAft>
            </a:pPr>
            <a:r>
              <a:rPr lang="en-US" sz="2400" dirty="0">
                <a:solidFill>
                  <a:srgbClr val="494949"/>
                </a:solidFill>
              </a:rPr>
              <a:t>Fjárhagsáætlun þín er undirstaða alls – hún mótar viðskiptalíkan þitt, hefur áhrif á ákvarðanir um skipulag og lóðaskipulag og skilgreinir gestaupplifunina sem þú getur boðið upp á. </a:t>
            </a:r>
          </a:p>
          <a:p>
            <a:pPr>
              <a:lnSpc>
                <a:spcPts val="2360"/>
              </a:lnSpc>
              <a:spcAft>
                <a:spcPts val="1200"/>
              </a:spcAft>
            </a:pPr>
            <a:r>
              <a:rPr lang="en-US" sz="2400" b="1" dirty="0">
                <a:solidFill>
                  <a:srgbClr val="494949"/>
                </a:solidFill>
              </a:rPr>
              <a:t>Af hverju þetta skiptir máli:</a:t>
            </a:r>
          </a:p>
          <a:p>
            <a:pPr marL="342900" indent="-342900">
              <a:lnSpc>
                <a:spcPts val="2360"/>
              </a:lnSpc>
              <a:buClr>
                <a:srgbClr val="459597"/>
              </a:buClr>
              <a:buFont typeface="Arial" panose="020B0604020202020204" pitchFamily="34" charset="0"/>
              <a:buChar char="•"/>
            </a:pPr>
            <a:r>
              <a:rPr lang="en-US" sz="2400" dirty="0">
                <a:solidFill>
                  <a:srgbClr val="494949"/>
                </a:solidFill>
              </a:rPr>
              <a:t>Það ákvarðar </a:t>
            </a:r>
            <a:r>
              <a:rPr lang="en-US" sz="2400" b="1" dirty="0">
                <a:solidFill>
                  <a:srgbClr val="494949"/>
                </a:solidFill>
              </a:rPr>
              <a:t>gerð</a:t>
            </a:r>
            <a:r>
              <a:rPr lang="en-US" sz="2400" dirty="0">
                <a:solidFill>
                  <a:srgbClr val="494949"/>
                </a:solidFill>
              </a:rPr>
              <a:t> gistingar þinnar (t.d. tjöld vs. kofa)</a:t>
            </a:r>
          </a:p>
          <a:p>
            <a:pPr marL="342900" indent="-342900">
              <a:lnSpc>
                <a:spcPts val="2360"/>
              </a:lnSpc>
              <a:buClr>
                <a:srgbClr val="459597"/>
              </a:buClr>
              <a:buFont typeface="Arial" panose="020B0604020202020204" pitchFamily="34" charset="0"/>
              <a:buChar char="•"/>
            </a:pPr>
            <a:r>
              <a:rPr lang="en-US" sz="2400" dirty="0">
                <a:solidFill>
                  <a:srgbClr val="494949"/>
                </a:solidFill>
              </a:rPr>
              <a:t>Áhrif á þróunarhraða þinn (t.d. áföngum skipt vs. fullbyggt)</a:t>
            </a:r>
          </a:p>
          <a:p>
            <a:pPr marL="342900" indent="-342900">
              <a:lnSpc>
                <a:spcPts val="2360"/>
              </a:lnSpc>
              <a:buClr>
                <a:srgbClr val="459597"/>
              </a:buClr>
              <a:buFont typeface="Arial" panose="020B0604020202020204" pitchFamily="34" charset="0"/>
              <a:buChar char="•"/>
            </a:pPr>
            <a:r>
              <a:rPr lang="en-US" sz="2400" dirty="0">
                <a:solidFill>
                  <a:srgbClr val="494949"/>
                </a:solidFill>
              </a:rPr>
              <a:t>Það </a:t>
            </a:r>
            <a:r>
              <a:rPr lang="en-US" sz="2400" b="1" dirty="0">
                <a:solidFill>
                  <a:srgbClr val="494949"/>
                </a:solidFill>
              </a:rPr>
              <a:t>setur væntingar </a:t>
            </a:r>
            <a:r>
              <a:rPr lang="en-US" sz="2400" dirty="0">
                <a:solidFill>
                  <a:srgbClr val="494949"/>
                </a:solidFill>
              </a:rPr>
              <a:t>gagnvart styrktaraðilum, fjárfestum og skipulagsyfirvöldum</a:t>
            </a:r>
          </a:p>
          <a:p>
            <a:pPr marL="342900" indent="-342900">
              <a:lnSpc>
                <a:spcPts val="2360"/>
              </a:lnSpc>
              <a:buFont typeface="Arial" panose="020B0604020202020204" pitchFamily="34" charset="0"/>
              <a:buChar char="•"/>
            </a:pPr>
            <a:endParaRPr lang="en-US" sz="2400" dirty="0">
              <a:solidFill>
                <a:srgbClr val="494949"/>
              </a:solidFill>
            </a:endParaRPr>
          </a:p>
          <a:p>
            <a:pPr marL="457200" indent="-457200">
              <a:lnSpc>
                <a:spcPts val="2360"/>
              </a:lnSpc>
              <a:buFont typeface="+mj-lt"/>
              <a:buAutoNum type="arabicPeriod"/>
            </a:pPr>
            <a:endParaRPr lang="en-US" sz="2200" dirty="0">
              <a:solidFill>
                <a:srgbClr val="494949"/>
              </a:solidFill>
            </a:endParaRPr>
          </a:p>
          <a:p>
            <a:pPr marL="457200" indent="-457200">
              <a:lnSpc>
                <a:spcPts val="2360"/>
              </a:lnSpc>
              <a:buFont typeface="+mj-lt"/>
              <a:buAutoNum type="arabicPeriod"/>
            </a:pPr>
            <a:endParaRPr lang="en-US" sz="2200" dirty="0">
              <a:solidFill>
                <a:srgbClr val="494949"/>
              </a:solidFill>
            </a:endParaRPr>
          </a:p>
          <a:p>
            <a:pPr marL="457200" indent="-457200">
              <a:lnSpc>
                <a:spcPts val="2360"/>
              </a:lnSpc>
              <a:buFont typeface="+mj-lt"/>
              <a:buAutoNum type="arabicPeriod"/>
            </a:pPr>
            <a:endParaRPr lang="en-US" sz="2200" dirty="0">
              <a:solidFill>
                <a:srgbClr val="494949"/>
              </a:solidFill>
            </a:endParaRPr>
          </a:p>
          <a:p>
            <a:pPr>
              <a:lnSpc>
                <a:spcPts val="2360"/>
              </a:lnSpc>
              <a:spcAft>
                <a:spcPts val="1200"/>
              </a:spcAft>
            </a:pPr>
            <a:endParaRPr lang="en-US" sz="2200" dirty="0">
              <a:solidFill>
                <a:srgbClr val="494949"/>
              </a:solidFill>
            </a:endParaRPr>
          </a:p>
          <a:p>
            <a:pPr>
              <a:lnSpc>
                <a:spcPts val="2360"/>
              </a:lnSpc>
              <a:spcAft>
                <a:spcPts val="1200"/>
              </a:spcAft>
            </a:pPr>
            <a:endParaRPr lang="en-US" sz="2200" dirty="0">
              <a:solidFill>
                <a:srgbClr val="494949"/>
              </a:solidFill>
            </a:endParaRPr>
          </a:p>
        </p:txBody>
      </p:sp>
      <p:pic>
        <p:nvPicPr>
          <p:cNvPr id="14" name="Picture 13">
            <a:extLst>
              <a:ext uri="{FF2B5EF4-FFF2-40B4-BE49-F238E27FC236}">
                <a16:creationId xmlns:a16="http://schemas.microsoft.com/office/drawing/2014/main" id="{46CADB33-C7C5-1659-EFFC-C807EA9E7A9A}"/>
              </a:ext>
            </a:extLst>
          </p:cNvPr>
          <p:cNvPicPr>
            <a:picLocks noChangeAspect="1"/>
          </p:cNvPicPr>
          <p:nvPr/>
        </p:nvPicPr>
        <p:blipFill>
          <a:blip r:embed="rId2">
            <a:alphaModFix amt="33000"/>
            <a:biLevel thresh="25000"/>
            <a:extLst>
              <a:ext uri="{BEBA8EAE-BF5A-486C-A8C5-ECC9F3942E4B}">
                <a14:imgProps xmlns:a14="http://schemas.microsoft.com/office/drawing/2010/main">
                  <a14:imgLayer r:embed="rId3">
                    <a14:imgEffect>
                      <a14:colorTemperature colorTemp="4700"/>
                    </a14:imgEffect>
                  </a14:imgLayer>
                </a14:imgProps>
              </a:ext>
              <a:ext uri="{28A0092B-C50C-407E-A947-70E740481C1C}">
                <a14:useLocalDpi xmlns:a14="http://schemas.microsoft.com/office/drawing/2010/main" val="0"/>
              </a:ext>
            </a:extLst>
          </a:blip>
          <a:srcRect l="53155" t="-1" r="5047" b="49903"/>
          <a:stretch/>
        </p:blipFill>
        <p:spPr>
          <a:xfrm>
            <a:off x="-1284550" y="4197350"/>
            <a:ext cx="3580276" cy="2659133"/>
          </a:xfrm>
          <a:prstGeom prst="rect">
            <a:avLst/>
          </a:prstGeom>
        </p:spPr>
      </p:pic>
      <p:sp>
        <p:nvSpPr>
          <p:cNvPr id="5" name="Text Placeholder 5">
            <a:extLst>
              <a:ext uri="{FF2B5EF4-FFF2-40B4-BE49-F238E27FC236}">
                <a16:creationId xmlns:a16="http://schemas.microsoft.com/office/drawing/2014/main" id="{57F50E21-B9A5-1B04-2DFA-57182E7C955C}"/>
              </a:ext>
            </a:extLst>
          </p:cNvPr>
          <p:cNvSpPr txBox="1">
            <a:spLocks/>
          </p:cNvSpPr>
          <p:nvPr/>
        </p:nvSpPr>
        <p:spPr>
          <a:xfrm>
            <a:off x="2039427" y="400242"/>
            <a:ext cx="8395403" cy="1464686"/>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solidFill>
                  <a:srgbClr val="459597"/>
                </a:solidFill>
              </a:rPr>
              <a:t>Hvert er fjárhagsáætlun þín? Hvernig á að ákveða hana</a:t>
            </a:r>
          </a:p>
          <a:p>
            <a:pPr>
              <a:lnSpc>
                <a:spcPts val="2900"/>
              </a:lnSpc>
            </a:pPr>
            <a:endParaRPr lang="en-US" dirty="0"/>
          </a:p>
        </p:txBody>
      </p:sp>
      <p:sp>
        <p:nvSpPr>
          <p:cNvPr id="6" name="Text Placeholder 3">
            <a:extLst>
              <a:ext uri="{FF2B5EF4-FFF2-40B4-BE49-F238E27FC236}">
                <a16:creationId xmlns:a16="http://schemas.microsoft.com/office/drawing/2014/main" id="{009796E5-EED3-E124-FA3E-FF075CF92C31}"/>
              </a:ext>
            </a:extLst>
          </p:cNvPr>
          <p:cNvSpPr txBox="1">
            <a:spLocks/>
          </p:cNvSpPr>
          <p:nvPr/>
        </p:nvSpPr>
        <p:spPr>
          <a:xfrm rot="16200000">
            <a:off x="-1643725" y="2596929"/>
            <a:ext cx="5537624" cy="1229105"/>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lnSpc>
                <a:spcPts val="3620"/>
              </a:lnSpc>
            </a:pPr>
            <a:r>
              <a:rPr lang="en-US" dirty="0">
                <a:solidFill>
                  <a:schemeClr val="bg1"/>
                </a:solidFill>
              </a:rPr>
              <a:t>Fjárhagsáætlun þín</a:t>
            </a:r>
          </a:p>
          <a:p>
            <a:pPr algn="r">
              <a:lnSpc>
                <a:spcPts val="3620"/>
              </a:lnSpc>
            </a:pPr>
            <a:endParaRPr lang="en-US" dirty="0">
              <a:solidFill>
                <a:schemeClr val="bg1"/>
              </a:solidFill>
            </a:endParaRPr>
          </a:p>
        </p:txBody>
      </p:sp>
    </p:spTree>
    <p:extLst>
      <p:ext uri="{BB962C8B-B14F-4D97-AF65-F5344CB8AC3E}">
        <p14:creationId xmlns:p14="http://schemas.microsoft.com/office/powerpoint/2010/main" val="353880185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F7D099-0A29-6840-DDDC-048C9D2FF8F1}"/>
            </a:ext>
          </a:extLst>
        </p:cNvPr>
        <p:cNvGrpSpPr/>
        <p:nvPr/>
      </p:nvGrpSpPr>
      <p:grpSpPr>
        <a:xfrm>
          <a:off x="0" y="0"/>
          <a:ext cx="0" cy="0"/>
          <a:chOff x="0" y="0"/>
          <a:chExt cx="0" cy="0"/>
        </a:xfrm>
      </p:grpSpPr>
      <p:sp>
        <p:nvSpPr>
          <p:cNvPr id="9" name="Freeform 8">
            <a:extLst>
              <a:ext uri="{FF2B5EF4-FFF2-40B4-BE49-F238E27FC236}">
                <a16:creationId xmlns:a16="http://schemas.microsoft.com/office/drawing/2014/main" id="{926A2B3F-07C7-4DC8-06F4-1A45F59E13CF}"/>
              </a:ext>
            </a:extLst>
          </p:cNvPr>
          <p:cNvSpPr/>
          <p:nvPr/>
        </p:nvSpPr>
        <p:spPr>
          <a:xfrm>
            <a:off x="-1" y="0"/>
            <a:ext cx="1534450" cy="6194605"/>
          </a:xfrm>
          <a:custGeom>
            <a:avLst/>
            <a:gdLst>
              <a:gd name="connsiteX0" fmla="*/ 1 w 1534450"/>
              <a:gd name="connsiteY0" fmla="*/ 0 h 6194605"/>
              <a:gd name="connsiteX1" fmla="*/ 214586 w 1534450"/>
              <a:gd name="connsiteY1" fmla="*/ 0 h 6194605"/>
              <a:gd name="connsiteX2" fmla="*/ 214586 w 1534450"/>
              <a:gd name="connsiteY2" fmla="*/ 1 h 6194605"/>
              <a:gd name="connsiteX3" fmla="*/ 473397 w 1534450"/>
              <a:gd name="connsiteY3" fmla="*/ 1 h 6194605"/>
              <a:gd name="connsiteX4" fmla="*/ 744369 w 1534450"/>
              <a:gd name="connsiteY4" fmla="*/ 1 h 6194605"/>
              <a:gd name="connsiteX5" fmla="*/ 814003 w 1534450"/>
              <a:gd name="connsiteY5" fmla="*/ 1 h 6194605"/>
              <a:gd name="connsiteX6" fmla="*/ 922872 w 1534450"/>
              <a:gd name="connsiteY6" fmla="*/ 1 h 6194605"/>
              <a:gd name="connsiteX7" fmla="*/ 1084975 w 1534450"/>
              <a:gd name="connsiteY7" fmla="*/ 1 h 6194605"/>
              <a:gd name="connsiteX8" fmla="*/ 1193844 w 1534450"/>
              <a:gd name="connsiteY8" fmla="*/ 1 h 6194605"/>
              <a:gd name="connsiteX9" fmla="*/ 1263478 w 1534450"/>
              <a:gd name="connsiteY9" fmla="*/ 1 h 6194605"/>
              <a:gd name="connsiteX10" fmla="*/ 1534450 w 1534450"/>
              <a:gd name="connsiteY10" fmla="*/ 1 h 6194605"/>
              <a:gd name="connsiteX11" fmla="*/ 1534450 w 1534450"/>
              <a:gd name="connsiteY11" fmla="*/ 280558 h 6194605"/>
              <a:gd name="connsiteX12" fmla="*/ 1534450 w 1534450"/>
              <a:gd name="connsiteY12" fmla="*/ 323234 h 6194605"/>
              <a:gd name="connsiteX13" fmla="*/ 1534450 w 1534450"/>
              <a:gd name="connsiteY13" fmla="*/ 603792 h 6194605"/>
              <a:gd name="connsiteX14" fmla="*/ 1534450 w 1534450"/>
              <a:gd name="connsiteY14" fmla="*/ 691592 h 6194605"/>
              <a:gd name="connsiteX15" fmla="*/ 1534450 w 1534450"/>
              <a:gd name="connsiteY15" fmla="*/ 972149 h 6194605"/>
              <a:gd name="connsiteX16" fmla="*/ 1534450 w 1534450"/>
              <a:gd name="connsiteY16" fmla="*/ 1014826 h 6194605"/>
              <a:gd name="connsiteX17" fmla="*/ 1534450 w 1534450"/>
              <a:gd name="connsiteY17" fmla="*/ 1295384 h 6194605"/>
              <a:gd name="connsiteX18" fmla="*/ 1534450 w 1534450"/>
              <a:gd name="connsiteY18" fmla="*/ 1706708 h 6194605"/>
              <a:gd name="connsiteX19" fmla="*/ 1534450 w 1534450"/>
              <a:gd name="connsiteY19" fmla="*/ 1987265 h 6194605"/>
              <a:gd name="connsiteX20" fmla="*/ 1534450 w 1534450"/>
              <a:gd name="connsiteY20" fmla="*/ 2029942 h 6194605"/>
              <a:gd name="connsiteX21" fmla="*/ 1534450 w 1534450"/>
              <a:gd name="connsiteY21" fmla="*/ 2310499 h 6194605"/>
              <a:gd name="connsiteX22" fmla="*/ 1534450 w 1534450"/>
              <a:gd name="connsiteY22" fmla="*/ 2398299 h 6194605"/>
              <a:gd name="connsiteX23" fmla="*/ 1534450 w 1534450"/>
              <a:gd name="connsiteY23" fmla="*/ 2678857 h 6194605"/>
              <a:gd name="connsiteX24" fmla="*/ 1534450 w 1534450"/>
              <a:gd name="connsiteY24" fmla="*/ 2721534 h 6194605"/>
              <a:gd name="connsiteX25" fmla="*/ 1534450 w 1534450"/>
              <a:gd name="connsiteY25" fmla="*/ 2983125 h 6194605"/>
              <a:gd name="connsiteX26" fmla="*/ 1534450 w 1534450"/>
              <a:gd name="connsiteY26" fmla="*/ 3002091 h 6194605"/>
              <a:gd name="connsiteX27" fmla="*/ 1534450 w 1534450"/>
              <a:gd name="connsiteY27" fmla="*/ 3263682 h 6194605"/>
              <a:gd name="connsiteX28" fmla="*/ 1534450 w 1534450"/>
              <a:gd name="connsiteY28" fmla="*/ 3306358 h 6194605"/>
              <a:gd name="connsiteX29" fmla="*/ 1534450 w 1534450"/>
              <a:gd name="connsiteY29" fmla="*/ 3586916 h 6194605"/>
              <a:gd name="connsiteX30" fmla="*/ 1534450 w 1534450"/>
              <a:gd name="connsiteY30" fmla="*/ 3674717 h 6194605"/>
              <a:gd name="connsiteX31" fmla="*/ 1534450 w 1534450"/>
              <a:gd name="connsiteY31" fmla="*/ 3955274 h 6194605"/>
              <a:gd name="connsiteX32" fmla="*/ 1534450 w 1534450"/>
              <a:gd name="connsiteY32" fmla="*/ 3997950 h 6194605"/>
              <a:gd name="connsiteX33" fmla="*/ 1534450 w 1534450"/>
              <a:gd name="connsiteY33" fmla="*/ 4278508 h 6194605"/>
              <a:gd name="connsiteX34" fmla="*/ 1534450 w 1534450"/>
              <a:gd name="connsiteY34" fmla="*/ 4689832 h 6194605"/>
              <a:gd name="connsiteX35" fmla="*/ 1534450 w 1534450"/>
              <a:gd name="connsiteY35" fmla="*/ 4970389 h 6194605"/>
              <a:gd name="connsiteX36" fmla="*/ 1534450 w 1534450"/>
              <a:gd name="connsiteY36" fmla="*/ 5013066 h 6194605"/>
              <a:gd name="connsiteX37" fmla="*/ 1534450 w 1534450"/>
              <a:gd name="connsiteY37" fmla="*/ 5293623 h 6194605"/>
              <a:gd name="connsiteX38" fmla="*/ 1534450 w 1534450"/>
              <a:gd name="connsiteY38" fmla="*/ 5381423 h 6194605"/>
              <a:gd name="connsiteX39" fmla="*/ 1534450 w 1534450"/>
              <a:gd name="connsiteY39" fmla="*/ 5661981 h 6194605"/>
              <a:gd name="connsiteX40" fmla="*/ 1534450 w 1534450"/>
              <a:gd name="connsiteY40" fmla="*/ 5704658 h 6194605"/>
              <a:gd name="connsiteX41" fmla="*/ 1534450 w 1534450"/>
              <a:gd name="connsiteY41" fmla="*/ 5985215 h 6194605"/>
              <a:gd name="connsiteX42" fmla="*/ 1291991 w 1534450"/>
              <a:gd name="connsiteY42" fmla="*/ 6194605 h 6194605"/>
              <a:gd name="connsiteX43" fmla="*/ 1021020 w 1534450"/>
              <a:gd name="connsiteY43" fmla="*/ 6194605 h 6194605"/>
              <a:gd name="connsiteX44" fmla="*/ 951383 w 1534450"/>
              <a:gd name="connsiteY44" fmla="*/ 6194605 h 6194605"/>
              <a:gd name="connsiteX45" fmla="*/ 842515 w 1534450"/>
              <a:gd name="connsiteY45" fmla="*/ 6194605 h 6194605"/>
              <a:gd name="connsiteX46" fmla="*/ 680412 w 1534450"/>
              <a:gd name="connsiteY46" fmla="*/ 6194605 h 6194605"/>
              <a:gd name="connsiteX47" fmla="*/ 571543 w 1534450"/>
              <a:gd name="connsiteY47" fmla="*/ 6194605 h 6194605"/>
              <a:gd name="connsiteX48" fmla="*/ 501908 w 1534450"/>
              <a:gd name="connsiteY48" fmla="*/ 6194605 h 6194605"/>
              <a:gd name="connsiteX49" fmla="*/ 230937 w 1534450"/>
              <a:gd name="connsiteY49" fmla="*/ 6194605 h 6194605"/>
              <a:gd name="connsiteX50" fmla="*/ 0 w 1534450"/>
              <a:gd name="connsiteY50" fmla="*/ 6194605 h 6194605"/>
              <a:gd name="connsiteX51" fmla="*/ 0 w 1534450"/>
              <a:gd name="connsiteY51" fmla="*/ 6054968 h 6194605"/>
              <a:gd name="connsiteX52" fmla="*/ 0 w 1534450"/>
              <a:gd name="connsiteY52" fmla="*/ 5508071 h 6194605"/>
              <a:gd name="connsiteX53" fmla="*/ 0 w 1534450"/>
              <a:gd name="connsiteY53" fmla="*/ 5367526 h 6194605"/>
              <a:gd name="connsiteX54" fmla="*/ 0 w 1534450"/>
              <a:gd name="connsiteY54" fmla="*/ 5147800 h 6194605"/>
              <a:gd name="connsiteX55" fmla="*/ 0 w 1534450"/>
              <a:gd name="connsiteY55" fmla="*/ 4820627 h 6194605"/>
              <a:gd name="connsiteX56" fmla="*/ 0 w 1534450"/>
              <a:gd name="connsiteY56" fmla="*/ 4600898 h 6194605"/>
              <a:gd name="connsiteX57" fmla="*/ 0 w 1534450"/>
              <a:gd name="connsiteY57" fmla="*/ 4460357 h 6194605"/>
              <a:gd name="connsiteX58" fmla="*/ 0 w 1534450"/>
              <a:gd name="connsiteY58" fmla="*/ 3913457 h 6194605"/>
              <a:gd name="connsiteX59" fmla="*/ 1 w 1534450"/>
              <a:gd name="connsiteY59" fmla="*/ 3913457 h 6194605"/>
              <a:gd name="connsiteX60" fmla="*/ 1 w 1534450"/>
              <a:gd name="connsiteY60" fmla="*/ 3391103 h 6194605"/>
              <a:gd name="connsiteX61" fmla="*/ 1 w 1534450"/>
              <a:gd name="connsiteY61" fmla="*/ 3288458 h 6194605"/>
              <a:gd name="connsiteX62" fmla="*/ 0 w 1534450"/>
              <a:gd name="connsiteY62" fmla="*/ 3288458 h 6194605"/>
              <a:gd name="connsiteX63" fmla="*/ 0 w 1534450"/>
              <a:gd name="connsiteY63" fmla="*/ 3182336 h 6194605"/>
              <a:gd name="connsiteX64" fmla="*/ 1 w 1534450"/>
              <a:gd name="connsiteY64" fmla="*/ 3182336 h 6194605"/>
              <a:gd name="connsiteX65" fmla="*/ 1 w 1534450"/>
              <a:gd name="connsiteY65" fmla="*/ 2930973 h 6194605"/>
              <a:gd name="connsiteX66" fmla="*/ 0 w 1534450"/>
              <a:gd name="connsiteY66" fmla="*/ 2930973 h 6194605"/>
              <a:gd name="connsiteX67" fmla="*/ 0 w 1534450"/>
              <a:gd name="connsiteY67" fmla="*/ 2604180 h 6194605"/>
              <a:gd name="connsiteX68" fmla="*/ 0 w 1534450"/>
              <a:gd name="connsiteY68" fmla="*/ 2383049 h 6194605"/>
              <a:gd name="connsiteX69" fmla="*/ 0 w 1534450"/>
              <a:gd name="connsiteY69" fmla="*/ 1836151 h 6194605"/>
              <a:gd name="connsiteX70" fmla="*/ 0 w 1534450"/>
              <a:gd name="connsiteY70" fmla="*/ 1695606 h 6194605"/>
              <a:gd name="connsiteX71" fmla="*/ 0 w 1534450"/>
              <a:gd name="connsiteY71" fmla="*/ 1475879 h 6194605"/>
              <a:gd name="connsiteX72" fmla="*/ 0 w 1534450"/>
              <a:gd name="connsiteY72" fmla="*/ 1148708 h 6194605"/>
              <a:gd name="connsiteX73" fmla="*/ 0 w 1534450"/>
              <a:gd name="connsiteY73" fmla="*/ 928979 h 6194605"/>
              <a:gd name="connsiteX74" fmla="*/ 0 w 1534450"/>
              <a:gd name="connsiteY74" fmla="*/ 788436 h 6194605"/>
              <a:gd name="connsiteX75" fmla="*/ 0 w 1534450"/>
              <a:gd name="connsiteY75" fmla="*/ 241537 h 6194605"/>
              <a:gd name="connsiteX76" fmla="*/ 1 w 1534450"/>
              <a:gd name="connsiteY76" fmla="*/ 241537 h 61946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1534450" h="6194605">
                <a:moveTo>
                  <a:pt x="1" y="0"/>
                </a:moveTo>
                <a:lnTo>
                  <a:pt x="214586" y="0"/>
                </a:lnTo>
                <a:lnTo>
                  <a:pt x="214586" y="1"/>
                </a:lnTo>
                <a:lnTo>
                  <a:pt x="473397" y="1"/>
                </a:lnTo>
                <a:lnTo>
                  <a:pt x="744369" y="1"/>
                </a:lnTo>
                <a:lnTo>
                  <a:pt x="814003" y="1"/>
                </a:lnTo>
                <a:lnTo>
                  <a:pt x="922872" y="1"/>
                </a:lnTo>
                <a:lnTo>
                  <a:pt x="1084975" y="1"/>
                </a:lnTo>
                <a:lnTo>
                  <a:pt x="1193844" y="1"/>
                </a:lnTo>
                <a:lnTo>
                  <a:pt x="1263478" y="1"/>
                </a:lnTo>
                <a:lnTo>
                  <a:pt x="1534450" y="1"/>
                </a:lnTo>
                <a:lnTo>
                  <a:pt x="1534450" y="280558"/>
                </a:lnTo>
                <a:lnTo>
                  <a:pt x="1534450" y="323234"/>
                </a:lnTo>
                <a:lnTo>
                  <a:pt x="1534450" y="603792"/>
                </a:lnTo>
                <a:lnTo>
                  <a:pt x="1534450" y="691592"/>
                </a:lnTo>
                <a:lnTo>
                  <a:pt x="1534450" y="972149"/>
                </a:lnTo>
                <a:lnTo>
                  <a:pt x="1534450" y="1014826"/>
                </a:lnTo>
                <a:lnTo>
                  <a:pt x="1534450" y="1295384"/>
                </a:lnTo>
                <a:lnTo>
                  <a:pt x="1534450" y="1706708"/>
                </a:lnTo>
                <a:lnTo>
                  <a:pt x="1534450" y="1987265"/>
                </a:lnTo>
                <a:lnTo>
                  <a:pt x="1534450" y="2029942"/>
                </a:lnTo>
                <a:lnTo>
                  <a:pt x="1534450" y="2310499"/>
                </a:lnTo>
                <a:lnTo>
                  <a:pt x="1534450" y="2398299"/>
                </a:lnTo>
                <a:lnTo>
                  <a:pt x="1534450" y="2678857"/>
                </a:lnTo>
                <a:lnTo>
                  <a:pt x="1534450" y="2721534"/>
                </a:lnTo>
                <a:lnTo>
                  <a:pt x="1534450" y="2983125"/>
                </a:lnTo>
                <a:lnTo>
                  <a:pt x="1534450" y="3002091"/>
                </a:lnTo>
                <a:lnTo>
                  <a:pt x="1534450" y="3263682"/>
                </a:lnTo>
                <a:lnTo>
                  <a:pt x="1534450" y="3306358"/>
                </a:lnTo>
                <a:lnTo>
                  <a:pt x="1534450" y="3586916"/>
                </a:lnTo>
                <a:lnTo>
                  <a:pt x="1534450" y="3674717"/>
                </a:lnTo>
                <a:lnTo>
                  <a:pt x="1534450" y="3955274"/>
                </a:lnTo>
                <a:lnTo>
                  <a:pt x="1534450" y="3997950"/>
                </a:lnTo>
                <a:lnTo>
                  <a:pt x="1534450" y="4278508"/>
                </a:lnTo>
                <a:lnTo>
                  <a:pt x="1534450" y="4689832"/>
                </a:lnTo>
                <a:lnTo>
                  <a:pt x="1534450" y="4970389"/>
                </a:lnTo>
                <a:lnTo>
                  <a:pt x="1534450" y="5013066"/>
                </a:lnTo>
                <a:lnTo>
                  <a:pt x="1534450" y="5293623"/>
                </a:lnTo>
                <a:lnTo>
                  <a:pt x="1534450" y="5381423"/>
                </a:lnTo>
                <a:lnTo>
                  <a:pt x="1534450" y="5661981"/>
                </a:lnTo>
                <a:lnTo>
                  <a:pt x="1534450" y="5704658"/>
                </a:lnTo>
                <a:lnTo>
                  <a:pt x="1534450" y="5985215"/>
                </a:lnTo>
                <a:cubicBezTo>
                  <a:pt x="1534450" y="6100550"/>
                  <a:pt x="1426336" y="6194605"/>
                  <a:pt x="1291991" y="6194605"/>
                </a:cubicBezTo>
                <a:lnTo>
                  <a:pt x="1021020" y="6194605"/>
                </a:lnTo>
                <a:lnTo>
                  <a:pt x="951383" y="6194605"/>
                </a:lnTo>
                <a:lnTo>
                  <a:pt x="842515" y="6194605"/>
                </a:lnTo>
                <a:lnTo>
                  <a:pt x="680412" y="6194605"/>
                </a:lnTo>
                <a:lnTo>
                  <a:pt x="571543" y="6194605"/>
                </a:lnTo>
                <a:lnTo>
                  <a:pt x="501908" y="6194605"/>
                </a:lnTo>
                <a:lnTo>
                  <a:pt x="230937" y="6194605"/>
                </a:lnTo>
                <a:lnTo>
                  <a:pt x="0" y="6194605"/>
                </a:lnTo>
                <a:lnTo>
                  <a:pt x="0" y="6054968"/>
                </a:lnTo>
                <a:lnTo>
                  <a:pt x="0" y="5508071"/>
                </a:lnTo>
                <a:lnTo>
                  <a:pt x="0" y="5367526"/>
                </a:lnTo>
                <a:lnTo>
                  <a:pt x="0" y="5147800"/>
                </a:lnTo>
                <a:lnTo>
                  <a:pt x="0" y="4820627"/>
                </a:lnTo>
                <a:lnTo>
                  <a:pt x="0" y="4600898"/>
                </a:lnTo>
                <a:lnTo>
                  <a:pt x="0" y="4460357"/>
                </a:lnTo>
                <a:lnTo>
                  <a:pt x="0" y="3913457"/>
                </a:lnTo>
                <a:lnTo>
                  <a:pt x="1" y="3913457"/>
                </a:lnTo>
                <a:lnTo>
                  <a:pt x="1" y="3391103"/>
                </a:lnTo>
                <a:lnTo>
                  <a:pt x="1" y="3288458"/>
                </a:lnTo>
                <a:lnTo>
                  <a:pt x="0" y="3288458"/>
                </a:lnTo>
                <a:lnTo>
                  <a:pt x="0" y="3182336"/>
                </a:lnTo>
                <a:lnTo>
                  <a:pt x="1" y="3182336"/>
                </a:lnTo>
                <a:lnTo>
                  <a:pt x="1" y="2930973"/>
                </a:lnTo>
                <a:lnTo>
                  <a:pt x="0" y="2930973"/>
                </a:lnTo>
                <a:lnTo>
                  <a:pt x="0" y="2604180"/>
                </a:lnTo>
                <a:lnTo>
                  <a:pt x="0" y="2383049"/>
                </a:lnTo>
                <a:lnTo>
                  <a:pt x="0" y="1836151"/>
                </a:lnTo>
                <a:lnTo>
                  <a:pt x="0" y="1695606"/>
                </a:lnTo>
                <a:lnTo>
                  <a:pt x="0" y="1475879"/>
                </a:lnTo>
                <a:lnTo>
                  <a:pt x="0" y="1148708"/>
                </a:lnTo>
                <a:lnTo>
                  <a:pt x="0" y="928979"/>
                </a:lnTo>
                <a:lnTo>
                  <a:pt x="0" y="788436"/>
                </a:lnTo>
                <a:lnTo>
                  <a:pt x="0" y="241537"/>
                </a:lnTo>
                <a:lnTo>
                  <a:pt x="1" y="241537"/>
                </a:lnTo>
                <a:close/>
              </a:path>
            </a:pathLst>
          </a:custGeom>
          <a:solidFill>
            <a:srgbClr val="EC7C69"/>
          </a:solidFill>
          <a:ln w="24491" cap="flat">
            <a:noFill/>
            <a:prstDash val="solid"/>
            <a:miter/>
          </a:ln>
        </p:spPr>
        <p:txBody>
          <a:bodyPr wrap="square" rtlCol="0" anchor="ctr">
            <a:noAutofit/>
          </a:bodyPr>
          <a:lstStyle/>
          <a:p>
            <a:endParaRPr lang="en-US"/>
          </a:p>
        </p:txBody>
      </p:sp>
      <p:cxnSp>
        <p:nvCxnSpPr>
          <p:cNvPr id="10" name="Straight Connector 9">
            <a:extLst>
              <a:ext uri="{FF2B5EF4-FFF2-40B4-BE49-F238E27FC236}">
                <a16:creationId xmlns:a16="http://schemas.microsoft.com/office/drawing/2014/main" id="{60C410EB-4989-D453-C232-D0FC35C40741}"/>
              </a:ext>
            </a:extLst>
          </p:cNvPr>
          <p:cNvCxnSpPr>
            <a:cxnSpLocks/>
          </p:cNvCxnSpPr>
          <p:nvPr/>
        </p:nvCxnSpPr>
        <p:spPr>
          <a:xfrm>
            <a:off x="1819846" y="2470320"/>
            <a:ext cx="91059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Slide Number Placeholder 5">
            <a:extLst>
              <a:ext uri="{FF2B5EF4-FFF2-40B4-BE49-F238E27FC236}">
                <a16:creationId xmlns:a16="http://schemas.microsoft.com/office/drawing/2014/main" id="{09B04564-BAF8-4CCF-6CD9-02BC907CFF65}"/>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31</a:t>
            </a:fld>
            <a:endParaRPr lang="fr-CA" sz="1200" dirty="0"/>
          </a:p>
        </p:txBody>
      </p:sp>
      <p:sp>
        <p:nvSpPr>
          <p:cNvPr id="2" name="TextBox 1">
            <a:extLst>
              <a:ext uri="{FF2B5EF4-FFF2-40B4-BE49-F238E27FC236}">
                <a16:creationId xmlns:a16="http://schemas.microsoft.com/office/drawing/2014/main" id="{0D979962-8F3D-3A37-FCC3-3A2022F5F0D9}"/>
              </a:ext>
            </a:extLst>
          </p:cNvPr>
          <p:cNvSpPr txBox="1"/>
          <p:nvPr/>
        </p:nvSpPr>
        <p:spPr>
          <a:xfrm>
            <a:off x="2019808" y="2571934"/>
            <a:ext cx="8900381" cy="5170646"/>
          </a:xfrm>
          <a:prstGeom prst="rect">
            <a:avLst/>
          </a:prstGeom>
          <a:noFill/>
        </p:spPr>
        <p:txBody>
          <a:bodyPr wrap="square">
            <a:spAutoFit/>
          </a:bodyPr>
          <a:lstStyle/>
          <a:p>
            <a:pPr>
              <a:lnSpc>
                <a:spcPts val="2360"/>
              </a:lnSpc>
            </a:pPr>
            <a:r>
              <a:rPr lang="en-US" sz="2400" b="1" dirty="0">
                <a:solidFill>
                  <a:srgbClr val="EC7C69"/>
                </a:solidFill>
              </a:rPr>
              <a:t>Hvernig á að setja fjárhagsáætlun þína:</a:t>
            </a:r>
          </a:p>
          <a:p>
            <a:pPr>
              <a:lnSpc>
                <a:spcPts val="2360"/>
              </a:lnSpc>
            </a:pPr>
            <a:endParaRPr lang="en-US" sz="2400" b="1" dirty="0">
              <a:solidFill>
                <a:srgbClr val="EC7C69"/>
              </a:solidFill>
            </a:endParaRPr>
          </a:p>
          <a:p>
            <a:pPr marL="457200" indent="-457200">
              <a:lnSpc>
                <a:spcPts val="2360"/>
              </a:lnSpc>
              <a:buClr>
                <a:srgbClr val="459597"/>
              </a:buClr>
              <a:buFont typeface="+mj-lt"/>
              <a:buAutoNum type="arabicPeriod"/>
            </a:pPr>
            <a:r>
              <a:rPr lang="en-US" sz="2200" b="1" dirty="0">
                <a:solidFill>
                  <a:srgbClr val="494949"/>
                </a:solidFill>
              </a:rPr>
              <a:t>Skilgreindu fjármálalegt þak þitt </a:t>
            </a:r>
            <a:r>
              <a:rPr lang="en-US" sz="2200" dirty="0">
                <a:solidFill>
                  <a:srgbClr val="494949"/>
                </a:solidFill>
              </a:rPr>
              <a:t>– Hvað geturðu fjárfest núna án utanaðkomandi aðstoðar?</a:t>
            </a:r>
          </a:p>
          <a:p>
            <a:pPr marL="457200" indent="-457200">
              <a:lnSpc>
                <a:spcPts val="2360"/>
              </a:lnSpc>
              <a:buClr>
                <a:srgbClr val="459597"/>
              </a:buClr>
              <a:buFont typeface="+mj-lt"/>
              <a:buAutoNum type="arabicPeriod"/>
            </a:pPr>
            <a:r>
              <a:rPr lang="en-US" sz="2200" b="1" dirty="0">
                <a:solidFill>
                  <a:srgbClr val="494949"/>
                </a:solidFill>
              </a:rPr>
              <a:t>Áætla helstu flokka </a:t>
            </a:r>
            <a:r>
              <a:rPr lang="en-US" sz="2200" dirty="0">
                <a:solidFill>
                  <a:srgbClr val="494949"/>
                </a:solidFill>
              </a:rPr>
              <a:t>– land, skipulag, bygging, innviðir, innréttingar, vefsíða og rekstur</a:t>
            </a:r>
          </a:p>
          <a:p>
            <a:pPr marL="457200" indent="-457200">
              <a:lnSpc>
                <a:spcPts val="2360"/>
              </a:lnSpc>
              <a:buClr>
                <a:srgbClr val="459597"/>
              </a:buClr>
              <a:buFont typeface="+mj-lt"/>
              <a:buAutoNum type="arabicPeriod"/>
            </a:pPr>
            <a:r>
              <a:rPr lang="en-US" sz="2200" b="1" dirty="0">
                <a:solidFill>
                  <a:srgbClr val="494949"/>
                </a:solidFill>
              </a:rPr>
              <a:t>Veldu umfang þitt </a:t>
            </a:r>
            <a:r>
              <a:rPr lang="en-US" sz="2200" dirty="0">
                <a:solidFill>
                  <a:srgbClr val="494949"/>
                </a:solidFill>
              </a:rPr>
              <a:t>– Að byrja með 1–2 einingum gerir þér kleift að prófa hugmyndina þína; áætlanagerð fyrir 5–10 krefst meiri fjármagns en stuðlar að vexti.</a:t>
            </a:r>
          </a:p>
          <a:p>
            <a:pPr marL="457200" indent="-457200">
              <a:lnSpc>
                <a:spcPts val="2360"/>
              </a:lnSpc>
              <a:buClr>
                <a:srgbClr val="459597"/>
              </a:buClr>
              <a:buFont typeface="+mj-lt"/>
              <a:buAutoNum type="arabicPeriod"/>
            </a:pPr>
            <a:r>
              <a:rPr lang="en-US" sz="2200" b="1" dirty="0">
                <a:solidFill>
                  <a:srgbClr val="494949"/>
                </a:solidFill>
              </a:rPr>
              <a:t>Takið rekstrarkostnað með í reikninginn </a:t>
            </a:r>
            <a:r>
              <a:rPr lang="en-US" sz="2200" dirty="0">
                <a:solidFill>
                  <a:srgbClr val="494949"/>
                </a:solidFill>
              </a:rPr>
              <a:t>– þrif, tryggingar, bókunargjöld, viðhald, þjónustugjöld og árstíðabundið starfslið</a:t>
            </a:r>
          </a:p>
          <a:p>
            <a:pPr marL="457200" indent="-457200">
              <a:lnSpc>
                <a:spcPts val="2360"/>
              </a:lnSpc>
              <a:buClr>
                <a:srgbClr val="459597"/>
              </a:buClr>
              <a:buFont typeface="+mj-lt"/>
              <a:buAutoNum type="arabicPeriod"/>
            </a:pPr>
            <a:r>
              <a:rPr lang="en-US" sz="2200" b="1" dirty="0">
                <a:solidFill>
                  <a:srgbClr val="494949"/>
                </a:solidFill>
              </a:rPr>
              <a:t>Bættu við varasjóði </a:t>
            </a:r>
            <a:r>
              <a:rPr lang="en-US" sz="2200" dirty="0">
                <a:solidFill>
                  <a:srgbClr val="494949"/>
                </a:solidFill>
              </a:rPr>
              <a:t>– Vertu alltaf með</a:t>
            </a:r>
            <a:r>
              <a:rPr lang="en-US" sz="2200" b="1" dirty="0">
                <a:solidFill>
                  <a:srgbClr val="494949"/>
                </a:solidFill>
              </a:rPr>
              <a:t> 10–20%</a:t>
            </a:r>
            <a:r>
              <a:rPr lang="en-US" sz="2200" dirty="0">
                <a:solidFill>
                  <a:srgbClr val="494949"/>
                </a:solidFill>
              </a:rPr>
              <a:t> viðbót fyrir óvæntan kostnað</a:t>
            </a:r>
          </a:p>
          <a:p>
            <a:pPr marL="457200" indent="-457200">
              <a:lnSpc>
                <a:spcPts val="2360"/>
              </a:lnSpc>
              <a:buFont typeface="+mj-lt"/>
              <a:buAutoNum type="arabicPeriod"/>
            </a:pPr>
            <a:endParaRPr lang="en-US" sz="2200" dirty="0">
              <a:solidFill>
                <a:srgbClr val="494949"/>
              </a:solidFill>
            </a:endParaRPr>
          </a:p>
          <a:p>
            <a:pPr marL="457200" indent="-457200">
              <a:lnSpc>
                <a:spcPts val="2360"/>
              </a:lnSpc>
              <a:buFont typeface="+mj-lt"/>
              <a:buAutoNum type="arabicPeriod"/>
            </a:pPr>
            <a:endParaRPr lang="en-US" sz="2200" dirty="0">
              <a:solidFill>
                <a:srgbClr val="494949"/>
              </a:solidFill>
            </a:endParaRPr>
          </a:p>
          <a:p>
            <a:pPr marL="457200" indent="-457200">
              <a:lnSpc>
                <a:spcPts val="2360"/>
              </a:lnSpc>
              <a:buFont typeface="+mj-lt"/>
              <a:buAutoNum type="arabicPeriod"/>
            </a:pPr>
            <a:endParaRPr lang="en-US" sz="2200" dirty="0">
              <a:solidFill>
                <a:srgbClr val="494949"/>
              </a:solidFill>
            </a:endParaRPr>
          </a:p>
          <a:p>
            <a:pPr>
              <a:lnSpc>
                <a:spcPts val="2360"/>
              </a:lnSpc>
              <a:spcAft>
                <a:spcPts val="1200"/>
              </a:spcAft>
            </a:pPr>
            <a:endParaRPr lang="en-US" sz="2200" dirty="0">
              <a:solidFill>
                <a:srgbClr val="494949"/>
              </a:solidFill>
            </a:endParaRPr>
          </a:p>
          <a:p>
            <a:pPr>
              <a:lnSpc>
                <a:spcPts val="2360"/>
              </a:lnSpc>
              <a:spcAft>
                <a:spcPts val="1200"/>
              </a:spcAft>
            </a:pPr>
            <a:endParaRPr lang="en-US" sz="2200" dirty="0">
              <a:solidFill>
                <a:srgbClr val="494949"/>
              </a:solidFill>
            </a:endParaRPr>
          </a:p>
        </p:txBody>
      </p:sp>
      <p:pic>
        <p:nvPicPr>
          <p:cNvPr id="14" name="Picture 13">
            <a:extLst>
              <a:ext uri="{FF2B5EF4-FFF2-40B4-BE49-F238E27FC236}">
                <a16:creationId xmlns:a16="http://schemas.microsoft.com/office/drawing/2014/main" id="{C74303AB-2134-24C5-6F0F-3F35D2BA4D51}"/>
              </a:ext>
            </a:extLst>
          </p:cNvPr>
          <p:cNvPicPr>
            <a:picLocks noChangeAspect="1"/>
          </p:cNvPicPr>
          <p:nvPr/>
        </p:nvPicPr>
        <p:blipFill>
          <a:blip r:embed="rId2">
            <a:alphaModFix amt="33000"/>
            <a:biLevel thresh="25000"/>
            <a:extLst>
              <a:ext uri="{BEBA8EAE-BF5A-486C-A8C5-ECC9F3942E4B}">
                <a14:imgProps xmlns:a14="http://schemas.microsoft.com/office/drawing/2010/main">
                  <a14:imgLayer r:embed="rId3">
                    <a14:imgEffect>
                      <a14:colorTemperature colorTemp="4700"/>
                    </a14:imgEffect>
                  </a14:imgLayer>
                </a14:imgProps>
              </a:ext>
              <a:ext uri="{28A0092B-C50C-407E-A947-70E740481C1C}">
                <a14:useLocalDpi xmlns:a14="http://schemas.microsoft.com/office/drawing/2010/main" val="0"/>
              </a:ext>
            </a:extLst>
          </a:blip>
          <a:srcRect l="53155" t="-1" r="5047" b="49903"/>
          <a:stretch/>
        </p:blipFill>
        <p:spPr>
          <a:xfrm>
            <a:off x="-1284550" y="4197350"/>
            <a:ext cx="3580276" cy="2659133"/>
          </a:xfrm>
          <a:prstGeom prst="rect">
            <a:avLst/>
          </a:prstGeom>
        </p:spPr>
      </p:pic>
      <p:sp>
        <p:nvSpPr>
          <p:cNvPr id="5" name="Text Placeholder 5">
            <a:extLst>
              <a:ext uri="{FF2B5EF4-FFF2-40B4-BE49-F238E27FC236}">
                <a16:creationId xmlns:a16="http://schemas.microsoft.com/office/drawing/2014/main" id="{43C76774-02F2-9E40-6609-AF1F7A7A6AB1}"/>
              </a:ext>
            </a:extLst>
          </p:cNvPr>
          <p:cNvSpPr txBox="1">
            <a:spLocks/>
          </p:cNvSpPr>
          <p:nvPr/>
        </p:nvSpPr>
        <p:spPr>
          <a:xfrm>
            <a:off x="2019809" y="1843391"/>
            <a:ext cx="8395403" cy="1464686"/>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solidFill>
                  <a:srgbClr val="459597"/>
                </a:solidFill>
              </a:rPr>
              <a:t>Hvert er fjárhagsáætlun þín? Hvernig á að ákveða hana</a:t>
            </a:r>
          </a:p>
          <a:p>
            <a:pPr>
              <a:lnSpc>
                <a:spcPts val="2900"/>
              </a:lnSpc>
            </a:pPr>
            <a:endParaRPr lang="en-US" dirty="0"/>
          </a:p>
        </p:txBody>
      </p:sp>
      <p:sp>
        <p:nvSpPr>
          <p:cNvPr id="6" name="Text Placeholder 3">
            <a:extLst>
              <a:ext uri="{FF2B5EF4-FFF2-40B4-BE49-F238E27FC236}">
                <a16:creationId xmlns:a16="http://schemas.microsoft.com/office/drawing/2014/main" id="{B7BE1BD2-E0E8-23FF-33E8-568B1EDADD95}"/>
              </a:ext>
            </a:extLst>
          </p:cNvPr>
          <p:cNvSpPr txBox="1">
            <a:spLocks/>
          </p:cNvSpPr>
          <p:nvPr/>
        </p:nvSpPr>
        <p:spPr>
          <a:xfrm rot="16200000">
            <a:off x="-1643725" y="2596929"/>
            <a:ext cx="5537624" cy="1229105"/>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lnSpc>
                <a:spcPts val="3620"/>
              </a:lnSpc>
            </a:pPr>
            <a:r>
              <a:rPr lang="en-US" dirty="0">
                <a:solidFill>
                  <a:schemeClr val="bg1"/>
                </a:solidFill>
              </a:rPr>
              <a:t>Fjárhagsáætlun þín</a:t>
            </a:r>
          </a:p>
          <a:p>
            <a:pPr algn="r">
              <a:lnSpc>
                <a:spcPts val="3620"/>
              </a:lnSpc>
            </a:pPr>
            <a:endParaRPr lang="en-US" dirty="0">
              <a:solidFill>
                <a:schemeClr val="bg1"/>
              </a:solidFill>
            </a:endParaRPr>
          </a:p>
        </p:txBody>
      </p:sp>
      <p:sp>
        <p:nvSpPr>
          <p:cNvPr id="8" name="TextBox 7">
            <a:extLst>
              <a:ext uri="{FF2B5EF4-FFF2-40B4-BE49-F238E27FC236}">
                <a16:creationId xmlns:a16="http://schemas.microsoft.com/office/drawing/2014/main" id="{35F735B8-FF68-8AD2-3533-940165760D01}"/>
              </a:ext>
            </a:extLst>
          </p:cNvPr>
          <p:cNvSpPr txBox="1"/>
          <p:nvPr/>
        </p:nvSpPr>
        <p:spPr>
          <a:xfrm>
            <a:off x="2649158" y="467905"/>
            <a:ext cx="4042549" cy="1033488"/>
          </a:xfrm>
          <a:prstGeom prst="rect">
            <a:avLst/>
          </a:prstGeom>
          <a:noFill/>
        </p:spPr>
        <p:txBody>
          <a:bodyPr wrap="square" rtlCol="0">
            <a:spAutoFit/>
          </a:bodyPr>
          <a:lstStyle/>
          <a:p>
            <a:pPr>
              <a:lnSpc>
                <a:spcPts val="2360"/>
              </a:lnSpc>
            </a:pPr>
            <a:r>
              <a:rPr lang="en-US" sz="2800" b="1" dirty="0">
                <a:solidFill>
                  <a:srgbClr val="EC7C69"/>
                </a:solidFill>
                <a:latin typeface="Calibri" panose="020F0502020204030204" pitchFamily="34" charset="0"/>
                <a:cs typeface="Calibri" panose="020F0502020204030204" pitchFamily="34" charset="0"/>
              </a:rPr>
              <a:t>Forysta 1 (€)</a:t>
            </a:r>
          </a:p>
          <a:p>
            <a:pPr>
              <a:lnSpc>
                <a:spcPts val="2360"/>
              </a:lnSpc>
            </a:pPr>
            <a:r>
              <a:rPr lang="en-US" sz="2800" b="1" dirty="0">
                <a:solidFill>
                  <a:srgbClr val="494949"/>
                </a:solidFill>
                <a:latin typeface="Calibri" panose="020F0502020204030204" pitchFamily="34" charset="0"/>
                <a:cs typeface="Calibri" panose="020F0502020204030204" pitchFamily="34" charset="0"/>
              </a:rPr>
              <a:t>Ákveðið fjárhagsáætlunina ykkar!</a:t>
            </a:r>
          </a:p>
          <a:p>
            <a:pPr>
              <a:lnSpc>
                <a:spcPts val="2360"/>
              </a:lnSpc>
            </a:pPr>
            <a:endParaRPr lang="en-US" sz="2800" dirty="0">
              <a:solidFill>
                <a:srgbClr val="494949"/>
              </a:solidFill>
              <a:latin typeface="Calibri" panose="020F0502020204030204" pitchFamily="34" charset="0"/>
              <a:cs typeface="Calibri" panose="020F0502020204030204" pitchFamily="34" charset="0"/>
            </a:endParaRPr>
          </a:p>
        </p:txBody>
      </p:sp>
      <p:sp>
        <p:nvSpPr>
          <p:cNvPr id="11" name="Freeform 3">
            <a:extLst>
              <a:ext uri="{FF2B5EF4-FFF2-40B4-BE49-F238E27FC236}">
                <a16:creationId xmlns:a16="http://schemas.microsoft.com/office/drawing/2014/main" id="{385A6A51-21EB-1BE6-D0CE-4D8A0625ADAA}"/>
              </a:ext>
            </a:extLst>
          </p:cNvPr>
          <p:cNvSpPr/>
          <p:nvPr/>
        </p:nvSpPr>
        <p:spPr>
          <a:xfrm rot="5400000">
            <a:off x="3716506" y="-1488691"/>
            <a:ext cx="1318562" cy="4661606"/>
          </a:xfrm>
          <a:custGeom>
            <a:avLst/>
            <a:gdLst>
              <a:gd name="connsiteX0" fmla="*/ 0 w 2129299"/>
              <a:gd name="connsiteY0" fmla="*/ 4857508 h 5280665"/>
              <a:gd name="connsiteX1" fmla="*/ 0 w 2129299"/>
              <a:gd name="connsiteY1" fmla="*/ 4384590 h 5280665"/>
              <a:gd name="connsiteX2" fmla="*/ 0 w 2129299"/>
              <a:gd name="connsiteY2" fmla="*/ 4263056 h 5280665"/>
              <a:gd name="connsiteX3" fmla="*/ 0 w 2129299"/>
              <a:gd name="connsiteY3" fmla="*/ 4073053 h 5280665"/>
              <a:gd name="connsiteX4" fmla="*/ 0 w 2129299"/>
              <a:gd name="connsiteY4" fmla="*/ 3790140 h 5280665"/>
              <a:gd name="connsiteX5" fmla="*/ 0 w 2129299"/>
              <a:gd name="connsiteY5" fmla="*/ 3600135 h 5280665"/>
              <a:gd name="connsiteX6" fmla="*/ 0 w 2129299"/>
              <a:gd name="connsiteY6" fmla="*/ 3478602 h 5280665"/>
              <a:gd name="connsiteX7" fmla="*/ 0 w 2129299"/>
              <a:gd name="connsiteY7" fmla="*/ 3005684 h 5280665"/>
              <a:gd name="connsiteX8" fmla="*/ 0 w 2129299"/>
              <a:gd name="connsiteY8" fmla="*/ 2553995 h 5280665"/>
              <a:gd name="connsiteX9" fmla="*/ 0 w 2129299"/>
              <a:gd name="connsiteY9" fmla="*/ 2553993 h 5280665"/>
              <a:gd name="connsiteX10" fmla="*/ 0 w 2129299"/>
              <a:gd name="connsiteY10" fmla="*/ 2314522 h 5280665"/>
              <a:gd name="connsiteX11" fmla="*/ 0 w 2129299"/>
              <a:gd name="connsiteY11" fmla="*/ 2081079 h 5280665"/>
              <a:gd name="connsiteX12" fmla="*/ 0 w 2129299"/>
              <a:gd name="connsiteY12" fmla="*/ 2081074 h 5280665"/>
              <a:gd name="connsiteX13" fmla="*/ 0 w 2129299"/>
              <a:gd name="connsiteY13" fmla="*/ 1959546 h 5280665"/>
              <a:gd name="connsiteX14" fmla="*/ 0 w 2129299"/>
              <a:gd name="connsiteY14" fmla="*/ 1959544 h 5280665"/>
              <a:gd name="connsiteX15" fmla="*/ 0 w 2129299"/>
              <a:gd name="connsiteY15" fmla="*/ 1841604 h 5280665"/>
              <a:gd name="connsiteX16" fmla="*/ 0 w 2129299"/>
              <a:gd name="connsiteY16" fmla="*/ 1769542 h 5280665"/>
              <a:gd name="connsiteX17" fmla="*/ 0 w 2129299"/>
              <a:gd name="connsiteY17" fmla="*/ 1769539 h 5280665"/>
              <a:gd name="connsiteX18" fmla="*/ 0 w 2129299"/>
              <a:gd name="connsiteY18" fmla="*/ 1720070 h 5280665"/>
              <a:gd name="connsiteX19" fmla="*/ 0 w 2129299"/>
              <a:gd name="connsiteY19" fmla="*/ 1530067 h 5280665"/>
              <a:gd name="connsiteX20" fmla="*/ 0 w 2129299"/>
              <a:gd name="connsiteY20" fmla="*/ 1486628 h 5280665"/>
              <a:gd name="connsiteX21" fmla="*/ 0 w 2129299"/>
              <a:gd name="connsiteY21" fmla="*/ 1486626 h 5280665"/>
              <a:gd name="connsiteX22" fmla="*/ 0 w 2129299"/>
              <a:gd name="connsiteY22" fmla="*/ 1296624 h 5280665"/>
              <a:gd name="connsiteX23" fmla="*/ 0 w 2129299"/>
              <a:gd name="connsiteY23" fmla="*/ 1296622 h 5280665"/>
              <a:gd name="connsiteX24" fmla="*/ 0 w 2129299"/>
              <a:gd name="connsiteY24" fmla="*/ 1247153 h 5280665"/>
              <a:gd name="connsiteX25" fmla="*/ 0 w 2129299"/>
              <a:gd name="connsiteY25" fmla="*/ 1175092 h 5280665"/>
              <a:gd name="connsiteX26" fmla="*/ 0 w 2129299"/>
              <a:gd name="connsiteY26" fmla="*/ 1175089 h 5280665"/>
              <a:gd name="connsiteX27" fmla="*/ 0 w 2129299"/>
              <a:gd name="connsiteY27" fmla="*/ 1057149 h 5280665"/>
              <a:gd name="connsiteX28" fmla="*/ 0 w 2129299"/>
              <a:gd name="connsiteY28" fmla="*/ 935617 h 5280665"/>
              <a:gd name="connsiteX29" fmla="*/ 0 w 2129299"/>
              <a:gd name="connsiteY29" fmla="*/ 934110 h 5280665"/>
              <a:gd name="connsiteX30" fmla="*/ 0 w 2129299"/>
              <a:gd name="connsiteY30" fmla="*/ 702174 h 5280665"/>
              <a:gd name="connsiteX31" fmla="*/ 0 w 2129299"/>
              <a:gd name="connsiteY31" fmla="*/ 702172 h 5280665"/>
              <a:gd name="connsiteX32" fmla="*/ 0 w 2129299"/>
              <a:gd name="connsiteY32" fmla="*/ 651522 h 5280665"/>
              <a:gd name="connsiteX33" fmla="*/ 0 w 2129299"/>
              <a:gd name="connsiteY33" fmla="*/ 462699 h 5280665"/>
              <a:gd name="connsiteX34" fmla="*/ 0 w 2129299"/>
              <a:gd name="connsiteY34" fmla="*/ 11010 h 5280665"/>
              <a:gd name="connsiteX35" fmla="*/ 0 w 2129299"/>
              <a:gd name="connsiteY35" fmla="*/ 11008 h 5280665"/>
              <a:gd name="connsiteX36" fmla="*/ 0 w 2129299"/>
              <a:gd name="connsiteY36" fmla="*/ 0 h 5280665"/>
              <a:gd name="connsiteX37" fmla="*/ 515667 w 2129299"/>
              <a:gd name="connsiteY37" fmla="*/ 0 h 5280665"/>
              <a:gd name="connsiteX38" fmla="*/ 621018 w 2129299"/>
              <a:gd name="connsiteY38" fmla="*/ 0 h 5280665"/>
              <a:gd name="connsiteX39" fmla="*/ 1207013 w 2129299"/>
              <a:gd name="connsiteY39" fmla="*/ 0 h 5280665"/>
              <a:gd name="connsiteX40" fmla="*/ 1313582 w 2129299"/>
              <a:gd name="connsiteY40" fmla="*/ 0 h 5280665"/>
              <a:gd name="connsiteX41" fmla="*/ 1722679 w 2129299"/>
              <a:gd name="connsiteY41" fmla="*/ 0 h 5280665"/>
              <a:gd name="connsiteX42" fmla="*/ 1828030 w 2129299"/>
              <a:gd name="connsiteY42" fmla="*/ 0 h 5280665"/>
              <a:gd name="connsiteX43" fmla="*/ 2129299 w 2129299"/>
              <a:gd name="connsiteY43" fmla="*/ 0 h 5280665"/>
              <a:gd name="connsiteX44" fmla="*/ 2129299 w 2129299"/>
              <a:gd name="connsiteY44" fmla="*/ 84409 h 5280665"/>
              <a:gd name="connsiteX45" fmla="*/ 2129299 w 2129299"/>
              <a:gd name="connsiteY45" fmla="*/ 588968 h 5280665"/>
              <a:gd name="connsiteX46" fmla="*/ 2129299 w 2129299"/>
              <a:gd name="connsiteY46" fmla="*/ 2703061 h 5280665"/>
              <a:gd name="connsiteX47" fmla="*/ 2129299 w 2129299"/>
              <a:gd name="connsiteY47" fmla="*/ 3669127 h 5280665"/>
              <a:gd name="connsiteX48" fmla="*/ 2129299 w 2129299"/>
              <a:gd name="connsiteY48" fmla="*/ 3816082 h 5280665"/>
              <a:gd name="connsiteX49" fmla="*/ 2129299 w 2129299"/>
              <a:gd name="connsiteY49" fmla="*/ 4386737 h 5280665"/>
              <a:gd name="connsiteX50" fmla="*/ 2129299 w 2129299"/>
              <a:gd name="connsiteY50" fmla="*/ 4535392 h 5280665"/>
              <a:gd name="connsiteX51" fmla="*/ 2129299 w 2129299"/>
              <a:gd name="connsiteY51" fmla="*/ 5280665 h 5280665"/>
              <a:gd name="connsiteX52" fmla="*/ 2062103 w 2129299"/>
              <a:gd name="connsiteY52" fmla="*/ 5280665 h 5280665"/>
              <a:gd name="connsiteX53" fmla="*/ 1572455 w 2129299"/>
              <a:gd name="connsiteY53" fmla="*/ 5280665 h 5280665"/>
              <a:gd name="connsiteX54" fmla="*/ 1419221 w 2129299"/>
              <a:gd name="connsiteY54" fmla="*/ 5280665 h 5280665"/>
              <a:gd name="connsiteX55" fmla="*/ 929573 w 2129299"/>
              <a:gd name="connsiteY55" fmla="*/ 5280665 h 5280665"/>
              <a:gd name="connsiteX56" fmla="*/ 855090 w 2129299"/>
              <a:gd name="connsiteY56" fmla="*/ 5280665 h 5280665"/>
              <a:gd name="connsiteX57" fmla="*/ 365443 w 2129299"/>
              <a:gd name="connsiteY57" fmla="*/ 5280665 h 5280665"/>
              <a:gd name="connsiteX58" fmla="*/ 0 w 2129299"/>
              <a:gd name="connsiteY58" fmla="*/ 4857508 h 52806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2129299" h="5280665">
                <a:moveTo>
                  <a:pt x="0" y="4857508"/>
                </a:moveTo>
                <a:lnTo>
                  <a:pt x="0" y="4384590"/>
                </a:lnTo>
                <a:lnTo>
                  <a:pt x="0" y="4263056"/>
                </a:lnTo>
                <a:lnTo>
                  <a:pt x="0" y="4073053"/>
                </a:lnTo>
                <a:lnTo>
                  <a:pt x="0" y="3790140"/>
                </a:lnTo>
                <a:lnTo>
                  <a:pt x="0" y="3600135"/>
                </a:lnTo>
                <a:lnTo>
                  <a:pt x="0" y="3478602"/>
                </a:lnTo>
                <a:lnTo>
                  <a:pt x="0" y="3005684"/>
                </a:lnTo>
                <a:lnTo>
                  <a:pt x="0" y="2553995"/>
                </a:lnTo>
                <a:lnTo>
                  <a:pt x="0" y="2553993"/>
                </a:lnTo>
                <a:lnTo>
                  <a:pt x="0" y="2314522"/>
                </a:lnTo>
                <a:lnTo>
                  <a:pt x="0" y="2081079"/>
                </a:lnTo>
                <a:lnTo>
                  <a:pt x="0" y="2081074"/>
                </a:lnTo>
                <a:lnTo>
                  <a:pt x="0" y="1959546"/>
                </a:lnTo>
                <a:lnTo>
                  <a:pt x="0" y="1959544"/>
                </a:lnTo>
                <a:lnTo>
                  <a:pt x="0" y="1841604"/>
                </a:lnTo>
                <a:lnTo>
                  <a:pt x="0" y="1769542"/>
                </a:lnTo>
                <a:lnTo>
                  <a:pt x="0" y="1769539"/>
                </a:lnTo>
                <a:lnTo>
                  <a:pt x="0" y="1720070"/>
                </a:lnTo>
                <a:lnTo>
                  <a:pt x="0" y="1530067"/>
                </a:lnTo>
                <a:lnTo>
                  <a:pt x="0" y="1486628"/>
                </a:lnTo>
                <a:lnTo>
                  <a:pt x="0" y="1486626"/>
                </a:lnTo>
                <a:lnTo>
                  <a:pt x="0" y="1296624"/>
                </a:lnTo>
                <a:lnTo>
                  <a:pt x="0" y="1296622"/>
                </a:lnTo>
                <a:lnTo>
                  <a:pt x="0" y="1247153"/>
                </a:lnTo>
                <a:lnTo>
                  <a:pt x="0" y="1175092"/>
                </a:lnTo>
                <a:lnTo>
                  <a:pt x="0" y="1175089"/>
                </a:lnTo>
                <a:lnTo>
                  <a:pt x="0" y="1057149"/>
                </a:lnTo>
                <a:lnTo>
                  <a:pt x="0" y="935617"/>
                </a:lnTo>
                <a:lnTo>
                  <a:pt x="0" y="934110"/>
                </a:lnTo>
                <a:lnTo>
                  <a:pt x="0" y="702174"/>
                </a:lnTo>
                <a:lnTo>
                  <a:pt x="0" y="702172"/>
                </a:lnTo>
                <a:lnTo>
                  <a:pt x="0" y="651522"/>
                </a:lnTo>
                <a:lnTo>
                  <a:pt x="0" y="462699"/>
                </a:lnTo>
                <a:lnTo>
                  <a:pt x="0" y="11010"/>
                </a:lnTo>
                <a:lnTo>
                  <a:pt x="0" y="11008"/>
                </a:lnTo>
                <a:lnTo>
                  <a:pt x="0" y="0"/>
                </a:lnTo>
                <a:lnTo>
                  <a:pt x="515667" y="0"/>
                </a:lnTo>
                <a:lnTo>
                  <a:pt x="621018" y="0"/>
                </a:lnTo>
                <a:lnTo>
                  <a:pt x="1207013" y="0"/>
                </a:lnTo>
                <a:lnTo>
                  <a:pt x="1313582" y="0"/>
                </a:lnTo>
                <a:lnTo>
                  <a:pt x="1722679" y="0"/>
                </a:lnTo>
                <a:lnTo>
                  <a:pt x="1828030" y="0"/>
                </a:lnTo>
                <a:lnTo>
                  <a:pt x="2129299" y="0"/>
                </a:lnTo>
                <a:lnTo>
                  <a:pt x="2129299" y="84409"/>
                </a:lnTo>
                <a:lnTo>
                  <a:pt x="2129299" y="588968"/>
                </a:lnTo>
                <a:lnTo>
                  <a:pt x="2129299" y="2703061"/>
                </a:lnTo>
                <a:lnTo>
                  <a:pt x="2129299" y="3669127"/>
                </a:lnTo>
                <a:lnTo>
                  <a:pt x="2129299" y="3816082"/>
                </a:lnTo>
                <a:lnTo>
                  <a:pt x="2129299" y="4386737"/>
                </a:lnTo>
                <a:lnTo>
                  <a:pt x="2129299" y="4535392"/>
                </a:lnTo>
                <a:lnTo>
                  <a:pt x="2129299" y="5280665"/>
                </a:lnTo>
                <a:lnTo>
                  <a:pt x="2062103" y="5280665"/>
                </a:lnTo>
                <a:lnTo>
                  <a:pt x="1572455" y="5280665"/>
                </a:lnTo>
                <a:lnTo>
                  <a:pt x="1419221" y="5280665"/>
                </a:lnTo>
                <a:lnTo>
                  <a:pt x="929573" y="5280665"/>
                </a:lnTo>
                <a:lnTo>
                  <a:pt x="855090" y="5280665"/>
                </a:lnTo>
                <a:lnTo>
                  <a:pt x="365443" y="5280665"/>
                </a:lnTo>
                <a:cubicBezTo>
                  <a:pt x="164152" y="5280665"/>
                  <a:pt x="0" y="5091976"/>
                  <a:pt x="0" y="4857508"/>
                </a:cubicBezTo>
                <a:close/>
              </a:path>
            </a:pathLst>
          </a:custGeom>
          <a:noFill/>
          <a:ln w="24491" cap="flat">
            <a:solidFill>
              <a:srgbClr val="EC7C69"/>
            </a:solidFill>
            <a:prstDash val="solid"/>
            <a:miter/>
          </a:ln>
        </p:spPr>
        <p:txBody>
          <a:bodyPr wrap="square" rtlCol="0" anchor="ctr">
            <a:noAutofit/>
          </a:bodyPr>
          <a:lstStyle/>
          <a:p>
            <a:endParaRPr lang="en-US"/>
          </a:p>
        </p:txBody>
      </p:sp>
      <p:grpSp>
        <p:nvGrpSpPr>
          <p:cNvPr id="12" name="Group 11">
            <a:extLst>
              <a:ext uri="{FF2B5EF4-FFF2-40B4-BE49-F238E27FC236}">
                <a16:creationId xmlns:a16="http://schemas.microsoft.com/office/drawing/2014/main" id="{45A111C0-5B0E-79F6-A294-32BAB0FB7F63}"/>
              </a:ext>
            </a:extLst>
          </p:cNvPr>
          <p:cNvGrpSpPr/>
          <p:nvPr/>
        </p:nvGrpSpPr>
        <p:grpSpPr>
          <a:xfrm>
            <a:off x="1650426" y="195724"/>
            <a:ext cx="793524" cy="801083"/>
            <a:chOff x="4897755" y="3322320"/>
            <a:chExt cx="600074" cy="605790"/>
          </a:xfrm>
        </p:grpSpPr>
        <p:sp>
          <p:nvSpPr>
            <p:cNvPr id="13" name="Freeform 23">
              <a:extLst>
                <a:ext uri="{FF2B5EF4-FFF2-40B4-BE49-F238E27FC236}">
                  <a16:creationId xmlns:a16="http://schemas.microsoft.com/office/drawing/2014/main" id="{09051E66-1B8D-B97C-A955-438EBDE89A1E}"/>
                </a:ext>
              </a:extLst>
            </p:cNvPr>
            <p:cNvSpPr/>
            <p:nvPr/>
          </p:nvSpPr>
          <p:spPr>
            <a:xfrm>
              <a:off x="4897755" y="3322320"/>
              <a:ext cx="600074" cy="605790"/>
            </a:xfrm>
            <a:custGeom>
              <a:avLst/>
              <a:gdLst>
                <a:gd name="connsiteX0" fmla="*/ 600075 w 600074"/>
                <a:gd name="connsiteY0" fmla="*/ 302895 h 605790"/>
                <a:gd name="connsiteX1" fmla="*/ 300037 w 600074"/>
                <a:gd name="connsiteY1" fmla="*/ 605790 h 605790"/>
                <a:gd name="connsiteX2" fmla="*/ 0 w 600074"/>
                <a:gd name="connsiteY2" fmla="*/ 302895 h 605790"/>
                <a:gd name="connsiteX3" fmla="*/ 300037 w 600074"/>
                <a:gd name="connsiteY3" fmla="*/ 0 h 605790"/>
                <a:gd name="connsiteX4" fmla="*/ 600075 w 600074"/>
                <a:gd name="connsiteY4" fmla="*/ 302895 h 6057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0074" h="605790">
                  <a:moveTo>
                    <a:pt x="600075" y="302895"/>
                  </a:moveTo>
                  <a:cubicBezTo>
                    <a:pt x="600075" y="470179"/>
                    <a:pt x="465744" y="605790"/>
                    <a:pt x="300037" y="605790"/>
                  </a:cubicBezTo>
                  <a:cubicBezTo>
                    <a:pt x="134331" y="605790"/>
                    <a:pt x="0" y="470179"/>
                    <a:pt x="0" y="302895"/>
                  </a:cubicBezTo>
                  <a:cubicBezTo>
                    <a:pt x="0" y="135611"/>
                    <a:pt x="134331" y="0"/>
                    <a:pt x="300037" y="0"/>
                  </a:cubicBezTo>
                  <a:cubicBezTo>
                    <a:pt x="465744" y="0"/>
                    <a:pt x="600075" y="135611"/>
                    <a:pt x="600075" y="302895"/>
                  </a:cubicBezTo>
                  <a:close/>
                </a:path>
              </a:pathLst>
            </a:custGeom>
            <a:solidFill>
              <a:srgbClr val="00979B"/>
            </a:solidFill>
            <a:ln w="9525" cap="flat">
              <a:noFill/>
              <a:prstDash val="solid"/>
              <a:miter/>
            </a:ln>
          </p:spPr>
          <p:txBody>
            <a:bodyPr rtlCol="0" anchor="ctr"/>
            <a:lstStyle/>
            <a:p>
              <a:endParaRPr lang="en-US"/>
            </a:p>
          </p:txBody>
        </p:sp>
        <p:sp>
          <p:nvSpPr>
            <p:cNvPr id="15" name="Freeform 24">
              <a:extLst>
                <a:ext uri="{FF2B5EF4-FFF2-40B4-BE49-F238E27FC236}">
                  <a16:creationId xmlns:a16="http://schemas.microsoft.com/office/drawing/2014/main" id="{74FF7D10-775E-8DC2-DBF0-9FAE4B648E4F}"/>
                </a:ext>
              </a:extLst>
            </p:cNvPr>
            <p:cNvSpPr/>
            <p:nvPr/>
          </p:nvSpPr>
          <p:spPr>
            <a:xfrm>
              <a:off x="5040944" y="3439468"/>
              <a:ext cx="383543" cy="485784"/>
            </a:xfrm>
            <a:custGeom>
              <a:avLst/>
              <a:gdLst>
                <a:gd name="connsiteX0" fmla="*/ 383543 w 383543"/>
                <a:gd name="connsiteY0" fmla="*/ 383867 h 485784"/>
                <a:gd name="connsiteX1" fmla="*/ 289246 w 383543"/>
                <a:gd name="connsiteY1" fmla="*/ 229562 h 485784"/>
                <a:gd name="connsiteX2" fmla="*/ 205426 w 383543"/>
                <a:gd name="connsiteY2" fmla="*/ 122882 h 485784"/>
                <a:gd name="connsiteX3" fmla="*/ 205426 w 383543"/>
                <a:gd name="connsiteY3" fmla="*/ 111452 h 485784"/>
                <a:gd name="connsiteX4" fmla="*/ 248288 w 383543"/>
                <a:gd name="connsiteY4" fmla="*/ 127644 h 485784"/>
                <a:gd name="connsiteX5" fmla="*/ 254956 w 383543"/>
                <a:gd name="connsiteY5" fmla="*/ 107642 h 485784"/>
                <a:gd name="connsiteX6" fmla="*/ 206378 w 383543"/>
                <a:gd name="connsiteY6" fmla="*/ 87640 h 485784"/>
                <a:gd name="connsiteX7" fmla="*/ 198758 w 383543"/>
                <a:gd name="connsiteY7" fmla="*/ 63827 h 485784"/>
                <a:gd name="connsiteX8" fmla="*/ 198758 w 383543"/>
                <a:gd name="connsiteY8" fmla="*/ 63827 h 485784"/>
                <a:gd name="connsiteX9" fmla="*/ 221618 w 383543"/>
                <a:gd name="connsiteY9" fmla="*/ 18107 h 485784"/>
                <a:gd name="connsiteX10" fmla="*/ 213046 w 383543"/>
                <a:gd name="connsiteY10" fmla="*/ 2867 h 485784"/>
                <a:gd name="connsiteX11" fmla="*/ 193043 w 383543"/>
                <a:gd name="connsiteY11" fmla="*/ 4772 h 485784"/>
                <a:gd name="connsiteX12" fmla="*/ 128273 w 383543"/>
                <a:gd name="connsiteY12" fmla="*/ 10 h 485784"/>
                <a:gd name="connsiteX13" fmla="*/ 103508 w 383543"/>
                <a:gd name="connsiteY13" fmla="*/ 10 h 485784"/>
                <a:gd name="connsiteX14" fmla="*/ 101603 w 383543"/>
                <a:gd name="connsiteY14" fmla="*/ 10 h 485784"/>
                <a:gd name="connsiteX15" fmla="*/ 70171 w 383543"/>
                <a:gd name="connsiteY15" fmla="*/ 16202 h 485784"/>
                <a:gd name="connsiteX16" fmla="*/ 93031 w 383543"/>
                <a:gd name="connsiteY16" fmla="*/ 62874 h 485784"/>
                <a:gd name="connsiteX17" fmla="*/ 86363 w 383543"/>
                <a:gd name="connsiteY17" fmla="*/ 86687 h 485784"/>
                <a:gd name="connsiteX18" fmla="*/ 42548 w 383543"/>
                <a:gd name="connsiteY18" fmla="*/ 106690 h 485784"/>
                <a:gd name="connsiteX19" fmla="*/ 49216 w 383543"/>
                <a:gd name="connsiteY19" fmla="*/ 126692 h 485784"/>
                <a:gd name="connsiteX20" fmla="*/ 86363 w 383543"/>
                <a:gd name="connsiteY20" fmla="*/ 111452 h 485784"/>
                <a:gd name="connsiteX21" fmla="*/ 87316 w 383543"/>
                <a:gd name="connsiteY21" fmla="*/ 121929 h 485784"/>
                <a:gd name="connsiteX22" fmla="*/ 34928 w 383543"/>
                <a:gd name="connsiteY22" fmla="*/ 171460 h 485784"/>
                <a:gd name="connsiteX23" fmla="*/ 4448 w 383543"/>
                <a:gd name="connsiteY23" fmla="*/ 220990 h 485784"/>
                <a:gd name="connsiteX24" fmla="*/ 29213 w 383543"/>
                <a:gd name="connsiteY24" fmla="*/ 329574 h 485784"/>
                <a:gd name="connsiteX25" fmla="*/ 27308 w 383543"/>
                <a:gd name="connsiteY25" fmla="*/ 329574 h 485784"/>
                <a:gd name="connsiteX26" fmla="*/ 138751 w 383543"/>
                <a:gd name="connsiteY26" fmla="*/ 485785 h 485784"/>
                <a:gd name="connsiteX27" fmla="*/ 156848 w 383543"/>
                <a:gd name="connsiteY27" fmla="*/ 485785 h 485784"/>
                <a:gd name="connsiteX28" fmla="*/ 381638 w 383543"/>
                <a:gd name="connsiteY28" fmla="*/ 383867 h 4857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83543" h="485784">
                  <a:moveTo>
                    <a:pt x="383543" y="383867"/>
                  </a:moveTo>
                  <a:lnTo>
                    <a:pt x="289246" y="229562"/>
                  </a:lnTo>
                  <a:cubicBezTo>
                    <a:pt x="278768" y="182890"/>
                    <a:pt x="237811" y="154315"/>
                    <a:pt x="205426" y="122882"/>
                  </a:cubicBezTo>
                  <a:lnTo>
                    <a:pt x="205426" y="111452"/>
                  </a:lnTo>
                  <a:cubicBezTo>
                    <a:pt x="206378" y="111452"/>
                    <a:pt x="248288" y="127644"/>
                    <a:pt x="248288" y="127644"/>
                  </a:cubicBezTo>
                  <a:cubicBezTo>
                    <a:pt x="259718" y="127644"/>
                    <a:pt x="264481" y="114310"/>
                    <a:pt x="254956" y="107642"/>
                  </a:cubicBezTo>
                  <a:lnTo>
                    <a:pt x="206378" y="87640"/>
                  </a:lnTo>
                  <a:cubicBezTo>
                    <a:pt x="206378" y="79067"/>
                    <a:pt x="209236" y="66685"/>
                    <a:pt x="198758" y="63827"/>
                  </a:cubicBezTo>
                  <a:lnTo>
                    <a:pt x="198758" y="63827"/>
                  </a:lnTo>
                  <a:cubicBezTo>
                    <a:pt x="198758" y="62874"/>
                    <a:pt x="221618" y="18107"/>
                    <a:pt x="221618" y="18107"/>
                  </a:cubicBezTo>
                  <a:cubicBezTo>
                    <a:pt x="224476" y="12392"/>
                    <a:pt x="219713" y="3819"/>
                    <a:pt x="213046" y="2867"/>
                  </a:cubicBezTo>
                  <a:cubicBezTo>
                    <a:pt x="207331" y="2867"/>
                    <a:pt x="198758" y="4772"/>
                    <a:pt x="193043" y="4772"/>
                  </a:cubicBezTo>
                  <a:cubicBezTo>
                    <a:pt x="170183" y="6677"/>
                    <a:pt x="150181" y="2867"/>
                    <a:pt x="128273" y="10"/>
                  </a:cubicBezTo>
                  <a:lnTo>
                    <a:pt x="103508" y="10"/>
                  </a:lnTo>
                  <a:cubicBezTo>
                    <a:pt x="103508" y="10"/>
                    <a:pt x="103508" y="10"/>
                    <a:pt x="101603" y="10"/>
                  </a:cubicBezTo>
                  <a:cubicBezTo>
                    <a:pt x="91126" y="10"/>
                    <a:pt x="65408" y="-943"/>
                    <a:pt x="70171" y="16202"/>
                  </a:cubicBezTo>
                  <a:lnTo>
                    <a:pt x="93031" y="62874"/>
                  </a:lnTo>
                  <a:cubicBezTo>
                    <a:pt x="83506" y="67637"/>
                    <a:pt x="88268" y="78115"/>
                    <a:pt x="86363" y="86687"/>
                  </a:cubicBezTo>
                  <a:lnTo>
                    <a:pt x="42548" y="106690"/>
                  </a:lnTo>
                  <a:cubicBezTo>
                    <a:pt x="33023" y="113357"/>
                    <a:pt x="37786" y="126692"/>
                    <a:pt x="49216" y="126692"/>
                  </a:cubicBezTo>
                  <a:lnTo>
                    <a:pt x="86363" y="111452"/>
                  </a:lnTo>
                  <a:cubicBezTo>
                    <a:pt x="86363" y="115262"/>
                    <a:pt x="86363" y="118119"/>
                    <a:pt x="87316" y="121929"/>
                  </a:cubicBezTo>
                  <a:cubicBezTo>
                    <a:pt x="70171" y="139074"/>
                    <a:pt x="51121" y="153362"/>
                    <a:pt x="34928" y="171460"/>
                  </a:cubicBezTo>
                  <a:cubicBezTo>
                    <a:pt x="21593" y="185747"/>
                    <a:pt x="11116" y="200987"/>
                    <a:pt x="4448" y="220990"/>
                  </a:cubicBezTo>
                  <a:cubicBezTo>
                    <a:pt x="-6982" y="260994"/>
                    <a:pt x="4448" y="300999"/>
                    <a:pt x="29213" y="329574"/>
                  </a:cubicBezTo>
                  <a:lnTo>
                    <a:pt x="27308" y="329574"/>
                  </a:lnTo>
                  <a:cubicBezTo>
                    <a:pt x="27308" y="329574"/>
                    <a:pt x="138751" y="485785"/>
                    <a:pt x="138751" y="485785"/>
                  </a:cubicBezTo>
                  <a:cubicBezTo>
                    <a:pt x="144466" y="485785"/>
                    <a:pt x="151133" y="485785"/>
                    <a:pt x="156848" y="485785"/>
                  </a:cubicBezTo>
                  <a:cubicBezTo>
                    <a:pt x="246383" y="485785"/>
                    <a:pt x="326393" y="445779"/>
                    <a:pt x="381638" y="383867"/>
                  </a:cubicBezTo>
                  <a:close/>
                </a:path>
              </a:pathLst>
            </a:custGeom>
            <a:solidFill>
              <a:srgbClr val="087377"/>
            </a:solidFill>
            <a:ln w="9525" cap="flat">
              <a:noFill/>
              <a:prstDash val="solid"/>
              <a:miter/>
            </a:ln>
          </p:spPr>
          <p:txBody>
            <a:bodyPr rtlCol="0" anchor="ctr"/>
            <a:lstStyle/>
            <a:p>
              <a:endParaRPr lang="en-US"/>
            </a:p>
          </p:txBody>
        </p:sp>
        <p:grpSp>
          <p:nvGrpSpPr>
            <p:cNvPr id="16" name="Graphic 14">
              <a:extLst>
                <a:ext uri="{FF2B5EF4-FFF2-40B4-BE49-F238E27FC236}">
                  <a16:creationId xmlns:a16="http://schemas.microsoft.com/office/drawing/2014/main" id="{72AF882E-8B1B-1CAD-FD27-D56231AC9842}"/>
                </a:ext>
              </a:extLst>
            </p:cNvPr>
            <p:cNvGrpSpPr/>
            <p:nvPr/>
          </p:nvGrpSpPr>
          <p:grpSpPr>
            <a:xfrm>
              <a:off x="5040867" y="3443287"/>
              <a:ext cx="290185" cy="367426"/>
              <a:chOff x="5040867" y="3443287"/>
              <a:chExt cx="290185" cy="367426"/>
            </a:xfrm>
            <a:solidFill>
              <a:srgbClr val="FFFFFF"/>
            </a:solidFill>
          </p:grpSpPr>
          <p:sp>
            <p:nvSpPr>
              <p:cNvPr id="17" name="Freeform 26">
                <a:extLst>
                  <a:ext uri="{FF2B5EF4-FFF2-40B4-BE49-F238E27FC236}">
                    <a16:creationId xmlns:a16="http://schemas.microsoft.com/office/drawing/2014/main" id="{CF30B0F1-220A-9728-A0D1-980E97C99D14}"/>
                  </a:ext>
                </a:extLst>
              </p:cNvPr>
              <p:cNvSpPr/>
              <p:nvPr/>
            </p:nvSpPr>
            <p:spPr>
              <a:xfrm>
                <a:off x="5040867" y="3443287"/>
                <a:ext cx="290185" cy="367426"/>
              </a:xfrm>
              <a:custGeom>
                <a:avLst/>
                <a:gdLst>
                  <a:gd name="connsiteX0" fmla="*/ 125493 w 290185"/>
                  <a:gd name="connsiteY0" fmla="*/ 0 h 367426"/>
                  <a:gd name="connsiteX1" fmla="*/ 190263 w 290185"/>
                  <a:gd name="connsiteY1" fmla="*/ 4763 h 367426"/>
                  <a:gd name="connsiteX2" fmla="*/ 210265 w 290185"/>
                  <a:gd name="connsiteY2" fmla="*/ 2858 h 367426"/>
                  <a:gd name="connsiteX3" fmla="*/ 218838 w 290185"/>
                  <a:gd name="connsiteY3" fmla="*/ 18097 h 367426"/>
                  <a:gd name="connsiteX4" fmla="*/ 195978 w 290185"/>
                  <a:gd name="connsiteY4" fmla="*/ 62865 h 367426"/>
                  <a:gd name="connsiteX5" fmla="*/ 195978 w 290185"/>
                  <a:gd name="connsiteY5" fmla="*/ 62865 h 367426"/>
                  <a:gd name="connsiteX6" fmla="*/ 203598 w 290185"/>
                  <a:gd name="connsiteY6" fmla="*/ 87630 h 367426"/>
                  <a:gd name="connsiteX7" fmla="*/ 252175 w 290185"/>
                  <a:gd name="connsiteY7" fmla="*/ 107633 h 367426"/>
                  <a:gd name="connsiteX8" fmla="*/ 245508 w 290185"/>
                  <a:gd name="connsiteY8" fmla="*/ 127635 h 367426"/>
                  <a:gd name="connsiteX9" fmla="*/ 204550 w 290185"/>
                  <a:gd name="connsiteY9" fmla="*/ 111442 h 367426"/>
                  <a:gd name="connsiteX10" fmla="*/ 204550 w 290185"/>
                  <a:gd name="connsiteY10" fmla="*/ 122872 h 367426"/>
                  <a:gd name="connsiteX11" fmla="*/ 287418 w 290185"/>
                  <a:gd name="connsiteY11" fmla="*/ 229553 h 367426"/>
                  <a:gd name="connsiteX12" fmla="*/ 183595 w 290185"/>
                  <a:gd name="connsiteY12" fmla="*/ 366713 h 367426"/>
                  <a:gd name="connsiteX13" fmla="*/ 105490 w 290185"/>
                  <a:gd name="connsiteY13" fmla="*/ 366713 h 367426"/>
                  <a:gd name="connsiteX14" fmla="*/ 4525 w 290185"/>
                  <a:gd name="connsiteY14" fmla="*/ 221933 h 367426"/>
                  <a:gd name="connsiteX15" fmla="*/ 35005 w 290185"/>
                  <a:gd name="connsiteY15" fmla="*/ 172403 h 367426"/>
                  <a:gd name="connsiteX16" fmla="*/ 87393 w 290185"/>
                  <a:gd name="connsiteY16" fmla="*/ 122872 h 367426"/>
                  <a:gd name="connsiteX17" fmla="*/ 86440 w 290185"/>
                  <a:gd name="connsiteY17" fmla="*/ 112395 h 367426"/>
                  <a:gd name="connsiteX18" fmla="*/ 49293 w 290185"/>
                  <a:gd name="connsiteY18" fmla="*/ 127635 h 367426"/>
                  <a:gd name="connsiteX19" fmla="*/ 42625 w 290185"/>
                  <a:gd name="connsiteY19" fmla="*/ 107633 h 367426"/>
                  <a:gd name="connsiteX20" fmla="*/ 86440 w 290185"/>
                  <a:gd name="connsiteY20" fmla="*/ 87630 h 367426"/>
                  <a:gd name="connsiteX21" fmla="*/ 93108 w 290185"/>
                  <a:gd name="connsiteY21" fmla="*/ 63817 h 367426"/>
                  <a:gd name="connsiteX22" fmla="*/ 70248 w 290185"/>
                  <a:gd name="connsiteY22" fmla="*/ 17145 h 367426"/>
                  <a:gd name="connsiteX23" fmla="*/ 101680 w 290185"/>
                  <a:gd name="connsiteY23" fmla="*/ 953 h 367426"/>
                  <a:gd name="connsiteX24" fmla="*/ 103585 w 290185"/>
                  <a:gd name="connsiteY24" fmla="*/ 953 h 367426"/>
                  <a:gd name="connsiteX25" fmla="*/ 128350 w 290185"/>
                  <a:gd name="connsiteY25" fmla="*/ 953 h 367426"/>
                  <a:gd name="connsiteX26" fmla="*/ 190263 w 290185"/>
                  <a:gd name="connsiteY26" fmla="*/ 26670 h 367426"/>
                  <a:gd name="connsiteX27" fmla="*/ 158830 w 290185"/>
                  <a:gd name="connsiteY27" fmla="*/ 26670 h 367426"/>
                  <a:gd name="connsiteX28" fmla="*/ 122635 w 290185"/>
                  <a:gd name="connsiteY28" fmla="*/ 21908 h 367426"/>
                  <a:gd name="connsiteX29" fmla="*/ 94060 w 290185"/>
                  <a:gd name="connsiteY29" fmla="*/ 21908 h 367426"/>
                  <a:gd name="connsiteX30" fmla="*/ 114063 w 290185"/>
                  <a:gd name="connsiteY30" fmla="*/ 60960 h 367426"/>
                  <a:gd name="connsiteX31" fmla="*/ 116920 w 290185"/>
                  <a:gd name="connsiteY31" fmla="*/ 60960 h 367426"/>
                  <a:gd name="connsiteX32" fmla="*/ 171213 w 290185"/>
                  <a:gd name="connsiteY32" fmla="*/ 61913 h 367426"/>
                  <a:gd name="connsiteX33" fmla="*/ 190263 w 290185"/>
                  <a:gd name="connsiteY33" fmla="*/ 25717 h 367426"/>
                  <a:gd name="connsiteX34" fmla="*/ 182643 w 290185"/>
                  <a:gd name="connsiteY34" fmla="*/ 84772 h 367426"/>
                  <a:gd name="connsiteX35" fmla="*/ 106443 w 290185"/>
                  <a:gd name="connsiteY35" fmla="*/ 84772 h 367426"/>
                  <a:gd name="connsiteX36" fmla="*/ 106443 w 290185"/>
                  <a:gd name="connsiteY36" fmla="*/ 105728 h 367426"/>
                  <a:gd name="connsiteX37" fmla="*/ 182643 w 290185"/>
                  <a:gd name="connsiteY37" fmla="*/ 105728 h 367426"/>
                  <a:gd name="connsiteX38" fmla="*/ 182643 w 290185"/>
                  <a:gd name="connsiteY38" fmla="*/ 84772 h 367426"/>
                  <a:gd name="connsiteX39" fmla="*/ 112158 w 290185"/>
                  <a:gd name="connsiteY39" fmla="*/ 127635 h 367426"/>
                  <a:gd name="connsiteX40" fmla="*/ 39768 w 290185"/>
                  <a:gd name="connsiteY40" fmla="*/ 196215 h 367426"/>
                  <a:gd name="connsiteX41" fmla="*/ 105490 w 290185"/>
                  <a:gd name="connsiteY41" fmla="*/ 343853 h 367426"/>
                  <a:gd name="connsiteX42" fmla="*/ 181690 w 290185"/>
                  <a:gd name="connsiteY42" fmla="*/ 343853 h 367426"/>
                  <a:gd name="connsiteX43" fmla="*/ 246460 w 290185"/>
                  <a:gd name="connsiteY43" fmla="*/ 195263 h 367426"/>
                  <a:gd name="connsiteX44" fmla="*/ 175975 w 290185"/>
                  <a:gd name="connsiteY44" fmla="*/ 127635 h 367426"/>
                  <a:gd name="connsiteX45" fmla="*/ 111205 w 290185"/>
                  <a:gd name="connsiteY45" fmla="*/ 127635 h 367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290185" h="367426">
                    <a:moveTo>
                      <a:pt x="125493" y="0"/>
                    </a:moveTo>
                    <a:cubicBezTo>
                      <a:pt x="147400" y="3810"/>
                      <a:pt x="167403" y="6667"/>
                      <a:pt x="190263" y="4763"/>
                    </a:cubicBezTo>
                    <a:cubicBezTo>
                      <a:pt x="213123" y="2858"/>
                      <a:pt x="204550" y="1905"/>
                      <a:pt x="210265" y="2858"/>
                    </a:cubicBezTo>
                    <a:cubicBezTo>
                      <a:pt x="215980" y="3810"/>
                      <a:pt x="221695" y="11430"/>
                      <a:pt x="218838" y="18097"/>
                    </a:cubicBezTo>
                    <a:lnTo>
                      <a:pt x="195978" y="62865"/>
                    </a:lnTo>
                    <a:lnTo>
                      <a:pt x="195978" y="62865"/>
                    </a:lnTo>
                    <a:cubicBezTo>
                      <a:pt x="206455" y="66675"/>
                      <a:pt x="203598" y="79058"/>
                      <a:pt x="203598" y="87630"/>
                    </a:cubicBezTo>
                    <a:lnTo>
                      <a:pt x="252175" y="107633"/>
                    </a:lnTo>
                    <a:cubicBezTo>
                      <a:pt x="261700" y="114300"/>
                      <a:pt x="256938" y="127635"/>
                      <a:pt x="245508" y="127635"/>
                    </a:cubicBezTo>
                    <a:lnTo>
                      <a:pt x="204550" y="111442"/>
                    </a:lnTo>
                    <a:lnTo>
                      <a:pt x="204550" y="122872"/>
                    </a:lnTo>
                    <a:cubicBezTo>
                      <a:pt x="235030" y="154305"/>
                      <a:pt x="276940" y="182880"/>
                      <a:pt x="287418" y="229553"/>
                    </a:cubicBezTo>
                    <a:cubicBezTo>
                      <a:pt x="302658" y="297180"/>
                      <a:pt x="253128" y="362903"/>
                      <a:pt x="183595" y="366713"/>
                    </a:cubicBezTo>
                    <a:cubicBezTo>
                      <a:pt x="160735" y="367665"/>
                      <a:pt x="128350" y="367665"/>
                      <a:pt x="105490" y="366713"/>
                    </a:cubicBezTo>
                    <a:cubicBezTo>
                      <a:pt x="33100" y="361950"/>
                      <a:pt x="-15477" y="290513"/>
                      <a:pt x="4525" y="221933"/>
                    </a:cubicBezTo>
                    <a:cubicBezTo>
                      <a:pt x="24528" y="153353"/>
                      <a:pt x="20718" y="187642"/>
                      <a:pt x="35005" y="172403"/>
                    </a:cubicBezTo>
                    <a:cubicBezTo>
                      <a:pt x="49293" y="157163"/>
                      <a:pt x="70248" y="140017"/>
                      <a:pt x="87393" y="122872"/>
                    </a:cubicBezTo>
                    <a:cubicBezTo>
                      <a:pt x="85488" y="119063"/>
                      <a:pt x="86440" y="116205"/>
                      <a:pt x="86440" y="112395"/>
                    </a:cubicBezTo>
                    <a:lnTo>
                      <a:pt x="49293" y="127635"/>
                    </a:lnTo>
                    <a:cubicBezTo>
                      <a:pt x="37863" y="127635"/>
                      <a:pt x="33100" y="114300"/>
                      <a:pt x="42625" y="107633"/>
                    </a:cubicBezTo>
                    <a:lnTo>
                      <a:pt x="86440" y="87630"/>
                    </a:lnTo>
                    <a:cubicBezTo>
                      <a:pt x="87393" y="79058"/>
                      <a:pt x="83583" y="68580"/>
                      <a:pt x="93108" y="63817"/>
                    </a:cubicBezTo>
                    <a:lnTo>
                      <a:pt x="70248" y="17145"/>
                    </a:lnTo>
                    <a:cubicBezTo>
                      <a:pt x="65485" y="-953"/>
                      <a:pt x="91203" y="953"/>
                      <a:pt x="101680" y="953"/>
                    </a:cubicBezTo>
                    <a:cubicBezTo>
                      <a:pt x="112158" y="953"/>
                      <a:pt x="103585" y="953"/>
                      <a:pt x="103585" y="953"/>
                    </a:cubicBezTo>
                    <a:lnTo>
                      <a:pt x="128350" y="953"/>
                    </a:lnTo>
                    <a:close/>
                    <a:moveTo>
                      <a:pt x="190263" y="26670"/>
                    </a:moveTo>
                    <a:cubicBezTo>
                      <a:pt x="179785" y="26670"/>
                      <a:pt x="169308" y="27622"/>
                      <a:pt x="158830" y="26670"/>
                    </a:cubicBezTo>
                    <a:cubicBezTo>
                      <a:pt x="148353" y="25717"/>
                      <a:pt x="135018" y="21908"/>
                      <a:pt x="122635" y="21908"/>
                    </a:cubicBezTo>
                    <a:cubicBezTo>
                      <a:pt x="110253" y="21908"/>
                      <a:pt x="103585" y="21908"/>
                      <a:pt x="94060" y="21908"/>
                    </a:cubicBezTo>
                    <a:lnTo>
                      <a:pt x="114063" y="60960"/>
                    </a:lnTo>
                    <a:lnTo>
                      <a:pt x="116920" y="60960"/>
                    </a:lnTo>
                    <a:cubicBezTo>
                      <a:pt x="116920" y="61913"/>
                      <a:pt x="171213" y="61913"/>
                      <a:pt x="171213" y="61913"/>
                    </a:cubicBezTo>
                    <a:lnTo>
                      <a:pt x="190263" y="25717"/>
                    </a:lnTo>
                    <a:close/>
                    <a:moveTo>
                      <a:pt x="182643" y="84772"/>
                    </a:moveTo>
                    <a:lnTo>
                      <a:pt x="106443" y="84772"/>
                    </a:lnTo>
                    <a:lnTo>
                      <a:pt x="106443" y="105728"/>
                    </a:lnTo>
                    <a:lnTo>
                      <a:pt x="182643" y="105728"/>
                    </a:lnTo>
                    <a:lnTo>
                      <a:pt x="182643" y="84772"/>
                    </a:lnTo>
                    <a:close/>
                    <a:moveTo>
                      <a:pt x="112158" y="127635"/>
                    </a:moveTo>
                    <a:cubicBezTo>
                      <a:pt x="89298" y="150495"/>
                      <a:pt x="60723" y="171450"/>
                      <a:pt x="39768" y="196215"/>
                    </a:cubicBezTo>
                    <a:cubicBezTo>
                      <a:pt x="-5952" y="253365"/>
                      <a:pt x="31195" y="340042"/>
                      <a:pt x="105490" y="343853"/>
                    </a:cubicBezTo>
                    <a:cubicBezTo>
                      <a:pt x="127398" y="344805"/>
                      <a:pt x="159783" y="344805"/>
                      <a:pt x="181690" y="343853"/>
                    </a:cubicBezTo>
                    <a:cubicBezTo>
                      <a:pt x="255985" y="339090"/>
                      <a:pt x="293133" y="253365"/>
                      <a:pt x="246460" y="195263"/>
                    </a:cubicBezTo>
                    <a:cubicBezTo>
                      <a:pt x="226458" y="170497"/>
                      <a:pt x="199788" y="149542"/>
                      <a:pt x="175975" y="127635"/>
                    </a:cubicBezTo>
                    <a:lnTo>
                      <a:pt x="111205" y="127635"/>
                    </a:lnTo>
                    <a:close/>
                  </a:path>
                </a:pathLst>
              </a:custGeom>
              <a:solidFill>
                <a:srgbClr val="FFFFFF"/>
              </a:solidFill>
              <a:ln w="9525" cap="flat">
                <a:noFill/>
                <a:prstDash val="solid"/>
                <a:miter/>
              </a:ln>
            </p:spPr>
            <p:txBody>
              <a:bodyPr rtlCol="0" anchor="ctr"/>
              <a:lstStyle/>
              <a:p>
                <a:endParaRPr lang="en-US"/>
              </a:p>
            </p:txBody>
          </p:sp>
          <p:sp>
            <p:nvSpPr>
              <p:cNvPr id="18" name="Freeform 27">
                <a:extLst>
                  <a:ext uri="{FF2B5EF4-FFF2-40B4-BE49-F238E27FC236}">
                    <a16:creationId xmlns:a16="http://schemas.microsoft.com/office/drawing/2014/main" id="{20F4D720-B10C-A9F2-43D5-A58B11D7958F}"/>
                  </a:ext>
                </a:extLst>
              </p:cNvPr>
              <p:cNvSpPr/>
              <p:nvPr/>
            </p:nvSpPr>
            <p:spPr>
              <a:xfrm>
                <a:off x="5119456" y="3615073"/>
                <a:ext cx="112629" cy="129142"/>
              </a:xfrm>
              <a:custGeom>
                <a:avLst/>
                <a:gdLst>
                  <a:gd name="connsiteX0" fmla="*/ 44046 w 112629"/>
                  <a:gd name="connsiteY0" fmla="*/ 37764 h 129142"/>
                  <a:gd name="connsiteX1" fmla="*/ 71668 w 112629"/>
                  <a:gd name="connsiteY1" fmla="*/ 37764 h 129142"/>
                  <a:gd name="connsiteX2" fmla="*/ 79288 w 112629"/>
                  <a:gd name="connsiteY2" fmla="*/ 45384 h 129142"/>
                  <a:gd name="connsiteX3" fmla="*/ 69763 w 112629"/>
                  <a:gd name="connsiteY3" fmla="*/ 58719 h 129142"/>
                  <a:gd name="connsiteX4" fmla="*/ 34521 w 112629"/>
                  <a:gd name="connsiteY4" fmla="*/ 58719 h 129142"/>
                  <a:gd name="connsiteX5" fmla="*/ 34521 w 112629"/>
                  <a:gd name="connsiteY5" fmla="*/ 73959 h 129142"/>
                  <a:gd name="connsiteX6" fmla="*/ 65001 w 112629"/>
                  <a:gd name="connsiteY6" fmla="*/ 73959 h 129142"/>
                  <a:gd name="connsiteX7" fmla="*/ 68811 w 112629"/>
                  <a:gd name="connsiteY7" fmla="*/ 75864 h 129142"/>
                  <a:gd name="connsiteX8" fmla="*/ 70716 w 112629"/>
                  <a:gd name="connsiteY8" fmla="*/ 92056 h 129142"/>
                  <a:gd name="connsiteX9" fmla="*/ 65001 w 112629"/>
                  <a:gd name="connsiteY9" fmla="*/ 94914 h 129142"/>
                  <a:gd name="connsiteX10" fmla="*/ 44998 w 112629"/>
                  <a:gd name="connsiteY10" fmla="*/ 94914 h 129142"/>
                  <a:gd name="connsiteX11" fmla="*/ 79288 w 112629"/>
                  <a:gd name="connsiteY11" fmla="*/ 107296 h 129142"/>
                  <a:gd name="connsiteX12" fmla="*/ 105006 w 112629"/>
                  <a:gd name="connsiteY12" fmla="*/ 103486 h 129142"/>
                  <a:gd name="connsiteX13" fmla="*/ 97386 w 112629"/>
                  <a:gd name="connsiteY13" fmla="*/ 122536 h 129142"/>
                  <a:gd name="connsiteX14" fmla="*/ 19281 w 112629"/>
                  <a:gd name="connsiteY14" fmla="*/ 94914 h 129142"/>
                  <a:gd name="connsiteX15" fmla="*/ 4993 w 112629"/>
                  <a:gd name="connsiteY15" fmla="*/ 92056 h 129142"/>
                  <a:gd name="connsiteX16" fmla="*/ 13566 w 112629"/>
                  <a:gd name="connsiteY16" fmla="*/ 72054 h 129142"/>
                  <a:gd name="connsiteX17" fmla="*/ 13566 w 112629"/>
                  <a:gd name="connsiteY17" fmla="*/ 56814 h 129142"/>
                  <a:gd name="connsiteX18" fmla="*/ 3088 w 112629"/>
                  <a:gd name="connsiteY18" fmla="*/ 38716 h 129142"/>
                  <a:gd name="connsiteX19" fmla="*/ 19281 w 112629"/>
                  <a:gd name="connsiteY19" fmla="*/ 34906 h 129142"/>
                  <a:gd name="connsiteX20" fmla="*/ 85003 w 112629"/>
                  <a:gd name="connsiteY20" fmla="*/ 1569 h 129142"/>
                  <a:gd name="connsiteX21" fmla="*/ 112626 w 112629"/>
                  <a:gd name="connsiteY21" fmla="*/ 22524 h 129142"/>
                  <a:gd name="connsiteX22" fmla="*/ 102148 w 112629"/>
                  <a:gd name="connsiteY22" fmla="*/ 33001 h 129142"/>
                  <a:gd name="connsiteX23" fmla="*/ 88813 w 112629"/>
                  <a:gd name="connsiteY23" fmla="*/ 25381 h 129142"/>
                  <a:gd name="connsiteX24" fmla="*/ 54523 w 112629"/>
                  <a:gd name="connsiteY24" fmla="*/ 25381 h 129142"/>
                  <a:gd name="connsiteX25" fmla="*/ 45951 w 112629"/>
                  <a:gd name="connsiteY25" fmla="*/ 33954 h 129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12629" h="129142">
                    <a:moveTo>
                      <a:pt x="44046" y="37764"/>
                    </a:moveTo>
                    <a:lnTo>
                      <a:pt x="71668" y="37764"/>
                    </a:lnTo>
                    <a:cubicBezTo>
                      <a:pt x="74526" y="37764"/>
                      <a:pt x="78336" y="42526"/>
                      <a:pt x="79288" y="45384"/>
                    </a:cubicBezTo>
                    <a:cubicBezTo>
                      <a:pt x="80241" y="51099"/>
                      <a:pt x="76431" y="58719"/>
                      <a:pt x="69763" y="58719"/>
                    </a:cubicBezTo>
                    <a:lnTo>
                      <a:pt x="34521" y="58719"/>
                    </a:lnTo>
                    <a:cubicBezTo>
                      <a:pt x="33568" y="64434"/>
                      <a:pt x="33568" y="69196"/>
                      <a:pt x="34521" y="73959"/>
                    </a:cubicBezTo>
                    <a:lnTo>
                      <a:pt x="65001" y="73959"/>
                    </a:lnTo>
                    <a:cubicBezTo>
                      <a:pt x="65001" y="73959"/>
                      <a:pt x="68811" y="75864"/>
                      <a:pt x="68811" y="75864"/>
                    </a:cubicBezTo>
                    <a:cubicBezTo>
                      <a:pt x="74526" y="79674"/>
                      <a:pt x="74526" y="87294"/>
                      <a:pt x="70716" y="92056"/>
                    </a:cubicBezTo>
                    <a:cubicBezTo>
                      <a:pt x="66906" y="96819"/>
                      <a:pt x="65001" y="94914"/>
                      <a:pt x="65001" y="94914"/>
                    </a:cubicBezTo>
                    <a:lnTo>
                      <a:pt x="44998" y="94914"/>
                    </a:lnTo>
                    <a:cubicBezTo>
                      <a:pt x="52618" y="105391"/>
                      <a:pt x="65953" y="110154"/>
                      <a:pt x="79288" y="107296"/>
                    </a:cubicBezTo>
                    <a:cubicBezTo>
                      <a:pt x="92623" y="104439"/>
                      <a:pt x="97386" y="94914"/>
                      <a:pt x="105006" y="103486"/>
                    </a:cubicBezTo>
                    <a:cubicBezTo>
                      <a:pt x="112626" y="112059"/>
                      <a:pt x="105006" y="118726"/>
                      <a:pt x="97386" y="122536"/>
                    </a:cubicBezTo>
                    <a:cubicBezTo>
                      <a:pt x="67858" y="138729"/>
                      <a:pt x="33568" y="123489"/>
                      <a:pt x="19281" y="94914"/>
                    </a:cubicBezTo>
                    <a:cubicBezTo>
                      <a:pt x="13566" y="93961"/>
                      <a:pt x="9756" y="94914"/>
                      <a:pt x="4993" y="92056"/>
                    </a:cubicBezTo>
                    <a:cubicBezTo>
                      <a:pt x="-4532" y="85389"/>
                      <a:pt x="3088" y="71101"/>
                      <a:pt x="13566" y="72054"/>
                    </a:cubicBezTo>
                    <a:cubicBezTo>
                      <a:pt x="12613" y="67291"/>
                      <a:pt x="12613" y="61576"/>
                      <a:pt x="13566" y="56814"/>
                    </a:cubicBezTo>
                    <a:cubicBezTo>
                      <a:pt x="3088" y="57766"/>
                      <a:pt x="-4532" y="46336"/>
                      <a:pt x="3088" y="38716"/>
                    </a:cubicBezTo>
                    <a:cubicBezTo>
                      <a:pt x="10708" y="31096"/>
                      <a:pt x="13566" y="36811"/>
                      <a:pt x="19281" y="34906"/>
                    </a:cubicBezTo>
                    <a:cubicBezTo>
                      <a:pt x="31663" y="10141"/>
                      <a:pt x="56428" y="-5099"/>
                      <a:pt x="85003" y="1569"/>
                    </a:cubicBezTo>
                    <a:cubicBezTo>
                      <a:pt x="113578" y="8236"/>
                      <a:pt x="112626" y="12999"/>
                      <a:pt x="112626" y="22524"/>
                    </a:cubicBezTo>
                    <a:cubicBezTo>
                      <a:pt x="112626" y="32049"/>
                      <a:pt x="107863" y="33001"/>
                      <a:pt x="102148" y="33001"/>
                    </a:cubicBezTo>
                    <a:cubicBezTo>
                      <a:pt x="96433" y="33001"/>
                      <a:pt x="93576" y="28239"/>
                      <a:pt x="88813" y="25381"/>
                    </a:cubicBezTo>
                    <a:cubicBezTo>
                      <a:pt x="78336" y="18714"/>
                      <a:pt x="65001" y="19666"/>
                      <a:pt x="54523" y="25381"/>
                    </a:cubicBezTo>
                    <a:cubicBezTo>
                      <a:pt x="44046" y="31096"/>
                      <a:pt x="47856" y="30144"/>
                      <a:pt x="45951" y="33954"/>
                    </a:cubicBezTo>
                    <a:close/>
                  </a:path>
                </a:pathLst>
              </a:custGeom>
              <a:solidFill>
                <a:srgbClr val="FFFFFF"/>
              </a:solidFill>
              <a:ln w="9525"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46382090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DA4A8C-CFE9-76BF-0D4B-C5E9F61C871C}"/>
            </a:ext>
          </a:extLst>
        </p:cNvPr>
        <p:cNvGrpSpPr/>
        <p:nvPr/>
      </p:nvGrpSpPr>
      <p:grpSpPr>
        <a:xfrm>
          <a:off x="0" y="0"/>
          <a:ext cx="0" cy="0"/>
          <a:chOff x="0" y="0"/>
          <a:chExt cx="0" cy="0"/>
        </a:xfrm>
      </p:grpSpPr>
      <p:sp>
        <p:nvSpPr>
          <p:cNvPr id="9" name="Freeform 8">
            <a:extLst>
              <a:ext uri="{FF2B5EF4-FFF2-40B4-BE49-F238E27FC236}">
                <a16:creationId xmlns:a16="http://schemas.microsoft.com/office/drawing/2014/main" id="{E6F9EDA9-3861-8260-0E9D-7EE4EF0A3996}"/>
              </a:ext>
            </a:extLst>
          </p:cNvPr>
          <p:cNvSpPr/>
          <p:nvPr/>
        </p:nvSpPr>
        <p:spPr>
          <a:xfrm>
            <a:off x="-1" y="0"/>
            <a:ext cx="1534450" cy="6194605"/>
          </a:xfrm>
          <a:custGeom>
            <a:avLst/>
            <a:gdLst>
              <a:gd name="connsiteX0" fmla="*/ 1 w 1534450"/>
              <a:gd name="connsiteY0" fmla="*/ 0 h 6194605"/>
              <a:gd name="connsiteX1" fmla="*/ 214586 w 1534450"/>
              <a:gd name="connsiteY1" fmla="*/ 0 h 6194605"/>
              <a:gd name="connsiteX2" fmla="*/ 214586 w 1534450"/>
              <a:gd name="connsiteY2" fmla="*/ 1 h 6194605"/>
              <a:gd name="connsiteX3" fmla="*/ 473397 w 1534450"/>
              <a:gd name="connsiteY3" fmla="*/ 1 h 6194605"/>
              <a:gd name="connsiteX4" fmla="*/ 744369 w 1534450"/>
              <a:gd name="connsiteY4" fmla="*/ 1 h 6194605"/>
              <a:gd name="connsiteX5" fmla="*/ 814003 w 1534450"/>
              <a:gd name="connsiteY5" fmla="*/ 1 h 6194605"/>
              <a:gd name="connsiteX6" fmla="*/ 922872 w 1534450"/>
              <a:gd name="connsiteY6" fmla="*/ 1 h 6194605"/>
              <a:gd name="connsiteX7" fmla="*/ 1084975 w 1534450"/>
              <a:gd name="connsiteY7" fmla="*/ 1 h 6194605"/>
              <a:gd name="connsiteX8" fmla="*/ 1193844 w 1534450"/>
              <a:gd name="connsiteY8" fmla="*/ 1 h 6194605"/>
              <a:gd name="connsiteX9" fmla="*/ 1263478 w 1534450"/>
              <a:gd name="connsiteY9" fmla="*/ 1 h 6194605"/>
              <a:gd name="connsiteX10" fmla="*/ 1534450 w 1534450"/>
              <a:gd name="connsiteY10" fmla="*/ 1 h 6194605"/>
              <a:gd name="connsiteX11" fmla="*/ 1534450 w 1534450"/>
              <a:gd name="connsiteY11" fmla="*/ 280558 h 6194605"/>
              <a:gd name="connsiteX12" fmla="*/ 1534450 w 1534450"/>
              <a:gd name="connsiteY12" fmla="*/ 323234 h 6194605"/>
              <a:gd name="connsiteX13" fmla="*/ 1534450 w 1534450"/>
              <a:gd name="connsiteY13" fmla="*/ 603792 h 6194605"/>
              <a:gd name="connsiteX14" fmla="*/ 1534450 w 1534450"/>
              <a:gd name="connsiteY14" fmla="*/ 691592 h 6194605"/>
              <a:gd name="connsiteX15" fmla="*/ 1534450 w 1534450"/>
              <a:gd name="connsiteY15" fmla="*/ 972149 h 6194605"/>
              <a:gd name="connsiteX16" fmla="*/ 1534450 w 1534450"/>
              <a:gd name="connsiteY16" fmla="*/ 1014826 h 6194605"/>
              <a:gd name="connsiteX17" fmla="*/ 1534450 w 1534450"/>
              <a:gd name="connsiteY17" fmla="*/ 1295384 h 6194605"/>
              <a:gd name="connsiteX18" fmla="*/ 1534450 w 1534450"/>
              <a:gd name="connsiteY18" fmla="*/ 1706708 h 6194605"/>
              <a:gd name="connsiteX19" fmla="*/ 1534450 w 1534450"/>
              <a:gd name="connsiteY19" fmla="*/ 1987265 h 6194605"/>
              <a:gd name="connsiteX20" fmla="*/ 1534450 w 1534450"/>
              <a:gd name="connsiteY20" fmla="*/ 2029942 h 6194605"/>
              <a:gd name="connsiteX21" fmla="*/ 1534450 w 1534450"/>
              <a:gd name="connsiteY21" fmla="*/ 2310499 h 6194605"/>
              <a:gd name="connsiteX22" fmla="*/ 1534450 w 1534450"/>
              <a:gd name="connsiteY22" fmla="*/ 2398299 h 6194605"/>
              <a:gd name="connsiteX23" fmla="*/ 1534450 w 1534450"/>
              <a:gd name="connsiteY23" fmla="*/ 2678857 h 6194605"/>
              <a:gd name="connsiteX24" fmla="*/ 1534450 w 1534450"/>
              <a:gd name="connsiteY24" fmla="*/ 2721534 h 6194605"/>
              <a:gd name="connsiteX25" fmla="*/ 1534450 w 1534450"/>
              <a:gd name="connsiteY25" fmla="*/ 2983125 h 6194605"/>
              <a:gd name="connsiteX26" fmla="*/ 1534450 w 1534450"/>
              <a:gd name="connsiteY26" fmla="*/ 3002091 h 6194605"/>
              <a:gd name="connsiteX27" fmla="*/ 1534450 w 1534450"/>
              <a:gd name="connsiteY27" fmla="*/ 3263682 h 6194605"/>
              <a:gd name="connsiteX28" fmla="*/ 1534450 w 1534450"/>
              <a:gd name="connsiteY28" fmla="*/ 3306358 h 6194605"/>
              <a:gd name="connsiteX29" fmla="*/ 1534450 w 1534450"/>
              <a:gd name="connsiteY29" fmla="*/ 3586916 h 6194605"/>
              <a:gd name="connsiteX30" fmla="*/ 1534450 w 1534450"/>
              <a:gd name="connsiteY30" fmla="*/ 3674717 h 6194605"/>
              <a:gd name="connsiteX31" fmla="*/ 1534450 w 1534450"/>
              <a:gd name="connsiteY31" fmla="*/ 3955274 h 6194605"/>
              <a:gd name="connsiteX32" fmla="*/ 1534450 w 1534450"/>
              <a:gd name="connsiteY32" fmla="*/ 3997950 h 6194605"/>
              <a:gd name="connsiteX33" fmla="*/ 1534450 w 1534450"/>
              <a:gd name="connsiteY33" fmla="*/ 4278508 h 6194605"/>
              <a:gd name="connsiteX34" fmla="*/ 1534450 w 1534450"/>
              <a:gd name="connsiteY34" fmla="*/ 4689832 h 6194605"/>
              <a:gd name="connsiteX35" fmla="*/ 1534450 w 1534450"/>
              <a:gd name="connsiteY35" fmla="*/ 4970389 h 6194605"/>
              <a:gd name="connsiteX36" fmla="*/ 1534450 w 1534450"/>
              <a:gd name="connsiteY36" fmla="*/ 5013066 h 6194605"/>
              <a:gd name="connsiteX37" fmla="*/ 1534450 w 1534450"/>
              <a:gd name="connsiteY37" fmla="*/ 5293623 h 6194605"/>
              <a:gd name="connsiteX38" fmla="*/ 1534450 w 1534450"/>
              <a:gd name="connsiteY38" fmla="*/ 5381423 h 6194605"/>
              <a:gd name="connsiteX39" fmla="*/ 1534450 w 1534450"/>
              <a:gd name="connsiteY39" fmla="*/ 5661981 h 6194605"/>
              <a:gd name="connsiteX40" fmla="*/ 1534450 w 1534450"/>
              <a:gd name="connsiteY40" fmla="*/ 5704658 h 6194605"/>
              <a:gd name="connsiteX41" fmla="*/ 1534450 w 1534450"/>
              <a:gd name="connsiteY41" fmla="*/ 5985215 h 6194605"/>
              <a:gd name="connsiteX42" fmla="*/ 1291991 w 1534450"/>
              <a:gd name="connsiteY42" fmla="*/ 6194605 h 6194605"/>
              <a:gd name="connsiteX43" fmla="*/ 1021020 w 1534450"/>
              <a:gd name="connsiteY43" fmla="*/ 6194605 h 6194605"/>
              <a:gd name="connsiteX44" fmla="*/ 951383 w 1534450"/>
              <a:gd name="connsiteY44" fmla="*/ 6194605 h 6194605"/>
              <a:gd name="connsiteX45" fmla="*/ 842515 w 1534450"/>
              <a:gd name="connsiteY45" fmla="*/ 6194605 h 6194605"/>
              <a:gd name="connsiteX46" fmla="*/ 680412 w 1534450"/>
              <a:gd name="connsiteY46" fmla="*/ 6194605 h 6194605"/>
              <a:gd name="connsiteX47" fmla="*/ 571543 w 1534450"/>
              <a:gd name="connsiteY47" fmla="*/ 6194605 h 6194605"/>
              <a:gd name="connsiteX48" fmla="*/ 501908 w 1534450"/>
              <a:gd name="connsiteY48" fmla="*/ 6194605 h 6194605"/>
              <a:gd name="connsiteX49" fmla="*/ 230937 w 1534450"/>
              <a:gd name="connsiteY49" fmla="*/ 6194605 h 6194605"/>
              <a:gd name="connsiteX50" fmla="*/ 0 w 1534450"/>
              <a:gd name="connsiteY50" fmla="*/ 6194605 h 6194605"/>
              <a:gd name="connsiteX51" fmla="*/ 0 w 1534450"/>
              <a:gd name="connsiteY51" fmla="*/ 6054968 h 6194605"/>
              <a:gd name="connsiteX52" fmla="*/ 0 w 1534450"/>
              <a:gd name="connsiteY52" fmla="*/ 5508071 h 6194605"/>
              <a:gd name="connsiteX53" fmla="*/ 0 w 1534450"/>
              <a:gd name="connsiteY53" fmla="*/ 5367526 h 6194605"/>
              <a:gd name="connsiteX54" fmla="*/ 0 w 1534450"/>
              <a:gd name="connsiteY54" fmla="*/ 5147800 h 6194605"/>
              <a:gd name="connsiteX55" fmla="*/ 0 w 1534450"/>
              <a:gd name="connsiteY55" fmla="*/ 4820627 h 6194605"/>
              <a:gd name="connsiteX56" fmla="*/ 0 w 1534450"/>
              <a:gd name="connsiteY56" fmla="*/ 4600898 h 6194605"/>
              <a:gd name="connsiteX57" fmla="*/ 0 w 1534450"/>
              <a:gd name="connsiteY57" fmla="*/ 4460357 h 6194605"/>
              <a:gd name="connsiteX58" fmla="*/ 0 w 1534450"/>
              <a:gd name="connsiteY58" fmla="*/ 3913457 h 6194605"/>
              <a:gd name="connsiteX59" fmla="*/ 1 w 1534450"/>
              <a:gd name="connsiteY59" fmla="*/ 3913457 h 6194605"/>
              <a:gd name="connsiteX60" fmla="*/ 1 w 1534450"/>
              <a:gd name="connsiteY60" fmla="*/ 3391103 h 6194605"/>
              <a:gd name="connsiteX61" fmla="*/ 1 w 1534450"/>
              <a:gd name="connsiteY61" fmla="*/ 3288458 h 6194605"/>
              <a:gd name="connsiteX62" fmla="*/ 0 w 1534450"/>
              <a:gd name="connsiteY62" fmla="*/ 3288458 h 6194605"/>
              <a:gd name="connsiteX63" fmla="*/ 0 w 1534450"/>
              <a:gd name="connsiteY63" fmla="*/ 3182336 h 6194605"/>
              <a:gd name="connsiteX64" fmla="*/ 1 w 1534450"/>
              <a:gd name="connsiteY64" fmla="*/ 3182336 h 6194605"/>
              <a:gd name="connsiteX65" fmla="*/ 1 w 1534450"/>
              <a:gd name="connsiteY65" fmla="*/ 2930973 h 6194605"/>
              <a:gd name="connsiteX66" fmla="*/ 0 w 1534450"/>
              <a:gd name="connsiteY66" fmla="*/ 2930973 h 6194605"/>
              <a:gd name="connsiteX67" fmla="*/ 0 w 1534450"/>
              <a:gd name="connsiteY67" fmla="*/ 2604180 h 6194605"/>
              <a:gd name="connsiteX68" fmla="*/ 0 w 1534450"/>
              <a:gd name="connsiteY68" fmla="*/ 2383049 h 6194605"/>
              <a:gd name="connsiteX69" fmla="*/ 0 w 1534450"/>
              <a:gd name="connsiteY69" fmla="*/ 1836151 h 6194605"/>
              <a:gd name="connsiteX70" fmla="*/ 0 w 1534450"/>
              <a:gd name="connsiteY70" fmla="*/ 1695606 h 6194605"/>
              <a:gd name="connsiteX71" fmla="*/ 0 w 1534450"/>
              <a:gd name="connsiteY71" fmla="*/ 1475879 h 6194605"/>
              <a:gd name="connsiteX72" fmla="*/ 0 w 1534450"/>
              <a:gd name="connsiteY72" fmla="*/ 1148708 h 6194605"/>
              <a:gd name="connsiteX73" fmla="*/ 0 w 1534450"/>
              <a:gd name="connsiteY73" fmla="*/ 928979 h 6194605"/>
              <a:gd name="connsiteX74" fmla="*/ 0 w 1534450"/>
              <a:gd name="connsiteY74" fmla="*/ 788436 h 6194605"/>
              <a:gd name="connsiteX75" fmla="*/ 0 w 1534450"/>
              <a:gd name="connsiteY75" fmla="*/ 241537 h 6194605"/>
              <a:gd name="connsiteX76" fmla="*/ 1 w 1534450"/>
              <a:gd name="connsiteY76" fmla="*/ 241537 h 61946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1534450" h="6194605">
                <a:moveTo>
                  <a:pt x="1" y="0"/>
                </a:moveTo>
                <a:lnTo>
                  <a:pt x="214586" y="0"/>
                </a:lnTo>
                <a:lnTo>
                  <a:pt x="214586" y="1"/>
                </a:lnTo>
                <a:lnTo>
                  <a:pt x="473397" y="1"/>
                </a:lnTo>
                <a:lnTo>
                  <a:pt x="744369" y="1"/>
                </a:lnTo>
                <a:lnTo>
                  <a:pt x="814003" y="1"/>
                </a:lnTo>
                <a:lnTo>
                  <a:pt x="922872" y="1"/>
                </a:lnTo>
                <a:lnTo>
                  <a:pt x="1084975" y="1"/>
                </a:lnTo>
                <a:lnTo>
                  <a:pt x="1193844" y="1"/>
                </a:lnTo>
                <a:lnTo>
                  <a:pt x="1263478" y="1"/>
                </a:lnTo>
                <a:lnTo>
                  <a:pt x="1534450" y="1"/>
                </a:lnTo>
                <a:lnTo>
                  <a:pt x="1534450" y="280558"/>
                </a:lnTo>
                <a:lnTo>
                  <a:pt x="1534450" y="323234"/>
                </a:lnTo>
                <a:lnTo>
                  <a:pt x="1534450" y="603792"/>
                </a:lnTo>
                <a:lnTo>
                  <a:pt x="1534450" y="691592"/>
                </a:lnTo>
                <a:lnTo>
                  <a:pt x="1534450" y="972149"/>
                </a:lnTo>
                <a:lnTo>
                  <a:pt x="1534450" y="1014826"/>
                </a:lnTo>
                <a:lnTo>
                  <a:pt x="1534450" y="1295384"/>
                </a:lnTo>
                <a:lnTo>
                  <a:pt x="1534450" y="1706708"/>
                </a:lnTo>
                <a:lnTo>
                  <a:pt x="1534450" y="1987265"/>
                </a:lnTo>
                <a:lnTo>
                  <a:pt x="1534450" y="2029942"/>
                </a:lnTo>
                <a:lnTo>
                  <a:pt x="1534450" y="2310499"/>
                </a:lnTo>
                <a:lnTo>
                  <a:pt x="1534450" y="2398299"/>
                </a:lnTo>
                <a:lnTo>
                  <a:pt x="1534450" y="2678857"/>
                </a:lnTo>
                <a:lnTo>
                  <a:pt x="1534450" y="2721534"/>
                </a:lnTo>
                <a:lnTo>
                  <a:pt x="1534450" y="2983125"/>
                </a:lnTo>
                <a:lnTo>
                  <a:pt x="1534450" y="3002091"/>
                </a:lnTo>
                <a:lnTo>
                  <a:pt x="1534450" y="3263682"/>
                </a:lnTo>
                <a:lnTo>
                  <a:pt x="1534450" y="3306358"/>
                </a:lnTo>
                <a:lnTo>
                  <a:pt x="1534450" y="3586916"/>
                </a:lnTo>
                <a:lnTo>
                  <a:pt x="1534450" y="3674717"/>
                </a:lnTo>
                <a:lnTo>
                  <a:pt x="1534450" y="3955274"/>
                </a:lnTo>
                <a:lnTo>
                  <a:pt x="1534450" y="3997950"/>
                </a:lnTo>
                <a:lnTo>
                  <a:pt x="1534450" y="4278508"/>
                </a:lnTo>
                <a:lnTo>
                  <a:pt x="1534450" y="4689832"/>
                </a:lnTo>
                <a:lnTo>
                  <a:pt x="1534450" y="4970389"/>
                </a:lnTo>
                <a:lnTo>
                  <a:pt x="1534450" y="5013066"/>
                </a:lnTo>
                <a:lnTo>
                  <a:pt x="1534450" y="5293623"/>
                </a:lnTo>
                <a:lnTo>
                  <a:pt x="1534450" y="5381423"/>
                </a:lnTo>
                <a:lnTo>
                  <a:pt x="1534450" y="5661981"/>
                </a:lnTo>
                <a:lnTo>
                  <a:pt x="1534450" y="5704658"/>
                </a:lnTo>
                <a:lnTo>
                  <a:pt x="1534450" y="5985215"/>
                </a:lnTo>
                <a:cubicBezTo>
                  <a:pt x="1534450" y="6100550"/>
                  <a:pt x="1426336" y="6194605"/>
                  <a:pt x="1291991" y="6194605"/>
                </a:cubicBezTo>
                <a:lnTo>
                  <a:pt x="1021020" y="6194605"/>
                </a:lnTo>
                <a:lnTo>
                  <a:pt x="951383" y="6194605"/>
                </a:lnTo>
                <a:lnTo>
                  <a:pt x="842515" y="6194605"/>
                </a:lnTo>
                <a:lnTo>
                  <a:pt x="680412" y="6194605"/>
                </a:lnTo>
                <a:lnTo>
                  <a:pt x="571543" y="6194605"/>
                </a:lnTo>
                <a:lnTo>
                  <a:pt x="501908" y="6194605"/>
                </a:lnTo>
                <a:lnTo>
                  <a:pt x="230937" y="6194605"/>
                </a:lnTo>
                <a:lnTo>
                  <a:pt x="0" y="6194605"/>
                </a:lnTo>
                <a:lnTo>
                  <a:pt x="0" y="6054968"/>
                </a:lnTo>
                <a:lnTo>
                  <a:pt x="0" y="5508071"/>
                </a:lnTo>
                <a:lnTo>
                  <a:pt x="0" y="5367526"/>
                </a:lnTo>
                <a:lnTo>
                  <a:pt x="0" y="5147800"/>
                </a:lnTo>
                <a:lnTo>
                  <a:pt x="0" y="4820627"/>
                </a:lnTo>
                <a:lnTo>
                  <a:pt x="0" y="4600898"/>
                </a:lnTo>
                <a:lnTo>
                  <a:pt x="0" y="4460357"/>
                </a:lnTo>
                <a:lnTo>
                  <a:pt x="0" y="3913457"/>
                </a:lnTo>
                <a:lnTo>
                  <a:pt x="1" y="3913457"/>
                </a:lnTo>
                <a:lnTo>
                  <a:pt x="1" y="3391103"/>
                </a:lnTo>
                <a:lnTo>
                  <a:pt x="1" y="3288458"/>
                </a:lnTo>
                <a:lnTo>
                  <a:pt x="0" y="3288458"/>
                </a:lnTo>
                <a:lnTo>
                  <a:pt x="0" y="3182336"/>
                </a:lnTo>
                <a:lnTo>
                  <a:pt x="1" y="3182336"/>
                </a:lnTo>
                <a:lnTo>
                  <a:pt x="1" y="2930973"/>
                </a:lnTo>
                <a:lnTo>
                  <a:pt x="0" y="2930973"/>
                </a:lnTo>
                <a:lnTo>
                  <a:pt x="0" y="2604180"/>
                </a:lnTo>
                <a:lnTo>
                  <a:pt x="0" y="2383049"/>
                </a:lnTo>
                <a:lnTo>
                  <a:pt x="0" y="1836151"/>
                </a:lnTo>
                <a:lnTo>
                  <a:pt x="0" y="1695606"/>
                </a:lnTo>
                <a:lnTo>
                  <a:pt x="0" y="1475879"/>
                </a:lnTo>
                <a:lnTo>
                  <a:pt x="0" y="1148708"/>
                </a:lnTo>
                <a:lnTo>
                  <a:pt x="0" y="928979"/>
                </a:lnTo>
                <a:lnTo>
                  <a:pt x="0" y="788436"/>
                </a:lnTo>
                <a:lnTo>
                  <a:pt x="0" y="241537"/>
                </a:lnTo>
                <a:lnTo>
                  <a:pt x="1" y="241537"/>
                </a:lnTo>
                <a:close/>
              </a:path>
            </a:pathLst>
          </a:custGeom>
          <a:solidFill>
            <a:srgbClr val="EC7C69"/>
          </a:solidFill>
          <a:ln w="24491" cap="flat">
            <a:noFill/>
            <a:prstDash val="solid"/>
            <a:miter/>
          </a:ln>
        </p:spPr>
        <p:txBody>
          <a:bodyPr wrap="square" rtlCol="0" anchor="ctr">
            <a:noAutofit/>
          </a:bodyPr>
          <a:lstStyle/>
          <a:p>
            <a:endParaRPr lang="en-US"/>
          </a:p>
        </p:txBody>
      </p:sp>
      <p:cxnSp>
        <p:nvCxnSpPr>
          <p:cNvPr id="10" name="Straight Connector 9">
            <a:extLst>
              <a:ext uri="{FF2B5EF4-FFF2-40B4-BE49-F238E27FC236}">
                <a16:creationId xmlns:a16="http://schemas.microsoft.com/office/drawing/2014/main" id="{73795E78-AB6C-A3B8-2076-5E0051335F4B}"/>
              </a:ext>
            </a:extLst>
          </p:cNvPr>
          <p:cNvCxnSpPr>
            <a:cxnSpLocks/>
          </p:cNvCxnSpPr>
          <p:nvPr/>
        </p:nvCxnSpPr>
        <p:spPr>
          <a:xfrm>
            <a:off x="1839464" y="1027171"/>
            <a:ext cx="91059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Slide Number Placeholder 5">
            <a:extLst>
              <a:ext uri="{FF2B5EF4-FFF2-40B4-BE49-F238E27FC236}">
                <a16:creationId xmlns:a16="http://schemas.microsoft.com/office/drawing/2014/main" id="{5FB890AA-5C4C-EC1F-0517-8F37D0202E23}"/>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32</a:t>
            </a:fld>
            <a:endParaRPr lang="fr-CA" sz="1200" dirty="0"/>
          </a:p>
        </p:txBody>
      </p:sp>
      <p:sp>
        <p:nvSpPr>
          <p:cNvPr id="2" name="TextBox 1">
            <a:extLst>
              <a:ext uri="{FF2B5EF4-FFF2-40B4-BE49-F238E27FC236}">
                <a16:creationId xmlns:a16="http://schemas.microsoft.com/office/drawing/2014/main" id="{357C5CD7-DE5B-367A-A230-F12DAFFB7D57}"/>
              </a:ext>
            </a:extLst>
          </p:cNvPr>
          <p:cNvSpPr txBox="1"/>
          <p:nvPr/>
        </p:nvSpPr>
        <p:spPr>
          <a:xfrm>
            <a:off x="2039426" y="1231046"/>
            <a:ext cx="8113147" cy="3568413"/>
          </a:xfrm>
          <a:prstGeom prst="rect">
            <a:avLst/>
          </a:prstGeom>
          <a:noFill/>
        </p:spPr>
        <p:txBody>
          <a:bodyPr wrap="square">
            <a:spAutoFit/>
          </a:bodyPr>
          <a:lstStyle/>
          <a:p>
            <a:pPr marL="342900" indent="-342900">
              <a:lnSpc>
                <a:spcPts val="2340"/>
              </a:lnSpc>
              <a:spcAft>
                <a:spcPts val="600"/>
              </a:spcAft>
              <a:buClr>
                <a:srgbClr val="E96751"/>
              </a:buClr>
              <a:buFont typeface="Wingdings" panose="05000000000000000000" pitchFamily="2" charset="2"/>
              <a:buChar char="ü"/>
            </a:pPr>
            <a:r>
              <a:rPr lang="en-US" sz="2400" b="1" dirty="0">
                <a:solidFill>
                  <a:srgbClr val="459597"/>
                </a:solidFill>
              </a:rPr>
              <a:t>Búðu til fjárhagsáætlun sem samræmist lífsstigi þínu</a:t>
            </a:r>
            <a:r>
              <a:rPr lang="en-US" sz="2400" b="1" dirty="0">
                <a:solidFill>
                  <a:srgbClr val="494949"/>
                </a:solidFill>
              </a:rPr>
              <a:t>, </a:t>
            </a:r>
            <a:r>
              <a:rPr lang="en-US" sz="2400" dirty="0">
                <a:solidFill>
                  <a:srgbClr val="494949"/>
                </a:solidFill>
              </a:rPr>
              <a:t>áhættusækni og langtíma markmiðum. </a:t>
            </a:r>
            <a:r>
              <a:rPr lang="en-US" sz="2400" b="1" dirty="0">
                <a:solidFill>
                  <a:srgbClr val="494949"/>
                </a:solidFill>
              </a:rPr>
              <a:t>Lean startup </a:t>
            </a:r>
            <a:r>
              <a:rPr lang="en-US" sz="2400" dirty="0">
                <a:solidFill>
                  <a:srgbClr val="494949"/>
                </a:solidFill>
              </a:rPr>
              <a:t>nálgun (með færri einingum og einfaldari aðstöðu) gerir þér kleift </a:t>
            </a:r>
            <a:r>
              <a:rPr lang="en-US" sz="2400" b="1" dirty="0">
                <a:solidFill>
                  <a:srgbClr val="494949"/>
                </a:solidFill>
              </a:rPr>
              <a:t>að sanna eftirspurn </a:t>
            </a:r>
            <a:r>
              <a:rPr lang="en-US" sz="2400" dirty="0">
                <a:solidFill>
                  <a:srgbClr val="494949"/>
                </a:solidFill>
              </a:rPr>
              <a:t>og vaxa á sjálfbæran hátt án þess að ofgera þér fjárhagslega. </a:t>
            </a:r>
          </a:p>
          <a:p>
            <a:pPr marL="342900" indent="-342900">
              <a:lnSpc>
                <a:spcPts val="2340"/>
              </a:lnSpc>
              <a:spcAft>
                <a:spcPts val="600"/>
              </a:spcAft>
              <a:buClr>
                <a:srgbClr val="E96751"/>
              </a:buClr>
              <a:buFont typeface="Wingdings" panose="05000000000000000000" pitchFamily="2" charset="2"/>
              <a:buChar char="ü"/>
            </a:pPr>
            <a:endParaRPr lang="en-US" sz="2400" dirty="0">
              <a:solidFill>
                <a:srgbClr val="494949"/>
              </a:solidFill>
            </a:endParaRPr>
          </a:p>
          <a:p>
            <a:pPr marL="342900" indent="-342900">
              <a:lnSpc>
                <a:spcPts val="2340"/>
              </a:lnSpc>
              <a:spcAft>
                <a:spcPts val="600"/>
              </a:spcAft>
              <a:buClr>
                <a:srgbClr val="E96751"/>
              </a:buClr>
              <a:buFont typeface="Wingdings" panose="05000000000000000000" pitchFamily="2" charset="2"/>
              <a:buChar char="ü"/>
            </a:pPr>
            <a:r>
              <a:rPr lang="en-US" sz="2400" b="1" dirty="0">
                <a:solidFill>
                  <a:srgbClr val="459597"/>
                </a:solidFill>
              </a:rPr>
              <a:t>Íhugaðu tekjutímalínur </a:t>
            </a:r>
            <a:r>
              <a:rPr lang="en-US" sz="2400" dirty="0">
                <a:solidFill>
                  <a:srgbClr val="494949"/>
                </a:solidFill>
              </a:rPr>
              <a:t>– flestar síður ná ekki rekstrarafgangi fyrr en eftir 18–36 mánuði. Áætlanagerð er tilgangslaus án fjárhagsáætlunar. Búðu til fjárhagsáætlun sem nær yfir land, leyfi, einingar, innviði, falinn kostnað og rekstrarfé fyrir 1–2 ára tímabil.</a:t>
            </a:r>
          </a:p>
          <a:p>
            <a:pPr>
              <a:lnSpc>
                <a:spcPts val="2340"/>
              </a:lnSpc>
              <a:spcAft>
                <a:spcPts val="600"/>
              </a:spcAft>
            </a:pPr>
            <a:endParaRPr lang="en-US" sz="2200" i="1" dirty="0">
              <a:solidFill>
                <a:srgbClr val="494949"/>
              </a:solidFill>
            </a:endParaRPr>
          </a:p>
        </p:txBody>
      </p:sp>
      <p:pic>
        <p:nvPicPr>
          <p:cNvPr id="14" name="Picture 13">
            <a:extLst>
              <a:ext uri="{FF2B5EF4-FFF2-40B4-BE49-F238E27FC236}">
                <a16:creationId xmlns:a16="http://schemas.microsoft.com/office/drawing/2014/main" id="{DB023CAB-70D1-A2FA-D3D5-EE1526940C3E}"/>
              </a:ext>
            </a:extLst>
          </p:cNvPr>
          <p:cNvPicPr>
            <a:picLocks noChangeAspect="1"/>
          </p:cNvPicPr>
          <p:nvPr/>
        </p:nvPicPr>
        <p:blipFill>
          <a:blip r:embed="rId2">
            <a:alphaModFix amt="33000"/>
            <a:biLevel thresh="25000"/>
            <a:extLst>
              <a:ext uri="{BEBA8EAE-BF5A-486C-A8C5-ECC9F3942E4B}">
                <a14:imgProps xmlns:a14="http://schemas.microsoft.com/office/drawing/2010/main">
                  <a14:imgLayer r:embed="rId3">
                    <a14:imgEffect>
                      <a14:colorTemperature colorTemp="4700"/>
                    </a14:imgEffect>
                  </a14:imgLayer>
                </a14:imgProps>
              </a:ext>
              <a:ext uri="{28A0092B-C50C-407E-A947-70E740481C1C}">
                <a14:useLocalDpi xmlns:a14="http://schemas.microsoft.com/office/drawing/2010/main" val="0"/>
              </a:ext>
            </a:extLst>
          </a:blip>
          <a:srcRect l="53155" t="-1" r="5047" b="49903"/>
          <a:stretch/>
        </p:blipFill>
        <p:spPr>
          <a:xfrm>
            <a:off x="-1284550" y="4197350"/>
            <a:ext cx="3580276" cy="2659133"/>
          </a:xfrm>
          <a:prstGeom prst="rect">
            <a:avLst/>
          </a:prstGeom>
        </p:spPr>
      </p:pic>
      <p:sp>
        <p:nvSpPr>
          <p:cNvPr id="5" name="Text Placeholder 5">
            <a:extLst>
              <a:ext uri="{FF2B5EF4-FFF2-40B4-BE49-F238E27FC236}">
                <a16:creationId xmlns:a16="http://schemas.microsoft.com/office/drawing/2014/main" id="{4B4941A6-A8FA-BC51-0D3F-5A4E2539FFD7}"/>
              </a:ext>
            </a:extLst>
          </p:cNvPr>
          <p:cNvSpPr txBox="1">
            <a:spLocks/>
          </p:cNvSpPr>
          <p:nvPr/>
        </p:nvSpPr>
        <p:spPr>
          <a:xfrm>
            <a:off x="2039427" y="400242"/>
            <a:ext cx="8395403" cy="1464686"/>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solidFill>
                  <a:srgbClr val="459597"/>
                </a:solidFill>
              </a:rPr>
              <a:t>Nokkur fjármálaráð um gerð trausts fjárhagsáætlunar</a:t>
            </a:r>
          </a:p>
          <a:p>
            <a:pPr>
              <a:lnSpc>
                <a:spcPts val="2900"/>
              </a:lnSpc>
            </a:pPr>
            <a:endParaRPr lang="en-US" dirty="0"/>
          </a:p>
        </p:txBody>
      </p:sp>
      <p:sp>
        <p:nvSpPr>
          <p:cNvPr id="6" name="Text Placeholder 3">
            <a:extLst>
              <a:ext uri="{FF2B5EF4-FFF2-40B4-BE49-F238E27FC236}">
                <a16:creationId xmlns:a16="http://schemas.microsoft.com/office/drawing/2014/main" id="{691D2E44-D8E1-89E7-EAAB-651268CBF67A}"/>
              </a:ext>
            </a:extLst>
          </p:cNvPr>
          <p:cNvSpPr txBox="1">
            <a:spLocks/>
          </p:cNvSpPr>
          <p:nvPr/>
        </p:nvSpPr>
        <p:spPr>
          <a:xfrm rot="16200000">
            <a:off x="-1643725" y="2596929"/>
            <a:ext cx="5537624" cy="1229105"/>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lnSpc>
                <a:spcPts val="3620"/>
              </a:lnSpc>
            </a:pPr>
            <a:r>
              <a:rPr lang="en-US" dirty="0">
                <a:solidFill>
                  <a:schemeClr val="bg1"/>
                </a:solidFill>
              </a:rPr>
              <a:t>Fjárhagsáætlun þín</a:t>
            </a:r>
          </a:p>
          <a:p>
            <a:pPr algn="r">
              <a:lnSpc>
                <a:spcPts val="3620"/>
              </a:lnSpc>
            </a:pPr>
            <a:endParaRPr lang="en-US" dirty="0">
              <a:solidFill>
                <a:schemeClr val="bg1"/>
              </a:solidFill>
            </a:endParaRPr>
          </a:p>
        </p:txBody>
      </p:sp>
    </p:spTree>
    <p:extLst>
      <p:ext uri="{BB962C8B-B14F-4D97-AF65-F5344CB8AC3E}">
        <p14:creationId xmlns:p14="http://schemas.microsoft.com/office/powerpoint/2010/main" val="305953195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6F88A4-579F-36B3-F15A-C226A8239CDD}"/>
            </a:ext>
          </a:extLst>
        </p:cNvPr>
        <p:cNvGrpSpPr/>
        <p:nvPr/>
      </p:nvGrpSpPr>
      <p:grpSpPr>
        <a:xfrm>
          <a:off x="0" y="0"/>
          <a:ext cx="0" cy="0"/>
          <a:chOff x="0" y="0"/>
          <a:chExt cx="0" cy="0"/>
        </a:xfrm>
      </p:grpSpPr>
      <p:sp>
        <p:nvSpPr>
          <p:cNvPr id="9" name="Freeform 8">
            <a:extLst>
              <a:ext uri="{FF2B5EF4-FFF2-40B4-BE49-F238E27FC236}">
                <a16:creationId xmlns:a16="http://schemas.microsoft.com/office/drawing/2014/main" id="{D8F68224-9495-9E41-A5BF-D32083E24750}"/>
              </a:ext>
            </a:extLst>
          </p:cNvPr>
          <p:cNvSpPr/>
          <p:nvPr/>
        </p:nvSpPr>
        <p:spPr>
          <a:xfrm>
            <a:off x="-1" y="0"/>
            <a:ext cx="1534450" cy="6194605"/>
          </a:xfrm>
          <a:custGeom>
            <a:avLst/>
            <a:gdLst>
              <a:gd name="connsiteX0" fmla="*/ 1 w 1534450"/>
              <a:gd name="connsiteY0" fmla="*/ 0 h 6194605"/>
              <a:gd name="connsiteX1" fmla="*/ 214586 w 1534450"/>
              <a:gd name="connsiteY1" fmla="*/ 0 h 6194605"/>
              <a:gd name="connsiteX2" fmla="*/ 214586 w 1534450"/>
              <a:gd name="connsiteY2" fmla="*/ 1 h 6194605"/>
              <a:gd name="connsiteX3" fmla="*/ 473397 w 1534450"/>
              <a:gd name="connsiteY3" fmla="*/ 1 h 6194605"/>
              <a:gd name="connsiteX4" fmla="*/ 744369 w 1534450"/>
              <a:gd name="connsiteY4" fmla="*/ 1 h 6194605"/>
              <a:gd name="connsiteX5" fmla="*/ 814003 w 1534450"/>
              <a:gd name="connsiteY5" fmla="*/ 1 h 6194605"/>
              <a:gd name="connsiteX6" fmla="*/ 922872 w 1534450"/>
              <a:gd name="connsiteY6" fmla="*/ 1 h 6194605"/>
              <a:gd name="connsiteX7" fmla="*/ 1084975 w 1534450"/>
              <a:gd name="connsiteY7" fmla="*/ 1 h 6194605"/>
              <a:gd name="connsiteX8" fmla="*/ 1193844 w 1534450"/>
              <a:gd name="connsiteY8" fmla="*/ 1 h 6194605"/>
              <a:gd name="connsiteX9" fmla="*/ 1263478 w 1534450"/>
              <a:gd name="connsiteY9" fmla="*/ 1 h 6194605"/>
              <a:gd name="connsiteX10" fmla="*/ 1534450 w 1534450"/>
              <a:gd name="connsiteY10" fmla="*/ 1 h 6194605"/>
              <a:gd name="connsiteX11" fmla="*/ 1534450 w 1534450"/>
              <a:gd name="connsiteY11" fmla="*/ 280558 h 6194605"/>
              <a:gd name="connsiteX12" fmla="*/ 1534450 w 1534450"/>
              <a:gd name="connsiteY12" fmla="*/ 323234 h 6194605"/>
              <a:gd name="connsiteX13" fmla="*/ 1534450 w 1534450"/>
              <a:gd name="connsiteY13" fmla="*/ 603792 h 6194605"/>
              <a:gd name="connsiteX14" fmla="*/ 1534450 w 1534450"/>
              <a:gd name="connsiteY14" fmla="*/ 691592 h 6194605"/>
              <a:gd name="connsiteX15" fmla="*/ 1534450 w 1534450"/>
              <a:gd name="connsiteY15" fmla="*/ 972149 h 6194605"/>
              <a:gd name="connsiteX16" fmla="*/ 1534450 w 1534450"/>
              <a:gd name="connsiteY16" fmla="*/ 1014826 h 6194605"/>
              <a:gd name="connsiteX17" fmla="*/ 1534450 w 1534450"/>
              <a:gd name="connsiteY17" fmla="*/ 1295384 h 6194605"/>
              <a:gd name="connsiteX18" fmla="*/ 1534450 w 1534450"/>
              <a:gd name="connsiteY18" fmla="*/ 1706708 h 6194605"/>
              <a:gd name="connsiteX19" fmla="*/ 1534450 w 1534450"/>
              <a:gd name="connsiteY19" fmla="*/ 1987265 h 6194605"/>
              <a:gd name="connsiteX20" fmla="*/ 1534450 w 1534450"/>
              <a:gd name="connsiteY20" fmla="*/ 2029942 h 6194605"/>
              <a:gd name="connsiteX21" fmla="*/ 1534450 w 1534450"/>
              <a:gd name="connsiteY21" fmla="*/ 2310499 h 6194605"/>
              <a:gd name="connsiteX22" fmla="*/ 1534450 w 1534450"/>
              <a:gd name="connsiteY22" fmla="*/ 2398299 h 6194605"/>
              <a:gd name="connsiteX23" fmla="*/ 1534450 w 1534450"/>
              <a:gd name="connsiteY23" fmla="*/ 2678857 h 6194605"/>
              <a:gd name="connsiteX24" fmla="*/ 1534450 w 1534450"/>
              <a:gd name="connsiteY24" fmla="*/ 2721534 h 6194605"/>
              <a:gd name="connsiteX25" fmla="*/ 1534450 w 1534450"/>
              <a:gd name="connsiteY25" fmla="*/ 2983125 h 6194605"/>
              <a:gd name="connsiteX26" fmla="*/ 1534450 w 1534450"/>
              <a:gd name="connsiteY26" fmla="*/ 3002091 h 6194605"/>
              <a:gd name="connsiteX27" fmla="*/ 1534450 w 1534450"/>
              <a:gd name="connsiteY27" fmla="*/ 3263682 h 6194605"/>
              <a:gd name="connsiteX28" fmla="*/ 1534450 w 1534450"/>
              <a:gd name="connsiteY28" fmla="*/ 3306358 h 6194605"/>
              <a:gd name="connsiteX29" fmla="*/ 1534450 w 1534450"/>
              <a:gd name="connsiteY29" fmla="*/ 3586916 h 6194605"/>
              <a:gd name="connsiteX30" fmla="*/ 1534450 w 1534450"/>
              <a:gd name="connsiteY30" fmla="*/ 3674717 h 6194605"/>
              <a:gd name="connsiteX31" fmla="*/ 1534450 w 1534450"/>
              <a:gd name="connsiteY31" fmla="*/ 3955274 h 6194605"/>
              <a:gd name="connsiteX32" fmla="*/ 1534450 w 1534450"/>
              <a:gd name="connsiteY32" fmla="*/ 3997950 h 6194605"/>
              <a:gd name="connsiteX33" fmla="*/ 1534450 w 1534450"/>
              <a:gd name="connsiteY33" fmla="*/ 4278508 h 6194605"/>
              <a:gd name="connsiteX34" fmla="*/ 1534450 w 1534450"/>
              <a:gd name="connsiteY34" fmla="*/ 4689832 h 6194605"/>
              <a:gd name="connsiteX35" fmla="*/ 1534450 w 1534450"/>
              <a:gd name="connsiteY35" fmla="*/ 4970389 h 6194605"/>
              <a:gd name="connsiteX36" fmla="*/ 1534450 w 1534450"/>
              <a:gd name="connsiteY36" fmla="*/ 5013066 h 6194605"/>
              <a:gd name="connsiteX37" fmla="*/ 1534450 w 1534450"/>
              <a:gd name="connsiteY37" fmla="*/ 5293623 h 6194605"/>
              <a:gd name="connsiteX38" fmla="*/ 1534450 w 1534450"/>
              <a:gd name="connsiteY38" fmla="*/ 5381423 h 6194605"/>
              <a:gd name="connsiteX39" fmla="*/ 1534450 w 1534450"/>
              <a:gd name="connsiteY39" fmla="*/ 5661981 h 6194605"/>
              <a:gd name="connsiteX40" fmla="*/ 1534450 w 1534450"/>
              <a:gd name="connsiteY40" fmla="*/ 5704658 h 6194605"/>
              <a:gd name="connsiteX41" fmla="*/ 1534450 w 1534450"/>
              <a:gd name="connsiteY41" fmla="*/ 5985215 h 6194605"/>
              <a:gd name="connsiteX42" fmla="*/ 1291991 w 1534450"/>
              <a:gd name="connsiteY42" fmla="*/ 6194605 h 6194605"/>
              <a:gd name="connsiteX43" fmla="*/ 1021020 w 1534450"/>
              <a:gd name="connsiteY43" fmla="*/ 6194605 h 6194605"/>
              <a:gd name="connsiteX44" fmla="*/ 951383 w 1534450"/>
              <a:gd name="connsiteY44" fmla="*/ 6194605 h 6194605"/>
              <a:gd name="connsiteX45" fmla="*/ 842515 w 1534450"/>
              <a:gd name="connsiteY45" fmla="*/ 6194605 h 6194605"/>
              <a:gd name="connsiteX46" fmla="*/ 680412 w 1534450"/>
              <a:gd name="connsiteY46" fmla="*/ 6194605 h 6194605"/>
              <a:gd name="connsiteX47" fmla="*/ 571543 w 1534450"/>
              <a:gd name="connsiteY47" fmla="*/ 6194605 h 6194605"/>
              <a:gd name="connsiteX48" fmla="*/ 501908 w 1534450"/>
              <a:gd name="connsiteY48" fmla="*/ 6194605 h 6194605"/>
              <a:gd name="connsiteX49" fmla="*/ 230937 w 1534450"/>
              <a:gd name="connsiteY49" fmla="*/ 6194605 h 6194605"/>
              <a:gd name="connsiteX50" fmla="*/ 0 w 1534450"/>
              <a:gd name="connsiteY50" fmla="*/ 6194605 h 6194605"/>
              <a:gd name="connsiteX51" fmla="*/ 0 w 1534450"/>
              <a:gd name="connsiteY51" fmla="*/ 6054968 h 6194605"/>
              <a:gd name="connsiteX52" fmla="*/ 0 w 1534450"/>
              <a:gd name="connsiteY52" fmla="*/ 5508071 h 6194605"/>
              <a:gd name="connsiteX53" fmla="*/ 0 w 1534450"/>
              <a:gd name="connsiteY53" fmla="*/ 5367526 h 6194605"/>
              <a:gd name="connsiteX54" fmla="*/ 0 w 1534450"/>
              <a:gd name="connsiteY54" fmla="*/ 5147800 h 6194605"/>
              <a:gd name="connsiteX55" fmla="*/ 0 w 1534450"/>
              <a:gd name="connsiteY55" fmla="*/ 4820627 h 6194605"/>
              <a:gd name="connsiteX56" fmla="*/ 0 w 1534450"/>
              <a:gd name="connsiteY56" fmla="*/ 4600898 h 6194605"/>
              <a:gd name="connsiteX57" fmla="*/ 0 w 1534450"/>
              <a:gd name="connsiteY57" fmla="*/ 4460357 h 6194605"/>
              <a:gd name="connsiteX58" fmla="*/ 0 w 1534450"/>
              <a:gd name="connsiteY58" fmla="*/ 3913457 h 6194605"/>
              <a:gd name="connsiteX59" fmla="*/ 1 w 1534450"/>
              <a:gd name="connsiteY59" fmla="*/ 3913457 h 6194605"/>
              <a:gd name="connsiteX60" fmla="*/ 1 w 1534450"/>
              <a:gd name="connsiteY60" fmla="*/ 3391103 h 6194605"/>
              <a:gd name="connsiteX61" fmla="*/ 1 w 1534450"/>
              <a:gd name="connsiteY61" fmla="*/ 3288458 h 6194605"/>
              <a:gd name="connsiteX62" fmla="*/ 0 w 1534450"/>
              <a:gd name="connsiteY62" fmla="*/ 3288458 h 6194605"/>
              <a:gd name="connsiteX63" fmla="*/ 0 w 1534450"/>
              <a:gd name="connsiteY63" fmla="*/ 3182336 h 6194605"/>
              <a:gd name="connsiteX64" fmla="*/ 1 w 1534450"/>
              <a:gd name="connsiteY64" fmla="*/ 3182336 h 6194605"/>
              <a:gd name="connsiteX65" fmla="*/ 1 w 1534450"/>
              <a:gd name="connsiteY65" fmla="*/ 2930973 h 6194605"/>
              <a:gd name="connsiteX66" fmla="*/ 0 w 1534450"/>
              <a:gd name="connsiteY66" fmla="*/ 2930973 h 6194605"/>
              <a:gd name="connsiteX67" fmla="*/ 0 w 1534450"/>
              <a:gd name="connsiteY67" fmla="*/ 2604180 h 6194605"/>
              <a:gd name="connsiteX68" fmla="*/ 0 w 1534450"/>
              <a:gd name="connsiteY68" fmla="*/ 2383049 h 6194605"/>
              <a:gd name="connsiteX69" fmla="*/ 0 w 1534450"/>
              <a:gd name="connsiteY69" fmla="*/ 1836151 h 6194605"/>
              <a:gd name="connsiteX70" fmla="*/ 0 w 1534450"/>
              <a:gd name="connsiteY70" fmla="*/ 1695606 h 6194605"/>
              <a:gd name="connsiteX71" fmla="*/ 0 w 1534450"/>
              <a:gd name="connsiteY71" fmla="*/ 1475879 h 6194605"/>
              <a:gd name="connsiteX72" fmla="*/ 0 w 1534450"/>
              <a:gd name="connsiteY72" fmla="*/ 1148708 h 6194605"/>
              <a:gd name="connsiteX73" fmla="*/ 0 w 1534450"/>
              <a:gd name="connsiteY73" fmla="*/ 928979 h 6194605"/>
              <a:gd name="connsiteX74" fmla="*/ 0 w 1534450"/>
              <a:gd name="connsiteY74" fmla="*/ 788436 h 6194605"/>
              <a:gd name="connsiteX75" fmla="*/ 0 w 1534450"/>
              <a:gd name="connsiteY75" fmla="*/ 241537 h 6194605"/>
              <a:gd name="connsiteX76" fmla="*/ 1 w 1534450"/>
              <a:gd name="connsiteY76" fmla="*/ 241537 h 61946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1534450" h="6194605">
                <a:moveTo>
                  <a:pt x="1" y="0"/>
                </a:moveTo>
                <a:lnTo>
                  <a:pt x="214586" y="0"/>
                </a:lnTo>
                <a:lnTo>
                  <a:pt x="214586" y="1"/>
                </a:lnTo>
                <a:lnTo>
                  <a:pt x="473397" y="1"/>
                </a:lnTo>
                <a:lnTo>
                  <a:pt x="744369" y="1"/>
                </a:lnTo>
                <a:lnTo>
                  <a:pt x="814003" y="1"/>
                </a:lnTo>
                <a:lnTo>
                  <a:pt x="922872" y="1"/>
                </a:lnTo>
                <a:lnTo>
                  <a:pt x="1084975" y="1"/>
                </a:lnTo>
                <a:lnTo>
                  <a:pt x="1193844" y="1"/>
                </a:lnTo>
                <a:lnTo>
                  <a:pt x="1263478" y="1"/>
                </a:lnTo>
                <a:lnTo>
                  <a:pt x="1534450" y="1"/>
                </a:lnTo>
                <a:lnTo>
                  <a:pt x="1534450" y="280558"/>
                </a:lnTo>
                <a:lnTo>
                  <a:pt x="1534450" y="323234"/>
                </a:lnTo>
                <a:lnTo>
                  <a:pt x="1534450" y="603792"/>
                </a:lnTo>
                <a:lnTo>
                  <a:pt x="1534450" y="691592"/>
                </a:lnTo>
                <a:lnTo>
                  <a:pt x="1534450" y="972149"/>
                </a:lnTo>
                <a:lnTo>
                  <a:pt x="1534450" y="1014826"/>
                </a:lnTo>
                <a:lnTo>
                  <a:pt x="1534450" y="1295384"/>
                </a:lnTo>
                <a:lnTo>
                  <a:pt x="1534450" y="1706708"/>
                </a:lnTo>
                <a:lnTo>
                  <a:pt x="1534450" y="1987265"/>
                </a:lnTo>
                <a:lnTo>
                  <a:pt x="1534450" y="2029942"/>
                </a:lnTo>
                <a:lnTo>
                  <a:pt x="1534450" y="2310499"/>
                </a:lnTo>
                <a:lnTo>
                  <a:pt x="1534450" y="2398299"/>
                </a:lnTo>
                <a:lnTo>
                  <a:pt x="1534450" y="2678857"/>
                </a:lnTo>
                <a:lnTo>
                  <a:pt x="1534450" y="2721534"/>
                </a:lnTo>
                <a:lnTo>
                  <a:pt x="1534450" y="2983125"/>
                </a:lnTo>
                <a:lnTo>
                  <a:pt x="1534450" y="3002091"/>
                </a:lnTo>
                <a:lnTo>
                  <a:pt x="1534450" y="3263682"/>
                </a:lnTo>
                <a:lnTo>
                  <a:pt x="1534450" y="3306358"/>
                </a:lnTo>
                <a:lnTo>
                  <a:pt x="1534450" y="3586916"/>
                </a:lnTo>
                <a:lnTo>
                  <a:pt x="1534450" y="3674717"/>
                </a:lnTo>
                <a:lnTo>
                  <a:pt x="1534450" y="3955274"/>
                </a:lnTo>
                <a:lnTo>
                  <a:pt x="1534450" y="3997950"/>
                </a:lnTo>
                <a:lnTo>
                  <a:pt x="1534450" y="4278508"/>
                </a:lnTo>
                <a:lnTo>
                  <a:pt x="1534450" y="4689832"/>
                </a:lnTo>
                <a:lnTo>
                  <a:pt x="1534450" y="4970389"/>
                </a:lnTo>
                <a:lnTo>
                  <a:pt x="1534450" y="5013066"/>
                </a:lnTo>
                <a:lnTo>
                  <a:pt x="1534450" y="5293623"/>
                </a:lnTo>
                <a:lnTo>
                  <a:pt x="1534450" y="5381423"/>
                </a:lnTo>
                <a:lnTo>
                  <a:pt x="1534450" y="5661981"/>
                </a:lnTo>
                <a:lnTo>
                  <a:pt x="1534450" y="5704658"/>
                </a:lnTo>
                <a:lnTo>
                  <a:pt x="1534450" y="5985215"/>
                </a:lnTo>
                <a:cubicBezTo>
                  <a:pt x="1534450" y="6100550"/>
                  <a:pt x="1426336" y="6194605"/>
                  <a:pt x="1291991" y="6194605"/>
                </a:cubicBezTo>
                <a:lnTo>
                  <a:pt x="1021020" y="6194605"/>
                </a:lnTo>
                <a:lnTo>
                  <a:pt x="951383" y="6194605"/>
                </a:lnTo>
                <a:lnTo>
                  <a:pt x="842515" y="6194605"/>
                </a:lnTo>
                <a:lnTo>
                  <a:pt x="680412" y="6194605"/>
                </a:lnTo>
                <a:lnTo>
                  <a:pt x="571543" y="6194605"/>
                </a:lnTo>
                <a:lnTo>
                  <a:pt x="501908" y="6194605"/>
                </a:lnTo>
                <a:lnTo>
                  <a:pt x="230937" y="6194605"/>
                </a:lnTo>
                <a:lnTo>
                  <a:pt x="0" y="6194605"/>
                </a:lnTo>
                <a:lnTo>
                  <a:pt x="0" y="6054968"/>
                </a:lnTo>
                <a:lnTo>
                  <a:pt x="0" y="5508071"/>
                </a:lnTo>
                <a:lnTo>
                  <a:pt x="0" y="5367526"/>
                </a:lnTo>
                <a:lnTo>
                  <a:pt x="0" y="5147800"/>
                </a:lnTo>
                <a:lnTo>
                  <a:pt x="0" y="4820627"/>
                </a:lnTo>
                <a:lnTo>
                  <a:pt x="0" y="4600898"/>
                </a:lnTo>
                <a:lnTo>
                  <a:pt x="0" y="4460357"/>
                </a:lnTo>
                <a:lnTo>
                  <a:pt x="0" y="3913457"/>
                </a:lnTo>
                <a:lnTo>
                  <a:pt x="1" y="3913457"/>
                </a:lnTo>
                <a:lnTo>
                  <a:pt x="1" y="3391103"/>
                </a:lnTo>
                <a:lnTo>
                  <a:pt x="1" y="3288458"/>
                </a:lnTo>
                <a:lnTo>
                  <a:pt x="0" y="3288458"/>
                </a:lnTo>
                <a:lnTo>
                  <a:pt x="0" y="3182336"/>
                </a:lnTo>
                <a:lnTo>
                  <a:pt x="1" y="3182336"/>
                </a:lnTo>
                <a:lnTo>
                  <a:pt x="1" y="2930973"/>
                </a:lnTo>
                <a:lnTo>
                  <a:pt x="0" y="2930973"/>
                </a:lnTo>
                <a:lnTo>
                  <a:pt x="0" y="2604180"/>
                </a:lnTo>
                <a:lnTo>
                  <a:pt x="0" y="2383049"/>
                </a:lnTo>
                <a:lnTo>
                  <a:pt x="0" y="1836151"/>
                </a:lnTo>
                <a:lnTo>
                  <a:pt x="0" y="1695606"/>
                </a:lnTo>
                <a:lnTo>
                  <a:pt x="0" y="1475879"/>
                </a:lnTo>
                <a:lnTo>
                  <a:pt x="0" y="1148708"/>
                </a:lnTo>
                <a:lnTo>
                  <a:pt x="0" y="928979"/>
                </a:lnTo>
                <a:lnTo>
                  <a:pt x="0" y="788436"/>
                </a:lnTo>
                <a:lnTo>
                  <a:pt x="0" y="241537"/>
                </a:lnTo>
                <a:lnTo>
                  <a:pt x="1" y="241537"/>
                </a:lnTo>
                <a:close/>
              </a:path>
            </a:pathLst>
          </a:custGeom>
          <a:solidFill>
            <a:srgbClr val="EC7C69"/>
          </a:solidFill>
          <a:ln w="24491" cap="flat">
            <a:noFill/>
            <a:prstDash val="solid"/>
            <a:miter/>
          </a:ln>
        </p:spPr>
        <p:txBody>
          <a:bodyPr wrap="square" rtlCol="0" anchor="ctr">
            <a:noAutofit/>
          </a:bodyPr>
          <a:lstStyle/>
          <a:p>
            <a:endParaRPr lang="en-US"/>
          </a:p>
        </p:txBody>
      </p:sp>
      <p:cxnSp>
        <p:nvCxnSpPr>
          <p:cNvPr id="10" name="Straight Connector 9">
            <a:extLst>
              <a:ext uri="{FF2B5EF4-FFF2-40B4-BE49-F238E27FC236}">
                <a16:creationId xmlns:a16="http://schemas.microsoft.com/office/drawing/2014/main" id="{8DA6EB52-B6CB-0C9A-B657-DCCD2C0FCA28}"/>
              </a:ext>
            </a:extLst>
          </p:cNvPr>
          <p:cNvCxnSpPr>
            <a:cxnSpLocks/>
          </p:cNvCxnSpPr>
          <p:nvPr/>
        </p:nvCxnSpPr>
        <p:spPr>
          <a:xfrm>
            <a:off x="1839464" y="1027171"/>
            <a:ext cx="91059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Slide Number Placeholder 5">
            <a:extLst>
              <a:ext uri="{FF2B5EF4-FFF2-40B4-BE49-F238E27FC236}">
                <a16:creationId xmlns:a16="http://schemas.microsoft.com/office/drawing/2014/main" id="{072DAA63-8826-629F-E845-C57367AF4DC1}"/>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33</a:t>
            </a:fld>
            <a:endParaRPr lang="fr-CA" sz="1200" dirty="0"/>
          </a:p>
        </p:txBody>
      </p:sp>
      <p:sp>
        <p:nvSpPr>
          <p:cNvPr id="2" name="TextBox 1">
            <a:extLst>
              <a:ext uri="{FF2B5EF4-FFF2-40B4-BE49-F238E27FC236}">
                <a16:creationId xmlns:a16="http://schemas.microsoft.com/office/drawing/2014/main" id="{7DACA519-84A6-35B0-1948-DB68EF8CB38B}"/>
              </a:ext>
            </a:extLst>
          </p:cNvPr>
          <p:cNvSpPr txBox="1"/>
          <p:nvPr/>
        </p:nvSpPr>
        <p:spPr>
          <a:xfrm>
            <a:off x="2039426" y="1231046"/>
            <a:ext cx="8113147" cy="3273460"/>
          </a:xfrm>
          <a:prstGeom prst="rect">
            <a:avLst/>
          </a:prstGeom>
          <a:noFill/>
        </p:spPr>
        <p:txBody>
          <a:bodyPr wrap="square">
            <a:spAutoFit/>
          </a:bodyPr>
          <a:lstStyle/>
          <a:p>
            <a:pPr marL="342900" indent="-342900">
              <a:lnSpc>
                <a:spcPts val="2340"/>
              </a:lnSpc>
              <a:spcAft>
                <a:spcPts val="600"/>
              </a:spcAft>
              <a:buClr>
                <a:srgbClr val="E96751"/>
              </a:buClr>
              <a:buFont typeface="Wingdings" panose="05000000000000000000" pitchFamily="2" charset="2"/>
              <a:buChar char="ü"/>
            </a:pPr>
            <a:r>
              <a:rPr lang="en-US" sz="2400" b="1" dirty="0">
                <a:solidFill>
                  <a:srgbClr val="459597"/>
                </a:solidFill>
              </a:rPr>
              <a:t>Áætlanagerð er tilgangslaus án fjárhagsáætlunar. </a:t>
            </a:r>
            <a:r>
              <a:rPr lang="en-US" sz="2400" dirty="0">
                <a:solidFill>
                  <a:srgbClr val="494949"/>
                </a:solidFill>
              </a:rPr>
              <a:t>Skráðu alla kostnaðarliði – frá landkaupum og uppsetningu podda til trygginga, skilti, bókunarhugbúnaðar og hreinsiefna. </a:t>
            </a:r>
            <a:r>
              <a:rPr lang="en-US" sz="2400" b="1" dirty="0">
                <a:solidFill>
                  <a:srgbClr val="494949"/>
                </a:solidFill>
              </a:rPr>
              <a:t>Raunsæ fjárhagsáætlun </a:t>
            </a:r>
            <a:r>
              <a:rPr lang="en-US" sz="2400" dirty="0">
                <a:solidFill>
                  <a:srgbClr val="494949"/>
                </a:solidFill>
              </a:rPr>
              <a:t>hjálpar þér að meta hvort áætlunin þín sé framkvæmanleg og greina svið þar sem þú gætir þurft fjármögnun eða styrki.</a:t>
            </a:r>
          </a:p>
          <a:p>
            <a:pPr>
              <a:lnSpc>
                <a:spcPts val="2340"/>
              </a:lnSpc>
              <a:spcAft>
                <a:spcPts val="600"/>
              </a:spcAft>
              <a:buClr>
                <a:srgbClr val="E96751"/>
              </a:buClr>
            </a:pPr>
            <a:endParaRPr lang="en-US" sz="2400" dirty="0">
              <a:solidFill>
                <a:srgbClr val="494949"/>
              </a:solidFill>
            </a:endParaRPr>
          </a:p>
          <a:p>
            <a:pPr marL="342900" indent="-342900">
              <a:lnSpc>
                <a:spcPts val="2340"/>
              </a:lnSpc>
              <a:spcAft>
                <a:spcPts val="600"/>
              </a:spcAft>
              <a:buClr>
                <a:srgbClr val="E96751"/>
              </a:buClr>
              <a:buFont typeface="Wingdings" panose="05000000000000000000" pitchFamily="2" charset="2"/>
              <a:buChar char="ü"/>
            </a:pPr>
            <a:r>
              <a:rPr lang="en-US" sz="2400" b="1" dirty="0">
                <a:solidFill>
                  <a:srgbClr val="459597"/>
                </a:solidFill>
              </a:rPr>
              <a:t>Kannaðu staðbundin styrki eða styrki til sveitaþróunar </a:t>
            </a:r>
            <a:r>
              <a:rPr lang="en-US" sz="2400" dirty="0">
                <a:solidFill>
                  <a:srgbClr val="494949"/>
                </a:solidFill>
              </a:rPr>
              <a:t>(t.d. </a:t>
            </a:r>
            <a:r>
              <a:rPr lang="en-US" sz="2400" dirty="0">
                <a:solidFill>
                  <a:srgbClr val="459597"/>
                </a:solidFill>
                <a:hlinkClick r:id="rId2">
                  <a:extLst>
                    <a:ext uri="{A12FA001-AC4F-418D-AE19-62706E023703}">
                      <ahyp:hlinkClr xmlns:ahyp="http://schemas.microsoft.com/office/drawing/2018/hyperlinkcolor" val="tx"/>
                    </a:ext>
                  </a:extLst>
                </a:hlinkClick>
              </a:rPr>
              <a:t>LEADER-fjármögnun </a:t>
            </a:r>
            <a:r>
              <a:rPr lang="en-US" sz="2400" dirty="0">
                <a:solidFill>
                  <a:srgbClr val="494949"/>
                </a:solidFill>
              </a:rPr>
              <a:t>á Írlandi, </a:t>
            </a:r>
            <a:r>
              <a:rPr lang="en-US" sz="2400" dirty="0">
                <a:solidFill>
                  <a:srgbClr val="459597"/>
                </a:solidFill>
                <a:hlinkClick r:id="rId3">
                  <a:extLst>
                    <a:ext uri="{A12FA001-AC4F-418D-AE19-62706E023703}">
                      <ahyp:hlinkClr xmlns:ahyp="http://schemas.microsoft.com/office/drawing/2018/hyperlinkcolor" val="tx"/>
                    </a:ext>
                  </a:extLst>
                </a:hlinkClick>
              </a:rPr>
              <a:t>Rural Development Programme í Slóveníu</a:t>
            </a:r>
            <a:r>
              <a:rPr lang="en-US" sz="2400" dirty="0">
                <a:solidFill>
                  <a:srgbClr val="494949"/>
                </a:solidFill>
              </a:rPr>
              <a:t>) </a:t>
            </a:r>
            <a:r>
              <a:rPr lang="en-US" sz="2400" i="1" dirty="0">
                <a:solidFill>
                  <a:srgbClr val="494949"/>
                </a:solidFill>
              </a:rPr>
              <a:t>(fjallað um í eining 7)</a:t>
            </a:r>
          </a:p>
          <a:p>
            <a:pPr>
              <a:lnSpc>
                <a:spcPts val="2340"/>
              </a:lnSpc>
              <a:spcAft>
                <a:spcPts val="600"/>
              </a:spcAft>
            </a:pPr>
            <a:endParaRPr lang="en-US" sz="2200" i="1" dirty="0">
              <a:solidFill>
                <a:srgbClr val="494949"/>
              </a:solidFill>
            </a:endParaRPr>
          </a:p>
        </p:txBody>
      </p:sp>
      <p:pic>
        <p:nvPicPr>
          <p:cNvPr id="14" name="Picture 13">
            <a:extLst>
              <a:ext uri="{FF2B5EF4-FFF2-40B4-BE49-F238E27FC236}">
                <a16:creationId xmlns:a16="http://schemas.microsoft.com/office/drawing/2014/main" id="{82F80E55-890F-2A8D-33AC-A67114B82475}"/>
              </a:ext>
            </a:extLst>
          </p:cNvPr>
          <p:cNvPicPr>
            <a:picLocks noChangeAspect="1"/>
          </p:cNvPicPr>
          <p:nvPr/>
        </p:nvPicPr>
        <p:blipFill>
          <a:blip r:embed="rId4">
            <a:alphaModFix amt="33000"/>
            <a:biLevel thresh="25000"/>
            <a:extLst>
              <a:ext uri="{BEBA8EAE-BF5A-486C-A8C5-ECC9F3942E4B}">
                <a14:imgProps xmlns:a14="http://schemas.microsoft.com/office/drawing/2010/main">
                  <a14:imgLayer r:embed="rId5">
                    <a14:imgEffect>
                      <a14:colorTemperature colorTemp="4700"/>
                    </a14:imgEffect>
                  </a14:imgLayer>
                </a14:imgProps>
              </a:ext>
              <a:ext uri="{28A0092B-C50C-407E-A947-70E740481C1C}">
                <a14:useLocalDpi xmlns:a14="http://schemas.microsoft.com/office/drawing/2010/main" val="0"/>
              </a:ext>
            </a:extLst>
          </a:blip>
          <a:srcRect l="53155" t="-1" r="5047" b="49903"/>
          <a:stretch/>
        </p:blipFill>
        <p:spPr>
          <a:xfrm>
            <a:off x="-1284550" y="4197350"/>
            <a:ext cx="3580276" cy="2659133"/>
          </a:xfrm>
          <a:prstGeom prst="rect">
            <a:avLst/>
          </a:prstGeom>
        </p:spPr>
      </p:pic>
      <p:sp>
        <p:nvSpPr>
          <p:cNvPr id="5" name="Text Placeholder 5">
            <a:extLst>
              <a:ext uri="{FF2B5EF4-FFF2-40B4-BE49-F238E27FC236}">
                <a16:creationId xmlns:a16="http://schemas.microsoft.com/office/drawing/2014/main" id="{F83769E6-F713-ACC9-F096-38142C6C67DC}"/>
              </a:ext>
            </a:extLst>
          </p:cNvPr>
          <p:cNvSpPr txBox="1">
            <a:spLocks/>
          </p:cNvSpPr>
          <p:nvPr/>
        </p:nvSpPr>
        <p:spPr>
          <a:xfrm>
            <a:off x="2039427" y="400242"/>
            <a:ext cx="8395403" cy="1464686"/>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solidFill>
                  <a:srgbClr val="459597"/>
                </a:solidFill>
              </a:rPr>
              <a:t>Nokkur fjármálaráð um gerð trausts fjárhagsáætlunar</a:t>
            </a:r>
          </a:p>
          <a:p>
            <a:pPr>
              <a:lnSpc>
                <a:spcPts val="2900"/>
              </a:lnSpc>
            </a:pPr>
            <a:endParaRPr lang="en-US" dirty="0"/>
          </a:p>
        </p:txBody>
      </p:sp>
      <p:sp>
        <p:nvSpPr>
          <p:cNvPr id="6" name="Text Placeholder 3">
            <a:extLst>
              <a:ext uri="{FF2B5EF4-FFF2-40B4-BE49-F238E27FC236}">
                <a16:creationId xmlns:a16="http://schemas.microsoft.com/office/drawing/2014/main" id="{0A1FB031-2256-F27C-8ABE-E38E4B50355D}"/>
              </a:ext>
            </a:extLst>
          </p:cNvPr>
          <p:cNvSpPr txBox="1">
            <a:spLocks/>
          </p:cNvSpPr>
          <p:nvPr/>
        </p:nvSpPr>
        <p:spPr>
          <a:xfrm rot="16200000">
            <a:off x="-1643725" y="2596929"/>
            <a:ext cx="5537624" cy="1229105"/>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lnSpc>
                <a:spcPts val="3620"/>
              </a:lnSpc>
            </a:pPr>
            <a:r>
              <a:rPr lang="en-US" dirty="0">
                <a:solidFill>
                  <a:schemeClr val="bg1"/>
                </a:solidFill>
              </a:rPr>
              <a:t>Fjárhagsáætlun þín</a:t>
            </a:r>
          </a:p>
          <a:p>
            <a:pPr algn="r">
              <a:lnSpc>
                <a:spcPts val="3620"/>
              </a:lnSpc>
            </a:pPr>
            <a:endParaRPr lang="en-US" dirty="0">
              <a:solidFill>
                <a:schemeClr val="bg1"/>
              </a:solidFill>
            </a:endParaRPr>
          </a:p>
        </p:txBody>
      </p:sp>
    </p:spTree>
    <p:extLst>
      <p:ext uri="{BB962C8B-B14F-4D97-AF65-F5344CB8AC3E}">
        <p14:creationId xmlns:p14="http://schemas.microsoft.com/office/powerpoint/2010/main" val="384663831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5A3631-A7BF-8629-A2B0-EA60B3CD5A36}"/>
            </a:ext>
          </a:extLst>
        </p:cNvPr>
        <p:cNvGrpSpPr/>
        <p:nvPr/>
      </p:nvGrpSpPr>
      <p:grpSpPr>
        <a:xfrm>
          <a:off x="0" y="0"/>
          <a:ext cx="0" cy="0"/>
          <a:chOff x="0" y="0"/>
          <a:chExt cx="0" cy="0"/>
        </a:xfrm>
      </p:grpSpPr>
      <p:sp>
        <p:nvSpPr>
          <p:cNvPr id="9" name="Freeform 8">
            <a:extLst>
              <a:ext uri="{FF2B5EF4-FFF2-40B4-BE49-F238E27FC236}">
                <a16:creationId xmlns:a16="http://schemas.microsoft.com/office/drawing/2014/main" id="{15796623-7A5A-387F-D2D7-C5C62F338C3C}"/>
              </a:ext>
            </a:extLst>
          </p:cNvPr>
          <p:cNvSpPr/>
          <p:nvPr/>
        </p:nvSpPr>
        <p:spPr>
          <a:xfrm>
            <a:off x="-1" y="0"/>
            <a:ext cx="1534450" cy="6194605"/>
          </a:xfrm>
          <a:custGeom>
            <a:avLst/>
            <a:gdLst>
              <a:gd name="connsiteX0" fmla="*/ 1 w 1534450"/>
              <a:gd name="connsiteY0" fmla="*/ 0 h 6194605"/>
              <a:gd name="connsiteX1" fmla="*/ 214586 w 1534450"/>
              <a:gd name="connsiteY1" fmla="*/ 0 h 6194605"/>
              <a:gd name="connsiteX2" fmla="*/ 214586 w 1534450"/>
              <a:gd name="connsiteY2" fmla="*/ 1 h 6194605"/>
              <a:gd name="connsiteX3" fmla="*/ 473397 w 1534450"/>
              <a:gd name="connsiteY3" fmla="*/ 1 h 6194605"/>
              <a:gd name="connsiteX4" fmla="*/ 744369 w 1534450"/>
              <a:gd name="connsiteY4" fmla="*/ 1 h 6194605"/>
              <a:gd name="connsiteX5" fmla="*/ 814003 w 1534450"/>
              <a:gd name="connsiteY5" fmla="*/ 1 h 6194605"/>
              <a:gd name="connsiteX6" fmla="*/ 922872 w 1534450"/>
              <a:gd name="connsiteY6" fmla="*/ 1 h 6194605"/>
              <a:gd name="connsiteX7" fmla="*/ 1084975 w 1534450"/>
              <a:gd name="connsiteY7" fmla="*/ 1 h 6194605"/>
              <a:gd name="connsiteX8" fmla="*/ 1193844 w 1534450"/>
              <a:gd name="connsiteY8" fmla="*/ 1 h 6194605"/>
              <a:gd name="connsiteX9" fmla="*/ 1263478 w 1534450"/>
              <a:gd name="connsiteY9" fmla="*/ 1 h 6194605"/>
              <a:gd name="connsiteX10" fmla="*/ 1534450 w 1534450"/>
              <a:gd name="connsiteY10" fmla="*/ 1 h 6194605"/>
              <a:gd name="connsiteX11" fmla="*/ 1534450 w 1534450"/>
              <a:gd name="connsiteY11" fmla="*/ 280558 h 6194605"/>
              <a:gd name="connsiteX12" fmla="*/ 1534450 w 1534450"/>
              <a:gd name="connsiteY12" fmla="*/ 323234 h 6194605"/>
              <a:gd name="connsiteX13" fmla="*/ 1534450 w 1534450"/>
              <a:gd name="connsiteY13" fmla="*/ 603792 h 6194605"/>
              <a:gd name="connsiteX14" fmla="*/ 1534450 w 1534450"/>
              <a:gd name="connsiteY14" fmla="*/ 691592 h 6194605"/>
              <a:gd name="connsiteX15" fmla="*/ 1534450 w 1534450"/>
              <a:gd name="connsiteY15" fmla="*/ 972149 h 6194605"/>
              <a:gd name="connsiteX16" fmla="*/ 1534450 w 1534450"/>
              <a:gd name="connsiteY16" fmla="*/ 1014826 h 6194605"/>
              <a:gd name="connsiteX17" fmla="*/ 1534450 w 1534450"/>
              <a:gd name="connsiteY17" fmla="*/ 1295384 h 6194605"/>
              <a:gd name="connsiteX18" fmla="*/ 1534450 w 1534450"/>
              <a:gd name="connsiteY18" fmla="*/ 1706708 h 6194605"/>
              <a:gd name="connsiteX19" fmla="*/ 1534450 w 1534450"/>
              <a:gd name="connsiteY19" fmla="*/ 1987265 h 6194605"/>
              <a:gd name="connsiteX20" fmla="*/ 1534450 w 1534450"/>
              <a:gd name="connsiteY20" fmla="*/ 2029942 h 6194605"/>
              <a:gd name="connsiteX21" fmla="*/ 1534450 w 1534450"/>
              <a:gd name="connsiteY21" fmla="*/ 2310499 h 6194605"/>
              <a:gd name="connsiteX22" fmla="*/ 1534450 w 1534450"/>
              <a:gd name="connsiteY22" fmla="*/ 2398299 h 6194605"/>
              <a:gd name="connsiteX23" fmla="*/ 1534450 w 1534450"/>
              <a:gd name="connsiteY23" fmla="*/ 2678857 h 6194605"/>
              <a:gd name="connsiteX24" fmla="*/ 1534450 w 1534450"/>
              <a:gd name="connsiteY24" fmla="*/ 2721534 h 6194605"/>
              <a:gd name="connsiteX25" fmla="*/ 1534450 w 1534450"/>
              <a:gd name="connsiteY25" fmla="*/ 2983125 h 6194605"/>
              <a:gd name="connsiteX26" fmla="*/ 1534450 w 1534450"/>
              <a:gd name="connsiteY26" fmla="*/ 3002091 h 6194605"/>
              <a:gd name="connsiteX27" fmla="*/ 1534450 w 1534450"/>
              <a:gd name="connsiteY27" fmla="*/ 3263682 h 6194605"/>
              <a:gd name="connsiteX28" fmla="*/ 1534450 w 1534450"/>
              <a:gd name="connsiteY28" fmla="*/ 3306358 h 6194605"/>
              <a:gd name="connsiteX29" fmla="*/ 1534450 w 1534450"/>
              <a:gd name="connsiteY29" fmla="*/ 3586916 h 6194605"/>
              <a:gd name="connsiteX30" fmla="*/ 1534450 w 1534450"/>
              <a:gd name="connsiteY30" fmla="*/ 3674717 h 6194605"/>
              <a:gd name="connsiteX31" fmla="*/ 1534450 w 1534450"/>
              <a:gd name="connsiteY31" fmla="*/ 3955274 h 6194605"/>
              <a:gd name="connsiteX32" fmla="*/ 1534450 w 1534450"/>
              <a:gd name="connsiteY32" fmla="*/ 3997950 h 6194605"/>
              <a:gd name="connsiteX33" fmla="*/ 1534450 w 1534450"/>
              <a:gd name="connsiteY33" fmla="*/ 4278508 h 6194605"/>
              <a:gd name="connsiteX34" fmla="*/ 1534450 w 1534450"/>
              <a:gd name="connsiteY34" fmla="*/ 4689832 h 6194605"/>
              <a:gd name="connsiteX35" fmla="*/ 1534450 w 1534450"/>
              <a:gd name="connsiteY35" fmla="*/ 4970389 h 6194605"/>
              <a:gd name="connsiteX36" fmla="*/ 1534450 w 1534450"/>
              <a:gd name="connsiteY36" fmla="*/ 5013066 h 6194605"/>
              <a:gd name="connsiteX37" fmla="*/ 1534450 w 1534450"/>
              <a:gd name="connsiteY37" fmla="*/ 5293623 h 6194605"/>
              <a:gd name="connsiteX38" fmla="*/ 1534450 w 1534450"/>
              <a:gd name="connsiteY38" fmla="*/ 5381423 h 6194605"/>
              <a:gd name="connsiteX39" fmla="*/ 1534450 w 1534450"/>
              <a:gd name="connsiteY39" fmla="*/ 5661981 h 6194605"/>
              <a:gd name="connsiteX40" fmla="*/ 1534450 w 1534450"/>
              <a:gd name="connsiteY40" fmla="*/ 5704658 h 6194605"/>
              <a:gd name="connsiteX41" fmla="*/ 1534450 w 1534450"/>
              <a:gd name="connsiteY41" fmla="*/ 5985215 h 6194605"/>
              <a:gd name="connsiteX42" fmla="*/ 1291991 w 1534450"/>
              <a:gd name="connsiteY42" fmla="*/ 6194605 h 6194605"/>
              <a:gd name="connsiteX43" fmla="*/ 1021020 w 1534450"/>
              <a:gd name="connsiteY43" fmla="*/ 6194605 h 6194605"/>
              <a:gd name="connsiteX44" fmla="*/ 951383 w 1534450"/>
              <a:gd name="connsiteY44" fmla="*/ 6194605 h 6194605"/>
              <a:gd name="connsiteX45" fmla="*/ 842515 w 1534450"/>
              <a:gd name="connsiteY45" fmla="*/ 6194605 h 6194605"/>
              <a:gd name="connsiteX46" fmla="*/ 680412 w 1534450"/>
              <a:gd name="connsiteY46" fmla="*/ 6194605 h 6194605"/>
              <a:gd name="connsiteX47" fmla="*/ 571543 w 1534450"/>
              <a:gd name="connsiteY47" fmla="*/ 6194605 h 6194605"/>
              <a:gd name="connsiteX48" fmla="*/ 501908 w 1534450"/>
              <a:gd name="connsiteY48" fmla="*/ 6194605 h 6194605"/>
              <a:gd name="connsiteX49" fmla="*/ 230937 w 1534450"/>
              <a:gd name="connsiteY49" fmla="*/ 6194605 h 6194605"/>
              <a:gd name="connsiteX50" fmla="*/ 0 w 1534450"/>
              <a:gd name="connsiteY50" fmla="*/ 6194605 h 6194605"/>
              <a:gd name="connsiteX51" fmla="*/ 0 w 1534450"/>
              <a:gd name="connsiteY51" fmla="*/ 6054968 h 6194605"/>
              <a:gd name="connsiteX52" fmla="*/ 0 w 1534450"/>
              <a:gd name="connsiteY52" fmla="*/ 5508071 h 6194605"/>
              <a:gd name="connsiteX53" fmla="*/ 0 w 1534450"/>
              <a:gd name="connsiteY53" fmla="*/ 5367526 h 6194605"/>
              <a:gd name="connsiteX54" fmla="*/ 0 w 1534450"/>
              <a:gd name="connsiteY54" fmla="*/ 5147800 h 6194605"/>
              <a:gd name="connsiteX55" fmla="*/ 0 w 1534450"/>
              <a:gd name="connsiteY55" fmla="*/ 4820627 h 6194605"/>
              <a:gd name="connsiteX56" fmla="*/ 0 w 1534450"/>
              <a:gd name="connsiteY56" fmla="*/ 4600898 h 6194605"/>
              <a:gd name="connsiteX57" fmla="*/ 0 w 1534450"/>
              <a:gd name="connsiteY57" fmla="*/ 4460357 h 6194605"/>
              <a:gd name="connsiteX58" fmla="*/ 0 w 1534450"/>
              <a:gd name="connsiteY58" fmla="*/ 3913457 h 6194605"/>
              <a:gd name="connsiteX59" fmla="*/ 1 w 1534450"/>
              <a:gd name="connsiteY59" fmla="*/ 3913457 h 6194605"/>
              <a:gd name="connsiteX60" fmla="*/ 1 w 1534450"/>
              <a:gd name="connsiteY60" fmla="*/ 3391103 h 6194605"/>
              <a:gd name="connsiteX61" fmla="*/ 1 w 1534450"/>
              <a:gd name="connsiteY61" fmla="*/ 3288458 h 6194605"/>
              <a:gd name="connsiteX62" fmla="*/ 0 w 1534450"/>
              <a:gd name="connsiteY62" fmla="*/ 3288458 h 6194605"/>
              <a:gd name="connsiteX63" fmla="*/ 0 w 1534450"/>
              <a:gd name="connsiteY63" fmla="*/ 3182336 h 6194605"/>
              <a:gd name="connsiteX64" fmla="*/ 1 w 1534450"/>
              <a:gd name="connsiteY64" fmla="*/ 3182336 h 6194605"/>
              <a:gd name="connsiteX65" fmla="*/ 1 w 1534450"/>
              <a:gd name="connsiteY65" fmla="*/ 2930973 h 6194605"/>
              <a:gd name="connsiteX66" fmla="*/ 0 w 1534450"/>
              <a:gd name="connsiteY66" fmla="*/ 2930973 h 6194605"/>
              <a:gd name="connsiteX67" fmla="*/ 0 w 1534450"/>
              <a:gd name="connsiteY67" fmla="*/ 2604180 h 6194605"/>
              <a:gd name="connsiteX68" fmla="*/ 0 w 1534450"/>
              <a:gd name="connsiteY68" fmla="*/ 2383049 h 6194605"/>
              <a:gd name="connsiteX69" fmla="*/ 0 w 1534450"/>
              <a:gd name="connsiteY69" fmla="*/ 1836151 h 6194605"/>
              <a:gd name="connsiteX70" fmla="*/ 0 w 1534450"/>
              <a:gd name="connsiteY70" fmla="*/ 1695606 h 6194605"/>
              <a:gd name="connsiteX71" fmla="*/ 0 w 1534450"/>
              <a:gd name="connsiteY71" fmla="*/ 1475879 h 6194605"/>
              <a:gd name="connsiteX72" fmla="*/ 0 w 1534450"/>
              <a:gd name="connsiteY72" fmla="*/ 1148708 h 6194605"/>
              <a:gd name="connsiteX73" fmla="*/ 0 w 1534450"/>
              <a:gd name="connsiteY73" fmla="*/ 928979 h 6194605"/>
              <a:gd name="connsiteX74" fmla="*/ 0 w 1534450"/>
              <a:gd name="connsiteY74" fmla="*/ 788436 h 6194605"/>
              <a:gd name="connsiteX75" fmla="*/ 0 w 1534450"/>
              <a:gd name="connsiteY75" fmla="*/ 241537 h 6194605"/>
              <a:gd name="connsiteX76" fmla="*/ 1 w 1534450"/>
              <a:gd name="connsiteY76" fmla="*/ 241537 h 61946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1534450" h="6194605">
                <a:moveTo>
                  <a:pt x="1" y="0"/>
                </a:moveTo>
                <a:lnTo>
                  <a:pt x="214586" y="0"/>
                </a:lnTo>
                <a:lnTo>
                  <a:pt x="214586" y="1"/>
                </a:lnTo>
                <a:lnTo>
                  <a:pt x="473397" y="1"/>
                </a:lnTo>
                <a:lnTo>
                  <a:pt x="744369" y="1"/>
                </a:lnTo>
                <a:lnTo>
                  <a:pt x="814003" y="1"/>
                </a:lnTo>
                <a:lnTo>
                  <a:pt x="922872" y="1"/>
                </a:lnTo>
                <a:lnTo>
                  <a:pt x="1084975" y="1"/>
                </a:lnTo>
                <a:lnTo>
                  <a:pt x="1193844" y="1"/>
                </a:lnTo>
                <a:lnTo>
                  <a:pt x="1263478" y="1"/>
                </a:lnTo>
                <a:lnTo>
                  <a:pt x="1534450" y="1"/>
                </a:lnTo>
                <a:lnTo>
                  <a:pt x="1534450" y="280558"/>
                </a:lnTo>
                <a:lnTo>
                  <a:pt x="1534450" y="323234"/>
                </a:lnTo>
                <a:lnTo>
                  <a:pt x="1534450" y="603792"/>
                </a:lnTo>
                <a:lnTo>
                  <a:pt x="1534450" y="691592"/>
                </a:lnTo>
                <a:lnTo>
                  <a:pt x="1534450" y="972149"/>
                </a:lnTo>
                <a:lnTo>
                  <a:pt x="1534450" y="1014826"/>
                </a:lnTo>
                <a:lnTo>
                  <a:pt x="1534450" y="1295384"/>
                </a:lnTo>
                <a:lnTo>
                  <a:pt x="1534450" y="1706708"/>
                </a:lnTo>
                <a:lnTo>
                  <a:pt x="1534450" y="1987265"/>
                </a:lnTo>
                <a:lnTo>
                  <a:pt x="1534450" y="2029942"/>
                </a:lnTo>
                <a:lnTo>
                  <a:pt x="1534450" y="2310499"/>
                </a:lnTo>
                <a:lnTo>
                  <a:pt x="1534450" y="2398299"/>
                </a:lnTo>
                <a:lnTo>
                  <a:pt x="1534450" y="2678857"/>
                </a:lnTo>
                <a:lnTo>
                  <a:pt x="1534450" y="2721534"/>
                </a:lnTo>
                <a:lnTo>
                  <a:pt x="1534450" y="2983125"/>
                </a:lnTo>
                <a:lnTo>
                  <a:pt x="1534450" y="3002091"/>
                </a:lnTo>
                <a:lnTo>
                  <a:pt x="1534450" y="3263682"/>
                </a:lnTo>
                <a:lnTo>
                  <a:pt x="1534450" y="3306358"/>
                </a:lnTo>
                <a:lnTo>
                  <a:pt x="1534450" y="3586916"/>
                </a:lnTo>
                <a:lnTo>
                  <a:pt x="1534450" y="3674717"/>
                </a:lnTo>
                <a:lnTo>
                  <a:pt x="1534450" y="3955274"/>
                </a:lnTo>
                <a:lnTo>
                  <a:pt x="1534450" y="3997950"/>
                </a:lnTo>
                <a:lnTo>
                  <a:pt x="1534450" y="4278508"/>
                </a:lnTo>
                <a:lnTo>
                  <a:pt x="1534450" y="4689832"/>
                </a:lnTo>
                <a:lnTo>
                  <a:pt x="1534450" y="4970389"/>
                </a:lnTo>
                <a:lnTo>
                  <a:pt x="1534450" y="5013066"/>
                </a:lnTo>
                <a:lnTo>
                  <a:pt x="1534450" y="5293623"/>
                </a:lnTo>
                <a:lnTo>
                  <a:pt x="1534450" y="5381423"/>
                </a:lnTo>
                <a:lnTo>
                  <a:pt x="1534450" y="5661981"/>
                </a:lnTo>
                <a:lnTo>
                  <a:pt x="1534450" y="5704658"/>
                </a:lnTo>
                <a:lnTo>
                  <a:pt x="1534450" y="5985215"/>
                </a:lnTo>
                <a:cubicBezTo>
                  <a:pt x="1534450" y="6100550"/>
                  <a:pt x="1426336" y="6194605"/>
                  <a:pt x="1291991" y="6194605"/>
                </a:cubicBezTo>
                <a:lnTo>
                  <a:pt x="1021020" y="6194605"/>
                </a:lnTo>
                <a:lnTo>
                  <a:pt x="951383" y="6194605"/>
                </a:lnTo>
                <a:lnTo>
                  <a:pt x="842515" y="6194605"/>
                </a:lnTo>
                <a:lnTo>
                  <a:pt x="680412" y="6194605"/>
                </a:lnTo>
                <a:lnTo>
                  <a:pt x="571543" y="6194605"/>
                </a:lnTo>
                <a:lnTo>
                  <a:pt x="501908" y="6194605"/>
                </a:lnTo>
                <a:lnTo>
                  <a:pt x="230937" y="6194605"/>
                </a:lnTo>
                <a:lnTo>
                  <a:pt x="0" y="6194605"/>
                </a:lnTo>
                <a:lnTo>
                  <a:pt x="0" y="6054968"/>
                </a:lnTo>
                <a:lnTo>
                  <a:pt x="0" y="5508071"/>
                </a:lnTo>
                <a:lnTo>
                  <a:pt x="0" y="5367526"/>
                </a:lnTo>
                <a:lnTo>
                  <a:pt x="0" y="5147800"/>
                </a:lnTo>
                <a:lnTo>
                  <a:pt x="0" y="4820627"/>
                </a:lnTo>
                <a:lnTo>
                  <a:pt x="0" y="4600898"/>
                </a:lnTo>
                <a:lnTo>
                  <a:pt x="0" y="4460357"/>
                </a:lnTo>
                <a:lnTo>
                  <a:pt x="0" y="3913457"/>
                </a:lnTo>
                <a:lnTo>
                  <a:pt x="1" y="3913457"/>
                </a:lnTo>
                <a:lnTo>
                  <a:pt x="1" y="3391103"/>
                </a:lnTo>
                <a:lnTo>
                  <a:pt x="1" y="3288458"/>
                </a:lnTo>
                <a:lnTo>
                  <a:pt x="0" y="3288458"/>
                </a:lnTo>
                <a:lnTo>
                  <a:pt x="0" y="3182336"/>
                </a:lnTo>
                <a:lnTo>
                  <a:pt x="1" y="3182336"/>
                </a:lnTo>
                <a:lnTo>
                  <a:pt x="1" y="2930973"/>
                </a:lnTo>
                <a:lnTo>
                  <a:pt x="0" y="2930973"/>
                </a:lnTo>
                <a:lnTo>
                  <a:pt x="0" y="2604180"/>
                </a:lnTo>
                <a:lnTo>
                  <a:pt x="0" y="2383049"/>
                </a:lnTo>
                <a:lnTo>
                  <a:pt x="0" y="1836151"/>
                </a:lnTo>
                <a:lnTo>
                  <a:pt x="0" y="1695606"/>
                </a:lnTo>
                <a:lnTo>
                  <a:pt x="0" y="1475879"/>
                </a:lnTo>
                <a:lnTo>
                  <a:pt x="0" y="1148708"/>
                </a:lnTo>
                <a:lnTo>
                  <a:pt x="0" y="928979"/>
                </a:lnTo>
                <a:lnTo>
                  <a:pt x="0" y="788436"/>
                </a:lnTo>
                <a:lnTo>
                  <a:pt x="0" y="241537"/>
                </a:lnTo>
                <a:lnTo>
                  <a:pt x="1" y="241537"/>
                </a:lnTo>
                <a:close/>
              </a:path>
            </a:pathLst>
          </a:custGeom>
          <a:solidFill>
            <a:srgbClr val="EC7C69"/>
          </a:solidFill>
          <a:ln w="24491" cap="flat">
            <a:noFill/>
            <a:prstDash val="solid"/>
            <a:miter/>
          </a:ln>
        </p:spPr>
        <p:txBody>
          <a:bodyPr wrap="square" rtlCol="0" anchor="ctr">
            <a:noAutofit/>
          </a:bodyPr>
          <a:lstStyle/>
          <a:p>
            <a:endParaRPr lang="en-US"/>
          </a:p>
        </p:txBody>
      </p:sp>
      <p:sp>
        <p:nvSpPr>
          <p:cNvPr id="7" name="Slide Number Placeholder 5">
            <a:extLst>
              <a:ext uri="{FF2B5EF4-FFF2-40B4-BE49-F238E27FC236}">
                <a16:creationId xmlns:a16="http://schemas.microsoft.com/office/drawing/2014/main" id="{3A416031-8FAF-54E7-E1AE-F4A4DBF4A213}"/>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34</a:t>
            </a:fld>
            <a:endParaRPr lang="fr-CA" sz="1200" dirty="0"/>
          </a:p>
        </p:txBody>
      </p:sp>
      <p:pic>
        <p:nvPicPr>
          <p:cNvPr id="14" name="Picture 13">
            <a:extLst>
              <a:ext uri="{FF2B5EF4-FFF2-40B4-BE49-F238E27FC236}">
                <a16:creationId xmlns:a16="http://schemas.microsoft.com/office/drawing/2014/main" id="{A3004960-158F-0FA8-56DB-BC7D559DE3FF}"/>
              </a:ext>
            </a:extLst>
          </p:cNvPr>
          <p:cNvPicPr>
            <a:picLocks noChangeAspect="1"/>
          </p:cNvPicPr>
          <p:nvPr/>
        </p:nvPicPr>
        <p:blipFill>
          <a:blip r:embed="rId2">
            <a:alphaModFix amt="33000"/>
            <a:biLevel thresh="25000"/>
            <a:extLst>
              <a:ext uri="{BEBA8EAE-BF5A-486C-A8C5-ECC9F3942E4B}">
                <a14:imgProps xmlns:a14="http://schemas.microsoft.com/office/drawing/2010/main">
                  <a14:imgLayer r:embed="rId3">
                    <a14:imgEffect>
                      <a14:colorTemperature colorTemp="4700"/>
                    </a14:imgEffect>
                  </a14:imgLayer>
                </a14:imgProps>
              </a:ext>
              <a:ext uri="{28A0092B-C50C-407E-A947-70E740481C1C}">
                <a14:useLocalDpi xmlns:a14="http://schemas.microsoft.com/office/drawing/2010/main" val="0"/>
              </a:ext>
            </a:extLst>
          </a:blip>
          <a:srcRect l="53155" t="-1" r="5047" b="49903"/>
          <a:stretch/>
        </p:blipFill>
        <p:spPr>
          <a:xfrm>
            <a:off x="-1284550" y="4197350"/>
            <a:ext cx="3580276" cy="2659133"/>
          </a:xfrm>
          <a:prstGeom prst="rect">
            <a:avLst/>
          </a:prstGeom>
        </p:spPr>
      </p:pic>
      <p:sp>
        <p:nvSpPr>
          <p:cNvPr id="6" name="Text Placeholder 3">
            <a:extLst>
              <a:ext uri="{FF2B5EF4-FFF2-40B4-BE49-F238E27FC236}">
                <a16:creationId xmlns:a16="http://schemas.microsoft.com/office/drawing/2014/main" id="{5D6A425F-A760-C5FF-AF4E-F2CDD4B8E663}"/>
              </a:ext>
            </a:extLst>
          </p:cNvPr>
          <p:cNvSpPr txBox="1">
            <a:spLocks/>
          </p:cNvSpPr>
          <p:nvPr/>
        </p:nvSpPr>
        <p:spPr>
          <a:xfrm rot="16200000">
            <a:off x="-1643725" y="2596929"/>
            <a:ext cx="5537624" cy="1229105"/>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lnSpc>
                <a:spcPts val="3620"/>
              </a:lnSpc>
            </a:pPr>
            <a:r>
              <a:rPr lang="en-US" dirty="0">
                <a:solidFill>
                  <a:schemeClr val="bg1"/>
                </a:solidFill>
              </a:rPr>
              <a:t>Fjárhagsáætlun þín</a:t>
            </a:r>
          </a:p>
          <a:p>
            <a:pPr algn="r">
              <a:lnSpc>
                <a:spcPts val="3620"/>
              </a:lnSpc>
            </a:pPr>
            <a:endParaRPr lang="en-US" dirty="0">
              <a:solidFill>
                <a:schemeClr val="bg1"/>
              </a:solidFill>
            </a:endParaRPr>
          </a:p>
        </p:txBody>
      </p:sp>
      <p:sp>
        <p:nvSpPr>
          <p:cNvPr id="13" name="TextBox 12">
            <a:extLst>
              <a:ext uri="{FF2B5EF4-FFF2-40B4-BE49-F238E27FC236}">
                <a16:creationId xmlns:a16="http://schemas.microsoft.com/office/drawing/2014/main" id="{C46BF315-EECA-E416-4E6F-6F4F3D5E03D2}"/>
              </a:ext>
            </a:extLst>
          </p:cNvPr>
          <p:cNvSpPr txBox="1"/>
          <p:nvPr/>
        </p:nvSpPr>
        <p:spPr>
          <a:xfrm>
            <a:off x="5947502" y="5916384"/>
            <a:ext cx="5097686" cy="1077218"/>
          </a:xfrm>
          <a:prstGeom prst="rect">
            <a:avLst/>
          </a:prstGeom>
          <a:noFill/>
        </p:spPr>
        <p:txBody>
          <a:bodyPr wrap="square" rtlCol="0">
            <a:spAutoFit/>
          </a:bodyPr>
          <a:lstStyle/>
          <a:p>
            <a:pPr>
              <a:buNone/>
            </a:pPr>
            <a:r>
              <a:rPr lang="en-US" sz="2200" b="1" dirty="0">
                <a:solidFill>
                  <a:srgbClr val="3B7F81"/>
                </a:solidFill>
              </a:rPr>
              <a:t>Heildarfjárhagsáætlun (án virðisaukaskatts):</a:t>
            </a:r>
          </a:p>
          <a:p>
            <a:r>
              <a:rPr lang="en-US" sz="2200" b="1" dirty="0">
                <a:solidFill>
                  <a:srgbClr val="494949"/>
                </a:solidFill>
              </a:rPr>
              <a:t>Lágmark: </a:t>
            </a:r>
            <a:r>
              <a:rPr lang="en-US" sz="2200" dirty="0">
                <a:solidFill>
                  <a:srgbClr val="494949"/>
                </a:solidFill>
              </a:rPr>
              <a:t>€81,100 </a:t>
            </a:r>
            <a:r>
              <a:rPr lang="en-US" sz="2200" b="1" dirty="0">
                <a:solidFill>
                  <a:srgbClr val="494949"/>
                </a:solidFill>
              </a:rPr>
              <a:t> Hámark: </a:t>
            </a:r>
            <a:r>
              <a:rPr lang="en-US" sz="2200" dirty="0">
                <a:solidFill>
                  <a:srgbClr val="494949"/>
                </a:solidFill>
              </a:rPr>
              <a:t>€387,200+</a:t>
            </a:r>
          </a:p>
          <a:p>
            <a:pPr>
              <a:lnSpc>
                <a:spcPts val="2360"/>
              </a:lnSpc>
            </a:pPr>
            <a:endParaRPr lang="en-US" sz="2200" dirty="0">
              <a:solidFill>
                <a:srgbClr val="494949"/>
              </a:solidFill>
              <a:latin typeface="Calibri" panose="020F0502020204030204" pitchFamily="34" charset="0"/>
              <a:cs typeface="Calibri" panose="020F0502020204030204" pitchFamily="34" charset="0"/>
            </a:endParaRPr>
          </a:p>
        </p:txBody>
      </p:sp>
      <p:grpSp>
        <p:nvGrpSpPr>
          <p:cNvPr id="16" name="Group 15">
            <a:extLst>
              <a:ext uri="{FF2B5EF4-FFF2-40B4-BE49-F238E27FC236}">
                <a16:creationId xmlns:a16="http://schemas.microsoft.com/office/drawing/2014/main" id="{381AB860-65DB-8476-C677-2914E7C50C4B}"/>
              </a:ext>
            </a:extLst>
          </p:cNvPr>
          <p:cNvGrpSpPr/>
          <p:nvPr/>
        </p:nvGrpSpPr>
        <p:grpSpPr>
          <a:xfrm>
            <a:off x="4928329" y="5931698"/>
            <a:ext cx="793524" cy="801083"/>
            <a:chOff x="4897755" y="3322320"/>
            <a:chExt cx="600074" cy="605790"/>
          </a:xfrm>
        </p:grpSpPr>
        <p:sp>
          <p:nvSpPr>
            <p:cNvPr id="17" name="Freeform 16">
              <a:extLst>
                <a:ext uri="{FF2B5EF4-FFF2-40B4-BE49-F238E27FC236}">
                  <a16:creationId xmlns:a16="http://schemas.microsoft.com/office/drawing/2014/main" id="{C61C17C1-0F3A-4ABA-26BB-6C88E9F0BD0D}"/>
                </a:ext>
              </a:extLst>
            </p:cNvPr>
            <p:cNvSpPr/>
            <p:nvPr/>
          </p:nvSpPr>
          <p:spPr>
            <a:xfrm>
              <a:off x="4897755" y="3322320"/>
              <a:ext cx="600074" cy="605790"/>
            </a:xfrm>
            <a:custGeom>
              <a:avLst/>
              <a:gdLst>
                <a:gd name="connsiteX0" fmla="*/ 600075 w 600074"/>
                <a:gd name="connsiteY0" fmla="*/ 302895 h 605790"/>
                <a:gd name="connsiteX1" fmla="*/ 300037 w 600074"/>
                <a:gd name="connsiteY1" fmla="*/ 605790 h 605790"/>
                <a:gd name="connsiteX2" fmla="*/ 0 w 600074"/>
                <a:gd name="connsiteY2" fmla="*/ 302895 h 605790"/>
                <a:gd name="connsiteX3" fmla="*/ 300037 w 600074"/>
                <a:gd name="connsiteY3" fmla="*/ 0 h 605790"/>
                <a:gd name="connsiteX4" fmla="*/ 600075 w 600074"/>
                <a:gd name="connsiteY4" fmla="*/ 302895 h 6057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0074" h="605790">
                  <a:moveTo>
                    <a:pt x="600075" y="302895"/>
                  </a:moveTo>
                  <a:cubicBezTo>
                    <a:pt x="600075" y="470179"/>
                    <a:pt x="465744" y="605790"/>
                    <a:pt x="300037" y="605790"/>
                  </a:cubicBezTo>
                  <a:cubicBezTo>
                    <a:pt x="134331" y="605790"/>
                    <a:pt x="0" y="470179"/>
                    <a:pt x="0" y="302895"/>
                  </a:cubicBezTo>
                  <a:cubicBezTo>
                    <a:pt x="0" y="135611"/>
                    <a:pt x="134331" y="0"/>
                    <a:pt x="300037" y="0"/>
                  </a:cubicBezTo>
                  <a:cubicBezTo>
                    <a:pt x="465744" y="0"/>
                    <a:pt x="600075" y="135611"/>
                    <a:pt x="600075" y="302895"/>
                  </a:cubicBezTo>
                  <a:close/>
                </a:path>
              </a:pathLst>
            </a:custGeom>
            <a:solidFill>
              <a:srgbClr val="00979B"/>
            </a:solidFill>
            <a:ln w="9525"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0551C850-6CA8-C353-D1AE-5FADD0A4D808}"/>
                </a:ext>
              </a:extLst>
            </p:cNvPr>
            <p:cNvSpPr/>
            <p:nvPr/>
          </p:nvSpPr>
          <p:spPr>
            <a:xfrm>
              <a:off x="5040944" y="3439468"/>
              <a:ext cx="383543" cy="485784"/>
            </a:xfrm>
            <a:custGeom>
              <a:avLst/>
              <a:gdLst>
                <a:gd name="connsiteX0" fmla="*/ 383543 w 383543"/>
                <a:gd name="connsiteY0" fmla="*/ 383867 h 485784"/>
                <a:gd name="connsiteX1" fmla="*/ 289246 w 383543"/>
                <a:gd name="connsiteY1" fmla="*/ 229562 h 485784"/>
                <a:gd name="connsiteX2" fmla="*/ 205426 w 383543"/>
                <a:gd name="connsiteY2" fmla="*/ 122882 h 485784"/>
                <a:gd name="connsiteX3" fmla="*/ 205426 w 383543"/>
                <a:gd name="connsiteY3" fmla="*/ 111452 h 485784"/>
                <a:gd name="connsiteX4" fmla="*/ 248288 w 383543"/>
                <a:gd name="connsiteY4" fmla="*/ 127644 h 485784"/>
                <a:gd name="connsiteX5" fmla="*/ 254956 w 383543"/>
                <a:gd name="connsiteY5" fmla="*/ 107642 h 485784"/>
                <a:gd name="connsiteX6" fmla="*/ 206378 w 383543"/>
                <a:gd name="connsiteY6" fmla="*/ 87640 h 485784"/>
                <a:gd name="connsiteX7" fmla="*/ 198758 w 383543"/>
                <a:gd name="connsiteY7" fmla="*/ 63827 h 485784"/>
                <a:gd name="connsiteX8" fmla="*/ 198758 w 383543"/>
                <a:gd name="connsiteY8" fmla="*/ 63827 h 485784"/>
                <a:gd name="connsiteX9" fmla="*/ 221618 w 383543"/>
                <a:gd name="connsiteY9" fmla="*/ 18107 h 485784"/>
                <a:gd name="connsiteX10" fmla="*/ 213046 w 383543"/>
                <a:gd name="connsiteY10" fmla="*/ 2867 h 485784"/>
                <a:gd name="connsiteX11" fmla="*/ 193043 w 383543"/>
                <a:gd name="connsiteY11" fmla="*/ 4772 h 485784"/>
                <a:gd name="connsiteX12" fmla="*/ 128273 w 383543"/>
                <a:gd name="connsiteY12" fmla="*/ 10 h 485784"/>
                <a:gd name="connsiteX13" fmla="*/ 103508 w 383543"/>
                <a:gd name="connsiteY13" fmla="*/ 10 h 485784"/>
                <a:gd name="connsiteX14" fmla="*/ 101603 w 383543"/>
                <a:gd name="connsiteY14" fmla="*/ 10 h 485784"/>
                <a:gd name="connsiteX15" fmla="*/ 70171 w 383543"/>
                <a:gd name="connsiteY15" fmla="*/ 16202 h 485784"/>
                <a:gd name="connsiteX16" fmla="*/ 93031 w 383543"/>
                <a:gd name="connsiteY16" fmla="*/ 62874 h 485784"/>
                <a:gd name="connsiteX17" fmla="*/ 86363 w 383543"/>
                <a:gd name="connsiteY17" fmla="*/ 86687 h 485784"/>
                <a:gd name="connsiteX18" fmla="*/ 42548 w 383543"/>
                <a:gd name="connsiteY18" fmla="*/ 106690 h 485784"/>
                <a:gd name="connsiteX19" fmla="*/ 49216 w 383543"/>
                <a:gd name="connsiteY19" fmla="*/ 126692 h 485784"/>
                <a:gd name="connsiteX20" fmla="*/ 86363 w 383543"/>
                <a:gd name="connsiteY20" fmla="*/ 111452 h 485784"/>
                <a:gd name="connsiteX21" fmla="*/ 87316 w 383543"/>
                <a:gd name="connsiteY21" fmla="*/ 121929 h 485784"/>
                <a:gd name="connsiteX22" fmla="*/ 34928 w 383543"/>
                <a:gd name="connsiteY22" fmla="*/ 171460 h 485784"/>
                <a:gd name="connsiteX23" fmla="*/ 4448 w 383543"/>
                <a:gd name="connsiteY23" fmla="*/ 220990 h 485784"/>
                <a:gd name="connsiteX24" fmla="*/ 29213 w 383543"/>
                <a:gd name="connsiteY24" fmla="*/ 329574 h 485784"/>
                <a:gd name="connsiteX25" fmla="*/ 27308 w 383543"/>
                <a:gd name="connsiteY25" fmla="*/ 329574 h 485784"/>
                <a:gd name="connsiteX26" fmla="*/ 138751 w 383543"/>
                <a:gd name="connsiteY26" fmla="*/ 485785 h 485784"/>
                <a:gd name="connsiteX27" fmla="*/ 156848 w 383543"/>
                <a:gd name="connsiteY27" fmla="*/ 485785 h 485784"/>
                <a:gd name="connsiteX28" fmla="*/ 381638 w 383543"/>
                <a:gd name="connsiteY28" fmla="*/ 383867 h 4857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83543" h="485784">
                  <a:moveTo>
                    <a:pt x="383543" y="383867"/>
                  </a:moveTo>
                  <a:lnTo>
                    <a:pt x="289246" y="229562"/>
                  </a:lnTo>
                  <a:cubicBezTo>
                    <a:pt x="278768" y="182890"/>
                    <a:pt x="237811" y="154315"/>
                    <a:pt x="205426" y="122882"/>
                  </a:cubicBezTo>
                  <a:lnTo>
                    <a:pt x="205426" y="111452"/>
                  </a:lnTo>
                  <a:cubicBezTo>
                    <a:pt x="206378" y="111452"/>
                    <a:pt x="248288" y="127644"/>
                    <a:pt x="248288" y="127644"/>
                  </a:cubicBezTo>
                  <a:cubicBezTo>
                    <a:pt x="259718" y="127644"/>
                    <a:pt x="264481" y="114310"/>
                    <a:pt x="254956" y="107642"/>
                  </a:cubicBezTo>
                  <a:lnTo>
                    <a:pt x="206378" y="87640"/>
                  </a:lnTo>
                  <a:cubicBezTo>
                    <a:pt x="206378" y="79067"/>
                    <a:pt x="209236" y="66685"/>
                    <a:pt x="198758" y="63827"/>
                  </a:cubicBezTo>
                  <a:lnTo>
                    <a:pt x="198758" y="63827"/>
                  </a:lnTo>
                  <a:cubicBezTo>
                    <a:pt x="198758" y="62874"/>
                    <a:pt x="221618" y="18107"/>
                    <a:pt x="221618" y="18107"/>
                  </a:cubicBezTo>
                  <a:cubicBezTo>
                    <a:pt x="224476" y="12392"/>
                    <a:pt x="219713" y="3819"/>
                    <a:pt x="213046" y="2867"/>
                  </a:cubicBezTo>
                  <a:cubicBezTo>
                    <a:pt x="207331" y="2867"/>
                    <a:pt x="198758" y="4772"/>
                    <a:pt x="193043" y="4772"/>
                  </a:cubicBezTo>
                  <a:cubicBezTo>
                    <a:pt x="170183" y="6677"/>
                    <a:pt x="150181" y="2867"/>
                    <a:pt x="128273" y="10"/>
                  </a:cubicBezTo>
                  <a:lnTo>
                    <a:pt x="103508" y="10"/>
                  </a:lnTo>
                  <a:cubicBezTo>
                    <a:pt x="103508" y="10"/>
                    <a:pt x="103508" y="10"/>
                    <a:pt x="101603" y="10"/>
                  </a:cubicBezTo>
                  <a:cubicBezTo>
                    <a:pt x="91126" y="10"/>
                    <a:pt x="65408" y="-943"/>
                    <a:pt x="70171" y="16202"/>
                  </a:cubicBezTo>
                  <a:lnTo>
                    <a:pt x="93031" y="62874"/>
                  </a:lnTo>
                  <a:cubicBezTo>
                    <a:pt x="83506" y="67637"/>
                    <a:pt x="88268" y="78115"/>
                    <a:pt x="86363" y="86687"/>
                  </a:cubicBezTo>
                  <a:lnTo>
                    <a:pt x="42548" y="106690"/>
                  </a:lnTo>
                  <a:cubicBezTo>
                    <a:pt x="33023" y="113357"/>
                    <a:pt x="37786" y="126692"/>
                    <a:pt x="49216" y="126692"/>
                  </a:cubicBezTo>
                  <a:lnTo>
                    <a:pt x="86363" y="111452"/>
                  </a:lnTo>
                  <a:cubicBezTo>
                    <a:pt x="86363" y="115262"/>
                    <a:pt x="86363" y="118119"/>
                    <a:pt x="87316" y="121929"/>
                  </a:cubicBezTo>
                  <a:cubicBezTo>
                    <a:pt x="70171" y="139074"/>
                    <a:pt x="51121" y="153362"/>
                    <a:pt x="34928" y="171460"/>
                  </a:cubicBezTo>
                  <a:cubicBezTo>
                    <a:pt x="21593" y="185747"/>
                    <a:pt x="11116" y="200987"/>
                    <a:pt x="4448" y="220990"/>
                  </a:cubicBezTo>
                  <a:cubicBezTo>
                    <a:pt x="-6982" y="260994"/>
                    <a:pt x="4448" y="300999"/>
                    <a:pt x="29213" y="329574"/>
                  </a:cubicBezTo>
                  <a:lnTo>
                    <a:pt x="27308" y="329574"/>
                  </a:lnTo>
                  <a:cubicBezTo>
                    <a:pt x="27308" y="329574"/>
                    <a:pt x="138751" y="485785"/>
                    <a:pt x="138751" y="485785"/>
                  </a:cubicBezTo>
                  <a:cubicBezTo>
                    <a:pt x="144466" y="485785"/>
                    <a:pt x="151133" y="485785"/>
                    <a:pt x="156848" y="485785"/>
                  </a:cubicBezTo>
                  <a:cubicBezTo>
                    <a:pt x="246383" y="485785"/>
                    <a:pt x="326393" y="445779"/>
                    <a:pt x="381638" y="383867"/>
                  </a:cubicBezTo>
                  <a:close/>
                </a:path>
              </a:pathLst>
            </a:custGeom>
            <a:solidFill>
              <a:srgbClr val="087377"/>
            </a:solidFill>
            <a:ln w="9525" cap="flat">
              <a:noFill/>
              <a:prstDash val="solid"/>
              <a:miter/>
            </a:ln>
          </p:spPr>
          <p:txBody>
            <a:bodyPr rtlCol="0" anchor="ctr"/>
            <a:lstStyle/>
            <a:p>
              <a:endParaRPr lang="en-US"/>
            </a:p>
          </p:txBody>
        </p:sp>
        <p:grpSp>
          <p:nvGrpSpPr>
            <p:cNvPr id="19" name="Graphic 14">
              <a:extLst>
                <a:ext uri="{FF2B5EF4-FFF2-40B4-BE49-F238E27FC236}">
                  <a16:creationId xmlns:a16="http://schemas.microsoft.com/office/drawing/2014/main" id="{9298B41A-93AB-CA81-4A55-9BFD5273CEA7}"/>
                </a:ext>
              </a:extLst>
            </p:cNvPr>
            <p:cNvGrpSpPr/>
            <p:nvPr/>
          </p:nvGrpSpPr>
          <p:grpSpPr>
            <a:xfrm>
              <a:off x="5040867" y="3443287"/>
              <a:ext cx="290185" cy="367426"/>
              <a:chOff x="5040867" y="3443287"/>
              <a:chExt cx="290185" cy="367426"/>
            </a:xfrm>
            <a:solidFill>
              <a:srgbClr val="FFFFFF"/>
            </a:solidFill>
          </p:grpSpPr>
          <p:sp>
            <p:nvSpPr>
              <p:cNvPr id="20" name="Freeform 19">
                <a:extLst>
                  <a:ext uri="{FF2B5EF4-FFF2-40B4-BE49-F238E27FC236}">
                    <a16:creationId xmlns:a16="http://schemas.microsoft.com/office/drawing/2014/main" id="{A20BCBD8-626B-2760-82E8-B4D099E3A2DE}"/>
                  </a:ext>
                </a:extLst>
              </p:cNvPr>
              <p:cNvSpPr/>
              <p:nvPr/>
            </p:nvSpPr>
            <p:spPr>
              <a:xfrm>
                <a:off x="5040867" y="3443287"/>
                <a:ext cx="290185" cy="367426"/>
              </a:xfrm>
              <a:custGeom>
                <a:avLst/>
                <a:gdLst>
                  <a:gd name="connsiteX0" fmla="*/ 125493 w 290185"/>
                  <a:gd name="connsiteY0" fmla="*/ 0 h 367426"/>
                  <a:gd name="connsiteX1" fmla="*/ 190263 w 290185"/>
                  <a:gd name="connsiteY1" fmla="*/ 4763 h 367426"/>
                  <a:gd name="connsiteX2" fmla="*/ 210265 w 290185"/>
                  <a:gd name="connsiteY2" fmla="*/ 2858 h 367426"/>
                  <a:gd name="connsiteX3" fmla="*/ 218838 w 290185"/>
                  <a:gd name="connsiteY3" fmla="*/ 18097 h 367426"/>
                  <a:gd name="connsiteX4" fmla="*/ 195978 w 290185"/>
                  <a:gd name="connsiteY4" fmla="*/ 62865 h 367426"/>
                  <a:gd name="connsiteX5" fmla="*/ 195978 w 290185"/>
                  <a:gd name="connsiteY5" fmla="*/ 62865 h 367426"/>
                  <a:gd name="connsiteX6" fmla="*/ 203598 w 290185"/>
                  <a:gd name="connsiteY6" fmla="*/ 87630 h 367426"/>
                  <a:gd name="connsiteX7" fmla="*/ 252175 w 290185"/>
                  <a:gd name="connsiteY7" fmla="*/ 107633 h 367426"/>
                  <a:gd name="connsiteX8" fmla="*/ 245508 w 290185"/>
                  <a:gd name="connsiteY8" fmla="*/ 127635 h 367426"/>
                  <a:gd name="connsiteX9" fmla="*/ 204550 w 290185"/>
                  <a:gd name="connsiteY9" fmla="*/ 111442 h 367426"/>
                  <a:gd name="connsiteX10" fmla="*/ 204550 w 290185"/>
                  <a:gd name="connsiteY10" fmla="*/ 122872 h 367426"/>
                  <a:gd name="connsiteX11" fmla="*/ 287418 w 290185"/>
                  <a:gd name="connsiteY11" fmla="*/ 229553 h 367426"/>
                  <a:gd name="connsiteX12" fmla="*/ 183595 w 290185"/>
                  <a:gd name="connsiteY12" fmla="*/ 366713 h 367426"/>
                  <a:gd name="connsiteX13" fmla="*/ 105490 w 290185"/>
                  <a:gd name="connsiteY13" fmla="*/ 366713 h 367426"/>
                  <a:gd name="connsiteX14" fmla="*/ 4525 w 290185"/>
                  <a:gd name="connsiteY14" fmla="*/ 221933 h 367426"/>
                  <a:gd name="connsiteX15" fmla="*/ 35005 w 290185"/>
                  <a:gd name="connsiteY15" fmla="*/ 172403 h 367426"/>
                  <a:gd name="connsiteX16" fmla="*/ 87393 w 290185"/>
                  <a:gd name="connsiteY16" fmla="*/ 122872 h 367426"/>
                  <a:gd name="connsiteX17" fmla="*/ 86440 w 290185"/>
                  <a:gd name="connsiteY17" fmla="*/ 112395 h 367426"/>
                  <a:gd name="connsiteX18" fmla="*/ 49293 w 290185"/>
                  <a:gd name="connsiteY18" fmla="*/ 127635 h 367426"/>
                  <a:gd name="connsiteX19" fmla="*/ 42625 w 290185"/>
                  <a:gd name="connsiteY19" fmla="*/ 107633 h 367426"/>
                  <a:gd name="connsiteX20" fmla="*/ 86440 w 290185"/>
                  <a:gd name="connsiteY20" fmla="*/ 87630 h 367426"/>
                  <a:gd name="connsiteX21" fmla="*/ 93108 w 290185"/>
                  <a:gd name="connsiteY21" fmla="*/ 63817 h 367426"/>
                  <a:gd name="connsiteX22" fmla="*/ 70248 w 290185"/>
                  <a:gd name="connsiteY22" fmla="*/ 17145 h 367426"/>
                  <a:gd name="connsiteX23" fmla="*/ 101680 w 290185"/>
                  <a:gd name="connsiteY23" fmla="*/ 953 h 367426"/>
                  <a:gd name="connsiteX24" fmla="*/ 103585 w 290185"/>
                  <a:gd name="connsiteY24" fmla="*/ 953 h 367426"/>
                  <a:gd name="connsiteX25" fmla="*/ 128350 w 290185"/>
                  <a:gd name="connsiteY25" fmla="*/ 953 h 367426"/>
                  <a:gd name="connsiteX26" fmla="*/ 190263 w 290185"/>
                  <a:gd name="connsiteY26" fmla="*/ 26670 h 367426"/>
                  <a:gd name="connsiteX27" fmla="*/ 158830 w 290185"/>
                  <a:gd name="connsiteY27" fmla="*/ 26670 h 367426"/>
                  <a:gd name="connsiteX28" fmla="*/ 122635 w 290185"/>
                  <a:gd name="connsiteY28" fmla="*/ 21908 h 367426"/>
                  <a:gd name="connsiteX29" fmla="*/ 94060 w 290185"/>
                  <a:gd name="connsiteY29" fmla="*/ 21908 h 367426"/>
                  <a:gd name="connsiteX30" fmla="*/ 114063 w 290185"/>
                  <a:gd name="connsiteY30" fmla="*/ 60960 h 367426"/>
                  <a:gd name="connsiteX31" fmla="*/ 116920 w 290185"/>
                  <a:gd name="connsiteY31" fmla="*/ 60960 h 367426"/>
                  <a:gd name="connsiteX32" fmla="*/ 171213 w 290185"/>
                  <a:gd name="connsiteY32" fmla="*/ 61913 h 367426"/>
                  <a:gd name="connsiteX33" fmla="*/ 190263 w 290185"/>
                  <a:gd name="connsiteY33" fmla="*/ 25717 h 367426"/>
                  <a:gd name="connsiteX34" fmla="*/ 182643 w 290185"/>
                  <a:gd name="connsiteY34" fmla="*/ 84772 h 367426"/>
                  <a:gd name="connsiteX35" fmla="*/ 106443 w 290185"/>
                  <a:gd name="connsiteY35" fmla="*/ 84772 h 367426"/>
                  <a:gd name="connsiteX36" fmla="*/ 106443 w 290185"/>
                  <a:gd name="connsiteY36" fmla="*/ 105728 h 367426"/>
                  <a:gd name="connsiteX37" fmla="*/ 182643 w 290185"/>
                  <a:gd name="connsiteY37" fmla="*/ 105728 h 367426"/>
                  <a:gd name="connsiteX38" fmla="*/ 182643 w 290185"/>
                  <a:gd name="connsiteY38" fmla="*/ 84772 h 367426"/>
                  <a:gd name="connsiteX39" fmla="*/ 112158 w 290185"/>
                  <a:gd name="connsiteY39" fmla="*/ 127635 h 367426"/>
                  <a:gd name="connsiteX40" fmla="*/ 39768 w 290185"/>
                  <a:gd name="connsiteY40" fmla="*/ 196215 h 367426"/>
                  <a:gd name="connsiteX41" fmla="*/ 105490 w 290185"/>
                  <a:gd name="connsiteY41" fmla="*/ 343853 h 367426"/>
                  <a:gd name="connsiteX42" fmla="*/ 181690 w 290185"/>
                  <a:gd name="connsiteY42" fmla="*/ 343853 h 367426"/>
                  <a:gd name="connsiteX43" fmla="*/ 246460 w 290185"/>
                  <a:gd name="connsiteY43" fmla="*/ 195263 h 367426"/>
                  <a:gd name="connsiteX44" fmla="*/ 175975 w 290185"/>
                  <a:gd name="connsiteY44" fmla="*/ 127635 h 367426"/>
                  <a:gd name="connsiteX45" fmla="*/ 111205 w 290185"/>
                  <a:gd name="connsiteY45" fmla="*/ 127635 h 367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290185" h="367426">
                    <a:moveTo>
                      <a:pt x="125493" y="0"/>
                    </a:moveTo>
                    <a:cubicBezTo>
                      <a:pt x="147400" y="3810"/>
                      <a:pt x="167403" y="6667"/>
                      <a:pt x="190263" y="4763"/>
                    </a:cubicBezTo>
                    <a:cubicBezTo>
                      <a:pt x="213123" y="2858"/>
                      <a:pt x="204550" y="1905"/>
                      <a:pt x="210265" y="2858"/>
                    </a:cubicBezTo>
                    <a:cubicBezTo>
                      <a:pt x="215980" y="3810"/>
                      <a:pt x="221695" y="11430"/>
                      <a:pt x="218838" y="18097"/>
                    </a:cubicBezTo>
                    <a:lnTo>
                      <a:pt x="195978" y="62865"/>
                    </a:lnTo>
                    <a:lnTo>
                      <a:pt x="195978" y="62865"/>
                    </a:lnTo>
                    <a:cubicBezTo>
                      <a:pt x="206455" y="66675"/>
                      <a:pt x="203598" y="79058"/>
                      <a:pt x="203598" y="87630"/>
                    </a:cubicBezTo>
                    <a:lnTo>
                      <a:pt x="252175" y="107633"/>
                    </a:lnTo>
                    <a:cubicBezTo>
                      <a:pt x="261700" y="114300"/>
                      <a:pt x="256938" y="127635"/>
                      <a:pt x="245508" y="127635"/>
                    </a:cubicBezTo>
                    <a:lnTo>
                      <a:pt x="204550" y="111442"/>
                    </a:lnTo>
                    <a:lnTo>
                      <a:pt x="204550" y="122872"/>
                    </a:lnTo>
                    <a:cubicBezTo>
                      <a:pt x="235030" y="154305"/>
                      <a:pt x="276940" y="182880"/>
                      <a:pt x="287418" y="229553"/>
                    </a:cubicBezTo>
                    <a:cubicBezTo>
                      <a:pt x="302658" y="297180"/>
                      <a:pt x="253128" y="362903"/>
                      <a:pt x="183595" y="366713"/>
                    </a:cubicBezTo>
                    <a:cubicBezTo>
                      <a:pt x="160735" y="367665"/>
                      <a:pt x="128350" y="367665"/>
                      <a:pt x="105490" y="366713"/>
                    </a:cubicBezTo>
                    <a:cubicBezTo>
                      <a:pt x="33100" y="361950"/>
                      <a:pt x="-15477" y="290513"/>
                      <a:pt x="4525" y="221933"/>
                    </a:cubicBezTo>
                    <a:cubicBezTo>
                      <a:pt x="24528" y="153353"/>
                      <a:pt x="20718" y="187642"/>
                      <a:pt x="35005" y="172403"/>
                    </a:cubicBezTo>
                    <a:cubicBezTo>
                      <a:pt x="49293" y="157163"/>
                      <a:pt x="70248" y="140017"/>
                      <a:pt x="87393" y="122872"/>
                    </a:cubicBezTo>
                    <a:cubicBezTo>
                      <a:pt x="85488" y="119063"/>
                      <a:pt x="86440" y="116205"/>
                      <a:pt x="86440" y="112395"/>
                    </a:cubicBezTo>
                    <a:lnTo>
                      <a:pt x="49293" y="127635"/>
                    </a:lnTo>
                    <a:cubicBezTo>
                      <a:pt x="37863" y="127635"/>
                      <a:pt x="33100" y="114300"/>
                      <a:pt x="42625" y="107633"/>
                    </a:cubicBezTo>
                    <a:lnTo>
                      <a:pt x="86440" y="87630"/>
                    </a:lnTo>
                    <a:cubicBezTo>
                      <a:pt x="87393" y="79058"/>
                      <a:pt x="83583" y="68580"/>
                      <a:pt x="93108" y="63817"/>
                    </a:cubicBezTo>
                    <a:lnTo>
                      <a:pt x="70248" y="17145"/>
                    </a:lnTo>
                    <a:cubicBezTo>
                      <a:pt x="65485" y="-953"/>
                      <a:pt x="91203" y="953"/>
                      <a:pt x="101680" y="953"/>
                    </a:cubicBezTo>
                    <a:cubicBezTo>
                      <a:pt x="112158" y="953"/>
                      <a:pt x="103585" y="953"/>
                      <a:pt x="103585" y="953"/>
                    </a:cubicBezTo>
                    <a:lnTo>
                      <a:pt x="128350" y="953"/>
                    </a:lnTo>
                    <a:close/>
                    <a:moveTo>
                      <a:pt x="190263" y="26670"/>
                    </a:moveTo>
                    <a:cubicBezTo>
                      <a:pt x="179785" y="26670"/>
                      <a:pt x="169308" y="27622"/>
                      <a:pt x="158830" y="26670"/>
                    </a:cubicBezTo>
                    <a:cubicBezTo>
                      <a:pt x="148353" y="25717"/>
                      <a:pt x="135018" y="21908"/>
                      <a:pt x="122635" y="21908"/>
                    </a:cubicBezTo>
                    <a:cubicBezTo>
                      <a:pt x="110253" y="21908"/>
                      <a:pt x="103585" y="21908"/>
                      <a:pt x="94060" y="21908"/>
                    </a:cubicBezTo>
                    <a:lnTo>
                      <a:pt x="114063" y="60960"/>
                    </a:lnTo>
                    <a:lnTo>
                      <a:pt x="116920" y="60960"/>
                    </a:lnTo>
                    <a:cubicBezTo>
                      <a:pt x="116920" y="61913"/>
                      <a:pt x="171213" y="61913"/>
                      <a:pt x="171213" y="61913"/>
                    </a:cubicBezTo>
                    <a:lnTo>
                      <a:pt x="190263" y="25717"/>
                    </a:lnTo>
                    <a:close/>
                    <a:moveTo>
                      <a:pt x="182643" y="84772"/>
                    </a:moveTo>
                    <a:lnTo>
                      <a:pt x="106443" y="84772"/>
                    </a:lnTo>
                    <a:lnTo>
                      <a:pt x="106443" y="105728"/>
                    </a:lnTo>
                    <a:lnTo>
                      <a:pt x="182643" y="105728"/>
                    </a:lnTo>
                    <a:lnTo>
                      <a:pt x="182643" y="84772"/>
                    </a:lnTo>
                    <a:close/>
                    <a:moveTo>
                      <a:pt x="112158" y="127635"/>
                    </a:moveTo>
                    <a:cubicBezTo>
                      <a:pt x="89298" y="150495"/>
                      <a:pt x="60723" y="171450"/>
                      <a:pt x="39768" y="196215"/>
                    </a:cubicBezTo>
                    <a:cubicBezTo>
                      <a:pt x="-5952" y="253365"/>
                      <a:pt x="31195" y="340042"/>
                      <a:pt x="105490" y="343853"/>
                    </a:cubicBezTo>
                    <a:cubicBezTo>
                      <a:pt x="127398" y="344805"/>
                      <a:pt x="159783" y="344805"/>
                      <a:pt x="181690" y="343853"/>
                    </a:cubicBezTo>
                    <a:cubicBezTo>
                      <a:pt x="255985" y="339090"/>
                      <a:pt x="293133" y="253365"/>
                      <a:pt x="246460" y="195263"/>
                    </a:cubicBezTo>
                    <a:cubicBezTo>
                      <a:pt x="226458" y="170497"/>
                      <a:pt x="199788" y="149542"/>
                      <a:pt x="175975" y="127635"/>
                    </a:cubicBezTo>
                    <a:lnTo>
                      <a:pt x="111205" y="127635"/>
                    </a:lnTo>
                    <a:close/>
                  </a:path>
                </a:pathLst>
              </a:custGeom>
              <a:solidFill>
                <a:srgbClr val="FFFFFF"/>
              </a:solidFill>
              <a:ln w="9525"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B39AFEBA-CB01-2F93-DDB7-2FB15C493601}"/>
                  </a:ext>
                </a:extLst>
              </p:cNvPr>
              <p:cNvSpPr/>
              <p:nvPr/>
            </p:nvSpPr>
            <p:spPr>
              <a:xfrm>
                <a:off x="5119456" y="3615073"/>
                <a:ext cx="112629" cy="129142"/>
              </a:xfrm>
              <a:custGeom>
                <a:avLst/>
                <a:gdLst>
                  <a:gd name="connsiteX0" fmla="*/ 44046 w 112629"/>
                  <a:gd name="connsiteY0" fmla="*/ 37764 h 129142"/>
                  <a:gd name="connsiteX1" fmla="*/ 71668 w 112629"/>
                  <a:gd name="connsiteY1" fmla="*/ 37764 h 129142"/>
                  <a:gd name="connsiteX2" fmla="*/ 79288 w 112629"/>
                  <a:gd name="connsiteY2" fmla="*/ 45384 h 129142"/>
                  <a:gd name="connsiteX3" fmla="*/ 69763 w 112629"/>
                  <a:gd name="connsiteY3" fmla="*/ 58719 h 129142"/>
                  <a:gd name="connsiteX4" fmla="*/ 34521 w 112629"/>
                  <a:gd name="connsiteY4" fmla="*/ 58719 h 129142"/>
                  <a:gd name="connsiteX5" fmla="*/ 34521 w 112629"/>
                  <a:gd name="connsiteY5" fmla="*/ 73959 h 129142"/>
                  <a:gd name="connsiteX6" fmla="*/ 65001 w 112629"/>
                  <a:gd name="connsiteY6" fmla="*/ 73959 h 129142"/>
                  <a:gd name="connsiteX7" fmla="*/ 68811 w 112629"/>
                  <a:gd name="connsiteY7" fmla="*/ 75864 h 129142"/>
                  <a:gd name="connsiteX8" fmla="*/ 70716 w 112629"/>
                  <a:gd name="connsiteY8" fmla="*/ 92056 h 129142"/>
                  <a:gd name="connsiteX9" fmla="*/ 65001 w 112629"/>
                  <a:gd name="connsiteY9" fmla="*/ 94914 h 129142"/>
                  <a:gd name="connsiteX10" fmla="*/ 44998 w 112629"/>
                  <a:gd name="connsiteY10" fmla="*/ 94914 h 129142"/>
                  <a:gd name="connsiteX11" fmla="*/ 79288 w 112629"/>
                  <a:gd name="connsiteY11" fmla="*/ 107296 h 129142"/>
                  <a:gd name="connsiteX12" fmla="*/ 105006 w 112629"/>
                  <a:gd name="connsiteY12" fmla="*/ 103486 h 129142"/>
                  <a:gd name="connsiteX13" fmla="*/ 97386 w 112629"/>
                  <a:gd name="connsiteY13" fmla="*/ 122536 h 129142"/>
                  <a:gd name="connsiteX14" fmla="*/ 19281 w 112629"/>
                  <a:gd name="connsiteY14" fmla="*/ 94914 h 129142"/>
                  <a:gd name="connsiteX15" fmla="*/ 4993 w 112629"/>
                  <a:gd name="connsiteY15" fmla="*/ 92056 h 129142"/>
                  <a:gd name="connsiteX16" fmla="*/ 13566 w 112629"/>
                  <a:gd name="connsiteY16" fmla="*/ 72054 h 129142"/>
                  <a:gd name="connsiteX17" fmla="*/ 13566 w 112629"/>
                  <a:gd name="connsiteY17" fmla="*/ 56814 h 129142"/>
                  <a:gd name="connsiteX18" fmla="*/ 3088 w 112629"/>
                  <a:gd name="connsiteY18" fmla="*/ 38716 h 129142"/>
                  <a:gd name="connsiteX19" fmla="*/ 19281 w 112629"/>
                  <a:gd name="connsiteY19" fmla="*/ 34906 h 129142"/>
                  <a:gd name="connsiteX20" fmla="*/ 85003 w 112629"/>
                  <a:gd name="connsiteY20" fmla="*/ 1569 h 129142"/>
                  <a:gd name="connsiteX21" fmla="*/ 112626 w 112629"/>
                  <a:gd name="connsiteY21" fmla="*/ 22524 h 129142"/>
                  <a:gd name="connsiteX22" fmla="*/ 102148 w 112629"/>
                  <a:gd name="connsiteY22" fmla="*/ 33001 h 129142"/>
                  <a:gd name="connsiteX23" fmla="*/ 88813 w 112629"/>
                  <a:gd name="connsiteY23" fmla="*/ 25381 h 129142"/>
                  <a:gd name="connsiteX24" fmla="*/ 54523 w 112629"/>
                  <a:gd name="connsiteY24" fmla="*/ 25381 h 129142"/>
                  <a:gd name="connsiteX25" fmla="*/ 45951 w 112629"/>
                  <a:gd name="connsiteY25" fmla="*/ 33954 h 129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12629" h="129142">
                    <a:moveTo>
                      <a:pt x="44046" y="37764"/>
                    </a:moveTo>
                    <a:lnTo>
                      <a:pt x="71668" y="37764"/>
                    </a:lnTo>
                    <a:cubicBezTo>
                      <a:pt x="74526" y="37764"/>
                      <a:pt x="78336" y="42526"/>
                      <a:pt x="79288" y="45384"/>
                    </a:cubicBezTo>
                    <a:cubicBezTo>
                      <a:pt x="80241" y="51099"/>
                      <a:pt x="76431" y="58719"/>
                      <a:pt x="69763" y="58719"/>
                    </a:cubicBezTo>
                    <a:lnTo>
                      <a:pt x="34521" y="58719"/>
                    </a:lnTo>
                    <a:cubicBezTo>
                      <a:pt x="33568" y="64434"/>
                      <a:pt x="33568" y="69196"/>
                      <a:pt x="34521" y="73959"/>
                    </a:cubicBezTo>
                    <a:lnTo>
                      <a:pt x="65001" y="73959"/>
                    </a:lnTo>
                    <a:cubicBezTo>
                      <a:pt x="65001" y="73959"/>
                      <a:pt x="68811" y="75864"/>
                      <a:pt x="68811" y="75864"/>
                    </a:cubicBezTo>
                    <a:cubicBezTo>
                      <a:pt x="74526" y="79674"/>
                      <a:pt x="74526" y="87294"/>
                      <a:pt x="70716" y="92056"/>
                    </a:cubicBezTo>
                    <a:cubicBezTo>
                      <a:pt x="66906" y="96819"/>
                      <a:pt x="65001" y="94914"/>
                      <a:pt x="65001" y="94914"/>
                    </a:cubicBezTo>
                    <a:lnTo>
                      <a:pt x="44998" y="94914"/>
                    </a:lnTo>
                    <a:cubicBezTo>
                      <a:pt x="52618" y="105391"/>
                      <a:pt x="65953" y="110154"/>
                      <a:pt x="79288" y="107296"/>
                    </a:cubicBezTo>
                    <a:cubicBezTo>
                      <a:pt x="92623" y="104439"/>
                      <a:pt x="97386" y="94914"/>
                      <a:pt x="105006" y="103486"/>
                    </a:cubicBezTo>
                    <a:cubicBezTo>
                      <a:pt x="112626" y="112059"/>
                      <a:pt x="105006" y="118726"/>
                      <a:pt x="97386" y="122536"/>
                    </a:cubicBezTo>
                    <a:cubicBezTo>
                      <a:pt x="67858" y="138729"/>
                      <a:pt x="33568" y="123489"/>
                      <a:pt x="19281" y="94914"/>
                    </a:cubicBezTo>
                    <a:cubicBezTo>
                      <a:pt x="13566" y="93961"/>
                      <a:pt x="9756" y="94914"/>
                      <a:pt x="4993" y="92056"/>
                    </a:cubicBezTo>
                    <a:cubicBezTo>
                      <a:pt x="-4532" y="85389"/>
                      <a:pt x="3088" y="71101"/>
                      <a:pt x="13566" y="72054"/>
                    </a:cubicBezTo>
                    <a:cubicBezTo>
                      <a:pt x="12613" y="67291"/>
                      <a:pt x="12613" y="61576"/>
                      <a:pt x="13566" y="56814"/>
                    </a:cubicBezTo>
                    <a:cubicBezTo>
                      <a:pt x="3088" y="57766"/>
                      <a:pt x="-4532" y="46336"/>
                      <a:pt x="3088" y="38716"/>
                    </a:cubicBezTo>
                    <a:cubicBezTo>
                      <a:pt x="10708" y="31096"/>
                      <a:pt x="13566" y="36811"/>
                      <a:pt x="19281" y="34906"/>
                    </a:cubicBezTo>
                    <a:cubicBezTo>
                      <a:pt x="31663" y="10141"/>
                      <a:pt x="56428" y="-5099"/>
                      <a:pt x="85003" y="1569"/>
                    </a:cubicBezTo>
                    <a:cubicBezTo>
                      <a:pt x="113578" y="8236"/>
                      <a:pt x="112626" y="12999"/>
                      <a:pt x="112626" y="22524"/>
                    </a:cubicBezTo>
                    <a:cubicBezTo>
                      <a:pt x="112626" y="32049"/>
                      <a:pt x="107863" y="33001"/>
                      <a:pt x="102148" y="33001"/>
                    </a:cubicBezTo>
                    <a:cubicBezTo>
                      <a:pt x="96433" y="33001"/>
                      <a:pt x="93576" y="28239"/>
                      <a:pt x="88813" y="25381"/>
                    </a:cubicBezTo>
                    <a:cubicBezTo>
                      <a:pt x="78336" y="18714"/>
                      <a:pt x="65001" y="19666"/>
                      <a:pt x="54523" y="25381"/>
                    </a:cubicBezTo>
                    <a:cubicBezTo>
                      <a:pt x="44046" y="31096"/>
                      <a:pt x="47856" y="30144"/>
                      <a:pt x="45951" y="33954"/>
                    </a:cubicBezTo>
                    <a:close/>
                  </a:path>
                </a:pathLst>
              </a:custGeom>
              <a:solidFill>
                <a:srgbClr val="FFFFFF"/>
              </a:solidFill>
              <a:ln w="9525" cap="flat">
                <a:noFill/>
                <a:prstDash val="solid"/>
                <a:miter/>
              </a:ln>
            </p:spPr>
            <p:txBody>
              <a:bodyPr rtlCol="0" anchor="ctr"/>
              <a:lstStyle/>
              <a:p>
                <a:endParaRPr lang="en-US"/>
              </a:p>
            </p:txBody>
          </p:sp>
        </p:grpSp>
      </p:grpSp>
      <p:sp>
        <p:nvSpPr>
          <p:cNvPr id="22" name="Text Placeholder 5">
            <a:extLst>
              <a:ext uri="{FF2B5EF4-FFF2-40B4-BE49-F238E27FC236}">
                <a16:creationId xmlns:a16="http://schemas.microsoft.com/office/drawing/2014/main" id="{E6B72534-7D8A-92DC-E577-D2396D1B3F9F}"/>
              </a:ext>
            </a:extLst>
          </p:cNvPr>
          <p:cNvSpPr txBox="1">
            <a:spLocks/>
          </p:cNvSpPr>
          <p:nvPr/>
        </p:nvSpPr>
        <p:spPr>
          <a:xfrm>
            <a:off x="2039427" y="400242"/>
            <a:ext cx="9005761" cy="1464686"/>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solidFill>
                  <a:srgbClr val="459597"/>
                </a:solidFill>
              </a:rPr>
              <a:t>Kostnaðarlisti fyrir ATA-upphafskostnað (áætlaðar upphæðir) án virðisaukaskatts</a:t>
            </a:r>
          </a:p>
          <a:p>
            <a:pPr>
              <a:lnSpc>
                <a:spcPts val="2900"/>
              </a:lnSpc>
            </a:pPr>
            <a:endParaRPr lang="en-US" dirty="0"/>
          </a:p>
        </p:txBody>
      </p:sp>
      <p:graphicFrame>
        <p:nvGraphicFramePr>
          <p:cNvPr id="23" name="Table 22">
            <a:extLst>
              <a:ext uri="{FF2B5EF4-FFF2-40B4-BE49-F238E27FC236}">
                <a16:creationId xmlns:a16="http://schemas.microsoft.com/office/drawing/2014/main" id="{D8854BD3-8B12-9B2E-DBEB-C35793A7DE65}"/>
              </a:ext>
            </a:extLst>
          </p:cNvPr>
          <p:cNvGraphicFramePr>
            <a:graphicFrameLocks noGrp="1"/>
          </p:cNvGraphicFramePr>
          <p:nvPr>
            <p:extLst>
              <p:ext uri="{D42A27DB-BD31-4B8C-83A1-F6EECF244321}">
                <p14:modId xmlns:p14="http://schemas.microsoft.com/office/powerpoint/2010/main" val="989514213"/>
              </p:ext>
            </p:extLst>
          </p:nvPr>
        </p:nvGraphicFramePr>
        <p:xfrm>
          <a:off x="2039427" y="991457"/>
          <a:ext cx="9462732" cy="4654000"/>
        </p:xfrm>
        <a:graphic>
          <a:graphicData uri="http://schemas.openxmlformats.org/drawingml/2006/table">
            <a:tbl>
              <a:tblPr/>
              <a:tblGrid>
                <a:gridCol w="4731366">
                  <a:extLst>
                    <a:ext uri="{9D8B030D-6E8A-4147-A177-3AD203B41FA5}">
                      <a16:colId xmlns:a16="http://schemas.microsoft.com/office/drawing/2014/main" val="3837619928"/>
                    </a:ext>
                  </a:extLst>
                </a:gridCol>
                <a:gridCol w="4731366">
                  <a:extLst>
                    <a:ext uri="{9D8B030D-6E8A-4147-A177-3AD203B41FA5}">
                      <a16:colId xmlns:a16="http://schemas.microsoft.com/office/drawing/2014/main" val="2755885704"/>
                    </a:ext>
                  </a:extLst>
                </a:gridCol>
              </a:tblGrid>
              <a:tr h="0">
                <a:tc>
                  <a:txBody>
                    <a:bodyPr/>
                    <a:lstStyle/>
                    <a:p>
                      <a:r>
                        <a:rPr lang="en-IE" sz="1800" b="1" dirty="0">
                          <a:solidFill>
                            <a:schemeClr val="bg1"/>
                          </a:solidFill>
                        </a:rPr>
                        <a:t>Kostnaðarliður</a:t>
                      </a:r>
                      <a:endParaRPr lang="en-IE" sz="1800" dirty="0">
                        <a:solidFill>
                          <a:schemeClr val="bg1"/>
                        </a:solidFill>
                      </a:endParaRPr>
                    </a:p>
                  </a:txBody>
                  <a:tcPr marL="83680" marR="83680" marT="41840" marB="418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tc>
                  <a:txBody>
                    <a:bodyPr/>
                    <a:lstStyle/>
                    <a:p>
                      <a:r>
                        <a:rPr lang="en-IE" sz="1800" b="1" dirty="0">
                          <a:solidFill>
                            <a:schemeClr val="bg1"/>
                          </a:solidFill>
                        </a:rPr>
                        <a:t>Áætlað kostnaðarbili (€)</a:t>
                      </a:r>
                      <a:endParaRPr lang="en-IE" sz="1800" dirty="0">
                        <a:solidFill>
                          <a:schemeClr val="bg1"/>
                        </a:solidFill>
                      </a:endParaRPr>
                    </a:p>
                  </a:txBody>
                  <a:tcPr marL="83680" marR="83680" marT="41840" marB="418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extLst>
                  <a:ext uri="{0D108BD9-81ED-4DB2-BD59-A6C34878D82A}">
                    <a16:rowId xmlns:a16="http://schemas.microsoft.com/office/drawing/2014/main" val="4264610940"/>
                  </a:ext>
                </a:extLst>
              </a:tr>
              <a:tr h="356400">
                <a:tc>
                  <a:txBody>
                    <a:bodyPr/>
                    <a:lstStyle/>
                    <a:p>
                      <a:r>
                        <a:rPr lang="en-IE" sz="1800" dirty="0">
                          <a:solidFill>
                            <a:srgbClr val="494949"/>
                          </a:solidFill>
                        </a:rPr>
                        <a:t>Landskaup</a:t>
                      </a:r>
                    </a:p>
                  </a:txBody>
                  <a:tcPr marL="83680" marR="83680" marT="41840" marB="418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1800">
                          <a:solidFill>
                            <a:srgbClr val="494949"/>
                          </a:solidFill>
                        </a:rPr>
                        <a:t>€5.000–€120.000</a:t>
                      </a:r>
                    </a:p>
                  </a:txBody>
                  <a:tcPr marL="83680" marR="83680" marT="41840" marB="418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37238498"/>
                  </a:ext>
                </a:extLst>
              </a:tr>
              <a:tr h="356400">
                <a:tc>
                  <a:txBody>
                    <a:bodyPr/>
                    <a:lstStyle/>
                    <a:p>
                      <a:r>
                        <a:rPr lang="en-IE" sz="1800">
                          <a:solidFill>
                            <a:srgbClr val="494949"/>
                          </a:solidFill>
                        </a:rPr>
                        <a:t>Skipulagsumsókn</a:t>
                      </a:r>
                    </a:p>
                  </a:txBody>
                  <a:tcPr marL="83680" marR="83680" marT="41840" marB="418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1800" dirty="0">
                          <a:solidFill>
                            <a:srgbClr val="494949"/>
                          </a:solidFill>
                        </a:rPr>
                        <a:t>€1,000–€10,000+</a:t>
                      </a:r>
                    </a:p>
                  </a:txBody>
                  <a:tcPr marL="83680" marR="83680" marT="41840" marB="418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097740798"/>
                  </a:ext>
                </a:extLst>
              </a:tr>
              <a:tr h="356400">
                <a:tc>
                  <a:txBody>
                    <a:bodyPr/>
                    <a:lstStyle/>
                    <a:p>
                      <a:r>
                        <a:rPr lang="en-US" sz="1800">
                          <a:solidFill>
                            <a:srgbClr val="494949"/>
                          </a:solidFill>
                        </a:rPr>
                        <a:t>Tryggingar og ábyrgðarvernd (árleg)</a:t>
                      </a:r>
                    </a:p>
                  </a:txBody>
                  <a:tcPr marL="83680" marR="83680" marT="41840" marB="418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1800" dirty="0">
                          <a:solidFill>
                            <a:srgbClr val="494949"/>
                          </a:solidFill>
                        </a:rPr>
                        <a:t>€500–€2,000</a:t>
                      </a:r>
                    </a:p>
                  </a:txBody>
                  <a:tcPr marL="83680" marR="83680" marT="41840" marB="418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00202558"/>
                  </a:ext>
                </a:extLst>
              </a:tr>
              <a:tr h="356400">
                <a:tc>
                  <a:txBody>
                    <a:bodyPr/>
                    <a:lstStyle/>
                    <a:p>
                      <a:r>
                        <a:rPr lang="en-US" sz="1800">
                          <a:solidFill>
                            <a:srgbClr val="494949"/>
                          </a:solidFill>
                        </a:rPr>
                        <a:t>Kostnaður fyrir pod/jurt/kofa einingu (á hverja einingu)</a:t>
                      </a:r>
                    </a:p>
                  </a:txBody>
                  <a:tcPr marL="83680" marR="83680" marT="41840" marB="418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1800" dirty="0">
                          <a:solidFill>
                            <a:srgbClr val="494949"/>
                          </a:solidFill>
                        </a:rPr>
                        <a:t>€10.000–€80.000</a:t>
                      </a:r>
                    </a:p>
                  </a:txBody>
                  <a:tcPr marL="83680" marR="83680" marT="41840" marB="418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465874638"/>
                  </a:ext>
                </a:extLst>
              </a:tr>
              <a:tr h="356400">
                <a:tc>
                  <a:txBody>
                    <a:bodyPr/>
                    <a:lstStyle/>
                    <a:p>
                      <a:r>
                        <a:rPr lang="en-IE" sz="1800">
                          <a:solidFill>
                            <a:srgbClr val="494949"/>
                          </a:solidFill>
                        </a:rPr>
                        <a:t>Innviðir (vegir, fráveitur, rafmagn)</a:t>
                      </a:r>
                    </a:p>
                  </a:txBody>
                  <a:tcPr marL="83680" marR="83680" marT="41840" marB="418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1800" dirty="0">
                          <a:solidFill>
                            <a:srgbClr val="494949"/>
                          </a:solidFill>
                        </a:rPr>
                        <a:t>€50.000–€120.000</a:t>
                      </a:r>
                    </a:p>
                  </a:txBody>
                  <a:tcPr marL="83680" marR="83680" marT="41840" marB="418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50452736"/>
                  </a:ext>
                </a:extLst>
              </a:tr>
              <a:tr h="356400">
                <a:tc>
                  <a:txBody>
                    <a:bodyPr/>
                    <a:lstStyle/>
                    <a:p>
                      <a:r>
                        <a:rPr lang="en-IE" sz="1800">
                          <a:solidFill>
                            <a:srgbClr val="494949"/>
                          </a:solidFill>
                        </a:rPr>
                        <a:t>Flutningskostnaður (afhending einingar)</a:t>
                      </a:r>
                    </a:p>
                  </a:txBody>
                  <a:tcPr marL="83680" marR="83680" marT="41840" marB="418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1800">
                          <a:solidFill>
                            <a:srgbClr val="494949"/>
                          </a:solidFill>
                        </a:rPr>
                        <a:t>€2,000–€5,000</a:t>
                      </a:r>
                    </a:p>
                  </a:txBody>
                  <a:tcPr marL="83680" marR="83680" marT="41840" marB="418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87099299"/>
                  </a:ext>
                </a:extLst>
              </a:tr>
              <a:tr h="356400">
                <a:tc>
                  <a:txBody>
                    <a:bodyPr/>
                    <a:lstStyle/>
                    <a:p>
                      <a:r>
                        <a:rPr lang="en-IE" sz="1800" dirty="0">
                          <a:solidFill>
                            <a:srgbClr val="494949"/>
                          </a:solidFill>
                        </a:rPr>
                        <a:t>Þóknanir skipulagsráðgjafa</a:t>
                      </a:r>
                    </a:p>
                  </a:txBody>
                  <a:tcPr marL="83680" marR="83680" marT="41840" marB="418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1800" dirty="0">
                          <a:solidFill>
                            <a:srgbClr val="494949"/>
                          </a:solidFill>
                        </a:rPr>
                        <a:t>€1,500–€4,000</a:t>
                      </a:r>
                    </a:p>
                  </a:txBody>
                  <a:tcPr marL="83680" marR="83680" marT="41840" marB="418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25033829"/>
                  </a:ext>
                </a:extLst>
              </a:tr>
              <a:tr h="356400">
                <a:tc>
                  <a:txBody>
                    <a:bodyPr/>
                    <a:lstStyle/>
                    <a:p>
                      <a:r>
                        <a:rPr lang="en-IE" sz="1800">
                          <a:solidFill>
                            <a:srgbClr val="494949"/>
                          </a:solidFill>
                        </a:rPr>
                        <a:t>Lögfræðigjöld/fasteignamatgjöld</a:t>
                      </a:r>
                    </a:p>
                  </a:txBody>
                  <a:tcPr marL="83680" marR="83680" marT="41840" marB="418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1800" dirty="0">
                          <a:solidFill>
                            <a:srgbClr val="494949"/>
                          </a:solidFill>
                        </a:rPr>
                        <a:t>€1,500–€3,000</a:t>
                      </a:r>
                    </a:p>
                  </a:txBody>
                  <a:tcPr marL="83680" marR="83680" marT="41840" marB="418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725604665"/>
                  </a:ext>
                </a:extLst>
              </a:tr>
              <a:tr h="356400">
                <a:tc>
                  <a:txBody>
                    <a:bodyPr/>
                    <a:lstStyle/>
                    <a:p>
                      <a:r>
                        <a:rPr lang="en-IE" sz="1800">
                          <a:solidFill>
                            <a:srgbClr val="494949"/>
                          </a:solidFill>
                        </a:rPr>
                        <a:t>Tryggingar, markaðssetning og uppsetning</a:t>
                      </a:r>
                    </a:p>
                  </a:txBody>
                  <a:tcPr marL="83680" marR="83680" marT="41840" marB="418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1800" dirty="0">
                          <a:solidFill>
                            <a:srgbClr val="494949"/>
                          </a:solidFill>
                        </a:rPr>
                        <a:t>€5,000–€10,000</a:t>
                      </a:r>
                    </a:p>
                  </a:txBody>
                  <a:tcPr marL="83680" marR="83680" marT="41840" marB="418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182567164"/>
                  </a:ext>
                </a:extLst>
              </a:tr>
              <a:tr h="356400">
                <a:tc>
                  <a:txBody>
                    <a:bodyPr/>
                    <a:lstStyle/>
                    <a:p>
                      <a:r>
                        <a:rPr lang="en-US" sz="1800" dirty="0">
                          <a:solidFill>
                            <a:srgbClr val="494949"/>
                          </a:solidFill>
                        </a:rPr>
                        <a:t>Markaðssetningar- og bókunarhugbúnaður (árlegur)</a:t>
                      </a:r>
                    </a:p>
                  </a:txBody>
                  <a:tcPr marL="83680" marR="83680" marT="41840" marB="418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1800" dirty="0">
                          <a:solidFill>
                            <a:srgbClr val="494949"/>
                          </a:solidFill>
                        </a:rPr>
                        <a:t>€600–€1,200</a:t>
                      </a:r>
                    </a:p>
                  </a:txBody>
                  <a:tcPr marL="83680" marR="83680" marT="41840" marB="418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17836026"/>
                  </a:ext>
                </a:extLst>
              </a:tr>
              <a:tr h="356400">
                <a:tc>
                  <a:txBody>
                    <a:bodyPr/>
                    <a:lstStyle/>
                    <a:p>
                      <a:r>
                        <a:rPr lang="en-IE" sz="1800">
                          <a:solidFill>
                            <a:srgbClr val="494949"/>
                          </a:solidFill>
                        </a:rPr>
                        <a:t>Vefsíða og vörumerkjauppbygging</a:t>
                      </a:r>
                    </a:p>
                  </a:txBody>
                  <a:tcPr marL="83680" marR="83680" marT="41840" marB="418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1800" dirty="0">
                          <a:solidFill>
                            <a:srgbClr val="494949"/>
                          </a:solidFill>
                        </a:rPr>
                        <a:t>€1,000–€5,000</a:t>
                      </a:r>
                    </a:p>
                  </a:txBody>
                  <a:tcPr marL="83680" marR="83680" marT="41840" marB="418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538272008"/>
                  </a:ext>
                </a:extLst>
              </a:tr>
              <a:tr h="356400">
                <a:tc>
                  <a:txBody>
                    <a:bodyPr/>
                    <a:lstStyle/>
                    <a:p>
                      <a:r>
                        <a:rPr lang="en-IE" sz="1800" dirty="0">
                          <a:solidFill>
                            <a:srgbClr val="494949"/>
                          </a:solidFill>
                        </a:rPr>
                        <a:t>Gjöld fyrir faglega/lögfræðilega/ráðgjafarþjónustu</a:t>
                      </a:r>
                    </a:p>
                  </a:txBody>
                  <a:tcPr marL="83680" marR="83680" marT="41840" marB="418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1800" dirty="0">
                          <a:solidFill>
                            <a:srgbClr val="494949"/>
                          </a:solidFill>
                        </a:rPr>
                        <a:t>€2,000–€7,000</a:t>
                      </a:r>
                    </a:p>
                  </a:txBody>
                  <a:tcPr marL="83680" marR="83680" marT="41840" marB="418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35058113"/>
                  </a:ext>
                </a:extLst>
              </a:tr>
            </a:tbl>
          </a:graphicData>
        </a:graphic>
      </p:graphicFrame>
      <p:sp>
        <p:nvSpPr>
          <p:cNvPr id="25" name="Freeform 24">
            <a:extLst>
              <a:ext uri="{FF2B5EF4-FFF2-40B4-BE49-F238E27FC236}">
                <a16:creationId xmlns:a16="http://schemas.microsoft.com/office/drawing/2014/main" id="{6F41DEC6-74DF-1D97-A4DC-1AA7A454EA44}"/>
              </a:ext>
            </a:extLst>
          </p:cNvPr>
          <p:cNvSpPr/>
          <p:nvPr/>
        </p:nvSpPr>
        <p:spPr>
          <a:xfrm rot="5400000">
            <a:off x="7477193" y="3682409"/>
            <a:ext cx="1879679" cy="6093188"/>
          </a:xfrm>
          <a:custGeom>
            <a:avLst/>
            <a:gdLst>
              <a:gd name="connsiteX0" fmla="*/ 0 w 1879679"/>
              <a:gd name="connsiteY0" fmla="*/ 5744895 h 6093188"/>
              <a:gd name="connsiteX1" fmla="*/ 0 w 1879679"/>
              <a:gd name="connsiteY1" fmla="*/ 5355644 h 6093188"/>
              <a:gd name="connsiteX2" fmla="*/ 0 w 1879679"/>
              <a:gd name="connsiteY2" fmla="*/ 5255611 h 6093188"/>
              <a:gd name="connsiteX3" fmla="*/ 0 w 1879679"/>
              <a:gd name="connsiteY3" fmla="*/ 5099223 h 6093188"/>
              <a:gd name="connsiteX4" fmla="*/ 0 w 1879679"/>
              <a:gd name="connsiteY4" fmla="*/ 4866362 h 6093188"/>
              <a:gd name="connsiteX5" fmla="*/ 0 w 1879679"/>
              <a:gd name="connsiteY5" fmla="*/ 4709972 h 6093188"/>
              <a:gd name="connsiteX6" fmla="*/ 0 w 1879679"/>
              <a:gd name="connsiteY6" fmla="*/ 4609940 h 6093188"/>
              <a:gd name="connsiteX7" fmla="*/ 0 w 1879679"/>
              <a:gd name="connsiteY7" fmla="*/ 4220689 h 6093188"/>
              <a:gd name="connsiteX8" fmla="*/ 0 w 1879679"/>
              <a:gd name="connsiteY8" fmla="*/ 3998134 h 6093188"/>
              <a:gd name="connsiteX9" fmla="*/ 0 w 1879679"/>
              <a:gd name="connsiteY9" fmla="*/ 3848911 h 6093188"/>
              <a:gd name="connsiteX10" fmla="*/ 0 w 1879679"/>
              <a:gd name="connsiteY10" fmla="*/ 3848910 h 6093188"/>
              <a:gd name="connsiteX11" fmla="*/ 0 w 1879679"/>
              <a:gd name="connsiteY11" fmla="*/ 3651805 h 6093188"/>
              <a:gd name="connsiteX12" fmla="*/ 0 w 1879679"/>
              <a:gd name="connsiteY12" fmla="*/ 3608883 h 6093188"/>
              <a:gd name="connsiteX13" fmla="*/ 0 w 1879679"/>
              <a:gd name="connsiteY13" fmla="*/ 3508850 h 6093188"/>
              <a:gd name="connsiteX14" fmla="*/ 0 w 1879679"/>
              <a:gd name="connsiteY14" fmla="*/ 3459662 h 6093188"/>
              <a:gd name="connsiteX15" fmla="*/ 0 w 1879679"/>
              <a:gd name="connsiteY15" fmla="*/ 3459658 h 6093188"/>
              <a:gd name="connsiteX16" fmla="*/ 0 w 1879679"/>
              <a:gd name="connsiteY16" fmla="*/ 3359630 h 6093188"/>
              <a:gd name="connsiteX17" fmla="*/ 0 w 1879679"/>
              <a:gd name="connsiteY17" fmla="*/ 3359629 h 6093188"/>
              <a:gd name="connsiteX18" fmla="*/ 0 w 1879679"/>
              <a:gd name="connsiteY18" fmla="*/ 3352462 h 6093188"/>
              <a:gd name="connsiteX19" fmla="*/ 0 w 1879679"/>
              <a:gd name="connsiteY19" fmla="*/ 3262554 h 6093188"/>
              <a:gd name="connsiteX20" fmla="*/ 0 w 1879679"/>
              <a:gd name="connsiteY20" fmla="*/ 3203241 h 6093188"/>
              <a:gd name="connsiteX21" fmla="*/ 0 w 1879679"/>
              <a:gd name="connsiteY21" fmla="*/ 3203239 h 6093188"/>
              <a:gd name="connsiteX22" fmla="*/ 0 w 1879679"/>
              <a:gd name="connsiteY22" fmla="*/ 3162521 h 6093188"/>
              <a:gd name="connsiteX23" fmla="*/ 0 w 1879679"/>
              <a:gd name="connsiteY23" fmla="*/ 3119601 h 6093188"/>
              <a:gd name="connsiteX24" fmla="*/ 0 w 1879679"/>
              <a:gd name="connsiteY24" fmla="*/ 3006133 h 6093188"/>
              <a:gd name="connsiteX25" fmla="*/ 0 w 1879679"/>
              <a:gd name="connsiteY25" fmla="*/ 2970379 h 6093188"/>
              <a:gd name="connsiteX26" fmla="*/ 0 w 1879679"/>
              <a:gd name="connsiteY26" fmla="*/ 2970378 h 6093188"/>
              <a:gd name="connsiteX27" fmla="*/ 0 w 1879679"/>
              <a:gd name="connsiteY27" fmla="*/ 2963211 h 6093188"/>
              <a:gd name="connsiteX28" fmla="*/ 0 w 1879679"/>
              <a:gd name="connsiteY28" fmla="*/ 2863179 h 6093188"/>
              <a:gd name="connsiteX29" fmla="*/ 0 w 1879679"/>
              <a:gd name="connsiteY29" fmla="*/ 2813990 h 6093188"/>
              <a:gd name="connsiteX30" fmla="*/ 0 w 1879679"/>
              <a:gd name="connsiteY30" fmla="*/ 2813988 h 6093188"/>
              <a:gd name="connsiteX31" fmla="*/ 0 w 1879679"/>
              <a:gd name="connsiteY31" fmla="*/ 2773271 h 6093188"/>
              <a:gd name="connsiteX32" fmla="*/ 0 w 1879679"/>
              <a:gd name="connsiteY32" fmla="*/ 2713959 h 6093188"/>
              <a:gd name="connsiteX33" fmla="*/ 0 w 1879679"/>
              <a:gd name="connsiteY33" fmla="*/ 2713957 h 6093188"/>
              <a:gd name="connsiteX34" fmla="*/ 0 w 1879679"/>
              <a:gd name="connsiteY34" fmla="*/ 2616882 h 6093188"/>
              <a:gd name="connsiteX35" fmla="*/ 0 w 1879679"/>
              <a:gd name="connsiteY35" fmla="*/ 2516851 h 6093188"/>
              <a:gd name="connsiteX36" fmla="*/ 0 w 1879679"/>
              <a:gd name="connsiteY36" fmla="*/ 2515611 h 6093188"/>
              <a:gd name="connsiteX37" fmla="*/ 0 w 1879679"/>
              <a:gd name="connsiteY37" fmla="*/ 2473928 h 6093188"/>
              <a:gd name="connsiteX38" fmla="*/ 0 w 1879679"/>
              <a:gd name="connsiteY38" fmla="*/ 2324708 h 6093188"/>
              <a:gd name="connsiteX39" fmla="*/ 0 w 1879679"/>
              <a:gd name="connsiteY39" fmla="*/ 2324707 h 6093188"/>
              <a:gd name="connsiteX40" fmla="*/ 0 w 1879679"/>
              <a:gd name="connsiteY40" fmla="*/ 2283018 h 6093188"/>
              <a:gd name="connsiteX41" fmla="*/ 0 w 1879679"/>
              <a:gd name="connsiteY41" fmla="*/ 2127600 h 6093188"/>
              <a:gd name="connsiteX42" fmla="*/ 0 w 1879679"/>
              <a:gd name="connsiteY42" fmla="*/ 2102150 h 6093188"/>
              <a:gd name="connsiteX43" fmla="*/ 0 w 1879679"/>
              <a:gd name="connsiteY43" fmla="*/ 2102149 h 6093188"/>
              <a:gd name="connsiteX44" fmla="*/ 0 w 1879679"/>
              <a:gd name="connsiteY44" fmla="*/ 1905044 h 6093188"/>
              <a:gd name="connsiteX45" fmla="*/ 0 w 1879679"/>
              <a:gd name="connsiteY45" fmla="*/ 1755823 h 6093188"/>
              <a:gd name="connsiteX46" fmla="*/ 0 w 1879679"/>
              <a:gd name="connsiteY46" fmla="*/ 1755821 h 6093188"/>
              <a:gd name="connsiteX47" fmla="*/ 0 w 1879679"/>
              <a:gd name="connsiteY47" fmla="*/ 1746760 h 6093188"/>
              <a:gd name="connsiteX48" fmla="*/ 0 w 1879679"/>
              <a:gd name="connsiteY48" fmla="*/ 1712901 h 6093188"/>
              <a:gd name="connsiteX49" fmla="*/ 0 w 1879679"/>
              <a:gd name="connsiteY49" fmla="*/ 1712897 h 6093188"/>
              <a:gd name="connsiteX50" fmla="*/ 0 w 1879679"/>
              <a:gd name="connsiteY50" fmla="*/ 1612869 h 6093188"/>
              <a:gd name="connsiteX51" fmla="*/ 0 w 1879679"/>
              <a:gd name="connsiteY51" fmla="*/ 1612868 h 6093188"/>
              <a:gd name="connsiteX52" fmla="*/ 0 w 1879679"/>
              <a:gd name="connsiteY52" fmla="*/ 1515793 h 6093188"/>
              <a:gd name="connsiteX53" fmla="*/ 0 w 1879679"/>
              <a:gd name="connsiteY53" fmla="*/ 1456480 h 6093188"/>
              <a:gd name="connsiteX54" fmla="*/ 0 w 1879679"/>
              <a:gd name="connsiteY54" fmla="*/ 1456478 h 6093188"/>
              <a:gd name="connsiteX55" fmla="*/ 0 w 1879679"/>
              <a:gd name="connsiteY55" fmla="*/ 1415761 h 6093188"/>
              <a:gd name="connsiteX56" fmla="*/ 0 w 1879679"/>
              <a:gd name="connsiteY56" fmla="*/ 1259372 h 6093188"/>
              <a:gd name="connsiteX57" fmla="*/ 0 w 1879679"/>
              <a:gd name="connsiteY57" fmla="*/ 1223618 h 6093188"/>
              <a:gd name="connsiteX58" fmla="*/ 0 w 1879679"/>
              <a:gd name="connsiteY58" fmla="*/ 1223617 h 6093188"/>
              <a:gd name="connsiteX59" fmla="*/ 0 w 1879679"/>
              <a:gd name="connsiteY59" fmla="*/ 1067229 h 6093188"/>
              <a:gd name="connsiteX60" fmla="*/ 0 w 1879679"/>
              <a:gd name="connsiteY60" fmla="*/ 1067228 h 6093188"/>
              <a:gd name="connsiteX61" fmla="*/ 0 w 1879679"/>
              <a:gd name="connsiteY61" fmla="*/ 1026510 h 6093188"/>
              <a:gd name="connsiteX62" fmla="*/ 0 w 1879679"/>
              <a:gd name="connsiteY62" fmla="*/ 967198 h 6093188"/>
              <a:gd name="connsiteX63" fmla="*/ 0 w 1879679"/>
              <a:gd name="connsiteY63" fmla="*/ 967196 h 6093188"/>
              <a:gd name="connsiteX64" fmla="*/ 0 w 1879679"/>
              <a:gd name="connsiteY64" fmla="*/ 870121 h 6093188"/>
              <a:gd name="connsiteX65" fmla="*/ 0 w 1879679"/>
              <a:gd name="connsiteY65" fmla="*/ 770090 h 6093188"/>
              <a:gd name="connsiteX66" fmla="*/ 0 w 1879679"/>
              <a:gd name="connsiteY66" fmla="*/ 768850 h 6093188"/>
              <a:gd name="connsiteX67" fmla="*/ 0 w 1879679"/>
              <a:gd name="connsiteY67" fmla="*/ 577947 h 6093188"/>
              <a:gd name="connsiteX68" fmla="*/ 0 w 1879679"/>
              <a:gd name="connsiteY68" fmla="*/ 577946 h 6093188"/>
              <a:gd name="connsiteX69" fmla="*/ 0 w 1879679"/>
              <a:gd name="connsiteY69" fmla="*/ 536256 h 6093188"/>
              <a:gd name="connsiteX70" fmla="*/ 0 w 1879679"/>
              <a:gd name="connsiteY70" fmla="*/ 380839 h 6093188"/>
              <a:gd name="connsiteX71" fmla="*/ 0 w 1879679"/>
              <a:gd name="connsiteY71" fmla="*/ 9062 h 6093188"/>
              <a:gd name="connsiteX72" fmla="*/ 0 w 1879679"/>
              <a:gd name="connsiteY72" fmla="*/ 9060 h 6093188"/>
              <a:gd name="connsiteX73" fmla="*/ 0 w 1879679"/>
              <a:gd name="connsiteY73" fmla="*/ 0 h 6093188"/>
              <a:gd name="connsiteX74" fmla="*/ 455215 w 1879679"/>
              <a:gd name="connsiteY74" fmla="*/ 0 h 6093188"/>
              <a:gd name="connsiteX75" fmla="*/ 548216 w 1879679"/>
              <a:gd name="connsiteY75" fmla="*/ 0 h 6093188"/>
              <a:gd name="connsiteX76" fmla="*/ 1065514 w 1879679"/>
              <a:gd name="connsiteY76" fmla="*/ 0 h 6093188"/>
              <a:gd name="connsiteX77" fmla="*/ 1159590 w 1879679"/>
              <a:gd name="connsiteY77" fmla="*/ 0 h 6093188"/>
              <a:gd name="connsiteX78" fmla="*/ 1520728 w 1879679"/>
              <a:gd name="connsiteY78" fmla="*/ 0 h 6093188"/>
              <a:gd name="connsiteX79" fmla="*/ 1613728 w 1879679"/>
              <a:gd name="connsiteY79" fmla="*/ 0 h 6093188"/>
              <a:gd name="connsiteX80" fmla="*/ 1879679 w 1879679"/>
              <a:gd name="connsiteY80" fmla="*/ 0 h 6093188"/>
              <a:gd name="connsiteX81" fmla="*/ 1879679 w 1879679"/>
              <a:gd name="connsiteY81" fmla="*/ 69475 h 6093188"/>
              <a:gd name="connsiteX82" fmla="*/ 1879679 w 1879679"/>
              <a:gd name="connsiteY82" fmla="*/ 484769 h 6093188"/>
              <a:gd name="connsiteX83" fmla="*/ 1879679 w 1879679"/>
              <a:gd name="connsiteY83" fmla="*/ 1746760 h 6093188"/>
              <a:gd name="connsiteX84" fmla="*/ 1879679 w 1879679"/>
              <a:gd name="connsiteY84" fmla="*/ 1816236 h 6093188"/>
              <a:gd name="connsiteX85" fmla="*/ 1879679 w 1879679"/>
              <a:gd name="connsiteY85" fmla="*/ 2224844 h 6093188"/>
              <a:gd name="connsiteX86" fmla="*/ 1879679 w 1879679"/>
              <a:gd name="connsiteY86" fmla="*/ 2231530 h 6093188"/>
              <a:gd name="connsiteX87" fmla="*/ 1879679 w 1879679"/>
              <a:gd name="connsiteY87" fmla="*/ 3019997 h 6093188"/>
              <a:gd name="connsiteX88" fmla="*/ 1879679 w 1879679"/>
              <a:gd name="connsiteY88" fmla="*/ 3140953 h 6093188"/>
              <a:gd name="connsiteX89" fmla="*/ 1879679 w 1879679"/>
              <a:gd name="connsiteY89" fmla="*/ 3610650 h 6093188"/>
              <a:gd name="connsiteX90" fmla="*/ 1879679 w 1879679"/>
              <a:gd name="connsiteY90" fmla="*/ 3733005 h 6093188"/>
              <a:gd name="connsiteX91" fmla="*/ 1879679 w 1879679"/>
              <a:gd name="connsiteY91" fmla="*/ 3971605 h 6093188"/>
              <a:gd name="connsiteX92" fmla="*/ 1879679 w 1879679"/>
              <a:gd name="connsiteY92" fmla="*/ 4346427 h 6093188"/>
              <a:gd name="connsiteX93" fmla="*/ 1879679 w 1879679"/>
              <a:gd name="connsiteY93" fmla="*/ 4766758 h 6093188"/>
              <a:gd name="connsiteX94" fmla="*/ 1879679 w 1879679"/>
              <a:gd name="connsiteY94" fmla="*/ 4887714 h 6093188"/>
              <a:gd name="connsiteX95" fmla="*/ 1879679 w 1879679"/>
              <a:gd name="connsiteY95" fmla="*/ 5357411 h 6093188"/>
              <a:gd name="connsiteX96" fmla="*/ 1879679 w 1879679"/>
              <a:gd name="connsiteY96" fmla="*/ 5479766 h 6093188"/>
              <a:gd name="connsiteX97" fmla="*/ 1879679 w 1879679"/>
              <a:gd name="connsiteY97" fmla="*/ 6093188 h 6093188"/>
              <a:gd name="connsiteX98" fmla="*/ 1820360 w 1879679"/>
              <a:gd name="connsiteY98" fmla="*/ 6093188 h 6093188"/>
              <a:gd name="connsiteX99" fmla="*/ 1388114 w 1879679"/>
              <a:gd name="connsiteY99" fmla="*/ 6093188 h 6093188"/>
              <a:gd name="connsiteX100" fmla="*/ 1252844 w 1879679"/>
              <a:gd name="connsiteY100" fmla="*/ 6093188 h 6093188"/>
              <a:gd name="connsiteX101" fmla="*/ 820598 w 1879679"/>
              <a:gd name="connsiteY101" fmla="*/ 6093188 h 6093188"/>
              <a:gd name="connsiteX102" fmla="*/ 754847 w 1879679"/>
              <a:gd name="connsiteY102" fmla="*/ 6093188 h 6093188"/>
              <a:gd name="connsiteX103" fmla="*/ 322601 w 1879679"/>
              <a:gd name="connsiteY103" fmla="*/ 6093188 h 6093188"/>
              <a:gd name="connsiteX104" fmla="*/ 0 w 1879679"/>
              <a:gd name="connsiteY104" fmla="*/ 5744895 h 6093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Lst>
            <a:rect l="l" t="t" r="r" b="b"/>
            <a:pathLst>
              <a:path w="1879679" h="6093188">
                <a:moveTo>
                  <a:pt x="0" y="5744895"/>
                </a:moveTo>
                <a:lnTo>
                  <a:pt x="0" y="5355644"/>
                </a:lnTo>
                <a:lnTo>
                  <a:pt x="0" y="5255611"/>
                </a:lnTo>
                <a:lnTo>
                  <a:pt x="0" y="5099223"/>
                </a:lnTo>
                <a:lnTo>
                  <a:pt x="0" y="4866362"/>
                </a:lnTo>
                <a:lnTo>
                  <a:pt x="0" y="4709972"/>
                </a:lnTo>
                <a:lnTo>
                  <a:pt x="0" y="4609940"/>
                </a:lnTo>
                <a:lnTo>
                  <a:pt x="0" y="4220689"/>
                </a:lnTo>
                <a:lnTo>
                  <a:pt x="0" y="3998134"/>
                </a:lnTo>
                <a:lnTo>
                  <a:pt x="0" y="3848911"/>
                </a:lnTo>
                <a:lnTo>
                  <a:pt x="0" y="3848910"/>
                </a:lnTo>
                <a:lnTo>
                  <a:pt x="0" y="3651805"/>
                </a:lnTo>
                <a:lnTo>
                  <a:pt x="0" y="3608883"/>
                </a:lnTo>
                <a:lnTo>
                  <a:pt x="0" y="3508850"/>
                </a:lnTo>
                <a:lnTo>
                  <a:pt x="0" y="3459662"/>
                </a:lnTo>
                <a:lnTo>
                  <a:pt x="0" y="3459658"/>
                </a:lnTo>
                <a:lnTo>
                  <a:pt x="0" y="3359630"/>
                </a:lnTo>
                <a:lnTo>
                  <a:pt x="0" y="3359629"/>
                </a:lnTo>
                <a:lnTo>
                  <a:pt x="0" y="3352462"/>
                </a:lnTo>
                <a:lnTo>
                  <a:pt x="0" y="3262554"/>
                </a:lnTo>
                <a:lnTo>
                  <a:pt x="0" y="3203241"/>
                </a:lnTo>
                <a:lnTo>
                  <a:pt x="0" y="3203239"/>
                </a:lnTo>
                <a:lnTo>
                  <a:pt x="0" y="3162521"/>
                </a:lnTo>
                <a:lnTo>
                  <a:pt x="0" y="3119601"/>
                </a:lnTo>
                <a:lnTo>
                  <a:pt x="0" y="3006133"/>
                </a:lnTo>
                <a:lnTo>
                  <a:pt x="0" y="2970379"/>
                </a:lnTo>
                <a:lnTo>
                  <a:pt x="0" y="2970378"/>
                </a:lnTo>
                <a:lnTo>
                  <a:pt x="0" y="2963211"/>
                </a:lnTo>
                <a:lnTo>
                  <a:pt x="0" y="2863179"/>
                </a:lnTo>
                <a:lnTo>
                  <a:pt x="0" y="2813990"/>
                </a:lnTo>
                <a:lnTo>
                  <a:pt x="0" y="2813988"/>
                </a:lnTo>
                <a:lnTo>
                  <a:pt x="0" y="2773271"/>
                </a:lnTo>
                <a:lnTo>
                  <a:pt x="0" y="2713959"/>
                </a:lnTo>
                <a:lnTo>
                  <a:pt x="0" y="2713957"/>
                </a:lnTo>
                <a:lnTo>
                  <a:pt x="0" y="2616882"/>
                </a:lnTo>
                <a:lnTo>
                  <a:pt x="0" y="2516851"/>
                </a:lnTo>
                <a:lnTo>
                  <a:pt x="0" y="2515611"/>
                </a:lnTo>
                <a:lnTo>
                  <a:pt x="0" y="2473928"/>
                </a:lnTo>
                <a:lnTo>
                  <a:pt x="0" y="2324708"/>
                </a:lnTo>
                <a:lnTo>
                  <a:pt x="0" y="2324707"/>
                </a:lnTo>
                <a:lnTo>
                  <a:pt x="0" y="2283018"/>
                </a:lnTo>
                <a:lnTo>
                  <a:pt x="0" y="2127600"/>
                </a:lnTo>
                <a:lnTo>
                  <a:pt x="0" y="2102150"/>
                </a:lnTo>
                <a:lnTo>
                  <a:pt x="0" y="2102149"/>
                </a:lnTo>
                <a:lnTo>
                  <a:pt x="0" y="1905044"/>
                </a:lnTo>
                <a:lnTo>
                  <a:pt x="0" y="1755823"/>
                </a:lnTo>
                <a:lnTo>
                  <a:pt x="0" y="1755821"/>
                </a:lnTo>
                <a:lnTo>
                  <a:pt x="0" y="1746760"/>
                </a:lnTo>
                <a:lnTo>
                  <a:pt x="0" y="1712901"/>
                </a:lnTo>
                <a:lnTo>
                  <a:pt x="0" y="1712897"/>
                </a:lnTo>
                <a:lnTo>
                  <a:pt x="0" y="1612869"/>
                </a:lnTo>
                <a:lnTo>
                  <a:pt x="0" y="1612868"/>
                </a:lnTo>
                <a:lnTo>
                  <a:pt x="0" y="1515793"/>
                </a:lnTo>
                <a:lnTo>
                  <a:pt x="0" y="1456480"/>
                </a:lnTo>
                <a:lnTo>
                  <a:pt x="0" y="1456478"/>
                </a:lnTo>
                <a:lnTo>
                  <a:pt x="0" y="1415761"/>
                </a:lnTo>
                <a:lnTo>
                  <a:pt x="0" y="1259372"/>
                </a:lnTo>
                <a:lnTo>
                  <a:pt x="0" y="1223618"/>
                </a:lnTo>
                <a:lnTo>
                  <a:pt x="0" y="1223617"/>
                </a:lnTo>
                <a:lnTo>
                  <a:pt x="0" y="1067229"/>
                </a:lnTo>
                <a:lnTo>
                  <a:pt x="0" y="1067228"/>
                </a:lnTo>
                <a:lnTo>
                  <a:pt x="0" y="1026510"/>
                </a:lnTo>
                <a:lnTo>
                  <a:pt x="0" y="967198"/>
                </a:lnTo>
                <a:lnTo>
                  <a:pt x="0" y="967196"/>
                </a:lnTo>
                <a:lnTo>
                  <a:pt x="0" y="870121"/>
                </a:lnTo>
                <a:lnTo>
                  <a:pt x="0" y="770090"/>
                </a:lnTo>
                <a:lnTo>
                  <a:pt x="0" y="768850"/>
                </a:lnTo>
                <a:lnTo>
                  <a:pt x="0" y="577947"/>
                </a:lnTo>
                <a:lnTo>
                  <a:pt x="0" y="577946"/>
                </a:lnTo>
                <a:lnTo>
                  <a:pt x="0" y="536256"/>
                </a:lnTo>
                <a:lnTo>
                  <a:pt x="0" y="380839"/>
                </a:lnTo>
                <a:lnTo>
                  <a:pt x="0" y="9062"/>
                </a:lnTo>
                <a:lnTo>
                  <a:pt x="0" y="9060"/>
                </a:lnTo>
                <a:lnTo>
                  <a:pt x="0" y="0"/>
                </a:lnTo>
                <a:lnTo>
                  <a:pt x="455215" y="0"/>
                </a:lnTo>
                <a:lnTo>
                  <a:pt x="548216" y="0"/>
                </a:lnTo>
                <a:lnTo>
                  <a:pt x="1065514" y="0"/>
                </a:lnTo>
                <a:lnTo>
                  <a:pt x="1159590" y="0"/>
                </a:lnTo>
                <a:lnTo>
                  <a:pt x="1520728" y="0"/>
                </a:lnTo>
                <a:lnTo>
                  <a:pt x="1613728" y="0"/>
                </a:lnTo>
                <a:lnTo>
                  <a:pt x="1879679" y="0"/>
                </a:lnTo>
                <a:lnTo>
                  <a:pt x="1879679" y="69475"/>
                </a:lnTo>
                <a:lnTo>
                  <a:pt x="1879679" y="484769"/>
                </a:lnTo>
                <a:lnTo>
                  <a:pt x="1879679" y="1746760"/>
                </a:lnTo>
                <a:lnTo>
                  <a:pt x="1879679" y="1816236"/>
                </a:lnTo>
                <a:lnTo>
                  <a:pt x="1879679" y="2224844"/>
                </a:lnTo>
                <a:lnTo>
                  <a:pt x="1879679" y="2231530"/>
                </a:lnTo>
                <a:lnTo>
                  <a:pt x="1879679" y="3019997"/>
                </a:lnTo>
                <a:lnTo>
                  <a:pt x="1879679" y="3140953"/>
                </a:lnTo>
                <a:lnTo>
                  <a:pt x="1879679" y="3610650"/>
                </a:lnTo>
                <a:lnTo>
                  <a:pt x="1879679" y="3733005"/>
                </a:lnTo>
                <a:lnTo>
                  <a:pt x="1879679" y="3971605"/>
                </a:lnTo>
                <a:lnTo>
                  <a:pt x="1879679" y="4346427"/>
                </a:lnTo>
                <a:lnTo>
                  <a:pt x="1879679" y="4766758"/>
                </a:lnTo>
                <a:lnTo>
                  <a:pt x="1879679" y="4887714"/>
                </a:lnTo>
                <a:lnTo>
                  <a:pt x="1879679" y="5357411"/>
                </a:lnTo>
                <a:lnTo>
                  <a:pt x="1879679" y="5479766"/>
                </a:lnTo>
                <a:lnTo>
                  <a:pt x="1879679" y="6093188"/>
                </a:lnTo>
                <a:lnTo>
                  <a:pt x="1820360" y="6093188"/>
                </a:lnTo>
                <a:lnTo>
                  <a:pt x="1388114" y="6093188"/>
                </a:lnTo>
                <a:lnTo>
                  <a:pt x="1252844" y="6093188"/>
                </a:lnTo>
                <a:lnTo>
                  <a:pt x="820598" y="6093188"/>
                </a:lnTo>
                <a:lnTo>
                  <a:pt x="754847" y="6093188"/>
                </a:lnTo>
                <a:lnTo>
                  <a:pt x="322601" y="6093188"/>
                </a:lnTo>
                <a:cubicBezTo>
                  <a:pt x="144908" y="6093188"/>
                  <a:pt x="0" y="5937882"/>
                  <a:pt x="0" y="5744895"/>
                </a:cubicBezTo>
                <a:close/>
              </a:path>
            </a:pathLst>
          </a:custGeom>
          <a:noFill/>
          <a:ln w="24491" cap="flat">
            <a:solidFill>
              <a:srgbClr val="EC7C69"/>
            </a:solidFill>
            <a:prstDash val="solid"/>
            <a:miter/>
          </a:ln>
        </p:spPr>
        <p:txBody>
          <a:bodyPr wrap="square" rtlCol="0" anchor="ctr">
            <a:noAutofit/>
          </a:bodyPr>
          <a:lstStyle/>
          <a:p>
            <a:endParaRPr lang="en-US"/>
          </a:p>
        </p:txBody>
      </p:sp>
    </p:spTree>
    <p:extLst>
      <p:ext uri="{BB962C8B-B14F-4D97-AF65-F5344CB8AC3E}">
        <p14:creationId xmlns:p14="http://schemas.microsoft.com/office/powerpoint/2010/main" val="61389171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542702-FD97-20B2-D9C7-4A839B79B7A4}"/>
            </a:ext>
          </a:extLst>
        </p:cNvPr>
        <p:cNvGrpSpPr/>
        <p:nvPr/>
      </p:nvGrpSpPr>
      <p:grpSpPr>
        <a:xfrm>
          <a:off x="0" y="0"/>
          <a:ext cx="0" cy="0"/>
          <a:chOff x="0" y="0"/>
          <a:chExt cx="0" cy="0"/>
        </a:xfrm>
      </p:grpSpPr>
      <p:sp>
        <p:nvSpPr>
          <p:cNvPr id="9" name="Freeform 8">
            <a:extLst>
              <a:ext uri="{FF2B5EF4-FFF2-40B4-BE49-F238E27FC236}">
                <a16:creationId xmlns:a16="http://schemas.microsoft.com/office/drawing/2014/main" id="{1C93D493-2E16-2D35-0615-7F30743D7B4D}"/>
              </a:ext>
            </a:extLst>
          </p:cNvPr>
          <p:cNvSpPr/>
          <p:nvPr/>
        </p:nvSpPr>
        <p:spPr>
          <a:xfrm>
            <a:off x="-1" y="0"/>
            <a:ext cx="1534450" cy="6194605"/>
          </a:xfrm>
          <a:custGeom>
            <a:avLst/>
            <a:gdLst>
              <a:gd name="connsiteX0" fmla="*/ 1 w 1534450"/>
              <a:gd name="connsiteY0" fmla="*/ 0 h 6194605"/>
              <a:gd name="connsiteX1" fmla="*/ 214586 w 1534450"/>
              <a:gd name="connsiteY1" fmla="*/ 0 h 6194605"/>
              <a:gd name="connsiteX2" fmla="*/ 214586 w 1534450"/>
              <a:gd name="connsiteY2" fmla="*/ 1 h 6194605"/>
              <a:gd name="connsiteX3" fmla="*/ 473397 w 1534450"/>
              <a:gd name="connsiteY3" fmla="*/ 1 h 6194605"/>
              <a:gd name="connsiteX4" fmla="*/ 744369 w 1534450"/>
              <a:gd name="connsiteY4" fmla="*/ 1 h 6194605"/>
              <a:gd name="connsiteX5" fmla="*/ 814003 w 1534450"/>
              <a:gd name="connsiteY5" fmla="*/ 1 h 6194605"/>
              <a:gd name="connsiteX6" fmla="*/ 922872 w 1534450"/>
              <a:gd name="connsiteY6" fmla="*/ 1 h 6194605"/>
              <a:gd name="connsiteX7" fmla="*/ 1084975 w 1534450"/>
              <a:gd name="connsiteY7" fmla="*/ 1 h 6194605"/>
              <a:gd name="connsiteX8" fmla="*/ 1193844 w 1534450"/>
              <a:gd name="connsiteY8" fmla="*/ 1 h 6194605"/>
              <a:gd name="connsiteX9" fmla="*/ 1263478 w 1534450"/>
              <a:gd name="connsiteY9" fmla="*/ 1 h 6194605"/>
              <a:gd name="connsiteX10" fmla="*/ 1534450 w 1534450"/>
              <a:gd name="connsiteY10" fmla="*/ 1 h 6194605"/>
              <a:gd name="connsiteX11" fmla="*/ 1534450 w 1534450"/>
              <a:gd name="connsiteY11" fmla="*/ 280558 h 6194605"/>
              <a:gd name="connsiteX12" fmla="*/ 1534450 w 1534450"/>
              <a:gd name="connsiteY12" fmla="*/ 323234 h 6194605"/>
              <a:gd name="connsiteX13" fmla="*/ 1534450 w 1534450"/>
              <a:gd name="connsiteY13" fmla="*/ 603792 h 6194605"/>
              <a:gd name="connsiteX14" fmla="*/ 1534450 w 1534450"/>
              <a:gd name="connsiteY14" fmla="*/ 691592 h 6194605"/>
              <a:gd name="connsiteX15" fmla="*/ 1534450 w 1534450"/>
              <a:gd name="connsiteY15" fmla="*/ 972149 h 6194605"/>
              <a:gd name="connsiteX16" fmla="*/ 1534450 w 1534450"/>
              <a:gd name="connsiteY16" fmla="*/ 1014826 h 6194605"/>
              <a:gd name="connsiteX17" fmla="*/ 1534450 w 1534450"/>
              <a:gd name="connsiteY17" fmla="*/ 1295384 h 6194605"/>
              <a:gd name="connsiteX18" fmla="*/ 1534450 w 1534450"/>
              <a:gd name="connsiteY18" fmla="*/ 1706708 h 6194605"/>
              <a:gd name="connsiteX19" fmla="*/ 1534450 w 1534450"/>
              <a:gd name="connsiteY19" fmla="*/ 1987265 h 6194605"/>
              <a:gd name="connsiteX20" fmla="*/ 1534450 w 1534450"/>
              <a:gd name="connsiteY20" fmla="*/ 2029942 h 6194605"/>
              <a:gd name="connsiteX21" fmla="*/ 1534450 w 1534450"/>
              <a:gd name="connsiteY21" fmla="*/ 2310499 h 6194605"/>
              <a:gd name="connsiteX22" fmla="*/ 1534450 w 1534450"/>
              <a:gd name="connsiteY22" fmla="*/ 2398299 h 6194605"/>
              <a:gd name="connsiteX23" fmla="*/ 1534450 w 1534450"/>
              <a:gd name="connsiteY23" fmla="*/ 2678857 h 6194605"/>
              <a:gd name="connsiteX24" fmla="*/ 1534450 w 1534450"/>
              <a:gd name="connsiteY24" fmla="*/ 2721534 h 6194605"/>
              <a:gd name="connsiteX25" fmla="*/ 1534450 w 1534450"/>
              <a:gd name="connsiteY25" fmla="*/ 2983125 h 6194605"/>
              <a:gd name="connsiteX26" fmla="*/ 1534450 w 1534450"/>
              <a:gd name="connsiteY26" fmla="*/ 3002091 h 6194605"/>
              <a:gd name="connsiteX27" fmla="*/ 1534450 w 1534450"/>
              <a:gd name="connsiteY27" fmla="*/ 3263682 h 6194605"/>
              <a:gd name="connsiteX28" fmla="*/ 1534450 w 1534450"/>
              <a:gd name="connsiteY28" fmla="*/ 3306358 h 6194605"/>
              <a:gd name="connsiteX29" fmla="*/ 1534450 w 1534450"/>
              <a:gd name="connsiteY29" fmla="*/ 3586916 h 6194605"/>
              <a:gd name="connsiteX30" fmla="*/ 1534450 w 1534450"/>
              <a:gd name="connsiteY30" fmla="*/ 3674717 h 6194605"/>
              <a:gd name="connsiteX31" fmla="*/ 1534450 w 1534450"/>
              <a:gd name="connsiteY31" fmla="*/ 3955274 h 6194605"/>
              <a:gd name="connsiteX32" fmla="*/ 1534450 w 1534450"/>
              <a:gd name="connsiteY32" fmla="*/ 3997950 h 6194605"/>
              <a:gd name="connsiteX33" fmla="*/ 1534450 w 1534450"/>
              <a:gd name="connsiteY33" fmla="*/ 4278508 h 6194605"/>
              <a:gd name="connsiteX34" fmla="*/ 1534450 w 1534450"/>
              <a:gd name="connsiteY34" fmla="*/ 4689832 h 6194605"/>
              <a:gd name="connsiteX35" fmla="*/ 1534450 w 1534450"/>
              <a:gd name="connsiteY35" fmla="*/ 4970389 h 6194605"/>
              <a:gd name="connsiteX36" fmla="*/ 1534450 w 1534450"/>
              <a:gd name="connsiteY36" fmla="*/ 5013066 h 6194605"/>
              <a:gd name="connsiteX37" fmla="*/ 1534450 w 1534450"/>
              <a:gd name="connsiteY37" fmla="*/ 5293623 h 6194605"/>
              <a:gd name="connsiteX38" fmla="*/ 1534450 w 1534450"/>
              <a:gd name="connsiteY38" fmla="*/ 5381423 h 6194605"/>
              <a:gd name="connsiteX39" fmla="*/ 1534450 w 1534450"/>
              <a:gd name="connsiteY39" fmla="*/ 5661981 h 6194605"/>
              <a:gd name="connsiteX40" fmla="*/ 1534450 w 1534450"/>
              <a:gd name="connsiteY40" fmla="*/ 5704658 h 6194605"/>
              <a:gd name="connsiteX41" fmla="*/ 1534450 w 1534450"/>
              <a:gd name="connsiteY41" fmla="*/ 5985215 h 6194605"/>
              <a:gd name="connsiteX42" fmla="*/ 1291991 w 1534450"/>
              <a:gd name="connsiteY42" fmla="*/ 6194605 h 6194605"/>
              <a:gd name="connsiteX43" fmla="*/ 1021020 w 1534450"/>
              <a:gd name="connsiteY43" fmla="*/ 6194605 h 6194605"/>
              <a:gd name="connsiteX44" fmla="*/ 951383 w 1534450"/>
              <a:gd name="connsiteY44" fmla="*/ 6194605 h 6194605"/>
              <a:gd name="connsiteX45" fmla="*/ 842515 w 1534450"/>
              <a:gd name="connsiteY45" fmla="*/ 6194605 h 6194605"/>
              <a:gd name="connsiteX46" fmla="*/ 680412 w 1534450"/>
              <a:gd name="connsiteY46" fmla="*/ 6194605 h 6194605"/>
              <a:gd name="connsiteX47" fmla="*/ 571543 w 1534450"/>
              <a:gd name="connsiteY47" fmla="*/ 6194605 h 6194605"/>
              <a:gd name="connsiteX48" fmla="*/ 501908 w 1534450"/>
              <a:gd name="connsiteY48" fmla="*/ 6194605 h 6194605"/>
              <a:gd name="connsiteX49" fmla="*/ 230937 w 1534450"/>
              <a:gd name="connsiteY49" fmla="*/ 6194605 h 6194605"/>
              <a:gd name="connsiteX50" fmla="*/ 0 w 1534450"/>
              <a:gd name="connsiteY50" fmla="*/ 6194605 h 6194605"/>
              <a:gd name="connsiteX51" fmla="*/ 0 w 1534450"/>
              <a:gd name="connsiteY51" fmla="*/ 6054968 h 6194605"/>
              <a:gd name="connsiteX52" fmla="*/ 0 w 1534450"/>
              <a:gd name="connsiteY52" fmla="*/ 5508071 h 6194605"/>
              <a:gd name="connsiteX53" fmla="*/ 0 w 1534450"/>
              <a:gd name="connsiteY53" fmla="*/ 5367526 h 6194605"/>
              <a:gd name="connsiteX54" fmla="*/ 0 w 1534450"/>
              <a:gd name="connsiteY54" fmla="*/ 5147800 h 6194605"/>
              <a:gd name="connsiteX55" fmla="*/ 0 w 1534450"/>
              <a:gd name="connsiteY55" fmla="*/ 4820627 h 6194605"/>
              <a:gd name="connsiteX56" fmla="*/ 0 w 1534450"/>
              <a:gd name="connsiteY56" fmla="*/ 4600898 h 6194605"/>
              <a:gd name="connsiteX57" fmla="*/ 0 w 1534450"/>
              <a:gd name="connsiteY57" fmla="*/ 4460357 h 6194605"/>
              <a:gd name="connsiteX58" fmla="*/ 0 w 1534450"/>
              <a:gd name="connsiteY58" fmla="*/ 3913457 h 6194605"/>
              <a:gd name="connsiteX59" fmla="*/ 1 w 1534450"/>
              <a:gd name="connsiteY59" fmla="*/ 3913457 h 6194605"/>
              <a:gd name="connsiteX60" fmla="*/ 1 w 1534450"/>
              <a:gd name="connsiteY60" fmla="*/ 3391103 h 6194605"/>
              <a:gd name="connsiteX61" fmla="*/ 1 w 1534450"/>
              <a:gd name="connsiteY61" fmla="*/ 3288458 h 6194605"/>
              <a:gd name="connsiteX62" fmla="*/ 0 w 1534450"/>
              <a:gd name="connsiteY62" fmla="*/ 3288458 h 6194605"/>
              <a:gd name="connsiteX63" fmla="*/ 0 w 1534450"/>
              <a:gd name="connsiteY63" fmla="*/ 3182336 h 6194605"/>
              <a:gd name="connsiteX64" fmla="*/ 1 w 1534450"/>
              <a:gd name="connsiteY64" fmla="*/ 3182336 h 6194605"/>
              <a:gd name="connsiteX65" fmla="*/ 1 w 1534450"/>
              <a:gd name="connsiteY65" fmla="*/ 2930973 h 6194605"/>
              <a:gd name="connsiteX66" fmla="*/ 0 w 1534450"/>
              <a:gd name="connsiteY66" fmla="*/ 2930973 h 6194605"/>
              <a:gd name="connsiteX67" fmla="*/ 0 w 1534450"/>
              <a:gd name="connsiteY67" fmla="*/ 2604180 h 6194605"/>
              <a:gd name="connsiteX68" fmla="*/ 0 w 1534450"/>
              <a:gd name="connsiteY68" fmla="*/ 2383049 h 6194605"/>
              <a:gd name="connsiteX69" fmla="*/ 0 w 1534450"/>
              <a:gd name="connsiteY69" fmla="*/ 1836151 h 6194605"/>
              <a:gd name="connsiteX70" fmla="*/ 0 w 1534450"/>
              <a:gd name="connsiteY70" fmla="*/ 1695606 h 6194605"/>
              <a:gd name="connsiteX71" fmla="*/ 0 w 1534450"/>
              <a:gd name="connsiteY71" fmla="*/ 1475879 h 6194605"/>
              <a:gd name="connsiteX72" fmla="*/ 0 w 1534450"/>
              <a:gd name="connsiteY72" fmla="*/ 1148708 h 6194605"/>
              <a:gd name="connsiteX73" fmla="*/ 0 w 1534450"/>
              <a:gd name="connsiteY73" fmla="*/ 928979 h 6194605"/>
              <a:gd name="connsiteX74" fmla="*/ 0 w 1534450"/>
              <a:gd name="connsiteY74" fmla="*/ 788436 h 6194605"/>
              <a:gd name="connsiteX75" fmla="*/ 0 w 1534450"/>
              <a:gd name="connsiteY75" fmla="*/ 241537 h 6194605"/>
              <a:gd name="connsiteX76" fmla="*/ 1 w 1534450"/>
              <a:gd name="connsiteY76" fmla="*/ 241537 h 61946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1534450" h="6194605">
                <a:moveTo>
                  <a:pt x="1" y="0"/>
                </a:moveTo>
                <a:lnTo>
                  <a:pt x="214586" y="0"/>
                </a:lnTo>
                <a:lnTo>
                  <a:pt x="214586" y="1"/>
                </a:lnTo>
                <a:lnTo>
                  <a:pt x="473397" y="1"/>
                </a:lnTo>
                <a:lnTo>
                  <a:pt x="744369" y="1"/>
                </a:lnTo>
                <a:lnTo>
                  <a:pt x="814003" y="1"/>
                </a:lnTo>
                <a:lnTo>
                  <a:pt x="922872" y="1"/>
                </a:lnTo>
                <a:lnTo>
                  <a:pt x="1084975" y="1"/>
                </a:lnTo>
                <a:lnTo>
                  <a:pt x="1193844" y="1"/>
                </a:lnTo>
                <a:lnTo>
                  <a:pt x="1263478" y="1"/>
                </a:lnTo>
                <a:lnTo>
                  <a:pt x="1534450" y="1"/>
                </a:lnTo>
                <a:lnTo>
                  <a:pt x="1534450" y="280558"/>
                </a:lnTo>
                <a:lnTo>
                  <a:pt x="1534450" y="323234"/>
                </a:lnTo>
                <a:lnTo>
                  <a:pt x="1534450" y="603792"/>
                </a:lnTo>
                <a:lnTo>
                  <a:pt x="1534450" y="691592"/>
                </a:lnTo>
                <a:lnTo>
                  <a:pt x="1534450" y="972149"/>
                </a:lnTo>
                <a:lnTo>
                  <a:pt x="1534450" y="1014826"/>
                </a:lnTo>
                <a:lnTo>
                  <a:pt x="1534450" y="1295384"/>
                </a:lnTo>
                <a:lnTo>
                  <a:pt x="1534450" y="1706708"/>
                </a:lnTo>
                <a:lnTo>
                  <a:pt x="1534450" y="1987265"/>
                </a:lnTo>
                <a:lnTo>
                  <a:pt x="1534450" y="2029942"/>
                </a:lnTo>
                <a:lnTo>
                  <a:pt x="1534450" y="2310499"/>
                </a:lnTo>
                <a:lnTo>
                  <a:pt x="1534450" y="2398299"/>
                </a:lnTo>
                <a:lnTo>
                  <a:pt x="1534450" y="2678857"/>
                </a:lnTo>
                <a:lnTo>
                  <a:pt x="1534450" y="2721534"/>
                </a:lnTo>
                <a:lnTo>
                  <a:pt x="1534450" y="2983125"/>
                </a:lnTo>
                <a:lnTo>
                  <a:pt x="1534450" y="3002091"/>
                </a:lnTo>
                <a:lnTo>
                  <a:pt x="1534450" y="3263682"/>
                </a:lnTo>
                <a:lnTo>
                  <a:pt x="1534450" y="3306358"/>
                </a:lnTo>
                <a:lnTo>
                  <a:pt x="1534450" y="3586916"/>
                </a:lnTo>
                <a:lnTo>
                  <a:pt x="1534450" y="3674717"/>
                </a:lnTo>
                <a:lnTo>
                  <a:pt x="1534450" y="3955274"/>
                </a:lnTo>
                <a:lnTo>
                  <a:pt x="1534450" y="3997950"/>
                </a:lnTo>
                <a:lnTo>
                  <a:pt x="1534450" y="4278508"/>
                </a:lnTo>
                <a:lnTo>
                  <a:pt x="1534450" y="4689832"/>
                </a:lnTo>
                <a:lnTo>
                  <a:pt x="1534450" y="4970389"/>
                </a:lnTo>
                <a:lnTo>
                  <a:pt x="1534450" y="5013066"/>
                </a:lnTo>
                <a:lnTo>
                  <a:pt x="1534450" y="5293623"/>
                </a:lnTo>
                <a:lnTo>
                  <a:pt x="1534450" y="5381423"/>
                </a:lnTo>
                <a:lnTo>
                  <a:pt x="1534450" y="5661981"/>
                </a:lnTo>
                <a:lnTo>
                  <a:pt x="1534450" y="5704658"/>
                </a:lnTo>
                <a:lnTo>
                  <a:pt x="1534450" y="5985215"/>
                </a:lnTo>
                <a:cubicBezTo>
                  <a:pt x="1534450" y="6100550"/>
                  <a:pt x="1426336" y="6194605"/>
                  <a:pt x="1291991" y="6194605"/>
                </a:cubicBezTo>
                <a:lnTo>
                  <a:pt x="1021020" y="6194605"/>
                </a:lnTo>
                <a:lnTo>
                  <a:pt x="951383" y="6194605"/>
                </a:lnTo>
                <a:lnTo>
                  <a:pt x="842515" y="6194605"/>
                </a:lnTo>
                <a:lnTo>
                  <a:pt x="680412" y="6194605"/>
                </a:lnTo>
                <a:lnTo>
                  <a:pt x="571543" y="6194605"/>
                </a:lnTo>
                <a:lnTo>
                  <a:pt x="501908" y="6194605"/>
                </a:lnTo>
                <a:lnTo>
                  <a:pt x="230937" y="6194605"/>
                </a:lnTo>
                <a:lnTo>
                  <a:pt x="0" y="6194605"/>
                </a:lnTo>
                <a:lnTo>
                  <a:pt x="0" y="6054968"/>
                </a:lnTo>
                <a:lnTo>
                  <a:pt x="0" y="5508071"/>
                </a:lnTo>
                <a:lnTo>
                  <a:pt x="0" y="5367526"/>
                </a:lnTo>
                <a:lnTo>
                  <a:pt x="0" y="5147800"/>
                </a:lnTo>
                <a:lnTo>
                  <a:pt x="0" y="4820627"/>
                </a:lnTo>
                <a:lnTo>
                  <a:pt x="0" y="4600898"/>
                </a:lnTo>
                <a:lnTo>
                  <a:pt x="0" y="4460357"/>
                </a:lnTo>
                <a:lnTo>
                  <a:pt x="0" y="3913457"/>
                </a:lnTo>
                <a:lnTo>
                  <a:pt x="1" y="3913457"/>
                </a:lnTo>
                <a:lnTo>
                  <a:pt x="1" y="3391103"/>
                </a:lnTo>
                <a:lnTo>
                  <a:pt x="1" y="3288458"/>
                </a:lnTo>
                <a:lnTo>
                  <a:pt x="0" y="3288458"/>
                </a:lnTo>
                <a:lnTo>
                  <a:pt x="0" y="3182336"/>
                </a:lnTo>
                <a:lnTo>
                  <a:pt x="1" y="3182336"/>
                </a:lnTo>
                <a:lnTo>
                  <a:pt x="1" y="2930973"/>
                </a:lnTo>
                <a:lnTo>
                  <a:pt x="0" y="2930973"/>
                </a:lnTo>
                <a:lnTo>
                  <a:pt x="0" y="2604180"/>
                </a:lnTo>
                <a:lnTo>
                  <a:pt x="0" y="2383049"/>
                </a:lnTo>
                <a:lnTo>
                  <a:pt x="0" y="1836151"/>
                </a:lnTo>
                <a:lnTo>
                  <a:pt x="0" y="1695606"/>
                </a:lnTo>
                <a:lnTo>
                  <a:pt x="0" y="1475879"/>
                </a:lnTo>
                <a:lnTo>
                  <a:pt x="0" y="1148708"/>
                </a:lnTo>
                <a:lnTo>
                  <a:pt x="0" y="928979"/>
                </a:lnTo>
                <a:lnTo>
                  <a:pt x="0" y="788436"/>
                </a:lnTo>
                <a:lnTo>
                  <a:pt x="0" y="241537"/>
                </a:lnTo>
                <a:lnTo>
                  <a:pt x="1" y="241537"/>
                </a:lnTo>
                <a:close/>
              </a:path>
            </a:pathLst>
          </a:custGeom>
          <a:solidFill>
            <a:srgbClr val="EC7C69"/>
          </a:solidFill>
          <a:ln w="24491" cap="flat">
            <a:noFill/>
            <a:prstDash val="solid"/>
            <a:miter/>
          </a:ln>
        </p:spPr>
        <p:txBody>
          <a:bodyPr wrap="square" rtlCol="0" anchor="ctr">
            <a:noAutofit/>
          </a:bodyPr>
          <a:lstStyle/>
          <a:p>
            <a:endParaRPr lang="en-US"/>
          </a:p>
        </p:txBody>
      </p:sp>
      <p:sp>
        <p:nvSpPr>
          <p:cNvPr id="7" name="Slide Number Placeholder 5">
            <a:extLst>
              <a:ext uri="{FF2B5EF4-FFF2-40B4-BE49-F238E27FC236}">
                <a16:creationId xmlns:a16="http://schemas.microsoft.com/office/drawing/2014/main" id="{776A04E9-9EF1-AF12-79D9-A3BBB82BAB58}"/>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35</a:t>
            </a:fld>
            <a:endParaRPr lang="fr-CA" sz="1200" dirty="0"/>
          </a:p>
        </p:txBody>
      </p:sp>
      <p:pic>
        <p:nvPicPr>
          <p:cNvPr id="14" name="Picture 13">
            <a:extLst>
              <a:ext uri="{FF2B5EF4-FFF2-40B4-BE49-F238E27FC236}">
                <a16:creationId xmlns:a16="http://schemas.microsoft.com/office/drawing/2014/main" id="{F50E0ADC-1482-0518-2347-63D21E3B1F6D}"/>
              </a:ext>
            </a:extLst>
          </p:cNvPr>
          <p:cNvPicPr>
            <a:picLocks noChangeAspect="1"/>
          </p:cNvPicPr>
          <p:nvPr/>
        </p:nvPicPr>
        <p:blipFill>
          <a:blip r:embed="rId2">
            <a:alphaModFix amt="33000"/>
            <a:biLevel thresh="25000"/>
            <a:extLst>
              <a:ext uri="{BEBA8EAE-BF5A-486C-A8C5-ECC9F3942E4B}">
                <a14:imgProps xmlns:a14="http://schemas.microsoft.com/office/drawing/2010/main">
                  <a14:imgLayer r:embed="rId3">
                    <a14:imgEffect>
                      <a14:colorTemperature colorTemp="4700"/>
                    </a14:imgEffect>
                  </a14:imgLayer>
                </a14:imgProps>
              </a:ext>
              <a:ext uri="{28A0092B-C50C-407E-A947-70E740481C1C}">
                <a14:useLocalDpi xmlns:a14="http://schemas.microsoft.com/office/drawing/2010/main" val="0"/>
              </a:ext>
            </a:extLst>
          </a:blip>
          <a:srcRect l="53155" t="-1" r="5047" b="49903"/>
          <a:stretch/>
        </p:blipFill>
        <p:spPr>
          <a:xfrm>
            <a:off x="-1284550" y="4197350"/>
            <a:ext cx="3580276" cy="2659133"/>
          </a:xfrm>
          <a:prstGeom prst="rect">
            <a:avLst/>
          </a:prstGeom>
        </p:spPr>
      </p:pic>
      <p:sp>
        <p:nvSpPr>
          <p:cNvPr id="6" name="Text Placeholder 3">
            <a:extLst>
              <a:ext uri="{FF2B5EF4-FFF2-40B4-BE49-F238E27FC236}">
                <a16:creationId xmlns:a16="http://schemas.microsoft.com/office/drawing/2014/main" id="{00AC2E25-2773-B2F7-428D-5CBC951845C7}"/>
              </a:ext>
            </a:extLst>
          </p:cNvPr>
          <p:cNvSpPr txBox="1">
            <a:spLocks/>
          </p:cNvSpPr>
          <p:nvPr/>
        </p:nvSpPr>
        <p:spPr>
          <a:xfrm rot="16200000">
            <a:off x="-1643725" y="2596929"/>
            <a:ext cx="5537624" cy="1229105"/>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lnSpc>
                <a:spcPts val="3620"/>
              </a:lnSpc>
            </a:pPr>
            <a:r>
              <a:rPr lang="en-US" dirty="0">
                <a:solidFill>
                  <a:schemeClr val="bg1"/>
                </a:solidFill>
              </a:rPr>
              <a:t>Fjárhagsáætlun þín</a:t>
            </a:r>
          </a:p>
          <a:p>
            <a:pPr algn="r">
              <a:lnSpc>
                <a:spcPts val="3620"/>
              </a:lnSpc>
            </a:pPr>
            <a:endParaRPr lang="en-US" dirty="0">
              <a:solidFill>
                <a:schemeClr val="bg1"/>
              </a:solidFill>
            </a:endParaRPr>
          </a:p>
        </p:txBody>
      </p:sp>
      <p:cxnSp>
        <p:nvCxnSpPr>
          <p:cNvPr id="2" name="Straight Connector 1">
            <a:extLst>
              <a:ext uri="{FF2B5EF4-FFF2-40B4-BE49-F238E27FC236}">
                <a16:creationId xmlns:a16="http://schemas.microsoft.com/office/drawing/2014/main" id="{9F718F35-F513-52DD-9553-0D0DA10CB5C4}"/>
              </a:ext>
            </a:extLst>
          </p:cNvPr>
          <p:cNvCxnSpPr>
            <a:cxnSpLocks/>
          </p:cNvCxnSpPr>
          <p:nvPr/>
        </p:nvCxnSpPr>
        <p:spPr>
          <a:xfrm>
            <a:off x="1839464" y="1027171"/>
            <a:ext cx="91059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20E19312-D834-B5B9-6FE3-1E7A37D7E9B3}"/>
              </a:ext>
            </a:extLst>
          </p:cNvPr>
          <p:cNvSpPr txBox="1"/>
          <p:nvPr/>
        </p:nvSpPr>
        <p:spPr>
          <a:xfrm>
            <a:off x="2039426" y="1231046"/>
            <a:ext cx="8900381" cy="5147563"/>
          </a:xfrm>
          <a:prstGeom prst="rect">
            <a:avLst/>
          </a:prstGeom>
          <a:noFill/>
        </p:spPr>
        <p:txBody>
          <a:bodyPr wrap="square">
            <a:spAutoFit/>
          </a:bodyPr>
          <a:lstStyle/>
          <a:p>
            <a:pPr>
              <a:lnSpc>
                <a:spcPts val="2480"/>
              </a:lnSpc>
            </a:pPr>
            <a:r>
              <a:rPr lang="en-US" sz="2400" b="1" dirty="0">
                <a:solidFill>
                  <a:srgbClr val="EC7C69"/>
                </a:solidFill>
              </a:rPr>
              <a:t>Hvert er fjárhagsáætlun þín? </a:t>
            </a:r>
          </a:p>
          <a:p>
            <a:endParaRPr lang="en-US" sz="800" b="1" dirty="0">
              <a:solidFill>
                <a:srgbClr val="EC7C69"/>
              </a:solidFill>
            </a:endParaRPr>
          </a:p>
          <a:p>
            <a:pPr>
              <a:lnSpc>
                <a:spcPts val="2480"/>
              </a:lnSpc>
            </a:pPr>
            <a:r>
              <a:rPr lang="en-US" sz="2400" dirty="0">
                <a:solidFill>
                  <a:srgbClr val="494949"/>
                </a:solidFill>
              </a:rPr>
              <a:t>(Ef fjárhagsáætlun þín er þröng, eru fjármögnunarmöguleikar, eða þú getur dregið verkefnið fram í áföngum og skipulagt þróunina) </a:t>
            </a:r>
          </a:p>
          <a:p>
            <a:pPr>
              <a:lnSpc>
                <a:spcPts val="2480"/>
              </a:lnSpc>
            </a:pPr>
            <a:r>
              <a:rPr lang="en-US" sz="2400" b="1" dirty="0">
                <a:solidFill>
                  <a:srgbClr val="494949"/>
                </a:solidFill>
              </a:rPr>
              <a:t>Hversu mörg einingar viltu byggja: 1, 5, 10 eða fleiri en 10? </a:t>
            </a:r>
            <a:r>
              <a:rPr lang="en-US" sz="2400" dirty="0">
                <a:solidFill>
                  <a:srgbClr val="494949"/>
                </a:solidFill>
              </a:rPr>
              <a:t>(Þú þarft að taka tillit til stærðar og lóðarstærðar.) </a:t>
            </a:r>
          </a:p>
          <a:p>
            <a:pPr>
              <a:lnSpc>
                <a:spcPts val="2480"/>
              </a:lnSpc>
            </a:pPr>
            <a:endParaRPr lang="en-US" sz="2200" b="1" dirty="0">
              <a:solidFill>
                <a:srgbClr val="494949"/>
              </a:solidFill>
            </a:endParaRPr>
          </a:p>
          <a:p>
            <a:pPr>
              <a:lnSpc>
                <a:spcPts val="2480"/>
              </a:lnSpc>
            </a:pPr>
            <a:r>
              <a:rPr lang="en-US" sz="2400" b="1" dirty="0">
                <a:solidFill>
                  <a:srgbClr val="EC7C69"/>
                </a:solidFill>
              </a:rPr>
              <a:t>Viltu velja grunnstig eða lúxusstig? </a:t>
            </a:r>
          </a:p>
          <a:p>
            <a:endParaRPr lang="en-US" sz="800" b="1" dirty="0">
              <a:solidFill>
                <a:srgbClr val="EC7C69"/>
              </a:solidFill>
            </a:endParaRPr>
          </a:p>
          <a:p>
            <a:pPr>
              <a:lnSpc>
                <a:spcPts val="2480"/>
              </a:lnSpc>
            </a:pPr>
            <a:r>
              <a:rPr lang="en-US" sz="2400" dirty="0">
                <a:solidFill>
                  <a:srgbClr val="494949"/>
                </a:solidFill>
              </a:rPr>
              <a:t>(Augljóslega ódýrara fyrir grunnstig en meiri arðsemi möguleg með lúxusstigi, en það krefst meiri fjárfestingar). Einnig ber að hafa í huga að stofnkostnaður er mjög mismunandi eftir löndum og umfangi. </a:t>
            </a:r>
          </a:p>
          <a:p>
            <a:pPr>
              <a:lnSpc>
                <a:spcPts val="2480"/>
              </a:lnSpc>
            </a:pPr>
            <a:endParaRPr lang="en-US" sz="2400" dirty="0">
              <a:solidFill>
                <a:srgbClr val="494949"/>
              </a:solidFill>
            </a:endParaRPr>
          </a:p>
          <a:p>
            <a:pPr>
              <a:lnSpc>
                <a:spcPts val="2480"/>
              </a:lnSpc>
            </a:pPr>
            <a:r>
              <a:rPr lang="en-US" sz="2400" dirty="0">
                <a:solidFill>
                  <a:srgbClr val="494949"/>
                </a:solidFill>
              </a:rPr>
              <a:t>Til að sýna þetta skulum við skoða þrjú dæmi. Taflan á næstu glærum inniheldur ekki fráveitur, rafmagn, sorp, tryggingar, varasjóð né aðrar viðbótarútgjöld. Nánari útskýringar má sjá á næstu glærum.</a:t>
            </a:r>
          </a:p>
          <a:p>
            <a:pPr>
              <a:lnSpc>
                <a:spcPts val="2480"/>
              </a:lnSpc>
            </a:pPr>
            <a:endParaRPr lang="en-IE" sz="2200" dirty="0">
              <a:solidFill>
                <a:srgbClr val="494949"/>
              </a:solidFill>
            </a:endParaRPr>
          </a:p>
        </p:txBody>
      </p:sp>
      <p:sp>
        <p:nvSpPr>
          <p:cNvPr id="4" name="Text Placeholder 5">
            <a:extLst>
              <a:ext uri="{FF2B5EF4-FFF2-40B4-BE49-F238E27FC236}">
                <a16:creationId xmlns:a16="http://schemas.microsoft.com/office/drawing/2014/main" id="{6D8EC274-8054-0688-9E30-532C78F52B53}"/>
              </a:ext>
            </a:extLst>
          </p:cNvPr>
          <p:cNvSpPr txBox="1">
            <a:spLocks/>
          </p:cNvSpPr>
          <p:nvPr/>
        </p:nvSpPr>
        <p:spPr>
          <a:xfrm>
            <a:off x="2039427" y="400242"/>
            <a:ext cx="9523308" cy="830800"/>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solidFill>
                  <a:srgbClr val="459597"/>
                </a:solidFill>
              </a:rPr>
              <a:t>Hvert er fjárhagsáætlun þín: </a:t>
            </a:r>
            <a:r>
              <a:rPr lang="en-US" dirty="0">
                <a:solidFill>
                  <a:srgbClr val="494949"/>
                </a:solidFill>
              </a:rPr>
              <a:t>Áætlað sundurliðun grunnkostnaðar</a:t>
            </a:r>
          </a:p>
          <a:p>
            <a:pPr>
              <a:lnSpc>
                <a:spcPts val="2900"/>
              </a:lnSpc>
            </a:pPr>
            <a:endParaRPr lang="en-US" dirty="0"/>
          </a:p>
        </p:txBody>
      </p:sp>
    </p:spTree>
    <p:extLst>
      <p:ext uri="{BB962C8B-B14F-4D97-AF65-F5344CB8AC3E}">
        <p14:creationId xmlns:p14="http://schemas.microsoft.com/office/powerpoint/2010/main" val="275192225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FD7705-A5F9-BBB9-7C24-169F584A348D}"/>
            </a:ext>
          </a:extLst>
        </p:cNvPr>
        <p:cNvGrpSpPr/>
        <p:nvPr/>
      </p:nvGrpSpPr>
      <p:grpSpPr>
        <a:xfrm>
          <a:off x="0" y="0"/>
          <a:ext cx="0" cy="0"/>
          <a:chOff x="0" y="0"/>
          <a:chExt cx="0" cy="0"/>
        </a:xfrm>
      </p:grpSpPr>
      <p:sp>
        <p:nvSpPr>
          <p:cNvPr id="9" name="Freeform 8">
            <a:extLst>
              <a:ext uri="{FF2B5EF4-FFF2-40B4-BE49-F238E27FC236}">
                <a16:creationId xmlns:a16="http://schemas.microsoft.com/office/drawing/2014/main" id="{4FF32870-297F-0B18-7461-A47882C8D53C}"/>
              </a:ext>
            </a:extLst>
          </p:cNvPr>
          <p:cNvSpPr/>
          <p:nvPr/>
        </p:nvSpPr>
        <p:spPr>
          <a:xfrm>
            <a:off x="-1" y="0"/>
            <a:ext cx="1534450" cy="6194605"/>
          </a:xfrm>
          <a:custGeom>
            <a:avLst/>
            <a:gdLst>
              <a:gd name="connsiteX0" fmla="*/ 1 w 1534450"/>
              <a:gd name="connsiteY0" fmla="*/ 0 h 6194605"/>
              <a:gd name="connsiteX1" fmla="*/ 214586 w 1534450"/>
              <a:gd name="connsiteY1" fmla="*/ 0 h 6194605"/>
              <a:gd name="connsiteX2" fmla="*/ 214586 w 1534450"/>
              <a:gd name="connsiteY2" fmla="*/ 1 h 6194605"/>
              <a:gd name="connsiteX3" fmla="*/ 473397 w 1534450"/>
              <a:gd name="connsiteY3" fmla="*/ 1 h 6194605"/>
              <a:gd name="connsiteX4" fmla="*/ 744369 w 1534450"/>
              <a:gd name="connsiteY4" fmla="*/ 1 h 6194605"/>
              <a:gd name="connsiteX5" fmla="*/ 814003 w 1534450"/>
              <a:gd name="connsiteY5" fmla="*/ 1 h 6194605"/>
              <a:gd name="connsiteX6" fmla="*/ 922872 w 1534450"/>
              <a:gd name="connsiteY6" fmla="*/ 1 h 6194605"/>
              <a:gd name="connsiteX7" fmla="*/ 1084975 w 1534450"/>
              <a:gd name="connsiteY7" fmla="*/ 1 h 6194605"/>
              <a:gd name="connsiteX8" fmla="*/ 1193844 w 1534450"/>
              <a:gd name="connsiteY8" fmla="*/ 1 h 6194605"/>
              <a:gd name="connsiteX9" fmla="*/ 1263478 w 1534450"/>
              <a:gd name="connsiteY9" fmla="*/ 1 h 6194605"/>
              <a:gd name="connsiteX10" fmla="*/ 1534450 w 1534450"/>
              <a:gd name="connsiteY10" fmla="*/ 1 h 6194605"/>
              <a:gd name="connsiteX11" fmla="*/ 1534450 w 1534450"/>
              <a:gd name="connsiteY11" fmla="*/ 280558 h 6194605"/>
              <a:gd name="connsiteX12" fmla="*/ 1534450 w 1534450"/>
              <a:gd name="connsiteY12" fmla="*/ 323234 h 6194605"/>
              <a:gd name="connsiteX13" fmla="*/ 1534450 w 1534450"/>
              <a:gd name="connsiteY13" fmla="*/ 603792 h 6194605"/>
              <a:gd name="connsiteX14" fmla="*/ 1534450 w 1534450"/>
              <a:gd name="connsiteY14" fmla="*/ 691592 h 6194605"/>
              <a:gd name="connsiteX15" fmla="*/ 1534450 w 1534450"/>
              <a:gd name="connsiteY15" fmla="*/ 972149 h 6194605"/>
              <a:gd name="connsiteX16" fmla="*/ 1534450 w 1534450"/>
              <a:gd name="connsiteY16" fmla="*/ 1014826 h 6194605"/>
              <a:gd name="connsiteX17" fmla="*/ 1534450 w 1534450"/>
              <a:gd name="connsiteY17" fmla="*/ 1295384 h 6194605"/>
              <a:gd name="connsiteX18" fmla="*/ 1534450 w 1534450"/>
              <a:gd name="connsiteY18" fmla="*/ 1706708 h 6194605"/>
              <a:gd name="connsiteX19" fmla="*/ 1534450 w 1534450"/>
              <a:gd name="connsiteY19" fmla="*/ 1987265 h 6194605"/>
              <a:gd name="connsiteX20" fmla="*/ 1534450 w 1534450"/>
              <a:gd name="connsiteY20" fmla="*/ 2029942 h 6194605"/>
              <a:gd name="connsiteX21" fmla="*/ 1534450 w 1534450"/>
              <a:gd name="connsiteY21" fmla="*/ 2310499 h 6194605"/>
              <a:gd name="connsiteX22" fmla="*/ 1534450 w 1534450"/>
              <a:gd name="connsiteY22" fmla="*/ 2398299 h 6194605"/>
              <a:gd name="connsiteX23" fmla="*/ 1534450 w 1534450"/>
              <a:gd name="connsiteY23" fmla="*/ 2678857 h 6194605"/>
              <a:gd name="connsiteX24" fmla="*/ 1534450 w 1534450"/>
              <a:gd name="connsiteY24" fmla="*/ 2721534 h 6194605"/>
              <a:gd name="connsiteX25" fmla="*/ 1534450 w 1534450"/>
              <a:gd name="connsiteY25" fmla="*/ 2983125 h 6194605"/>
              <a:gd name="connsiteX26" fmla="*/ 1534450 w 1534450"/>
              <a:gd name="connsiteY26" fmla="*/ 3002091 h 6194605"/>
              <a:gd name="connsiteX27" fmla="*/ 1534450 w 1534450"/>
              <a:gd name="connsiteY27" fmla="*/ 3263682 h 6194605"/>
              <a:gd name="connsiteX28" fmla="*/ 1534450 w 1534450"/>
              <a:gd name="connsiteY28" fmla="*/ 3306358 h 6194605"/>
              <a:gd name="connsiteX29" fmla="*/ 1534450 w 1534450"/>
              <a:gd name="connsiteY29" fmla="*/ 3586916 h 6194605"/>
              <a:gd name="connsiteX30" fmla="*/ 1534450 w 1534450"/>
              <a:gd name="connsiteY30" fmla="*/ 3674717 h 6194605"/>
              <a:gd name="connsiteX31" fmla="*/ 1534450 w 1534450"/>
              <a:gd name="connsiteY31" fmla="*/ 3955274 h 6194605"/>
              <a:gd name="connsiteX32" fmla="*/ 1534450 w 1534450"/>
              <a:gd name="connsiteY32" fmla="*/ 3997950 h 6194605"/>
              <a:gd name="connsiteX33" fmla="*/ 1534450 w 1534450"/>
              <a:gd name="connsiteY33" fmla="*/ 4278508 h 6194605"/>
              <a:gd name="connsiteX34" fmla="*/ 1534450 w 1534450"/>
              <a:gd name="connsiteY34" fmla="*/ 4689832 h 6194605"/>
              <a:gd name="connsiteX35" fmla="*/ 1534450 w 1534450"/>
              <a:gd name="connsiteY35" fmla="*/ 4970389 h 6194605"/>
              <a:gd name="connsiteX36" fmla="*/ 1534450 w 1534450"/>
              <a:gd name="connsiteY36" fmla="*/ 5013066 h 6194605"/>
              <a:gd name="connsiteX37" fmla="*/ 1534450 w 1534450"/>
              <a:gd name="connsiteY37" fmla="*/ 5293623 h 6194605"/>
              <a:gd name="connsiteX38" fmla="*/ 1534450 w 1534450"/>
              <a:gd name="connsiteY38" fmla="*/ 5381423 h 6194605"/>
              <a:gd name="connsiteX39" fmla="*/ 1534450 w 1534450"/>
              <a:gd name="connsiteY39" fmla="*/ 5661981 h 6194605"/>
              <a:gd name="connsiteX40" fmla="*/ 1534450 w 1534450"/>
              <a:gd name="connsiteY40" fmla="*/ 5704658 h 6194605"/>
              <a:gd name="connsiteX41" fmla="*/ 1534450 w 1534450"/>
              <a:gd name="connsiteY41" fmla="*/ 5985215 h 6194605"/>
              <a:gd name="connsiteX42" fmla="*/ 1291991 w 1534450"/>
              <a:gd name="connsiteY42" fmla="*/ 6194605 h 6194605"/>
              <a:gd name="connsiteX43" fmla="*/ 1021020 w 1534450"/>
              <a:gd name="connsiteY43" fmla="*/ 6194605 h 6194605"/>
              <a:gd name="connsiteX44" fmla="*/ 951383 w 1534450"/>
              <a:gd name="connsiteY44" fmla="*/ 6194605 h 6194605"/>
              <a:gd name="connsiteX45" fmla="*/ 842515 w 1534450"/>
              <a:gd name="connsiteY45" fmla="*/ 6194605 h 6194605"/>
              <a:gd name="connsiteX46" fmla="*/ 680412 w 1534450"/>
              <a:gd name="connsiteY46" fmla="*/ 6194605 h 6194605"/>
              <a:gd name="connsiteX47" fmla="*/ 571543 w 1534450"/>
              <a:gd name="connsiteY47" fmla="*/ 6194605 h 6194605"/>
              <a:gd name="connsiteX48" fmla="*/ 501908 w 1534450"/>
              <a:gd name="connsiteY48" fmla="*/ 6194605 h 6194605"/>
              <a:gd name="connsiteX49" fmla="*/ 230937 w 1534450"/>
              <a:gd name="connsiteY49" fmla="*/ 6194605 h 6194605"/>
              <a:gd name="connsiteX50" fmla="*/ 0 w 1534450"/>
              <a:gd name="connsiteY50" fmla="*/ 6194605 h 6194605"/>
              <a:gd name="connsiteX51" fmla="*/ 0 w 1534450"/>
              <a:gd name="connsiteY51" fmla="*/ 6054968 h 6194605"/>
              <a:gd name="connsiteX52" fmla="*/ 0 w 1534450"/>
              <a:gd name="connsiteY52" fmla="*/ 5508071 h 6194605"/>
              <a:gd name="connsiteX53" fmla="*/ 0 w 1534450"/>
              <a:gd name="connsiteY53" fmla="*/ 5367526 h 6194605"/>
              <a:gd name="connsiteX54" fmla="*/ 0 w 1534450"/>
              <a:gd name="connsiteY54" fmla="*/ 5147800 h 6194605"/>
              <a:gd name="connsiteX55" fmla="*/ 0 w 1534450"/>
              <a:gd name="connsiteY55" fmla="*/ 4820627 h 6194605"/>
              <a:gd name="connsiteX56" fmla="*/ 0 w 1534450"/>
              <a:gd name="connsiteY56" fmla="*/ 4600898 h 6194605"/>
              <a:gd name="connsiteX57" fmla="*/ 0 w 1534450"/>
              <a:gd name="connsiteY57" fmla="*/ 4460357 h 6194605"/>
              <a:gd name="connsiteX58" fmla="*/ 0 w 1534450"/>
              <a:gd name="connsiteY58" fmla="*/ 3913457 h 6194605"/>
              <a:gd name="connsiteX59" fmla="*/ 1 w 1534450"/>
              <a:gd name="connsiteY59" fmla="*/ 3913457 h 6194605"/>
              <a:gd name="connsiteX60" fmla="*/ 1 w 1534450"/>
              <a:gd name="connsiteY60" fmla="*/ 3391103 h 6194605"/>
              <a:gd name="connsiteX61" fmla="*/ 1 w 1534450"/>
              <a:gd name="connsiteY61" fmla="*/ 3288458 h 6194605"/>
              <a:gd name="connsiteX62" fmla="*/ 0 w 1534450"/>
              <a:gd name="connsiteY62" fmla="*/ 3288458 h 6194605"/>
              <a:gd name="connsiteX63" fmla="*/ 0 w 1534450"/>
              <a:gd name="connsiteY63" fmla="*/ 3182336 h 6194605"/>
              <a:gd name="connsiteX64" fmla="*/ 1 w 1534450"/>
              <a:gd name="connsiteY64" fmla="*/ 3182336 h 6194605"/>
              <a:gd name="connsiteX65" fmla="*/ 1 w 1534450"/>
              <a:gd name="connsiteY65" fmla="*/ 2930973 h 6194605"/>
              <a:gd name="connsiteX66" fmla="*/ 0 w 1534450"/>
              <a:gd name="connsiteY66" fmla="*/ 2930973 h 6194605"/>
              <a:gd name="connsiteX67" fmla="*/ 0 w 1534450"/>
              <a:gd name="connsiteY67" fmla="*/ 2604180 h 6194605"/>
              <a:gd name="connsiteX68" fmla="*/ 0 w 1534450"/>
              <a:gd name="connsiteY68" fmla="*/ 2383049 h 6194605"/>
              <a:gd name="connsiteX69" fmla="*/ 0 w 1534450"/>
              <a:gd name="connsiteY69" fmla="*/ 1836151 h 6194605"/>
              <a:gd name="connsiteX70" fmla="*/ 0 w 1534450"/>
              <a:gd name="connsiteY70" fmla="*/ 1695606 h 6194605"/>
              <a:gd name="connsiteX71" fmla="*/ 0 w 1534450"/>
              <a:gd name="connsiteY71" fmla="*/ 1475879 h 6194605"/>
              <a:gd name="connsiteX72" fmla="*/ 0 w 1534450"/>
              <a:gd name="connsiteY72" fmla="*/ 1148708 h 6194605"/>
              <a:gd name="connsiteX73" fmla="*/ 0 w 1534450"/>
              <a:gd name="connsiteY73" fmla="*/ 928979 h 6194605"/>
              <a:gd name="connsiteX74" fmla="*/ 0 w 1534450"/>
              <a:gd name="connsiteY74" fmla="*/ 788436 h 6194605"/>
              <a:gd name="connsiteX75" fmla="*/ 0 w 1534450"/>
              <a:gd name="connsiteY75" fmla="*/ 241537 h 6194605"/>
              <a:gd name="connsiteX76" fmla="*/ 1 w 1534450"/>
              <a:gd name="connsiteY76" fmla="*/ 241537 h 61946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1534450" h="6194605">
                <a:moveTo>
                  <a:pt x="1" y="0"/>
                </a:moveTo>
                <a:lnTo>
                  <a:pt x="214586" y="0"/>
                </a:lnTo>
                <a:lnTo>
                  <a:pt x="214586" y="1"/>
                </a:lnTo>
                <a:lnTo>
                  <a:pt x="473397" y="1"/>
                </a:lnTo>
                <a:lnTo>
                  <a:pt x="744369" y="1"/>
                </a:lnTo>
                <a:lnTo>
                  <a:pt x="814003" y="1"/>
                </a:lnTo>
                <a:lnTo>
                  <a:pt x="922872" y="1"/>
                </a:lnTo>
                <a:lnTo>
                  <a:pt x="1084975" y="1"/>
                </a:lnTo>
                <a:lnTo>
                  <a:pt x="1193844" y="1"/>
                </a:lnTo>
                <a:lnTo>
                  <a:pt x="1263478" y="1"/>
                </a:lnTo>
                <a:lnTo>
                  <a:pt x="1534450" y="1"/>
                </a:lnTo>
                <a:lnTo>
                  <a:pt x="1534450" y="280558"/>
                </a:lnTo>
                <a:lnTo>
                  <a:pt x="1534450" y="323234"/>
                </a:lnTo>
                <a:lnTo>
                  <a:pt x="1534450" y="603792"/>
                </a:lnTo>
                <a:lnTo>
                  <a:pt x="1534450" y="691592"/>
                </a:lnTo>
                <a:lnTo>
                  <a:pt x="1534450" y="972149"/>
                </a:lnTo>
                <a:lnTo>
                  <a:pt x="1534450" y="1014826"/>
                </a:lnTo>
                <a:lnTo>
                  <a:pt x="1534450" y="1295384"/>
                </a:lnTo>
                <a:lnTo>
                  <a:pt x="1534450" y="1706708"/>
                </a:lnTo>
                <a:lnTo>
                  <a:pt x="1534450" y="1987265"/>
                </a:lnTo>
                <a:lnTo>
                  <a:pt x="1534450" y="2029942"/>
                </a:lnTo>
                <a:lnTo>
                  <a:pt x="1534450" y="2310499"/>
                </a:lnTo>
                <a:lnTo>
                  <a:pt x="1534450" y="2398299"/>
                </a:lnTo>
                <a:lnTo>
                  <a:pt x="1534450" y="2678857"/>
                </a:lnTo>
                <a:lnTo>
                  <a:pt x="1534450" y="2721534"/>
                </a:lnTo>
                <a:lnTo>
                  <a:pt x="1534450" y="2983125"/>
                </a:lnTo>
                <a:lnTo>
                  <a:pt x="1534450" y="3002091"/>
                </a:lnTo>
                <a:lnTo>
                  <a:pt x="1534450" y="3263682"/>
                </a:lnTo>
                <a:lnTo>
                  <a:pt x="1534450" y="3306358"/>
                </a:lnTo>
                <a:lnTo>
                  <a:pt x="1534450" y="3586916"/>
                </a:lnTo>
                <a:lnTo>
                  <a:pt x="1534450" y="3674717"/>
                </a:lnTo>
                <a:lnTo>
                  <a:pt x="1534450" y="3955274"/>
                </a:lnTo>
                <a:lnTo>
                  <a:pt x="1534450" y="3997950"/>
                </a:lnTo>
                <a:lnTo>
                  <a:pt x="1534450" y="4278508"/>
                </a:lnTo>
                <a:lnTo>
                  <a:pt x="1534450" y="4689832"/>
                </a:lnTo>
                <a:lnTo>
                  <a:pt x="1534450" y="4970389"/>
                </a:lnTo>
                <a:lnTo>
                  <a:pt x="1534450" y="5013066"/>
                </a:lnTo>
                <a:lnTo>
                  <a:pt x="1534450" y="5293623"/>
                </a:lnTo>
                <a:lnTo>
                  <a:pt x="1534450" y="5381423"/>
                </a:lnTo>
                <a:lnTo>
                  <a:pt x="1534450" y="5661981"/>
                </a:lnTo>
                <a:lnTo>
                  <a:pt x="1534450" y="5704658"/>
                </a:lnTo>
                <a:lnTo>
                  <a:pt x="1534450" y="5985215"/>
                </a:lnTo>
                <a:cubicBezTo>
                  <a:pt x="1534450" y="6100550"/>
                  <a:pt x="1426336" y="6194605"/>
                  <a:pt x="1291991" y="6194605"/>
                </a:cubicBezTo>
                <a:lnTo>
                  <a:pt x="1021020" y="6194605"/>
                </a:lnTo>
                <a:lnTo>
                  <a:pt x="951383" y="6194605"/>
                </a:lnTo>
                <a:lnTo>
                  <a:pt x="842515" y="6194605"/>
                </a:lnTo>
                <a:lnTo>
                  <a:pt x="680412" y="6194605"/>
                </a:lnTo>
                <a:lnTo>
                  <a:pt x="571543" y="6194605"/>
                </a:lnTo>
                <a:lnTo>
                  <a:pt x="501908" y="6194605"/>
                </a:lnTo>
                <a:lnTo>
                  <a:pt x="230937" y="6194605"/>
                </a:lnTo>
                <a:lnTo>
                  <a:pt x="0" y="6194605"/>
                </a:lnTo>
                <a:lnTo>
                  <a:pt x="0" y="6054968"/>
                </a:lnTo>
                <a:lnTo>
                  <a:pt x="0" y="5508071"/>
                </a:lnTo>
                <a:lnTo>
                  <a:pt x="0" y="5367526"/>
                </a:lnTo>
                <a:lnTo>
                  <a:pt x="0" y="5147800"/>
                </a:lnTo>
                <a:lnTo>
                  <a:pt x="0" y="4820627"/>
                </a:lnTo>
                <a:lnTo>
                  <a:pt x="0" y="4600898"/>
                </a:lnTo>
                <a:lnTo>
                  <a:pt x="0" y="4460357"/>
                </a:lnTo>
                <a:lnTo>
                  <a:pt x="0" y="3913457"/>
                </a:lnTo>
                <a:lnTo>
                  <a:pt x="1" y="3913457"/>
                </a:lnTo>
                <a:lnTo>
                  <a:pt x="1" y="3391103"/>
                </a:lnTo>
                <a:lnTo>
                  <a:pt x="1" y="3288458"/>
                </a:lnTo>
                <a:lnTo>
                  <a:pt x="0" y="3288458"/>
                </a:lnTo>
                <a:lnTo>
                  <a:pt x="0" y="3182336"/>
                </a:lnTo>
                <a:lnTo>
                  <a:pt x="1" y="3182336"/>
                </a:lnTo>
                <a:lnTo>
                  <a:pt x="1" y="2930973"/>
                </a:lnTo>
                <a:lnTo>
                  <a:pt x="0" y="2930973"/>
                </a:lnTo>
                <a:lnTo>
                  <a:pt x="0" y="2604180"/>
                </a:lnTo>
                <a:lnTo>
                  <a:pt x="0" y="2383049"/>
                </a:lnTo>
                <a:lnTo>
                  <a:pt x="0" y="1836151"/>
                </a:lnTo>
                <a:lnTo>
                  <a:pt x="0" y="1695606"/>
                </a:lnTo>
                <a:lnTo>
                  <a:pt x="0" y="1475879"/>
                </a:lnTo>
                <a:lnTo>
                  <a:pt x="0" y="1148708"/>
                </a:lnTo>
                <a:lnTo>
                  <a:pt x="0" y="928979"/>
                </a:lnTo>
                <a:lnTo>
                  <a:pt x="0" y="788436"/>
                </a:lnTo>
                <a:lnTo>
                  <a:pt x="0" y="241537"/>
                </a:lnTo>
                <a:lnTo>
                  <a:pt x="1" y="241537"/>
                </a:lnTo>
                <a:close/>
              </a:path>
            </a:pathLst>
          </a:custGeom>
          <a:solidFill>
            <a:srgbClr val="EC7C69"/>
          </a:solidFill>
          <a:ln w="24491" cap="flat">
            <a:noFill/>
            <a:prstDash val="solid"/>
            <a:miter/>
          </a:ln>
        </p:spPr>
        <p:txBody>
          <a:bodyPr wrap="square" rtlCol="0" anchor="ctr">
            <a:noAutofit/>
          </a:bodyPr>
          <a:lstStyle/>
          <a:p>
            <a:endParaRPr lang="en-US"/>
          </a:p>
        </p:txBody>
      </p:sp>
      <p:sp>
        <p:nvSpPr>
          <p:cNvPr id="7" name="Slide Number Placeholder 5">
            <a:extLst>
              <a:ext uri="{FF2B5EF4-FFF2-40B4-BE49-F238E27FC236}">
                <a16:creationId xmlns:a16="http://schemas.microsoft.com/office/drawing/2014/main" id="{F695C247-AFFE-6BE4-A416-15FE28D45B97}"/>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36</a:t>
            </a:fld>
            <a:endParaRPr lang="fr-CA" sz="1200" dirty="0"/>
          </a:p>
        </p:txBody>
      </p:sp>
      <p:pic>
        <p:nvPicPr>
          <p:cNvPr id="14" name="Picture 13">
            <a:extLst>
              <a:ext uri="{FF2B5EF4-FFF2-40B4-BE49-F238E27FC236}">
                <a16:creationId xmlns:a16="http://schemas.microsoft.com/office/drawing/2014/main" id="{06A0C393-3D2B-5410-55BB-1FC0A0A5942C}"/>
              </a:ext>
            </a:extLst>
          </p:cNvPr>
          <p:cNvPicPr>
            <a:picLocks noChangeAspect="1"/>
          </p:cNvPicPr>
          <p:nvPr/>
        </p:nvPicPr>
        <p:blipFill>
          <a:blip r:embed="rId2">
            <a:alphaModFix amt="33000"/>
            <a:biLevel thresh="25000"/>
            <a:extLst>
              <a:ext uri="{BEBA8EAE-BF5A-486C-A8C5-ECC9F3942E4B}">
                <a14:imgProps xmlns:a14="http://schemas.microsoft.com/office/drawing/2010/main">
                  <a14:imgLayer r:embed="rId3">
                    <a14:imgEffect>
                      <a14:colorTemperature colorTemp="4700"/>
                    </a14:imgEffect>
                  </a14:imgLayer>
                </a14:imgProps>
              </a:ext>
              <a:ext uri="{28A0092B-C50C-407E-A947-70E740481C1C}">
                <a14:useLocalDpi xmlns:a14="http://schemas.microsoft.com/office/drawing/2010/main" val="0"/>
              </a:ext>
            </a:extLst>
          </a:blip>
          <a:srcRect l="53155" t="-1" r="5047" b="49903"/>
          <a:stretch/>
        </p:blipFill>
        <p:spPr>
          <a:xfrm>
            <a:off x="-1284550" y="4197350"/>
            <a:ext cx="3580276" cy="2659133"/>
          </a:xfrm>
          <a:prstGeom prst="rect">
            <a:avLst/>
          </a:prstGeom>
        </p:spPr>
      </p:pic>
      <p:sp>
        <p:nvSpPr>
          <p:cNvPr id="6" name="Text Placeholder 3">
            <a:extLst>
              <a:ext uri="{FF2B5EF4-FFF2-40B4-BE49-F238E27FC236}">
                <a16:creationId xmlns:a16="http://schemas.microsoft.com/office/drawing/2014/main" id="{B5E13305-8B9A-03C9-8312-9BE9E44AA37B}"/>
              </a:ext>
            </a:extLst>
          </p:cNvPr>
          <p:cNvSpPr txBox="1">
            <a:spLocks/>
          </p:cNvSpPr>
          <p:nvPr/>
        </p:nvSpPr>
        <p:spPr>
          <a:xfrm rot="16200000">
            <a:off x="-1643725" y="2596929"/>
            <a:ext cx="5537624" cy="1229105"/>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lnSpc>
                <a:spcPts val="3620"/>
              </a:lnSpc>
            </a:pPr>
            <a:r>
              <a:rPr lang="en-US" dirty="0">
                <a:solidFill>
                  <a:schemeClr val="bg1"/>
                </a:solidFill>
              </a:rPr>
              <a:t>Fjárhagsáætlun þín</a:t>
            </a:r>
          </a:p>
          <a:p>
            <a:pPr algn="r">
              <a:lnSpc>
                <a:spcPts val="3620"/>
              </a:lnSpc>
            </a:pPr>
            <a:endParaRPr lang="en-US" dirty="0">
              <a:solidFill>
                <a:schemeClr val="bg1"/>
              </a:solidFill>
            </a:endParaRPr>
          </a:p>
        </p:txBody>
      </p:sp>
      <p:cxnSp>
        <p:nvCxnSpPr>
          <p:cNvPr id="2" name="Straight Connector 1">
            <a:extLst>
              <a:ext uri="{FF2B5EF4-FFF2-40B4-BE49-F238E27FC236}">
                <a16:creationId xmlns:a16="http://schemas.microsoft.com/office/drawing/2014/main" id="{F3E78E26-8678-9A6E-2CC7-C31DD5D86B54}"/>
              </a:ext>
            </a:extLst>
          </p:cNvPr>
          <p:cNvCxnSpPr>
            <a:cxnSpLocks/>
          </p:cNvCxnSpPr>
          <p:nvPr/>
        </p:nvCxnSpPr>
        <p:spPr>
          <a:xfrm>
            <a:off x="1839464" y="1027171"/>
            <a:ext cx="91059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4" name="Text Placeholder 5">
            <a:extLst>
              <a:ext uri="{FF2B5EF4-FFF2-40B4-BE49-F238E27FC236}">
                <a16:creationId xmlns:a16="http://schemas.microsoft.com/office/drawing/2014/main" id="{2A616DF5-D2CC-D28E-5C04-B89C17AB98BA}"/>
              </a:ext>
            </a:extLst>
          </p:cNvPr>
          <p:cNvSpPr txBox="1">
            <a:spLocks/>
          </p:cNvSpPr>
          <p:nvPr/>
        </p:nvSpPr>
        <p:spPr>
          <a:xfrm>
            <a:off x="2039427" y="400242"/>
            <a:ext cx="9523308" cy="830800"/>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solidFill>
                  <a:srgbClr val="459597"/>
                </a:solidFill>
              </a:rPr>
              <a:t>Hvað er fjárhagsáætlun þín: </a:t>
            </a:r>
            <a:r>
              <a:rPr lang="en-US" dirty="0">
                <a:solidFill>
                  <a:srgbClr val="494949"/>
                </a:solidFill>
              </a:rPr>
              <a:t>Áætlað yfirlit yfir grunnkostnað</a:t>
            </a:r>
          </a:p>
          <a:p>
            <a:pPr>
              <a:lnSpc>
                <a:spcPts val="2900"/>
              </a:lnSpc>
            </a:pPr>
            <a:endParaRPr lang="en-US" dirty="0"/>
          </a:p>
        </p:txBody>
      </p:sp>
      <p:graphicFrame>
        <p:nvGraphicFramePr>
          <p:cNvPr id="5" name="Table 4">
            <a:extLst>
              <a:ext uri="{FF2B5EF4-FFF2-40B4-BE49-F238E27FC236}">
                <a16:creationId xmlns:a16="http://schemas.microsoft.com/office/drawing/2014/main" id="{D2DC1675-C174-A679-7794-D4E028252107}"/>
              </a:ext>
            </a:extLst>
          </p:cNvPr>
          <p:cNvGraphicFramePr>
            <a:graphicFrameLocks noGrp="1"/>
          </p:cNvGraphicFramePr>
          <p:nvPr>
            <p:extLst>
              <p:ext uri="{D42A27DB-BD31-4B8C-83A1-F6EECF244321}">
                <p14:modId xmlns:p14="http://schemas.microsoft.com/office/powerpoint/2010/main" val="1531183446"/>
              </p:ext>
            </p:extLst>
          </p:nvPr>
        </p:nvGraphicFramePr>
        <p:xfrm>
          <a:off x="2039427" y="1463756"/>
          <a:ext cx="9424200" cy="4063160"/>
        </p:xfrm>
        <a:graphic>
          <a:graphicData uri="http://schemas.openxmlformats.org/drawingml/2006/table">
            <a:tbl>
              <a:tblPr/>
              <a:tblGrid>
                <a:gridCol w="2356050">
                  <a:extLst>
                    <a:ext uri="{9D8B030D-6E8A-4147-A177-3AD203B41FA5}">
                      <a16:colId xmlns:a16="http://schemas.microsoft.com/office/drawing/2014/main" val="3993057242"/>
                    </a:ext>
                  </a:extLst>
                </a:gridCol>
                <a:gridCol w="2356050">
                  <a:extLst>
                    <a:ext uri="{9D8B030D-6E8A-4147-A177-3AD203B41FA5}">
                      <a16:colId xmlns:a16="http://schemas.microsoft.com/office/drawing/2014/main" val="371853711"/>
                    </a:ext>
                  </a:extLst>
                </a:gridCol>
                <a:gridCol w="2356050">
                  <a:extLst>
                    <a:ext uri="{9D8B030D-6E8A-4147-A177-3AD203B41FA5}">
                      <a16:colId xmlns:a16="http://schemas.microsoft.com/office/drawing/2014/main" val="417883279"/>
                    </a:ext>
                  </a:extLst>
                </a:gridCol>
                <a:gridCol w="2356050">
                  <a:extLst>
                    <a:ext uri="{9D8B030D-6E8A-4147-A177-3AD203B41FA5}">
                      <a16:colId xmlns:a16="http://schemas.microsoft.com/office/drawing/2014/main" val="3929924165"/>
                    </a:ext>
                  </a:extLst>
                </a:gridCol>
              </a:tblGrid>
              <a:tr h="507832">
                <a:tc>
                  <a:txBody>
                    <a:bodyPr/>
                    <a:lstStyle/>
                    <a:p>
                      <a:r>
                        <a:rPr lang="en-IE" sz="2200" b="1" dirty="0">
                          <a:solidFill>
                            <a:schemeClr val="bg1"/>
                          </a:solidFill>
                        </a:rPr>
                        <a:t>Útgjöld</a:t>
                      </a:r>
                      <a:endParaRPr lang="en-IE" sz="220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494949"/>
                      </a:solidFill>
                      <a:prstDash val="solid"/>
                      <a:round/>
                      <a:headEnd type="none" w="med" len="med"/>
                      <a:tailEnd type="none" w="med" len="med"/>
                    </a:lnB>
                    <a:solidFill>
                      <a:srgbClr val="EC7C69"/>
                    </a:solidFill>
                  </a:tcPr>
                </a:tc>
                <a:tc>
                  <a:txBody>
                    <a:bodyPr/>
                    <a:lstStyle/>
                    <a:p>
                      <a:r>
                        <a:rPr lang="en-IE" sz="2200" b="1" dirty="0">
                          <a:solidFill>
                            <a:schemeClr val="bg1"/>
                          </a:solidFill>
                        </a:rPr>
                        <a:t>Ein eining</a:t>
                      </a:r>
                      <a:endParaRPr lang="en-IE" sz="220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494949"/>
                      </a:solidFill>
                      <a:prstDash val="solid"/>
                      <a:round/>
                      <a:headEnd type="none" w="med" len="med"/>
                      <a:tailEnd type="none" w="med" len="med"/>
                    </a:lnB>
                    <a:solidFill>
                      <a:srgbClr val="EC7C69"/>
                    </a:solidFill>
                  </a:tcPr>
                </a:tc>
                <a:tc>
                  <a:txBody>
                    <a:bodyPr/>
                    <a:lstStyle/>
                    <a:p>
                      <a:r>
                        <a:rPr lang="en-IE" sz="2200" b="1" dirty="0">
                          <a:solidFill>
                            <a:schemeClr val="bg1"/>
                          </a:solidFill>
                        </a:rPr>
                        <a:t>5 einingar</a:t>
                      </a:r>
                      <a:endParaRPr lang="en-IE" sz="220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494949"/>
                      </a:solidFill>
                      <a:prstDash val="solid"/>
                      <a:round/>
                      <a:headEnd type="none" w="med" len="med"/>
                      <a:tailEnd type="none" w="med" len="med"/>
                    </a:lnB>
                    <a:solidFill>
                      <a:srgbClr val="EC7C69"/>
                    </a:solidFill>
                  </a:tcPr>
                </a:tc>
                <a:tc>
                  <a:txBody>
                    <a:bodyPr/>
                    <a:lstStyle/>
                    <a:p>
                      <a:r>
                        <a:rPr lang="en-IE" sz="2200" b="1" dirty="0">
                          <a:solidFill>
                            <a:schemeClr val="bg1"/>
                          </a:solidFill>
                        </a:rPr>
                        <a:t>10 einingar</a:t>
                      </a:r>
                      <a:endParaRPr lang="en-IE" sz="220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494949"/>
                      </a:solidFill>
                      <a:prstDash val="solid"/>
                      <a:round/>
                      <a:headEnd type="none" w="med" len="med"/>
                      <a:tailEnd type="none" w="med" len="med"/>
                    </a:lnB>
                    <a:solidFill>
                      <a:srgbClr val="EC7C69"/>
                    </a:solidFill>
                  </a:tcPr>
                </a:tc>
                <a:extLst>
                  <a:ext uri="{0D108BD9-81ED-4DB2-BD59-A6C34878D82A}">
                    <a16:rowId xmlns:a16="http://schemas.microsoft.com/office/drawing/2014/main" val="966223624"/>
                  </a:ext>
                </a:extLst>
              </a:tr>
              <a:tr h="507832">
                <a:tc>
                  <a:txBody>
                    <a:bodyPr/>
                    <a:lstStyle/>
                    <a:p>
                      <a:r>
                        <a:rPr lang="en-IE" sz="2200" b="1" dirty="0">
                          <a:solidFill>
                            <a:srgbClr val="459597"/>
                          </a:solidFill>
                        </a:rPr>
                        <a:t>Lóð (</a:t>
                      </a:r>
                      <a:r>
                        <a:rPr lang="en-IE" sz="2200" b="1" dirty="0" err="1">
                          <a:solidFill>
                            <a:srgbClr val="459597"/>
                          </a:solidFill>
                        </a:rPr>
                        <a:t>áætlað</a:t>
                      </a:r>
                      <a:r>
                        <a:rPr lang="en-IE" sz="2200" b="1" dirty="0">
                          <a:solidFill>
                            <a:srgbClr val="459597"/>
                          </a:solidFill>
                        </a:rPr>
                        <a:t>)</a:t>
                      </a:r>
                    </a:p>
                  </a:txBody>
                  <a:tcPr anchor="ctr">
                    <a:lnL w="12700" cap="flat" cmpd="sng" algn="ctr">
                      <a:solidFill>
                        <a:srgbClr val="494949"/>
                      </a:solidFill>
                      <a:prstDash val="solid"/>
                      <a:round/>
                      <a:headEnd type="none" w="med" len="med"/>
                      <a:tailEnd type="none" w="med" len="med"/>
                    </a:lnL>
                    <a:lnR w="12700" cap="flat" cmpd="sng" algn="ctr">
                      <a:solidFill>
                        <a:srgbClr val="494949"/>
                      </a:solidFill>
                      <a:prstDash val="solid"/>
                      <a:round/>
                      <a:headEnd type="none" w="med" len="med"/>
                      <a:tailEnd type="none" w="med" len="med"/>
                    </a:lnR>
                    <a:lnT w="12700" cap="flat" cmpd="sng" algn="ctr">
                      <a:solidFill>
                        <a:srgbClr val="494949"/>
                      </a:solidFill>
                      <a:prstDash val="solid"/>
                      <a:round/>
                      <a:headEnd type="none" w="med" len="med"/>
                      <a:tailEnd type="none" w="med" len="med"/>
                    </a:lnT>
                    <a:lnB w="12700" cap="flat" cmpd="sng" algn="ctr">
                      <a:solidFill>
                        <a:srgbClr val="494949"/>
                      </a:solidFill>
                      <a:prstDash val="solid"/>
                      <a:round/>
                      <a:headEnd type="none" w="med" len="med"/>
                      <a:tailEnd type="none" w="med" len="med"/>
                    </a:lnB>
                    <a:noFill/>
                  </a:tcPr>
                </a:tc>
                <a:tc>
                  <a:txBody>
                    <a:bodyPr/>
                    <a:lstStyle/>
                    <a:p>
                      <a:r>
                        <a:rPr lang="en-IE" sz="2200" dirty="0">
                          <a:solidFill>
                            <a:srgbClr val="494949"/>
                          </a:solidFill>
                        </a:rPr>
                        <a:t>€5,000–€10,000</a:t>
                      </a:r>
                    </a:p>
                  </a:txBody>
                  <a:tcPr anchor="ctr">
                    <a:lnL w="12700" cap="flat" cmpd="sng" algn="ctr">
                      <a:solidFill>
                        <a:srgbClr val="494949"/>
                      </a:solidFill>
                      <a:prstDash val="solid"/>
                      <a:round/>
                      <a:headEnd type="none" w="med" len="med"/>
                      <a:tailEnd type="none" w="med" len="med"/>
                    </a:lnL>
                    <a:lnR w="12700" cap="flat" cmpd="sng" algn="ctr">
                      <a:solidFill>
                        <a:srgbClr val="494949"/>
                      </a:solidFill>
                      <a:prstDash val="solid"/>
                      <a:round/>
                      <a:headEnd type="none" w="med" len="med"/>
                      <a:tailEnd type="none" w="med" len="med"/>
                    </a:lnR>
                    <a:lnT w="12700" cap="flat" cmpd="sng" algn="ctr">
                      <a:solidFill>
                        <a:srgbClr val="494949"/>
                      </a:solidFill>
                      <a:prstDash val="solid"/>
                      <a:round/>
                      <a:headEnd type="none" w="med" len="med"/>
                      <a:tailEnd type="none" w="med" len="med"/>
                    </a:lnT>
                    <a:lnB w="12700" cap="flat" cmpd="sng" algn="ctr">
                      <a:solidFill>
                        <a:srgbClr val="494949"/>
                      </a:solidFill>
                      <a:prstDash val="solid"/>
                      <a:round/>
                      <a:headEnd type="none" w="med" len="med"/>
                      <a:tailEnd type="none" w="med" len="med"/>
                    </a:lnB>
                    <a:noFill/>
                  </a:tcPr>
                </a:tc>
                <a:tc>
                  <a:txBody>
                    <a:bodyPr/>
                    <a:lstStyle/>
                    <a:p>
                      <a:r>
                        <a:rPr lang="en-IE" sz="2200">
                          <a:solidFill>
                            <a:srgbClr val="494949"/>
                          </a:solidFill>
                        </a:rPr>
                        <a:t>€20,000–€30,000</a:t>
                      </a:r>
                    </a:p>
                  </a:txBody>
                  <a:tcPr anchor="ctr">
                    <a:lnL w="12700" cap="flat" cmpd="sng" algn="ctr">
                      <a:solidFill>
                        <a:srgbClr val="494949"/>
                      </a:solidFill>
                      <a:prstDash val="solid"/>
                      <a:round/>
                      <a:headEnd type="none" w="med" len="med"/>
                      <a:tailEnd type="none" w="med" len="med"/>
                    </a:lnL>
                    <a:lnR w="12700" cap="flat" cmpd="sng" algn="ctr">
                      <a:solidFill>
                        <a:srgbClr val="494949"/>
                      </a:solidFill>
                      <a:prstDash val="solid"/>
                      <a:round/>
                      <a:headEnd type="none" w="med" len="med"/>
                      <a:tailEnd type="none" w="med" len="med"/>
                    </a:lnR>
                    <a:lnT w="12700" cap="flat" cmpd="sng" algn="ctr">
                      <a:solidFill>
                        <a:srgbClr val="494949"/>
                      </a:solidFill>
                      <a:prstDash val="solid"/>
                      <a:round/>
                      <a:headEnd type="none" w="med" len="med"/>
                      <a:tailEnd type="none" w="med" len="med"/>
                    </a:lnT>
                    <a:lnB w="12700" cap="flat" cmpd="sng" algn="ctr">
                      <a:solidFill>
                        <a:srgbClr val="494949"/>
                      </a:solidFill>
                      <a:prstDash val="solid"/>
                      <a:round/>
                      <a:headEnd type="none" w="med" len="med"/>
                      <a:tailEnd type="none" w="med" len="med"/>
                    </a:lnB>
                    <a:noFill/>
                  </a:tcPr>
                </a:tc>
                <a:tc>
                  <a:txBody>
                    <a:bodyPr/>
                    <a:lstStyle/>
                    <a:p>
                      <a:r>
                        <a:rPr lang="en-IE" sz="2200">
                          <a:solidFill>
                            <a:srgbClr val="494949"/>
                          </a:solidFill>
                        </a:rPr>
                        <a:t>€45,000–€60,000</a:t>
                      </a:r>
                    </a:p>
                  </a:txBody>
                  <a:tcPr anchor="ctr">
                    <a:lnL w="12700" cap="flat" cmpd="sng" algn="ctr">
                      <a:solidFill>
                        <a:srgbClr val="494949"/>
                      </a:solidFill>
                      <a:prstDash val="solid"/>
                      <a:round/>
                      <a:headEnd type="none" w="med" len="med"/>
                      <a:tailEnd type="none" w="med" len="med"/>
                    </a:lnL>
                    <a:lnR w="12700" cap="flat" cmpd="sng" algn="ctr">
                      <a:solidFill>
                        <a:srgbClr val="494949"/>
                      </a:solidFill>
                      <a:prstDash val="solid"/>
                      <a:round/>
                      <a:headEnd type="none" w="med" len="med"/>
                      <a:tailEnd type="none" w="med" len="med"/>
                    </a:lnR>
                    <a:lnT w="12700" cap="flat" cmpd="sng" algn="ctr">
                      <a:solidFill>
                        <a:srgbClr val="494949"/>
                      </a:solidFill>
                      <a:prstDash val="solid"/>
                      <a:round/>
                      <a:headEnd type="none" w="med" len="med"/>
                      <a:tailEnd type="none" w="med" len="med"/>
                    </a:lnT>
                    <a:lnB w="12700" cap="flat" cmpd="sng" algn="ctr">
                      <a:solidFill>
                        <a:srgbClr val="494949"/>
                      </a:solidFill>
                      <a:prstDash val="solid"/>
                      <a:round/>
                      <a:headEnd type="none" w="med" len="med"/>
                      <a:tailEnd type="none" w="med" len="med"/>
                    </a:lnB>
                    <a:noFill/>
                  </a:tcPr>
                </a:tc>
                <a:extLst>
                  <a:ext uri="{0D108BD9-81ED-4DB2-BD59-A6C34878D82A}">
                    <a16:rowId xmlns:a16="http://schemas.microsoft.com/office/drawing/2014/main" val="1828708979"/>
                  </a:ext>
                </a:extLst>
              </a:tr>
              <a:tr h="507832">
                <a:tc>
                  <a:txBody>
                    <a:bodyPr/>
                    <a:lstStyle/>
                    <a:p>
                      <a:r>
                        <a:rPr lang="en-IE" sz="2200" b="1" dirty="0">
                          <a:solidFill>
                            <a:srgbClr val="459597"/>
                          </a:solidFill>
                        </a:rPr>
                        <a:t>Skipulag / Leyfi</a:t>
                      </a:r>
                    </a:p>
                  </a:txBody>
                  <a:tcPr anchor="ctr">
                    <a:lnL w="12700" cap="flat" cmpd="sng" algn="ctr">
                      <a:solidFill>
                        <a:srgbClr val="494949"/>
                      </a:solidFill>
                      <a:prstDash val="solid"/>
                      <a:round/>
                      <a:headEnd type="none" w="med" len="med"/>
                      <a:tailEnd type="none" w="med" len="med"/>
                    </a:lnL>
                    <a:lnR w="12700" cap="flat" cmpd="sng" algn="ctr">
                      <a:solidFill>
                        <a:srgbClr val="494949"/>
                      </a:solidFill>
                      <a:prstDash val="solid"/>
                      <a:round/>
                      <a:headEnd type="none" w="med" len="med"/>
                      <a:tailEnd type="none" w="med" len="med"/>
                    </a:lnR>
                    <a:lnT w="12700" cap="flat" cmpd="sng" algn="ctr">
                      <a:solidFill>
                        <a:srgbClr val="494949"/>
                      </a:solidFill>
                      <a:prstDash val="solid"/>
                      <a:round/>
                      <a:headEnd type="none" w="med" len="med"/>
                      <a:tailEnd type="none" w="med" len="med"/>
                    </a:lnT>
                    <a:lnB w="12700" cap="flat" cmpd="sng" algn="ctr">
                      <a:solidFill>
                        <a:srgbClr val="494949"/>
                      </a:solidFill>
                      <a:prstDash val="solid"/>
                      <a:round/>
                      <a:headEnd type="none" w="med" len="med"/>
                      <a:tailEnd type="none" w="med" len="med"/>
                    </a:lnB>
                    <a:noFill/>
                  </a:tcPr>
                </a:tc>
                <a:tc>
                  <a:txBody>
                    <a:bodyPr/>
                    <a:lstStyle/>
                    <a:p>
                      <a:r>
                        <a:rPr lang="en-IE" sz="2200" dirty="0">
                          <a:solidFill>
                            <a:srgbClr val="494949"/>
                          </a:solidFill>
                        </a:rPr>
                        <a:t>€1,000–€3,000</a:t>
                      </a:r>
                    </a:p>
                  </a:txBody>
                  <a:tcPr anchor="ctr">
                    <a:lnL w="12700" cap="flat" cmpd="sng" algn="ctr">
                      <a:solidFill>
                        <a:srgbClr val="494949"/>
                      </a:solidFill>
                      <a:prstDash val="solid"/>
                      <a:round/>
                      <a:headEnd type="none" w="med" len="med"/>
                      <a:tailEnd type="none" w="med" len="med"/>
                    </a:lnL>
                    <a:lnR w="12700" cap="flat" cmpd="sng" algn="ctr">
                      <a:solidFill>
                        <a:srgbClr val="494949"/>
                      </a:solidFill>
                      <a:prstDash val="solid"/>
                      <a:round/>
                      <a:headEnd type="none" w="med" len="med"/>
                      <a:tailEnd type="none" w="med" len="med"/>
                    </a:lnR>
                    <a:lnT w="12700" cap="flat" cmpd="sng" algn="ctr">
                      <a:solidFill>
                        <a:srgbClr val="494949"/>
                      </a:solidFill>
                      <a:prstDash val="solid"/>
                      <a:round/>
                      <a:headEnd type="none" w="med" len="med"/>
                      <a:tailEnd type="none" w="med" len="med"/>
                    </a:lnT>
                    <a:lnB w="12700" cap="flat" cmpd="sng" algn="ctr">
                      <a:solidFill>
                        <a:srgbClr val="494949"/>
                      </a:solidFill>
                      <a:prstDash val="solid"/>
                      <a:round/>
                      <a:headEnd type="none" w="med" len="med"/>
                      <a:tailEnd type="none" w="med" len="med"/>
                    </a:lnB>
                    <a:noFill/>
                  </a:tcPr>
                </a:tc>
                <a:tc>
                  <a:txBody>
                    <a:bodyPr/>
                    <a:lstStyle/>
                    <a:p>
                      <a:r>
                        <a:rPr lang="en-IE" sz="2200">
                          <a:solidFill>
                            <a:srgbClr val="494949"/>
                          </a:solidFill>
                        </a:rPr>
                        <a:t>€5,000</a:t>
                      </a:r>
                    </a:p>
                  </a:txBody>
                  <a:tcPr anchor="ctr">
                    <a:lnL w="12700" cap="flat" cmpd="sng" algn="ctr">
                      <a:solidFill>
                        <a:srgbClr val="494949"/>
                      </a:solidFill>
                      <a:prstDash val="solid"/>
                      <a:round/>
                      <a:headEnd type="none" w="med" len="med"/>
                      <a:tailEnd type="none" w="med" len="med"/>
                    </a:lnL>
                    <a:lnR w="12700" cap="flat" cmpd="sng" algn="ctr">
                      <a:solidFill>
                        <a:srgbClr val="494949"/>
                      </a:solidFill>
                      <a:prstDash val="solid"/>
                      <a:round/>
                      <a:headEnd type="none" w="med" len="med"/>
                      <a:tailEnd type="none" w="med" len="med"/>
                    </a:lnR>
                    <a:lnT w="12700" cap="flat" cmpd="sng" algn="ctr">
                      <a:solidFill>
                        <a:srgbClr val="494949"/>
                      </a:solidFill>
                      <a:prstDash val="solid"/>
                      <a:round/>
                      <a:headEnd type="none" w="med" len="med"/>
                      <a:tailEnd type="none" w="med" len="med"/>
                    </a:lnT>
                    <a:lnB w="12700" cap="flat" cmpd="sng" algn="ctr">
                      <a:solidFill>
                        <a:srgbClr val="494949"/>
                      </a:solidFill>
                      <a:prstDash val="solid"/>
                      <a:round/>
                      <a:headEnd type="none" w="med" len="med"/>
                      <a:tailEnd type="none" w="med" len="med"/>
                    </a:lnB>
                    <a:noFill/>
                  </a:tcPr>
                </a:tc>
                <a:tc>
                  <a:txBody>
                    <a:bodyPr/>
                    <a:lstStyle/>
                    <a:p>
                      <a:r>
                        <a:rPr lang="en-IE" sz="2200" dirty="0">
                          <a:solidFill>
                            <a:srgbClr val="494949"/>
                          </a:solidFill>
                        </a:rPr>
                        <a:t>10.000 €+</a:t>
                      </a:r>
                    </a:p>
                  </a:txBody>
                  <a:tcPr anchor="ctr">
                    <a:lnL w="12700" cap="flat" cmpd="sng" algn="ctr">
                      <a:solidFill>
                        <a:srgbClr val="494949"/>
                      </a:solidFill>
                      <a:prstDash val="solid"/>
                      <a:round/>
                      <a:headEnd type="none" w="med" len="med"/>
                      <a:tailEnd type="none" w="med" len="med"/>
                    </a:lnL>
                    <a:lnR w="12700" cap="flat" cmpd="sng" algn="ctr">
                      <a:solidFill>
                        <a:srgbClr val="494949"/>
                      </a:solidFill>
                      <a:prstDash val="solid"/>
                      <a:round/>
                      <a:headEnd type="none" w="med" len="med"/>
                      <a:tailEnd type="none" w="med" len="med"/>
                    </a:lnR>
                    <a:lnT w="12700" cap="flat" cmpd="sng" algn="ctr">
                      <a:solidFill>
                        <a:srgbClr val="494949"/>
                      </a:solidFill>
                      <a:prstDash val="solid"/>
                      <a:round/>
                      <a:headEnd type="none" w="med" len="med"/>
                      <a:tailEnd type="none" w="med" len="med"/>
                    </a:lnT>
                    <a:lnB w="12700" cap="flat" cmpd="sng" algn="ctr">
                      <a:solidFill>
                        <a:srgbClr val="494949"/>
                      </a:solidFill>
                      <a:prstDash val="solid"/>
                      <a:round/>
                      <a:headEnd type="none" w="med" len="med"/>
                      <a:tailEnd type="none" w="med" len="med"/>
                    </a:lnB>
                    <a:noFill/>
                  </a:tcPr>
                </a:tc>
                <a:extLst>
                  <a:ext uri="{0D108BD9-81ED-4DB2-BD59-A6C34878D82A}">
                    <a16:rowId xmlns:a16="http://schemas.microsoft.com/office/drawing/2014/main" val="3802195883"/>
                  </a:ext>
                </a:extLst>
              </a:tr>
              <a:tr h="507832">
                <a:tc>
                  <a:txBody>
                    <a:bodyPr/>
                    <a:lstStyle/>
                    <a:p>
                      <a:r>
                        <a:rPr lang="en-IE" sz="2200" b="1" dirty="0">
                          <a:solidFill>
                            <a:srgbClr val="459597"/>
                          </a:solidFill>
                        </a:rPr>
                        <a:t>Innviðir</a:t>
                      </a:r>
                    </a:p>
                  </a:txBody>
                  <a:tcPr anchor="ctr">
                    <a:lnL w="12700" cap="flat" cmpd="sng" algn="ctr">
                      <a:solidFill>
                        <a:srgbClr val="494949"/>
                      </a:solidFill>
                      <a:prstDash val="solid"/>
                      <a:round/>
                      <a:headEnd type="none" w="med" len="med"/>
                      <a:tailEnd type="none" w="med" len="med"/>
                    </a:lnL>
                    <a:lnR w="12700" cap="flat" cmpd="sng" algn="ctr">
                      <a:solidFill>
                        <a:srgbClr val="494949"/>
                      </a:solidFill>
                      <a:prstDash val="solid"/>
                      <a:round/>
                      <a:headEnd type="none" w="med" len="med"/>
                      <a:tailEnd type="none" w="med" len="med"/>
                    </a:lnR>
                    <a:lnT w="12700" cap="flat" cmpd="sng" algn="ctr">
                      <a:solidFill>
                        <a:srgbClr val="494949"/>
                      </a:solidFill>
                      <a:prstDash val="solid"/>
                      <a:round/>
                      <a:headEnd type="none" w="med" len="med"/>
                      <a:tailEnd type="none" w="med" len="med"/>
                    </a:lnT>
                    <a:lnB w="12700" cap="flat" cmpd="sng" algn="ctr">
                      <a:solidFill>
                        <a:srgbClr val="494949"/>
                      </a:solidFill>
                      <a:prstDash val="solid"/>
                      <a:round/>
                      <a:headEnd type="none" w="med" len="med"/>
                      <a:tailEnd type="none" w="med" len="med"/>
                    </a:lnB>
                    <a:noFill/>
                  </a:tcPr>
                </a:tc>
                <a:tc>
                  <a:txBody>
                    <a:bodyPr/>
                    <a:lstStyle/>
                    <a:p>
                      <a:r>
                        <a:rPr lang="en-IE" sz="2200">
                          <a:solidFill>
                            <a:srgbClr val="494949"/>
                          </a:solidFill>
                        </a:rPr>
                        <a:t>€20,000</a:t>
                      </a:r>
                    </a:p>
                  </a:txBody>
                  <a:tcPr anchor="ctr">
                    <a:lnL w="12700" cap="flat" cmpd="sng" algn="ctr">
                      <a:solidFill>
                        <a:srgbClr val="494949"/>
                      </a:solidFill>
                      <a:prstDash val="solid"/>
                      <a:round/>
                      <a:headEnd type="none" w="med" len="med"/>
                      <a:tailEnd type="none" w="med" len="med"/>
                    </a:lnL>
                    <a:lnR w="12700" cap="flat" cmpd="sng" algn="ctr">
                      <a:solidFill>
                        <a:srgbClr val="494949"/>
                      </a:solidFill>
                      <a:prstDash val="solid"/>
                      <a:round/>
                      <a:headEnd type="none" w="med" len="med"/>
                      <a:tailEnd type="none" w="med" len="med"/>
                    </a:lnR>
                    <a:lnT w="12700" cap="flat" cmpd="sng" algn="ctr">
                      <a:solidFill>
                        <a:srgbClr val="494949"/>
                      </a:solidFill>
                      <a:prstDash val="solid"/>
                      <a:round/>
                      <a:headEnd type="none" w="med" len="med"/>
                      <a:tailEnd type="none" w="med" len="med"/>
                    </a:lnT>
                    <a:lnB w="12700" cap="flat" cmpd="sng" algn="ctr">
                      <a:solidFill>
                        <a:srgbClr val="494949"/>
                      </a:solidFill>
                      <a:prstDash val="solid"/>
                      <a:round/>
                      <a:headEnd type="none" w="med" len="med"/>
                      <a:tailEnd type="none" w="med" len="med"/>
                    </a:lnB>
                    <a:noFill/>
                  </a:tcPr>
                </a:tc>
                <a:tc>
                  <a:txBody>
                    <a:bodyPr/>
                    <a:lstStyle/>
                    <a:p>
                      <a:r>
                        <a:rPr lang="en-IE" sz="2200">
                          <a:solidFill>
                            <a:srgbClr val="494949"/>
                          </a:solidFill>
                        </a:rPr>
                        <a:t>€100,000</a:t>
                      </a:r>
                    </a:p>
                  </a:txBody>
                  <a:tcPr anchor="ctr">
                    <a:lnL w="12700" cap="flat" cmpd="sng" algn="ctr">
                      <a:solidFill>
                        <a:srgbClr val="494949"/>
                      </a:solidFill>
                      <a:prstDash val="solid"/>
                      <a:round/>
                      <a:headEnd type="none" w="med" len="med"/>
                      <a:tailEnd type="none" w="med" len="med"/>
                    </a:lnL>
                    <a:lnR w="12700" cap="flat" cmpd="sng" algn="ctr">
                      <a:solidFill>
                        <a:srgbClr val="494949"/>
                      </a:solidFill>
                      <a:prstDash val="solid"/>
                      <a:round/>
                      <a:headEnd type="none" w="med" len="med"/>
                      <a:tailEnd type="none" w="med" len="med"/>
                    </a:lnR>
                    <a:lnT w="12700" cap="flat" cmpd="sng" algn="ctr">
                      <a:solidFill>
                        <a:srgbClr val="494949"/>
                      </a:solidFill>
                      <a:prstDash val="solid"/>
                      <a:round/>
                      <a:headEnd type="none" w="med" len="med"/>
                      <a:tailEnd type="none" w="med" len="med"/>
                    </a:lnT>
                    <a:lnB w="12700" cap="flat" cmpd="sng" algn="ctr">
                      <a:solidFill>
                        <a:srgbClr val="494949"/>
                      </a:solidFill>
                      <a:prstDash val="solid"/>
                      <a:round/>
                      <a:headEnd type="none" w="med" len="med"/>
                      <a:tailEnd type="none" w="med" len="med"/>
                    </a:lnB>
                    <a:noFill/>
                  </a:tcPr>
                </a:tc>
                <a:tc>
                  <a:txBody>
                    <a:bodyPr/>
                    <a:lstStyle/>
                    <a:p>
                      <a:r>
                        <a:rPr lang="en-IE" sz="2200" dirty="0">
                          <a:solidFill>
                            <a:srgbClr val="494949"/>
                          </a:solidFill>
                        </a:rPr>
                        <a:t>€200,000</a:t>
                      </a:r>
                    </a:p>
                  </a:txBody>
                  <a:tcPr anchor="ctr">
                    <a:lnL w="12700" cap="flat" cmpd="sng" algn="ctr">
                      <a:solidFill>
                        <a:srgbClr val="494949"/>
                      </a:solidFill>
                      <a:prstDash val="solid"/>
                      <a:round/>
                      <a:headEnd type="none" w="med" len="med"/>
                      <a:tailEnd type="none" w="med" len="med"/>
                    </a:lnL>
                    <a:lnR w="12700" cap="flat" cmpd="sng" algn="ctr">
                      <a:solidFill>
                        <a:srgbClr val="494949"/>
                      </a:solidFill>
                      <a:prstDash val="solid"/>
                      <a:round/>
                      <a:headEnd type="none" w="med" len="med"/>
                      <a:tailEnd type="none" w="med" len="med"/>
                    </a:lnR>
                    <a:lnT w="12700" cap="flat" cmpd="sng" algn="ctr">
                      <a:solidFill>
                        <a:srgbClr val="494949"/>
                      </a:solidFill>
                      <a:prstDash val="solid"/>
                      <a:round/>
                      <a:headEnd type="none" w="med" len="med"/>
                      <a:tailEnd type="none" w="med" len="med"/>
                    </a:lnT>
                    <a:lnB w="12700" cap="flat" cmpd="sng" algn="ctr">
                      <a:solidFill>
                        <a:srgbClr val="494949"/>
                      </a:solidFill>
                      <a:prstDash val="solid"/>
                      <a:round/>
                      <a:headEnd type="none" w="med" len="med"/>
                      <a:tailEnd type="none" w="med" len="med"/>
                    </a:lnB>
                    <a:noFill/>
                  </a:tcPr>
                </a:tc>
                <a:extLst>
                  <a:ext uri="{0D108BD9-81ED-4DB2-BD59-A6C34878D82A}">
                    <a16:rowId xmlns:a16="http://schemas.microsoft.com/office/drawing/2014/main" val="3204225823"/>
                  </a:ext>
                </a:extLst>
              </a:tr>
              <a:tr h="507832">
                <a:tc>
                  <a:txBody>
                    <a:bodyPr/>
                    <a:lstStyle/>
                    <a:p>
                      <a:r>
                        <a:rPr lang="en-IE" sz="2200" b="1" dirty="0">
                          <a:solidFill>
                            <a:srgbClr val="459597"/>
                          </a:solidFill>
                        </a:rPr>
                        <a:t>Einingar (</a:t>
                      </a:r>
                      <a:r>
                        <a:rPr lang="en-IE" sz="2200" b="1" dirty="0" err="1">
                          <a:solidFill>
                            <a:srgbClr val="459597"/>
                          </a:solidFill>
                        </a:rPr>
                        <a:t>meðalkostnaður</a:t>
                      </a:r>
                      <a:r>
                        <a:rPr lang="en-IE" sz="2200" b="1" dirty="0">
                          <a:solidFill>
                            <a:srgbClr val="459597"/>
                          </a:solidFill>
                        </a:rPr>
                        <a:t>)</a:t>
                      </a:r>
                    </a:p>
                  </a:txBody>
                  <a:tcPr anchor="ctr">
                    <a:lnL w="12700" cap="flat" cmpd="sng" algn="ctr">
                      <a:solidFill>
                        <a:srgbClr val="494949"/>
                      </a:solidFill>
                      <a:prstDash val="solid"/>
                      <a:round/>
                      <a:headEnd type="none" w="med" len="med"/>
                      <a:tailEnd type="none" w="med" len="med"/>
                    </a:lnL>
                    <a:lnR w="12700" cap="flat" cmpd="sng" algn="ctr">
                      <a:solidFill>
                        <a:srgbClr val="494949"/>
                      </a:solidFill>
                      <a:prstDash val="solid"/>
                      <a:round/>
                      <a:headEnd type="none" w="med" len="med"/>
                      <a:tailEnd type="none" w="med" len="med"/>
                    </a:lnR>
                    <a:lnT w="12700" cap="flat" cmpd="sng" algn="ctr">
                      <a:solidFill>
                        <a:srgbClr val="494949"/>
                      </a:solidFill>
                      <a:prstDash val="solid"/>
                      <a:round/>
                      <a:headEnd type="none" w="med" len="med"/>
                      <a:tailEnd type="none" w="med" len="med"/>
                    </a:lnT>
                    <a:lnB w="12700" cap="flat" cmpd="sng" algn="ctr">
                      <a:solidFill>
                        <a:srgbClr val="494949"/>
                      </a:solidFill>
                      <a:prstDash val="solid"/>
                      <a:round/>
                      <a:headEnd type="none" w="med" len="med"/>
                      <a:tailEnd type="none" w="med" len="med"/>
                    </a:lnB>
                    <a:noFill/>
                  </a:tcPr>
                </a:tc>
                <a:tc>
                  <a:txBody>
                    <a:bodyPr/>
                    <a:lstStyle/>
                    <a:p>
                      <a:r>
                        <a:rPr lang="en-IE" sz="2200">
                          <a:solidFill>
                            <a:srgbClr val="494949"/>
                          </a:solidFill>
                        </a:rPr>
                        <a:t>€12,000–€25,000</a:t>
                      </a:r>
                    </a:p>
                  </a:txBody>
                  <a:tcPr anchor="ctr">
                    <a:lnL w="12700" cap="flat" cmpd="sng" algn="ctr">
                      <a:solidFill>
                        <a:srgbClr val="494949"/>
                      </a:solidFill>
                      <a:prstDash val="solid"/>
                      <a:round/>
                      <a:headEnd type="none" w="med" len="med"/>
                      <a:tailEnd type="none" w="med" len="med"/>
                    </a:lnL>
                    <a:lnR w="12700" cap="flat" cmpd="sng" algn="ctr">
                      <a:solidFill>
                        <a:srgbClr val="494949"/>
                      </a:solidFill>
                      <a:prstDash val="solid"/>
                      <a:round/>
                      <a:headEnd type="none" w="med" len="med"/>
                      <a:tailEnd type="none" w="med" len="med"/>
                    </a:lnR>
                    <a:lnT w="12700" cap="flat" cmpd="sng" algn="ctr">
                      <a:solidFill>
                        <a:srgbClr val="494949"/>
                      </a:solidFill>
                      <a:prstDash val="solid"/>
                      <a:round/>
                      <a:headEnd type="none" w="med" len="med"/>
                      <a:tailEnd type="none" w="med" len="med"/>
                    </a:lnT>
                    <a:lnB w="12700" cap="flat" cmpd="sng" algn="ctr">
                      <a:solidFill>
                        <a:srgbClr val="494949"/>
                      </a:solidFill>
                      <a:prstDash val="solid"/>
                      <a:round/>
                      <a:headEnd type="none" w="med" len="med"/>
                      <a:tailEnd type="none" w="med" len="med"/>
                    </a:lnB>
                    <a:noFill/>
                  </a:tcPr>
                </a:tc>
                <a:tc>
                  <a:txBody>
                    <a:bodyPr/>
                    <a:lstStyle/>
                    <a:p>
                      <a:r>
                        <a:rPr lang="en-IE" sz="2200">
                          <a:solidFill>
                            <a:srgbClr val="494949"/>
                          </a:solidFill>
                        </a:rPr>
                        <a:t>€125,000</a:t>
                      </a:r>
                    </a:p>
                  </a:txBody>
                  <a:tcPr anchor="ctr">
                    <a:lnL w="12700" cap="flat" cmpd="sng" algn="ctr">
                      <a:solidFill>
                        <a:srgbClr val="494949"/>
                      </a:solidFill>
                      <a:prstDash val="solid"/>
                      <a:round/>
                      <a:headEnd type="none" w="med" len="med"/>
                      <a:tailEnd type="none" w="med" len="med"/>
                    </a:lnL>
                    <a:lnR w="12700" cap="flat" cmpd="sng" algn="ctr">
                      <a:solidFill>
                        <a:srgbClr val="494949"/>
                      </a:solidFill>
                      <a:prstDash val="solid"/>
                      <a:round/>
                      <a:headEnd type="none" w="med" len="med"/>
                      <a:tailEnd type="none" w="med" len="med"/>
                    </a:lnR>
                    <a:lnT w="12700" cap="flat" cmpd="sng" algn="ctr">
                      <a:solidFill>
                        <a:srgbClr val="494949"/>
                      </a:solidFill>
                      <a:prstDash val="solid"/>
                      <a:round/>
                      <a:headEnd type="none" w="med" len="med"/>
                      <a:tailEnd type="none" w="med" len="med"/>
                    </a:lnT>
                    <a:lnB w="12700" cap="flat" cmpd="sng" algn="ctr">
                      <a:solidFill>
                        <a:srgbClr val="494949"/>
                      </a:solidFill>
                      <a:prstDash val="solid"/>
                      <a:round/>
                      <a:headEnd type="none" w="med" len="med"/>
                      <a:tailEnd type="none" w="med" len="med"/>
                    </a:lnB>
                    <a:noFill/>
                  </a:tcPr>
                </a:tc>
                <a:tc>
                  <a:txBody>
                    <a:bodyPr/>
                    <a:lstStyle/>
                    <a:p>
                      <a:r>
                        <a:rPr lang="en-IE" sz="2200" dirty="0">
                          <a:solidFill>
                            <a:srgbClr val="494949"/>
                          </a:solidFill>
                        </a:rPr>
                        <a:t>€250,000</a:t>
                      </a:r>
                    </a:p>
                  </a:txBody>
                  <a:tcPr anchor="ctr">
                    <a:lnL w="12700" cap="flat" cmpd="sng" algn="ctr">
                      <a:solidFill>
                        <a:srgbClr val="494949"/>
                      </a:solidFill>
                      <a:prstDash val="solid"/>
                      <a:round/>
                      <a:headEnd type="none" w="med" len="med"/>
                      <a:tailEnd type="none" w="med" len="med"/>
                    </a:lnL>
                    <a:lnR w="12700" cap="flat" cmpd="sng" algn="ctr">
                      <a:solidFill>
                        <a:srgbClr val="494949"/>
                      </a:solidFill>
                      <a:prstDash val="solid"/>
                      <a:round/>
                      <a:headEnd type="none" w="med" len="med"/>
                      <a:tailEnd type="none" w="med" len="med"/>
                    </a:lnR>
                    <a:lnT w="12700" cap="flat" cmpd="sng" algn="ctr">
                      <a:solidFill>
                        <a:srgbClr val="494949"/>
                      </a:solidFill>
                      <a:prstDash val="solid"/>
                      <a:round/>
                      <a:headEnd type="none" w="med" len="med"/>
                      <a:tailEnd type="none" w="med" len="med"/>
                    </a:lnT>
                    <a:lnB w="12700" cap="flat" cmpd="sng" algn="ctr">
                      <a:solidFill>
                        <a:srgbClr val="494949"/>
                      </a:solidFill>
                      <a:prstDash val="solid"/>
                      <a:round/>
                      <a:headEnd type="none" w="med" len="med"/>
                      <a:tailEnd type="none" w="med" len="med"/>
                    </a:lnB>
                    <a:noFill/>
                  </a:tcPr>
                </a:tc>
                <a:extLst>
                  <a:ext uri="{0D108BD9-81ED-4DB2-BD59-A6C34878D82A}">
                    <a16:rowId xmlns:a16="http://schemas.microsoft.com/office/drawing/2014/main" val="2631644322"/>
                  </a:ext>
                </a:extLst>
              </a:tr>
              <a:tr h="507832">
                <a:tc>
                  <a:txBody>
                    <a:bodyPr/>
                    <a:lstStyle/>
                    <a:p>
                      <a:r>
                        <a:rPr lang="en-IE" sz="2200" b="1" dirty="0">
                          <a:solidFill>
                            <a:srgbClr val="459597"/>
                          </a:solidFill>
                        </a:rPr>
                        <a:t>Innrétting og innrétting</a:t>
                      </a:r>
                    </a:p>
                  </a:txBody>
                  <a:tcPr anchor="ctr">
                    <a:lnL w="12700" cap="flat" cmpd="sng" algn="ctr">
                      <a:solidFill>
                        <a:srgbClr val="494949"/>
                      </a:solidFill>
                      <a:prstDash val="solid"/>
                      <a:round/>
                      <a:headEnd type="none" w="med" len="med"/>
                      <a:tailEnd type="none" w="med" len="med"/>
                    </a:lnL>
                    <a:lnR w="12700" cap="flat" cmpd="sng" algn="ctr">
                      <a:solidFill>
                        <a:srgbClr val="494949"/>
                      </a:solidFill>
                      <a:prstDash val="solid"/>
                      <a:round/>
                      <a:headEnd type="none" w="med" len="med"/>
                      <a:tailEnd type="none" w="med" len="med"/>
                    </a:lnR>
                    <a:lnT w="12700" cap="flat" cmpd="sng" algn="ctr">
                      <a:solidFill>
                        <a:srgbClr val="494949"/>
                      </a:solidFill>
                      <a:prstDash val="solid"/>
                      <a:round/>
                      <a:headEnd type="none" w="med" len="med"/>
                      <a:tailEnd type="none" w="med" len="med"/>
                    </a:lnT>
                    <a:lnB w="12700" cap="flat" cmpd="sng" algn="ctr">
                      <a:solidFill>
                        <a:srgbClr val="494949"/>
                      </a:solidFill>
                      <a:prstDash val="solid"/>
                      <a:round/>
                      <a:headEnd type="none" w="med" len="med"/>
                      <a:tailEnd type="none" w="med" len="med"/>
                    </a:lnB>
                    <a:noFill/>
                  </a:tcPr>
                </a:tc>
                <a:tc>
                  <a:txBody>
                    <a:bodyPr/>
                    <a:lstStyle/>
                    <a:p>
                      <a:r>
                        <a:rPr lang="en-IE" sz="2200">
                          <a:solidFill>
                            <a:srgbClr val="494949"/>
                          </a:solidFill>
                        </a:rPr>
                        <a:t>€3,000</a:t>
                      </a:r>
                    </a:p>
                  </a:txBody>
                  <a:tcPr anchor="ctr">
                    <a:lnL w="12700" cap="flat" cmpd="sng" algn="ctr">
                      <a:solidFill>
                        <a:srgbClr val="494949"/>
                      </a:solidFill>
                      <a:prstDash val="solid"/>
                      <a:round/>
                      <a:headEnd type="none" w="med" len="med"/>
                      <a:tailEnd type="none" w="med" len="med"/>
                    </a:lnL>
                    <a:lnR w="12700" cap="flat" cmpd="sng" algn="ctr">
                      <a:solidFill>
                        <a:srgbClr val="494949"/>
                      </a:solidFill>
                      <a:prstDash val="solid"/>
                      <a:round/>
                      <a:headEnd type="none" w="med" len="med"/>
                      <a:tailEnd type="none" w="med" len="med"/>
                    </a:lnR>
                    <a:lnT w="12700" cap="flat" cmpd="sng" algn="ctr">
                      <a:solidFill>
                        <a:srgbClr val="494949"/>
                      </a:solidFill>
                      <a:prstDash val="solid"/>
                      <a:round/>
                      <a:headEnd type="none" w="med" len="med"/>
                      <a:tailEnd type="none" w="med" len="med"/>
                    </a:lnT>
                    <a:lnB w="12700" cap="flat" cmpd="sng" algn="ctr">
                      <a:solidFill>
                        <a:srgbClr val="494949"/>
                      </a:solidFill>
                      <a:prstDash val="solid"/>
                      <a:round/>
                      <a:headEnd type="none" w="med" len="med"/>
                      <a:tailEnd type="none" w="med" len="med"/>
                    </a:lnB>
                    <a:noFill/>
                  </a:tcPr>
                </a:tc>
                <a:tc>
                  <a:txBody>
                    <a:bodyPr/>
                    <a:lstStyle/>
                    <a:p>
                      <a:r>
                        <a:rPr lang="en-IE" sz="2200" dirty="0">
                          <a:solidFill>
                            <a:srgbClr val="494949"/>
                          </a:solidFill>
                        </a:rPr>
                        <a:t>€15,000</a:t>
                      </a:r>
                    </a:p>
                  </a:txBody>
                  <a:tcPr anchor="ctr">
                    <a:lnL w="12700" cap="flat" cmpd="sng" algn="ctr">
                      <a:solidFill>
                        <a:srgbClr val="494949"/>
                      </a:solidFill>
                      <a:prstDash val="solid"/>
                      <a:round/>
                      <a:headEnd type="none" w="med" len="med"/>
                      <a:tailEnd type="none" w="med" len="med"/>
                    </a:lnL>
                    <a:lnR w="12700" cap="flat" cmpd="sng" algn="ctr">
                      <a:solidFill>
                        <a:srgbClr val="494949"/>
                      </a:solidFill>
                      <a:prstDash val="solid"/>
                      <a:round/>
                      <a:headEnd type="none" w="med" len="med"/>
                      <a:tailEnd type="none" w="med" len="med"/>
                    </a:lnR>
                    <a:lnT w="12700" cap="flat" cmpd="sng" algn="ctr">
                      <a:solidFill>
                        <a:srgbClr val="494949"/>
                      </a:solidFill>
                      <a:prstDash val="solid"/>
                      <a:round/>
                      <a:headEnd type="none" w="med" len="med"/>
                      <a:tailEnd type="none" w="med" len="med"/>
                    </a:lnT>
                    <a:lnB w="12700" cap="flat" cmpd="sng" algn="ctr">
                      <a:solidFill>
                        <a:srgbClr val="494949"/>
                      </a:solidFill>
                      <a:prstDash val="solid"/>
                      <a:round/>
                      <a:headEnd type="none" w="med" len="med"/>
                      <a:tailEnd type="none" w="med" len="med"/>
                    </a:lnB>
                    <a:noFill/>
                  </a:tcPr>
                </a:tc>
                <a:tc>
                  <a:txBody>
                    <a:bodyPr/>
                    <a:lstStyle/>
                    <a:p>
                      <a:r>
                        <a:rPr lang="en-IE" sz="2200" dirty="0">
                          <a:solidFill>
                            <a:srgbClr val="494949"/>
                          </a:solidFill>
                        </a:rPr>
                        <a:t>€30,000</a:t>
                      </a:r>
                    </a:p>
                  </a:txBody>
                  <a:tcPr anchor="ctr">
                    <a:lnL w="12700" cap="flat" cmpd="sng" algn="ctr">
                      <a:solidFill>
                        <a:srgbClr val="494949"/>
                      </a:solidFill>
                      <a:prstDash val="solid"/>
                      <a:round/>
                      <a:headEnd type="none" w="med" len="med"/>
                      <a:tailEnd type="none" w="med" len="med"/>
                    </a:lnL>
                    <a:lnR w="12700" cap="flat" cmpd="sng" algn="ctr">
                      <a:solidFill>
                        <a:srgbClr val="494949"/>
                      </a:solidFill>
                      <a:prstDash val="solid"/>
                      <a:round/>
                      <a:headEnd type="none" w="med" len="med"/>
                      <a:tailEnd type="none" w="med" len="med"/>
                    </a:lnR>
                    <a:lnT w="12700" cap="flat" cmpd="sng" algn="ctr">
                      <a:solidFill>
                        <a:srgbClr val="494949"/>
                      </a:solidFill>
                      <a:prstDash val="solid"/>
                      <a:round/>
                      <a:headEnd type="none" w="med" len="med"/>
                      <a:tailEnd type="none" w="med" len="med"/>
                    </a:lnT>
                    <a:lnB w="12700" cap="flat" cmpd="sng" algn="ctr">
                      <a:solidFill>
                        <a:srgbClr val="494949"/>
                      </a:solidFill>
                      <a:prstDash val="solid"/>
                      <a:round/>
                      <a:headEnd type="none" w="med" len="med"/>
                      <a:tailEnd type="none" w="med" len="med"/>
                    </a:lnB>
                    <a:noFill/>
                  </a:tcPr>
                </a:tc>
                <a:extLst>
                  <a:ext uri="{0D108BD9-81ED-4DB2-BD59-A6C34878D82A}">
                    <a16:rowId xmlns:a16="http://schemas.microsoft.com/office/drawing/2014/main" val="2718541304"/>
                  </a:ext>
                </a:extLst>
              </a:tr>
              <a:tr h="507832">
                <a:tc>
                  <a:txBody>
                    <a:bodyPr/>
                    <a:lstStyle/>
                    <a:p>
                      <a:r>
                        <a:rPr lang="en-IE" sz="2200" b="1" dirty="0">
                          <a:solidFill>
                            <a:srgbClr val="459597"/>
                          </a:solidFill>
                        </a:rPr>
                        <a:t>Samtals (</a:t>
                      </a:r>
                      <a:r>
                        <a:rPr lang="en-IE" sz="2200" b="1" dirty="0" err="1">
                          <a:solidFill>
                            <a:srgbClr val="459597"/>
                          </a:solidFill>
                        </a:rPr>
                        <a:t>áætlað</a:t>
                      </a:r>
                      <a:r>
                        <a:rPr lang="en-IE" sz="2200" b="1" dirty="0">
                          <a:solidFill>
                            <a:srgbClr val="459597"/>
                          </a:solidFill>
                        </a:rPr>
                        <a:t>)</a:t>
                      </a:r>
                    </a:p>
                  </a:txBody>
                  <a:tcPr anchor="ctr">
                    <a:lnL w="12700" cap="flat" cmpd="sng" algn="ctr">
                      <a:solidFill>
                        <a:srgbClr val="494949"/>
                      </a:solidFill>
                      <a:prstDash val="solid"/>
                      <a:round/>
                      <a:headEnd type="none" w="med" len="med"/>
                      <a:tailEnd type="none" w="med" len="med"/>
                    </a:lnL>
                    <a:lnR w="12700" cap="flat" cmpd="sng" algn="ctr">
                      <a:solidFill>
                        <a:srgbClr val="494949"/>
                      </a:solidFill>
                      <a:prstDash val="solid"/>
                      <a:round/>
                      <a:headEnd type="none" w="med" len="med"/>
                      <a:tailEnd type="none" w="med" len="med"/>
                    </a:lnR>
                    <a:lnT w="12700" cap="flat" cmpd="sng" algn="ctr">
                      <a:solidFill>
                        <a:srgbClr val="494949"/>
                      </a:solidFill>
                      <a:prstDash val="solid"/>
                      <a:round/>
                      <a:headEnd type="none" w="med" len="med"/>
                      <a:tailEnd type="none" w="med" len="med"/>
                    </a:lnT>
                    <a:lnB w="12700" cap="flat" cmpd="sng" algn="ctr">
                      <a:solidFill>
                        <a:srgbClr val="494949"/>
                      </a:solidFill>
                      <a:prstDash val="solid"/>
                      <a:round/>
                      <a:headEnd type="none" w="med" len="med"/>
                      <a:tailEnd type="none" w="med" len="med"/>
                    </a:lnB>
                    <a:noFill/>
                  </a:tcPr>
                </a:tc>
                <a:tc>
                  <a:txBody>
                    <a:bodyPr/>
                    <a:lstStyle/>
                    <a:p>
                      <a:r>
                        <a:rPr lang="en-IE" sz="2200" b="1">
                          <a:solidFill>
                            <a:srgbClr val="494949"/>
                          </a:solidFill>
                        </a:rPr>
                        <a:t>€41,000–€55,000</a:t>
                      </a:r>
                      <a:endParaRPr lang="en-IE" sz="2200">
                        <a:solidFill>
                          <a:srgbClr val="494949"/>
                        </a:solidFill>
                      </a:endParaRPr>
                    </a:p>
                  </a:txBody>
                  <a:tcPr anchor="ctr">
                    <a:lnL w="12700" cap="flat" cmpd="sng" algn="ctr">
                      <a:solidFill>
                        <a:srgbClr val="494949"/>
                      </a:solidFill>
                      <a:prstDash val="solid"/>
                      <a:round/>
                      <a:headEnd type="none" w="med" len="med"/>
                      <a:tailEnd type="none" w="med" len="med"/>
                    </a:lnL>
                    <a:lnR w="12700" cap="flat" cmpd="sng" algn="ctr">
                      <a:solidFill>
                        <a:srgbClr val="494949"/>
                      </a:solidFill>
                      <a:prstDash val="solid"/>
                      <a:round/>
                      <a:headEnd type="none" w="med" len="med"/>
                      <a:tailEnd type="none" w="med" len="med"/>
                    </a:lnR>
                    <a:lnT w="12700" cap="flat" cmpd="sng" algn="ctr">
                      <a:solidFill>
                        <a:srgbClr val="494949"/>
                      </a:solidFill>
                      <a:prstDash val="solid"/>
                      <a:round/>
                      <a:headEnd type="none" w="med" len="med"/>
                      <a:tailEnd type="none" w="med" len="med"/>
                    </a:lnT>
                    <a:lnB w="12700" cap="flat" cmpd="sng" algn="ctr">
                      <a:solidFill>
                        <a:srgbClr val="494949"/>
                      </a:solidFill>
                      <a:prstDash val="solid"/>
                      <a:round/>
                      <a:headEnd type="none" w="med" len="med"/>
                      <a:tailEnd type="none" w="med" len="med"/>
                    </a:lnB>
                    <a:noFill/>
                  </a:tcPr>
                </a:tc>
                <a:tc>
                  <a:txBody>
                    <a:bodyPr/>
                    <a:lstStyle/>
                    <a:p>
                      <a:r>
                        <a:rPr lang="en-IE" sz="2200" b="1" dirty="0">
                          <a:solidFill>
                            <a:srgbClr val="494949"/>
                          </a:solidFill>
                        </a:rPr>
                        <a:t>€165,000–€195,000</a:t>
                      </a:r>
                      <a:endParaRPr lang="en-IE" sz="2200" dirty="0">
                        <a:solidFill>
                          <a:srgbClr val="494949"/>
                        </a:solidFill>
                      </a:endParaRPr>
                    </a:p>
                  </a:txBody>
                  <a:tcPr anchor="ctr">
                    <a:lnL w="12700" cap="flat" cmpd="sng" algn="ctr">
                      <a:solidFill>
                        <a:srgbClr val="494949"/>
                      </a:solidFill>
                      <a:prstDash val="solid"/>
                      <a:round/>
                      <a:headEnd type="none" w="med" len="med"/>
                      <a:tailEnd type="none" w="med" len="med"/>
                    </a:lnL>
                    <a:lnR w="12700" cap="flat" cmpd="sng" algn="ctr">
                      <a:solidFill>
                        <a:srgbClr val="494949"/>
                      </a:solidFill>
                      <a:prstDash val="solid"/>
                      <a:round/>
                      <a:headEnd type="none" w="med" len="med"/>
                      <a:tailEnd type="none" w="med" len="med"/>
                    </a:lnR>
                    <a:lnT w="12700" cap="flat" cmpd="sng" algn="ctr">
                      <a:solidFill>
                        <a:srgbClr val="494949"/>
                      </a:solidFill>
                      <a:prstDash val="solid"/>
                      <a:round/>
                      <a:headEnd type="none" w="med" len="med"/>
                      <a:tailEnd type="none" w="med" len="med"/>
                    </a:lnT>
                    <a:lnB w="12700" cap="flat" cmpd="sng" algn="ctr">
                      <a:solidFill>
                        <a:srgbClr val="494949"/>
                      </a:solidFill>
                      <a:prstDash val="solid"/>
                      <a:round/>
                      <a:headEnd type="none" w="med" len="med"/>
                      <a:tailEnd type="none" w="med" len="med"/>
                    </a:lnB>
                    <a:noFill/>
                  </a:tcPr>
                </a:tc>
                <a:tc>
                  <a:txBody>
                    <a:bodyPr/>
                    <a:lstStyle/>
                    <a:p>
                      <a:r>
                        <a:rPr lang="en-IE" sz="2200" b="1" dirty="0">
                          <a:solidFill>
                            <a:srgbClr val="494949"/>
                          </a:solidFill>
                        </a:rPr>
                        <a:t>€540,000–€580,000</a:t>
                      </a:r>
                      <a:endParaRPr lang="en-IE" sz="2200" dirty="0">
                        <a:solidFill>
                          <a:srgbClr val="494949"/>
                        </a:solidFill>
                      </a:endParaRPr>
                    </a:p>
                  </a:txBody>
                  <a:tcPr anchor="ctr">
                    <a:lnL w="12700" cap="flat" cmpd="sng" algn="ctr">
                      <a:solidFill>
                        <a:srgbClr val="494949"/>
                      </a:solidFill>
                      <a:prstDash val="solid"/>
                      <a:round/>
                      <a:headEnd type="none" w="med" len="med"/>
                      <a:tailEnd type="none" w="med" len="med"/>
                    </a:lnL>
                    <a:lnR w="12700" cap="flat" cmpd="sng" algn="ctr">
                      <a:solidFill>
                        <a:srgbClr val="494949"/>
                      </a:solidFill>
                      <a:prstDash val="solid"/>
                      <a:round/>
                      <a:headEnd type="none" w="med" len="med"/>
                      <a:tailEnd type="none" w="med" len="med"/>
                    </a:lnR>
                    <a:lnT w="12700" cap="flat" cmpd="sng" algn="ctr">
                      <a:solidFill>
                        <a:srgbClr val="494949"/>
                      </a:solidFill>
                      <a:prstDash val="solid"/>
                      <a:round/>
                      <a:headEnd type="none" w="med" len="med"/>
                      <a:tailEnd type="none" w="med" len="med"/>
                    </a:lnT>
                    <a:lnB w="12700" cap="flat" cmpd="sng" algn="ctr">
                      <a:solidFill>
                        <a:srgbClr val="494949"/>
                      </a:solidFill>
                      <a:prstDash val="solid"/>
                      <a:round/>
                      <a:headEnd type="none" w="med" len="med"/>
                      <a:tailEnd type="none" w="med" len="med"/>
                    </a:lnB>
                    <a:noFill/>
                  </a:tcPr>
                </a:tc>
                <a:extLst>
                  <a:ext uri="{0D108BD9-81ED-4DB2-BD59-A6C34878D82A}">
                    <a16:rowId xmlns:a16="http://schemas.microsoft.com/office/drawing/2014/main" val="1214601503"/>
                  </a:ext>
                </a:extLst>
              </a:tr>
            </a:tbl>
          </a:graphicData>
        </a:graphic>
      </p:graphicFrame>
    </p:spTree>
    <p:extLst>
      <p:ext uri="{BB962C8B-B14F-4D97-AF65-F5344CB8AC3E}">
        <p14:creationId xmlns:p14="http://schemas.microsoft.com/office/powerpoint/2010/main" val="227936038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35E2EB-94E7-519C-3001-9B1051F699C4}"/>
            </a:ext>
          </a:extLst>
        </p:cNvPr>
        <p:cNvGrpSpPr/>
        <p:nvPr/>
      </p:nvGrpSpPr>
      <p:grpSpPr>
        <a:xfrm>
          <a:off x="0" y="0"/>
          <a:ext cx="0" cy="0"/>
          <a:chOff x="0" y="0"/>
          <a:chExt cx="0" cy="0"/>
        </a:xfrm>
      </p:grpSpPr>
      <p:sp>
        <p:nvSpPr>
          <p:cNvPr id="9" name="Freeform 8">
            <a:extLst>
              <a:ext uri="{FF2B5EF4-FFF2-40B4-BE49-F238E27FC236}">
                <a16:creationId xmlns:a16="http://schemas.microsoft.com/office/drawing/2014/main" id="{2E204C9A-6E7E-835E-2EB4-56237A47E426}"/>
              </a:ext>
            </a:extLst>
          </p:cNvPr>
          <p:cNvSpPr/>
          <p:nvPr/>
        </p:nvSpPr>
        <p:spPr>
          <a:xfrm>
            <a:off x="-1" y="0"/>
            <a:ext cx="1534450" cy="6194605"/>
          </a:xfrm>
          <a:custGeom>
            <a:avLst/>
            <a:gdLst>
              <a:gd name="connsiteX0" fmla="*/ 1 w 1534450"/>
              <a:gd name="connsiteY0" fmla="*/ 0 h 6194605"/>
              <a:gd name="connsiteX1" fmla="*/ 214586 w 1534450"/>
              <a:gd name="connsiteY1" fmla="*/ 0 h 6194605"/>
              <a:gd name="connsiteX2" fmla="*/ 214586 w 1534450"/>
              <a:gd name="connsiteY2" fmla="*/ 1 h 6194605"/>
              <a:gd name="connsiteX3" fmla="*/ 473397 w 1534450"/>
              <a:gd name="connsiteY3" fmla="*/ 1 h 6194605"/>
              <a:gd name="connsiteX4" fmla="*/ 744369 w 1534450"/>
              <a:gd name="connsiteY4" fmla="*/ 1 h 6194605"/>
              <a:gd name="connsiteX5" fmla="*/ 814003 w 1534450"/>
              <a:gd name="connsiteY5" fmla="*/ 1 h 6194605"/>
              <a:gd name="connsiteX6" fmla="*/ 922872 w 1534450"/>
              <a:gd name="connsiteY6" fmla="*/ 1 h 6194605"/>
              <a:gd name="connsiteX7" fmla="*/ 1084975 w 1534450"/>
              <a:gd name="connsiteY7" fmla="*/ 1 h 6194605"/>
              <a:gd name="connsiteX8" fmla="*/ 1193844 w 1534450"/>
              <a:gd name="connsiteY8" fmla="*/ 1 h 6194605"/>
              <a:gd name="connsiteX9" fmla="*/ 1263478 w 1534450"/>
              <a:gd name="connsiteY9" fmla="*/ 1 h 6194605"/>
              <a:gd name="connsiteX10" fmla="*/ 1534450 w 1534450"/>
              <a:gd name="connsiteY10" fmla="*/ 1 h 6194605"/>
              <a:gd name="connsiteX11" fmla="*/ 1534450 w 1534450"/>
              <a:gd name="connsiteY11" fmla="*/ 280558 h 6194605"/>
              <a:gd name="connsiteX12" fmla="*/ 1534450 w 1534450"/>
              <a:gd name="connsiteY12" fmla="*/ 323234 h 6194605"/>
              <a:gd name="connsiteX13" fmla="*/ 1534450 w 1534450"/>
              <a:gd name="connsiteY13" fmla="*/ 603792 h 6194605"/>
              <a:gd name="connsiteX14" fmla="*/ 1534450 w 1534450"/>
              <a:gd name="connsiteY14" fmla="*/ 691592 h 6194605"/>
              <a:gd name="connsiteX15" fmla="*/ 1534450 w 1534450"/>
              <a:gd name="connsiteY15" fmla="*/ 972149 h 6194605"/>
              <a:gd name="connsiteX16" fmla="*/ 1534450 w 1534450"/>
              <a:gd name="connsiteY16" fmla="*/ 1014826 h 6194605"/>
              <a:gd name="connsiteX17" fmla="*/ 1534450 w 1534450"/>
              <a:gd name="connsiteY17" fmla="*/ 1295384 h 6194605"/>
              <a:gd name="connsiteX18" fmla="*/ 1534450 w 1534450"/>
              <a:gd name="connsiteY18" fmla="*/ 1706708 h 6194605"/>
              <a:gd name="connsiteX19" fmla="*/ 1534450 w 1534450"/>
              <a:gd name="connsiteY19" fmla="*/ 1987265 h 6194605"/>
              <a:gd name="connsiteX20" fmla="*/ 1534450 w 1534450"/>
              <a:gd name="connsiteY20" fmla="*/ 2029942 h 6194605"/>
              <a:gd name="connsiteX21" fmla="*/ 1534450 w 1534450"/>
              <a:gd name="connsiteY21" fmla="*/ 2310499 h 6194605"/>
              <a:gd name="connsiteX22" fmla="*/ 1534450 w 1534450"/>
              <a:gd name="connsiteY22" fmla="*/ 2398299 h 6194605"/>
              <a:gd name="connsiteX23" fmla="*/ 1534450 w 1534450"/>
              <a:gd name="connsiteY23" fmla="*/ 2678857 h 6194605"/>
              <a:gd name="connsiteX24" fmla="*/ 1534450 w 1534450"/>
              <a:gd name="connsiteY24" fmla="*/ 2721534 h 6194605"/>
              <a:gd name="connsiteX25" fmla="*/ 1534450 w 1534450"/>
              <a:gd name="connsiteY25" fmla="*/ 2983125 h 6194605"/>
              <a:gd name="connsiteX26" fmla="*/ 1534450 w 1534450"/>
              <a:gd name="connsiteY26" fmla="*/ 3002091 h 6194605"/>
              <a:gd name="connsiteX27" fmla="*/ 1534450 w 1534450"/>
              <a:gd name="connsiteY27" fmla="*/ 3263682 h 6194605"/>
              <a:gd name="connsiteX28" fmla="*/ 1534450 w 1534450"/>
              <a:gd name="connsiteY28" fmla="*/ 3306358 h 6194605"/>
              <a:gd name="connsiteX29" fmla="*/ 1534450 w 1534450"/>
              <a:gd name="connsiteY29" fmla="*/ 3586916 h 6194605"/>
              <a:gd name="connsiteX30" fmla="*/ 1534450 w 1534450"/>
              <a:gd name="connsiteY30" fmla="*/ 3674717 h 6194605"/>
              <a:gd name="connsiteX31" fmla="*/ 1534450 w 1534450"/>
              <a:gd name="connsiteY31" fmla="*/ 3955274 h 6194605"/>
              <a:gd name="connsiteX32" fmla="*/ 1534450 w 1534450"/>
              <a:gd name="connsiteY32" fmla="*/ 3997950 h 6194605"/>
              <a:gd name="connsiteX33" fmla="*/ 1534450 w 1534450"/>
              <a:gd name="connsiteY33" fmla="*/ 4278508 h 6194605"/>
              <a:gd name="connsiteX34" fmla="*/ 1534450 w 1534450"/>
              <a:gd name="connsiteY34" fmla="*/ 4689832 h 6194605"/>
              <a:gd name="connsiteX35" fmla="*/ 1534450 w 1534450"/>
              <a:gd name="connsiteY35" fmla="*/ 4970389 h 6194605"/>
              <a:gd name="connsiteX36" fmla="*/ 1534450 w 1534450"/>
              <a:gd name="connsiteY36" fmla="*/ 5013066 h 6194605"/>
              <a:gd name="connsiteX37" fmla="*/ 1534450 w 1534450"/>
              <a:gd name="connsiteY37" fmla="*/ 5293623 h 6194605"/>
              <a:gd name="connsiteX38" fmla="*/ 1534450 w 1534450"/>
              <a:gd name="connsiteY38" fmla="*/ 5381423 h 6194605"/>
              <a:gd name="connsiteX39" fmla="*/ 1534450 w 1534450"/>
              <a:gd name="connsiteY39" fmla="*/ 5661981 h 6194605"/>
              <a:gd name="connsiteX40" fmla="*/ 1534450 w 1534450"/>
              <a:gd name="connsiteY40" fmla="*/ 5704658 h 6194605"/>
              <a:gd name="connsiteX41" fmla="*/ 1534450 w 1534450"/>
              <a:gd name="connsiteY41" fmla="*/ 5985215 h 6194605"/>
              <a:gd name="connsiteX42" fmla="*/ 1291991 w 1534450"/>
              <a:gd name="connsiteY42" fmla="*/ 6194605 h 6194605"/>
              <a:gd name="connsiteX43" fmla="*/ 1021020 w 1534450"/>
              <a:gd name="connsiteY43" fmla="*/ 6194605 h 6194605"/>
              <a:gd name="connsiteX44" fmla="*/ 951383 w 1534450"/>
              <a:gd name="connsiteY44" fmla="*/ 6194605 h 6194605"/>
              <a:gd name="connsiteX45" fmla="*/ 842515 w 1534450"/>
              <a:gd name="connsiteY45" fmla="*/ 6194605 h 6194605"/>
              <a:gd name="connsiteX46" fmla="*/ 680412 w 1534450"/>
              <a:gd name="connsiteY46" fmla="*/ 6194605 h 6194605"/>
              <a:gd name="connsiteX47" fmla="*/ 571543 w 1534450"/>
              <a:gd name="connsiteY47" fmla="*/ 6194605 h 6194605"/>
              <a:gd name="connsiteX48" fmla="*/ 501908 w 1534450"/>
              <a:gd name="connsiteY48" fmla="*/ 6194605 h 6194605"/>
              <a:gd name="connsiteX49" fmla="*/ 230937 w 1534450"/>
              <a:gd name="connsiteY49" fmla="*/ 6194605 h 6194605"/>
              <a:gd name="connsiteX50" fmla="*/ 0 w 1534450"/>
              <a:gd name="connsiteY50" fmla="*/ 6194605 h 6194605"/>
              <a:gd name="connsiteX51" fmla="*/ 0 w 1534450"/>
              <a:gd name="connsiteY51" fmla="*/ 6054968 h 6194605"/>
              <a:gd name="connsiteX52" fmla="*/ 0 w 1534450"/>
              <a:gd name="connsiteY52" fmla="*/ 5508071 h 6194605"/>
              <a:gd name="connsiteX53" fmla="*/ 0 w 1534450"/>
              <a:gd name="connsiteY53" fmla="*/ 5367526 h 6194605"/>
              <a:gd name="connsiteX54" fmla="*/ 0 w 1534450"/>
              <a:gd name="connsiteY54" fmla="*/ 5147800 h 6194605"/>
              <a:gd name="connsiteX55" fmla="*/ 0 w 1534450"/>
              <a:gd name="connsiteY55" fmla="*/ 4820627 h 6194605"/>
              <a:gd name="connsiteX56" fmla="*/ 0 w 1534450"/>
              <a:gd name="connsiteY56" fmla="*/ 4600898 h 6194605"/>
              <a:gd name="connsiteX57" fmla="*/ 0 w 1534450"/>
              <a:gd name="connsiteY57" fmla="*/ 4460357 h 6194605"/>
              <a:gd name="connsiteX58" fmla="*/ 0 w 1534450"/>
              <a:gd name="connsiteY58" fmla="*/ 3913457 h 6194605"/>
              <a:gd name="connsiteX59" fmla="*/ 1 w 1534450"/>
              <a:gd name="connsiteY59" fmla="*/ 3913457 h 6194605"/>
              <a:gd name="connsiteX60" fmla="*/ 1 w 1534450"/>
              <a:gd name="connsiteY60" fmla="*/ 3391103 h 6194605"/>
              <a:gd name="connsiteX61" fmla="*/ 1 w 1534450"/>
              <a:gd name="connsiteY61" fmla="*/ 3288458 h 6194605"/>
              <a:gd name="connsiteX62" fmla="*/ 0 w 1534450"/>
              <a:gd name="connsiteY62" fmla="*/ 3288458 h 6194605"/>
              <a:gd name="connsiteX63" fmla="*/ 0 w 1534450"/>
              <a:gd name="connsiteY63" fmla="*/ 3182336 h 6194605"/>
              <a:gd name="connsiteX64" fmla="*/ 1 w 1534450"/>
              <a:gd name="connsiteY64" fmla="*/ 3182336 h 6194605"/>
              <a:gd name="connsiteX65" fmla="*/ 1 w 1534450"/>
              <a:gd name="connsiteY65" fmla="*/ 2930973 h 6194605"/>
              <a:gd name="connsiteX66" fmla="*/ 0 w 1534450"/>
              <a:gd name="connsiteY66" fmla="*/ 2930973 h 6194605"/>
              <a:gd name="connsiteX67" fmla="*/ 0 w 1534450"/>
              <a:gd name="connsiteY67" fmla="*/ 2604180 h 6194605"/>
              <a:gd name="connsiteX68" fmla="*/ 0 w 1534450"/>
              <a:gd name="connsiteY68" fmla="*/ 2383049 h 6194605"/>
              <a:gd name="connsiteX69" fmla="*/ 0 w 1534450"/>
              <a:gd name="connsiteY69" fmla="*/ 1836151 h 6194605"/>
              <a:gd name="connsiteX70" fmla="*/ 0 w 1534450"/>
              <a:gd name="connsiteY70" fmla="*/ 1695606 h 6194605"/>
              <a:gd name="connsiteX71" fmla="*/ 0 w 1534450"/>
              <a:gd name="connsiteY71" fmla="*/ 1475879 h 6194605"/>
              <a:gd name="connsiteX72" fmla="*/ 0 w 1534450"/>
              <a:gd name="connsiteY72" fmla="*/ 1148708 h 6194605"/>
              <a:gd name="connsiteX73" fmla="*/ 0 w 1534450"/>
              <a:gd name="connsiteY73" fmla="*/ 928979 h 6194605"/>
              <a:gd name="connsiteX74" fmla="*/ 0 w 1534450"/>
              <a:gd name="connsiteY74" fmla="*/ 788436 h 6194605"/>
              <a:gd name="connsiteX75" fmla="*/ 0 w 1534450"/>
              <a:gd name="connsiteY75" fmla="*/ 241537 h 6194605"/>
              <a:gd name="connsiteX76" fmla="*/ 1 w 1534450"/>
              <a:gd name="connsiteY76" fmla="*/ 241537 h 61946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1534450" h="6194605">
                <a:moveTo>
                  <a:pt x="1" y="0"/>
                </a:moveTo>
                <a:lnTo>
                  <a:pt x="214586" y="0"/>
                </a:lnTo>
                <a:lnTo>
                  <a:pt x="214586" y="1"/>
                </a:lnTo>
                <a:lnTo>
                  <a:pt x="473397" y="1"/>
                </a:lnTo>
                <a:lnTo>
                  <a:pt x="744369" y="1"/>
                </a:lnTo>
                <a:lnTo>
                  <a:pt x="814003" y="1"/>
                </a:lnTo>
                <a:lnTo>
                  <a:pt x="922872" y="1"/>
                </a:lnTo>
                <a:lnTo>
                  <a:pt x="1084975" y="1"/>
                </a:lnTo>
                <a:lnTo>
                  <a:pt x="1193844" y="1"/>
                </a:lnTo>
                <a:lnTo>
                  <a:pt x="1263478" y="1"/>
                </a:lnTo>
                <a:lnTo>
                  <a:pt x="1534450" y="1"/>
                </a:lnTo>
                <a:lnTo>
                  <a:pt x="1534450" y="280558"/>
                </a:lnTo>
                <a:lnTo>
                  <a:pt x="1534450" y="323234"/>
                </a:lnTo>
                <a:lnTo>
                  <a:pt x="1534450" y="603792"/>
                </a:lnTo>
                <a:lnTo>
                  <a:pt x="1534450" y="691592"/>
                </a:lnTo>
                <a:lnTo>
                  <a:pt x="1534450" y="972149"/>
                </a:lnTo>
                <a:lnTo>
                  <a:pt x="1534450" y="1014826"/>
                </a:lnTo>
                <a:lnTo>
                  <a:pt x="1534450" y="1295384"/>
                </a:lnTo>
                <a:lnTo>
                  <a:pt x="1534450" y="1706708"/>
                </a:lnTo>
                <a:lnTo>
                  <a:pt x="1534450" y="1987265"/>
                </a:lnTo>
                <a:lnTo>
                  <a:pt x="1534450" y="2029942"/>
                </a:lnTo>
                <a:lnTo>
                  <a:pt x="1534450" y="2310499"/>
                </a:lnTo>
                <a:lnTo>
                  <a:pt x="1534450" y="2398299"/>
                </a:lnTo>
                <a:lnTo>
                  <a:pt x="1534450" y="2678857"/>
                </a:lnTo>
                <a:lnTo>
                  <a:pt x="1534450" y="2721534"/>
                </a:lnTo>
                <a:lnTo>
                  <a:pt x="1534450" y="2983125"/>
                </a:lnTo>
                <a:lnTo>
                  <a:pt x="1534450" y="3002091"/>
                </a:lnTo>
                <a:lnTo>
                  <a:pt x="1534450" y="3263682"/>
                </a:lnTo>
                <a:lnTo>
                  <a:pt x="1534450" y="3306358"/>
                </a:lnTo>
                <a:lnTo>
                  <a:pt x="1534450" y="3586916"/>
                </a:lnTo>
                <a:lnTo>
                  <a:pt x="1534450" y="3674717"/>
                </a:lnTo>
                <a:lnTo>
                  <a:pt x="1534450" y="3955274"/>
                </a:lnTo>
                <a:lnTo>
                  <a:pt x="1534450" y="3997950"/>
                </a:lnTo>
                <a:lnTo>
                  <a:pt x="1534450" y="4278508"/>
                </a:lnTo>
                <a:lnTo>
                  <a:pt x="1534450" y="4689832"/>
                </a:lnTo>
                <a:lnTo>
                  <a:pt x="1534450" y="4970389"/>
                </a:lnTo>
                <a:lnTo>
                  <a:pt x="1534450" y="5013066"/>
                </a:lnTo>
                <a:lnTo>
                  <a:pt x="1534450" y="5293623"/>
                </a:lnTo>
                <a:lnTo>
                  <a:pt x="1534450" y="5381423"/>
                </a:lnTo>
                <a:lnTo>
                  <a:pt x="1534450" y="5661981"/>
                </a:lnTo>
                <a:lnTo>
                  <a:pt x="1534450" y="5704658"/>
                </a:lnTo>
                <a:lnTo>
                  <a:pt x="1534450" y="5985215"/>
                </a:lnTo>
                <a:cubicBezTo>
                  <a:pt x="1534450" y="6100550"/>
                  <a:pt x="1426336" y="6194605"/>
                  <a:pt x="1291991" y="6194605"/>
                </a:cubicBezTo>
                <a:lnTo>
                  <a:pt x="1021020" y="6194605"/>
                </a:lnTo>
                <a:lnTo>
                  <a:pt x="951383" y="6194605"/>
                </a:lnTo>
                <a:lnTo>
                  <a:pt x="842515" y="6194605"/>
                </a:lnTo>
                <a:lnTo>
                  <a:pt x="680412" y="6194605"/>
                </a:lnTo>
                <a:lnTo>
                  <a:pt x="571543" y="6194605"/>
                </a:lnTo>
                <a:lnTo>
                  <a:pt x="501908" y="6194605"/>
                </a:lnTo>
                <a:lnTo>
                  <a:pt x="230937" y="6194605"/>
                </a:lnTo>
                <a:lnTo>
                  <a:pt x="0" y="6194605"/>
                </a:lnTo>
                <a:lnTo>
                  <a:pt x="0" y="6054968"/>
                </a:lnTo>
                <a:lnTo>
                  <a:pt x="0" y="5508071"/>
                </a:lnTo>
                <a:lnTo>
                  <a:pt x="0" y="5367526"/>
                </a:lnTo>
                <a:lnTo>
                  <a:pt x="0" y="5147800"/>
                </a:lnTo>
                <a:lnTo>
                  <a:pt x="0" y="4820627"/>
                </a:lnTo>
                <a:lnTo>
                  <a:pt x="0" y="4600898"/>
                </a:lnTo>
                <a:lnTo>
                  <a:pt x="0" y="4460357"/>
                </a:lnTo>
                <a:lnTo>
                  <a:pt x="0" y="3913457"/>
                </a:lnTo>
                <a:lnTo>
                  <a:pt x="1" y="3913457"/>
                </a:lnTo>
                <a:lnTo>
                  <a:pt x="1" y="3391103"/>
                </a:lnTo>
                <a:lnTo>
                  <a:pt x="1" y="3288458"/>
                </a:lnTo>
                <a:lnTo>
                  <a:pt x="0" y="3288458"/>
                </a:lnTo>
                <a:lnTo>
                  <a:pt x="0" y="3182336"/>
                </a:lnTo>
                <a:lnTo>
                  <a:pt x="1" y="3182336"/>
                </a:lnTo>
                <a:lnTo>
                  <a:pt x="1" y="2930973"/>
                </a:lnTo>
                <a:lnTo>
                  <a:pt x="0" y="2930973"/>
                </a:lnTo>
                <a:lnTo>
                  <a:pt x="0" y="2604180"/>
                </a:lnTo>
                <a:lnTo>
                  <a:pt x="0" y="2383049"/>
                </a:lnTo>
                <a:lnTo>
                  <a:pt x="0" y="1836151"/>
                </a:lnTo>
                <a:lnTo>
                  <a:pt x="0" y="1695606"/>
                </a:lnTo>
                <a:lnTo>
                  <a:pt x="0" y="1475879"/>
                </a:lnTo>
                <a:lnTo>
                  <a:pt x="0" y="1148708"/>
                </a:lnTo>
                <a:lnTo>
                  <a:pt x="0" y="928979"/>
                </a:lnTo>
                <a:lnTo>
                  <a:pt x="0" y="788436"/>
                </a:lnTo>
                <a:lnTo>
                  <a:pt x="0" y="241537"/>
                </a:lnTo>
                <a:lnTo>
                  <a:pt x="1" y="241537"/>
                </a:lnTo>
                <a:close/>
              </a:path>
            </a:pathLst>
          </a:custGeom>
          <a:solidFill>
            <a:srgbClr val="459597"/>
          </a:solidFill>
          <a:ln w="24491" cap="flat">
            <a:noFill/>
            <a:prstDash val="solid"/>
            <a:miter/>
          </a:ln>
        </p:spPr>
        <p:txBody>
          <a:bodyPr wrap="square" rtlCol="0" anchor="ctr">
            <a:noAutofit/>
          </a:bodyPr>
          <a:lstStyle/>
          <a:p>
            <a:endParaRPr lang="en-US"/>
          </a:p>
        </p:txBody>
      </p:sp>
      <p:cxnSp>
        <p:nvCxnSpPr>
          <p:cNvPr id="10" name="Straight Connector 9">
            <a:extLst>
              <a:ext uri="{FF2B5EF4-FFF2-40B4-BE49-F238E27FC236}">
                <a16:creationId xmlns:a16="http://schemas.microsoft.com/office/drawing/2014/main" id="{57E874BC-02EA-A9AF-5D2B-9E70B4B7EC3B}"/>
              </a:ext>
            </a:extLst>
          </p:cNvPr>
          <p:cNvCxnSpPr>
            <a:cxnSpLocks/>
          </p:cNvCxnSpPr>
          <p:nvPr/>
        </p:nvCxnSpPr>
        <p:spPr>
          <a:xfrm>
            <a:off x="1812792" y="3467443"/>
            <a:ext cx="7793875"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Slide Number Placeholder 5">
            <a:extLst>
              <a:ext uri="{FF2B5EF4-FFF2-40B4-BE49-F238E27FC236}">
                <a16:creationId xmlns:a16="http://schemas.microsoft.com/office/drawing/2014/main" id="{A82D574D-A5CF-2ED0-7734-A561E5B6D5C0}"/>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37</a:t>
            </a:fld>
            <a:endParaRPr lang="fr-CA" sz="1200" dirty="0"/>
          </a:p>
        </p:txBody>
      </p:sp>
      <p:sp>
        <p:nvSpPr>
          <p:cNvPr id="2" name="TextBox 1">
            <a:extLst>
              <a:ext uri="{FF2B5EF4-FFF2-40B4-BE49-F238E27FC236}">
                <a16:creationId xmlns:a16="http://schemas.microsoft.com/office/drawing/2014/main" id="{2D377043-073D-628A-D5EE-D479A8B3A3CF}"/>
              </a:ext>
            </a:extLst>
          </p:cNvPr>
          <p:cNvSpPr txBox="1"/>
          <p:nvPr/>
        </p:nvSpPr>
        <p:spPr>
          <a:xfrm>
            <a:off x="2112580" y="3803650"/>
            <a:ext cx="7494087" cy="2760499"/>
          </a:xfrm>
          <a:prstGeom prst="rect">
            <a:avLst/>
          </a:prstGeom>
          <a:noFill/>
        </p:spPr>
        <p:txBody>
          <a:bodyPr wrap="square">
            <a:spAutoFit/>
          </a:bodyPr>
          <a:lstStyle/>
          <a:p>
            <a:pPr>
              <a:lnSpc>
                <a:spcPts val="2340"/>
              </a:lnSpc>
              <a:spcAft>
                <a:spcPts val="1200"/>
              </a:spcAft>
            </a:pPr>
            <a:r>
              <a:rPr lang="en-US" sz="2400" b="1" dirty="0">
                <a:solidFill>
                  <a:srgbClr val="EC7C69"/>
                </a:solidFill>
              </a:rPr>
              <a:t>Viðskiptalíkanið þitt (t.d. árstíðabundið, í fullu starfi, byggt á dvalarstað) hefur áhrif á fasta og breytilega kostnað og arðsemi (ROI).</a:t>
            </a:r>
          </a:p>
          <a:p>
            <a:pPr>
              <a:lnSpc>
                <a:spcPts val="2340"/>
              </a:lnSpc>
              <a:spcAft>
                <a:spcPts val="1200"/>
              </a:spcAft>
            </a:pPr>
            <a:r>
              <a:rPr lang="en-US" sz="2200" dirty="0">
                <a:solidFill>
                  <a:srgbClr val="494949"/>
                </a:solidFill>
              </a:rPr>
              <a:t>Að skilja viðskiptalíkanið þitt snemma hjálpar til við að leiðbeina öllum framtíðarákvörðunum. Munstu reka glamping-svæði, </a:t>
            </a:r>
            <a:r>
              <a:rPr lang="en-US" sz="2200" dirty="0" err="1">
                <a:solidFill>
                  <a:srgbClr val="494949"/>
                </a:solidFill>
              </a:rPr>
              <a:t>bústað</a:t>
            </a:r>
            <a:r>
              <a:rPr lang="en-US" sz="2200" dirty="0">
                <a:solidFill>
                  <a:srgbClr val="494949"/>
                </a:solidFill>
              </a:rPr>
              <a:t>, vistfræðilegan friðarstað eða flytjanlegan pop-up? </a:t>
            </a:r>
          </a:p>
          <a:p>
            <a:pPr>
              <a:lnSpc>
                <a:spcPts val="2340"/>
              </a:lnSpc>
              <a:spcAft>
                <a:spcPts val="1200"/>
              </a:spcAft>
            </a:pPr>
            <a:r>
              <a:rPr lang="en-US" sz="2200" dirty="0">
                <a:solidFill>
                  <a:srgbClr val="494949"/>
                </a:solidFill>
              </a:rPr>
              <a:t>Hver og einn hefur mismunandi innviði, árstíðabundna starfsemi, mannafla og væntingar gesta. Þetta hefur einnig áhrif á fjármögnunarmöguleika og reglugerðir sem gilda. </a:t>
            </a:r>
          </a:p>
        </p:txBody>
      </p:sp>
      <p:pic>
        <p:nvPicPr>
          <p:cNvPr id="14" name="Picture 13">
            <a:extLst>
              <a:ext uri="{FF2B5EF4-FFF2-40B4-BE49-F238E27FC236}">
                <a16:creationId xmlns:a16="http://schemas.microsoft.com/office/drawing/2014/main" id="{3B312A56-0927-FCEB-5031-FFBD2203E3C0}"/>
              </a:ext>
            </a:extLst>
          </p:cNvPr>
          <p:cNvPicPr>
            <a:picLocks noChangeAspect="1"/>
          </p:cNvPicPr>
          <p:nvPr/>
        </p:nvPicPr>
        <p:blipFill>
          <a:blip r:embed="rId2">
            <a:alphaModFix amt="33000"/>
            <a:biLevel thresh="25000"/>
            <a:extLst>
              <a:ext uri="{BEBA8EAE-BF5A-486C-A8C5-ECC9F3942E4B}">
                <a14:imgProps xmlns:a14="http://schemas.microsoft.com/office/drawing/2010/main">
                  <a14:imgLayer r:embed="rId3">
                    <a14:imgEffect>
                      <a14:colorTemperature colorTemp="4700"/>
                    </a14:imgEffect>
                  </a14:imgLayer>
                </a14:imgProps>
              </a:ext>
              <a:ext uri="{28A0092B-C50C-407E-A947-70E740481C1C}">
                <a14:useLocalDpi xmlns:a14="http://schemas.microsoft.com/office/drawing/2010/main" val="0"/>
              </a:ext>
            </a:extLst>
          </a:blip>
          <a:srcRect l="53155" t="-1" r="5047" b="49903"/>
          <a:stretch/>
        </p:blipFill>
        <p:spPr>
          <a:xfrm>
            <a:off x="-1284550" y="4197350"/>
            <a:ext cx="3580276" cy="2659133"/>
          </a:xfrm>
          <a:prstGeom prst="rect">
            <a:avLst/>
          </a:prstGeom>
        </p:spPr>
      </p:pic>
      <p:sp>
        <p:nvSpPr>
          <p:cNvPr id="5" name="Text Placeholder 5">
            <a:extLst>
              <a:ext uri="{FF2B5EF4-FFF2-40B4-BE49-F238E27FC236}">
                <a16:creationId xmlns:a16="http://schemas.microsoft.com/office/drawing/2014/main" id="{0654E884-2380-E7BE-53CD-6FDF2D617293}"/>
              </a:ext>
            </a:extLst>
          </p:cNvPr>
          <p:cNvSpPr txBox="1">
            <a:spLocks/>
          </p:cNvSpPr>
          <p:nvPr/>
        </p:nvSpPr>
        <p:spPr>
          <a:xfrm>
            <a:off x="2112580" y="1924242"/>
            <a:ext cx="7296301" cy="1464686"/>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solidFill>
                  <a:srgbClr val="459597"/>
                </a:solidFill>
              </a:rPr>
              <a:t>Að skilja kostnaðinn á bak við mismunandi viðskiptalíkön </a:t>
            </a:r>
          </a:p>
          <a:p>
            <a:pPr>
              <a:lnSpc>
                <a:spcPts val="2900"/>
              </a:lnSpc>
            </a:pPr>
            <a:r>
              <a:rPr lang="en-US" b="0" dirty="0">
                <a:solidFill>
                  <a:srgbClr val="494949"/>
                </a:solidFill>
              </a:rPr>
              <a:t>Hvað er viðskiptalíkan þitt: Kostnaðarhliðin</a:t>
            </a:r>
          </a:p>
          <a:p>
            <a:pPr>
              <a:lnSpc>
                <a:spcPts val="2900"/>
              </a:lnSpc>
            </a:pPr>
            <a:r>
              <a:rPr lang="en-US" dirty="0">
                <a:solidFill>
                  <a:srgbClr val="459597"/>
                </a:solidFill>
              </a:rPr>
              <a:t> </a:t>
            </a:r>
          </a:p>
          <a:p>
            <a:pPr>
              <a:lnSpc>
                <a:spcPts val="2900"/>
              </a:lnSpc>
            </a:pPr>
            <a:endParaRPr lang="en-US" dirty="0"/>
          </a:p>
        </p:txBody>
      </p:sp>
      <p:sp>
        <p:nvSpPr>
          <p:cNvPr id="6" name="Text Placeholder 3">
            <a:extLst>
              <a:ext uri="{FF2B5EF4-FFF2-40B4-BE49-F238E27FC236}">
                <a16:creationId xmlns:a16="http://schemas.microsoft.com/office/drawing/2014/main" id="{58FF5683-CF01-BBF7-AF7C-3916C13B92C6}"/>
              </a:ext>
            </a:extLst>
          </p:cNvPr>
          <p:cNvSpPr txBox="1">
            <a:spLocks/>
          </p:cNvSpPr>
          <p:nvPr/>
        </p:nvSpPr>
        <p:spPr>
          <a:xfrm rot="16200000">
            <a:off x="-1643725" y="2596929"/>
            <a:ext cx="5537624" cy="1229105"/>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lnSpc>
                <a:spcPts val="3620"/>
              </a:lnSpc>
            </a:pPr>
            <a:r>
              <a:rPr lang="en-US" dirty="0">
                <a:solidFill>
                  <a:schemeClr val="bg1"/>
                </a:solidFill>
              </a:rPr>
              <a:t>Viðskiptalíkön</a:t>
            </a:r>
          </a:p>
          <a:p>
            <a:pPr algn="r">
              <a:lnSpc>
                <a:spcPts val="3620"/>
              </a:lnSpc>
            </a:pPr>
            <a:endParaRPr lang="en-US" dirty="0">
              <a:solidFill>
                <a:schemeClr val="bg1"/>
              </a:solidFill>
            </a:endParaRPr>
          </a:p>
        </p:txBody>
      </p:sp>
      <p:sp>
        <p:nvSpPr>
          <p:cNvPr id="3" name="TextBox 2">
            <a:extLst>
              <a:ext uri="{FF2B5EF4-FFF2-40B4-BE49-F238E27FC236}">
                <a16:creationId xmlns:a16="http://schemas.microsoft.com/office/drawing/2014/main" id="{D01F40D8-6D7A-0052-4B19-4AA22FC2D271}"/>
              </a:ext>
            </a:extLst>
          </p:cNvPr>
          <p:cNvSpPr txBox="1"/>
          <p:nvPr/>
        </p:nvSpPr>
        <p:spPr>
          <a:xfrm>
            <a:off x="2783103" y="830065"/>
            <a:ext cx="4042549" cy="1015663"/>
          </a:xfrm>
          <a:prstGeom prst="rect">
            <a:avLst/>
          </a:prstGeom>
          <a:noFill/>
        </p:spPr>
        <p:txBody>
          <a:bodyPr wrap="square" rtlCol="0">
            <a:spAutoFit/>
          </a:bodyPr>
          <a:lstStyle/>
          <a:p>
            <a:pPr>
              <a:lnSpc>
                <a:spcPts val="2360"/>
              </a:lnSpc>
            </a:pPr>
            <a:r>
              <a:rPr lang="en-US" sz="2600" b="1" dirty="0">
                <a:solidFill>
                  <a:srgbClr val="EC7C69"/>
                </a:solidFill>
                <a:latin typeface="Calibri" panose="020F0502020204030204" pitchFamily="34" charset="0"/>
                <a:cs typeface="Calibri" panose="020F0502020204030204" pitchFamily="34" charset="0"/>
              </a:rPr>
              <a:t>Forysta 2 (€)</a:t>
            </a:r>
          </a:p>
          <a:p>
            <a:pPr>
              <a:lnSpc>
                <a:spcPts val="2360"/>
              </a:lnSpc>
            </a:pPr>
            <a:r>
              <a:rPr lang="en-US" sz="2200" b="1" dirty="0">
                <a:solidFill>
                  <a:srgbClr val="494949"/>
                </a:solidFill>
                <a:latin typeface="Calibri" panose="020F0502020204030204" pitchFamily="34" charset="0"/>
                <a:cs typeface="Calibri" panose="020F0502020204030204" pitchFamily="34" charset="0"/>
              </a:rPr>
              <a:t>Ákveðið viðskiptalíkanið ykkar</a:t>
            </a:r>
          </a:p>
          <a:p>
            <a:pPr>
              <a:lnSpc>
                <a:spcPts val="2360"/>
              </a:lnSpc>
            </a:pPr>
            <a:endParaRPr lang="en-US" sz="2200" dirty="0">
              <a:solidFill>
                <a:srgbClr val="494949"/>
              </a:solidFill>
              <a:latin typeface="Calibri" panose="020F0502020204030204" pitchFamily="34" charset="0"/>
              <a:cs typeface="Calibri" panose="020F0502020204030204" pitchFamily="34" charset="0"/>
            </a:endParaRPr>
          </a:p>
        </p:txBody>
      </p:sp>
      <p:sp>
        <p:nvSpPr>
          <p:cNvPr id="4" name="Freeform 12">
            <a:extLst>
              <a:ext uri="{FF2B5EF4-FFF2-40B4-BE49-F238E27FC236}">
                <a16:creationId xmlns:a16="http://schemas.microsoft.com/office/drawing/2014/main" id="{0B5CB33C-5127-85C9-4BC2-F300960800E3}"/>
              </a:ext>
            </a:extLst>
          </p:cNvPr>
          <p:cNvSpPr/>
          <p:nvPr/>
        </p:nvSpPr>
        <p:spPr>
          <a:xfrm rot="5400000">
            <a:off x="3840595" y="-1213104"/>
            <a:ext cx="1308507" cy="4661606"/>
          </a:xfrm>
          <a:custGeom>
            <a:avLst/>
            <a:gdLst>
              <a:gd name="connsiteX0" fmla="*/ 0 w 2129299"/>
              <a:gd name="connsiteY0" fmla="*/ 4857508 h 5280665"/>
              <a:gd name="connsiteX1" fmla="*/ 0 w 2129299"/>
              <a:gd name="connsiteY1" fmla="*/ 4384590 h 5280665"/>
              <a:gd name="connsiteX2" fmla="*/ 0 w 2129299"/>
              <a:gd name="connsiteY2" fmla="*/ 4263056 h 5280665"/>
              <a:gd name="connsiteX3" fmla="*/ 0 w 2129299"/>
              <a:gd name="connsiteY3" fmla="*/ 4073053 h 5280665"/>
              <a:gd name="connsiteX4" fmla="*/ 0 w 2129299"/>
              <a:gd name="connsiteY4" fmla="*/ 3790140 h 5280665"/>
              <a:gd name="connsiteX5" fmla="*/ 0 w 2129299"/>
              <a:gd name="connsiteY5" fmla="*/ 3600135 h 5280665"/>
              <a:gd name="connsiteX6" fmla="*/ 0 w 2129299"/>
              <a:gd name="connsiteY6" fmla="*/ 3478602 h 5280665"/>
              <a:gd name="connsiteX7" fmla="*/ 0 w 2129299"/>
              <a:gd name="connsiteY7" fmla="*/ 3005684 h 5280665"/>
              <a:gd name="connsiteX8" fmla="*/ 0 w 2129299"/>
              <a:gd name="connsiteY8" fmla="*/ 2553995 h 5280665"/>
              <a:gd name="connsiteX9" fmla="*/ 0 w 2129299"/>
              <a:gd name="connsiteY9" fmla="*/ 2553993 h 5280665"/>
              <a:gd name="connsiteX10" fmla="*/ 0 w 2129299"/>
              <a:gd name="connsiteY10" fmla="*/ 2314522 h 5280665"/>
              <a:gd name="connsiteX11" fmla="*/ 0 w 2129299"/>
              <a:gd name="connsiteY11" fmla="*/ 2081079 h 5280665"/>
              <a:gd name="connsiteX12" fmla="*/ 0 w 2129299"/>
              <a:gd name="connsiteY12" fmla="*/ 2081074 h 5280665"/>
              <a:gd name="connsiteX13" fmla="*/ 0 w 2129299"/>
              <a:gd name="connsiteY13" fmla="*/ 1959546 h 5280665"/>
              <a:gd name="connsiteX14" fmla="*/ 0 w 2129299"/>
              <a:gd name="connsiteY14" fmla="*/ 1959544 h 5280665"/>
              <a:gd name="connsiteX15" fmla="*/ 0 w 2129299"/>
              <a:gd name="connsiteY15" fmla="*/ 1841604 h 5280665"/>
              <a:gd name="connsiteX16" fmla="*/ 0 w 2129299"/>
              <a:gd name="connsiteY16" fmla="*/ 1769542 h 5280665"/>
              <a:gd name="connsiteX17" fmla="*/ 0 w 2129299"/>
              <a:gd name="connsiteY17" fmla="*/ 1769539 h 5280665"/>
              <a:gd name="connsiteX18" fmla="*/ 0 w 2129299"/>
              <a:gd name="connsiteY18" fmla="*/ 1720070 h 5280665"/>
              <a:gd name="connsiteX19" fmla="*/ 0 w 2129299"/>
              <a:gd name="connsiteY19" fmla="*/ 1530067 h 5280665"/>
              <a:gd name="connsiteX20" fmla="*/ 0 w 2129299"/>
              <a:gd name="connsiteY20" fmla="*/ 1486628 h 5280665"/>
              <a:gd name="connsiteX21" fmla="*/ 0 w 2129299"/>
              <a:gd name="connsiteY21" fmla="*/ 1486626 h 5280665"/>
              <a:gd name="connsiteX22" fmla="*/ 0 w 2129299"/>
              <a:gd name="connsiteY22" fmla="*/ 1296624 h 5280665"/>
              <a:gd name="connsiteX23" fmla="*/ 0 w 2129299"/>
              <a:gd name="connsiteY23" fmla="*/ 1296622 h 5280665"/>
              <a:gd name="connsiteX24" fmla="*/ 0 w 2129299"/>
              <a:gd name="connsiteY24" fmla="*/ 1247153 h 5280665"/>
              <a:gd name="connsiteX25" fmla="*/ 0 w 2129299"/>
              <a:gd name="connsiteY25" fmla="*/ 1175092 h 5280665"/>
              <a:gd name="connsiteX26" fmla="*/ 0 w 2129299"/>
              <a:gd name="connsiteY26" fmla="*/ 1175089 h 5280665"/>
              <a:gd name="connsiteX27" fmla="*/ 0 w 2129299"/>
              <a:gd name="connsiteY27" fmla="*/ 1057149 h 5280665"/>
              <a:gd name="connsiteX28" fmla="*/ 0 w 2129299"/>
              <a:gd name="connsiteY28" fmla="*/ 935617 h 5280665"/>
              <a:gd name="connsiteX29" fmla="*/ 0 w 2129299"/>
              <a:gd name="connsiteY29" fmla="*/ 934110 h 5280665"/>
              <a:gd name="connsiteX30" fmla="*/ 0 w 2129299"/>
              <a:gd name="connsiteY30" fmla="*/ 702174 h 5280665"/>
              <a:gd name="connsiteX31" fmla="*/ 0 w 2129299"/>
              <a:gd name="connsiteY31" fmla="*/ 702172 h 5280665"/>
              <a:gd name="connsiteX32" fmla="*/ 0 w 2129299"/>
              <a:gd name="connsiteY32" fmla="*/ 651522 h 5280665"/>
              <a:gd name="connsiteX33" fmla="*/ 0 w 2129299"/>
              <a:gd name="connsiteY33" fmla="*/ 462699 h 5280665"/>
              <a:gd name="connsiteX34" fmla="*/ 0 w 2129299"/>
              <a:gd name="connsiteY34" fmla="*/ 11010 h 5280665"/>
              <a:gd name="connsiteX35" fmla="*/ 0 w 2129299"/>
              <a:gd name="connsiteY35" fmla="*/ 11008 h 5280665"/>
              <a:gd name="connsiteX36" fmla="*/ 0 w 2129299"/>
              <a:gd name="connsiteY36" fmla="*/ 0 h 5280665"/>
              <a:gd name="connsiteX37" fmla="*/ 515667 w 2129299"/>
              <a:gd name="connsiteY37" fmla="*/ 0 h 5280665"/>
              <a:gd name="connsiteX38" fmla="*/ 621018 w 2129299"/>
              <a:gd name="connsiteY38" fmla="*/ 0 h 5280665"/>
              <a:gd name="connsiteX39" fmla="*/ 1207013 w 2129299"/>
              <a:gd name="connsiteY39" fmla="*/ 0 h 5280665"/>
              <a:gd name="connsiteX40" fmla="*/ 1313582 w 2129299"/>
              <a:gd name="connsiteY40" fmla="*/ 0 h 5280665"/>
              <a:gd name="connsiteX41" fmla="*/ 1722679 w 2129299"/>
              <a:gd name="connsiteY41" fmla="*/ 0 h 5280665"/>
              <a:gd name="connsiteX42" fmla="*/ 1828030 w 2129299"/>
              <a:gd name="connsiteY42" fmla="*/ 0 h 5280665"/>
              <a:gd name="connsiteX43" fmla="*/ 2129299 w 2129299"/>
              <a:gd name="connsiteY43" fmla="*/ 0 h 5280665"/>
              <a:gd name="connsiteX44" fmla="*/ 2129299 w 2129299"/>
              <a:gd name="connsiteY44" fmla="*/ 84409 h 5280665"/>
              <a:gd name="connsiteX45" fmla="*/ 2129299 w 2129299"/>
              <a:gd name="connsiteY45" fmla="*/ 588968 h 5280665"/>
              <a:gd name="connsiteX46" fmla="*/ 2129299 w 2129299"/>
              <a:gd name="connsiteY46" fmla="*/ 2703061 h 5280665"/>
              <a:gd name="connsiteX47" fmla="*/ 2129299 w 2129299"/>
              <a:gd name="connsiteY47" fmla="*/ 3669127 h 5280665"/>
              <a:gd name="connsiteX48" fmla="*/ 2129299 w 2129299"/>
              <a:gd name="connsiteY48" fmla="*/ 3816082 h 5280665"/>
              <a:gd name="connsiteX49" fmla="*/ 2129299 w 2129299"/>
              <a:gd name="connsiteY49" fmla="*/ 4386737 h 5280665"/>
              <a:gd name="connsiteX50" fmla="*/ 2129299 w 2129299"/>
              <a:gd name="connsiteY50" fmla="*/ 4535392 h 5280665"/>
              <a:gd name="connsiteX51" fmla="*/ 2129299 w 2129299"/>
              <a:gd name="connsiteY51" fmla="*/ 5280665 h 5280665"/>
              <a:gd name="connsiteX52" fmla="*/ 2062103 w 2129299"/>
              <a:gd name="connsiteY52" fmla="*/ 5280665 h 5280665"/>
              <a:gd name="connsiteX53" fmla="*/ 1572455 w 2129299"/>
              <a:gd name="connsiteY53" fmla="*/ 5280665 h 5280665"/>
              <a:gd name="connsiteX54" fmla="*/ 1419221 w 2129299"/>
              <a:gd name="connsiteY54" fmla="*/ 5280665 h 5280665"/>
              <a:gd name="connsiteX55" fmla="*/ 929573 w 2129299"/>
              <a:gd name="connsiteY55" fmla="*/ 5280665 h 5280665"/>
              <a:gd name="connsiteX56" fmla="*/ 855090 w 2129299"/>
              <a:gd name="connsiteY56" fmla="*/ 5280665 h 5280665"/>
              <a:gd name="connsiteX57" fmla="*/ 365443 w 2129299"/>
              <a:gd name="connsiteY57" fmla="*/ 5280665 h 5280665"/>
              <a:gd name="connsiteX58" fmla="*/ 0 w 2129299"/>
              <a:gd name="connsiteY58" fmla="*/ 4857508 h 52806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2129299" h="5280665">
                <a:moveTo>
                  <a:pt x="0" y="4857508"/>
                </a:moveTo>
                <a:lnTo>
                  <a:pt x="0" y="4384590"/>
                </a:lnTo>
                <a:lnTo>
                  <a:pt x="0" y="4263056"/>
                </a:lnTo>
                <a:lnTo>
                  <a:pt x="0" y="4073053"/>
                </a:lnTo>
                <a:lnTo>
                  <a:pt x="0" y="3790140"/>
                </a:lnTo>
                <a:lnTo>
                  <a:pt x="0" y="3600135"/>
                </a:lnTo>
                <a:lnTo>
                  <a:pt x="0" y="3478602"/>
                </a:lnTo>
                <a:lnTo>
                  <a:pt x="0" y="3005684"/>
                </a:lnTo>
                <a:lnTo>
                  <a:pt x="0" y="2553995"/>
                </a:lnTo>
                <a:lnTo>
                  <a:pt x="0" y="2553993"/>
                </a:lnTo>
                <a:lnTo>
                  <a:pt x="0" y="2314522"/>
                </a:lnTo>
                <a:lnTo>
                  <a:pt x="0" y="2081079"/>
                </a:lnTo>
                <a:lnTo>
                  <a:pt x="0" y="2081074"/>
                </a:lnTo>
                <a:lnTo>
                  <a:pt x="0" y="1959546"/>
                </a:lnTo>
                <a:lnTo>
                  <a:pt x="0" y="1959544"/>
                </a:lnTo>
                <a:lnTo>
                  <a:pt x="0" y="1841604"/>
                </a:lnTo>
                <a:lnTo>
                  <a:pt x="0" y="1769542"/>
                </a:lnTo>
                <a:lnTo>
                  <a:pt x="0" y="1769539"/>
                </a:lnTo>
                <a:lnTo>
                  <a:pt x="0" y="1720070"/>
                </a:lnTo>
                <a:lnTo>
                  <a:pt x="0" y="1530067"/>
                </a:lnTo>
                <a:lnTo>
                  <a:pt x="0" y="1486628"/>
                </a:lnTo>
                <a:lnTo>
                  <a:pt x="0" y="1486626"/>
                </a:lnTo>
                <a:lnTo>
                  <a:pt x="0" y="1296624"/>
                </a:lnTo>
                <a:lnTo>
                  <a:pt x="0" y="1296622"/>
                </a:lnTo>
                <a:lnTo>
                  <a:pt x="0" y="1247153"/>
                </a:lnTo>
                <a:lnTo>
                  <a:pt x="0" y="1175092"/>
                </a:lnTo>
                <a:lnTo>
                  <a:pt x="0" y="1175089"/>
                </a:lnTo>
                <a:lnTo>
                  <a:pt x="0" y="1057149"/>
                </a:lnTo>
                <a:lnTo>
                  <a:pt x="0" y="935617"/>
                </a:lnTo>
                <a:lnTo>
                  <a:pt x="0" y="934110"/>
                </a:lnTo>
                <a:lnTo>
                  <a:pt x="0" y="702174"/>
                </a:lnTo>
                <a:lnTo>
                  <a:pt x="0" y="702172"/>
                </a:lnTo>
                <a:lnTo>
                  <a:pt x="0" y="651522"/>
                </a:lnTo>
                <a:lnTo>
                  <a:pt x="0" y="462699"/>
                </a:lnTo>
                <a:lnTo>
                  <a:pt x="0" y="11010"/>
                </a:lnTo>
                <a:lnTo>
                  <a:pt x="0" y="11008"/>
                </a:lnTo>
                <a:lnTo>
                  <a:pt x="0" y="0"/>
                </a:lnTo>
                <a:lnTo>
                  <a:pt x="515667" y="0"/>
                </a:lnTo>
                <a:lnTo>
                  <a:pt x="621018" y="0"/>
                </a:lnTo>
                <a:lnTo>
                  <a:pt x="1207013" y="0"/>
                </a:lnTo>
                <a:lnTo>
                  <a:pt x="1313582" y="0"/>
                </a:lnTo>
                <a:lnTo>
                  <a:pt x="1722679" y="0"/>
                </a:lnTo>
                <a:lnTo>
                  <a:pt x="1828030" y="0"/>
                </a:lnTo>
                <a:lnTo>
                  <a:pt x="2129299" y="0"/>
                </a:lnTo>
                <a:lnTo>
                  <a:pt x="2129299" y="84409"/>
                </a:lnTo>
                <a:lnTo>
                  <a:pt x="2129299" y="588968"/>
                </a:lnTo>
                <a:lnTo>
                  <a:pt x="2129299" y="2703061"/>
                </a:lnTo>
                <a:lnTo>
                  <a:pt x="2129299" y="3669127"/>
                </a:lnTo>
                <a:lnTo>
                  <a:pt x="2129299" y="3816082"/>
                </a:lnTo>
                <a:lnTo>
                  <a:pt x="2129299" y="4386737"/>
                </a:lnTo>
                <a:lnTo>
                  <a:pt x="2129299" y="4535392"/>
                </a:lnTo>
                <a:lnTo>
                  <a:pt x="2129299" y="5280665"/>
                </a:lnTo>
                <a:lnTo>
                  <a:pt x="2062103" y="5280665"/>
                </a:lnTo>
                <a:lnTo>
                  <a:pt x="1572455" y="5280665"/>
                </a:lnTo>
                <a:lnTo>
                  <a:pt x="1419221" y="5280665"/>
                </a:lnTo>
                <a:lnTo>
                  <a:pt x="929573" y="5280665"/>
                </a:lnTo>
                <a:lnTo>
                  <a:pt x="855090" y="5280665"/>
                </a:lnTo>
                <a:lnTo>
                  <a:pt x="365443" y="5280665"/>
                </a:lnTo>
                <a:cubicBezTo>
                  <a:pt x="164152" y="5280665"/>
                  <a:pt x="0" y="5091976"/>
                  <a:pt x="0" y="4857508"/>
                </a:cubicBezTo>
                <a:close/>
              </a:path>
            </a:pathLst>
          </a:custGeom>
          <a:noFill/>
          <a:ln w="24491" cap="flat">
            <a:solidFill>
              <a:srgbClr val="EC7C69"/>
            </a:solidFill>
            <a:prstDash val="solid"/>
            <a:miter/>
          </a:ln>
        </p:spPr>
        <p:txBody>
          <a:bodyPr wrap="square" rtlCol="0" anchor="ctr">
            <a:noAutofit/>
          </a:bodyPr>
          <a:lstStyle/>
          <a:p>
            <a:endParaRPr lang="en-US"/>
          </a:p>
        </p:txBody>
      </p:sp>
      <p:grpSp>
        <p:nvGrpSpPr>
          <p:cNvPr id="8" name="Group 7">
            <a:extLst>
              <a:ext uri="{FF2B5EF4-FFF2-40B4-BE49-F238E27FC236}">
                <a16:creationId xmlns:a16="http://schemas.microsoft.com/office/drawing/2014/main" id="{B749B192-2F9F-770A-1153-0A88626A8D75}"/>
              </a:ext>
            </a:extLst>
          </p:cNvPr>
          <p:cNvGrpSpPr/>
          <p:nvPr/>
        </p:nvGrpSpPr>
        <p:grpSpPr>
          <a:xfrm>
            <a:off x="1763930" y="845379"/>
            <a:ext cx="793524" cy="801083"/>
            <a:chOff x="4897755" y="3322320"/>
            <a:chExt cx="600074" cy="605790"/>
          </a:xfrm>
        </p:grpSpPr>
        <p:sp>
          <p:nvSpPr>
            <p:cNvPr id="11" name="Freeform 15">
              <a:extLst>
                <a:ext uri="{FF2B5EF4-FFF2-40B4-BE49-F238E27FC236}">
                  <a16:creationId xmlns:a16="http://schemas.microsoft.com/office/drawing/2014/main" id="{029DD9D8-9BAD-95DB-130C-3D7F03622BA1}"/>
                </a:ext>
              </a:extLst>
            </p:cNvPr>
            <p:cNvSpPr/>
            <p:nvPr/>
          </p:nvSpPr>
          <p:spPr>
            <a:xfrm>
              <a:off x="4897755" y="3322320"/>
              <a:ext cx="600074" cy="605790"/>
            </a:xfrm>
            <a:custGeom>
              <a:avLst/>
              <a:gdLst>
                <a:gd name="connsiteX0" fmla="*/ 600075 w 600074"/>
                <a:gd name="connsiteY0" fmla="*/ 302895 h 605790"/>
                <a:gd name="connsiteX1" fmla="*/ 300037 w 600074"/>
                <a:gd name="connsiteY1" fmla="*/ 605790 h 605790"/>
                <a:gd name="connsiteX2" fmla="*/ 0 w 600074"/>
                <a:gd name="connsiteY2" fmla="*/ 302895 h 605790"/>
                <a:gd name="connsiteX3" fmla="*/ 300037 w 600074"/>
                <a:gd name="connsiteY3" fmla="*/ 0 h 605790"/>
                <a:gd name="connsiteX4" fmla="*/ 600075 w 600074"/>
                <a:gd name="connsiteY4" fmla="*/ 302895 h 6057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0074" h="605790">
                  <a:moveTo>
                    <a:pt x="600075" y="302895"/>
                  </a:moveTo>
                  <a:cubicBezTo>
                    <a:pt x="600075" y="470179"/>
                    <a:pt x="465744" y="605790"/>
                    <a:pt x="300037" y="605790"/>
                  </a:cubicBezTo>
                  <a:cubicBezTo>
                    <a:pt x="134331" y="605790"/>
                    <a:pt x="0" y="470179"/>
                    <a:pt x="0" y="302895"/>
                  </a:cubicBezTo>
                  <a:cubicBezTo>
                    <a:pt x="0" y="135611"/>
                    <a:pt x="134331" y="0"/>
                    <a:pt x="300037" y="0"/>
                  </a:cubicBezTo>
                  <a:cubicBezTo>
                    <a:pt x="465744" y="0"/>
                    <a:pt x="600075" y="135611"/>
                    <a:pt x="600075" y="302895"/>
                  </a:cubicBezTo>
                  <a:close/>
                </a:path>
              </a:pathLst>
            </a:custGeom>
            <a:solidFill>
              <a:srgbClr val="00979B"/>
            </a:solidFill>
            <a:ln w="9525" cap="flat">
              <a:noFill/>
              <a:prstDash val="solid"/>
              <a:miter/>
            </a:ln>
          </p:spPr>
          <p:txBody>
            <a:bodyPr rtlCol="0" anchor="ctr"/>
            <a:lstStyle/>
            <a:p>
              <a:endParaRPr lang="en-US"/>
            </a:p>
          </p:txBody>
        </p:sp>
        <p:sp>
          <p:nvSpPr>
            <p:cNvPr id="21" name="Freeform 16">
              <a:extLst>
                <a:ext uri="{FF2B5EF4-FFF2-40B4-BE49-F238E27FC236}">
                  <a16:creationId xmlns:a16="http://schemas.microsoft.com/office/drawing/2014/main" id="{D32D0699-7196-EF54-B36C-7C0E05D64475}"/>
                </a:ext>
              </a:extLst>
            </p:cNvPr>
            <p:cNvSpPr/>
            <p:nvPr/>
          </p:nvSpPr>
          <p:spPr>
            <a:xfrm>
              <a:off x="5040944" y="3439468"/>
              <a:ext cx="383543" cy="485784"/>
            </a:xfrm>
            <a:custGeom>
              <a:avLst/>
              <a:gdLst>
                <a:gd name="connsiteX0" fmla="*/ 383543 w 383543"/>
                <a:gd name="connsiteY0" fmla="*/ 383867 h 485784"/>
                <a:gd name="connsiteX1" fmla="*/ 289246 w 383543"/>
                <a:gd name="connsiteY1" fmla="*/ 229562 h 485784"/>
                <a:gd name="connsiteX2" fmla="*/ 205426 w 383543"/>
                <a:gd name="connsiteY2" fmla="*/ 122882 h 485784"/>
                <a:gd name="connsiteX3" fmla="*/ 205426 w 383543"/>
                <a:gd name="connsiteY3" fmla="*/ 111452 h 485784"/>
                <a:gd name="connsiteX4" fmla="*/ 248288 w 383543"/>
                <a:gd name="connsiteY4" fmla="*/ 127644 h 485784"/>
                <a:gd name="connsiteX5" fmla="*/ 254956 w 383543"/>
                <a:gd name="connsiteY5" fmla="*/ 107642 h 485784"/>
                <a:gd name="connsiteX6" fmla="*/ 206378 w 383543"/>
                <a:gd name="connsiteY6" fmla="*/ 87640 h 485784"/>
                <a:gd name="connsiteX7" fmla="*/ 198758 w 383543"/>
                <a:gd name="connsiteY7" fmla="*/ 63827 h 485784"/>
                <a:gd name="connsiteX8" fmla="*/ 198758 w 383543"/>
                <a:gd name="connsiteY8" fmla="*/ 63827 h 485784"/>
                <a:gd name="connsiteX9" fmla="*/ 221618 w 383543"/>
                <a:gd name="connsiteY9" fmla="*/ 18107 h 485784"/>
                <a:gd name="connsiteX10" fmla="*/ 213046 w 383543"/>
                <a:gd name="connsiteY10" fmla="*/ 2867 h 485784"/>
                <a:gd name="connsiteX11" fmla="*/ 193043 w 383543"/>
                <a:gd name="connsiteY11" fmla="*/ 4772 h 485784"/>
                <a:gd name="connsiteX12" fmla="*/ 128273 w 383543"/>
                <a:gd name="connsiteY12" fmla="*/ 10 h 485784"/>
                <a:gd name="connsiteX13" fmla="*/ 103508 w 383543"/>
                <a:gd name="connsiteY13" fmla="*/ 10 h 485784"/>
                <a:gd name="connsiteX14" fmla="*/ 101603 w 383543"/>
                <a:gd name="connsiteY14" fmla="*/ 10 h 485784"/>
                <a:gd name="connsiteX15" fmla="*/ 70171 w 383543"/>
                <a:gd name="connsiteY15" fmla="*/ 16202 h 485784"/>
                <a:gd name="connsiteX16" fmla="*/ 93031 w 383543"/>
                <a:gd name="connsiteY16" fmla="*/ 62874 h 485784"/>
                <a:gd name="connsiteX17" fmla="*/ 86363 w 383543"/>
                <a:gd name="connsiteY17" fmla="*/ 86687 h 485784"/>
                <a:gd name="connsiteX18" fmla="*/ 42548 w 383543"/>
                <a:gd name="connsiteY18" fmla="*/ 106690 h 485784"/>
                <a:gd name="connsiteX19" fmla="*/ 49216 w 383543"/>
                <a:gd name="connsiteY19" fmla="*/ 126692 h 485784"/>
                <a:gd name="connsiteX20" fmla="*/ 86363 w 383543"/>
                <a:gd name="connsiteY20" fmla="*/ 111452 h 485784"/>
                <a:gd name="connsiteX21" fmla="*/ 87316 w 383543"/>
                <a:gd name="connsiteY21" fmla="*/ 121929 h 485784"/>
                <a:gd name="connsiteX22" fmla="*/ 34928 w 383543"/>
                <a:gd name="connsiteY22" fmla="*/ 171460 h 485784"/>
                <a:gd name="connsiteX23" fmla="*/ 4448 w 383543"/>
                <a:gd name="connsiteY23" fmla="*/ 220990 h 485784"/>
                <a:gd name="connsiteX24" fmla="*/ 29213 w 383543"/>
                <a:gd name="connsiteY24" fmla="*/ 329574 h 485784"/>
                <a:gd name="connsiteX25" fmla="*/ 27308 w 383543"/>
                <a:gd name="connsiteY25" fmla="*/ 329574 h 485784"/>
                <a:gd name="connsiteX26" fmla="*/ 138751 w 383543"/>
                <a:gd name="connsiteY26" fmla="*/ 485785 h 485784"/>
                <a:gd name="connsiteX27" fmla="*/ 156848 w 383543"/>
                <a:gd name="connsiteY27" fmla="*/ 485785 h 485784"/>
                <a:gd name="connsiteX28" fmla="*/ 381638 w 383543"/>
                <a:gd name="connsiteY28" fmla="*/ 383867 h 4857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83543" h="485784">
                  <a:moveTo>
                    <a:pt x="383543" y="383867"/>
                  </a:moveTo>
                  <a:lnTo>
                    <a:pt x="289246" y="229562"/>
                  </a:lnTo>
                  <a:cubicBezTo>
                    <a:pt x="278768" y="182890"/>
                    <a:pt x="237811" y="154315"/>
                    <a:pt x="205426" y="122882"/>
                  </a:cubicBezTo>
                  <a:lnTo>
                    <a:pt x="205426" y="111452"/>
                  </a:lnTo>
                  <a:cubicBezTo>
                    <a:pt x="206378" y="111452"/>
                    <a:pt x="248288" y="127644"/>
                    <a:pt x="248288" y="127644"/>
                  </a:cubicBezTo>
                  <a:cubicBezTo>
                    <a:pt x="259718" y="127644"/>
                    <a:pt x="264481" y="114310"/>
                    <a:pt x="254956" y="107642"/>
                  </a:cubicBezTo>
                  <a:lnTo>
                    <a:pt x="206378" y="87640"/>
                  </a:lnTo>
                  <a:cubicBezTo>
                    <a:pt x="206378" y="79067"/>
                    <a:pt x="209236" y="66685"/>
                    <a:pt x="198758" y="63827"/>
                  </a:cubicBezTo>
                  <a:lnTo>
                    <a:pt x="198758" y="63827"/>
                  </a:lnTo>
                  <a:cubicBezTo>
                    <a:pt x="198758" y="62874"/>
                    <a:pt x="221618" y="18107"/>
                    <a:pt x="221618" y="18107"/>
                  </a:cubicBezTo>
                  <a:cubicBezTo>
                    <a:pt x="224476" y="12392"/>
                    <a:pt x="219713" y="3819"/>
                    <a:pt x="213046" y="2867"/>
                  </a:cubicBezTo>
                  <a:cubicBezTo>
                    <a:pt x="207331" y="2867"/>
                    <a:pt x="198758" y="4772"/>
                    <a:pt x="193043" y="4772"/>
                  </a:cubicBezTo>
                  <a:cubicBezTo>
                    <a:pt x="170183" y="6677"/>
                    <a:pt x="150181" y="2867"/>
                    <a:pt x="128273" y="10"/>
                  </a:cubicBezTo>
                  <a:lnTo>
                    <a:pt x="103508" y="10"/>
                  </a:lnTo>
                  <a:cubicBezTo>
                    <a:pt x="103508" y="10"/>
                    <a:pt x="103508" y="10"/>
                    <a:pt x="101603" y="10"/>
                  </a:cubicBezTo>
                  <a:cubicBezTo>
                    <a:pt x="91126" y="10"/>
                    <a:pt x="65408" y="-943"/>
                    <a:pt x="70171" y="16202"/>
                  </a:cubicBezTo>
                  <a:lnTo>
                    <a:pt x="93031" y="62874"/>
                  </a:lnTo>
                  <a:cubicBezTo>
                    <a:pt x="83506" y="67637"/>
                    <a:pt x="88268" y="78115"/>
                    <a:pt x="86363" y="86687"/>
                  </a:cubicBezTo>
                  <a:lnTo>
                    <a:pt x="42548" y="106690"/>
                  </a:lnTo>
                  <a:cubicBezTo>
                    <a:pt x="33023" y="113357"/>
                    <a:pt x="37786" y="126692"/>
                    <a:pt x="49216" y="126692"/>
                  </a:cubicBezTo>
                  <a:lnTo>
                    <a:pt x="86363" y="111452"/>
                  </a:lnTo>
                  <a:cubicBezTo>
                    <a:pt x="86363" y="115262"/>
                    <a:pt x="86363" y="118119"/>
                    <a:pt x="87316" y="121929"/>
                  </a:cubicBezTo>
                  <a:cubicBezTo>
                    <a:pt x="70171" y="139074"/>
                    <a:pt x="51121" y="153362"/>
                    <a:pt x="34928" y="171460"/>
                  </a:cubicBezTo>
                  <a:cubicBezTo>
                    <a:pt x="21593" y="185747"/>
                    <a:pt x="11116" y="200987"/>
                    <a:pt x="4448" y="220990"/>
                  </a:cubicBezTo>
                  <a:cubicBezTo>
                    <a:pt x="-6982" y="260994"/>
                    <a:pt x="4448" y="300999"/>
                    <a:pt x="29213" y="329574"/>
                  </a:cubicBezTo>
                  <a:lnTo>
                    <a:pt x="27308" y="329574"/>
                  </a:lnTo>
                  <a:cubicBezTo>
                    <a:pt x="27308" y="329574"/>
                    <a:pt x="138751" y="485785"/>
                    <a:pt x="138751" y="485785"/>
                  </a:cubicBezTo>
                  <a:cubicBezTo>
                    <a:pt x="144466" y="485785"/>
                    <a:pt x="151133" y="485785"/>
                    <a:pt x="156848" y="485785"/>
                  </a:cubicBezTo>
                  <a:cubicBezTo>
                    <a:pt x="246383" y="485785"/>
                    <a:pt x="326393" y="445779"/>
                    <a:pt x="381638" y="383867"/>
                  </a:cubicBezTo>
                  <a:close/>
                </a:path>
              </a:pathLst>
            </a:custGeom>
            <a:solidFill>
              <a:srgbClr val="087377"/>
            </a:solidFill>
            <a:ln w="9525" cap="flat">
              <a:noFill/>
              <a:prstDash val="solid"/>
              <a:miter/>
            </a:ln>
          </p:spPr>
          <p:txBody>
            <a:bodyPr rtlCol="0" anchor="ctr"/>
            <a:lstStyle/>
            <a:p>
              <a:endParaRPr lang="en-US"/>
            </a:p>
          </p:txBody>
        </p:sp>
        <p:grpSp>
          <p:nvGrpSpPr>
            <p:cNvPr id="22" name="Graphic 14">
              <a:extLst>
                <a:ext uri="{FF2B5EF4-FFF2-40B4-BE49-F238E27FC236}">
                  <a16:creationId xmlns:a16="http://schemas.microsoft.com/office/drawing/2014/main" id="{392A84A4-3393-EF31-7425-C959B2520BDE}"/>
                </a:ext>
              </a:extLst>
            </p:cNvPr>
            <p:cNvGrpSpPr/>
            <p:nvPr/>
          </p:nvGrpSpPr>
          <p:grpSpPr>
            <a:xfrm>
              <a:off x="5040867" y="3443287"/>
              <a:ext cx="290185" cy="367426"/>
              <a:chOff x="5040867" y="3443287"/>
              <a:chExt cx="290185" cy="367426"/>
            </a:xfrm>
            <a:solidFill>
              <a:srgbClr val="FFFFFF"/>
            </a:solidFill>
          </p:grpSpPr>
          <p:sp>
            <p:nvSpPr>
              <p:cNvPr id="23" name="Freeform 18">
                <a:extLst>
                  <a:ext uri="{FF2B5EF4-FFF2-40B4-BE49-F238E27FC236}">
                    <a16:creationId xmlns:a16="http://schemas.microsoft.com/office/drawing/2014/main" id="{F56E17B1-EF08-9006-5C4C-262C9C35AE35}"/>
                  </a:ext>
                </a:extLst>
              </p:cNvPr>
              <p:cNvSpPr/>
              <p:nvPr/>
            </p:nvSpPr>
            <p:spPr>
              <a:xfrm>
                <a:off x="5040867" y="3443287"/>
                <a:ext cx="290185" cy="367426"/>
              </a:xfrm>
              <a:custGeom>
                <a:avLst/>
                <a:gdLst>
                  <a:gd name="connsiteX0" fmla="*/ 125493 w 290185"/>
                  <a:gd name="connsiteY0" fmla="*/ 0 h 367426"/>
                  <a:gd name="connsiteX1" fmla="*/ 190263 w 290185"/>
                  <a:gd name="connsiteY1" fmla="*/ 4763 h 367426"/>
                  <a:gd name="connsiteX2" fmla="*/ 210265 w 290185"/>
                  <a:gd name="connsiteY2" fmla="*/ 2858 h 367426"/>
                  <a:gd name="connsiteX3" fmla="*/ 218838 w 290185"/>
                  <a:gd name="connsiteY3" fmla="*/ 18097 h 367426"/>
                  <a:gd name="connsiteX4" fmla="*/ 195978 w 290185"/>
                  <a:gd name="connsiteY4" fmla="*/ 62865 h 367426"/>
                  <a:gd name="connsiteX5" fmla="*/ 195978 w 290185"/>
                  <a:gd name="connsiteY5" fmla="*/ 62865 h 367426"/>
                  <a:gd name="connsiteX6" fmla="*/ 203598 w 290185"/>
                  <a:gd name="connsiteY6" fmla="*/ 87630 h 367426"/>
                  <a:gd name="connsiteX7" fmla="*/ 252175 w 290185"/>
                  <a:gd name="connsiteY7" fmla="*/ 107633 h 367426"/>
                  <a:gd name="connsiteX8" fmla="*/ 245508 w 290185"/>
                  <a:gd name="connsiteY8" fmla="*/ 127635 h 367426"/>
                  <a:gd name="connsiteX9" fmla="*/ 204550 w 290185"/>
                  <a:gd name="connsiteY9" fmla="*/ 111442 h 367426"/>
                  <a:gd name="connsiteX10" fmla="*/ 204550 w 290185"/>
                  <a:gd name="connsiteY10" fmla="*/ 122872 h 367426"/>
                  <a:gd name="connsiteX11" fmla="*/ 287418 w 290185"/>
                  <a:gd name="connsiteY11" fmla="*/ 229553 h 367426"/>
                  <a:gd name="connsiteX12" fmla="*/ 183595 w 290185"/>
                  <a:gd name="connsiteY12" fmla="*/ 366713 h 367426"/>
                  <a:gd name="connsiteX13" fmla="*/ 105490 w 290185"/>
                  <a:gd name="connsiteY13" fmla="*/ 366713 h 367426"/>
                  <a:gd name="connsiteX14" fmla="*/ 4525 w 290185"/>
                  <a:gd name="connsiteY14" fmla="*/ 221933 h 367426"/>
                  <a:gd name="connsiteX15" fmla="*/ 35005 w 290185"/>
                  <a:gd name="connsiteY15" fmla="*/ 172403 h 367426"/>
                  <a:gd name="connsiteX16" fmla="*/ 87393 w 290185"/>
                  <a:gd name="connsiteY16" fmla="*/ 122872 h 367426"/>
                  <a:gd name="connsiteX17" fmla="*/ 86440 w 290185"/>
                  <a:gd name="connsiteY17" fmla="*/ 112395 h 367426"/>
                  <a:gd name="connsiteX18" fmla="*/ 49293 w 290185"/>
                  <a:gd name="connsiteY18" fmla="*/ 127635 h 367426"/>
                  <a:gd name="connsiteX19" fmla="*/ 42625 w 290185"/>
                  <a:gd name="connsiteY19" fmla="*/ 107633 h 367426"/>
                  <a:gd name="connsiteX20" fmla="*/ 86440 w 290185"/>
                  <a:gd name="connsiteY20" fmla="*/ 87630 h 367426"/>
                  <a:gd name="connsiteX21" fmla="*/ 93108 w 290185"/>
                  <a:gd name="connsiteY21" fmla="*/ 63817 h 367426"/>
                  <a:gd name="connsiteX22" fmla="*/ 70248 w 290185"/>
                  <a:gd name="connsiteY22" fmla="*/ 17145 h 367426"/>
                  <a:gd name="connsiteX23" fmla="*/ 101680 w 290185"/>
                  <a:gd name="connsiteY23" fmla="*/ 953 h 367426"/>
                  <a:gd name="connsiteX24" fmla="*/ 103585 w 290185"/>
                  <a:gd name="connsiteY24" fmla="*/ 953 h 367426"/>
                  <a:gd name="connsiteX25" fmla="*/ 128350 w 290185"/>
                  <a:gd name="connsiteY25" fmla="*/ 953 h 367426"/>
                  <a:gd name="connsiteX26" fmla="*/ 190263 w 290185"/>
                  <a:gd name="connsiteY26" fmla="*/ 26670 h 367426"/>
                  <a:gd name="connsiteX27" fmla="*/ 158830 w 290185"/>
                  <a:gd name="connsiteY27" fmla="*/ 26670 h 367426"/>
                  <a:gd name="connsiteX28" fmla="*/ 122635 w 290185"/>
                  <a:gd name="connsiteY28" fmla="*/ 21908 h 367426"/>
                  <a:gd name="connsiteX29" fmla="*/ 94060 w 290185"/>
                  <a:gd name="connsiteY29" fmla="*/ 21908 h 367426"/>
                  <a:gd name="connsiteX30" fmla="*/ 114063 w 290185"/>
                  <a:gd name="connsiteY30" fmla="*/ 60960 h 367426"/>
                  <a:gd name="connsiteX31" fmla="*/ 116920 w 290185"/>
                  <a:gd name="connsiteY31" fmla="*/ 60960 h 367426"/>
                  <a:gd name="connsiteX32" fmla="*/ 171213 w 290185"/>
                  <a:gd name="connsiteY32" fmla="*/ 61913 h 367426"/>
                  <a:gd name="connsiteX33" fmla="*/ 190263 w 290185"/>
                  <a:gd name="connsiteY33" fmla="*/ 25717 h 367426"/>
                  <a:gd name="connsiteX34" fmla="*/ 182643 w 290185"/>
                  <a:gd name="connsiteY34" fmla="*/ 84772 h 367426"/>
                  <a:gd name="connsiteX35" fmla="*/ 106443 w 290185"/>
                  <a:gd name="connsiteY35" fmla="*/ 84772 h 367426"/>
                  <a:gd name="connsiteX36" fmla="*/ 106443 w 290185"/>
                  <a:gd name="connsiteY36" fmla="*/ 105728 h 367426"/>
                  <a:gd name="connsiteX37" fmla="*/ 182643 w 290185"/>
                  <a:gd name="connsiteY37" fmla="*/ 105728 h 367426"/>
                  <a:gd name="connsiteX38" fmla="*/ 182643 w 290185"/>
                  <a:gd name="connsiteY38" fmla="*/ 84772 h 367426"/>
                  <a:gd name="connsiteX39" fmla="*/ 112158 w 290185"/>
                  <a:gd name="connsiteY39" fmla="*/ 127635 h 367426"/>
                  <a:gd name="connsiteX40" fmla="*/ 39768 w 290185"/>
                  <a:gd name="connsiteY40" fmla="*/ 196215 h 367426"/>
                  <a:gd name="connsiteX41" fmla="*/ 105490 w 290185"/>
                  <a:gd name="connsiteY41" fmla="*/ 343853 h 367426"/>
                  <a:gd name="connsiteX42" fmla="*/ 181690 w 290185"/>
                  <a:gd name="connsiteY42" fmla="*/ 343853 h 367426"/>
                  <a:gd name="connsiteX43" fmla="*/ 246460 w 290185"/>
                  <a:gd name="connsiteY43" fmla="*/ 195263 h 367426"/>
                  <a:gd name="connsiteX44" fmla="*/ 175975 w 290185"/>
                  <a:gd name="connsiteY44" fmla="*/ 127635 h 367426"/>
                  <a:gd name="connsiteX45" fmla="*/ 111205 w 290185"/>
                  <a:gd name="connsiteY45" fmla="*/ 127635 h 367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290185" h="367426">
                    <a:moveTo>
                      <a:pt x="125493" y="0"/>
                    </a:moveTo>
                    <a:cubicBezTo>
                      <a:pt x="147400" y="3810"/>
                      <a:pt x="167403" y="6667"/>
                      <a:pt x="190263" y="4763"/>
                    </a:cubicBezTo>
                    <a:cubicBezTo>
                      <a:pt x="213123" y="2858"/>
                      <a:pt x="204550" y="1905"/>
                      <a:pt x="210265" y="2858"/>
                    </a:cubicBezTo>
                    <a:cubicBezTo>
                      <a:pt x="215980" y="3810"/>
                      <a:pt x="221695" y="11430"/>
                      <a:pt x="218838" y="18097"/>
                    </a:cubicBezTo>
                    <a:lnTo>
                      <a:pt x="195978" y="62865"/>
                    </a:lnTo>
                    <a:lnTo>
                      <a:pt x="195978" y="62865"/>
                    </a:lnTo>
                    <a:cubicBezTo>
                      <a:pt x="206455" y="66675"/>
                      <a:pt x="203598" y="79058"/>
                      <a:pt x="203598" y="87630"/>
                    </a:cubicBezTo>
                    <a:lnTo>
                      <a:pt x="252175" y="107633"/>
                    </a:lnTo>
                    <a:cubicBezTo>
                      <a:pt x="261700" y="114300"/>
                      <a:pt x="256938" y="127635"/>
                      <a:pt x="245508" y="127635"/>
                    </a:cubicBezTo>
                    <a:lnTo>
                      <a:pt x="204550" y="111442"/>
                    </a:lnTo>
                    <a:lnTo>
                      <a:pt x="204550" y="122872"/>
                    </a:lnTo>
                    <a:cubicBezTo>
                      <a:pt x="235030" y="154305"/>
                      <a:pt x="276940" y="182880"/>
                      <a:pt x="287418" y="229553"/>
                    </a:cubicBezTo>
                    <a:cubicBezTo>
                      <a:pt x="302658" y="297180"/>
                      <a:pt x="253128" y="362903"/>
                      <a:pt x="183595" y="366713"/>
                    </a:cubicBezTo>
                    <a:cubicBezTo>
                      <a:pt x="160735" y="367665"/>
                      <a:pt x="128350" y="367665"/>
                      <a:pt x="105490" y="366713"/>
                    </a:cubicBezTo>
                    <a:cubicBezTo>
                      <a:pt x="33100" y="361950"/>
                      <a:pt x="-15477" y="290513"/>
                      <a:pt x="4525" y="221933"/>
                    </a:cubicBezTo>
                    <a:cubicBezTo>
                      <a:pt x="24528" y="153353"/>
                      <a:pt x="20718" y="187642"/>
                      <a:pt x="35005" y="172403"/>
                    </a:cubicBezTo>
                    <a:cubicBezTo>
                      <a:pt x="49293" y="157163"/>
                      <a:pt x="70248" y="140017"/>
                      <a:pt x="87393" y="122872"/>
                    </a:cubicBezTo>
                    <a:cubicBezTo>
                      <a:pt x="85488" y="119063"/>
                      <a:pt x="86440" y="116205"/>
                      <a:pt x="86440" y="112395"/>
                    </a:cubicBezTo>
                    <a:lnTo>
                      <a:pt x="49293" y="127635"/>
                    </a:lnTo>
                    <a:cubicBezTo>
                      <a:pt x="37863" y="127635"/>
                      <a:pt x="33100" y="114300"/>
                      <a:pt x="42625" y="107633"/>
                    </a:cubicBezTo>
                    <a:lnTo>
                      <a:pt x="86440" y="87630"/>
                    </a:lnTo>
                    <a:cubicBezTo>
                      <a:pt x="87393" y="79058"/>
                      <a:pt x="83583" y="68580"/>
                      <a:pt x="93108" y="63817"/>
                    </a:cubicBezTo>
                    <a:lnTo>
                      <a:pt x="70248" y="17145"/>
                    </a:lnTo>
                    <a:cubicBezTo>
                      <a:pt x="65485" y="-953"/>
                      <a:pt x="91203" y="953"/>
                      <a:pt x="101680" y="953"/>
                    </a:cubicBezTo>
                    <a:cubicBezTo>
                      <a:pt x="112158" y="953"/>
                      <a:pt x="103585" y="953"/>
                      <a:pt x="103585" y="953"/>
                    </a:cubicBezTo>
                    <a:lnTo>
                      <a:pt x="128350" y="953"/>
                    </a:lnTo>
                    <a:close/>
                    <a:moveTo>
                      <a:pt x="190263" y="26670"/>
                    </a:moveTo>
                    <a:cubicBezTo>
                      <a:pt x="179785" y="26670"/>
                      <a:pt x="169308" y="27622"/>
                      <a:pt x="158830" y="26670"/>
                    </a:cubicBezTo>
                    <a:cubicBezTo>
                      <a:pt x="148353" y="25717"/>
                      <a:pt x="135018" y="21908"/>
                      <a:pt x="122635" y="21908"/>
                    </a:cubicBezTo>
                    <a:cubicBezTo>
                      <a:pt x="110253" y="21908"/>
                      <a:pt x="103585" y="21908"/>
                      <a:pt x="94060" y="21908"/>
                    </a:cubicBezTo>
                    <a:lnTo>
                      <a:pt x="114063" y="60960"/>
                    </a:lnTo>
                    <a:lnTo>
                      <a:pt x="116920" y="60960"/>
                    </a:lnTo>
                    <a:cubicBezTo>
                      <a:pt x="116920" y="61913"/>
                      <a:pt x="171213" y="61913"/>
                      <a:pt x="171213" y="61913"/>
                    </a:cubicBezTo>
                    <a:lnTo>
                      <a:pt x="190263" y="25717"/>
                    </a:lnTo>
                    <a:close/>
                    <a:moveTo>
                      <a:pt x="182643" y="84772"/>
                    </a:moveTo>
                    <a:lnTo>
                      <a:pt x="106443" y="84772"/>
                    </a:lnTo>
                    <a:lnTo>
                      <a:pt x="106443" y="105728"/>
                    </a:lnTo>
                    <a:lnTo>
                      <a:pt x="182643" y="105728"/>
                    </a:lnTo>
                    <a:lnTo>
                      <a:pt x="182643" y="84772"/>
                    </a:lnTo>
                    <a:close/>
                    <a:moveTo>
                      <a:pt x="112158" y="127635"/>
                    </a:moveTo>
                    <a:cubicBezTo>
                      <a:pt x="89298" y="150495"/>
                      <a:pt x="60723" y="171450"/>
                      <a:pt x="39768" y="196215"/>
                    </a:cubicBezTo>
                    <a:cubicBezTo>
                      <a:pt x="-5952" y="253365"/>
                      <a:pt x="31195" y="340042"/>
                      <a:pt x="105490" y="343853"/>
                    </a:cubicBezTo>
                    <a:cubicBezTo>
                      <a:pt x="127398" y="344805"/>
                      <a:pt x="159783" y="344805"/>
                      <a:pt x="181690" y="343853"/>
                    </a:cubicBezTo>
                    <a:cubicBezTo>
                      <a:pt x="255985" y="339090"/>
                      <a:pt x="293133" y="253365"/>
                      <a:pt x="246460" y="195263"/>
                    </a:cubicBezTo>
                    <a:cubicBezTo>
                      <a:pt x="226458" y="170497"/>
                      <a:pt x="199788" y="149542"/>
                      <a:pt x="175975" y="127635"/>
                    </a:cubicBezTo>
                    <a:lnTo>
                      <a:pt x="111205" y="127635"/>
                    </a:lnTo>
                    <a:close/>
                  </a:path>
                </a:pathLst>
              </a:custGeom>
              <a:solidFill>
                <a:srgbClr val="FFFFFF"/>
              </a:solidFill>
              <a:ln w="9525" cap="flat">
                <a:noFill/>
                <a:prstDash val="solid"/>
                <a:miter/>
              </a:ln>
            </p:spPr>
            <p:txBody>
              <a:bodyPr rtlCol="0" anchor="ctr"/>
              <a:lstStyle/>
              <a:p>
                <a:endParaRPr lang="en-US"/>
              </a:p>
            </p:txBody>
          </p:sp>
          <p:sp>
            <p:nvSpPr>
              <p:cNvPr id="24" name="Freeform 19">
                <a:extLst>
                  <a:ext uri="{FF2B5EF4-FFF2-40B4-BE49-F238E27FC236}">
                    <a16:creationId xmlns:a16="http://schemas.microsoft.com/office/drawing/2014/main" id="{379362EF-1420-DCB7-C0EF-085A775FE1D8}"/>
                  </a:ext>
                </a:extLst>
              </p:cNvPr>
              <p:cNvSpPr/>
              <p:nvPr/>
            </p:nvSpPr>
            <p:spPr>
              <a:xfrm>
                <a:off x="5119456" y="3615073"/>
                <a:ext cx="112629" cy="129142"/>
              </a:xfrm>
              <a:custGeom>
                <a:avLst/>
                <a:gdLst>
                  <a:gd name="connsiteX0" fmla="*/ 44046 w 112629"/>
                  <a:gd name="connsiteY0" fmla="*/ 37764 h 129142"/>
                  <a:gd name="connsiteX1" fmla="*/ 71668 w 112629"/>
                  <a:gd name="connsiteY1" fmla="*/ 37764 h 129142"/>
                  <a:gd name="connsiteX2" fmla="*/ 79288 w 112629"/>
                  <a:gd name="connsiteY2" fmla="*/ 45384 h 129142"/>
                  <a:gd name="connsiteX3" fmla="*/ 69763 w 112629"/>
                  <a:gd name="connsiteY3" fmla="*/ 58719 h 129142"/>
                  <a:gd name="connsiteX4" fmla="*/ 34521 w 112629"/>
                  <a:gd name="connsiteY4" fmla="*/ 58719 h 129142"/>
                  <a:gd name="connsiteX5" fmla="*/ 34521 w 112629"/>
                  <a:gd name="connsiteY5" fmla="*/ 73959 h 129142"/>
                  <a:gd name="connsiteX6" fmla="*/ 65001 w 112629"/>
                  <a:gd name="connsiteY6" fmla="*/ 73959 h 129142"/>
                  <a:gd name="connsiteX7" fmla="*/ 68811 w 112629"/>
                  <a:gd name="connsiteY7" fmla="*/ 75864 h 129142"/>
                  <a:gd name="connsiteX8" fmla="*/ 70716 w 112629"/>
                  <a:gd name="connsiteY8" fmla="*/ 92056 h 129142"/>
                  <a:gd name="connsiteX9" fmla="*/ 65001 w 112629"/>
                  <a:gd name="connsiteY9" fmla="*/ 94914 h 129142"/>
                  <a:gd name="connsiteX10" fmla="*/ 44998 w 112629"/>
                  <a:gd name="connsiteY10" fmla="*/ 94914 h 129142"/>
                  <a:gd name="connsiteX11" fmla="*/ 79288 w 112629"/>
                  <a:gd name="connsiteY11" fmla="*/ 107296 h 129142"/>
                  <a:gd name="connsiteX12" fmla="*/ 105006 w 112629"/>
                  <a:gd name="connsiteY12" fmla="*/ 103486 h 129142"/>
                  <a:gd name="connsiteX13" fmla="*/ 97386 w 112629"/>
                  <a:gd name="connsiteY13" fmla="*/ 122536 h 129142"/>
                  <a:gd name="connsiteX14" fmla="*/ 19281 w 112629"/>
                  <a:gd name="connsiteY14" fmla="*/ 94914 h 129142"/>
                  <a:gd name="connsiteX15" fmla="*/ 4993 w 112629"/>
                  <a:gd name="connsiteY15" fmla="*/ 92056 h 129142"/>
                  <a:gd name="connsiteX16" fmla="*/ 13566 w 112629"/>
                  <a:gd name="connsiteY16" fmla="*/ 72054 h 129142"/>
                  <a:gd name="connsiteX17" fmla="*/ 13566 w 112629"/>
                  <a:gd name="connsiteY17" fmla="*/ 56814 h 129142"/>
                  <a:gd name="connsiteX18" fmla="*/ 3088 w 112629"/>
                  <a:gd name="connsiteY18" fmla="*/ 38716 h 129142"/>
                  <a:gd name="connsiteX19" fmla="*/ 19281 w 112629"/>
                  <a:gd name="connsiteY19" fmla="*/ 34906 h 129142"/>
                  <a:gd name="connsiteX20" fmla="*/ 85003 w 112629"/>
                  <a:gd name="connsiteY20" fmla="*/ 1569 h 129142"/>
                  <a:gd name="connsiteX21" fmla="*/ 112626 w 112629"/>
                  <a:gd name="connsiteY21" fmla="*/ 22524 h 129142"/>
                  <a:gd name="connsiteX22" fmla="*/ 102148 w 112629"/>
                  <a:gd name="connsiteY22" fmla="*/ 33001 h 129142"/>
                  <a:gd name="connsiteX23" fmla="*/ 88813 w 112629"/>
                  <a:gd name="connsiteY23" fmla="*/ 25381 h 129142"/>
                  <a:gd name="connsiteX24" fmla="*/ 54523 w 112629"/>
                  <a:gd name="connsiteY24" fmla="*/ 25381 h 129142"/>
                  <a:gd name="connsiteX25" fmla="*/ 45951 w 112629"/>
                  <a:gd name="connsiteY25" fmla="*/ 33954 h 129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12629" h="129142">
                    <a:moveTo>
                      <a:pt x="44046" y="37764"/>
                    </a:moveTo>
                    <a:lnTo>
                      <a:pt x="71668" y="37764"/>
                    </a:lnTo>
                    <a:cubicBezTo>
                      <a:pt x="74526" y="37764"/>
                      <a:pt x="78336" y="42526"/>
                      <a:pt x="79288" y="45384"/>
                    </a:cubicBezTo>
                    <a:cubicBezTo>
                      <a:pt x="80241" y="51099"/>
                      <a:pt x="76431" y="58719"/>
                      <a:pt x="69763" y="58719"/>
                    </a:cubicBezTo>
                    <a:lnTo>
                      <a:pt x="34521" y="58719"/>
                    </a:lnTo>
                    <a:cubicBezTo>
                      <a:pt x="33568" y="64434"/>
                      <a:pt x="33568" y="69196"/>
                      <a:pt x="34521" y="73959"/>
                    </a:cubicBezTo>
                    <a:lnTo>
                      <a:pt x="65001" y="73959"/>
                    </a:lnTo>
                    <a:cubicBezTo>
                      <a:pt x="65001" y="73959"/>
                      <a:pt x="68811" y="75864"/>
                      <a:pt x="68811" y="75864"/>
                    </a:cubicBezTo>
                    <a:cubicBezTo>
                      <a:pt x="74526" y="79674"/>
                      <a:pt x="74526" y="87294"/>
                      <a:pt x="70716" y="92056"/>
                    </a:cubicBezTo>
                    <a:cubicBezTo>
                      <a:pt x="66906" y="96819"/>
                      <a:pt x="65001" y="94914"/>
                      <a:pt x="65001" y="94914"/>
                    </a:cubicBezTo>
                    <a:lnTo>
                      <a:pt x="44998" y="94914"/>
                    </a:lnTo>
                    <a:cubicBezTo>
                      <a:pt x="52618" y="105391"/>
                      <a:pt x="65953" y="110154"/>
                      <a:pt x="79288" y="107296"/>
                    </a:cubicBezTo>
                    <a:cubicBezTo>
                      <a:pt x="92623" y="104439"/>
                      <a:pt x="97386" y="94914"/>
                      <a:pt x="105006" y="103486"/>
                    </a:cubicBezTo>
                    <a:cubicBezTo>
                      <a:pt x="112626" y="112059"/>
                      <a:pt x="105006" y="118726"/>
                      <a:pt x="97386" y="122536"/>
                    </a:cubicBezTo>
                    <a:cubicBezTo>
                      <a:pt x="67858" y="138729"/>
                      <a:pt x="33568" y="123489"/>
                      <a:pt x="19281" y="94914"/>
                    </a:cubicBezTo>
                    <a:cubicBezTo>
                      <a:pt x="13566" y="93961"/>
                      <a:pt x="9756" y="94914"/>
                      <a:pt x="4993" y="92056"/>
                    </a:cubicBezTo>
                    <a:cubicBezTo>
                      <a:pt x="-4532" y="85389"/>
                      <a:pt x="3088" y="71101"/>
                      <a:pt x="13566" y="72054"/>
                    </a:cubicBezTo>
                    <a:cubicBezTo>
                      <a:pt x="12613" y="67291"/>
                      <a:pt x="12613" y="61576"/>
                      <a:pt x="13566" y="56814"/>
                    </a:cubicBezTo>
                    <a:cubicBezTo>
                      <a:pt x="3088" y="57766"/>
                      <a:pt x="-4532" y="46336"/>
                      <a:pt x="3088" y="38716"/>
                    </a:cubicBezTo>
                    <a:cubicBezTo>
                      <a:pt x="10708" y="31096"/>
                      <a:pt x="13566" y="36811"/>
                      <a:pt x="19281" y="34906"/>
                    </a:cubicBezTo>
                    <a:cubicBezTo>
                      <a:pt x="31663" y="10141"/>
                      <a:pt x="56428" y="-5099"/>
                      <a:pt x="85003" y="1569"/>
                    </a:cubicBezTo>
                    <a:cubicBezTo>
                      <a:pt x="113578" y="8236"/>
                      <a:pt x="112626" y="12999"/>
                      <a:pt x="112626" y="22524"/>
                    </a:cubicBezTo>
                    <a:cubicBezTo>
                      <a:pt x="112626" y="32049"/>
                      <a:pt x="107863" y="33001"/>
                      <a:pt x="102148" y="33001"/>
                    </a:cubicBezTo>
                    <a:cubicBezTo>
                      <a:pt x="96433" y="33001"/>
                      <a:pt x="93576" y="28239"/>
                      <a:pt x="88813" y="25381"/>
                    </a:cubicBezTo>
                    <a:cubicBezTo>
                      <a:pt x="78336" y="18714"/>
                      <a:pt x="65001" y="19666"/>
                      <a:pt x="54523" y="25381"/>
                    </a:cubicBezTo>
                    <a:cubicBezTo>
                      <a:pt x="44046" y="31096"/>
                      <a:pt x="47856" y="30144"/>
                      <a:pt x="45951" y="33954"/>
                    </a:cubicBezTo>
                    <a:close/>
                  </a:path>
                </a:pathLst>
              </a:custGeom>
              <a:solidFill>
                <a:srgbClr val="FFFFFF"/>
              </a:solidFill>
              <a:ln w="9525"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217855746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93B3BF-2451-D03E-FDD2-E51FBC36BEC4}"/>
            </a:ext>
          </a:extLst>
        </p:cNvPr>
        <p:cNvGrpSpPr/>
        <p:nvPr/>
      </p:nvGrpSpPr>
      <p:grpSpPr>
        <a:xfrm>
          <a:off x="0" y="0"/>
          <a:ext cx="0" cy="0"/>
          <a:chOff x="0" y="0"/>
          <a:chExt cx="0" cy="0"/>
        </a:xfrm>
      </p:grpSpPr>
      <p:sp>
        <p:nvSpPr>
          <p:cNvPr id="9" name="Freeform 8">
            <a:extLst>
              <a:ext uri="{FF2B5EF4-FFF2-40B4-BE49-F238E27FC236}">
                <a16:creationId xmlns:a16="http://schemas.microsoft.com/office/drawing/2014/main" id="{A54BE240-27ED-1631-4D86-DF11C1541712}"/>
              </a:ext>
            </a:extLst>
          </p:cNvPr>
          <p:cNvSpPr/>
          <p:nvPr/>
        </p:nvSpPr>
        <p:spPr>
          <a:xfrm>
            <a:off x="-1" y="0"/>
            <a:ext cx="1534450" cy="6194605"/>
          </a:xfrm>
          <a:custGeom>
            <a:avLst/>
            <a:gdLst>
              <a:gd name="connsiteX0" fmla="*/ 1 w 1534450"/>
              <a:gd name="connsiteY0" fmla="*/ 0 h 6194605"/>
              <a:gd name="connsiteX1" fmla="*/ 214586 w 1534450"/>
              <a:gd name="connsiteY1" fmla="*/ 0 h 6194605"/>
              <a:gd name="connsiteX2" fmla="*/ 214586 w 1534450"/>
              <a:gd name="connsiteY2" fmla="*/ 1 h 6194605"/>
              <a:gd name="connsiteX3" fmla="*/ 473397 w 1534450"/>
              <a:gd name="connsiteY3" fmla="*/ 1 h 6194605"/>
              <a:gd name="connsiteX4" fmla="*/ 744369 w 1534450"/>
              <a:gd name="connsiteY4" fmla="*/ 1 h 6194605"/>
              <a:gd name="connsiteX5" fmla="*/ 814003 w 1534450"/>
              <a:gd name="connsiteY5" fmla="*/ 1 h 6194605"/>
              <a:gd name="connsiteX6" fmla="*/ 922872 w 1534450"/>
              <a:gd name="connsiteY6" fmla="*/ 1 h 6194605"/>
              <a:gd name="connsiteX7" fmla="*/ 1084975 w 1534450"/>
              <a:gd name="connsiteY7" fmla="*/ 1 h 6194605"/>
              <a:gd name="connsiteX8" fmla="*/ 1193844 w 1534450"/>
              <a:gd name="connsiteY8" fmla="*/ 1 h 6194605"/>
              <a:gd name="connsiteX9" fmla="*/ 1263478 w 1534450"/>
              <a:gd name="connsiteY9" fmla="*/ 1 h 6194605"/>
              <a:gd name="connsiteX10" fmla="*/ 1534450 w 1534450"/>
              <a:gd name="connsiteY10" fmla="*/ 1 h 6194605"/>
              <a:gd name="connsiteX11" fmla="*/ 1534450 w 1534450"/>
              <a:gd name="connsiteY11" fmla="*/ 280558 h 6194605"/>
              <a:gd name="connsiteX12" fmla="*/ 1534450 w 1534450"/>
              <a:gd name="connsiteY12" fmla="*/ 323234 h 6194605"/>
              <a:gd name="connsiteX13" fmla="*/ 1534450 w 1534450"/>
              <a:gd name="connsiteY13" fmla="*/ 603792 h 6194605"/>
              <a:gd name="connsiteX14" fmla="*/ 1534450 w 1534450"/>
              <a:gd name="connsiteY14" fmla="*/ 691592 h 6194605"/>
              <a:gd name="connsiteX15" fmla="*/ 1534450 w 1534450"/>
              <a:gd name="connsiteY15" fmla="*/ 972149 h 6194605"/>
              <a:gd name="connsiteX16" fmla="*/ 1534450 w 1534450"/>
              <a:gd name="connsiteY16" fmla="*/ 1014826 h 6194605"/>
              <a:gd name="connsiteX17" fmla="*/ 1534450 w 1534450"/>
              <a:gd name="connsiteY17" fmla="*/ 1295384 h 6194605"/>
              <a:gd name="connsiteX18" fmla="*/ 1534450 w 1534450"/>
              <a:gd name="connsiteY18" fmla="*/ 1706708 h 6194605"/>
              <a:gd name="connsiteX19" fmla="*/ 1534450 w 1534450"/>
              <a:gd name="connsiteY19" fmla="*/ 1987265 h 6194605"/>
              <a:gd name="connsiteX20" fmla="*/ 1534450 w 1534450"/>
              <a:gd name="connsiteY20" fmla="*/ 2029942 h 6194605"/>
              <a:gd name="connsiteX21" fmla="*/ 1534450 w 1534450"/>
              <a:gd name="connsiteY21" fmla="*/ 2310499 h 6194605"/>
              <a:gd name="connsiteX22" fmla="*/ 1534450 w 1534450"/>
              <a:gd name="connsiteY22" fmla="*/ 2398299 h 6194605"/>
              <a:gd name="connsiteX23" fmla="*/ 1534450 w 1534450"/>
              <a:gd name="connsiteY23" fmla="*/ 2678857 h 6194605"/>
              <a:gd name="connsiteX24" fmla="*/ 1534450 w 1534450"/>
              <a:gd name="connsiteY24" fmla="*/ 2721534 h 6194605"/>
              <a:gd name="connsiteX25" fmla="*/ 1534450 w 1534450"/>
              <a:gd name="connsiteY25" fmla="*/ 2983125 h 6194605"/>
              <a:gd name="connsiteX26" fmla="*/ 1534450 w 1534450"/>
              <a:gd name="connsiteY26" fmla="*/ 3002091 h 6194605"/>
              <a:gd name="connsiteX27" fmla="*/ 1534450 w 1534450"/>
              <a:gd name="connsiteY27" fmla="*/ 3263682 h 6194605"/>
              <a:gd name="connsiteX28" fmla="*/ 1534450 w 1534450"/>
              <a:gd name="connsiteY28" fmla="*/ 3306358 h 6194605"/>
              <a:gd name="connsiteX29" fmla="*/ 1534450 w 1534450"/>
              <a:gd name="connsiteY29" fmla="*/ 3586916 h 6194605"/>
              <a:gd name="connsiteX30" fmla="*/ 1534450 w 1534450"/>
              <a:gd name="connsiteY30" fmla="*/ 3674717 h 6194605"/>
              <a:gd name="connsiteX31" fmla="*/ 1534450 w 1534450"/>
              <a:gd name="connsiteY31" fmla="*/ 3955274 h 6194605"/>
              <a:gd name="connsiteX32" fmla="*/ 1534450 w 1534450"/>
              <a:gd name="connsiteY32" fmla="*/ 3997950 h 6194605"/>
              <a:gd name="connsiteX33" fmla="*/ 1534450 w 1534450"/>
              <a:gd name="connsiteY33" fmla="*/ 4278508 h 6194605"/>
              <a:gd name="connsiteX34" fmla="*/ 1534450 w 1534450"/>
              <a:gd name="connsiteY34" fmla="*/ 4689832 h 6194605"/>
              <a:gd name="connsiteX35" fmla="*/ 1534450 w 1534450"/>
              <a:gd name="connsiteY35" fmla="*/ 4970389 h 6194605"/>
              <a:gd name="connsiteX36" fmla="*/ 1534450 w 1534450"/>
              <a:gd name="connsiteY36" fmla="*/ 5013066 h 6194605"/>
              <a:gd name="connsiteX37" fmla="*/ 1534450 w 1534450"/>
              <a:gd name="connsiteY37" fmla="*/ 5293623 h 6194605"/>
              <a:gd name="connsiteX38" fmla="*/ 1534450 w 1534450"/>
              <a:gd name="connsiteY38" fmla="*/ 5381423 h 6194605"/>
              <a:gd name="connsiteX39" fmla="*/ 1534450 w 1534450"/>
              <a:gd name="connsiteY39" fmla="*/ 5661981 h 6194605"/>
              <a:gd name="connsiteX40" fmla="*/ 1534450 w 1534450"/>
              <a:gd name="connsiteY40" fmla="*/ 5704658 h 6194605"/>
              <a:gd name="connsiteX41" fmla="*/ 1534450 w 1534450"/>
              <a:gd name="connsiteY41" fmla="*/ 5985215 h 6194605"/>
              <a:gd name="connsiteX42" fmla="*/ 1291991 w 1534450"/>
              <a:gd name="connsiteY42" fmla="*/ 6194605 h 6194605"/>
              <a:gd name="connsiteX43" fmla="*/ 1021020 w 1534450"/>
              <a:gd name="connsiteY43" fmla="*/ 6194605 h 6194605"/>
              <a:gd name="connsiteX44" fmla="*/ 951383 w 1534450"/>
              <a:gd name="connsiteY44" fmla="*/ 6194605 h 6194605"/>
              <a:gd name="connsiteX45" fmla="*/ 842515 w 1534450"/>
              <a:gd name="connsiteY45" fmla="*/ 6194605 h 6194605"/>
              <a:gd name="connsiteX46" fmla="*/ 680412 w 1534450"/>
              <a:gd name="connsiteY46" fmla="*/ 6194605 h 6194605"/>
              <a:gd name="connsiteX47" fmla="*/ 571543 w 1534450"/>
              <a:gd name="connsiteY47" fmla="*/ 6194605 h 6194605"/>
              <a:gd name="connsiteX48" fmla="*/ 501908 w 1534450"/>
              <a:gd name="connsiteY48" fmla="*/ 6194605 h 6194605"/>
              <a:gd name="connsiteX49" fmla="*/ 230937 w 1534450"/>
              <a:gd name="connsiteY49" fmla="*/ 6194605 h 6194605"/>
              <a:gd name="connsiteX50" fmla="*/ 0 w 1534450"/>
              <a:gd name="connsiteY50" fmla="*/ 6194605 h 6194605"/>
              <a:gd name="connsiteX51" fmla="*/ 0 w 1534450"/>
              <a:gd name="connsiteY51" fmla="*/ 6054968 h 6194605"/>
              <a:gd name="connsiteX52" fmla="*/ 0 w 1534450"/>
              <a:gd name="connsiteY52" fmla="*/ 5508071 h 6194605"/>
              <a:gd name="connsiteX53" fmla="*/ 0 w 1534450"/>
              <a:gd name="connsiteY53" fmla="*/ 5367526 h 6194605"/>
              <a:gd name="connsiteX54" fmla="*/ 0 w 1534450"/>
              <a:gd name="connsiteY54" fmla="*/ 5147800 h 6194605"/>
              <a:gd name="connsiteX55" fmla="*/ 0 w 1534450"/>
              <a:gd name="connsiteY55" fmla="*/ 4820627 h 6194605"/>
              <a:gd name="connsiteX56" fmla="*/ 0 w 1534450"/>
              <a:gd name="connsiteY56" fmla="*/ 4600898 h 6194605"/>
              <a:gd name="connsiteX57" fmla="*/ 0 w 1534450"/>
              <a:gd name="connsiteY57" fmla="*/ 4460357 h 6194605"/>
              <a:gd name="connsiteX58" fmla="*/ 0 w 1534450"/>
              <a:gd name="connsiteY58" fmla="*/ 3913457 h 6194605"/>
              <a:gd name="connsiteX59" fmla="*/ 1 w 1534450"/>
              <a:gd name="connsiteY59" fmla="*/ 3913457 h 6194605"/>
              <a:gd name="connsiteX60" fmla="*/ 1 w 1534450"/>
              <a:gd name="connsiteY60" fmla="*/ 3391103 h 6194605"/>
              <a:gd name="connsiteX61" fmla="*/ 1 w 1534450"/>
              <a:gd name="connsiteY61" fmla="*/ 3288458 h 6194605"/>
              <a:gd name="connsiteX62" fmla="*/ 0 w 1534450"/>
              <a:gd name="connsiteY62" fmla="*/ 3288458 h 6194605"/>
              <a:gd name="connsiteX63" fmla="*/ 0 w 1534450"/>
              <a:gd name="connsiteY63" fmla="*/ 3182336 h 6194605"/>
              <a:gd name="connsiteX64" fmla="*/ 1 w 1534450"/>
              <a:gd name="connsiteY64" fmla="*/ 3182336 h 6194605"/>
              <a:gd name="connsiteX65" fmla="*/ 1 w 1534450"/>
              <a:gd name="connsiteY65" fmla="*/ 2930973 h 6194605"/>
              <a:gd name="connsiteX66" fmla="*/ 0 w 1534450"/>
              <a:gd name="connsiteY66" fmla="*/ 2930973 h 6194605"/>
              <a:gd name="connsiteX67" fmla="*/ 0 w 1534450"/>
              <a:gd name="connsiteY67" fmla="*/ 2604180 h 6194605"/>
              <a:gd name="connsiteX68" fmla="*/ 0 w 1534450"/>
              <a:gd name="connsiteY68" fmla="*/ 2383049 h 6194605"/>
              <a:gd name="connsiteX69" fmla="*/ 0 w 1534450"/>
              <a:gd name="connsiteY69" fmla="*/ 1836151 h 6194605"/>
              <a:gd name="connsiteX70" fmla="*/ 0 w 1534450"/>
              <a:gd name="connsiteY70" fmla="*/ 1695606 h 6194605"/>
              <a:gd name="connsiteX71" fmla="*/ 0 w 1534450"/>
              <a:gd name="connsiteY71" fmla="*/ 1475879 h 6194605"/>
              <a:gd name="connsiteX72" fmla="*/ 0 w 1534450"/>
              <a:gd name="connsiteY72" fmla="*/ 1148708 h 6194605"/>
              <a:gd name="connsiteX73" fmla="*/ 0 w 1534450"/>
              <a:gd name="connsiteY73" fmla="*/ 928979 h 6194605"/>
              <a:gd name="connsiteX74" fmla="*/ 0 w 1534450"/>
              <a:gd name="connsiteY74" fmla="*/ 788436 h 6194605"/>
              <a:gd name="connsiteX75" fmla="*/ 0 w 1534450"/>
              <a:gd name="connsiteY75" fmla="*/ 241537 h 6194605"/>
              <a:gd name="connsiteX76" fmla="*/ 1 w 1534450"/>
              <a:gd name="connsiteY76" fmla="*/ 241537 h 61946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1534450" h="6194605">
                <a:moveTo>
                  <a:pt x="1" y="0"/>
                </a:moveTo>
                <a:lnTo>
                  <a:pt x="214586" y="0"/>
                </a:lnTo>
                <a:lnTo>
                  <a:pt x="214586" y="1"/>
                </a:lnTo>
                <a:lnTo>
                  <a:pt x="473397" y="1"/>
                </a:lnTo>
                <a:lnTo>
                  <a:pt x="744369" y="1"/>
                </a:lnTo>
                <a:lnTo>
                  <a:pt x="814003" y="1"/>
                </a:lnTo>
                <a:lnTo>
                  <a:pt x="922872" y="1"/>
                </a:lnTo>
                <a:lnTo>
                  <a:pt x="1084975" y="1"/>
                </a:lnTo>
                <a:lnTo>
                  <a:pt x="1193844" y="1"/>
                </a:lnTo>
                <a:lnTo>
                  <a:pt x="1263478" y="1"/>
                </a:lnTo>
                <a:lnTo>
                  <a:pt x="1534450" y="1"/>
                </a:lnTo>
                <a:lnTo>
                  <a:pt x="1534450" y="280558"/>
                </a:lnTo>
                <a:lnTo>
                  <a:pt x="1534450" y="323234"/>
                </a:lnTo>
                <a:lnTo>
                  <a:pt x="1534450" y="603792"/>
                </a:lnTo>
                <a:lnTo>
                  <a:pt x="1534450" y="691592"/>
                </a:lnTo>
                <a:lnTo>
                  <a:pt x="1534450" y="972149"/>
                </a:lnTo>
                <a:lnTo>
                  <a:pt x="1534450" y="1014826"/>
                </a:lnTo>
                <a:lnTo>
                  <a:pt x="1534450" y="1295384"/>
                </a:lnTo>
                <a:lnTo>
                  <a:pt x="1534450" y="1706708"/>
                </a:lnTo>
                <a:lnTo>
                  <a:pt x="1534450" y="1987265"/>
                </a:lnTo>
                <a:lnTo>
                  <a:pt x="1534450" y="2029942"/>
                </a:lnTo>
                <a:lnTo>
                  <a:pt x="1534450" y="2310499"/>
                </a:lnTo>
                <a:lnTo>
                  <a:pt x="1534450" y="2398299"/>
                </a:lnTo>
                <a:lnTo>
                  <a:pt x="1534450" y="2678857"/>
                </a:lnTo>
                <a:lnTo>
                  <a:pt x="1534450" y="2721534"/>
                </a:lnTo>
                <a:lnTo>
                  <a:pt x="1534450" y="2983125"/>
                </a:lnTo>
                <a:lnTo>
                  <a:pt x="1534450" y="3002091"/>
                </a:lnTo>
                <a:lnTo>
                  <a:pt x="1534450" y="3263682"/>
                </a:lnTo>
                <a:lnTo>
                  <a:pt x="1534450" y="3306358"/>
                </a:lnTo>
                <a:lnTo>
                  <a:pt x="1534450" y="3586916"/>
                </a:lnTo>
                <a:lnTo>
                  <a:pt x="1534450" y="3674717"/>
                </a:lnTo>
                <a:lnTo>
                  <a:pt x="1534450" y="3955274"/>
                </a:lnTo>
                <a:lnTo>
                  <a:pt x="1534450" y="3997950"/>
                </a:lnTo>
                <a:lnTo>
                  <a:pt x="1534450" y="4278508"/>
                </a:lnTo>
                <a:lnTo>
                  <a:pt x="1534450" y="4689832"/>
                </a:lnTo>
                <a:lnTo>
                  <a:pt x="1534450" y="4970389"/>
                </a:lnTo>
                <a:lnTo>
                  <a:pt x="1534450" y="5013066"/>
                </a:lnTo>
                <a:lnTo>
                  <a:pt x="1534450" y="5293623"/>
                </a:lnTo>
                <a:lnTo>
                  <a:pt x="1534450" y="5381423"/>
                </a:lnTo>
                <a:lnTo>
                  <a:pt x="1534450" y="5661981"/>
                </a:lnTo>
                <a:lnTo>
                  <a:pt x="1534450" y="5704658"/>
                </a:lnTo>
                <a:lnTo>
                  <a:pt x="1534450" y="5985215"/>
                </a:lnTo>
                <a:cubicBezTo>
                  <a:pt x="1534450" y="6100550"/>
                  <a:pt x="1426336" y="6194605"/>
                  <a:pt x="1291991" y="6194605"/>
                </a:cubicBezTo>
                <a:lnTo>
                  <a:pt x="1021020" y="6194605"/>
                </a:lnTo>
                <a:lnTo>
                  <a:pt x="951383" y="6194605"/>
                </a:lnTo>
                <a:lnTo>
                  <a:pt x="842515" y="6194605"/>
                </a:lnTo>
                <a:lnTo>
                  <a:pt x="680412" y="6194605"/>
                </a:lnTo>
                <a:lnTo>
                  <a:pt x="571543" y="6194605"/>
                </a:lnTo>
                <a:lnTo>
                  <a:pt x="501908" y="6194605"/>
                </a:lnTo>
                <a:lnTo>
                  <a:pt x="230937" y="6194605"/>
                </a:lnTo>
                <a:lnTo>
                  <a:pt x="0" y="6194605"/>
                </a:lnTo>
                <a:lnTo>
                  <a:pt x="0" y="6054968"/>
                </a:lnTo>
                <a:lnTo>
                  <a:pt x="0" y="5508071"/>
                </a:lnTo>
                <a:lnTo>
                  <a:pt x="0" y="5367526"/>
                </a:lnTo>
                <a:lnTo>
                  <a:pt x="0" y="5147800"/>
                </a:lnTo>
                <a:lnTo>
                  <a:pt x="0" y="4820627"/>
                </a:lnTo>
                <a:lnTo>
                  <a:pt x="0" y="4600898"/>
                </a:lnTo>
                <a:lnTo>
                  <a:pt x="0" y="4460357"/>
                </a:lnTo>
                <a:lnTo>
                  <a:pt x="0" y="3913457"/>
                </a:lnTo>
                <a:lnTo>
                  <a:pt x="1" y="3913457"/>
                </a:lnTo>
                <a:lnTo>
                  <a:pt x="1" y="3391103"/>
                </a:lnTo>
                <a:lnTo>
                  <a:pt x="1" y="3288458"/>
                </a:lnTo>
                <a:lnTo>
                  <a:pt x="0" y="3288458"/>
                </a:lnTo>
                <a:lnTo>
                  <a:pt x="0" y="3182336"/>
                </a:lnTo>
                <a:lnTo>
                  <a:pt x="1" y="3182336"/>
                </a:lnTo>
                <a:lnTo>
                  <a:pt x="1" y="2930973"/>
                </a:lnTo>
                <a:lnTo>
                  <a:pt x="0" y="2930973"/>
                </a:lnTo>
                <a:lnTo>
                  <a:pt x="0" y="2604180"/>
                </a:lnTo>
                <a:lnTo>
                  <a:pt x="0" y="2383049"/>
                </a:lnTo>
                <a:lnTo>
                  <a:pt x="0" y="1836151"/>
                </a:lnTo>
                <a:lnTo>
                  <a:pt x="0" y="1695606"/>
                </a:lnTo>
                <a:lnTo>
                  <a:pt x="0" y="1475879"/>
                </a:lnTo>
                <a:lnTo>
                  <a:pt x="0" y="1148708"/>
                </a:lnTo>
                <a:lnTo>
                  <a:pt x="0" y="928979"/>
                </a:lnTo>
                <a:lnTo>
                  <a:pt x="0" y="788436"/>
                </a:lnTo>
                <a:lnTo>
                  <a:pt x="0" y="241537"/>
                </a:lnTo>
                <a:lnTo>
                  <a:pt x="1" y="241537"/>
                </a:lnTo>
                <a:close/>
              </a:path>
            </a:pathLst>
          </a:custGeom>
          <a:solidFill>
            <a:srgbClr val="459597"/>
          </a:solidFill>
          <a:ln w="24491" cap="flat">
            <a:noFill/>
            <a:prstDash val="solid"/>
            <a:miter/>
          </a:ln>
        </p:spPr>
        <p:txBody>
          <a:bodyPr wrap="square" rtlCol="0" anchor="ctr">
            <a:noAutofit/>
          </a:bodyPr>
          <a:lstStyle/>
          <a:p>
            <a:endParaRPr lang="en-US"/>
          </a:p>
        </p:txBody>
      </p:sp>
      <p:sp>
        <p:nvSpPr>
          <p:cNvPr id="7" name="Slide Number Placeholder 5">
            <a:extLst>
              <a:ext uri="{FF2B5EF4-FFF2-40B4-BE49-F238E27FC236}">
                <a16:creationId xmlns:a16="http://schemas.microsoft.com/office/drawing/2014/main" id="{38CB9CA7-009B-3EB4-8AFE-A76B9B4BD3AB}"/>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38</a:t>
            </a:fld>
            <a:endParaRPr lang="fr-CA" sz="1200" dirty="0"/>
          </a:p>
        </p:txBody>
      </p:sp>
      <p:sp>
        <p:nvSpPr>
          <p:cNvPr id="2" name="TextBox 1">
            <a:extLst>
              <a:ext uri="{FF2B5EF4-FFF2-40B4-BE49-F238E27FC236}">
                <a16:creationId xmlns:a16="http://schemas.microsoft.com/office/drawing/2014/main" id="{A0E20347-144D-AFC6-0515-3C43520EE09E}"/>
              </a:ext>
            </a:extLst>
          </p:cNvPr>
          <p:cNvSpPr txBox="1"/>
          <p:nvPr/>
        </p:nvSpPr>
        <p:spPr>
          <a:xfrm>
            <a:off x="2039429" y="2132361"/>
            <a:ext cx="8494460" cy="3196516"/>
          </a:xfrm>
          <a:prstGeom prst="rect">
            <a:avLst/>
          </a:prstGeom>
          <a:noFill/>
        </p:spPr>
        <p:txBody>
          <a:bodyPr wrap="square">
            <a:spAutoFit/>
          </a:bodyPr>
          <a:lstStyle/>
          <a:p>
            <a:pPr>
              <a:lnSpc>
                <a:spcPts val="2340"/>
              </a:lnSpc>
              <a:spcAft>
                <a:spcPts val="1200"/>
              </a:spcAft>
            </a:pPr>
            <a:r>
              <a:rPr lang="en-US" sz="2400" b="1" dirty="0">
                <a:solidFill>
                  <a:srgbClr val="EC7C69"/>
                </a:solidFill>
              </a:rPr>
              <a:t>Staðlaðar viðskiptalíkön og kostnaðarsjónarmið þeirra: </a:t>
            </a:r>
          </a:p>
          <a:p>
            <a:pPr marL="342900" indent="-342900">
              <a:lnSpc>
                <a:spcPts val="2340"/>
              </a:lnSpc>
              <a:buClr>
                <a:srgbClr val="459597"/>
              </a:buClr>
              <a:buFont typeface="Arial" panose="020B0604020202020204" pitchFamily="34" charset="0"/>
              <a:buChar char="•"/>
            </a:pPr>
            <a:r>
              <a:rPr lang="en-US" sz="2400" b="1" dirty="0">
                <a:solidFill>
                  <a:srgbClr val="494949"/>
                </a:solidFill>
              </a:rPr>
              <a:t>Glamping-svæði í rekstri eiganda</a:t>
            </a:r>
            <a:r>
              <a:rPr lang="en-US" sz="2400" dirty="0">
                <a:solidFill>
                  <a:srgbClr val="494949"/>
                </a:solidFill>
              </a:rPr>
              <a:t>: Bein stjórnun þýðir fullkomna stjórn en krefst tímafjárfestingar. Miðlungs upphafsfjárfesting </a:t>
            </a:r>
            <a:r>
              <a:rPr lang="en-US" sz="2400" b="1" dirty="0">
                <a:solidFill>
                  <a:srgbClr val="494949"/>
                </a:solidFill>
              </a:rPr>
              <a:t>(€60.000–€150.000 fyrir 3–5 einingar).</a:t>
            </a:r>
          </a:p>
          <a:p>
            <a:pPr marL="342900" indent="-342900">
              <a:lnSpc>
                <a:spcPts val="2340"/>
              </a:lnSpc>
              <a:buClr>
                <a:srgbClr val="459597"/>
              </a:buClr>
              <a:buFont typeface="Arial" panose="020B0604020202020204" pitchFamily="34" charset="0"/>
              <a:buChar char="•"/>
            </a:pPr>
            <a:endParaRPr lang="en-US" sz="2400" b="1" dirty="0">
              <a:solidFill>
                <a:srgbClr val="494949"/>
              </a:solidFill>
            </a:endParaRPr>
          </a:p>
          <a:p>
            <a:pPr marL="342900" indent="-342900">
              <a:lnSpc>
                <a:spcPts val="2340"/>
              </a:lnSpc>
              <a:buClr>
                <a:srgbClr val="459597"/>
              </a:buClr>
              <a:buFont typeface="Arial" panose="020B0604020202020204" pitchFamily="34" charset="0"/>
              <a:buChar char="•"/>
            </a:pPr>
            <a:r>
              <a:rPr lang="en-US" sz="2400" b="1" dirty="0" err="1">
                <a:solidFill>
                  <a:srgbClr val="494949"/>
                </a:solidFill>
              </a:rPr>
              <a:t>Bændagisti </a:t>
            </a:r>
            <a:r>
              <a:rPr lang="en-US" sz="2400" b="1" dirty="0">
                <a:solidFill>
                  <a:srgbClr val="494949"/>
                </a:solidFill>
              </a:rPr>
              <a:t>/ </a:t>
            </a:r>
            <a:r>
              <a:rPr lang="en-US" sz="2400" b="1" dirty="0" err="1">
                <a:solidFill>
                  <a:srgbClr val="494949"/>
                </a:solidFill>
              </a:rPr>
              <a:t>Agriturismo</a:t>
            </a:r>
            <a:r>
              <a:rPr lang="en-US" sz="2400" dirty="0">
                <a:solidFill>
                  <a:srgbClr val="494949"/>
                </a:solidFill>
              </a:rPr>
              <a:t>: Sameinar gistingu og landbúnað. Algengt á Ítalíu og Slóveníu. Getur krafist vottunar fyrir landbúnaðarferðaþjónustu. Hægt er að sækja um fjármagn úr sveitþróunarsjóði. Miðlungs til há fjárfesting eftir uppfærslum á staðnum</a:t>
            </a:r>
          </a:p>
          <a:p>
            <a:pPr marL="342900" indent="-342900">
              <a:lnSpc>
                <a:spcPts val="2340"/>
              </a:lnSpc>
              <a:spcAft>
                <a:spcPts val="1200"/>
              </a:spcAft>
              <a:buClr>
                <a:srgbClr val="459597"/>
              </a:buClr>
              <a:buFont typeface="Arial" panose="020B0604020202020204" pitchFamily="34" charset="0"/>
              <a:buChar char="•"/>
            </a:pPr>
            <a:endParaRPr lang="en-US" sz="2200" dirty="0">
              <a:solidFill>
                <a:srgbClr val="494949"/>
              </a:solidFill>
            </a:endParaRPr>
          </a:p>
        </p:txBody>
      </p:sp>
      <p:pic>
        <p:nvPicPr>
          <p:cNvPr id="14" name="Picture 13">
            <a:extLst>
              <a:ext uri="{FF2B5EF4-FFF2-40B4-BE49-F238E27FC236}">
                <a16:creationId xmlns:a16="http://schemas.microsoft.com/office/drawing/2014/main" id="{67A80C05-561E-30A9-B704-C344EE8FD55D}"/>
              </a:ext>
            </a:extLst>
          </p:cNvPr>
          <p:cNvPicPr>
            <a:picLocks noChangeAspect="1"/>
          </p:cNvPicPr>
          <p:nvPr/>
        </p:nvPicPr>
        <p:blipFill>
          <a:blip r:embed="rId2">
            <a:alphaModFix amt="33000"/>
            <a:biLevel thresh="25000"/>
            <a:extLst>
              <a:ext uri="{BEBA8EAE-BF5A-486C-A8C5-ECC9F3942E4B}">
                <a14:imgProps xmlns:a14="http://schemas.microsoft.com/office/drawing/2010/main">
                  <a14:imgLayer r:embed="rId3">
                    <a14:imgEffect>
                      <a14:colorTemperature colorTemp="4700"/>
                    </a14:imgEffect>
                  </a14:imgLayer>
                </a14:imgProps>
              </a:ext>
              <a:ext uri="{28A0092B-C50C-407E-A947-70E740481C1C}">
                <a14:useLocalDpi xmlns:a14="http://schemas.microsoft.com/office/drawing/2010/main" val="0"/>
              </a:ext>
            </a:extLst>
          </a:blip>
          <a:srcRect l="53155" t="-1" r="5047" b="49903"/>
          <a:stretch/>
        </p:blipFill>
        <p:spPr>
          <a:xfrm>
            <a:off x="-1284550" y="4197350"/>
            <a:ext cx="3580276" cy="2659133"/>
          </a:xfrm>
          <a:prstGeom prst="rect">
            <a:avLst/>
          </a:prstGeom>
        </p:spPr>
      </p:pic>
      <p:sp>
        <p:nvSpPr>
          <p:cNvPr id="6" name="Text Placeholder 3">
            <a:extLst>
              <a:ext uri="{FF2B5EF4-FFF2-40B4-BE49-F238E27FC236}">
                <a16:creationId xmlns:a16="http://schemas.microsoft.com/office/drawing/2014/main" id="{E79932EF-1A5D-950C-A90F-5EBD9D000433}"/>
              </a:ext>
            </a:extLst>
          </p:cNvPr>
          <p:cNvSpPr txBox="1">
            <a:spLocks/>
          </p:cNvSpPr>
          <p:nvPr/>
        </p:nvSpPr>
        <p:spPr>
          <a:xfrm rot="16200000">
            <a:off x="-1643725" y="2596929"/>
            <a:ext cx="5537624" cy="1229105"/>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lnSpc>
                <a:spcPts val="3620"/>
              </a:lnSpc>
            </a:pPr>
            <a:r>
              <a:rPr lang="en-US" dirty="0">
                <a:solidFill>
                  <a:schemeClr val="bg1"/>
                </a:solidFill>
              </a:rPr>
              <a:t>Viðskiptalíkön</a:t>
            </a:r>
          </a:p>
          <a:p>
            <a:pPr algn="r">
              <a:lnSpc>
                <a:spcPts val="3620"/>
              </a:lnSpc>
            </a:pPr>
            <a:endParaRPr lang="en-US" dirty="0">
              <a:solidFill>
                <a:schemeClr val="bg1"/>
              </a:solidFill>
            </a:endParaRPr>
          </a:p>
        </p:txBody>
      </p:sp>
      <p:cxnSp>
        <p:nvCxnSpPr>
          <p:cNvPr id="8" name="Straight Connector 7">
            <a:extLst>
              <a:ext uri="{FF2B5EF4-FFF2-40B4-BE49-F238E27FC236}">
                <a16:creationId xmlns:a16="http://schemas.microsoft.com/office/drawing/2014/main" id="{9E604234-B695-6D3D-8D90-2ACE03DF8250}"/>
              </a:ext>
            </a:extLst>
          </p:cNvPr>
          <p:cNvCxnSpPr>
            <a:cxnSpLocks/>
          </p:cNvCxnSpPr>
          <p:nvPr/>
        </p:nvCxnSpPr>
        <p:spPr>
          <a:xfrm>
            <a:off x="1739640" y="1765739"/>
            <a:ext cx="7793875"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Text Placeholder 5">
            <a:extLst>
              <a:ext uri="{FF2B5EF4-FFF2-40B4-BE49-F238E27FC236}">
                <a16:creationId xmlns:a16="http://schemas.microsoft.com/office/drawing/2014/main" id="{394DC7B2-2D38-3BA9-54FA-9C5EFBF316D7}"/>
              </a:ext>
            </a:extLst>
          </p:cNvPr>
          <p:cNvSpPr txBox="1">
            <a:spLocks/>
          </p:cNvSpPr>
          <p:nvPr/>
        </p:nvSpPr>
        <p:spPr>
          <a:xfrm>
            <a:off x="2039428" y="400242"/>
            <a:ext cx="8796212" cy="1464686"/>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solidFill>
                  <a:srgbClr val="459597"/>
                </a:solidFill>
              </a:rPr>
              <a:t>Að skilja kostnaðinn á bak við mismunandi viðskiptalíkön </a:t>
            </a:r>
          </a:p>
          <a:p>
            <a:pPr>
              <a:lnSpc>
                <a:spcPts val="2900"/>
              </a:lnSpc>
            </a:pPr>
            <a:r>
              <a:rPr lang="en-US" b="0" dirty="0">
                <a:solidFill>
                  <a:srgbClr val="494949"/>
                </a:solidFill>
              </a:rPr>
              <a:t>Hvaða viðskiptalíkan er þitt: Kostnaðarsjónarmið</a:t>
            </a:r>
          </a:p>
          <a:p>
            <a:pPr>
              <a:lnSpc>
                <a:spcPts val="2900"/>
              </a:lnSpc>
            </a:pPr>
            <a:r>
              <a:rPr lang="en-US" dirty="0">
                <a:solidFill>
                  <a:srgbClr val="459597"/>
                </a:solidFill>
              </a:rPr>
              <a:t> </a:t>
            </a:r>
          </a:p>
          <a:p>
            <a:pPr>
              <a:lnSpc>
                <a:spcPts val="2900"/>
              </a:lnSpc>
            </a:pPr>
            <a:endParaRPr lang="en-US" dirty="0"/>
          </a:p>
        </p:txBody>
      </p:sp>
    </p:spTree>
    <p:extLst>
      <p:ext uri="{BB962C8B-B14F-4D97-AF65-F5344CB8AC3E}">
        <p14:creationId xmlns:p14="http://schemas.microsoft.com/office/powerpoint/2010/main" val="80435417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A2FE63-BD5A-46DD-DABC-F67FFF7665C4}"/>
            </a:ext>
          </a:extLst>
        </p:cNvPr>
        <p:cNvGrpSpPr/>
        <p:nvPr/>
      </p:nvGrpSpPr>
      <p:grpSpPr>
        <a:xfrm>
          <a:off x="0" y="0"/>
          <a:ext cx="0" cy="0"/>
          <a:chOff x="0" y="0"/>
          <a:chExt cx="0" cy="0"/>
        </a:xfrm>
      </p:grpSpPr>
      <p:sp>
        <p:nvSpPr>
          <p:cNvPr id="9" name="Freeform 8">
            <a:extLst>
              <a:ext uri="{FF2B5EF4-FFF2-40B4-BE49-F238E27FC236}">
                <a16:creationId xmlns:a16="http://schemas.microsoft.com/office/drawing/2014/main" id="{0C677AE8-ED83-2CC6-CCE2-B4A9BE2205B3}"/>
              </a:ext>
            </a:extLst>
          </p:cNvPr>
          <p:cNvSpPr/>
          <p:nvPr/>
        </p:nvSpPr>
        <p:spPr>
          <a:xfrm>
            <a:off x="-1" y="0"/>
            <a:ext cx="1534450" cy="6194605"/>
          </a:xfrm>
          <a:custGeom>
            <a:avLst/>
            <a:gdLst>
              <a:gd name="connsiteX0" fmla="*/ 1 w 1534450"/>
              <a:gd name="connsiteY0" fmla="*/ 0 h 6194605"/>
              <a:gd name="connsiteX1" fmla="*/ 214586 w 1534450"/>
              <a:gd name="connsiteY1" fmla="*/ 0 h 6194605"/>
              <a:gd name="connsiteX2" fmla="*/ 214586 w 1534450"/>
              <a:gd name="connsiteY2" fmla="*/ 1 h 6194605"/>
              <a:gd name="connsiteX3" fmla="*/ 473397 w 1534450"/>
              <a:gd name="connsiteY3" fmla="*/ 1 h 6194605"/>
              <a:gd name="connsiteX4" fmla="*/ 744369 w 1534450"/>
              <a:gd name="connsiteY4" fmla="*/ 1 h 6194605"/>
              <a:gd name="connsiteX5" fmla="*/ 814003 w 1534450"/>
              <a:gd name="connsiteY5" fmla="*/ 1 h 6194605"/>
              <a:gd name="connsiteX6" fmla="*/ 922872 w 1534450"/>
              <a:gd name="connsiteY6" fmla="*/ 1 h 6194605"/>
              <a:gd name="connsiteX7" fmla="*/ 1084975 w 1534450"/>
              <a:gd name="connsiteY7" fmla="*/ 1 h 6194605"/>
              <a:gd name="connsiteX8" fmla="*/ 1193844 w 1534450"/>
              <a:gd name="connsiteY8" fmla="*/ 1 h 6194605"/>
              <a:gd name="connsiteX9" fmla="*/ 1263478 w 1534450"/>
              <a:gd name="connsiteY9" fmla="*/ 1 h 6194605"/>
              <a:gd name="connsiteX10" fmla="*/ 1534450 w 1534450"/>
              <a:gd name="connsiteY10" fmla="*/ 1 h 6194605"/>
              <a:gd name="connsiteX11" fmla="*/ 1534450 w 1534450"/>
              <a:gd name="connsiteY11" fmla="*/ 280558 h 6194605"/>
              <a:gd name="connsiteX12" fmla="*/ 1534450 w 1534450"/>
              <a:gd name="connsiteY12" fmla="*/ 323234 h 6194605"/>
              <a:gd name="connsiteX13" fmla="*/ 1534450 w 1534450"/>
              <a:gd name="connsiteY13" fmla="*/ 603792 h 6194605"/>
              <a:gd name="connsiteX14" fmla="*/ 1534450 w 1534450"/>
              <a:gd name="connsiteY14" fmla="*/ 691592 h 6194605"/>
              <a:gd name="connsiteX15" fmla="*/ 1534450 w 1534450"/>
              <a:gd name="connsiteY15" fmla="*/ 972149 h 6194605"/>
              <a:gd name="connsiteX16" fmla="*/ 1534450 w 1534450"/>
              <a:gd name="connsiteY16" fmla="*/ 1014826 h 6194605"/>
              <a:gd name="connsiteX17" fmla="*/ 1534450 w 1534450"/>
              <a:gd name="connsiteY17" fmla="*/ 1295384 h 6194605"/>
              <a:gd name="connsiteX18" fmla="*/ 1534450 w 1534450"/>
              <a:gd name="connsiteY18" fmla="*/ 1706708 h 6194605"/>
              <a:gd name="connsiteX19" fmla="*/ 1534450 w 1534450"/>
              <a:gd name="connsiteY19" fmla="*/ 1987265 h 6194605"/>
              <a:gd name="connsiteX20" fmla="*/ 1534450 w 1534450"/>
              <a:gd name="connsiteY20" fmla="*/ 2029942 h 6194605"/>
              <a:gd name="connsiteX21" fmla="*/ 1534450 w 1534450"/>
              <a:gd name="connsiteY21" fmla="*/ 2310499 h 6194605"/>
              <a:gd name="connsiteX22" fmla="*/ 1534450 w 1534450"/>
              <a:gd name="connsiteY22" fmla="*/ 2398299 h 6194605"/>
              <a:gd name="connsiteX23" fmla="*/ 1534450 w 1534450"/>
              <a:gd name="connsiteY23" fmla="*/ 2678857 h 6194605"/>
              <a:gd name="connsiteX24" fmla="*/ 1534450 w 1534450"/>
              <a:gd name="connsiteY24" fmla="*/ 2721534 h 6194605"/>
              <a:gd name="connsiteX25" fmla="*/ 1534450 w 1534450"/>
              <a:gd name="connsiteY25" fmla="*/ 2983125 h 6194605"/>
              <a:gd name="connsiteX26" fmla="*/ 1534450 w 1534450"/>
              <a:gd name="connsiteY26" fmla="*/ 3002091 h 6194605"/>
              <a:gd name="connsiteX27" fmla="*/ 1534450 w 1534450"/>
              <a:gd name="connsiteY27" fmla="*/ 3263682 h 6194605"/>
              <a:gd name="connsiteX28" fmla="*/ 1534450 w 1534450"/>
              <a:gd name="connsiteY28" fmla="*/ 3306358 h 6194605"/>
              <a:gd name="connsiteX29" fmla="*/ 1534450 w 1534450"/>
              <a:gd name="connsiteY29" fmla="*/ 3586916 h 6194605"/>
              <a:gd name="connsiteX30" fmla="*/ 1534450 w 1534450"/>
              <a:gd name="connsiteY30" fmla="*/ 3674717 h 6194605"/>
              <a:gd name="connsiteX31" fmla="*/ 1534450 w 1534450"/>
              <a:gd name="connsiteY31" fmla="*/ 3955274 h 6194605"/>
              <a:gd name="connsiteX32" fmla="*/ 1534450 w 1534450"/>
              <a:gd name="connsiteY32" fmla="*/ 3997950 h 6194605"/>
              <a:gd name="connsiteX33" fmla="*/ 1534450 w 1534450"/>
              <a:gd name="connsiteY33" fmla="*/ 4278508 h 6194605"/>
              <a:gd name="connsiteX34" fmla="*/ 1534450 w 1534450"/>
              <a:gd name="connsiteY34" fmla="*/ 4689832 h 6194605"/>
              <a:gd name="connsiteX35" fmla="*/ 1534450 w 1534450"/>
              <a:gd name="connsiteY35" fmla="*/ 4970389 h 6194605"/>
              <a:gd name="connsiteX36" fmla="*/ 1534450 w 1534450"/>
              <a:gd name="connsiteY36" fmla="*/ 5013066 h 6194605"/>
              <a:gd name="connsiteX37" fmla="*/ 1534450 w 1534450"/>
              <a:gd name="connsiteY37" fmla="*/ 5293623 h 6194605"/>
              <a:gd name="connsiteX38" fmla="*/ 1534450 w 1534450"/>
              <a:gd name="connsiteY38" fmla="*/ 5381423 h 6194605"/>
              <a:gd name="connsiteX39" fmla="*/ 1534450 w 1534450"/>
              <a:gd name="connsiteY39" fmla="*/ 5661981 h 6194605"/>
              <a:gd name="connsiteX40" fmla="*/ 1534450 w 1534450"/>
              <a:gd name="connsiteY40" fmla="*/ 5704658 h 6194605"/>
              <a:gd name="connsiteX41" fmla="*/ 1534450 w 1534450"/>
              <a:gd name="connsiteY41" fmla="*/ 5985215 h 6194605"/>
              <a:gd name="connsiteX42" fmla="*/ 1291991 w 1534450"/>
              <a:gd name="connsiteY42" fmla="*/ 6194605 h 6194605"/>
              <a:gd name="connsiteX43" fmla="*/ 1021020 w 1534450"/>
              <a:gd name="connsiteY43" fmla="*/ 6194605 h 6194605"/>
              <a:gd name="connsiteX44" fmla="*/ 951383 w 1534450"/>
              <a:gd name="connsiteY44" fmla="*/ 6194605 h 6194605"/>
              <a:gd name="connsiteX45" fmla="*/ 842515 w 1534450"/>
              <a:gd name="connsiteY45" fmla="*/ 6194605 h 6194605"/>
              <a:gd name="connsiteX46" fmla="*/ 680412 w 1534450"/>
              <a:gd name="connsiteY46" fmla="*/ 6194605 h 6194605"/>
              <a:gd name="connsiteX47" fmla="*/ 571543 w 1534450"/>
              <a:gd name="connsiteY47" fmla="*/ 6194605 h 6194605"/>
              <a:gd name="connsiteX48" fmla="*/ 501908 w 1534450"/>
              <a:gd name="connsiteY48" fmla="*/ 6194605 h 6194605"/>
              <a:gd name="connsiteX49" fmla="*/ 230937 w 1534450"/>
              <a:gd name="connsiteY49" fmla="*/ 6194605 h 6194605"/>
              <a:gd name="connsiteX50" fmla="*/ 0 w 1534450"/>
              <a:gd name="connsiteY50" fmla="*/ 6194605 h 6194605"/>
              <a:gd name="connsiteX51" fmla="*/ 0 w 1534450"/>
              <a:gd name="connsiteY51" fmla="*/ 6054968 h 6194605"/>
              <a:gd name="connsiteX52" fmla="*/ 0 w 1534450"/>
              <a:gd name="connsiteY52" fmla="*/ 5508071 h 6194605"/>
              <a:gd name="connsiteX53" fmla="*/ 0 w 1534450"/>
              <a:gd name="connsiteY53" fmla="*/ 5367526 h 6194605"/>
              <a:gd name="connsiteX54" fmla="*/ 0 w 1534450"/>
              <a:gd name="connsiteY54" fmla="*/ 5147800 h 6194605"/>
              <a:gd name="connsiteX55" fmla="*/ 0 w 1534450"/>
              <a:gd name="connsiteY55" fmla="*/ 4820627 h 6194605"/>
              <a:gd name="connsiteX56" fmla="*/ 0 w 1534450"/>
              <a:gd name="connsiteY56" fmla="*/ 4600898 h 6194605"/>
              <a:gd name="connsiteX57" fmla="*/ 0 w 1534450"/>
              <a:gd name="connsiteY57" fmla="*/ 4460357 h 6194605"/>
              <a:gd name="connsiteX58" fmla="*/ 0 w 1534450"/>
              <a:gd name="connsiteY58" fmla="*/ 3913457 h 6194605"/>
              <a:gd name="connsiteX59" fmla="*/ 1 w 1534450"/>
              <a:gd name="connsiteY59" fmla="*/ 3913457 h 6194605"/>
              <a:gd name="connsiteX60" fmla="*/ 1 w 1534450"/>
              <a:gd name="connsiteY60" fmla="*/ 3391103 h 6194605"/>
              <a:gd name="connsiteX61" fmla="*/ 1 w 1534450"/>
              <a:gd name="connsiteY61" fmla="*/ 3288458 h 6194605"/>
              <a:gd name="connsiteX62" fmla="*/ 0 w 1534450"/>
              <a:gd name="connsiteY62" fmla="*/ 3288458 h 6194605"/>
              <a:gd name="connsiteX63" fmla="*/ 0 w 1534450"/>
              <a:gd name="connsiteY63" fmla="*/ 3182336 h 6194605"/>
              <a:gd name="connsiteX64" fmla="*/ 1 w 1534450"/>
              <a:gd name="connsiteY64" fmla="*/ 3182336 h 6194605"/>
              <a:gd name="connsiteX65" fmla="*/ 1 w 1534450"/>
              <a:gd name="connsiteY65" fmla="*/ 2930973 h 6194605"/>
              <a:gd name="connsiteX66" fmla="*/ 0 w 1534450"/>
              <a:gd name="connsiteY66" fmla="*/ 2930973 h 6194605"/>
              <a:gd name="connsiteX67" fmla="*/ 0 w 1534450"/>
              <a:gd name="connsiteY67" fmla="*/ 2604180 h 6194605"/>
              <a:gd name="connsiteX68" fmla="*/ 0 w 1534450"/>
              <a:gd name="connsiteY68" fmla="*/ 2383049 h 6194605"/>
              <a:gd name="connsiteX69" fmla="*/ 0 w 1534450"/>
              <a:gd name="connsiteY69" fmla="*/ 1836151 h 6194605"/>
              <a:gd name="connsiteX70" fmla="*/ 0 w 1534450"/>
              <a:gd name="connsiteY70" fmla="*/ 1695606 h 6194605"/>
              <a:gd name="connsiteX71" fmla="*/ 0 w 1534450"/>
              <a:gd name="connsiteY71" fmla="*/ 1475879 h 6194605"/>
              <a:gd name="connsiteX72" fmla="*/ 0 w 1534450"/>
              <a:gd name="connsiteY72" fmla="*/ 1148708 h 6194605"/>
              <a:gd name="connsiteX73" fmla="*/ 0 w 1534450"/>
              <a:gd name="connsiteY73" fmla="*/ 928979 h 6194605"/>
              <a:gd name="connsiteX74" fmla="*/ 0 w 1534450"/>
              <a:gd name="connsiteY74" fmla="*/ 788436 h 6194605"/>
              <a:gd name="connsiteX75" fmla="*/ 0 w 1534450"/>
              <a:gd name="connsiteY75" fmla="*/ 241537 h 6194605"/>
              <a:gd name="connsiteX76" fmla="*/ 1 w 1534450"/>
              <a:gd name="connsiteY76" fmla="*/ 241537 h 61946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1534450" h="6194605">
                <a:moveTo>
                  <a:pt x="1" y="0"/>
                </a:moveTo>
                <a:lnTo>
                  <a:pt x="214586" y="0"/>
                </a:lnTo>
                <a:lnTo>
                  <a:pt x="214586" y="1"/>
                </a:lnTo>
                <a:lnTo>
                  <a:pt x="473397" y="1"/>
                </a:lnTo>
                <a:lnTo>
                  <a:pt x="744369" y="1"/>
                </a:lnTo>
                <a:lnTo>
                  <a:pt x="814003" y="1"/>
                </a:lnTo>
                <a:lnTo>
                  <a:pt x="922872" y="1"/>
                </a:lnTo>
                <a:lnTo>
                  <a:pt x="1084975" y="1"/>
                </a:lnTo>
                <a:lnTo>
                  <a:pt x="1193844" y="1"/>
                </a:lnTo>
                <a:lnTo>
                  <a:pt x="1263478" y="1"/>
                </a:lnTo>
                <a:lnTo>
                  <a:pt x="1534450" y="1"/>
                </a:lnTo>
                <a:lnTo>
                  <a:pt x="1534450" y="280558"/>
                </a:lnTo>
                <a:lnTo>
                  <a:pt x="1534450" y="323234"/>
                </a:lnTo>
                <a:lnTo>
                  <a:pt x="1534450" y="603792"/>
                </a:lnTo>
                <a:lnTo>
                  <a:pt x="1534450" y="691592"/>
                </a:lnTo>
                <a:lnTo>
                  <a:pt x="1534450" y="972149"/>
                </a:lnTo>
                <a:lnTo>
                  <a:pt x="1534450" y="1014826"/>
                </a:lnTo>
                <a:lnTo>
                  <a:pt x="1534450" y="1295384"/>
                </a:lnTo>
                <a:lnTo>
                  <a:pt x="1534450" y="1706708"/>
                </a:lnTo>
                <a:lnTo>
                  <a:pt x="1534450" y="1987265"/>
                </a:lnTo>
                <a:lnTo>
                  <a:pt x="1534450" y="2029942"/>
                </a:lnTo>
                <a:lnTo>
                  <a:pt x="1534450" y="2310499"/>
                </a:lnTo>
                <a:lnTo>
                  <a:pt x="1534450" y="2398299"/>
                </a:lnTo>
                <a:lnTo>
                  <a:pt x="1534450" y="2678857"/>
                </a:lnTo>
                <a:lnTo>
                  <a:pt x="1534450" y="2721534"/>
                </a:lnTo>
                <a:lnTo>
                  <a:pt x="1534450" y="2983125"/>
                </a:lnTo>
                <a:lnTo>
                  <a:pt x="1534450" y="3002091"/>
                </a:lnTo>
                <a:lnTo>
                  <a:pt x="1534450" y="3263682"/>
                </a:lnTo>
                <a:lnTo>
                  <a:pt x="1534450" y="3306358"/>
                </a:lnTo>
                <a:lnTo>
                  <a:pt x="1534450" y="3586916"/>
                </a:lnTo>
                <a:lnTo>
                  <a:pt x="1534450" y="3674717"/>
                </a:lnTo>
                <a:lnTo>
                  <a:pt x="1534450" y="3955274"/>
                </a:lnTo>
                <a:lnTo>
                  <a:pt x="1534450" y="3997950"/>
                </a:lnTo>
                <a:lnTo>
                  <a:pt x="1534450" y="4278508"/>
                </a:lnTo>
                <a:lnTo>
                  <a:pt x="1534450" y="4689832"/>
                </a:lnTo>
                <a:lnTo>
                  <a:pt x="1534450" y="4970389"/>
                </a:lnTo>
                <a:lnTo>
                  <a:pt x="1534450" y="5013066"/>
                </a:lnTo>
                <a:lnTo>
                  <a:pt x="1534450" y="5293623"/>
                </a:lnTo>
                <a:lnTo>
                  <a:pt x="1534450" y="5381423"/>
                </a:lnTo>
                <a:lnTo>
                  <a:pt x="1534450" y="5661981"/>
                </a:lnTo>
                <a:lnTo>
                  <a:pt x="1534450" y="5704658"/>
                </a:lnTo>
                <a:lnTo>
                  <a:pt x="1534450" y="5985215"/>
                </a:lnTo>
                <a:cubicBezTo>
                  <a:pt x="1534450" y="6100550"/>
                  <a:pt x="1426336" y="6194605"/>
                  <a:pt x="1291991" y="6194605"/>
                </a:cubicBezTo>
                <a:lnTo>
                  <a:pt x="1021020" y="6194605"/>
                </a:lnTo>
                <a:lnTo>
                  <a:pt x="951383" y="6194605"/>
                </a:lnTo>
                <a:lnTo>
                  <a:pt x="842515" y="6194605"/>
                </a:lnTo>
                <a:lnTo>
                  <a:pt x="680412" y="6194605"/>
                </a:lnTo>
                <a:lnTo>
                  <a:pt x="571543" y="6194605"/>
                </a:lnTo>
                <a:lnTo>
                  <a:pt x="501908" y="6194605"/>
                </a:lnTo>
                <a:lnTo>
                  <a:pt x="230937" y="6194605"/>
                </a:lnTo>
                <a:lnTo>
                  <a:pt x="0" y="6194605"/>
                </a:lnTo>
                <a:lnTo>
                  <a:pt x="0" y="6054968"/>
                </a:lnTo>
                <a:lnTo>
                  <a:pt x="0" y="5508071"/>
                </a:lnTo>
                <a:lnTo>
                  <a:pt x="0" y="5367526"/>
                </a:lnTo>
                <a:lnTo>
                  <a:pt x="0" y="5147800"/>
                </a:lnTo>
                <a:lnTo>
                  <a:pt x="0" y="4820627"/>
                </a:lnTo>
                <a:lnTo>
                  <a:pt x="0" y="4600898"/>
                </a:lnTo>
                <a:lnTo>
                  <a:pt x="0" y="4460357"/>
                </a:lnTo>
                <a:lnTo>
                  <a:pt x="0" y="3913457"/>
                </a:lnTo>
                <a:lnTo>
                  <a:pt x="1" y="3913457"/>
                </a:lnTo>
                <a:lnTo>
                  <a:pt x="1" y="3391103"/>
                </a:lnTo>
                <a:lnTo>
                  <a:pt x="1" y="3288458"/>
                </a:lnTo>
                <a:lnTo>
                  <a:pt x="0" y="3288458"/>
                </a:lnTo>
                <a:lnTo>
                  <a:pt x="0" y="3182336"/>
                </a:lnTo>
                <a:lnTo>
                  <a:pt x="1" y="3182336"/>
                </a:lnTo>
                <a:lnTo>
                  <a:pt x="1" y="2930973"/>
                </a:lnTo>
                <a:lnTo>
                  <a:pt x="0" y="2930973"/>
                </a:lnTo>
                <a:lnTo>
                  <a:pt x="0" y="2604180"/>
                </a:lnTo>
                <a:lnTo>
                  <a:pt x="0" y="2383049"/>
                </a:lnTo>
                <a:lnTo>
                  <a:pt x="0" y="1836151"/>
                </a:lnTo>
                <a:lnTo>
                  <a:pt x="0" y="1695606"/>
                </a:lnTo>
                <a:lnTo>
                  <a:pt x="0" y="1475879"/>
                </a:lnTo>
                <a:lnTo>
                  <a:pt x="0" y="1148708"/>
                </a:lnTo>
                <a:lnTo>
                  <a:pt x="0" y="928979"/>
                </a:lnTo>
                <a:lnTo>
                  <a:pt x="0" y="788436"/>
                </a:lnTo>
                <a:lnTo>
                  <a:pt x="0" y="241537"/>
                </a:lnTo>
                <a:lnTo>
                  <a:pt x="1" y="241537"/>
                </a:lnTo>
                <a:close/>
              </a:path>
            </a:pathLst>
          </a:custGeom>
          <a:solidFill>
            <a:srgbClr val="459597"/>
          </a:solidFill>
          <a:ln w="24491" cap="flat">
            <a:noFill/>
            <a:prstDash val="solid"/>
            <a:miter/>
          </a:ln>
        </p:spPr>
        <p:txBody>
          <a:bodyPr wrap="square" rtlCol="0" anchor="ctr">
            <a:noAutofit/>
          </a:bodyPr>
          <a:lstStyle/>
          <a:p>
            <a:endParaRPr lang="en-US"/>
          </a:p>
        </p:txBody>
      </p:sp>
      <p:sp>
        <p:nvSpPr>
          <p:cNvPr id="7" name="Slide Number Placeholder 5">
            <a:extLst>
              <a:ext uri="{FF2B5EF4-FFF2-40B4-BE49-F238E27FC236}">
                <a16:creationId xmlns:a16="http://schemas.microsoft.com/office/drawing/2014/main" id="{94E2506D-B139-B3EF-A7F8-0BAAF7F1A268}"/>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39</a:t>
            </a:fld>
            <a:endParaRPr lang="fr-CA" sz="1200" dirty="0"/>
          </a:p>
        </p:txBody>
      </p:sp>
      <p:sp>
        <p:nvSpPr>
          <p:cNvPr id="2" name="TextBox 1">
            <a:extLst>
              <a:ext uri="{FF2B5EF4-FFF2-40B4-BE49-F238E27FC236}">
                <a16:creationId xmlns:a16="http://schemas.microsoft.com/office/drawing/2014/main" id="{6BBC2D2D-BF55-27E4-0B5A-85BB75C45C1B}"/>
              </a:ext>
            </a:extLst>
          </p:cNvPr>
          <p:cNvSpPr txBox="1"/>
          <p:nvPr/>
        </p:nvSpPr>
        <p:spPr>
          <a:xfrm>
            <a:off x="2039429" y="2132361"/>
            <a:ext cx="8494460" cy="3196516"/>
          </a:xfrm>
          <a:prstGeom prst="rect">
            <a:avLst/>
          </a:prstGeom>
          <a:noFill/>
        </p:spPr>
        <p:txBody>
          <a:bodyPr wrap="square">
            <a:spAutoFit/>
          </a:bodyPr>
          <a:lstStyle/>
          <a:p>
            <a:pPr>
              <a:lnSpc>
                <a:spcPts val="2340"/>
              </a:lnSpc>
              <a:spcAft>
                <a:spcPts val="1200"/>
              </a:spcAft>
            </a:pPr>
            <a:r>
              <a:rPr lang="en-US" sz="2400" b="1" dirty="0">
                <a:solidFill>
                  <a:srgbClr val="EC7C69"/>
                </a:solidFill>
              </a:rPr>
              <a:t>Staðlaðar viðskiptalíkön og kostnaðarsjónarmið þeirra: </a:t>
            </a:r>
          </a:p>
          <a:p>
            <a:pPr marL="342900" indent="-342900">
              <a:lnSpc>
                <a:spcPts val="2340"/>
              </a:lnSpc>
              <a:buClr>
                <a:srgbClr val="459597"/>
              </a:buClr>
              <a:buFont typeface="Arial" panose="020B0604020202020204" pitchFamily="34" charset="0"/>
              <a:buChar char="•"/>
            </a:pPr>
            <a:r>
              <a:rPr lang="en-US" sz="2400" b="1" dirty="0">
                <a:solidFill>
                  <a:srgbClr val="494949"/>
                </a:solidFill>
              </a:rPr>
              <a:t>Tímabundin leiga á poddum/jurtum</a:t>
            </a:r>
            <a:r>
              <a:rPr lang="en-US" sz="2400" dirty="0">
                <a:solidFill>
                  <a:srgbClr val="494949"/>
                </a:solidFill>
              </a:rPr>
              <a:t>: Lægri upphafskostnaður (frá </a:t>
            </a:r>
            <a:r>
              <a:rPr lang="en-US" sz="2400" b="1" dirty="0">
                <a:solidFill>
                  <a:srgbClr val="494949"/>
                </a:solidFill>
              </a:rPr>
              <a:t>€10.000 á einingu), </a:t>
            </a:r>
            <a:r>
              <a:rPr lang="en-US" sz="2400" dirty="0">
                <a:solidFill>
                  <a:srgbClr val="494949"/>
                </a:solidFill>
              </a:rPr>
              <a:t>en þú þarft samt salerni, verönd og tryggingar. Tímabundnar takmarkanir gilda nema </a:t>
            </a:r>
            <a:r>
              <a:rPr lang="en-US" sz="2400" dirty="0" err="1">
                <a:solidFill>
                  <a:srgbClr val="494949"/>
                </a:solidFill>
              </a:rPr>
              <a:t>einingarnar séu vetrarvæddar</a:t>
            </a:r>
            <a:r>
              <a:rPr lang="en-US" sz="2400" dirty="0">
                <a:solidFill>
                  <a:srgbClr val="494949"/>
                </a:solidFill>
              </a:rPr>
              <a:t>.</a:t>
            </a:r>
          </a:p>
          <a:p>
            <a:pPr marL="342900" indent="-342900">
              <a:lnSpc>
                <a:spcPts val="2340"/>
              </a:lnSpc>
              <a:buClr>
                <a:srgbClr val="459597"/>
              </a:buClr>
              <a:buFont typeface="Arial" panose="020B0604020202020204" pitchFamily="34" charset="0"/>
              <a:buChar char="•"/>
            </a:pPr>
            <a:endParaRPr lang="en-US" sz="2400" dirty="0">
              <a:solidFill>
                <a:srgbClr val="494949"/>
              </a:solidFill>
            </a:endParaRPr>
          </a:p>
          <a:p>
            <a:pPr marL="342900" indent="-342900">
              <a:lnSpc>
                <a:spcPts val="2340"/>
              </a:lnSpc>
              <a:buClr>
                <a:srgbClr val="459597"/>
              </a:buClr>
              <a:buFont typeface="Arial" panose="020B0604020202020204" pitchFamily="34" charset="0"/>
              <a:buChar char="•"/>
            </a:pPr>
            <a:r>
              <a:rPr lang="en-US" sz="2400" b="1" dirty="0">
                <a:solidFill>
                  <a:srgbClr val="494949"/>
                </a:solidFill>
              </a:rPr>
              <a:t>Umhverfisvænt slökunarsvæði eða vellíðunarbúðir</a:t>
            </a:r>
            <a:r>
              <a:rPr lang="en-US" sz="2400" dirty="0">
                <a:solidFill>
                  <a:srgbClr val="494949"/>
                </a:solidFill>
              </a:rPr>
              <a:t>: Hágæða markaður með háum stöðlum. Krefst löggiltra meðferðaraðila og sameiginlegs rýmis. Miklar fjárfestingar (oft </a:t>
            </a:r>
            <a:r>
              <a:rPr lang="en-US" sz="2400" b="1" dirty="0">
                <a:solidFill>
                  <a:srgbClr val="494949"/>
                </a:solidFill>
              </a:rPr>
              <a:t>€150.000–€500.000 fyrir 5–10 einingar </a:t>
            </a:r>
            <a:r>
              <a:rPr lang="en-US" sz="2400" dirty="0">
                <a:solidFill>
                  <a:srgbClr val="494949"/>
                </a:solidFill>
              </a:rPr>
              <a:t>og slökunaraðstöðu).</a:t>
            </a:r>
          </a:p>
          <a:p>
            <a:pPr marL="342900" indent="-342900">
              <a:lnSpc>
                <a:spcPts val="2340"/>
              </a:lnSpc>
              <a:spcAft>
                <a:spcPts val="1200"/>
              </a:spcAft>
              <a:buClr>
                <a:srgbClr val="459597"/>
              </a:buClr>
              <a:buFont typeface="Arial" panose="020B0604020202020204" pitchFamily="34" charset="0"/>
              <a:buChar char="•"/>
            </a:pPr>
            <a:endParaRPr lang="en-US" sz="2200" dirty="0">
              <a:solidFill>
                <a:srgbClr val="494949"/>
              </a:solidFill>
            </a:endParaRPr>
          </a:p>
        </p:txBody>
      </p:sp>
      <p:pic>
        <p:nvPicPr>
          <p:cNvPr id="14" name="Picture 13">
            <a:extLst>
              <a:ext uri="{FF2B5EF4-FFF2-40B4-BE49-F238E27FC236}">
                <a16:creationId xmlns:a16="http://schemas.microsoft.com/office/drawing/2014/main" id="{75A73168-0513-CBDC-C869-AAE36894C5A7}"/>
              </a:ext>
            </a:extLst>
          </p:cNvPr>
          <p:cNvPicPr>
            <a:picLocks noChangeAspect="1"/>
          </p:cNvPicPr>
          <p:nvPr/>
        </p:nvPicPr>
        <p:blipFill>
          <a:blip r:embed="rId2">
            <a:alphaModFix amt="33000"/>
            <a:biLevel thresh="25000"/>
            <a:extLst>
              <a:ext uri="{BEBA8EAE-BF5A-486C-A8C5-ECC9F3942E4B}">
                <a14:imgProps xmlns:a14="http://schemas.microsoft.com/office/drawing/2010/main">
                  <a14:imgLayer r:embed="rId3">
                    <a14:imgEffect>
                      <a14:colorTemperature colorTemp="4700"/>
                    </a14:imgEffect>
                  </a14:imgLayer>
                </a14:imgProps>
              </a:ext>
              <a:ext uri="{28A0092B-C50C-407E-A947-70E740481C1C}">
                <a14:useLocalDpi xmlns:a14="http://schemas.microsoft.com/office/drawing/2010/main" val="0"/>
              </a:ext>
            </a:extLst>
          </a:blip>
          <a:srcRect l="53155" t="-1" r="5047" b="49903"/>
          <a:stretch/>
        </p:blipFill>
        <p:spPr>
          <a:xfrm>
            <a:off x="-1284550" y="4197350"/>
            <a:ext cx="3580276" cy="2659133"/>
          </a:xfrm>
          <a:prstGeom prst="rect">
            <a:avLst/>
          </a:prstGeom>
        </p:spPr>
      </p:pic>
      <p:sp>
        <p:nvSpPr>
          <p:cNvPr id="6" name="Text Placeholder 3">
            <a:extLst>
              <a:ext uri="{FF2B5EF4-FFF2-40B4-BE49-F238E27FC236}">
                <a16:creationId xmlns:a16="http://schemas.microsoft.com/office/drawing/2014/main" id="{47DF512A-EBAC-B0A5-61EC-FE02294E9278}"/>
              </a:ext>
            </a:extLst>
          </p:cNvPr>
          <p:cNvSpPr txBox="1">
            <a:spLocks/>
          </p:cNvSpPr>
          <p:nvPr/>
        </p:nvSpPr>
        <p:spPr>
          <a:xfrm rot="16200000">
            <a:off x="-1643725" y="2596929"/>
            <a:ext cx="5537624" cy="1229105"/>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lnSpc>
                <a:spcPts val="3620"/>
              </a:lnSpc>
            </a:pPr>
            <a:r>
              <a:rPr lang="en-US" dirty="0">
                <a:solidFill>
                  <a:schemeClr val="bg1"/>
                </a:solidFill>
              </a:rPr>
              <a:t>Viðskiptalíkön</a:t>
            </a:r>
          </a:p>
          <a:p>
            <a:pPr algn="r">
              <a:lnSpc>
                <a:spcPts val="3620"/>
              </a:lnSpc>
            </a:pPr>
            <a:endParaRPr lang="en-US" dirty="0">
              <a:solidFill>
                <a:schemeClr val="bg1"/>
              </a:solidFill>
            </a:endParaRPr>
          </a:p>
        </p:txBody>
      </p:sp>
      <p:cxnSp>
        <p:nvCxnSpPr>
          <p:cNvPr id="8" name="Straight Connector 7">
            <a:extLst>
              <a:ext uri="{FF2B5EF4-FFF2-40B4-BE49-F238E27FC236}">
                <a16:creationId xmlns:a16="http://schemas.microsoft.com/office/drawing/2014/main" id="{D1EC62ED-EB1D-D662-80FE-43A0DE112338}"/>
              </a:ext>
            </a:extLst>
          </p:cNvPr>
          <p:cNvCxnSpPr>
            <a:cxnSpLocks/>
          </p:cNvCxnSpPr>
          <p:nvPr/>
        </p:nvCxnSpPr>
        <p:spPr>
          <a:xfrm>
            <a:off x="1739640" y="1765739"/>
            <a:ext cx="7793875"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Text Placeholder 5">
            <a:extLst>
              <a:ext uri="{FF2B5EF4-FFF2-40B4-BE49-F238E27FC236}">
                <a16:creationId xmlns:a16="http://schemas.microsoft.com/office/drawing/2014/main" id="{B27AF033-0AC0-0874-31C4-18B260280BAC}"/>
              </a:ext>
            </a:extLst>
          </p:cNvPr>
          <p:cNvSpPr txBox="1">
            <a:spLocks/>
          </p:cNvSpPr>
          <p:nvPr/>
        </p:nvSpPr>
        <p:spPr>
          <a:xfrm>
            <a:off x="2039428" y="400242"/>
            <a:ext cx="8796212" cy="1464686"/>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solidFill>
                  <a:srgbClr val="459597"/>
                </a:solidFill>
              </a:rPr>
              <a:t>Að skilja kostnaðinn á bak við mismunandi viðskiptalíkön </a:t>
            </a:r>
          </a:p>
          <a:p>
            <a:pPr>
              <a:lnSpc>
                <a:spcPts val="2900"/>
              </a:lnSpc>
            </a:pPr>
            <a:r>
              <a:rPr lang="en-US" b="0" dirty="0">
                <a:solidFill>
                  <a:srgbClr val="494949"/>
                </a:solidFill>
              </a:rPr>
              <a:t>Hvað er viðskiptalíkan þitt: Kostnaðarhugsanir</a:t>
            </a:r>
          </a:p>
          <a:p>
            <a:pPr>
              <a:lnSpc>
                <a:spcPts val="2900"/>
              </a:lnSpc>
            </a:pPr>
            <a:r>
              <a:rPr lang="en-US" dirty="0">
                <a:solidFill>
                  <a:srgbClr val="459597"/>
                </a:solidFill>
              </a:rPr>
              <a:t> </a:t>
            </a:r>
          </a:p>
          <a:p>
            <a:pPr>
              <a:lnSpc>
                <a:spcPts val="2900"/>
              </a:lnSpc>
            </a:pPr>
            <a:endParaRPr lang="en-US" dirty="0"/>
          </a:p>
        </p:txBody>
      </p:sp>
    </p:spTree>
    <p:extLst>
      <p:ext uri="{BB962C8B-B14F-4D97-AF65-F5344CB8AC3E}">
        <p14:creationId xmlns:p14="http://schemas.microsoft.com/office/powerpoint/2010/main" val="20075244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FCDF59-C2C2-0F71-9473-8D7782661600}"/>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60EE4489-BED2-40C4-B487-666D244E48C7}"/>
              </a:ext>
            </a:extLst>
          </p:cNvPr>
          <p:cNvSpPr>
            <a:spLocks noGrp="1"/>
          </p:cNvSpPr>
          <p:nvPr>
            <p:ph type="body" sz="quarter" idx="18"/>
          </p:nvPr>
        </p:nvSpPr>
        <p:spPr>
          <a:xfrm>
            <a:off x="7253207" y="1618150"/>
            <a:ext cx="4267624" cy="870198"/>
          </a:xfrm>
        </p:spPr>
        <p:txBody>
          <a:bodyPr/>
          <a:lstStyle/>
          <a:p>
            <a:pPr>
              <a:lnSpc>
                <a:spcPts val="3240"/>
              </a:lnSpc>
            </a:pPr>
            <a:r>
              <a:rPr lang="en-GB" sz="3200" dirty="0"/>
              <a:t>Uppsetning og gangsetning Smart </a:t>
            </a:r>
          </a:p>
          <a:p>
            <a:pPr>
              <a:lnSpc>
                <a:spcPts val="3240"/>
              </a:lnSpc>
            </a:pPr>
            <a:endParaRPr lang="en-GB" sz="3200" dirty="0"/>
          </a:p>
        </p:txBody>
      </p:sp>
      <p:sp>
        <p:nvSpPr>
          <p:cNvPr id="3" name="Text Placeholder 2">
            <a:extLst>
              <a:ext uri="{FF2B5EF4-FFF2-40B4-BE49-F238E27FC236}">
                <a16:creationId xmlns:a16="http://schemas.microsoft.com/office/drawing/2014/main" id="{8E0DC63F-1113-8B2F-1469-86F174148462}"/>
              </a:ext>
            </a:extLst>
          </p:cNvPr>
          <p:cNvSpPr>
            <a:spLocks noGrp="1"/>
          </p:cNvSpPr>
          <p:nvPr>
            <p:ph type="body" sz="quarter" idx="19"/>
          </p:nvPr>
        </p:nvSpPr>
        <p:spPr/>
        <p:txBody>
          <a:bodyPr/>
          <a:lstStyle/>
          <a:p>
            <a:pPr marL="0" indent="0" defTabSz="914400" rtl="0" eaLnBrk="1" latinLnBrk="0" hangingPunct="1">
              <a:lnSpc>
                <a:spcPct val="100000"/>
              </a:lnSpc>
              <a:spcBef>
                <a:spcPts val="0"/>
              </a:spcBef>
              <a:buFont typeface="Arial" panose="020B0604020202020204" pitchFamily="34" charset="0"/>
              <a:buNone/>
            </a:pPr>
            <a:r>
              <a:rPr lang="en-GB" dirty="0"/>
              <a:t>Modúl 6</a:t>
            </a:r>
          </a:p>
        </p:txBody>
      </p:sp>
      <p:sp>
        <p:nvSpPr>
          <p:cNvPr id="29" name="Slide Number Placeholder 5">
            <a:extLst>
              <a:ext uri="{FF2B5EF4-FFF2-40B4-BE49-F238E27FC236}">
                <a16:creationId xmlns:a16="http://schemas.microsoft.com/office/drawing/2014/main" id="{34392913-5D35-7857-F687-67AA0DFE900E}"/>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4</a:t>
            </a:fld>
            <a:endParaRPr lang="fr-CA" sz="1200" dirty="0"/>
          </a:p>
        </p:txBody>
      </p:sp>
      <p:sp>
        <p:nvSpPr>
          <p:cNvPr id="25" name="Text Placeholder 4">
            <a:extLst>
              <a:ext uri="{FF2B5EF4-FFF2-40B4-BE49-F238E27FC236}">
                <a16:creationId xmlns:a16="http://schemas.microsoft.com/office/drawing/2014/main" id="{8D450DFA-D326-43D0-9DF1-C765CEBB9981}"/>
              </a:ext>
            </a:extLst>
          </p:cNvPr>
          <p:cNvSpPr>
            <a:spLocks noGrp="1"/>
          </p:cNvSpPr>
          <p:nvPr>
            <p:ph type="body" sz="quarter" idx="23"/>
          </p:nvPr>
        </p:nvSpPr>
        <p:spPr>
          <a:xfrm>
            <a:off x="455462" y="3682738"/>
            <a:ext cx="3130702" cy="1373830"/>
          </a:xfrm>
        </p:spPr>
        <p:txBody>
          <a:bodyPr lIns="91440" tIns="45720" rIns="91440" bIns="45720" anchor="t"/>
          <a:lstStyle/>
          <a:p>
            <a:pPr>
              <a:buNone/>
            </a:pPr>
            <a:r>
              <a:rPr lang="en-US" sz="4000" b="1" dirty="0">
                <a:solidFill>
                  <a:srgbClr val="EC7C69"/>
                </a:solidFill>
              </a:rPr>
              <a:t>Yfirlit:</a:t>
            </a:r>
            <a:endParaRPr lang="en-US" sz="4000" dirty="0"/>
          </a:p>
        </p:txBody>
      </p:sp>
      <p:sp>
        <p:nvSpPr>
          <p:cNvPr id="26" name="Text Placeholder 4">
            <a:extLst>
              <a:ext uri="{FF2B5EF4-FFF2-40B4-BE49-F238E27FC236}">
                <a16:creationId xmlns:a16="http://schemas.microsoft.com/office/drawing/2014/main" id="{E692E126-A856-F0CE-FE52-EDEEF84A76E2}"/>
              </a:ext>
            </a:extLst>
          </p:cNvPr>
          <p:cNvSpPr txBox="1">
            <a:spLocks/>
          </p:cNvSpPr>
          <p:nvPr/>
        </p:nvSpPr>
        <p:spPr>
          <a:xfrm>
            <a:off x="4813539" y="4455381"/>
            <a:ext cx="6707291" cy="704206"/>
          </a:xfrm>
          <a:prstGeom prst="rect">
            <a:avLst/>
          </a:prstGeom>
        </p:spPr>
        <p:txBody>
          <a:bodyPr lIns="91440" tIns="45720" rIns="91440" bIns="45720" anchor="t"/>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60"/>
              </a:lnSpc>
            </a:pPr>
            <a:r>
              <a:rPr lang="en-IE" dirty="0"/>
              <a:t>Þessi eining kynnir hvað einkennir þessa gistimöguleika miðað við hefðbundnar ferðamannalíkön og fjallar um lykilviðskiptahugtök, fjármál og staðsetningarhönnun til að koma eigin verkefni af stað. Þú færð grunnþekkingu sem þarf til að móta farsælt, tilgangstrýnt fyrirtæki sem samræmist bæði markaðsþróun og persónulegum gildum þínum.</a:t>
            </a:r>
          </a:p>
        </p:txBody>
      </p:sp>
      <p:sp>
        <p:nvSpPr>
          <p:cNvPr id="27" name="Text Placeholder 4">
            <a:extLst>
              <a:ext uri="{FF2B5EF4-FFF2-40B4-BE49-F238E27FC236}">
                <a16:creationId xmlns:a16="http://schemas.microsoft.com/office/drawing/2014/main" id="{71E24FF5-0447-4C0E-374E-FA093D1717F6}"/>
              </a:ext>
            </a:extLst>
          </p:cNvPr>
          <p:cNvSpPr txBox="1">
            <a:spLocks/>
          </p:cNvSpPr>
          <p:nvPr/>
        </p:nvSpPr>
        <p:spPr>
          <a:xfrm>
            <a:off x="473838" y="4455381"/>
            <a:ext cx="4149919" cy="1248936"/>
          </a:xfrm>
          <a:prstGeom prst="rect">
            <a:avLst/>
          </a:prstGeom>
        </p:spPr>
        <p:txBody>
          <a:bodyPr lIns="91440" tIns="45720" rIns="91440" bIns="45720" anchor="t"/>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60"/>
              </a:lnSpc>
            </a:pPr>
            <a:r>
              <a:rPr lang="en-IE" b="1" dirty="0"/>
              <a:t>Óhefðbundin gistiaðstaða í ferðaþjónustu – eins og vistgistingar, glamping-einingar og dvalir á menningar- og arfleifðarsvæðum – er að blómstra þar sem ferðalangar leita sífellt að ekta og sjálfbærum upplifunum.</a:t>
            </a:r>
            <a:endParaRPr lang="en-IE" dirty="0"/>
          </a:p>
        </p:txBody>
      </p:sp>
      <p:pic>
        <p:nvPicPr>
          <p:cNvPr id="10" name="Picture Placeholder 9" descr="A group of kids drawing on a large screen&#10;&#10;AI-generated content may be incorrect.">
            <a:extLst>
              <a:ext uri="{FF2B5EF4-FFF2-40B4-BE49-F238E27FC236}">
                <a16:creationId xmlns:a16="http://schemas.microsoft.com/office/drawing/2014/main" id="{5A1F078E-E173-7B74-2357-E88D097464BD}"/>
              </a:ext>
            </a:extLst>
          </p:cNvPr>
          <p:cNvPicPr>
            <a:picLocks noGrp="1" noChangeAspect="1"/>
          </p:cNvPicPr>
          <p:nvPr>
            <p:ph type="pic" sz="quarter" idx="67"/>
          </p:nvPr>
        </p:nvPicPr>
        <p:blipFill>
          <a:blip r:embed="rId2"/>
          <a:srcRect t="1389" b="1389"/>
          <a:stretch>
            <a:fillRect/>
          </a:stretch>
        </p:blipFill>
        <p:spPr/>
      </p:pic>
    </p:spTree>
    <p:extLst>
      <p:ext uri="{BB962C8B-B14F-4D97-AF65-F5344CB8AC3E}">
        <p14:creationId xmlns:p14="http://schemas.microsoft.com/office/powerpoint/2010/main" val="116480247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EB16C5-579E-E54D-CBF3-B7BAE815F840}"/>
            </a:ext>
          </a:extLst>
        </p:cNvPr>
        <p:cNvGrpSpPr/>
        <p:nvPr/>
      </p:nvGrpSpPr>
      <p:grpSpPr>
        <a:xfrm>
          <a:off x="0" y="0"/>
          <a:ext cx="0" cy="0"/>
          <a:chOff x="0" y="0"/>
          <a:chExt cx="0" cy="0"/>
        </a:xfrm>
      </p:grpSpPr>
      <p:sp>
        <p:nvSpPr>
          <p:cNvPr id="9" name="Freeform 8">
            <a:extLst>
              <a:ext uri="{FF2B5EF4-FFF2-40B4-BE49-F238E27FC236}">
                <a16:creationId xmlns:a16="http://schemas.microsoft.com/office/drawing/2014/main" id="{91AB927F-1A0E-2B4E-B26D-026D3B5780BB}"/>
              </a:ext>
            </a:extLst>
          </p:cNvPr>
          <p:cNvSpPr/>
          <p:nvPr/>
        </p:nvSpPr>
        <p:spPr>
          <a:xfrm>
            <a:off x="-1" y="0"/>
            <a:ext cx="1534450" cy="6194605"/>
          </a:xfrm>
          <a:custGeom>
            <a:avLst/>
            <a:gdLst>
              <a:gd name="connsiteX0" fmla="*/ 1 w 1534450"/>
              <a:gd name="connsiteY0" fmla="*/ 0 h 6194605"/>
              <a:gd name="connsiteX1" fmla="*/ 214586 w 1534450"/>
              <a:gd name="connsiteY1" fmla="*/ 0 h 6194605"/>
              <a:gd name="connsiteX2" fmla="*/ 214586 w 1534450"/>
              <a:gd name="connsiteY2" fmla="*/ 1 h 6194605"/>
              <a:gd name="connsiteX3" fmla="*/ 473397 w 1534450"/>
              <a:gd name="connsiteY3" fmla="*/ 1 h 6194605"/>
              <a:gd name="connsiteX4" fmla="*/ 744369 w 1534450"/>
              <a:gd name="connsiteY4" fmla="*/ 1 h 6194605"/>
              <a:gd name="connsiteX5" fmla="*/ 814003 w 1534450"/>
              <a:gd name="connsiteY5" fmla="*/ 1 h 6194605"/>
              <a:gd name="connsiteX6" fmla="*/ 922872 w 1534450"/>
              <a:gd name="connsiteY6" fmla="*/ 1 h 6194605"/>
              <a:gd name="connsiteX7" fmla="*/ 1084975 w 1534450"/>
              <a:gd name="connsiteY7" fmla="*/ 1 h 6194605"/>
              <a:gd name="connsiteX8" fmla="*/ 1193844 w 1534450"/>
              <a:gd name="connsiteY8" fmla="*/ 1 h 6194605"/>
              <a:gd name="connsiteX9" fmla="*/ 1263478 w 1534450"/>
              <a:gd name="connsiteY9" fmla="*/ 1 h 6194605"/>
              <a:gd name="connsiteX10" fmla="*/ 1534450 w 1534450"/>
              <a:gd name="connsiteY10" fmla="*/ 1 h 6194605"/>
              <a:gd name="connsiteX11" fmla="*/ 1534450 w 1534450"/>
              <a:gd name="connsiteY11" fmla="*/ 280558 h 6194605"/>
              <a:gd name="connsiteX12" fmla="*/ 1534450 w 1534450"/>
              <a:gd name="connsiteY12" fmla="*/ 323234 h 6194605"/>
              <a:gd name="connsiteX13" fmla="*/ 1534450 w 1534450"/>
              <a:gd name="connsiteY13" fmla="*/ 603792 h 6194605"/>
              <a:gd name="connsiteX14" fmla="*/ 1534450 w 1534450"/>
              <a:gd name="connsiteY14" fmla="*/ 691592 h 6194605"/>
              <a:gd name="connsiteX15" fmla="*/ 1534450 w 1534450"/>
              <a:gd name="connsiteY15" fmla="*/ 972149 h 6194605"/>
              <a:gd name="connsiteX16" fmla="*/ 1534450 w 1534450"/>
              <a:gd name="connsiteY16" fmla="*/ 1014826 h 6194605"/>
              <a:gd name="connsiteX17" fmla="*/ 1534450 w 1534450"/>
              <a:gd name="connsiteY17" fmla="*/ 1295384 h 6194605"/>
              <a:gd name="connsiteX18" fmla="*/ 1534450 w 1534450"/>
              <a:gd name="connsiteY18" fmla="*/ 1706708 h 6194605"/>
              <a:gd name="connsiteX19" fmla="*/ 1534450 w 1534450"/>
              <a:gd name="connsiteY19" fmla="*/ 1987265 h 6194605"/>
              <a:gd name="connsiteX20" fmla="*/ 1534450 w 1534450"/>
              <a:gd name="connsiteY20" fmla="*/ 2029942 h 6194605"/>
              <a:gd name="connsiteX21" fmla="*/ 1534450 w 1534450"/>
              <a:gd name="connsiteY21" fmla="*/ 2310499 h 6194605"/>
              <a:gd name="connsiteX22" fmla="*/ 1534450 w 1534450"/>
              <a:gd name="connsiteY22" fmla="*/ 2398299 h 6194605"/>
              <a:gd name="connsiteX23" fmla="*/ 1534450 w 1534450"/>
              <a:gd name="connsiteY23" fmla="*/ 2678857 h 6194605"/>
              <a:gd name="connsiteX24" fmla="*/ 1534450 w 1534450"/>
              <a:gd name="connsiteY24" fmla="*/ 2721534 h 6194605"/>
              <a:gd name="connsiteX25" fmla="*/ 1534450 w 1534450"/>
              <a:gd name="connsiteY25" fmla="*/ 2983125 h 6194605"/>
              <a:gd name="connsiteX26" fmla="*/ 1534450 w 1534450"/>
              <a:gd name="connsiteY26" fmla="*/ 3002091 h 6194605"/>
              <a:gd name="connsiteX27" fmla="*/ 1534450 w 1534450"/>
              <a:gd name="connsiteY27" fmla="*/ 3263682 h 6194605"/>
              <a:gd name="connsiteX28" fmla="*/ 1534450 w 1534450"/>
              <a:gd name="connsiteY28" fmla="*/ 3306358 h 6194605"/>
              <a:gd name="connsiteX29" fmla="*/ 1534450 w 1534450"/>
              <a:gd name="connsiteY29" fmla="*/ 3586916 h 6194605"/>
              <a:gd name="connsiteX30" fmla="*/ 1534450 w 1534450"/>
              <a:gd name="connsiteY30" fmla="*/ 3674717 h 6194605"/>
              <a:gd name="connsiteX31" fmla="*/ 1534450 w 1534450"/>
              <a:gd name="connsiteY31" fmla="*/ 3955274 h 6194605"/>
              <a:gd name="connsiteX32" fmla="*/ 1534450 w 1534450"/>
              <a:gd name="connsiteY32" fmla="*/ 3997950 h 6194605"/>
              <a:gd name="connsiteX33" fmla="*/ 1534450 w 1534450"/>
              <a:gd name="connsiteY33" fmla="*/ 4278508 h 6194605"/>
              <a:gd name="connsiteX34" fmla="*/ 1534450 w 1534450"/>
              <a:gd name="connsiteY34" fmla="*/ 4689832 h 6194605"/>
              <a:gd name="connsiteX35" fmla="*/ 1534450 w 1534450"/>
              <a:gd name="connsiteY35" fmla="*/ 4970389 h 6194605"/>
              <a:gd name="connsiteX36" fmla="*/ 1534450 w 1534450"/>
              <a:gd name="connsiteY36" fmla="*/ 5013066 h 6194605"/>
              <a:gd name="connsiteX37" fmla="*/ 1534450 w 1534450"/>
              <a:gd name="connsiteY37" fmla="*/ 5293623 h 6194605"/>
              <a:gd name="connsiteX38" fmla="*/ 1534450 w 1534450"/>
              <a:gd name="connsiteY38" fmla="*/ 5381423 h 6194605"/>
              <a:gd name="connsiteX39" fmla="*/ 1534450 w 1534450"/>
              <a:gd name="connsiteY39" fmla="*/ 5661981 h 6194605"/>
              <a:gd name="connsiteX40" fmla="*/ 1534450 w 1534450"/>
              <a:gd name="connsiteY40" fmla="*/ 5704658 h 6194605"/>
              <a:gd name="connsiteX41" fmla="*/ 1534450 w 1534450"/>
              <a:gd name="connsiteY41" fmla="*/ 5985215 h 6194605"/>
              <a:gd name="connsiteX42" fmla="*/ 1291991 w 1534450"/>
              <a:gd name="connsiteY42" fmla="*/ 6194605 h 6194605"/>
              <a:gd name="connsiteX43" fmla="*/ 1021020 w 1534450"/>
              <a:gd name="connsiteY43" fmla="*/ 6194605 h 6194605"/>
              <a:gd name="connsiteX44" fmla="*/ 951383 w 1534450"/>
              <a:gd name="connsiteY44" fmla="*/ 6194605 h 6194605"/>
              <a:gd name="connsiteX45" fmla="*/ 842515 w 1534450"/>
              <a:gd name="connsiteY45" fmla="*/ 6194605 h 6194605"/>
              <a:gd name="connsiteX46" fmla="*/ 680412 w 1534450"/>
              <a:gd name="connsiteY46" fmla="*/ 6194605 h 6194605"/>
              <a:gd name="connsiteX47" fmla="*/ 571543 w 1534450"/>
              <a:gd name="connsiteY47" fmla="*/ 6194605 h 6194605"/>
              <a:gd name="connsiteX48" fmla="*/ 501908 w 1534450"/>
              <a:gd name="connsiteY48" fmla="*/ 6194605 h 6194605"/>
              <a:gd name="connsiteX49" fmla="*/ 230937 w 1534450"/>
              <a:gd name="connsiteY49" fmla="*/ 6194605 h 6194605"/>
              <a:gd name="connsiteX50" fmla="*/ 0 w 1534450"/>
              <a:gd name="connsiteY50" fmla="*/ 6194605 h 6194605"/>
              <a:gd name="connsiteX51" fmla="*/ 0 w 1534450"/>
              <a:gd name="connsiteY51" fmla="*/ 6054968 h 6194605"/>
              <a:gd name="connsiteX52" fmla="*/ 0 w 1534450"/>
              <a:gd name="connsiteY52" fmla="*/ 5508071 h 6194605"/>
              <a:gd name="connsiteX53" fmla="*/ 0 w 1534450"/>
              <a:gd name="connsiteY53" fmla="*/ 5367526 h 6194605"/>
              <a:gd name="connsiteX54" fmla="*/ 0 w 1534450"/>
              <a:gd name="connsiteY54" fmla="*/ 5147800 h 6194605"/>
              <a:gd name="connsiteX55" fmla="*/ 0 w 1534450"/>
              <a:gd name="connsiteY55" fmla="*/ 4820627 h 6194605"/>
              <a:gd name="connsiteX56" fmla="*/ 0 w 1534450"/>
              <a:gd name="connsiteY56" fmla="*/ 4600898 h 6194605"/>
              <a:gd name="connsiteX57" fmla="*/ 0 w 1534450"/>
              <a:gd name="connsiteY57" fmla="*/ 4460357 h 6194605"/>
              <a:gd name="connsiteX58" fmla="*/ 0 w 1534450"/>
              <a:gd name="connsiteY58" fmla="*/ 3913457 h 6194605"/>
              <a:gd name="connsiteX59" fmla="*/ 1 w 1534450"/>
              <a:gd name="connsiteY59" fmla="*/ 3913457 h 6194605"/>
              <a:gd name="connsiteX60" fmla="*/ 1 w 1534450"/>
              <a:gd name="connsiteY60" fmla="*/ 3391103 h 6194605"/>
              <a:gd name="connsiteX61" fmla="*/ 1 w 1534450"/>
              <a:gd name="connsiteY61" fmla="*/ 3288458 h 6194605"/>
              <a:gd name="connsiteX62" fmla="*/ 0 w 1534450"/>
              <a:gd name="connsiteY62" fmla="*/ 3288458 h 6194605"/>
              <a:gd name="connsiteX63" fmla="*/ 0 w 1534450"/>
              <a:gd name="connsiteY63" fmla="*/ 3182336 h 6194605"/>
              <a:gd name="connsiteX64" fmla="*/ 1 w 1534450"/>
              <a:gd name="connsiteY64" fmla="*/ 3182336 h 6194605"/>
              <a:gd name="connsiteX65" fmla="*/ 1 w 1534450"/>
              <a:gd name="connsiteY65" fmla="*/ 2930973 h 6194605"/>
              <a:gd name="connsiteX66" fmla="*/ 0 w 1534450"/>
              <a:gd name="connsiteY66" fmla="*/ 2930973 h 6194605"/>
              <a:gd name="connsiteX67" fmla="*/ 0 w 1534450"/>
              <a:gd name="connsiteY67" fmla="*/ 2604180 h 6194605"/>
              <a:gd name="connsiteX68" fmla="*/ 0 w 1534450"/>
              <a:gd name="connsiteY68" fmla="*/ 2383049 h 6194605"/>
              <a:gd name="connsiteX69" fmla="*/ 0 w 1534450"/>
              <a:gd name="connsiteY69" fmla="*/ 1836151 h 6194605"/>
              <a:gd name="connsiteX70" fmla="*/ 0 w 1534450"/>
              <a:gd name="connsiteY70" fmla="*/ 1695606 h 6194605"/>
              <a:gd name="connsiteX71" fmla="*/ 0 w 1534450"/>
              <a:gd name="connsiteY71" fmla="*/ 1475879 h 6194605"/>
              <a:gd name="connsiteX72" fmla="*/ 0 w 1534450"/>
              <a:gd name="connsiteY72" fmla="*/ 1148708 h 6194605"/>
              <a:gd name="connsiteX73" fmla="*/ 0 w 1534450"/>
              <a:gd name="connsiteY73" fmla="*/ 928979 h 6194605"/>
              <a:gd name="connsiteX74" fmla="*/ 0 w 1534450"/>
              <a:gd name="connsiteY74" fmla="*/ 788436 h 6194605"/>
              <a:gd name="connsiteX75" fmla="*/ 0 w 1534450"/>
              <a:gd name="connsiteY75" fmla="*/ 241537 h 6194605"/>
              <a:gd name="connsiteX76" fmla="*/ 1 w 1534450"/>
              <a:gd name="connsiteY76" fmla="*/ 241537 h 61946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1534450" h="6194605">
                <a:moveTo>
                  <a:pt x="1" y="0"/>
                </a:moveTo>
                <a:lnTo>
                  <a:pt x="214586" y="0"/>
                </a:lnTo>
                <a:lnTo>
                  <a:pt x="214586" y="1"/>
                </a:lnTo>
                <a:lnTo>
                  <a:pt x="473397" y="1"/>
                </a:lnTo>
                <a:lnTo>
                  <a:pt x="744369" y="1"/>
                </a:lnTo>
                <a:lnTo>
                  <a:pt x="814003" y="1"/>
                </a:lnTo>
                <a:lnTo>
                  <a:pt x="922872" y="1"/>
                </a:lnTo>
                <a:lnTo>
                  <a:pt x="1084975" y="1"/>
                </a:lnTo>
                <a:lnTo>
                  <a:pt x="1193844" y="1"/>
                </a:lnTo>
                <a:lnTo>
                  <a:pt x="1263478" y="1"/>
                </a:lnTo>
                <a:lnTo>
                  <a:pt x="1534450" y="1"/>
                </a:lnTo>
                <a:lnTo>
                  <a:pt x="1534450" y="280558"/>
                </a:lnTo>
                <a:lnTo>
                  <a:pt x="1534450" y="323234"/>
                </a:lnTo>
                <a:lnTo>
                  <a:pt x="1534450" y="603792"/>
                </a:lnTo>
                <a:lnTo>
                  <a:pt x="1534450" y="691592"/>
                </a:lnTo>
                <a:lnTo>
                  <a:pt x="1534450" y="972149"/>
                </a:lnTo>
                <a:lnTo>
                  <a:pt x="1534450" y="1014826"/>
                </a:lnTo>
                <a:lnTo>
                  <a:pt x="1534450" y="1295384"/>
                </a:lnTo>
                <a:lnTo>
                  <a:pt x="1534450" y="1706708"/>
                </a:lnTo>
                <a:lnTo>
                  <a:pt x="1534450" y="1987265"/>
                </a:lnTo>
                <a:lnTo>
                  <a:pt x="1534450" y="2029942"/>
                </a:lnTo>
                <a:lnTo>
                  <a:pt x="1534450" y="2310499"/>
                </a:lnTo>
                <a:lnTo>
                  <a:pt x="1534450" y="2398299"/>
                </a:lnTo>
                <a:lnTo>
                  <a:pt x="1534450" y="2678857"/>
                </a:lnTo>
                <a:lnTo>
                  <a:pt x="1534450" y="2721534"/>
                </a:lnTo>
                <a:lnTo>
                  <a:pt x="1534450" y="2983125"/>
                </a:lnTo>
                <a:lnTo>
                  <a:pt x="1534450" y="3002091"/>
                </a:lnTo>
                <a:lnTo>
                  <a:pt x="1534450" y="3263682"/>
                </a:lnTo>
                <a:lnTo>
                  <a:pt x="1534450" y="3306358"/>
                </a:lnTo>
                <a:lnTo>
                  <a:pt x="1534450" y="3586916"/>
                </a:lnTo>
                <a:lnTo>
                  <a:pt x="1534450" y="3674717"/>
                </a:lnTo>
                <a:lnTo>
                  <a:pt x="1534450" y="3955274"/>
                </a:lnTo>
                <a:lnTo>
                  <a:pt x="1534450" y="3997950"/>
                </a:lnTo>
                <a:lnTo>
                  <a:pt x="1534450" y="4278508"/>
                </a:lnTo>
                <a:lnTo>
                  <a:pt x="1534450" y="4689832"/>
                </a:lnTo>
                <a:lnTo>
                  <a:pt x="1534450" y="4970389"/>
                </a:lnTo>
                <a:lnTo>
                  <a:pt x="1534450" y="5013066"/>
                </a:lnTo>
                <a:lnTo>
                  <a:pt x="1534450" y="5293623"/>
                </a:lnTo>
                <a:lnTo>
                  <a:pt x="1534450" y="5381423"/>
                </a:lnTo>
                <a:lnTo>
                  <a:pt x="1534450" y="5661981"/>
                </a:lnTo>
                <a:lnTo>
                  <a:pt x="1534450" y="5704658"/>
                </a:lnTo>
                <a:lnTo>
                  <a:pt x="1534450" y="5985215"/>
                </a:lnTo>
                <a:cubicBezTo>
                  <a:pt x="1534450" y="6100550"/>
                  <a:pt x="1426336" y="6194605"/>
                  <a:pt x="1291991" y="6194605"/>
                </a:cubicBezTo>
                <a:lnTo>
                  <a:pt x="1021020" y="6194605"/>
                </a:lnTo>
                <a:lnTo>
                  <a:pt x="951383" y="6194605"/>
                </a:lnTo>
                <a:lnTo>
                  <a:pt x="842515" y="6194605"/>
                </a:lnTo>
                <a:lnTo>
                  <a:pt x="680412" y="6194605"/>
                </a:lnTo>
                <a:lnTo>
                  <a:pt x="571543" y="6194605"/>
                </a:lnTo>
                <a:lnTo>
                  <a:pt x="501908" y="6194605"/>
                </a:lnTo>
                <a:lnTo>
                  <a:pt x="230937" y="6194605"/>
                </a:lnTo>
                <a:lnTo>
                  <a:pt x="0" y="6194605"/>
                </a:lnTo>
                <a:lnTo>
                  <a:pt x="0" y="6054968"/>
                </a:lnTo>
                <a:lnTo>
                  <a:pt x="0" y="5508071"/>
                </a:lnTo>
                <a:lnTo>
                  <a:pt x="0" y="5367526"/>
                </a:lnTo>
                <a:lnTo>
                  <a:pt x="0" y="5147800"/>
                </a:lnTo>
                <a:lnTo>
                  <a:pt x="0" y="4820627"/>
                </a:lnTo>
                <a:lnTo>
                  <a:pt x="0" y="4600898"/>
                </a:lnTo>
                <a:lnTo>
                  <a:pt x="0" y="4460357"/>
                </a:lnTo>
                <a:lnTo>
                  <a:pt x="0" y="3913457"/>
                </a:lnTo>
                <a:lnTo>
                  <a:pt x="1" y="3913457"/>
                </a:lnTo>
                <a:lnTo>
                  <a:pt x="1" y="3391103"/>
                </a:lnTo>
                <a:lnTo>
                  <a:pt x="1" y="3288458"/>
                </a:lnTo>
                <a:lnTo>
                  <a:pt x="0" y="3288458"/>
                </a:lnTo>
                <a:lnTo>
                  <a:pt x="0" y="3182336"/>
                </a:lnTo>
                <a:lnTo>
                  <a:pt x="1" y="3182336"/>
                </a:lnTo>
                <a:lnTo>
                  <a:pt x="1" y="2930973"/>
                </a:lnTo>
                <a:lnTo>
                  <a:pt x="0" y="2930973"/>
                </a:lnTo>
                <a:lnTo>
                  <a:pt x="0" y="2604180"/>
                </a:lnTo>
                <a:lnTo>
                  <a:pt x="0" y="2383049"/>
                </a:lnTo>
                <a:lnTo>
                  <a:pt x="0" y="1836151"/>
                </a:lnTo>
                <a:lnTo>
                  <a:pt x="0" y="1695606"/>
                </a:lnTo>
                <a:lnTo>
                  <a:pt x="0" y="1475879"/>
                </a:lnTo>
                <a:lnTo>
                  <a:pt x="0" y="1148708"/>
                </a:lnTo>
                <a:lnTo>
                  <a:pt x="0" y="928979"/>
                </a:lnTo>
                <a:lnTo>
                  <a:pt x="0" y="788436"/>
                </a:lnTo>
                <a:lnTo>
                  <a:pt x="0" y="241537"/>
                </a:lnTo>
                <a:lnTo>
                  <a:pt x="1" y="241537"/>
                </a:lnTo>
                <a:close/>
              </a:path>
            </a:pathLst>
          </a:custGeom>
          <a:solidFill>
            <a:srgbClr val="459597"/>
          </a:solidFill>
          <a:ln w="24491" cap="flat">
            <a:noFill/>
            <a:prstDash val="solid"/>
            <a:miter/>
          </a:ln>
        </p:spPr>
        <p:txBody>
          <a:bodyPr wrap="square" rtlCol="0" anchor="ctr">
            <a:noAutofit/>
          </a:bodyPr>
          <a:lstStyle/>
          <a:p>
            <a:endParaRPr lang="en-US"/>
          </a:p>
        </p:txBody>
      </p:sp>
      <p:sp>
        <p:nvSpPr>
          <p:cNvPr id="7" name="Slide Number Placeholder 5">
            <a:extLst>
              <a:ext uri="{FF2B5EF4-FFF2-40B4-BE49-F238E27FC236}">
                <a16:creationId xmlns:a16="http://schemas.microsoft.com/office/drawing/2014/main" id="{FDB39AB1-AE19-1C0B-CF40-FEDEBA178195}"/>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40</a:t>
            </a:fld>
            <a:endParaRPr lang="fr-CA" sz="1200" dirty="0"/>
          </a:p>
        </p:txBody>
      </p:sp>
      <p:sp>
        <p:nvSpPr>
          <p:cNvPr id="2" name="TextBox 1">
            <a:extLst>
              <a:ext uri="{FF2B5EF4-FFF2-40B4-BE49-F238E27FC236}">
                <a16:creationId xmlns:a16="http://schemas.microsoft.com/office/drawing/2014/main" id="{601EDC24-4EA9-3AEA-2F5F-CDAA83475B0A}"/>
              </a:ext>
            </a:extLst>
          </p:cNvPr>
          <p:cNvSpPr txBox="1"/>
          <p:nvPr/>
        </p:nvSpPr>
        <p:spPr>
          <a:xfrm>
            <a:off x="2039428" y="2132361"/>
            <a:ext cx="9287333" cy="4339650"/>
          </a:xfrm>
          <a:prstGeom prst="rect">
            <a:avLst/>
          </a:prstGeom>
          <a:noFill/>
        </p:spPr>
        <p:txBody>
          <a:bodyPr wrap="square">
            <a:spAutoFit/>
          </a:bodyPr>
          <a:lstStyle/>
          <a:p>
            <a:pPr>
              <a:lnSpc>
                <a:spcPts val="2380"/>
              </a:lnSpc>
            </a:pPr>
            <a:r>
              <a:rPr lang="en-US" sz="2400" b="1" dirty="0">
                <a:solidFill>
                  <a:srgbClr val="EC7C69"/>
                </a:solidFill>
              </a:rPr>
              <a:t>Fjármálaráð: </a:t>
            </a:r>
            <a:r>
              <a:rPr lang="en-US" sz="2400" b="1" dirty="0">
                <a:solidFill>
                  <a:srgbClr val="459597"/>
                </a:solidFill>
              </a:rPr>
              <a:t>Byrjaðu með lágmarksauðlindir en hannaðu fyrir stærðarhagkvæmni. </a:t>
            </a:r>
          </a:p>
          <a:p>
            <a:endParaRPr lang="en-US" sz="800" b="1" dirty="0">
              <a:solidFill>
                <a:srgbClr val="EC7C69"/>
              </a:solidFill>
            </a:endParaRPr>
          </a:p>
          <a:p>
            <a:pPr>
              <a:lnSpc>
                <a:spcPts val="2380"/>
              </a:lnSpc>
            </a:pPr>
            <a:r>
              <a:rPr lang="en-US" sz="2200" b="1" dirty="0">
                <a:solidFill>
                  <a:srgbClr val="494949"/>
                </a:solidFill>
              </a:rPr>
              <a:t>Dæmi: </a:t>
            </a:r>
            <a:r>
              <a:rPr lang="en-US" sz="2200" dirty="0">
                <a:solidFill>
                  <a:srgbClr val="494949"/>
                </a:solidFill>
              </a:rPr>
              <a:t>Setjið upp innviði fyrir 10 einingar eða byrjið með 2–3 einingar. Þetta gerir staðinn þinn framtíðarþolinn og sparar langtímakostnað. Að skilja viðskiptalíkanið snemma hjálpar til við að leiða allar framtíðarákvarðanir. </a:t>
            </a:r>
          </a:p>
          <a:p>
            <a:pPr>
              <a:lnSpc>
                <a:spcPts val="2380"/>
              </a:lnSpc>
            </a:pPr>
            <a:endParaRPr lang="en-US" sz="2200" dirty="0">
              <a:solidFill>
                <a:srgbClr val="494949"/>
              </a:solidFill>
            </a:endParaRPr>
          </a:p>
          <a:p>
            <a:pPr>
              <a:lnSpc>
                <a:spcPts val="2380"/>
              </a:lnSpc>
            </a:pPr>
            <a:r>
              <a:rPr lang="en-US" sz="2200" i="1" dirty="0">
                <a:solidFill>
                  <a:srgbClr val="459597"/>
                </a:solidFill>
              </a:rPr>
              <a:t>Munðu reka glamping-svæði, </a:t>
            </a:r>
            <a:r>
              <a:rPr lang="en-US" sz="2200" i="1" dirty="0" err="1">
                <a:solidFill>
                  <a:srgbClr val="459597"/>
                </a:solidFill>
              </a:rPr>
              <a:t>búgarðsgesti</a:t>
            </a:r>
            <a:r>
              <a:rPr lang="en-US" sz="2200" i="1" dirty="0">
                <a:solidFill>
                  <a:srgbClr val="459597"/>
                </a:solidFill>
              </a:rPr>
              <a:t>, vistfræðilegan friðarstað eða flytjanlegan pop-up? </a:t>
            </a:r>
            <a:r>
              <a:rPr lang="en-US" sz="2200" dirty="0">
                <a:solidFill>
                  <a:srgbClr val="494949"/>
                </a:solidFill>
              </a:rPr>
              <a:t>Hvert þeirra krefst mismunandi innviða, árstíðabundinna sveiflna, mannauðs og væntinga gesta. Þetta hefur einnig áhrif á fjármögnunarmöguleika og gildandi reglugerðir.</a:t>
            </a:r>
          </a:p>
          <a:p>
            <a:pPr>
              <a:lnSpc>
                <a:spcPts val="2380"/>
              </a:lnSpc>
            </a:pPr>
            <a:endParaRPr lang="en-US" sz="2200" dirty="0">
              <a:solidFill>
                <a:srgbClr val="494949"/>
              </a:solidFill>
            </a:endParaRPr>
          </a:p>
          <a:p>
            <a:pPr>
              <a:lnSpc>
                <a:spcPts val="2380"/>
              </a:lnSpc>
            </a:pPr>
            <a:r>
              <a:rPr lang="en-US" sz="2400" b="1" dirty="0">
                <a:solidFill>
                  <a:srgbClr val="EC7C69"/>
                </a:solidFill>
              </a:rPr>
              <a:t>Fjármálaráð: </a:t>
            </a:r>
            <a:r>
              <a:rPr lang="en-US" sz="2400" b="1" dirty="0">
                <a:solidFill>
                  <a:srgbClr val="459597"/>
                </a:solidFill>
              </a:rPr>
              <a:t>Kostnaðaráætlanir eru mjög breytilegar</a:t>
            </a:r>
            <a:r>
              <a:rPr lang="en-US" sz="2400" b="1" dirty="0">
                <a:solidFill>
                  <a:srgbClr val="EC7C69"/>
                </a:solidFill>
              </a:rPr>
              <a:t>. </a:t>
            </a:r>
          </a:p>
          <a:p>
            <a:endParaRPr lang="en-US" sz="800" b="1" dirty="0">
              <a:solidFill>
                <a:srgbClr val="EC7C69"/>
              </a:solidFill>
            </a:endParaRPr>
          </a:p>
          <a:p>
            <a:pPr>
              <a:lnSpc>
                <a:spcPts val="2380"/>
              </a:lnSpc>
            </a:pPr>
            <a:r>
              <a:rPr lang="en-US" sz="2200" dirty="0">
                <a:solidFill>
                  <a:srgbClr val="494949"/>
                </a:solidFill>
              </a:rPr>
              <a:t>Tímabundnar jurta- eða safarítjaldar kosta </a:t>
            </a:r>
            <a:r>
              <a:rPr lang="en-US" sz="2200" b="1" dirty="0">
                <a:solidFill>
                  <a:srgbClr val="494949"/>
                </a:solidFill>
              </a:rPr>
              <a:t>€10.000–€20.000 í uppsetningu, </a:t>
            </a:r>
            <a:r>
              <a:rPr lang="en-US" sz="2200" dirty="0">
                <a:solidFill>
                  <a:srgbClr val="494949"/>
                </a:solidFill>
              </a:rPr>
              <a:t>en varanlegar vistgistingar og vellíðunarbúðir geta farið yfir </a:t>
            </a:r>
            <a:r>
              <a:rPr lang="en-US" sz="2200" b="1" dirty="0">
                <a:solidFill>
                  <a:srgbClr val="494949"/>
                </a:solidFill>
              </a:rPr>
              <a:t>€200.000. </a:t>
            </a:r>
            <a:r>
              <a:rPr lang="en-US" sz="2200" dirty="0">
                <a:solidFill>
                  <a:srgbClr val="494949"/>
                </a:solidFill>
              </a:rPr>
              <a:t>Byrjaðu einfalt og stækkaðu smám saman.</a:t>
            </a:r>
          </a:p>
        </p:txBody>
      </p:sp>
      <p:pic>
        <p:nvPicPr>
          <p:cNvPr id="14" name="Picture 13">
            <a:extLst>
              <a:ext uri="{FF2B5EF4-FFF2-40B4-BE49-F238E27FC236}">
                <a16:creationId xmlns:a16="http://schemas.microsoft.com/office/drawing/2014/main" id="{034CCE56-7CFB-5BAD-4A23-21CA0D0502BB}"/>
              </a:ext>
            </a:extLst>
          </p:cNvPr>
          <p:cNvPicPr>
            <a:picLocks noChangeAspect="1"/>
          </p:cNvPicPr>
          <p:nvPr/>
        </p:nvPicPr>
        <p:blipFill>
          <a:blip r:embed="rId2">
            <a:alphaModFix amt="33000"/>
            <a:biLevel thresh="25000"/>
            <a:extLst>
              <a:ext uri="{BEBA8EAE-BF5A-486C-A8C5-ECC9F3942E4B}">
                <a14:imgProps xmlns:a14="http://schemas.microsoft.com/office/drawing/2010/main">
                  <a14:imgLayer r:embed="rId3">
                    <a14:imgEffect>
                      <a14:colorTemperature colorTemp="4700"/>
                    </a14:imgEffect>
                  </a14:imgLayer>
                </a14:imgProps>
              </a:ext>
              <a:ext uri="{28A0092B-C50C-407E-A947-70E740481C1C}">
                <a14:useLocalDpi xmlns:a14="http://schemas.microsoft.com/office/drawing/2010/main" val="0"/>
              </a:ext>
            </a:extLst>
          </a:blip>
          <a:srcRect l="53155" t="-1" r="5047" b="49903"/>
          <a:stretch/>
        </p:blipFill>
        <p:spPr>
          <a:xfrm>
            <a:off x="-1284550" y="4197350"/>
            <a:ext cx="3580276" cy="2659133"/>
          </a:xfrm>
          <a:prstGeom prst="rect">
            <a:avLst/>
          </a:prstGeom>
        </p:spPr>
      </p:pic>
      <p:sp>
        <p:nvSpPr>
          <p:cNvPr id="6" name="Text Placeholder 3">
            <a:extLst>
              <a:ext uri="{FF2B5EF4-FFF2-40B4-BE49-F238E27FC236}">
                <a16:creationId xmlns:a16="http://schemas.microsoft.com/office/drawing/2014/main" id="{33E6F4D0-F666-C775-7B09-CE1733859CEA}"/>
              </a:ext>
            </a:extLst>
          </p:cNvPr>
          <p:cNvSpPr txBox="1">
            <a:spLocks/>
          </p:cNvSpPr>
          <p:nvPr/>
        </p:nvSpPr>
        <p:spPr>
          <a:xfrm rot="16200000">
            <a:off x="-1643725" y="2596929"/>
            <a:ext cx="5537624" cy="1229105"/>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lnSpc>
                <a:spcPts val="3620"/>
              </a:lnSpc>
            </a:pPr>
            <a:r>
              <a:rPr lang="en-US" dirty="0">
                <a:solidFill>
                  <a:schemeClr val="bg1"/>
                </a:solidFill>
              </a:rPr>
              <a:t>Viðskiptalíkön</a:t>
            </a:r>
          </a:p>
          <a:p>
            <a:pPr algn="r">
              <a:lnSpc>
                <a:spcPts val="3620"/>
              </a:lnSpc>
            </a:pPr>
            <a:endParaRPr lang="en-US" dirty="0">
              <a:solidFill>
                <a:schemeClr val="bg1"/>
              </a:solidFill>
            </a:endParaRPr>
          </a:p>
        </p:txBody>
      </p:sp>
      <p:cxnSp>
        <p:nvCxnSpPr>
          <p:cNvPr id="8" name="Straight Connector 7">
            <a:extLst>
              <a:ext uri="{FF2B5EF4-FFF2-40B4-BE49-F238E27FC236}">
                <a16:creationId xmlns:a16="http://schemas.microsoft.com/office/drawing/2014/main" id="{0A1ADAF6-1744-6354-E969-DD2823DBFB66}"/>
              </a:ext>
            </a:extLst>
          </p:cNvPr>
          <p:cNvCxnSpPr>
            <a:cxnSpLocks/>
          </p:cNvCxnSpPr>
          <p:nvPr/>
        </p:nvCxnSpPr>
        <p:spPr>
          <a:xfrm>
            <a:off x="1739640" y="1765739"/>
            <a:ext cx="7793875"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Text Placeholder 5">
            <a:extLst>
              <a:ext uri="{FF2B5EF4-FFF2-40B4-BE49-F238E27FC236}">
                <a16:creationId xmlns:a16="http://schemas.microsoft.com/office/drawing/2014/main" id="{79B0293C-9E74-8D4B-0DE0-F44E20105950}"/>
              </a:ext>
            </a:extLst>
          </p:cNvPr>
          <p:cNvSpPr txBox="1">
            <a:spLocks/>
          </p:cNvSpPr>
          <p:nvPr/>
        </p:nvSpPr>
        <p:spPr>
          <a:xfrm>
            <a:off x="2039428" y="184213"/>
            <a:ext cx="7296301" cy="1464686"/>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solidFill>
                  <a:srgbClr val="459597"/>
                </a:solidFill>
              </a:rPr>
              <a:t>Að skilja kostnaðinn á bak við mismunandi viðskiptalíkön </a:t>
            </a:r>
          </a:p>
          <a:p>
            <a:pPr>
              <a:lnSpc>
                <a:spcPts val="2900"/>
              </a:lnSpc>
            </a:pPr>
            <a:r>
              <a:rPr lang="en-US" b="0" dirty="0">
                <a:solidFill>
                  <a:srgbClr val="494949"/>
                </a:solidFill>
              </a:rPr>
              <a:t>Hvað er viðskiptalíkan þitt: Kostnaðarhugsanir</a:t>
            </a:r>
          </a:p>
          <a:p>
            <a:pPr>
              <a:lnSpc>
                <a:spcPts val="2900"/>
              </a:lnSpc>
            </a:pPr>
            <a:r>
              <a:rPr lang="en-US" dirty="0">
                <a:solidFill>
                  <a:srgbClr val="459597"/>
                </a:solidFill>
              </a:rPr>
              <a:t> </a:t>
            </a:r>
          </a:p>
          <a:p>
            <a:pPr>
              <a:lnSpc>
                <a:spcPts val="2900"/>
              </a:lnSpc>
            </a:pPr>
            <a:endParaRPr lang="en-US" dirty="0"/>
          </a:p>
        </p:txBody>
      </p:sp>
    </p:spTree>
    <p:extLst>
      <p:ext uri="{BB962C8B-B14F-4D97-AF65-F5344CB8AC3E}">
        <p14:creationId xmlns:p14="http://schemas.microsoft.com/office/powerpoint/2010/main" val="262691500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5311C0-4618-5A49-F44C-731E4DDD604D}"/>
            </a:ext>
          </a:extLst>
        </p:cNvPr>
        <p:cNvGrpSpPr/>
        <p:nvPr/>
      </p:nvGrpSpPr>
      <p:grpSpPr>
        <a:xfrm>
          <a:off x="0" y="0"/>
          <a:ext cx="0" cy="0"/>
          <a:chOff x="0" y="0"/>
          <a:chExt cx="0" cy="0"/>
        </a:xfrm>
      </p:grpSpPr>
      <p:sp>
        <p:nvSpPr>
          <p:cNvPr id="9" name="Freeform 8">
            <a:extLst>
              <a:ext uri="{FF2B5EF4-FFF2-40B4-BE49-F238E27FC236}">
                <a16:creationId xmlns:a16="http://schemas.microsoft.com/office/drawing/2014/main" id="{CBC0A8E7-15DA-133F-B920-5D5EBD4F00DB}"/>
              </a:ext>
            </a:extLst>
          </p:cNvPr>
          <p:cNvSpPr/>
          <p:nvPr/>
        </p:nvSpPr>
        <p:spPr>
          <a:xfrm>
            <a:off x="-1" y="0"/>
            <a:ext cx="1534450" cy="6194605"/>
          </a:xfrm>
          <a:custGeom>
            <a:avLst/>
            <a:gdLst>
              <a:gd name="connsiteX0" fmla="*/ 1 w 1534450"/>
              <a:gd name="connsiteY0" fmla="*/ 0 h 6194605"/>
              <a:gd name="connsiteX1" fmla="*/ 214586 w 1534450"/>
              <a:gd name="connsiteY1" fmla="*/ 0 h 6194605"/>
              <a:gd name="connsiteX2" fmla="*/ 214586 w 1534450"/>
              <a:gd name="connsiteY2" fmla="*/ 1 h 6194605"/>
              <a:gd name="connsiteX3" fmla="*/ 473397 w 1534450"/>
              <a:gd name="connsiteY3" fmla="*/ 1 h 6194605"/>
              <a:gd name="connsiteX4" fmla="*/ 744369 w 1534450"/>
              <a:gd name="connsiteY4" fmla="*/ 1 h 6194605"/>
              <a:gd name="connsiteX5" fmla="*/ 814003 w 1534450"/>
              <a:gd name="connsiteY5" fmla="*/ 1 h 6194605"/>
              <a:gd name="connsiteX6" fmla="*/ 922872 w 1534450"/>
              <a:gd name="connsiteY6" fmla="*/ 1 h 6194605"/>
              <a:gd name="connsiteX7" fmla="*/ 1084975 w 1534450"/>
              <a:gd name="connsiteY7" fmla="*/ 1 h 6194605"/>
              <a:gd name="connsiteX8" fmla="*/ 1193844 w 1534450"/>
              <a:gd name="connsiteY8" fmla="*/ 1 h 6194605"/>
              <a:gd name="connsiteX9" fmla="*/ 1263478 w 1534450"/>
              <a:gd name="connsiteY9" fmla="*/ 1 h 6194605"/>
              <a:gd name="connsiteX10" fmla="*/ 1534450 w 1534450"/>
              <a:gd name="connsiteY10" fmla="*/ 1 h 6194605"/>
              <a:gd name="connsiteX11" fmla="*/ 1534450 w 1534450"/>
              <a:gd name="connsiteY11" fmla="*/ 280558 h 6194605"/>
              <a:gd name="connsiteX12" fmla="*/ 1534450 w 1534450"/>
              <a:gd name="connsiteY12" fmla="*/ 323234 h 6194605"/>
              <a:gd name="connsiteX13" fmla="*/ 1534450 w 1534450"/>
              <a:gd name="connsiteY13" fmla="*/ 603792 h 6194605"/>
              <a:gd name="connsiteX14" fmla="*/ 1534450 w 1534450"/>
              <a:gd name="connsiteY14" fmla="*/ 691592 h 6194605"/>
              <a:gd name="connsiteX15" fmla="*/ 1534450 w 1534450"/>
              <a:gd name="connsiteY15" fmla="*/ 972149 h 6194605"/>
              <a:gd name="connsiteX16" fmla="*/ 1534450 w 1534450"/>
              <a:gd name="connsiteY16" fmla="*/ 1014826 h 6194605"/>
              <a:gd name="connsiteX17" fmla="*/ 1534450 w 1534450"/>
              <a:gd name="connsiteY17" fmla="*/ 1295384 h 6194605"/>
              <a:gd name="connsiteX18" fmla="*/ 1534450 w 1534450"/>
              <a:gd name="connsiteY18" fmla="*/ 1706708 h 6194605"/>
              <a:gd name="connsiteX19" fmla="*/ 1534450 w 1534450"/>
              <a:gd name="connsiteY19" fmla="*/ 1987265 h 6194605"/>
              <a:gd name="connsiteX20" fmla="*/ 1534450 w 1534450"/>
              <a:gd name="connsiteY20" fmla="*/ 2029942 h 6194605"/>
              <a:gd name="connsiteX21" fmla="*/ 1534450 w 1534450"/>
              <a:gd name="connsiteY21" fmla="*/ 2310499 h 6194605"/>
              <a:gd name="connsiteX22" fmla="*/ 1534450 w 1534450"/>
              <a:gd name="connsiteY22" fmla="*/ 2398299 h 6194605"/>
              <a:gd name="connsiteX23" fmla="*/ 1534450 w 1534450"/>
              <a:gd name="connsiteY23" fmla="*/ 2678857 h 6194605"/>
              <a:gd name="connsiteX24" fmla="*/ 1534450 w 1534450"/>
              <a:gd name="connsiteY24" fmla="*/ 2721534 h 6194605"/>
              <a:gd name="connsiteX25" fmla="*/ 1534450 w 1534450"/>
              <a:gd name="connsiteY25" fmla="*/ 2983125 h 6194605"/>
              <a:gd name="connsiteX26" fmla="*/ 1534450 w 1534450"/>
              <a:gd name="connsiteY26" fmla="*/ 3002091 h 6194605"/>
              <a:gd name="connsiteX27" fmla="*/ 1534450 w 1534450"/>
              <a:gd name="connsiteY27" fmla="*/ 3263682 h 6194605"/>
              <a:gd name="connsiteX28" fmla="*/ 1534450 w 1534450"/>
              <a:gd name="connsiteY28" fmla="*/ 3306358 h 6194605"/>
              <a:gd name="connsiteX29" fmla="*/ 1534450 w 1534450"/>
              <a:gd name="connsiteY29" fmla="*/ 3586916 h 6194605"/>
              <a:gd name="connsiteX30" fmla="*/ 1534450 w 1534450"/>
              <a:gd name="connsiteY30" fmla="*/ 3674717 h 6194605"/>
              <a:gd name="connsiteX31" fmla="*/ 1534450 w 1534450"/>
              <a:gd name="connsiteY31" fmla="*/ 3955274 h 6194605"/>
              <a:gd name="connsiteX32" fmla="*/ 1534450 w 1534450"/>
              <a:gd name="connsiteY32" fmla="*/ 3997950 h 6194605"/>
              <a:gd name="connsiteX33" fmla="*/ 1534450 w 1534450"/>
              <a:gd name="connsiteY33" fmla="*/ 4278508 h 6194605"/>
              <a:gd name="connsiteX34" fmla="*/ 1534450 w 1534450"/>
              <a:gd name="connsiteY34" fmla="*/ 4689832 h 6194605"/>
              <a:gd name="connsiteX35" fmla="*/ 1534450 w 1534450"/>
              <a:gd name="connsiteY35" fmla="*/ 4970389 h 6194605"/>
              <a:gd name="connsiteX36" fmla="*/ 1534450 w 1534450"/>
              <a:gd name="connsiteY36" fmla="*/ 5013066 h 6194605"/>
              <a:gd name="connsiteX37" fmla="*/ 1534450 w 1534450"/>
              <a:gd name="connsiteY37" fmla="*/ 5293623 h 6194605"/>
              <a:gd name="connsiteX38" fmla="*/ 1534450 w 1534450"/>
              <a:gd name="connsiteY38" fmla="*/ 5381423 h 6194605"/>
              <a:gd name="connsiteX39" fmla="*/ 1534450 w 1534450"/>
              <a:gd name="connsiteY39" fmla="*/ 5661981 h 6194605"/>
              <a:gd name="connsiteX40" fmla="*/ 1534450 w 1534450"/>
              <a:gd name="connsiteY40" fmla="*/ 5704658 h 6194605"/>
              <a:gd name="connsiteX41" fmla="*/ 1534450 w 1534450"/>
              <a:gd name="connsiteY41" fmla="*/ 5985215 h 6194605"/>
              <a:gd name="connsiteX42" fmla="*/ 1291991 w 1534450"/>
              <a:gd name="connsiteY42" fmla="*/ 6194605 h 6194605"/>
              <a:gd name="connsiteX43" fmla="*/ 1021020 w 1534450"/>
              <a:gd name="connsiteY43" fmla="*/ 6194605 h 6194605"/>
              <a:gd name="connsiteX44" fmla="*/ 951383 w 1534450"/>
              <a:gd name="connsiteY44" fmla="*/ 6194605 h 6194605"/>
              <a:gd name="connsiteX45" fmla="*/ 842515 w 1534450"/>
              <a:gd name="connsiteY45" fmla="*/ 6194605 h 6194605"/>
              <a:gd name="connsiteX46" fmla="*/ 680412 w 1534450"/>
              <a:gd name="connsiteY46" fmla="*/ 6194605 h 6194605"/>
              <a:gd name="connsiteX47" fmla="*/ 571543 w 1534450"/>
              <a:gd name="connsiteY47" fmla="*/ 6194605 h 6194605"/>
              <a:gd name="connsiteX48" fmla="*/ 501908 w 1534450"/>
              <a:gd name="connsiteY48" fmla="*/ 6194605 h 6194605"/>
              <a:gd name="connsiteX49" fmla="*/ 230937 w 1534450"/>
              <a:gd name="connsiteY49" fmla="*/ 6194605 h 6194605"/>
              <a:gd name="connsiteX50" fmla="*/ 0 w 1534450"/>
              <a:gd name="connsiteY50" fmla="*/ 6194605 h 6194605"/>
              <a:gd name="connsiteX51" fmla="*/ 0 w 1534450"/>
              <a:gd name="connsiteY51" fmla="*/ 6054968 h 6194605"/>
              <a:gd name="connsiteX52" fmla="*/ 0 w 1534450"/>
              <a:gd name="connsiteY52" fmla="*/ 5508071 h 6194605"/>
              <a:gd name="connsiteX53" fmla="*/ 0 w 1534450"/>
              <a:gd name="connsiteY53" fmla="*/ 5367526 h 6194605"/>
              <a:gd name="connsiteX54" fmla="*/ 0 w 1534450"/>
              <a:gd name="connsiteY54" fmla="*/ 5147800 h 6194605"/>
              <a:gd name="connsiteX55" fmla="*/ 0 w 1534450"/>
              <a:gd name="connsiteY55" fmla="*/ 4820627 h 6194605"/>
              <a:gd name="connsiteX56" fmla="*/ 0 w 1534450"/>
              <a:gd name="connsiteY56" fmla="*/ 4600898 h 6194605"/>
              <a:gd name="connsiteX57" fmla="*/ 0 w 1534450"/>
              <a:gd name="connsiteY57" fmla="*/ 4460357 h 6194605"/>
              <a:gd name="connsiteX58" fmla="*/ 0 w 1534450"/>
              <a:gd name="connsiteY58" fmla="*/ 3913457 h 6194605"/>
              <a:gd name="connsiteX59" fmla="*/ 1 w 1534450"/>
              <a:gd name="connsiteY59" fmla="*/ 3913457 h 6194605"/>
              <a:gd name="connsiteX60" fmla="*/ 1 w 1534450"/>
              <a:gd name="connsiteY60" fmla="*/ 3391103 h 6194605"/>
              <a:gd name="connsiteX61" fmla="*/ 1 w 1534450"/>
              <a:gd name="connsiteY61" fmla="*/ 3288458 h 6194605"/>
              <a:gd name="connsiteX62" fmla="*/ 0 w 1534450"/>
              <a:gd name="connsiteY62" fmla="*/ 3288458 h 6194605"/>
              <a:gd name="connsiteX63" fmla="*/ 0 w 1534450"/>
              <a:gd name="connsiteY63" fmla="*/ 3182336 h 6194605"/>
              <a:gd name="connsiteX64" fmla="*/ 1 w 1534450"/>
              <a:gd name="connsiteY64" fmla="*/ 3182336 h 6194605"/>
              <a:gd name="connsiteX65" fmla="*/ 1 w 1534450"/>
              <a:gd name="connsiteY65" fmla="*/ 2930973 h 6194605"/>
              <a:gd name="connsiteX66" fmla="*/ 0 w 1534450"/>
              <a:gd name="connsiteY66" fmla="*/ 2930973 h 6194605"/>
              <a:gd name="connsiteX67" fmla="*/ 0 w 1534450"/>
              <a:gd name="connsiteY67" fmla="*/ 2604180 h 6194605"/>
              <a:gd name="connsiteX68" fmla="*/ 0 w 1534450"/>
              <a:gd name="connsiteY68" fmla="*/ 2383049 h 6194605"/>
              <a:gd name="connsiteX69" fmla="*/ 0 w 1534450"/>
              <a:gd name="connsiteY69" fmla="*/ 1836151 h 6194605"/>
              <a:gd name="connsiteX70" fmla="*/ 0 w 1534450"/>
              <a:gd name="connsiteY70" fmla="*/ 1695606 h 6194605"/>
              <a:gd name="connsiteX71" fmla="*/ 0 w 1534450"/>
              <a:gd name="connsiteY71" fmla="*/ 1475879 h 6194605"/>
              <a:gd name="connsiteX72" fmla="*/ 0 w 1534450"/>
              <a:gd name="connsiteY72" fmla="*/ 1148708 h 6194605"/>
              <a:gd name="connsiteX73" fmla="*/ 0 w 1534450"/>
              <a:gd name="connsiteY73" fmla="*/ 928979 h 6194605"/>
              <a:gd name="connsiteX74" fmla="*/ 0 w 1534450"/>
              <a:gd name="connsiteY74" fmla="*/ 788436 h 6194605"/>
              <a:gd name="connsiteX75" fmla="*/ 0 w 1534450"/>
              <a:gd name="connsiteY75" fmla="*/ 241537 h 6194605"/>
              <a:gd name="connsiteX76" fmla="*/ 1 w 1534450"/>
              <a:gd name="connsiteY76" fmla="*/ 241537 h 61946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1534450" h="6194605">
                <a:moveTo>
                  <a:pt x="1" y="0"/>
                </a:moveTo>
                <a:lnTo>
                  <a:pt x="214586" y="0"/>
                </a:lnTo>
                <a:lnTo>
                  <a:pt x="214586" y="1"/>
                </a:lnTo>
                <a:lnTo>
                  <a:pt x="473397" y="1"/>
                </a:lnTo>
                <a:lnTo>
                  <a:pt x="744369" y="1"/>
                </a:lnTo>
                <a:lnTo>
                  <a:pt x="814003" y="1"/>
                </a:lnTo>
                <a:lnTo>
                  <a:pt x="922872" y="1"/>
                </a:lnTo>
                <a:lnTo>
                  <a:pt x="1084975" y="1"/>
                </a:lnTo>
                <a:lnTo>
                  <a:pt x="1193844" y="1"/>
                </a:lnTo>
                <a:lnTo>
                  <a:pt x="1263478" y="1"/>
                </a:lnTo>
                <a:lnTo>
                  <a:pt x="1534450" y="1"/>
                </a:lnTo>
                <a:lnTo>
                  <a:pt x="1534450" y="280558"/>
                </a:lnTo>
                <a:lnTo>
                  <a:pt x="1534450" y="323234"/>
                </a:lnTo>
                <a:lnTo>
                  <a:pt x="1534450" y="603792"/>
                </a:lnTo>
                <a:lnTo>
                  <a:pt x="1534450" y="691592"/>
                </a:lnTo>
                <a:lnTo>
                  <a:pt x="1534450" y="972149"/>
                </a:lnTo>
                <a:lnTo>
                  <a:pt x="1534450" y="1014826"/>
                </a:lnTo>
                <a:lnTo>
                  <a:pt x="1534450" y="1295384"/>
                </a:lnTo>
                <a:lnTo>
                  <a:pt x="1534450" y="1706708"/>
                </a:lnTo>
                <a:lnTo>
                  <a:pt x="1534450" y="1987265"/>
                </a:lnTo>
                <a:lnTo>
                  <a:pt x="1534450" y="2029942"/>
                </a:lnTo>
                <a:lnTo>
                  <a:pt x="1534450" y="2310499"/>
                </a:lnTo>
                <a:lnTo>
                  <a:pt x="1534450" y="2398299"/>
                </a:lnTo>
                <a:lnTo>
                  <a:pt x="1534450" y="2678857"/>
                </a:lnTo>
                <a:lnTo>
                  <a:pt x="1534450" y="2721534"/>
                </a:lnTo>
                <a:lnTo>
                  <a:pt x="1534450" y="2983125"/>
                </a:lnTo>
                <a:lnTo>
                  <a:pt x="1534450" y="3002091"/>
                </a:lnTo>
                <a:lnTo>
                  <a:pt x="1534450" y="3263682"/>
                </a:lnTo>
                <a:lnTo>
                  <a:pt x="1534450" y="3306358"/>
                </a:lnTo>
                <a:lnTo>
                  <a:pt x="1534450" y="3586916"/>
                </a:lnTo>
                <a:lnTo>
                  <a:pt x="1534450" y="3674717"/>
                </a:lnTo>
                <a:lnTo>
                  <a:pt x="1534450" y="3955274"/>
                </a:lnTo>
                <a:lnTo>
                  <a:pt x="1534450" y="3997950"/>
                </a:lnTo>
                <a:lnTo>
                  <a:pt x="1534450" y="4278508"/>
                </a:lnTo>
                <a:lnTo>
                  <a:pt x="1534450" y="4689832"/>
                </a:lnTo>
                <a:lnTo>
                  <a:pt x="1534450" y="4970389"/>
                </a:lnTo>
                <a:lnTo>
                  <a:pt x="1534450" y="5013066"/>
                </a:lnTo>
                <a:lnTo>
                  <a:pt x="1534450" y="5293623"/>
                </a:lnTo>
                <a:lnTo>
                  <a:pt x="1534450" y="5381423"/>
                </a:lnTo>
                <a:lnTo>
                  <a:pt x="1534450" y="5661981"/>
                </a:lnTo>
                <a:lnTo>
                  <a:pt x="1534450" y="5704658"/>
                </a:lnTo>
                <a:lnTo>
                  <a:pt x="1534450" y="5985215"/>
                </a:lnTo>
                <a:cubicBezTo>
                  <a:pt x="1534450" y="6100550"/>
                  <a:pt x="1426336" y="6194605"/>
                  <a:pt x="1291991" y="6194605"/>
                </a:cubicBezTo>
                <a:lnTo>
                  <a:pt x="1021020" y="6194605"/>
                </a:lnTo>
                <a:lnTo>
                  <a:pt x="951383" y="6194605"/>
                </a:lnTo>
                <a:lnTo>
                  <a:pt x="842515" y="6194605"/>
                </a:lnTo>
                <a:lnTo>
                  <a:pt x="680412" y="6194605"/>
                </a:lnTo>
                <a:lnTo>
                  <a:pt x="571543" y="6194605"/>
                </a:lnTo>
                <a:lnTo>
                  <a:pt x="501908" y="6194605"/>
                </a:lnTo>
                <a:lnTo>
                  <a:pt x="230937" y="6194605"/>
                </a:lnTo>
                <a:lnTo>
                  <a:pt x="0" y="6194605"/>
                </a:lnTo>
                <a:lnTo>
                  <a:pt x="0" y="6054968"/>
                </a:lnTo>
                <a:lnTo>
                  <a:pt x="0" y="5508071"/>
                </a:lnTo>
                <a:lnTo>
                  <a:pt x="0" y="5367526"/>
                </a:lnTo>
                <a:lnTo>
                  <a:pt x="0" y="5147800"/>
                </a:lnTo>
                <a:lnTo>
                  <a:pt x="0" y="4820627"/>
                </a:lnTo>
                <a:lnTo>
                  <a:pt x="0" y="4600898"/>
                </a:lnTo>
                <a:lnTo>
                  <a:pt x="0" y="4460357"/>
                </a:lnTo>
                <a:lnTo>
                  <a:pt x="0" y="3913457"/>
                </a:lnTo>
                <a:lnTo>
                  <a:pt x="1" y="3913457"/>
                </a:lnTo>
                <a:lnTo>
                  <a:pt x="1" y="3391103"/>
                </a:lnTo>
                <a:lnTo>
                  <a:pt x="1" y="3288458"/>
                </a:lnTo>
                <a:lnTo>
                  <a:pt x="0" y="3288458"/>
                </a:lnTo>
                <a:lnTo>
                  <a:pt x="0" y="3182336"/>
                </a:lnTo>
                <a:lnTo>
                  <a:pt x="1" y="3182336"/>
                </a:lnTo>
                <a:lnTo>
                  <a:pt x="1" y="2930973"/>
                </a:lnTo>
                <a:lnTo>
                  <a:pt x="0" y="2930973"/>
                </a:lnTo>
                <a:lnTo>
                  <a:pt x="0" y="2604180"/>
                </a:lnTo>
                <a:lnTo>
                  <a:pt x="0" y="2383049"/>
                </a:lnTo>
                <a:lnTo>
                  <a:pt x="0" y="1836151"/>
                </a:lnTo>
                <a:lnTo>
                  <a:pt x="0" y="1695606"/>
                </a:lnTo>
                <a:lnTo>
                  <a:pt x="0" y="1475879"/>
                </a:lnTo>
                <a:lnTo>
                  <a:pt x="0" y="1148708"/>
                </a:lnTo>
                <a:lnTo>
                  <a:pt x="0" y="928979"/>
                </a:lnTo>
                <a:lnTo>
                  <a:pt x="0" y="788436"/>
                </a:lnTo>
                <a:lnTo>
                  <a:pt x="0" y="241537"/>
                </a:lnTo>
                <a:lnTo>
                  <a:pt x="1" y="241537"/>
                </a:lnTo>
                <a:close/>
              </a:path>
            </a:pathLst>
          </a:custGeom>
          <a:solidFill>
            <a:srgbClr val="459597"/>
          </a:solidFill>
          <a:ln w="24491" cap="flat">
            <a:noFill/>
            <a:prstDash val="solid"/>
            <a:miter/>
          </a:ln>
        </p:spPr>
        <p:txBody>
          <a:bodyPr wrap="square" rtlCol="0" anchor="ctr">
            <a:noAutofit/>
          </a:bodyPr>
          <a:lstStyle/>
          <a:p>
            <a:endParaRPr lang="en-US"/>
          </a:p>
        </p:txBody>
      </p:sp>
      <p:sp>
        <p:nvSpPr>
          <p:cNvPr id="7" name="Slide Number Placeholder 5">
            <a:extLst>
              <a:ext uri="{FF2B5EF4-FFF2-40B4-BE49-F238E27FC236}">
                <a16:creationId xmlns:a16="http://schemas.microsoft.com/office/drawing/2014/main" id="{D302E45B-B278-AF1F-694B-2424381972E2}"/>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41</a:t>
            </a:fld>
            <a:endParaRPr lang="fr-CA" sz="1200" dirty="0"/>
          </a:p>
        </p:txBody>
      </p:sp>
      <p:sp>
        <p:nvSpPr>
          <p:cNvPr id="2" name="TextBox 1">
            <a:extLst>
              <a:ext uri="{FF2B5EF4-FFF2-40B4-BE49-F238E27FC236}">
                <a16:creationId xmlns:a16="http://schemas.microsoft.com/office/drawing/2014/main" id="{5F3F048F-DC96-CBC8-AC69-E1C448FD7C9B}"/>
              </a:ext>
            </a:extLst>
          </p:cNvPr>
          <p:cNvSpPr txBox="1"/>
          <p:nvPr/>
        </p:nvSpPr>
        <p:spPr>
          <a:xfrm>
            <a:off x="2039428" y="1579089"/>
            <a:ext cx="9287333" cy="4339650"/>
          </a:xfrm>
          <a:prstGeom prst="rect">
            <a:avLst/>
          </a:prstGeom>
          <a:noFill/>
        </p:spPr>
        <p:txBody>
          <a:bodyPr wrap="square">
            <a:spAutoFit/>
          </a:bodyPr>
          <a:lstStyle/>
          <a:p>
            <a:pPr>
              <a:lnSpc>
                <a:spcPts val="2440"/>
              </a:lnSpc>
            </a:pPr>
            <a:r>
              <a:rPr lang="en-US" sz="2400" b="1" dirty="0">
                <a:solidFill>
                  <a:srgbClr val="EC7C69"/>
                </a:solidFill>
              </a:rPr>
              <a:t>Skildu að þú ert að byggja upp atvinnutúrismafyrirtæki</a:t>
            </a:r>
          </a:p>
          <a:p>
            <a:endParaRPr lang="en-US" sz="800" b="1" dirty="0">
              <a:solidFill>
                <a:srgbClr val="EC7C69"/>
              </a:solidFill>
            </a:endParaRPr>
          </a:p>
          <a:p>
            <a:pPr>
              <a:lnSpc>
                <a:spcPts val="2440"/>
              </a:lnSpc>
            </a:pPr>
            <a:r>
              <a:rPr lang="en-US" sz="2200" dirty="0">
                <a:solidFill>
                  <a:srgbClr val="494949"/>
                </a:solidFill>
              </a:rPr>
              <a:t>Að stofna glamping-svæði, vistdvalarhús eða svipaða valkosti í gistingu getur verið spennandi sveitaatvinnutækifæri. Hins vegar er þetta ekki það sama og að byggja einbýlishús eða setja upp tímabundið tjald á túninu þínu. Þú ert að reka </a:t>
            </a:r>
            <a:r>
              <a:rPr lang="en-US" sz="2200" b="1" dirty="0">
                <a:solidFill>
                  <a:srgbClr val="494949"/>
                </a:solidFill>
              </a:rPr>
              <a:t>ferðaþjónustufyrirtæki</a:t>
            </a:r>
            <a:r>
              <a:rPr lang="en-US" sz="2200" dirty="0">
                <a:solidFill>
                  <a:srgbClr val="494949"/>
                </a:solidFill>
              </a:rPr>
              <a:t>, svo önnur skipulagsreglur gilda.</a:t>
            </a:r>
          </a:p>
          <a:p>
            <a:pPr>
              <a:lnSpc>
                <a:spcPts val="2440"/>
              </a:lnSpc>
            </a:pPr>
            <a:endParaRPr lang="en-US" sz="2200" dirty="0">
              <a:solidFill>
                <a:srgbClr val="494949"/>
              </a:solidFill>
            </a:endParaRPr>
          </a:p>
          <a:p>
            <a:pPr>
              <a:lnSpc>
                <a:spcPts val="2440"/>
              </a:lnSpc>
            </a:pPr>
            <a:r>
              <a:rPr lang="en-US" sz="2400" b="1" dirty="0">
                <a:solidFill>
                  <a:srgbClr val="EC7C69"/>
                </a:solidFill>
              </a:rPr>
              <a:t>Þetta er atvinnustarfsemi – ekki bara útilega! </a:t>
            </a:r>
          </a:p>
          <a:p>
            <a:endParaRPr lang="en-US" sz="800" b="1" dirty="0">
              <a:solidFill>
                <a:srgbClr val="EC7C69"/>
              </a:solidFill>
            </a:endParaRPr>
          </a:p>
          <a:p>
            <a:pPr>
              <a:lnSpc>
                <a:spcPts val="2440"/>
              </a:lnSpc>
            </a:pPr>
            <a:r>
              <a:rPr lang="en-US" sz="2200" dirty="0">
                <a:solidFill>
                  <a:srgbClr val="494949"/>
                </a:solidFill>
              </a:rPr>
              <a:t>Jafnvel þótt þú sért að setja upp "bráðabirgðabyggingar" eins og kassa, jurta eða bjöllutjöld, ert þú að bjóða greiddar skammtímadvöl. Þetta er flokkað sem </a:t>
            </a:r>
            <a:r>
              <a:rPr lang="en-US" sz="2200" b="1" dirty="0">
                <a:solidFill>
                  <a:srgbClr val="494949"/>
                </a:solidFill>
              </a:rPr>
              <a:t>viðskiptaleg breyting á landnotkun</a:t>
            </a:r>
            <a:r>
              <a:rPr lang="en-US" sz="2200" dirty="0">
                <a:solidFill>
                  <a:srgbClr val="494949"/>
                </a:solidFill>
              </a:rPr>
              <a:t>. Það þýðir að þú þarft yfirleitt </a:t>
            </a:r>
            <a:r>
              <a:rPr lang="en-US" sz="2200" b="1" dirty="0">
                <a:solidFill>
                  <a:srgbClr val="494949"/>
                </a:solidFill>
              </a:rPr>
              <a:t>fullt skipulagsleyfi</a:t>
            </a:r>
            <a:r>
              <a:rPr lang="en-US" sz="2200" dirty="0">
                <a:solidFill>
                  <a:srgbClr val="494949"/>
                </a:solidFill>
              </a:rPr>
              <a:t>, jafnvel þótt þú sért á eigin landi.</a:t>
            </a:r>
          </a:p>
          <a:p>
            <a:pPr>
              <a:lnSpc>
                <a:spcPts val="2440"/>
              </a:lnSpc>
            </a:pPr>
            <a:endParaRPr lang="en-US" sz="2200" dirty="0">
              <a:solidFill>
                <a:srgbClr val="494949"/>
              </a:solidFill>
            </a:endParaRPr>
          </a:p>
          <a:p>
            <a:pPr>
              <a:lnSpc>
                <a:spcPts val="2440"/>
              </a:lnSpc>
            </a:pPr>
            <a:r>
              <a:rPr lang="en-US" sz="2200" dirty="0">
                <a:solidFill>
                  <a:srgbClr val="494949"/>
                </a:solidFill>
              </a:rPr>
              <a:t>.</a:t>
            </a:r>
          </a:p>
        </p:txBody>
      </p:sp>
      <p:pic>
        <p:nvPicPr>
          <p:cNvPr id="14" name="Picture 13">
            <a:extLst>
              <a:ext uri="{FF2B5EF4-FFF2-40B4-BE49-F238E27FC236}">
                <a16:creationId xmlns:a16="http://schemas.microsoft.com/office/drawing/2014/main" id="{1FD0D2B0-B36B-2B50-A1B3-48E142E3CBC1}"/>
              </a:ext>
            </a:extLst>
          </p:cNvPr>
          <p:cNvPicPr>
            <a:picLocks noChangeAspect="1"/>
          </p:cNvPicPr>
          <p:nvPr/>
        </p:nvPicPr>
        <p:blipFill>
          <a:blip r:embed="rId2">
            <a:alphaModFix amt="33000"/>
            <a:biLevel thresh="25000"/>
            <a:extLst>
              <a:ext uri="{BEBA8EAE-BF5A-486C-A8C5-ECC9F3942E4B}">
                <a14:imgProps xmlns:a14="http://schemas.microsoft.com/office/drawing/2010/main">
                  <a14:imgLayer r:embed="rId3">
                    <a14:imgEffect>
                      <a14:colorTemperature colorTemp="4700"/>
                    </a14:imgEffect>
                  </a14:imgLayer>
                </a14:imgProps>
              </a:ext>
              <a:ext uri="{28A0092B-C50C-407E-A947-70E740481C1C}">
                <a14:useLocalDpi xmlns:a14="http://schemas.microsoft.com/office/drawing/2010/main" val="0"/>
              </a:ext>
            </a:extLst>
          </a:blip>
          <a:srcRect l="53155" t="-1" r="5047" b="49903"/>
          <a:stretch/>
        </p:blipFill>
        <p:spPr>
          <a:xfrm>
            <a:off x="-1284550" y="4197350"/>
            <a:ext cx="3580276" cy="2659133"/>
          </a:xfrm>
          <a:prstGeom prst="rect">
            <a:avLst/>
          </a:prstGeom>
        </p:spPr>
      </p:pic>
      <p:sp>
        <p:nvSpPr>
          <p:cNvPr id="6" name="Text Placeholder 3">
            <a:extLst>
              <a:ext uri="{FF2B5EF4-FFF2-40B4-BE49-F238E27FC236}">
                <a16:creationId xmlns:a16="http://schemas.microsoft.com/office/drawing/2014/main" id="{099636B4-D2D0-3B02-90FC-EE4EF1695F34}"/>
              </a:ext>
            </a:extLst>
          </p:cNvPr>
          <p:cNvSpPr txBox="1">
            <a:spLocks/>
          </p:cNvSpPr>
          <p:nvPr/>
        </p:nvSpPr>
        <p:spPr>
          <a:xfrm rot="16200000">
            <a:off x="-1643725" y="2596929"/>
            <a:ext cx="5537624" cy="1229105"/>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lnSpc>
                <a:spcPts val="3620"/>
              </a:lnSpc>
            </a:pPr>
            <a:r>
              <a:rPr lang="en-US" dirty="0">
                <a:solidFill>
                  <a:schemeClr val="bg1"/>
                </a:solidFill>
              </a:rPr>
              <a:t>Viðskiptalíkön</a:t>
            </a:r>
          </a:p>
          <a:p>
            <a:pPr algn="r">
              <a:lnSpc>
                <a:spcPts val="3620"/>
              </a:lnSpc>
            </a:pPr>
            <a:endParaRPr lang="en-US" dirty="0">
              <a:solidFill>
                <a:schemeClr val="bg1"/>
              </a:solidFill>
            </a:endParaRPr>
          </a:p>
        </p:txBody>
      </p:sp>
      <p:cxnSp>
        <p:nvCxnSpPr>
          <p:cNvPr id="8" name="Straight Connector 7">
            <a:extLst>
              <a:ext uri="{FF2B5EF4-FFF2-40B4-BE49-F238E27FC236}">
                <a16:creationId xmlns:a16="http://schemas.microsoft.com/office/drawing/2014/main" id="{2BECE090-B243-3391-DEB7-D028BB6C1E89}"/>
              </a:ext>
            </a:extLst>
          </p:cNvPr>
          <p:cNvCxnSpPr>
            <a:cxnSpLocks/>
          </p:cNvCxnSpPr>
          <p:nvPr/>
        </p:nvCxnSpPr>
        <p:spPr>
          <a:xfrm>
            <a:off x="1744556" y="1330454"/>
            <a:ext cx="7793875"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Text Placeholder 5">
            <a:extLst>
              <a:ext uri="{FF2B5EF4-FFF2-40B4-BE49-F238E27FC236}">
                <a16:creationId xmlns:a16="http://schemas.microsoft.com/office/drawing/2014/main" id="{F958B398-1164-3F93-3A0C-12ECDEB5305E}"/>
              </a:ext>
            </a:extLst>
          </p:cNvPr>
          <p:cNvSpPr txBox="1">
            <a:spLocks/>
          </p:cNvSpPr>
          <p:nvPr/>
        </p:nvSpPr>
        <p:spPr>
          <a:xfrm>
            <a:off x="2039428" y="400242"/>
            <a:ext cx="7699278" cy="99887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solidFill>
                  <a:srgbClr val="459597"/>
                </a:solidFill>
              </a:rPr>
              <a:t>Þetta er </a:t>
            </a:r>
            <a:r>
              <a:rPr lang="en-US" i="1" dirty="0"/>
              <a:t>"viðskiptaferðaþjónustufyrirtæki"</a:t>
            </a:r>
            <a:r>
              <a:rPr lang="en-US" dirty="0"/>
              <a:t>. </a:t>
            </a:r>
          </a:p>
          <a:p>
            <a:pPr>
              <a:lnSpc>
                <a:spcPts val="2900"/>
              </a:lnSpc>
            </a:pPr>
            <a:r>
              <a:rPr lang="en-US" dirty="0">
                <a:solidFill>
                  <a:srgbClr val="459597"/>
                </a:solidFill>
              </a:rPr>
              <a:t>Þetta þýðir aukakostnað</a:t>
            </a:r>
          </a:p>
        </p:txBody>
      </p:sp>
    </p:spTree>
    <p:extLst>
      <p:ext uri="{BB962C8B-B14F-4D97-AF65-F5344CB8AC3E}">
        <p14:creationId xmlns:p14="http://schemas.microsoft.com/office/powerpoint/2010/main" val="319677769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414D9A-3EDF-559D-7BAE-325B227B8936}"/>
            </a:ext>
          </a:extLst>
        </p:cNvPr>
        <p:cNvGrpSpPr/>
        <p:nvPr/>
      </p:nvGrpSpPr>
      <p:grpSpPr>
        <a:xfrm>
          <a:off x="0" y="0"/>
          <a:ext cx="0" cy="0"/>
          <a:chOff x="0" y="0"/>
          <a:chExt cx="0" cy="0"/>
        </a:xfrm>
      </p:grpSpPr>
      <p:sp>
        <p:nvSpPr>
          <p:cNvPr id="9" name="Freeform 8">
            <a:extLst>
              <a:ext uri="{FF2B5EF4-FFF2-40B4-BE49-F238E27FC236}">
                <a16:creationId xmlns:a16="http://schemas.microsoft.com/office/drawing/2014/main" id="{60A206B2-5F66-DB22-ADEF-3ECA2964F7CE}"/>
              </a:ext>
            </a:extLst>
          </p:cNvPr>
          <p:cNvSpPr/>
          <p:nvPr/>
        </p:nvSpPr>
        <p:spPr>
          <a:xfrm>
            <a:off x="-1" y="0"/>
            <a:ext cx="1534450" cy="6194605"/>
          </a:xfrm>
          <a:custGeom>
            <a:avLst/>
            <a:gdLst>
              <a:gd name="connsiteX0" fmla="*/ 1 w 1534450"/>
              <a:gd name="connsiteY0" fmla="*/ 0 h 6194605"/>
              <a:gd name="connsiteX1" fmla="*/ 214586 w 1534450"/>
              <a:gd name="connsiteY1" fmla="*/ 0 h 6194605"/>
              <a:gd name="connsiteX2" fmla="*/ 214586 w 1534450"/>
              <a:gd name="connsiteY2" fmla="*/ 1 h 6194605"/>
              <a:gd name="connsiteX3" fmla="*/ 473397 w 1534450"/>
              <a:gd name="connsiteY3" fmla="*/ 1 h 6194605"/>
              <a:gd name="connsiteX4" fmla="*/ 744369 w 1534450"/>
              <a:gd name="connsiteY4" fmla="*/ 1 h 6194605"/>
              <a:gd name="connsiteX5" fmla="*/ 814003 w 1534450"/>
              <a:gd name="connsiteY5" fmla="*/ 1 h 6194605"/>
              <a:gd name="connsiteX6" fmla="*/ 922872 w 1534450"/>
              <a:gd name="connsiteY6" fmla="*/ 1 h 6194605"/>
              <a:gd name="connsiteX7" fmla="*/ 1084975 w 1534450"/>
              <a:gd name="connsiteY7" fmla="*/ 1 h 6194605"/>
              <a:gd name="connsiteX8" fmla="*/ 1193844 w 1534450"/>
              <a:gd name="connsiteY8" fmla="*/ 1 h 6194605"/>
              <a:gd name="connsiteX9" fmla="*/ 1263478 w 1534450"/>
              <a:gd name="connsiteY9" fmla="*/ 1 h 6194605"/>
              <a:gd name="connsiteX10" fmla="*/ 1534450 w 1534450"/>
              <a:gd name="connsiteY10" fmla="*/ 1 h 6194605"/>
              <a:gd name="connsiteX11" fmla="*/ 1534450 w 1534450"/>
              <a:gd name="connsiteY11" fmla="*/ 280558 h 6194605"/>
              <a:gd name="connsiteX12" fmla="*/ 1534450 w 1534450"/>
              <a:gd name="connsiteY12" fmla="*/ 323234 h 6194605"/>
              <a:gd name="connsiteX13" fmla="*/ 1534450 w 1534450"/>
              <a:gd name="connsiteY13" fmla="*/ 603792 h 6194605"/>
              <a:gd name="connsiteX14" fmla="*/ 1534450 w 1534450"/>
              <a:gd name="connsiteY14" fmla="*/ 691592 h 6194605"/>
              <a:gd name="connsiteX15" fmla="*/ 1534450 w 1534450"/>
              <a:gd name="connsiteY15" fmla="*/ 972149 h 6194605"/>
              <a:gd name="connsiteX16" fmla="*/ 1534450 w 1534450"/>
              <a:gd name="connsiteY16" fmla="*/ 1014826 h 6194605"/>
              <a:gd name="connsiteX17" fmla="*/ 1534450 w 1534450"/>
              <a:gd name="connsiteY17" fmla="*/ 1295384 h 6194605"/>
              <a:gd name="connsiteX18" fmla="*/ 1534450 w 1534450"/>
              <a:gd name="connsiteY18" fmla="*/ 1706708 h 6194605"/>
              <a:gd name="connsiteX19" fmla="*/ 1534450 w 1534450"/>
              <a:gd name="connsiteY19" fmla="*/ 1987265 h 6194605"/>
              <a:gd name="connsiteX20" fmla="*/ 1534450 w 1534450"/>
              <a:gd name="connsiteY20" fmla="*/ 2029942 h 6194605"/>
              <a:gd name="connsiteX21" fmla="*/ 1534450 w 1534450"/>
              <a:gd name="connsiteY21" fmla="*/ 2310499 h 6194605"/>
              <a:gd name="connsiteX22" fmla="*/ 1534450 w 1534450"/>
              <a:gd name="connsiteY22" fmla="*/ 2398299 h 6194605"/>
              <a:gd name="connsiteX23" fmla="*/ 1534450 w 1534450"/>
              <a:gd name="connsiteY23" fmla="*/ 2678857 h 6194605"/>
              <a:gd name="connsiteX24" fmla="*/ 1534450 w 1534450"/>
              <a:gd name="connsiteY24" fmla="*/ 2721534 h 6194605"/>
              <a:gd name="connsiteX25" fmla="*/ 1534450 w 1534450"/>
              <a:gd name="connsiteY25" fmla="*/ 2983125 h 6194605"/>
              <a:gd name="connsiteX26" fmla="*/ 1534450 w 1534450"/>
              <a:gd name="connsiteY26" fmla="*/ 3002091 h 6194605"/>
              <a:gd name="connsiteX27" fmla="*/ 1534450 w 1534450"/>
              <a:gd name="connsiteY27" fmla="*/ 3263682 h 6194605"/>
              <a:gd name="connsiteX28" fmla="*/ 1534450 w 1534450"/>
              <a:gd name="connsiteY28" fmla="*/ 3306358 h 6194605"/>
              <a:gd name="connsiteX29" fmla="*/ 1534450 w 1534450"/>
              <a:gd name="connsiteY29" fmla="*/ 3586916 h 6194605"/>
              <a:gd name="connsiteX30" fmla="*/ 1534450 w 1534450"/>
              <a:gd name="connsiteY30" fmla="*/ 3674717 h 6194605"/>
              <a:gd name="connsiteX31" fmla="*/ 1534450 w 1534450"/>
              <a:gd name="connsiteY31" fmla="*/ 3955274 h 6194605"/>
              <a:gd name="connsiteX32" fmla="*/ 1534450 w 1534450"/>
              <a:gd name="connsiteY32" fmla="*/ 3997950 h 6194605"/>
              <a:gd name="connsiteX33" fmla="*/ 1534450 w 1534450"/>
              <a:gd name="connsiteY33" fmla="*/ 4278508 h 6194605"/>
              <a:gd name="connsiteX34" fmla="*/ 1534450 w 1534450"/>
              <a:gd name="connsiteY34" fmla="*/ 4689832 h 6194605"/>
              <a:gd name="connsiteX35" fmla="*/ 1534450 w 1534450"/>
              <a:gd name="connsiteY35" fmla="*/ 4970389 h 6194605"/>
              <a:gd name="connsiteX36" fmla="*/ 1534450 w 1534450"/>
              <a:gd name="connsiteY36" fmla="*/ 5013066 h 6194605"/>
              <a:gd name="connsiteX37" fmla="*/ 1534450 w 1534450"/>
              <a:gd name="connsiteY37" fmla="*/ 5293623 h 6194605"/>
              <a:gd name="connsiteX38" fmla="*/ 1534450 w 1534450"/>
              <a:gd name="connsiteY38" fmla="*/ 5381423 h 6194605"/>
              <a:gd name="connsiteX39" fmla="*/ 1534450 w 1534450"/>
              <a:gd name="connsiteY39" fmla="*/ 5661981 h 6194605"/>
              <a:gd name="connsiteX40" fmla="*/ 1534450 w 1534450"/>
              <a:gd name="connsiteY40" fmla="*/ 5704658 h 6194605"/>
              <a:gd name="connsiteX41" fmla="*/ 1534450 w 1534450"/>
              <a:gd name="connsiteY41" fmla="*/ 5985215 h 6194605"/>
              <a:gd name="connsiteX42" fmla="*/ 1291991 w 1534450"/>
              <a:gd name="connsiteY42" fmla="*/ 6194605 h 6194605"/>
              <a:gd name="connsiteX43" fmla="*/ 1021020 w 1534450"/>
              <a:gd name="connsiteY43" fmla="*/ 6194605 h 6194605"/>
              <a:gd name="connsiteX44" fmla="*/ 951383 w 1534450"/>
              <a:gd name="connsiteY44" fmla="*/ 6194605 h 6194605"/>
              <a:gd name="connsiteX45" fmla="*/ 842515 w 1534450"/>
              <a:gd name="connsiteY45" fmla="*/ 6194605 h 6194605"/>
              <a:gd name="connsiteX46" fmla="*/ 680412 w 1534450"/>
              <a:gd name="connsiteY46" fmla="*/ 6194605 h 6194605"/>
              <a:gd name="connsiteX47" fmla="*/ 571543 w 1534450"/>
              <a:gd name="connsiteY47" fmla="*/ 6194605 h 6194605"/>
              <a:gd name="connsiteX48" fmla="*/ 501908 w 1534450"/>
              <a:gd name="connsiteY48" fmla="*/ 6194605 h 6194605"/>
              <a:gd name="connsiteX49" fmla="*/ 230937 w 1534450"/>
              <a:gd name="connsiteY49" fmla="*/ 6194605 h 6194605"/>
              <a:gd name="connsiteX50" fmla="*/ 0 w 1534450"/>
              <a:gd name="connsiteY50" fmla="*/ 6194605 h 6194605"/>
              <a:gd name="connsiteX51" fmla="*/ 0 w 1534450"/>
              <a:gd name="connsiteY51" fmla="*/ 6054968 h 6194605"/>
              <a:gd name="connsiteX52" fmla="*/ 0 w 1534450"/>
              <a:gd name="connsiteY52" fmla="*/ 5508071 h 6194605"/>
              <a:gd name="connsiteX53" fmla="*/ 0 w 1534450"/>
              <a:gd name="connsiteY53" fmla="*/ 5367526 h 6194605"/>
              <a:gd name="connsiteX54" fmla="*/ 0 w 1534450"/>
              <a:gd name="connsiteY54" fmla="*/ 5147800 h 6194605"/>
              <a:gd name="connsiteX55" fmla="*/ 0 w 1534450"/>
              <a:gd name="connsiteY55" fmla="*/ 4820627 h 6194605"/>
              <a:gd name="connsiteX56" fmla="*/ 0 w 1534450"/>
              <a:gd name="connsiteY56" fmla="*/ 4600898 h 6194605"/>
              <a:gd name="connsiteX57" fmla="*/ 0 w 1534450"/>
              <a:gd name="connsiteY57" fmla="*/ 4460357 h 6194605"/>
              <a:gd name="connsiteX58" fmla="*/ 0 w 1534450"/>
              <a:gd name="connsiteY58" fmla="*/ 3913457 h 6194605"/>
              <a:gd name="connsiteX59" fmla="*/ 1 w 1534450"/>
              <a:gd name="connsiteY59" fmla="*/ 3913457 h 6194605"/>
              <a:gd name="connsiteX60" fmla="*/ 1 w 1534450"/>
              <a:gd name="connsiteY60" fmla="*/ 3391103 h 6194605"/>
              <a:gd name="connsiteX61" fmla="*/ 1 w 1534450"/>
              <a:gd name="connsiteY61" fmla="*/ 3288458 h 6194605"/>
              <a:gd name="connsiteX62" fmla="*/ 0 w 1534450"/>
              <a:gd name="connsiteY62" fmla="*/ 3288458 h 6194605"/>
              <a:gd name="connsiteX63" fmla="*/ 0 w 1534450"/>
              <a:gd name="connsiteY63" fmla="*/ 3182336 h 6194605"/>
              <a:gd name="connsiteX64" fmla="*/ 1 w 1534450"/>
              <a:gd name="connsiteY64" fmla="*/ 3182336 h 6194605"/>
              <a:gd name="connsiteX65" fmla="*/ 1 w 1534450"/>
              <a:gd name="connsiteY65" fmla="*/ 2930973 h 6194605"/>
              <a:gd name="connsiteX66" fmla="*/ 0 w 1534450"/>
              <a:gd name="connsiteY66" fmla="*/ 2930973 h 6194605"/>
              <a:gd name="connsiteX67" fmla="*/ 0 w 1534450"/>
              <a:gd name="connsiteY67" fmla="*/ 2604180 h 6194605"/>
              <a:gd name="connsiteX68" fmla="*/ 0 w 1534450"/>
              <a:gd name="connsiteY68" fmla="*/ 2383049 h 6194605"/>
              <a:gd name="connsiteX69" fmla="*/ 0 w 1534450"/>
              <a:gd name="connsiteY69" fmla="*/ 1836151 h 6194605"/>
              <a:gd name="connsiteX70" fmla="*/ 0 w 1534450"/>
              <a:gd name="connsiteY70" fmla="*/ 1695606 h 6194605"/>
              <a:gd name="connsiteX71" fmla="*/ 0 w 1534450"/>
              <a:gd name="connsiteY71" fmla="*/ 1475879 h 6194605"/>
              <a:gd name="connsiteX72" fmla="*/ 0 w 1534450"/>
              <a:gd name="connsiteY72" fmla="*/ 1148708 h 6194605"/>
              <a:gd name="connsiteX73" fmla="*/ 0 w 1534450"/>
              <a:gd name="connsiteY73" fmla="*/ 928979 h 6194605"/>
              <a:gd name="connsiteX74" fmla="*/ 0 w 1534450"/>
              <a:gd name="connsiteY74" fmla="*/ 788436 h 6194605"/>
              <a:gd name="connsiteX75" fmla="*/ 0 w 1534450"/>
              <a:gd name="connsiteY75" fmla="*/ 241537 h 6194605"/>
              <a:gd name="connsiteX76" fmla="*/ 1 w 1534450"/>
              <a:gd name="connsiteY76" fmla="*/ 241537 h 61946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1534450" h="6194605">
                <a:moveTo>
                  <a:pt x="1" y="0"/>
                </a:moveTo>
                <a:lnTo>
                  <a:pt x="214586" y="0"/>
                </a:lnTo>
                <a:lnTo>
                  <a:pt x="214586" y="1"/>
                </a:lnTo>
                <a:lnTo>
                  <a:pt x="473397" y="1"/>
                </a:lnTo>
                <a:lnTo>
                  <a:pt x="744369" y="1"/>
                </a:lnTo>
                <a:lnTo>
                  <a:pt x="814003" y="1"/>
                </a:lnTo>
                <a:lnTo>
                  <a:pt x="922872" y="1"/>
                </a:lnTo>
                <a:lnTo>
                  <a:pt x="1084975" y="1"/>
                </a:lnTo>
                <a:lnTo>
                  <a:pt x="1193844" y="1"/>
                </a:lnTo>
                <a:lnTo>
                  <a:pt x="1263478" y="1"/>
                </a:lnTo>
                <a:lnTo>
                  <a:pt x="1534450" y="1"/>
                </a:lnTo>
                <a:lnTo>
                  <a:pt x="1534450" y="280558"/>
                </a:lnTo>
                <a:lnTo>
                  <a:pt x="1534450" y="323234"/>
                </a:lnTo>
                <a:lnTo>
                  <a:pt x="1534450" y="603792"/>
                </a:lnTo>
                <a:lnTo>
                  <a:pt x="1534450" y="691592"/>
                </a:lnTo>
                <a:lnTo>
                  <a:pt x="1534450" y="972149"/>
                </a:lnTo>
                <a:lnTo>
                  <a:pt x="1534450" y="1014826"/>
                </a:lnTo>
                <a:lnTo>
                  <a:pt x="1534450" y="1295384"/>
                </a:lnTo>
                <a:lnTo>
                  <a:pt x="1534450" y="1706708"/>
                </a:lnTo>
                <a:lnTo>
                  <a:pt x="1534450" y="1987265"/>
                </a:lnTo>
                <a:lnTo>
                  <a:pt x="1534450" y="2029942"/>
                </a:lnTo>
                <a:lnTo>
                  <a:pt x="1534450" y="2310499"/>
                </a:lnTo>
                <a:lnTo>
                  <a:pt x="1534450" y="2398299"/>
                </a:lnTo>
                <a:lnTo>
                  <a:pt x="1534450" y="2678857"/>
                </a:lnTo>
                <a:lnTo>
                  <a:pt x="1534450" y="2721534"/>
                </a:lnTo>
                <a:lnTo>
                  <a:pt x="1534450" y="2983125"/>
                </a:lnTo>
                <a:lnTo>
                  <a:pt x="1534450" y="3002091"/>
                </a:lnTo>
                <a:lnTo>
                  <a:pt x="1534450" y="3263682"/>
                </a:lnTo>
                <a:lnTo>
                  <a:pt x="1534450" y="3306358"/>
                </a:lnTo>
                <a:lnTo>
                  <a:pt x="1534450" y="3586916"/>
                </a:lnTo>
                <a:lnTo>
                  <a:pt x="1534450" y="3674717"/>
                </a:lnTo>
                <a:lnTo>
                  <a:pt x="1534450" y="3955274"/>
                </a:lnTo>
                <a:lnTo>
                  <a:pt x="1534450" y="3997950"/>
                </a:lnTo>
                <a:lnTo>
                  <a:pt x="1534450" y="4278508"/>
                </a:lnTo>
                <a:lnTo>
                  <a:pt x="1534450" y="4689832"/>
                </a:lnTo>
                <a:lnTo>
                  <a:pt x="1534450" y="4970389"/>
                </a:lnTo>
                <a:lnTo>
                  <a:pt x="1534450" y="5013066"/>
                </a:lnTo>
                <a:lnTo>
                  <a:pt x="1534450" y="5293623"/>
                </a:lnTo>
                <a:lnTo>
                  <a:pt x="1534450" y="5381423"/>
                </a:lnTo>
                <a:lnTo>
                  <a:pt x="1534450" y="5661981"/>
                </a:lnTo>
                <a:lnTo>
                  <a:pt x="1534450" y="5704658"/>
                </a:lnTo>
                <a:lnTo>
                  <a:pt x="1534450" y="5985215"/>
                </a:lnTo>
                <a:cubicBezTo>
                  <a:pt x="1534450" y="6100550"/>
                  <a:pt x="1426336" y="6194605"/>
                  <a:pt x="1291991" y="6194605"/>
                </a:cubicBezTo>
                <a:lnTo>
                  <a:pt x="1021020" y="6194605"/>
                </a:lnTo>
                <a:lnTo>
                  <a:pt x="951383" y="6194605"/>
                </a:lnTo>
                <a:lnTo>
                  <a:pt x="842515" y="6194605"/>
                </a:lnTo>
                <a:lnTo>
                  <a:pt x="680412" y="6194605"/>
                </a:lnTo>
                <a:lnTo>
                  <a:pt x="571543" y="6194605"/>
                </a:lnTo>
                <a:lnTo>
                  <a:pt x="501908" y="6194605"/>
                </a:lnTo>
                <a:lnTo>
                  <a:pt x="230937" y="6194605"/>
                </a:lnTo>
                <a:lnTo>
                  <a:pt x="0" y="6194605"/>
                </a:lnTo>
                <a:lnTo>
                  <a:pt x="0" y="6054968"/>
                </a:lnTo>
                <a:lnTo>
                  <a:pt x="0" y="5508071"/>
                </a:lnTo>
                <a:lnTo>
                  <a:pt x="0" y="5367526"/>
                </a:lnTo>
                <a:lnTo>
                  <a:pt x="0" y="5147800"/>
                </a:lnTo>
                <a:lnTo>
                  <a:pt x="0" y="4820627"/>
                </a:lnTo>
                <a:lnTo>
                  <a:pt x="0" y="4600898"/>
                </a:lnTo>
                <a:lnTo>
                  <a:pt x="0" y="4460357"/>
                </a:lnTo>
                <a:lnTo>
                  <a:pt x="0" y="3913457"/>
                </a:lnTo>
                <a:lnTo>
                  <a:pt x="1" y="3913457"/>
                </a:lnTo>
                <a:lnTo>
                  <a:pt x="1" y="3391103"/>
                </a:lnTo>
                <a:lnTo>
                  <a:pt x="1" y="3288458"/>
                </a:lnTo>
                <a:lnTo>
                  <a:pt x="0" y="3288458"/>
                </a:lnTo>
                <a:lnTo>
                  <a:pt x="0" y="3182336"/>
                </a:lnTo>
                <a:lnTo>
                  <a:pt x="1" y="3182336"/>
                </a:lnTo>
                <a:lnTo>
                  <a:pt x="1" y="2930973"/>
                </a:lnTo>
                <a:lnTo>
                  <a:pt x="0" y="2930973"/>
                </a:lnTo>
                <a:lnTo>
                  <a:pt x="0" y="2604180"/>
                </a:lnTo>
                <a:lnTo>
                  <a:pt x="0" y="2383049"/>
                </a:lnTo>
                <a:lnTo>
                  <a:pt x="0" y="1836151"/>
                </a:lnTo>
                <a:lnTo>
                  <a:pt x="0" y="1695606"/>
                </a:lnTo>
                <a:lnTo>
                  <a:pt x="0" y="1475879"/>
                </a:lnTo>
                <a:lnTo>
                  <a:pt x="0" y="1148708"/>
                </a:lnTo>
                <a:lnTo>
                  <a:pt x="0" y="928979"/>
                </a:lnTo>
                <a:lnTo>
                  <a:pt x="0" y="788436"/>
                </a:lnTo>
                <a:lnTo>
                  <a:pt x="0" y="241537"/>
                </a:lnTo>
                <a:lnTo>
                  <a:pt x="1" y="241537"/>
                </a:lnTo>
                <a:close/>
              </a:path>
            </a:pathLst>
          </a:custGeom>
          <a:solidFill>
            <a:srgbClr val="459597"/>
          </a:solidFill>
          <a:ln w="24491" cap="flat">
            <a:noFill/>
            <a:prstDash val="solid"/>
            <a:miter/>
          </a:ln>
        </p:spPr>
        <p:txBody>
          <a:bodyPr wrap="square" rtlCol="0" anchor="ctr">
            <a:noAutofit/>
          </a:bodyPr>
          <a:lstStyle/>
          <a:p>
            <a:endParaRPr lang="en-US"/>
          </a:p>
        </p:txBody>
      </p:sp>
      <p:sp>
        <p:nvSpPr>
          <p:cNvPr id="7" name="Slide Number Placeholder 5">
            <a:extLst>
              <a:ext uri="{FF2B5EF4-FFF2-40B4-BE49-F238E27FC236}">
                <a16:creationId xmlns:a16="http://schemas.microsoft.com/office/drawing/2014/main" id="{CC540A78-AF1E-937B-7BA7-1AA5B755F613}"/>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42</a:t>
            </a:fld>
            <a:endParaRPr lang="fr-CA" sz="1200" dirty="0"/>
          </a:p>
        </p:txBody>
      </p:sp>
      <p:sp>
        <p:nvSpPr>
          <p:cNvPr id="2" name="TextBox 1">
            <a:extLst>
              <a:ext uri="{FF2B5EF4-FFF2-40B4-BE49-F238E27FC236}">
                <a16:creationId xmlns:a16="http://schemas.microsoft.com/office/drawing/2014/main" id="{8C9FA8B0-2B62-BE16-9CFD-DB1089CDD72C}"/>
              </a:ext>
            </a:extLst>
          </p:cNvPr>
          <p:cNvSpPr txBox="1"/>
          <p:nvPr/>
        </p:nvSpPr>
        <p:spPr>
          <a:xfrm>
            <a:off x="2039428" y="1783487"/>
            <a:ext cx="9287333" cy="1446550"/>
          </a:xfrm>
          <a:prstGeom prst="rect">
            <a:avLst/>
          </a:prstGeom>
          <a:noFill/>
        </p:spPr>
        <p:txBody>
          <a:bodyPr wrap="square">
            <a:spAutoFit/>
          </a:bodyPr>
          <a:lstStyle/>
          <a:p>
            <a:pPr>
              <a:lnSpc>
                <a:spcPts val="2440"/>
              </a:lnSpc>
            </a:pPr>
            <a:r>
              <a:rPr lang="en-US" sz="2400" b="1" dirty="0">
                <a:solidFill>
                  <a:srgbClr val="EC7C69"/>
                </a:solidFill>
              </a:rPr>
              <a:t>Hvernig þetta hefur áhrif á þig fjárhagslega: </a:t>
            </a:r>
          </a:p>
          <a:p>
            <a:endParaRPr lang="en-US" sz="800" b="1" dirty="0">
              <a:solidFill>
                <a:srgbClr val="EC7C69"/>
              </a:solidFill>
            </a:endParaRPr>
          </a:p>
          <a:p>
            <a:pPr>
              <a:lnSpc>
                <a:spcPts val="2440"/>
              </a:lnSpc>
            </a:pPr>
            <a:r>
              <a:rPr lang="en-US" sz="2400" dirty="0">
                <a:solidFill>
                  <a:srgbClr val="494949"/>
                </a:solidFill>
              </a:rPr>
              <a:t>Vegna þess að ATA-ið þitt er talið vera </a:t>
            </a:r>
            <a:r>
              <a:rPr lang="en-US" sz="2400" b="1" dirty="0">
                <a:solidFill>
                  <a:srgbClr val="494949"/>
                </a:solidFill>
              </a:rPr>
              <a:t>atvinnutúrismafyrirtæki </a:t>
            </a:r>
            <a:r>
              <a:rPr lang="en-US" sz="2400" dirty="0">
                <a:solidFill>
                  <a:srgbClr val="494949"/>
                </a:solidFill>
              </a:rPr>
              <a:t>þarf fjárhagsáætlun þín að endurspegla viðskiptalega staðla – </a:t>
            </a:r>
            <a:r>
              <a:rPr lang="en-US" sz="2400" b="1" dirty="0">
                <a:solidFill>
                  <a:srgbClr val="494949"/>
                </a:solidFill>
              </a:rPr>
              <a:t>ekki persónulegar eða íbúðarlegar forsendur</a:t>
            </a:r>
            <a:r>
              <a:rPr lang="en-US" sz="2400" dirty="0">
                <a:solidFill>
                  <a:srgbClr val="494949"/>
                </a:solidFill>
              </a:rPr>
              <a:t>.</a:t>
            </a:r>
          </a:p>
        </p:txBody>
      </p:sp>
      <p:pic>
        <p:nvPicPr>
          <p:cNvPr id="14" name="Picture 13">
            <a:extLst>
              <a:ext uri="{FF2B5EF4-FFF2-40B4-BE49-F238E27FC236}">
                <a16:creationId xmlns:a16="http://schemas.microsoft.com/office/drawing/2014/main" id="{70FDC627-4761-239A-CF1A-1716CE494677}"/>
              </a:ext>
            </a:extLst>
          </p:cNvPr>
          <p:cNvPicPr>
            <a:picLocks noChangeAspect="1"/>
          </p:cNvPicPr>
          <p:nvPr/>
        </p:nvPicPr>
        <p:blipFill>
          <a:blip r:embed="rId2">
            <a:alphaModFix amt="33000"/>
            <a:biLevel thresh="25000"/>
            <a:extLst>
              <a:ext uri="{BEBA8EAE-BF5A-486C-A8C5-ECC9F3942E4B}">
                <a14:imgProps xmlns:a14="http://schemas.microsoft.com/office/drawing/2010/main">
                  <a14:imgLayer r:embed="rId3">
                    <a14:imgEffect>
                      <a14:colorTemperature colorTemp="4700"/>
                    </a14:imgEffect>
                  </a14:imgLayer>
                </a14:imgProps>
              </a:ext>
              <a:ext uri="{28A0092B-C50C-407E-A947-70E740481C1C}">
                <a14:useLocalDpi xmlns:a14="http://schemas.microsoft.com/office/drawing/2010/main" val="0"/>
              </a:ext>
            </a:extLst>
          </a:blip>
          <a:srcRect l="53155" t="-1" r="5047" b="49903"/>
          <a:stretch/>
        </p:blipFill>
        <p:spPr>
          <a:xfrm>
            <a:off x="-1284550" y="4197350"/>
            <a:ext cx="3580276" cy="2659133"/>
          </a:xfrm>
          <a:prstGeom prst="rect">
            <a:avLst/>
          </a:prstGeom>
        </p:spPr>
      </p:pic>
      <p:sp>
        <p:nvSpPr>
          <p:cNvPr id="6" name="Text Placeholder 3">
            <a:extLst>
              <a:ext uri="{FF2B5EF4-FFF2-40B4-BE49-F238E27FC236}">
                <a16:creationId xmlns:a16="http://schemas.microsoft.com/office/drawing/2014/main" id="{6F24B394-7665-EA7E-CB62-B08CC3E28209}"/>
              </a:ext>
            </a:extLst>
          </p:cNvPr>
          <p:cNvSpPr txBox="1">
            <a:spLocks/>
          </p:cNvSpPr>
          <p:nvPr/>
        </p:nvSpPr>
        <p:spPr>
          <a:xfrm rot="16200000">
            <a:off x="-1643725" y="2596929"/>
            <a:ext cx="5537624" cy="1229105"/>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lnSpc>
                <a:spcPts val="3620"/>
              </a:lnSpc>
            </a:pPr>
            <a:r>
              <a:rPr lang="en-US" dirty="0">
                <a:solidFill>
                  <a:schemeClr val="bg1"/>
                </a:solidFill>
              </a:rPr>
              <a:t>Viðskiptalíkön</a:t>
            </a:r>
          </a:p>
          <a:p>
            <a:pPr algn="r">
              <a:lnSpc>
                <a:spcPts val="3620"/>
              </a:lnSpc>
            </a:pPr>
            <a:endParaRPr lang="en-US" dirty="0">
              <a:solidFill>
                <a:schemeClr val="bg1"/>
              </a:solidFill>
            </a:endParaRPr>
          </a:p>
        </p:txBody>
      </p:sp>
      <p:cxnSp>
        <p:nvCxnSpPr>
          <p:cNvPr id="8" name="Straight Connector 7">
            <a:extLst>
              <a:ext uri="{FF2B5EF4-FFF2-40B4-BE49-F238E27FC236}">
                <a16:creationId xmlns:a16="http://schemas.microsoft.com/office/drawing/2014/main" id="{8E0419F9-B875-12C0-1395-71ABA99646C2}"/>
              </a:ext>
            </a:extLst>
          </p:cNvPr>
          <p:cNvCxnSpPr>
            <a:cxnSpLocks/>
          </p:cNvCxnSpPr>
          <p:nvPr/>
        </p:nvCxnSpPr>
        <p:spPr>
          <a:xfrm>
            <a:off x="1744556" y="1330454"/>
            <a:ext cx="7793875"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Text Placeholder 5">
            <a:extLst>
              <a:ext uri="{FF2B5EF4-FFF2-40B4-BE49-F238E27FC236}">
                <a16:creationId xmlns:a16="http://schemas.microsoft.com/office/drawing/2014/main" id="{28AB2D68-8286-5591-A517-5439EAA877C5}"/>
              </a:ext>
            </a:extLst>
          </p:cNvPr>
          <p:cNvSpPr txBox="1">
            <a:spLocks/>
          </p:cNvSpPr>
          <p:nvPr/>
        </p:nvSpPr>
        <p:spPr>
          <a:xfrm>
            <a:off x="2039428" y="400242"/>
            <a:ext cx="7699278" cy="99887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solidFill>
                  <a:srgbClr val="459597"/>
                </a:solidFill>
              </a:rPr>
              <a:t>Þetta er </a:t>
            </a:r>
            <a:r>
              <a:rPr lang="en-US" i="1" dirty="0"/>
              <a:t>'viðskiptaferða</a:t>
            </a:r>
            <a:r>
              <a:rPr lang="en-US" dirty="0">
                <a:solidFill>
                  <a:srgbClr val="459597"/>
                </a:solidFill>
              </a:rPr>
              <a:t>þjónustufyrirtæki</a:t>
            </a:r>
            <a:r>
              <a:rPr lang="en-US" dirty="0"/>
              <a:t>'. </a:t>
            </a:r>
          </a:p>
          <a:p>
            <a:pPr>
              <a:lnSpc>
                <a:spcPts val="2900"/>
              </a:lnSpc>
            </a:pPr>
            <a:r>
              <a:rPr lang="en-US" dirty="0">
                <a:solidFill>
                  <a:srgbClr val="459597"/>
                </a:solidFill>
              </a:rPr>
              <a:t>Þetta þýðir aukakostnað</a:t>
            </a:r>
          </a:p>
        </p:txBody>
      </p:sp>
      <p:pic>
        <p:nvPicPr>
          <p:cNvPr id="3" name="Picture 2">
            <a:extLst>
              <a:ext uri="{FF2B5EF4-FFF2-40B4-BE49-F238E27FC236}">
                <a16:creationId xmlns:a16="http://schemas.microsoft.com/office/drawing/2014/main" id="{5945BFAB-D5B1-A7E2-A708-6BE7A2675E1B}"/>
              </a:ext>
            </a:extLst>
          </p:cNvPr>
          <p:cNvPicPr>
            <a:picLocks noChangeAspect="1"/>
          </p:cNvPicPr>
          <p:nvPr/>
        </p:nvPicPr>
        <p:blipFill>
          <a:blip r:embed="rId4">
            <a:alphaModFix/>
            <a:extLst>
              <a:ext uri="{28A0092B-C50C-407E-A947-70E740481C1C}">
                <a14:useLocalDpi xmlns:a14="http://schemas.microsoft.com/office/drawing/2010/main" val="0"/>
              </a:ext>
            </a:extLst>
          </a:blip>
          <a:srcRect l="53155" t="-1" r="5047" b="49903"/>
          <a:stretch/>
        </p:blipFill>
        <p:spPr>
          <a:xfrm>
            <a:off x="6392414" y="4297387"/>
            <a:ext cx="3580276" cy="2659133"/>
          </a:xfrm>
          <a:prstGeom prst="rect">
            <a:avLst/>
          </a:prstGeom>
        </p:spPr>
      </p:pic>
    </p:spTree>
    <p:extLst>
      <p:ext uri="{BB962C8B-B14F-4D97-AF65-F5344CB8AC3E}">
        <p14:creationId xmlns:p14="http://schemas.microsoft.com/office/powerpoint/2010/main" val="144929133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9B7A33-632F-2AE0-D527-DCE55E3A2D49}"/>
            </a:ext>
          </a:extLst>
        </p:cNvPr>
        <p:cNvGrpSpPr/>
        <p:nvPr/>
      </p:nvGrpSpPr>
      <p:grpSpPr>
        <a:xfrm>
          <a:off x="0" y="0"/>
          <a:ext cx="0" cy="0"/>
          <a:chOff x="0" y="0"/>
          <a:chExt cx="0" cy="0"/>
        </a:xfrm>
      </p:grpSpPr>
      <p:sp>
        <p:nvSpPr>
          <p:cNvPr id="9" name="Freeform 8">
            <a:extLst>
              <a:ext uri="{FF2B5EF4-FFF2-40B4-BE49-F238E27FC236}">
                <a16:creationId xmlns:a16="http://schemas.microsoft.com/office/drawing/2014/main" id="{C8AFA337-18A6-D6DE-4B36-FA359595DEED}"/>
              </a:ext>
            </a:extLst>
          </p:cNvPr>
          <p:cNvSpPr/>
          <p:nvPr/>
        </p:nvSpPr>
        <p:spPr>
          <a:xfrm>
            <a:off x="-1" y="0"/>
            <a:ext cx="1534450" cy="6194605"/>
          </a:xfrm>
          <a:custGeom>
            <a:avLst/>
            <a:gdLst>
              <a:gd name="connsiteX0" fmla="*/ 1 w 1534450"/>
              <a:gd name="connsiteY0" fmla="*/ 0 h 6194605"/>
              <a:gd name="connsiteX1" fmla="*/ 214586 w 1534450"/>
              <a:gd name="connsiteY1" fmla="*/ 0 h 6194605"/>
              <a:gd name="connsiteX2" fmla="*/ 214586 w 1534450"/>
              <a:gd name="connsiteY2" fmla="*/ 1 h 6194605"/>
              <a:gd name="connsiteX3" fmla="*/ 473397 w 1534450"/>
              <a:gd name="connsiteY3" fmla="*/ 1 h 6194605"/>
              <a:gd name="connsiteX4" fmla="*/ 744369 w 1534450"/>
              <a:gd name="connsiteY4" fmla="*/ 1 h 6194605"/>
              <a:gd name="connsiteX5" fmla="*/ 814003 w 1534450"/>
              <a:gd name="connsiteY5" fmla="*/ 1 h 6194605"/>
              <a:gd name="connsiteX6" fmla="*/ 922872 w 1534450"/>
              <a:gd name="connsiteY6" fmla="*/ 1 h 6194605"/>
              <a:gd name="connsiteX7" fmla="*/ 1084975 w 1534450"/>
              <a:gd name="connsiteY7" fmla="*/ 1 h 6194605"/>
              <a:gd name="connsiteX8" fmla="*/ 1193844 w 1534450"/>
              <a:gd name="connsiteY8" fmla="*/ 1 h 6194605"/>
              <a:gd name="connsiteX9" fmla="*/ 1263478 w 1534450"/>
              <a:gd name="connsiteY9" fmla="*/ 1 h 6194605"/>
              <a:gd name="connsiteX10" fmla="*/ 1534450 w 1534450"/>
              <a:gd name="connsiteY10" fmla="*/ 1 h 6194605"/>
              <a:gd name="connsiteX11" fmla="*/ 1534450 w 1534450"/>
              <a:gd name="connsiteY11" fmla="*/ 280558 h 6194605"/>
              <a:gd name="connsiteX12" fmla="*/ 1534450 w 1534450"/>
              <a:gd name="connsiteY12" fmla="*/ 323234 h 6194605"/>
              <a:gd name="connsiteX13" fmla="*/ 1534450 w 1534450"/>
              <a:gd name="connsiteY13" fmla="*/ 603792 h 6194605"/>
              <a:gd name="connsiteX14" fmla="*/ 1534450 w 1534450"/>
              <a:gd name="connsiteY14" fmla="*/ 691592 h 6194605"/>
              <a:gd name="connsiteX15" fmla="*/ 1534450 w 1534450"/>
              <a:gd name="connsiteY15" fmla="*/ 972149 h 6194605"/>
              <a:gd name="connsiteX16" fmla="*/ 1534450 w 1534450"/>
              <a:gd name="connsiteY16" fmla="*/ 1014826 h 6194605"/>
              <a:gd name="connsiteX17" fmla="*/ 1534450 w 1534450"/>
              <a:gd name="connsiteY17" fmla="*/ 1295384 h 6194605"/>
              <a:gd name="connsiteX18" fmla="*/ 1534450 w 1534450"/>
              <a:gd name="connsiteY18" fmla="*/ 1706708 h 6194605"/>
              <a:gd name="connsiteX19" fmla="*/ 1534450 w 1534450"/>
              <a:gd name="connsiteY19" fmla="*/ 1987265 h 6194605"/>
              <a:gd name="connsiteX20" fmla="*/ 1534450 w 1534450"/>
              <a:gd name="connsiteY20" fmla="*/ 2029942 h 6194605"/>
              <a:gd name="connsiteX21" fmla="*/ 1534450 w 1534450"/>
              <a:gd name="connsiteY21" fmla="*/ 2310499 h 6194605"/>
              <a:gd name="connsiteX22" fmla="*/ 1534450 w 1534450"/>
              <a:gd name="connsiteY22" fmla="*/ 2398299 h 6194605"/>
              <a:gd name="connsiteX23" fmla="*/ 1534450 w 1534450"/>
              <a:gd name="connsiteY23" fmla="*/ 2678857 h 6194605"/>
              <a:gd name="connsiteX24" fmla="*/ 1534450 w 1534450"/>
              <a:gd name="connsiteY24" fmla="*/ 2721534 h 6194605"/>
              <a:gd name="connsiteX25" fmla="*/ 1534450 w 1534450"/>
              <a:gd name="connsiteY25" fmla="*/ 2983125 h 6194605"/>
              <a:gd name="connsiteX26" fmla="*/ 1534450 w 1534450"/>
              <a:gd name="connsiteY26" fmla="*/ 3002091 h 6194605"/>
              <a:gd name="connsiteX27" fmla="*/ 1534450 w 1534450"/>
              <a:gd name="connsiteY27" fmla="*/ 3263682 h 6194605"/>
              <a:gd name="connsiteX28" fmla="*/ 1534450 w 1534450"/>
              <a:gd name="connsiteY28" fmla="*/ 3306358 h 6194605"/>
              <a:gd name="connsiteX29" fmla="*/ 1534450 w 1534450"/>
              <a:gd name="connsiteY29" fmla="*/ 3586916 h 6194605"/>
              <a:gd name="connsiteX30" fmla="*/ 1534450 w 1534450"/>
              <a:gd name="connsiteY30" fmla="*/ 3674717 h 6194605"/>
              <a:gd name="connsiteX31" fmla="*/ 1534450 w 1534450"/>
              <a:gd name="connsiteY31" fmla="*/ 3955274 h 6194605"/>
              <a:gd name="connsiteX32" fmla="*/ 1534450 w 1534450"/>
              <a:gd name="connsiteY32" fmla="*/ 3997950 h 6194605"/>
              <a:gd name="connsiteX33" fmla="*/ 1534450 w 1534450"/>
              <a:gd name="connsiteY33" fmla="*/ 4278508 h 6194605"/>
              <a:gd name="connsiteX34" fmla="*/ 1534450 w 1534450"/>
              <a:gd name="connsiteY34" fmla="*/ 4689832 h 6194605"/>
              <a:gd name="connsiteX35" fmla="*/ 1534450 w 1534450"/>
              <a:gd name="connsiteY35" fmla="*/ 4970389 h 6194605"/>
              <a:gd name="connsiteX36" fmla="*/ 1534450 w 1534450"/>
              <a:gd name="connsiteY36" fmla="*/ 5013066 h 6194605"/>
              <a:gd name="connsiteX37" fmla="*/ 1534450 w 1534450"/>
              <a:gd name="connsiteY37" fmla="*/ 5293623 h 6194605"/>
              <a:gd name="connsiteX38" fmla="*/ 1534450 w 1534450"/>
              <a:gd name="connsiteY38" fmla="*/ 5381423 h 6194605"/>
              <a:gd name="connsiteX39" fmla="*/ 1534450 w 1534450"/>
              <a:gd name="connsiteY39" fmla="*/ 5661981 h 6194605"/>
              <a:gd name="connsiteX40" fmla="*/ 1534450 w 1534450"/>
              <a:gd name="connsiteY40" fmla="*/ 5704658 h 6194605"/>
              <a:gd name="connsiteX41" fmla="*/ 1534450 w 1534450"/>
              <a:gd name="connsiteY41" fmla="*/ 5985215 h 6194605"/>
              <a:gd name="connsiteX42" fmla="*/ 1291991 w 1534450"/>
              <a:gd name="connsiteY42" fmla="*/ 6194605 h 6194605"/>
              <a:gd name="connsiteX43" fmla="*/ 1021020 w 1534450"/>
              <a:gd name="connsiteY43" fmla="*/ 6194605 h 6194605"/>
              <a:gd name="connsiteX44" fmla="*/ 951383 w 1534450"/>
              <a:gd name="connsiteY44" fmla="*/ 6194605 h 6194605"/>
              <a:gd name="connsiteX45" fmla="*/ 842515 w 1534450"/>
              <a:gd name="connsiteY45" fmla="*/ 6194605 h 6194605"/>
              <a:gd name="connsiteX46" fmla="*/ 680412 w 1534450"/>
              <a:gd name="connsiteY46" fmla="*/ 6194605 h 6194605"/>
              <a:gd name="connsiteX47" fmla="*/ 571543 w 1534450"/>
              <a:gd name="connsiteY47" fmla="*/ 6194605 h 6194605"/>
              <a:gd name="connsiteX48" fmla="*/ 501908 w 1534450"/>
              <a:gd name="connsiteY48" fmla="*/ 6194605 h 6194605"/>
              <a:gd name="connsiteX49" fmla="*/ 230937 w 1534450"/>
              <a:gd name="connsiteY49" fmla="*/ 6194605 h 6194605"/>
              <a:gd name="connsiteX50" fmla="*/ 0 w 1534450"/>
              <a:gd name="connsiteY50" fmla="*/ 6194605 h 6194605"/>
              <a:gd name="connsiteX51" fmla="*/ 0 w 1534450"/>
              <a:gd name="connsiteY51" fmla="*/ 6054968 h 6194605"/>
              <a:gd name="connsiteX52" fmla="*/ 0 w 1534450"/>
              <a:gd name="connsiteY52" fmla="*/ 5508071 h 6194605"/>
              <a:gd name="connsiteX53" fmla="*/ 0 w 1534450"/>
              <a:gd name="connsiteY53" fmla="*/ 5367526 h 6194605"/>
              <a:gd name="connsiteX54" fmla="*/ 0 w 1534450"/>
              <a:gd name="connsiteY54" fmla="*/ 5147800 h 6194605"/>
              <a:gd name="connsiteX55" fmla="*/ 0 w 1534450"/>
              <a:gd name="connsiteY55" fmla="*/ 4820627 h 6194605"/>
              <a:gd name="connsiteX56" fmla="*/ 0 w 1534450"/>
              <a:gd name="connsiteY56" fmla="*/ 4600898 h 6194605"/>
              <a:gd name="connsiteX57" fmla="*/ 0 w 1534450"/>
              <a:gd name="connsiteY57" fmla="*/ 4460357 h 6194605"/>
              <a:gd name="connsiteX58" fmla="*/ 0 w 1534450"/>
              <a:gd name="connsiteY58" fmla="*/ 3913457 h 6194605"/>
              <a:gd name="connsiteX59" fmla="*/ 1 w 1534450"/>
              <a:gd name="connsiteY59" fmla="*/ 3913457 h 6194605"/>
              <a:gd name="connsiteX60" fmla="*/ 1 w 1534450"/>
              <a:gd name="connsiteY60" fmla="*/ 3391103 h 6194605"/>
              <a:gd name="connsiteX61" fmla="*/ 1 w 1534450"/>
              <a:gd name="connsiteY61" fmla="*/ 3288458 h 6194605"/>
              <a:gd name="connsiteX62" fmla="*/ 0 w 1534450"/>
              <a:gd name="connsiteY62" fmla="*/ 3288458 h 6194605"/>
              <a:gd name="connsiteX63" fmla="*/ 0 w 1534450"/>
              <a:gd name="connsiteY63" fmla="*/ 3182336 h 6194605"/>
              <a:gd name="connsiteX64" fmla="*/ 1 w 1534450"/>
              <a:gd name="connsiteY64" fmla="*/ 3182336 h 6194605"/>
              <a:gd name="connsiteX65" fmla="*/ 1 w 1534450"/>
              <a:gd name="connsiteY65" fmla="*/ 2930973 h 6194605"/>
              <a:gd name="connsiteX66" fmla="*/ 0 w 1534450"/>
              <a:gd name="connsiteY66" fmla="*/ 2930973 h 6194605"/>
              <a:gd name="connsiteX67" fmla="*/ 0 w 1534450"/>
              <a:gd name="connsiteY67" fmla="*/ 2604180 h 6194605"/>
              <a:gd name="connsiteX68" fmla="*/ 0 w 1534450"/>
              <a:gd name="connsiteY68" fmla="*/ 2383049 h 6194605"/>
              <a:gd name="connsiteX69" fmla="*/ 0 w 1534450"/>
              <a:gd name="connsiteY69" fmla="*/ 1836151 h 6194605"/>
              <a:gd name="connsiteX70" fmla="*/ 0 w 1534450"/>
              <a:gd name="connsiteY70" fmla="*/ 1695606 h 6194605"/>
              <a:gd name="connsiteX71" fmla="*/ 0 w 1534450"/>
              <a:gd name="connsiteY71" fmla="*/ 1475879 h 6194605"/>
              <a:gd name="connsiteX72" fmla="*/ 0 w 1534450"/>
              <a:gd name="connsiteY72" fmla="*/ 1148708 h 6194605"/>
              <a:gd name="connsiteX73" fmla="*/ 0 w 1534450"/>
              <a:gd name="connsiteY73" fmla="*/ 928979 h 6194605"/>
              <a:gd name="connsiteX74" fmla="*/ 0 w 1534450"/>
              <a:gd name="connsiteY74" fmla="*/ 788436 h 6194605"/>
              <a:gd name="connsiteX75" fmla="*/ 0 w 1534450"/>
              <a:gd name="connsiteY75" fmla="*/ 241537 h 6194605"/>
              <a:gd name="connsiteX76" fmla="*/ 1 w 1534450"/>
              <a:gd name="connsiteY76" fmla="*/ 241537 h 61946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1534450" h="6194605">
                <a:moveTo>
                  <a:pt x="1" y="0"/>
                </a:moveTo>
                <a:lnTo>
                  <a:pt x="214586" y="0"/>
                </a:lnTo>
                <a:lnTo>
                  <a:pt x="214586" y="1"/>
                </a:lnTo>
                <a:lnTo>
                  <a:pt x="473397" y="1"/>
                </a:lnTo>
                <a:lnTo>
                  <a:pt x="744369" y="1"/>
                </a:lnTo>
                <a:lnTo>
                  <a:pt x="814003" y="1"/>
                </a:lnTo>
                <a:lnTo>
                  <a:pt x="922872" y="1"/>
                </a:lnTo>
                <a:lnTo>
                  <a:pt x="1084975" y="1"/>
                </a:lnTo>
                <a:lnTo>
                  <a:pt x="1193844" y="1"/>
                </a:lnTo>
                <a:lnTo>
                  <a:pt x="1263478" y="1"/>
                </a:lnTo>
                <a:lnTo>
                  <a:pt x="1534450" y="1"/>
                </a:lnTo>
                <a:lnTo>
                  <a:pt x="1534450" y="280558"/>
                </a:lnTo>
                <a:lnTo>
                  <a:pt x="1534450" y="323234"/>
                </a:lnTo>
                <a:lnTo>
                  <a:pt x="1534450" y="603792"/>
                </a:lnTo>
                <a:lnTo>
                  <a:pt x="1534450" y="691592"/>
                </a:lnTo>
                <a:lnTo>
                  <a:pt x="1534450" y="972149"/>
                </a:lnTo>
                <a:lnTo>
                  <a:pt x="1534450" y="1014826"/>
                </a:lnTo>
                <a:lnTo>
                  <a:pt x="1534450" y="1295384"/>
                </a:lnTo>
                <a:lnTo>
                  <a:pt x="1534450" y="1706708"/>
                </a:lnTo>
                <a:lnTo>
                  <a:pt x="1534450" y="1987265"/>
                </a:lnTo>
                <a:lnTo>
                  <a:pt x="1534450" y="2029942"/>
                </a:lnTo>
                <a:lnTo>
                  <a:pt x="1534450" y="2310499"/>
                </a:lnTo>
                <a:lnTo>
                  <a:pt x="1534450" y="2398299"/>
                </a:lnTo>
                <a:lnTo>
                  <a:pt x="1534450" y="2678857"/>
                </a:lnTo>
                <a:lnTo>
                  <a:pt x="1534450" y="2721534"/>
                </a:lnTo>
                <a:lnTo>
                  <a:pt x="1534450" y="2983125"/>
                </a:lnTo>
                <a:lnTo>
                  <a:pt x="1534450" y="3002091"/>
                </a:lnTo>
                <a:lnTo>
                  <a:pt x="1534450" y="3263682"/>
                </a:lnTo>
                <a:lnTo>
                  <a:pt x="1534450" y="3306358"/>
                </a:lnTo>
                <a:lnTo>
                  <a:pt x="1534450" y="3586916"/>
                </a:lnTo>
                <a:lnTo>
                  <a:pt x="1534450" y="3674717"/>
                </a:lnTo>
                <a:lnTo>
                  <a:pt x="1534450" y="3955274"/>
                </a:lnTo>
                <a:lnTo>
                  <a:pt x="1534450" y="3997950"/>
                </a:lnTo>
                <a:lnTo>
                  <a:pt x="1534450" y="4278508"/>
                </a:lnTo>
                <a:lnTo>
                  <a:pt x="1534450" y="4689832"/>
                </a:lnTo>
                <a:lnTo>
                  <a:pt x="1534450" y="4970389"/>
                </a:lnTo>
                <a:lnTo>
                  <a:pt x="1534450" y="5013066"/>
                </a:lnTo>
                <a:lnTo>
                  <a:pt x="1534450" y="5293623"/>
                </a:lnTo>
                <a:lnTo>
                  <a:pt x="1534450" y="5381423"/>
                </a:lnTo>
                <a:lnTo>
                  <a:pt x="1534450" y="5661981"/>
                </a:lnTo>
                <a:lnTo>
                  <a:pt x="1534450" y="5704658"/>
                </a:lnTo>
                <a:lnTo>
                  <a:pt x="1534450" y="5985215"/>
                </a:lnTo>
                <a:cubicBezTo>
                  <a:pt x="1534450" y="6100550"/>
                  <a:pt x="1426336" y="6194605"/>
                  <a:pt x="1291991" y="6194605"/>
                </a:cubicBezTo>
                <a:lnTo>
                  <a:pt x="1021020" y="6194605"/>
                </a:lnTo>
                <a:lnTo>
                  <a:pt x="951383" y="6194605"/>
                </a:lnTo>
                <a:lnTo>
                  <a:pt x="842515" y="6194605"/>
                </a:lnTo>
                <a:lnTo>
                  <a:pt x="680412" y="6194605"/>
                </a:lnTo>
                <a:lnTo>
                  <a:pt x="571543" y="6194605"/>
                </a:lnTo>
                <a:lnTo>
                  <a:pt x="501908" y="6194605"/>
                </a:lnTo>
                <a:lnTo>
                  <a:pt x="230937" y="6194605"/>
                </a:lnTo>
                <a:lnTo>
                  <a:pt x="0" y="6194605"/>
                </a:lnTo>
                <a:lnTo>
                  <a:pt x="0" y="6054968"/>
                </a:lnTo>
                <a:lnTo>
                  <a:pt x="0" y="5508071"/>
                </a:lnTo>
                <a:lnTo>
                  <a:pt x="0" y="5367526"/>
                </a:lnTo>
                <a:lnTo>
                  <a:pt x="0" y="5147800"/>
                </a:lnTo>
                <a:lnTo>
                  <a:pt x="0" y="4820627"/>
                </a:lnTo>
                <a:lnTo>
                  <a:pt x="0" y="4600898"/>
                </a:lnTo>
                <a:lnTo>
                  <a:pt x="0" y="4460357"/>
                </a:lnTo>
                <a:lnTo>
                  <a:pt x="0" y="3913457"/>
                </a:lnTo>
                <a:lnTo>
                  <a:pt x="1" y="3913457"/>
                </a:lnTo>
                <a:lnTo>
                  <a:pt x="1" y="3391103"/>
                </a:lnTo>
                <a:lnTo>
                  <a:pt x="1" y="3288458"/>
                </a:lnTo>
                <a:lnTo>
                  <a:pt x="0" y="3288458"/>
                </a:lnTo>
                <a:lnTo>
                  <a:pt x="0" y="3182336"/>
                </a:lnTo>
                <a:lnTo>
                  <a:pt x="1" y="3182336"/>
                </a:lnTo>
                <a:lnTo>
                  <a:pt x="1" y="2930973"/>
                </a:lnTo>
                <a:lnTo>
                  <a:pt x="0" y="2930973"/>
                </a:lnTo>
                <a:lnTo>
                  <a:pt x="0" y="2604180"/>
                </a:lnTo>
                <a:lnTo>
                  <a:pt x="0" y="2383049"/>
                </a:lnTo>
                <a:lnTo>
                  <a:pt x="0" y="1836151"/>
                </a:lnTo>
                <a:lnTo>
                  <a:pt x="0" y="1695606"/>
                </a:lnTo>
                <a:lnTo>
                  <a:pt x="0" y="1475879"/>
                </a:lnTo>
                <a:lnTo>
                  <a:pt x="0" y="1148708"/>
                </a:lnTo>
                <a:lnTo>
                  <a:pt x="0" y="928979"/>
                </a:lnTo>
                <a:lnTo>
                  <a:pt x="0" y="788436"/>
                </a:lnTo>
                <a:lnTo>
                  <a:pt x="0" y="241537"/>
                </a:lnTo>
                <a:lnTo>
                  <a:pt x="1" y="241537"/>
                </a:lnTo>
                <a:close/>
              </a:path>
            </a:pathLst>
          </a:custGeom>
          <a:solidFill>
            <a:srgbClr val="459597"/>
          </a:solidFill>
          <a:ln w="24491" cap="flat">
            <a:noFill/>
            <a:prstDash val="solid"/>
            <a:miter/>
          </a:ln>
        </p:spPr>
        <p:txBody>
          <a:bodyPr wrap="square" rtlCol="0" anchor="ctr">
            <a:noAutofit/>
          </a:bodyPr>
          <a:lstStyle/>
          <a:p>
            <a:endParaRPr lang="en-US"/>
          </a:p>
        </p:txBody>
      </p:sp>
      <p:sp>
        <p:nvSpPr>
          <p:cNvPr id="2" name="TextBox 1">
            <a:extLst>
              <a:ext uri="{FF2B5EF4-FFF2-40B4-BE49-F238E27FC236}">
                <a16:creationId xmlns:a16="http://schemas.microsoft.com/office/drawing/2014/main" id="{761D5BDE-EB1D-934C-6F65-9E32B8970143}"/>
              </a:ext>
            </a:extLst>
          </p:cNvPr>
          <p:cNvSpPr txBox="1"/>
          <p:nvPr/>
        </p:nvSpPr>
        <p:spPr>
          <a:xfrm>
            <a:off x="2039428" y="1221512"/>
            <a:ext cx="9287333" cy="5016758"/>
          </a:xfrm>
          <a:prstGeom prst="rect">
            <a:avLst/>
          </a:prstGeom>
          <a:noFill/>
        </p:spPr>
        <p:txBody>
          <a:bodyPr wrap="square">
            <a:spAutoFit/>
          </a:bodyPr>
          <a:lstStyle/>
          <a:p>
            <a:pPr>
              <a:lnSpc>
                <a:spcPts val="2380"/>
              </a:lnSpc>
            </a:pPr>
            <a:r>
              <a:rPr lang="en-US" sz="2400" b="1" dirty="0">
                <a:solidFill>
                  <a:srgbClr val="EC7C69"/>
                </a:solidFill>
              </a:rPr>
              <a:t>Dæmi um aukaútgjöld: Skipulagsleyfisgjöld og ráðgjafargjöld </a:t>
            </a:r>
          </a:p>
          <a:p>
            <a:pPr>
              <a:lnSpc>
                <a:spcPts val="2380"/>
              </a:lnSpc>
            </a:pPr>
            <a:r>
              <a:rPr lang="en-US" sz="2400" b="1" dirty="0">
                <a:solidFill>
                  <a:srgbClr val="EC7C69"/>
                </a:solidFill>
              </a:rPr>
              <a:t>(venjulega €5.000–€15.000). </a:t>
            </a:r>
          </a:p>
          <a:p>
            <a:pPr>
              <a:lnSpc>
                <a:spcPts val="2380"/>
              </a:lnSpc>
            </a:pPr>
            <a:endParaRPr lang="en-US" sz="2200" b="1" dirty="0">
              <a:solidFill>
                <a:srgbClr val="494949"/>
              </a:solidFill>
            </a:endParaRPr>
          </a:p>
          <a:p>
            <a:pPr>
              <a:lnSpc>
                <a:spcPts val="2380"/>
              </a:lnSpc>
            </a:pPr>
            <a:r>
              <a:rPr lang="en-US" sz="2400" b="1" dirty="0">
                <a:solidFill>
                  <a:srgbClr val="494949"/>
                </a:solidFill>
              </a:rPr>
              <a:t>Viðskiptatryggingar og rekstrargjöld </a:t>
            </a:r>
            <a:r>
              <a:rPr lang="en-US" sz="2400" dirty="0">
                <a:solidFill>
                  <a:srgbClr val="494949"/>
                </a:solidFill>
              </a:rPr>
              <a:t>eru hærri en fyrir einkaeignir eða heimili. </a:t>
            </a:r>
          </a:p>
          <a:p>
            <a:pPr>
              <a:lnSpc>
                <a:spcPts val="2380"/>
              </a:lnSpc>
            </a:pPr>
            <a:endParaRPr lang="en-US" sz="2400" b="1" dirty="0">
              <a:solidFill>
                <a:srgbClr val="494949"/>
              </a:solidFill>
            </a:endParaRPr>
          </a:p>
          <a:p>
            <a:pPr>
              <a:lnSpc>
                <a:spcPts val="2380"/>
              </a:lnSpc>
            </a:pPr>
            <a:r>
              <a:rPr lang="en-US" sz="2400" b="1" dirty="0">
                <a:solidFill>
                  <a:srgbClr val="494949"/>
                </a:solidFill>
              </a:rPr>
              <a:t>Kostnaður vegna reglufylgni </a:t>
            </a:r>
            <a:r>
              <a:rPr lang="en-US" sz="2400" dirty="0">
                <a:solidFill>
                  <a:srgbClr val="494949"/>
                </a:solidFill>
              </a:rPr>
              <a:t>(t.d. heilbrigðis- og öryggiskröfur, brunavarnareglugerðir, vatnsprófanir). </a:t>
            </a:r>
            <a:r>
              <a:rPr lang="en-US" sz="2400" b="1" dirty="0">
                <a:solidFill>
                  <a:srgbClr val="494949"/>
                </a:solidFill>
              </a:rPr>
              <a:t>Markaðs- og rekstrarkostnaður </a:t>
            </a:r>
            <a:r>
              <a:rPr lang="en-US" sz="2400" dirty="0">
                <a:solidFill>
                  <a:srgbClr val="494949"/>
                </a:solidFill>
              </a:rPr>
              <a:t>(bókunarpallar, gestaþjónusta, viðhald).</a:t>
            </a:r>
          </a:p>
          <a:p>
            <a:pPr>
              <a:lnSpc>
                <a:spcPts val="2380"/>
              </a:lnSpc>
            </a:pPr>
            <a:endParaRPr lang="en-US" sz="2400" dirty="0">
              <a:solidFill>
                <a:srgbClr val="494949"/>
              </a:solidFill>
            </a:endParaRPr>
          </a:p>
          <a:p>
            <a:pPr>
              <a:lnSpc>
                <a:spcPts val="2380"/>
              </a:lnSpc>
            </a:pPr>
            <a:r>
              <a:rPr lang="en-US" sz="2400" b="1" i="1" dirty="0">
                <a:solidFill>
                  <a:srgbClr val="459597"/>
                </a:solidFill>
              </a:rPr>
              <a:t>Þú ert ekki bara að taka á móti gestum – þú ert að stofna reglugerðarbundið fyrirtæki sem skapar tekjur. Meðhöndlaðu það sem slíkt og þú munt byggja upp eitthvað sem er bæði löglegt og fjárhagslega sjálfbært.</a:t>
            </a:r>
          </a:p>
          <a:p>
            <a:pPr>
              <a:lnSpc>
                <a:spcPts val="2380"/>
              </a:lnSpc>
            </a:pPr>
            <a:endParaRPr lang="en-US" sz="2400" b="1" i="1" dirty="0">
              <a:solidFill>
                <a:srgbClr val="494949"/>
              </a:solidFill>
            </a:endParaRPr>
          </a:p>
          <a:p>
            <a:pPr>
              <a:lnSpc>
                <a:spcPts val="2380"/>
              </a:lnSpc>
            </a:pPr>
            <a:endParaRPr lang="en-US" sz="2200" dirty="0">
              <a:solidFill>
                <a:srgbClr val="494949"/>
              </a:solidFill>
            </a:endParaRPr>
          </a:p>
          <a:p>
            <a:pPr>
              <a:lnSpc>
                <a:spcPts val="2380"/>
              </a:lnSpc>
            </a:pPr>
            <a:endParaRPr lang="en-US" sz="2200" dirty="0">
              <a:solidFill>
                <a:srgbClr val="494949"/>
              </a:solidFill>
            </a:endParaRPr>
          </a:p>
        </p:txBody>
      </p:sp>
      <p:pic>
        <p:nvPicPr>
          <p:cNvPr id="14" name="Picture 13">
            <a:extLst>
              <a:ext uri="{FF2B5EF4-FFF2-40B4-BE49-F238E27FC236}">
                <a16:creationId xmlns:a16="http://schemas.microsoft.com/office/drawing/2014/main" id="{1D1F879F-1EBE-C1C7-6050-CD697845D266}"/>
              </a:ext>
            </a:extLst>
          </p:cNvPr>
          <p:cNvPicPr>
            <a:picLocks noChangeAspect="1"/>
          </p:cNvPicPr>
          <p:nvPr/>
        </p:nvPicPr>
        <p:blipFill>
          <a:blip r:embed="rId2">
            <a:alphaModFix amt="33000"/>
            <a:biLevel thresh="25000"/>
            <a:extLst>
              <a:ext uri="{BEBA8EAE-BF5A-486C-A8C5-ECC9F3942E4B}">
                <a14:imgProps xmlns:a14="http://schemas.microsoft.com/office/drawing/2010/main">
                  <a14:imgLayer r:embed="rId3">
                    <a14:imgEffect>
                      <a14:colorTemperature colorTemp="4700"/>
                    </a14:imgEffect>
                  </a14:imgLayer>
                </a14:imgProps>
              </a:ext>
              <a:ext uri="{28A0092B-C50C-407E-A947-70E740481C1C}">
                <a14:useLocalDpi xmlns:a14="http://schemas.microsoft.com/office/drawing/2010/main" val="0"/>
              </a:ext>
            </a:extLst>
          </a:blip>
          <a:srcRect l="53155" t="-1" r="5047" b="49903"/>
          <a:stretch/>
        </p:blipFill>
        <p:spPr>
          <a:xfrm>
            <a:off x="-1284550" y="4197350"/>
            <a:ext cx="3580276" cy="2659133"/>
          </a:xfrm>
          <a:prstGeom prst="rect">
            <a:avLst/>
          </a:prstGeom>
        </p:spPr>
      </p:pic>
      <p:sp>
        <p:nvSpPr>
          <p:cNvPr id="6" name="Text Placeholder 3">
            <a:extLst>
              <a:ext uri="{FF2B5EF4-FFF2-40B4-BE49-F238E27FC236}">
                <a16:creationId xmlns:a16="http://schemas.microsoft.com/office/drawing/2014/main" id="{1780170D-F0A6-C803-6B4F-EE9690BCBFC9}"/>
              </a:ext>
            </a:extLst>
          </p:cNvPr>
          <p:cNvSpPr txBox="1">
            <a:spLocks/>
          </p:cNvSpPr>
          <p:nvPr/>
        </p:nvSpPr>
        <p:spPr>
          <a:xfrm rot="16200000">
            <a:off x="-1643725" y="2596929"/>
            <a:ext cx="5537624" cy="1229105"/>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lnSpc>
                <a:spcPts val="3620"/>
              </a:lnSpc>
            </a:pPr>
            <a:r>
              <a:rPr lang="en-US" dirty="0">
                <a:solidFill>
                  <a:schemeClr val="bg1"/>
                </a:solidFill>
              </a:rPr>
              <a:t>Viðskiptalíkön</a:t>
            </a:r>
          </a:p>
          <a:p>
            <a:pPr algn="r">
              <a:lnSpc>
                <a:spcPts val="3620"/>
              </a:lnSpc>
            </a:pPr>
            <a:endParaRPr lang="en-US" dirty="0">
              <a:solidFill>
                <a:schemeClr val="bg1"/>
              </a:solidFill>
            </a:endParaRPr>
          </a:p>
        </p:txBody>
      </p:sp>
      <p:cxnSp>
        <p:nvCxnSpPr>
          <p:cNvPr id="8" name="Straight Connector 7">
            <a:extLst>
              <a:ext uri="{FF2B5EF4-FFF2-40B4-BE49-F238E27FC236}">
                <a16:creationId xmlns:a16="http://schemas.microsoft.com/office/drawing/2014/main" id="{E47B42E4-210A-0D28-FA79-6A9527D4EEC1}"/>
              </a:ext>
            </a:extLst>
          </p:cNvPr>
          <p:cNvCxnSpPr>
            <a:cxnSpLocks/>
          </p:cNvCxnSpPr>
          <p:nvPr/>
        </p:nvCxnSpPr>
        <p:spPr>
          <a:xfrm>
            <a:off x="1744556" y="972877"/>
            <a:ext cx="7793875"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Text Placeholder 5">
            <a:extLst>
              <a:ext uri="{FF2B5EF4-FFF2-40B4-BE49-F238E27FC236}">
                <a16:creationId xmlns:a16="http://schemas.microsoft.com/office/drawing/2014/main" id="{BB530F46-B7BE-4940-E719-5A0DBD23ECCC}"/>
              </a:ext>
            </a:extLst>
          </p:cNvPr>
          <p:cNvSpPr txBox="1">
            <a:spLocks/>
          </p:cNvSpPr>
          <p:nvPr/>
        </p:nvSpPr>
        <p:spPr>
          <a:xfrm>
            <a:off x="2039428" y="400242"/>
            <a:ext cx="7699278" cy="681577"/>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solidFill>
                  <a:srgbClr val="459597"/>
                </a:solidFill>
              </a:rPr>
              <a:t>Viðbótarkostnað við atvinnurekstur</a:t>
            </a:r>
          </a:p>
        </p:txBody>
      </p:sp>
      <p:sp>
        <p:nvSpPr>
          <p:cNvPr id="3" name="Slide Number Placeholder 5">
            <a:extLst>
              <a:ext uri="{FF2B5EF4-FFF2-40B4-BE49-F238E27FC236}">
                <a16:creationId xmlns:a16="http://schemas.microsoft.com/office/drawing/2014/main" id="{F0FC04F6-FD0B-07A6-A552-C84D5394BBC6}"/>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43</a:t>
            </a:fld>
            <a:endParaRPr lang="fr-CA" sz="1200" dirty="0"/>
          </a:p>
        </p:txBody>
      </p:sp>
    </p:spTree>
    <p:extLst>
      <p:ext uri="{BB962C8B-B14F-4D97-AF65-F5344CB8AC3E}">
        <p14:creationId xmlns:p14="http://schemas.microsoft.com/office/powerpoint/2010/main" val="418841797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570826-9849-5544-F7D9-1DDAC7B4CF92}"/>
            </a:ext>
          </a:extLst>
        </p:cNvPr>
        <p:cNvGrpSpPr/>
        <p:nvPr/>
      </p:nvGrpSpPr>
      <p:grpSpPr>
        <a:xfrm>
          <a:off x="0" y="0"/>
          <a:ext cx="0" cy="0"/>
          <a:chOff x="0" y="0"/>
          <a:chExt cx="0" cy="0"/>
        </a:xfrm>
      </p:grpSpPr>
      <p:sp>
        <p:nvSpPr>
          <p:cNvPr id="9" name="Freeform 8">
            <a:extLst>
              <a:ext uri="{FF2B5EF4-FFF2-40B4-BE49-F238E27FC236}">
                <a16:creationId xmlns:a16="http://schemas.microsoft.com/office/drawing/2014/main" id="{EC63A6C8-EF27-2BDA-0749-CD9D5811BD6D}"/>
              </a:ext>
            </a:extLst>
          </p:cNvPr>
          <p:cNvSpPr/>
          <p:nvPr/>
        </p:nvSpPr>
        <p:spPr>
          <a:xfrm>
            <a:off x="-1" y="0"/>
            <a:ext cx="1534450" cy="6194605"/>
          </a:xfrm>
          <a:custGeom>
            <a:avLst/>
            <a:gdLst>
              <a:gd name="connsiteX0" fmla="*/ 1 w 1534450"/>
              <a:gd name="connsiteY0" fmla="*/ 0 h 6194605"/>
              <a:gd name="connsiteX1" fmla="*/ 214586 w 1534450"/>
              <a:gd name="connsiteY1" fmla="*/ 0 h 6194605"/>
              <a:gd name="connsiteX2" fmla="*/ 214586 w 1534450"/>
              <a:gd name="connsiteY2" fmla="*/ 1 h 6194605"/>
              <a:gd name="connsiteX3" fmla="*/ 473397 w 1534450"/>
              <a:gd name="connsiteY3" fmla="*/ 1 h 6194605"/>
              <a:gd name="connsiteX4" fmla="*/ 744369 w 1534450"/>
              <a:gd name="connsiteY4" fmla="*/ 1 h 6194605"/>
              <a:gd name="connsiteX5" fmla="*/ 814003 w 1534450"/>
              <a:gd name="connsiteY5" fmla="*/ 1 h 6194605"/>
              <a:gd name="connsiteX6" fmla="*/ 922872 w 1534450"/>
              <a:gd name="connsiteY6" fmla="*/ 1 h 6194605"/>
              <a:gd name="connsiteX7" fmla="*/ 1084975 w 1534450"/>
              <a:gd name="connsiteY7" fmla="*/ 1 h 6194605"/>
              <a:gd name="connsiteX8" fmla="*/ 1193844 w 1534450"/>
              <a:gd name="connsiteY8" fmla="*/ 1 h 6194605"/>
              <a:gd name="connsiteX9" fmla="*/ 1263478 w 1534450"/>
              <a:gd name="connsiteY9" fmla="*/ 1 h 6194605"/>
              <a:gd name="connsiteX10" fmla="*/ 1534450 w 1534450"/>
              <a:gd name="connsiteY10" fmla="*/ 1 h 6194605"/>
              <a:gd name="connsiteX11" fmla="*/ 1534450 w 1534450"/>
              <a:gd name="connsiteY11" fmla="*/ 280558 h 6194605"/>
              <a:gd name="connsiteX12" fmla="*/ 1534450 w 1534450"/>
              <a:gd name="connsiteY12" fmla="*/ 323234 h 6194605"/>
              <a:gd name="connsiteX13" fmla="*/ 1534450 w 1534450"/>
              <a:gd name="connsiteY13" fmla="*/ 603792 h 6194605"/>
              <a:gd name="connsiteX14" fmla="*/ 1534450 w 1534450"/>
              <a:gd name="connsiteY14" fmla="*/ 691592 h 6194605"/>
              <a:gd name="connsiteX15" fmla="*/ 1534450 w 1534450"/>
              <a:gd name="connsiteY15" fmla="*/ 972149 h 6194605"/>
              <a:gd name="connsiteX16" fmla="*/ 1534450 w 1534450"/>
              <a:gd name="connsiteY16" fmla="*/ 1014826 h 6194605"/>
              <a:gd name="connsiteX17" fmla="*/ 1534450 w 1534450"/>
              <a:gd name="connsiteY17" fmla="*/ 1295384 h 6194605"/>
              <a:gd name="connsiteX18" fmla="*/ 1534450 w 1534450"/>
              <a:gd name="connsiteY18" fmla="*/ 1706708 h 6194605"/>
              <a:gd name="connsiteX19" fmla="*/ 1534450 w 1534450"/>
              <a:gd name="connsiteY19" fmla="*/ 1987265 h 6194605"/>
              <a:gd name="connsiteX20" fmla="*/ 1534450 w 1534450"/>
              <a:gd name="connsiteY20" fmla="*/ 2029942 h 6194605"/>
              <a:gd name="connsiteX21" fmla="*/ 1534450 w 1534450"/>
              <a:gd name="connsiteY21" fmla="*/ 2310499 h 6194605"/>
              <a:gd name="connsiteX22" fmla="*/ 1534450 w 1534450"/>
              <a:gd name="connsiteY22" fmla="*/ 2398299 h 6194605"/>
              <a:gd name="connsiteX23" fmla="*/ 1534450 w 1534450"/>
              <a:gd name="connsiteY23" fmla="*/ 2678857 h 6194605"/>
              <a:gd name="connsiteX24" fmla="*/ 1534450 w 1534450"/>
              <a:gd name="connsiteY24" fmla="*/ 2721534 h 6194605"/>
              <a:gd name="connsiteX25" fmla="*/ 1534450 w 1534450"/>
              <a:gd name="connsiteY25" fmla="*/ 2983125 h 6194605"/>
              <a:gd name="connsiteX26" fmla="*/ 1534450 w 1534450"/>
              <a:gd name="connsiteY26" fmla="*/ 3002091 h 6194605"/>
              <a:gd name="connsiteX27" fmla="*/ 1534450 w 1534450"/>
              <a:gd name="connsiteY27" fmla="*/ 3263682 h 6194605"/>
              <a:gd name="connsiteX28" fmla="*/ 1534450 w 1534450"/>
              <a:gd name="connsiteY28" fmla="*/ 3306358 h 6194605"/>
              <a:gd name="connsiteX29" fmla="*/ 1534450 w 1534450"/>
              <a:gd name="connsiteY29" fmla="*/ 3586916 h 6194605"/>
              <a:gd name="connsiteX30" fmla="*/ 1534450 w 1534450"/>
              <a:gd name="connsiteY30" fmla="*/ 3674717 h 6194605"/>
              <a:gd name="connsiteX31" fmla="*/ 1534450 w 1534450"/>
              <a:gd name="connsiteY31" fmla="*/ 3955274 h 6194605"/>
              <a:gd name="connsiteX32" fmla="*/ 1534450 w 1534450"/>
              <a:gd name="connsiteY32" fmla="*/ 3997950 h 6194605"/>
              <a:gd name="connsiteX33" fmla="*/ 1534450 w 1534450"/>
              <a:gd name="connsiteY33" fmla="*/ 4278508 h 6194605"/>
              <a:gd name="connsiteX34" fmla="*/ 1534450 w 1534450"/>
              <a:gd name="connsiteY34" fmla="*/ 4689832 h 6194605"/>
              <a:gd name="connsiteX35" fmla="*/ 1534450 w 1534450"/>
              <a:gd name="connsiteY35" fmla="*/ 4970389 h 6194605"/>
              <a:gd name="connsiteX36" fmla="*/ 1534450 w 1534450"/>
              <a:gd name="connsiteY36" fmla="*/ 5013066 h 6194605"/>
              <a:gd name="connsiteX37" fmla="*/ 1534450 w 1534450"/>
              <a:gd name="connsiteY37" fmla="*/ 5293623 h 6194605"/>
              <a:gd name="connsiteX38" fmla="*/ 1534450 w 1534450"/>
              <a:gd name="connsiteY38" fmla="*/ 5381423 h 6194605"/>
              <a:gd name="connsiteX39" fmla="*/ 1534450 w 1534450"/>
              <a:gd name="connsiteY39" fmla="*/ 5661981 h 6194605"/>
              <a:gd name="connsiteX40" fmla="*/ 1534450 w 1534450"/>
              <a:gd name="connsiteY40" fmla="*/ 5704658 h 6194605"/>
              <a:gd name="connsiteX41" fmla="*/ 1534450 w 1534450"/>
              <a:gd name="connsiteY41" fmla="*/ 5985215 h 6194605"/>
              <a:gd name="connsiteX42" fmla="*/ 1291991 w 1534450"/>
              <a:gd name="connsiteY42" fmla="*/ 6194605 h 6194605"/>
              <a:gd name="connsiteX43" fmla="*/ 1021020 w 1534450"/>
              <a:gd name="connsiteY43" fmla="*/ 6194605 h 6194605"/>
              <a:gd name="connsiteX44" fmla="*/ 951383 w 1534450"/>
              <a:gd name="connsiteY44" fmla="*/ 6194605 h 6194605"/>
              <a:gd name="connsiteX45" fmla="*/ 842515 w 1534450"/>
              <a:gd name="connsiteY45" fmla="*/ 6194605 h 6194605"/>
              <a:gd name="connsiteX46" fmla="*/ 680412 w 1534450"/>
              <a:gd name="connsiteY46" fmla="*/ 6194605 h 6194605"/>
              <a:gd name="connsiteX47" fmla="*/ 571543 w 1534450"/>
              <a:gd name="connsiteY47" fmla="*/ 6194605 h 6194605"/>
              <a:gd name="connsiteX48" fmla="*/ 501908 w 1534450"/>
              <a:gd name="connsiteY48" fmla="*/ 6194605 h 6194605"/>
              <a:gd name="connsiteX49" fmla="*/ 230937 w 1534450"/>
              <a:gd name="connsiteY49" fmla="*/ 6194605 h 6194605"/>
              <a:gd name="connsiteX50" fmla="*/ 0 w 1534450"/>
              <a:gd name="connsiteY50" fmla="*/ 6194605 h 6194605"/>
              <a:gd name="connsiteX51" fmla="*/ 0 w 1534450"/>
              <a:gd name="connsiteY51" fmla="*/ 6054968 h 6194605"/>
              <a:gd name="connsiteX52" fmla="*/ 0 w 1534450"/>
              <a:gd name="connsiteY52" fmla="*/ 5508071 h 6194605"/>
              <a:gd name="connsiteX53" fmla="*/ 0 w 1534450"/>
              <a:gd name="connsiteY53" fmla="*/ 5367526 h 6194605"/>
              <a:gd name="connsiteX54" fmla="*/ 0 w 1534450"/>
              <a:gd name="connsiteY54" fmla="*/ 5147800 h 6194605"/>
              <a:gd name="connsiteX55" fmla="*/ 0 w 1534450"/>
              <a:gd name="connsiteY55" fmla="*/ 4820627 h 6194605"/>
              <a:gd name="connsiteX56" fmla="*/ 0 w 1534450"/>
              <a:gd name="connsiteY56" fmla="*/ 4600898 h 6194605"/>
              <a:gd name="connsiteX57" fmla="*/ 0 w 1534450"/>
              <a:gd name="connsiteY57" fmla="*/ 4460357 h 6194605"/>
              <a:gd name="connsiteX58" fmla="*/ 0 w 1534450"/>
              <a:gd name="connsiteY58" fmla="*/ 3913457 h 6194605"/>
              <a:gd name="connsiteX59" fmla="*/ 1 w 1534450"/>
              <a:gd name="connsiteY59" fmla="*/ 3913457 h 6194605"/>
              <a:gd name="connsiteX60" fmla="*/ 1 w 1534450"/>
              <a:gd name="connsiteY60" fmla="*/ 3391103 h 6194605"/>
              <a:gd name="connsiteX61" fmla="*/ 1 w 1534450"/>
              <a:gd name="connsiteY61" fmla="*/ 3288458 h 6194605"/>
              <a:gd name="connsiteX62" fmla="*/ 0 w 1534450"/>
              <a:gd name="connsiteY62" fmla="*/ 3288458 h 6194605"/>
              <a:gd name="connsiteX63" fmla="*/ 0 w 1534450"/>
              <a:gd name="connsiteY63" fmla="*/ 3182336 h 6194605"/>
              <a:gd name="connsiteX64" fmla="*/ 1 w 1534450"/>
              <a:gd name="connsiteY64" fmla="*/ 3182336 h 6194605"/>
              <a:gd name="connsiteX65" fmla="*/ 1 w 1534450"/>
              <a:gd name="connsiteY65" fmla="*/ 2930973 h 6194605"/>
              <a:gd name="connsiteX66" fmla="*/ 0 w 1534450"/>
              <a:gd name="connsiteY66" fmla="*/ 2930973 h 6194605"/>
              <a:gd name="connsiteX67" fmla="*/ 0 w 1534450"/>
              <a:gd name="connsiteY67" fmla="*/ 2604180 h 6194605"/>
              <a:gd name="connsiteX68" fmla="*/ 0 w 1534450"/>
              <a:gd name="connsiteY68" fmla="*/ 2383049 h 6194605"/>
              <a:gd name="connsiteX69" fmla="*/ 0 w 1534450"/>
              <a:gd name="connsiteY69" fmla="*/ 1836151 h 6194605"/>
              <a:gd name="connsiteX70" fmla="*/ 0 w 1534450"/>
              <a:gd name="connsiteY70" fmla="*/ 1695606 h 6194605"/>
              <a:gd name="connsiteX71" fmla="*/ 0 w 1534450"/>
              <a:gd name="connsiteY71" fmla="*/ 1475879 h 6194605"/>
              <a:gd name="connsiteX72" fmla="*/ 0 w 1534450"/>
              <a:gd name="connsiteY72" fmla="*/ 1148708 h 6194605"/>
              <a:gd name="connsiteX73" fmla="*/ 0 w 1534450"/>
              <a:gd name="connsiteY73" fmla="*/ 928979 h 6194605"/>
              <a:gd name="connsiteX74" fmla="*/ 0 w 1534450"/>
              <a:gd name="connsiteY74" fmla="*/ 788436 h 6194605"/>
              <a:gd name="connsiteX75" fmla="*/ 0 w 1534450"/>
              <a:gd name="connsiteY75" fmla="*/ 241537 h 6194605"/>
              <a:gd name="connsiteX76" fmla="*/ 1 w 1534450"/>
              <a:gd name="connsiteY76" fmla="*/ 241537 h 61946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1534450" h="6194605">
                <a:moveTo>
                  <a:pt x="1" y="0"/>
                </a:moveTo>
                <a:lnTo>
                  <a:pt x="214586" y="0"/>
                </a:lnTo>
                <a:lnTo>
                  <a:pt x="214586" y="1"/>
                </a:lnTo>
                <a:lnTo>
                  <a:pt x="473397" y="1"/>
                </a:lnTo>
                <a:lnTo>
                  <a:pt x="744369" y="1"/>
                </a:lnTo>
                <a:lnTo>
                  <a:pt x="814003" y="1"/>
                </a:lnTo>
                <a:lnTo>
                  <a:pt x="922872" y="1"/>
                </a:lnTo>
                <a:lnTo>
                  <a:pt x="1084975" y="1"/>
                </a:lnTo>
                <a:lnTo>
                  <a:pt x="1193844" y="1"/>
                </a:lnTo>
                <a:lnTo>
                  <a:pt x="1263478" y="1"/>
                </a:lnTo>
                <a:lnTo>
                  <a:pt x="1534450" y="1"/>
                </a:lnTo>
                <a:lnTo>
                  <a:pt x="1534450" y="280558"/>
                </a:lnTo>
                <a:lnTo>
                  <a:pt x="1534450" y="323234"/>
                </a:lnTo>
                <a:lnTo>
                  <a:pt x="1534450" y="603792"/>
                </a:lnTo>
                <a:lnTo>
                  <a:pt x="1534450" y="691592"/>
                </a:lnTo>
                <a:lnTo>
                  <a:pt x="1534450" y="972149"/>
                </a:lnTo>
                <a:lnTo>
                  <a:pt x="1534450" y="1014826"/>
                </a:lnTo>
                <a:lnTo>
                  <a:pt x="1534450" y="1295384"/>
                </a:lnTo>
                <a:lnTo>
                  <a:pt x="1534450" y="1706708"/>
                </a:lnTo>
                <a:lnTo>
                  <a:pt x="1534450" y="1987265"/>
                </a:lnTo>
                <a:lnTo>
                  <a:pt x="1534450" y="2029942"/>
                </a:lnTo>
                <a:lnTo>
                  <a:pt x="1534450" y="2310499"/>
                </a:lnTo>
                <a:lnTo>
                  <a:pt x="1534450" y="2398299"/>
                </a:lnTo>
                <a:lnTo>
                  <a:pt x="1534450" y="2678857"/>
                </a:lnTo>
                <a:lnTo>
                  <a:pt x="1534450" y="2721534"/>
                </a:lnTo>
                <a:lnTo>
                  <a:pt x="1534450" y="2983125"/>
                </a:lnTo>
                <a:lnTo>
                  <a:pt x="1534450" y="3002091"/>
                </a:lnTo>
                <a:lnTo>
                  <a:pt x="1534450" y="3263682"/>
                </a:lnTo>
                <a:lnTo>
                  <a:pt x="1534450" y="3306358"/>
                </a:lnTo>
                <a:lnTo>
                  <a:pt x="1534450" y="3586916"/>
                </a:lnTo>
                <a:lnTo>
                  <a:pt x="1534450" y="3674717"/>
                </a:lnTo>
                <a:lnTo>
                  <a:pt x="1534450" y="3955274"/>
                </a:lnTo>
                <a:lnTo>
                  <a:pt x="1534450" y="3997950"/>
                </a:lnTo>
                <a:lnTo>
                  <a:pt x="1534450" y="4278508"/>
                </a:lnTo>
                <a:lnTo>
                  <a:pt x="1534450" y="4689832"/>
                </a:lnTo>
                <a:lnTo>
                  <a:pt x="1534450" y="4970389"/>
                </a:lnTo>
                <a:lnTo>
                  <a:pt x="1534450" y="5013066"/>
                </a:lnTo>
                <a:lnTo>
                  <a:pt x="1534450" y="5293623"/>
                </a:lnTo>
                <a:lnTo>
                  <a:pt x="1534450" y="5381423"/>
                </a:lnTo>
                <a:lnTo>
                  <a:pt x="1534450" y="5661981"/>
                </a:lnTo>
                <a:lnTo>
                  <a:pt x="1534450" y="5704658"/>
                </a:lnTo>
                <a:lnTo>
                  <a:pt x="1534450" y="5985215"/>
                </a:lnTo>
                <a:cubicBezTo>
                  <a:pt x="1534450" y="6100550"/>
                  <a:pt x="1426336" y="6194605"/>
                  <a:pt x="1291991" y="6194605"/>
                </a:cubicBezTo>
                <a:lnTo>
                  <a:pt x="1021020" y="6194605"/>
                </a:lnTo>
                <a:lnTo>
                  <a:pt x="951383" y="6194605"/>
                </a:lnTo>
                <a:lnTo>
                  <a:pt x="842515" y="6194605"/>
                </a:lnTo>
                <a:lnTo>
                  <a:pt x="680412" y="6194605"/>
                </a:lnTo>
                <a:lnTo>
                  <a:pt x="571543" y="6194605"/>
                </a:lnTo>
                <a:lnTo>
                  <a:pt x="501908" y="6194605"/>
                </a:lnTo>
                <a:lnTo>
                  <a:pt x="230937" y="6194605"/>
                </a:lnTo>
                <a:lnTo>
                  <a:pt x="0" y="6194605"/>
                </a:lnTo>
                <a:lnTo>
                  <a:pt x="0" y="6054968"/>
                </a:lnTo>
                <a:lnTo>
                  <a:pt x="0" y="5508071"/>
                </a:lnTo>
                <a:lnTo>
                  <a:pt x="0" y="5367526"/>
                </a:lnTo>
                <a:lnTo>
                  <a:pt x="0" y="5147800"/>
                </a:lnTo>
                <a:lnTo>
                  <a:pt x="0" y="4820627"/>
                </a:lnTo>
                <a:lnTo>
                  <a:pt x="0" y="4600898"/>
                </a:lnTo>
                <a:lnTo>
                  <a:pt x="0" y="4460357"/>
                </a:lnTo>
                <a:lnTo>
                  <a:pt x="0" y="3913457"/>
                </a:lnTo>
                <a:lnTo>
                  <a:pt x="1" y="3913457"/>
                </a:lnTo>
                <a:lnTo>
                  <a:pt x="1" y="3391103"/>
                </a:lnTo>
                <a:lnTo>
                  <a:pt x="1" y="3288458"/>
                </a:lnTo>
                <a:lnTo>
                  <a:pt x="0" y="3288458"/>
                </a:lnTo>
                <a:lnTo>
                  <a:pt x="0" y="3182336"/>
                </a:lnTo>
                <a:lnTo>
                  <a:pt x="1" y="3182336"/>
                </a:lnTo>
                <a:lnTo>
                  <a:pt x="1" y="2930973"/>
                </a:lnTo>
                <a:lnTo>
                  <a:pt x="0" y="2930973"/>
                </a:lnTo>
                <a:lnTo>
                  <a:pt x="0" y="2604180"/>
                </a:lnTo>
                <a:lnTo>
                  <a:pt x="0" y="2383049"/>
                </a:lnTo>
                <a:lnTo>
                  <a:pt x="0" y="1836151"/>
                </a:lnTo>
                <a:lnTo>
                  <a:pt x="0" y="1695606"/>
                </a:lnTo>
                <a:lnTo>
                  <a:pt x="0" y="1475879"/>
                </a:lnTo>
                <a:lnTo>
                  <a:pt x="0" y="1148708"/>
                </a:lnTo>
                <a:lnTo>
                  <a:pt x="0" y="928979"/>
                </a:lnTo>
                <a:lnTo>
                  <a:pt x="0" y="788436"/>
                </a:lnTo>
                <a:lnTo>
                  <a:pt x="0" y="241537"/>
                </a:lnTo>
                <a:lnTo>
                  <a:pt x="1" y="241537"/>
                </a:lnTo>
                <a:close/>
              </a:path>
            </a:pathLst>
          </a:custGeom>
          <a:solidFill>
            <a:srgbClr val="459597"/>
          </a:solidFill>
          <a:ln w="24491" cap="flat">
            <a:noFill/>
            <a:prstDash val="solid"/>
            <a:miter/>
          </a:ln>
        </p:spPr>
        <p:txBody>
          <a:bodyPr wrap="square" rtlCol="0" anchor="ctr">
            <a:noAutofit/>
          </a:bodyPr>
          <a:lstStyle/>
          <a:p>
            <a:endParaRPr lang="en-US"/>
          </a:p>
        </p:txBody>
      </p:sp>
      <p:sp>
        <p:nvSpPr>
          <p:cNvPr id="2" name="TextBox 1">
            <a:extLst>
              <a:ext uri="{FF2B5EF4-FFF2-40B4-BE49-F238E27FC236}">
                <a16:creationId xmlns:a16="http://schemas.microsoft.com/office/drawing/2014/main" id="{124079F0-B01E-2DFC-3BE3-064DFC0D6D90}"/>
              </a:ext>
            </a:extLst>
          </p:cNvPr>
          <p:cNvSpPr txBox="1"/>
          <p:nvPr/>
        </p:nvSpPr>
        <p:spPr>
          <a:xfrm>
            <a:off x="2039428" y="1221512"/>
            <a:ext cx="9287333" cy="3785652"/>
          </a:xfrm>
          <a:prstGeom prst="rect">
            <a:avLst/>
          </a:prstGeom>
          <a:noFill/>
        </p:spPr>
        <p:txBody>
          <a:bodyPr wrap="square">
            <a:spAutoFit/>
          </a:bodyPr>
          <a:lstStyle/>
          <a:p>
            <a:pPr>
              <a:lnSpc>
                <a:spcPts val="2380"/>
              </a:lnSpc>
            </a:pPr>
            <a:r>
              <a:rPr lang="en-US" sz="2400" b="1" dirty="0">
                <a:solidFill>
                  <a:srgbClr val="EC7C69"/>
                </a:solidFill>
              </a:rPr>
              <a:t>Fjármálaráð: </a:t>
            </a:r>
            <a:r>
              <a:rPr lang="en-US" sz="2200" dirty="0">
                <a:solidFill>
                  <a:srgbClr val="494949"/>
                </a:solidFill>
              </a:rPr>
              <a:t>Meðhöndlaðu alltaf gistingu fyrir gesti sem rekstur í skipulagslegu tilliti, sama hversu tímabundin mannvirkjunum kann að virðast.</a:t>
            </a:r>
          </a:p>
          <a:p>
            <a:pPr>
              <a:lnSpc>
                <a:spcPts val="2380"/>
              </a:lnSpc>
            </a:pPr>
            <a:endParaRPr lang="en-US" sz="2200" dirty="0">
              <a:solidFill>
                <a:srgbClr val="494949"/>
              </a:solidFill>
            </a:endParaRPr>
          </a:p>
          <a:p>
            <a:pPr>
              <a:lnSpc>
                <a:spcPts val="2380"/>
              </a:lnSpc>
            </a:pPr>
            <a:endParaRPr lang="en-US" sz="2200" dirty="0">
              <a:solidFill>
                <a:srgbClr val="494949"/>
              </a:solidFill>
            </a:endParaRPr>
          </a:p>
          <a:p>
            <a:pPr>
              <a:lnSpc>
                <a:spcPts val="2380"/>
              </a:lnSpc>
            </a:pPr>
            <a:r>
              <a:rPr lang="en-US" sz="2400" b="1" dirty="0">
                <a:solidFill>
                  <a:srgbClr val="EC7C69"/>
                </a:solidFill>
              </a:rPr>
              <a:t>Fjármálaráð: </a:t>
            </a:r>
            <a:r>
              <a:rPr lang="en-US" sz="2200" dirty="0">
                <a:solidFill>
                  <a:srgbClr val="494949"/>
                </a:solidFill>
              </a:rPr>
              <a:t>Jafnvel þó þú byrjir smátt (1–2 einingar), verður þú að gera ráð fyrir fullri lóðarskipulagningu, því flestar skipulagsyfirvöld krefjast langtímaþróunaráætlunar til að samþykkja umsókn þína.</a:t>
            </a:r>
          </a:p>
          <a:p>
            <a:pPr>
              <a:lnSpc>
                <a:spcPts val="2380"/>
              </a:lnSpc>
            </a:pPr>
            <a:endParaRPr lang="en-US" sz="2200" b="1" dirty="0">
              <a:solidFill>
                <a:srgbClr val="494949"/>
              </a:solidFill>
            </a:endParaRPr>
          </a:p>
          <a:p>
            <a:pPr>
              <a:lnSpc>
                <a:spcPts val="2380"/>
              </a:lnSpc>
            </a:pPr>
            <a:r>
              <a:rPr lang="en-US" sz="2200" b="1" dirty="0">
                <a:solidFill>
                  <a:srgbClr val="459597"/>
                </a:solidFill>
              </a:rPr>
              <a:t>Dæmi: </a:t>
            </a:r>
            <a:r>
              <a:rPr lang="en-US" sz="2200" b="1" dirty="0">
                <a:solidFill>
                  <a:srgbClr val="494949"/>
                </a:solidFill>
              </a:rPr>
              <a:t>Írska </a:t>
            </a:r>
            <a:r>
              <a:rPr lang="en-US" sz="2200" u="sng" dirty="0">
                <a:solidFill>
                  <a:srgbClr val="494949"/>
                </a:solidFill>
              </a:rPr>
              <a:t>landbúnaðarráðuneytið </a:t>
            </a:r>
            <a:r>
              <a:rPr lang="en-US" sz="2200" dirty="0">
                <a:solidFill>
                  <a:srgbClr val="494949"/>
                </a:solidFill>
              </a:rPr>
              <a:t>mælir </a:t>
            </a:r>
            <a:r>
              <a:rPr lang="en-US" sz="2200" i="1" dirty="0">
                <a:solidFill>
                  <a:srgbClr val="494949"/>
                </a:solidFill>
              </a:rPr>
              <a:t>með</a:t>
            </a:r>
            <a:r>
              <a:rPr lang="en-US" sz="2200" dirty="0">
                <a:solidFill>
                  <a:srgbClr val="494949"/>
                </a:solidFill>
              </a:rPr>
              <a:t> að umbreyting á akri í glamping krefjist leyfis (jafnvel þó gámar séu tæknilega tímabundnir). </a:t>
            </a:r>
          </a:p>
          <a:p>
            <a:pPr>
              <a:lnSpc>
                <a:spcPts val="2380"/>
              </a:lnSpc>
            </a:pPr>
            <a:endParaRPr lang="en-US" sz="2200" dirty="0">
              <a:solidFill>
                <a:srgbClr val="494949"/>
              </a:solidFill>
            </a:endParaRPr>
          </a:p>
          <a:p>
            <a:pPr>
              <a:lnSpc>
                <a:spcPts val="2380"/>
              </a:lnSpc>
            </a:pPr>
            <a:endParaRPr lang="en-US" sz="2200" dirty="0">
              <a:solidFill>
                <a:srgbClr val="494949"/>
              </a:solidFill>
            </a:endParaRPr>
          </a:p>
        </p:txBody>
      </p:sp>
      <p:pic>
        <p:nvPicPr>
          <p:cNvPr id="14" name="Picture 13">
            <a:extLst>
              <a:ext uri="{FF2B5EF4-FFF2-40B4-BE49-F238E27FC236}">
                <a16:creationId xmlns:a16="http://schemas.microsoft.com/office/drawing/2014/main" id="{4328B1D2-50AF-791A-730C-10E8737987B8}"/>
              </a:ext>
            </a:extLst>
          </p:cNvPr>
          <p:cNvPicPr>
            <a:picLocks noChangeAspect="1"/>
          </p:cNvPicPr>
          <p:nvPr/>
        </p:nvPicPr>
        <p:blipFill>
          <a:blip r:embed="rId2">
            <a:alphaModFix amt="33000"/>
            <a:biLevel thresh="25000"/>
            <a:extLst>
              <a:ext uri="{BEBA8EAE-BF5A-486C-A8C5-ECC9F3942E4B}">
                <a14:imgProps xmlns:a14="http://schemas.microsoft.com/office/drawing/2010/main">
                  <a14:imgLayer r:embed="rId3">
                    <a14:imgEffect>
                      <a14:colorTemperature colorTemp="4700"/>
                    </a14:imgEffect>
                  </a14:imgLayer>
                </a14:imgProps>
              </a:ext>
              <a:ext uri="{28A0092B-C50C-407E-A947-70E740481C1C}">
                <a14:useLocalDpi xmlns:a14="http://schemas.microsoft.com/office/drawing/2010/main" val="0"/>
              </a:ext>
            </a:extLst>
          </a:blip>
          <a:srcRect l="53155" t="-1" r="5047" b="49903"/>
          <a:stretch/>
        </p:blipFill>
        <p:spPr>
          <a:xfrm>
            <a:off x="-1284550" y="4197350"/>
            <a:ext cx="3580276" cy="2659133"/>
          </a:xfrm>
          <a:prstGeom prst="rect">
            <a:avLst/>
          </a:prstGeom>
        </p:spPr>
      </p:pic>
      <p:sp>
        <p:nvSpPr>
          <p:cNvPr id="6" name="Text Placeholder 3">
            <a:extLst>
              <a:ext uri="{FF2B5EF4-FFF2-40B4-BE49-F238E27FC236}">
                <a16:creationId xmlns:a16="http://schemas.microsoft.com/office/drawing/2014/main" id="{D0A91422-C00E-B7E1-4F1B-8BA41F4E95AF}"/>
              </a:ext>
            </a:extLst>
          </p:cNvPr>
          <p:cNvSpPr txBox="1">
            <a:spLocks/>
          </p:cNvSpPr>
          <p:nvPr/>
        </p:nvSpPr>
        <p:spPr>
          <a:xfrm rot="16200000">
            <a:off x="-1643725" y="2596929"/>
            <a:ext cx="5537624" cy="1229105"/>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lnSpc>
                <a:spcPts val="3620"/>
              </a:lnSpc>
            </a:pPr>
            <a:r>
              <a:rPr lang="en-US" dirty="0">
                <a:solidFill>
                  <a:schemeClr val="bg1"/>
                </a:solidFill>
              </a:rPr>
              <a:t>Viðskiptalíkön</a:t>
            </a:r>
          </a:p>
          <a:p>
            <a:pPr algn="r">
              <a:lnSpc>
                <a:spcPts val="3620"/>
              </a:lnSpc>
            </a:pPr>
            <a:endParaRPr lang="en-US" dirty="0">
              <a:solidFill>
                <a:schemeClr val="bg1"/>
              </a:solidFill>
            </a:endParaRPr>
          </a:p>
        </p:txBody>
      </p:sp>
      <p:cxnSp>
        <p:nvCxnSpPr>
          <p:cNvPr id="8" name="Straight Connector 7">
            <a:extLst>
              <a:ext uri="{FF2B5EF4-FFF2-40B4-BE49-F238E27FC236}">
                <a16:creationId xmlns:a16="http://schemas.microsoft.com/office/drawing/2014/main" id="{69ADA6E0-BDC2-5FAC-EEA9-CA02E5C1E6C1}"/>
              </a:ext>
            </a:extLst>
          </p:cNvPr>
          <p:cNvCxnSpPr>
            <a:cxnSpLocks/>
          </p:cNvCxnSpPr>
          <p:nvPr/>
        </p:nvCxnSpPr>
        <p:spPr>
          <a:xfrm>
            <a:off x="1744556" y="972877"/>
            <a:ext cx="7793875"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Text Placeholder 5">
            <a:extLst>
              <a:ext uri="{FF2B5EF4-FFF2-40B4-BE49-F238E27FC236}">
                <a16:creationId xmlns:a16="http://schemas.microsoft.com/office/drawing/2014/main" id="{873EE413-743B-35B4-5DFF-D6C9A80C6936}"/>
              </a:ext>
            </a:extLst>
          </p:cNvPr>
          <p:cNvSpPr txBox="1">
            <a:spLocks/>
          </p:cNvSpPr>
          <p:nvPr/>
        </p:nvSpPr>
        <p:spPr>
          <a:xfrm>
            <a:off x="2039428" y="400242"/>
            <a:ext cx="7699278" cy="681577"/>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solidFill>
                  <a:srgbClr val="459597"/>
                </a:solidFill>
              </a:rPr>
              <a:t>Viðbótarkostnað við atvinnurekstur</a:t>
            </a:r>
          </a:p>
        </p:txBody>
      </p:sp>
      <p:sp>
        <p:nvSpPr>
          <p:cNvPr id="3" name="Slide Number Placeholder 5">
            <a:extLst>
              <a:ext uri="{FF2B5EF4-FFF2-40B4-BE49-F238E27FC236}">
                <a16:creationId xmlns:a16="http://schemas.microsoft.com/office/drawing/2014/main" id="{D6E471E3-53B5-2BA7-5BAF-370371E64405}"/>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44</a:t>
            </a:fld>
            <a:endParaRPr lang="fr-CA" sz="1200" dirty="0"/>
          </a:p>
        </p:txBody>
      </p:sp>
    </p:spTree>
    <p:extLst>
      <p:ext uri="{BB962C8B-B14F-4D97-AF65-F5344CB8AC3E}">
        <p14:creationId xmlns:p14="http://schemas.microsoft.com/office/powerpoint/2010/main" val="407661545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F90E37-946D-FC8C-86DD-79EF1C45E015}"/>
            </a:ext>
          </a:extLst>
        </p:cNvPr>
        <p:cNvGrpSpPr/>
        <p:nvPr/>
      </p:nvGrpSpPr>
      <p:grpSpPr>
        <a:xfrm>
          <a:off x="0" y="0"/>
          <a:ext cx="0" cy="0"/>
          <a:chOff x="0" y="0"/>
          <a:chExt cx="0" cy="0"/>
        </a:xfrm>
      </p:grpSpPr>
      <p:sp>
        <p:nvSpPr>
          <p:cNvPr id="9" name="Freeform 8">
            <a:extLst>
              <a:ext uri="{FF2B5EF4-FFF2-40B4-BE49-F238E27FC236}">
                <a16:creationId xmlns:a16="http://schemas.microsoft.com/office/drawing/2014/main" id="{3C500DF0-DDEA-3FC1-347B-D3C2CD3CA42A}"/>
              </a:ext>
            </a:extLst>
          </p:cNvPr>
          <p:cNvSpPr/>
          <p:nvPr/>
        </p:nvSpPr>
        <p:spPr>
          <a:xfrm>
            <a:off x="-1" y="0"/>
            <a:ext cx="1534450" cy="6194605"/>
          </a:xfrm>
          <a:custGeom>
            <a:avLst/>
            <a:gdLst>
              <a:gd name="connsiteX0" fmla="*/ 1 w 1534450"/>
              <a:gd name="connsiteY0" fmla="*/ 0 h 6194605"/>
              <a:gd name="connsiteX1" fmla="*/ 214586 w 1534450"/>
              <a:gd name="connsiteY1" fmla="*/ 0 h 6194605"/>
              <a:gd name="connsiteX2" fmla="*/ 214586 w 1534450"/>
              <a:gd name="connsiteY2" fmla="*/ 1 h 6194605"/>
              <a:gd name="connsiteX3" fmla="*/ 473397 w 1534450"/>
              <a:gd name="connsiteY3" fmla="*/ 1 h 6194605"/>
              <a:gd name="connsiteX4" fmla="*/ 744369 w 1534450"/>
              <a:gd name="connsiteY4" fmla="*/ 1 h 6194605"/>
              <a:gd name="connsiteX5" fmla="*/ 814003 w 1534450"/>
              <a:gd name="connsiteY5" fmla="*/ 1 h 6194605"/>
              <a:gd name="connsiteX6" fmla="*/ 922872 w 1534450"/>
              <a:gd name="connsiteY6" fmla="*/ 1 h 6194605"/>
              <a:gd name="connsiteX7" fmla="*/ 1084975 w 1534450"/>
              <a:gd name="connsiteY7" fmla="*/ 1 h 6194605"/>
              <a:gd name="connsiteX8" fmla="*/ 1193844 w 1534450"/>
              <a:gd name="connsiteY8" fmla="*/ 1 h 6194605"/>
              <a:gd name="connsiteX9" fmla="*/ 1263478 w 1534450"/>
              <a:gd name="connsiteY9" fmla="*/ 1 h 6194605"/>
              <a:gd name="connsiteX10" fmla="*/ 1534450 w 1534450"/>
              <a:gd name="connsiteY10" fmla="*/ 1 h 6194605"/>
              <a:gd name="connsiteX11" fmla="*/ 1534450 w 1534450"/>
              <a:gd name="connsiteY11" fmla="*/ 280558 h 6194605"/>
              <a:gd name="connsiteX12" fmla="*/ 1534450 w 1534450"/>
              <a:gd name="connsiteY12" fmla="*/ 323234 h 6194605"/>
              <a:gd name="connsiteX13" fmla="*/ 1534450 w 1534450"/>
              <a:gd name="connsiteY13" fmla="*/ 603792 h 6194605"/>
              <a:gd name="connsiteX14" fmla="*/ 1534450 w 1534450"/>
              <a:gd name="connsiteY14" fmla="*/ 691592 h 6194605"/>
              <a:gd name="connsiteX15" fmla="*/ 1534450 w 1534450"/>
              <a:gd name="connsiteY15" fmla="*/ 972149 h 6194605"/>
              <a:gd name="connsiteX16" fmla="*/ 1534450 w 1534450"/>
              <a:gd name="connsiteY16" fmla="*/ 1014826 h 6194605"/>
              <a:gd name="connsiteX17" fmla="*/ 1534450 w 1534450"/>
              <a:gd name="connsiteY17" fmla="*/ 1295384 h 6194605"/>
              <a:gd name="connsiteX18" fmla="*/ 1534450 w 1534450"/>
              <a:gd name="connsiteY18" fmla="*/ 1706708 h 6194605"/>
              <a:gd name="connsiteX19" fmla="*/ 1534450 w 1534450"/>
              <a:gd name="connsiteY19" fmla="*/ 1987265 h 6194605"/>
              <a:gd name="connsiteX20" fmla="*/ 1534450 w 1534450"/>
              <a:gd name="connsiteY20" fmla="*/ 2029942 h 6194605"/>
              <a:gd name="connsiteX21" fmla="*/ 1534450 w 1534450"/>
              <a:gd name="connsiteY21" fmla="*/ 2310499 h 6194605"/>
              <a:gd name="connsiteX22" fmla="*/ 1534450 w 1534450"/>
              <a:gd name="connsiteY22" fmla="*/ 2398299 h 6194605"/>
              <a:gd name="connsiteX23" fmla="*/ 1534450 w 1534450"/>
              <a:gd name="connsiteY23" fmla="*/ 2678857 h 6194605"/>
              <a:gd name="connsiteX24" fmla="*/ 1534450 w 1534450"/>
              <a:gd name="connsiteY24" fmla="*/ 2721534 h 6194605"/>
              <a:gd name="connsiteX25" fmla="*/ 1534450 w 1534450"/>
              <a:gd name="connsiteY25" fmla="*/ 2983125 h 6194605"/>
              <a:gd name="connsiteX26" fmla="*/ 1534450 w 1534450"/>
              <a:gd name="connsiteY26" fmla="*/ 3002091 h 6194605"/>
              <a:gd name="connsiteX27" fmla="*/ 1534450 w 1534450"/>
              <a:gd name="connsiteY27" fmla="*/ 3263682 h 6194605"/>
              <a:gd name="connsiteX28" fmla="*/ 1534450 w 1534450"/>
              <a:gd name="connsiteY28" fmla="*/ 3306358 h 6194605"/>
              <a:gd name="connsiteX29" fmla="*/ 1534450 w 1534450"/>
              <a:gd name="connsiteY29" fmla="*/ 3586916 h 6194605"/>
              <a:gd name="connsiteX30" fmla="*/ 1534450 w 1534450"/>
              <a:gd name="connsiteY30" fmla="*/ 3674717 h 6194605"/>
              <a:gd name="connsiteX31" fmla="*/ 1534450 w 1534450"/>
              <a:gd name="connsiteY31" fmla="*/ 3955274 h 6194605"/>
              <a:gd name="connsiteX32" fmla="*/ 1534450 w 1534450"/>
              <a:gd name="connsiteY32" fmla="*/ 3997950 h 6194605"/>
              <a:gd name="connsiteX33" fmla="*/ 1534450 w 1534450"/>
              <a:gd name="connsiteY33" fmla="*/ 4278508 h 6194605"/>
              <a:gd name="connsiteX34" fmla="*/ 1534450 w 1534450"/>
              <a:gd name="connsiteY34" fmla="*/ 4689832 h 6194605"/>
              <a:gd name="connsiteX35" fmla="*/ 1534450 w 1534450"/>
              <a:gd name="connsiteY35" fmla="*/ 4970389 h 6194605"/>
              <a:gd name="connsiteX36" fmla="*/ 1534450 w 1534450"/>
              <a:gd name="connsiteY36" fmla="*/ 5013066 h 6194605"/>
              <a:gd name="connsiteX37" fmla="*/ 1534450 w 1534450"/>
              <a:gd name="connsiteY37" fmla="*/ 5293623 h 6194605"/>
              <a:gd name="connsiteX38" fmla="*/ 1534450 w 1534450"/>
              <a:gd name="connsiteY38" fmla="*/ 5381423 h 6194605"/>
              <a:gd name="connsiteX39" fmla="*/ 1534450 w 1534450"/>
              <a:gd name="connsiteY39" fmla="*/ 5661981 h 6194605"/>
              <a:gd name="connsiteX40" fmla="*/ 1534450 w 1534450"/>
              <a:gd name="connsiteY40" fmla="*/ 5704658 h 6194605"/>
              <a:gd name="connsiteX41" fmla="*/ 1534450 w 1534450"/>
              <a:gd name="connsiteY41" fmla="*/ 5985215 h 6194605"/>
              <a:gd name="connsiteX42" fmla="*/ 1291991 w 1534450"/>
              <a:gd name="connsiteY42" fmla="*/ 6194605 h 6194605"/>
              <a:gd name="connsiteX43" fmla="*/ 1021020 w 1534450"/>
              <a:gd name="connsiteY43" fmla="*/ 6194605 h 6194605"/>
              <a:gd name="connsiteX44" fmla="*/ 951383 w 1534450"/>
              <a:gd name="connsiteY44" fmla="*/ 6194605 h 6194605"/>
              <a:gd name="connsiteX45" fmla="*/ 842515 w 1534450"/>
              <a:gd name="connsiteY45" fmla="*/ 6194605 h 6194605"/>
              <a:gd name="connsiteX46" fmla="*/ 680412 w 1534450"/>
              <a:gd name="connsiteY46" fmla="*/ 6194605 h 6194605"/>
              <a:gd name="connsiteX47" fmla="*/ 571543 w 1534450"/>
              <a:gd name="connsiteY47" fmla="*/ 6194605 h 6194605"/>
              <a:gd name="connsiteX48" fmla="*/ 501908 w 1534450"/>
              <a:gd name="connsiteY48" fmla="*/ 6194605 h 6194605"/>
              <a:gd name="connsiteX49" fmla="*/ 230937 w 1534450"/>
              <a:gd name="connsiteY49" fmla="*/ 6194605 h 6194605"/>
              <a:gd name="connsiteX50" fmla="*/ 0 w 1534450"/>
              <a:gd name="connsiteY50" fmla="*/ 6194605 h 6194605"/>
              <a:gd name="connsiteX51" fmla="*/ 0 w 1534450"/>
              <a:gd name="connsiteY51" fmla="*/ 6054968 h 6194605"/>
              <a:gd name="connsiteX52" fmla="*/ 0 w 1534450"/>
              <a:gd name="connsiteY52" fmla="*/ 5508071 h 6194605"/>
              <a:gd name="connsiteX53" fmla="*/ 0 w 1534450"/>
              <a:gd name="connsiteY53" fmla="*/ 5367526 h 6194605"/>
              <a:gd name="connsiteX54" fmla="*/ 0 w 1534450"/>
              <a:gd name="connsiteY54" fmla="*/ 5147800 h 6194605"/>
              <a:gd name="connsiteX55" fmla="*/ 0 w 1534450"/>
              <a:gd name="connsiteY55" fmla="*/ 4820627 h 6194605"/>
              <a:gd name="connsiteX56" fmla="*/ 0 w 1534450"/>
              <a:gd name="connsiteY56" fmla="*/ 4600898 h 6194605"/>
              <a:gd name="connsiteX57" fmla="*/ 0 w 1534450"/>
              <a:gd name="connsiteY57" fmla="*/ 4460357 h 6194605"/>
              <a:gd name="connsiteX58" fmla="*/ 0 w 1534450"/>
              <a:gd name="connsiteY58" fmla="*/ 3913457 h 6194605"/>
              <a:gd name="connsiteX59" fmla="*/ 1 w 1534450"/>
              <a:gd name="connsiteY59" fmla="*/ 3913457 h 6194605"/>
              <a:gd name="connsiteX60" fmla="*/ 1 w 1534450"/>
              <a:gd name="connsiteY60" fmla="*/ 3391103 h 6194605"/>
              <a:gd name="connsiteX61" fmla="*/ 1 w 1534450"/>
              <a:gd name="connsiteY61" fmla="*/ 3288458 h 6194605"/>
              <a:gd name="connsiteX62" fmla="*/ 0 w 1534450"/>
              <a:gd name="connsiteY62" fmla="*/ 3288458 h 6194605"/>
              <a:gd name="connsiteX63" fmla="*/ 0 w 1534450"/>
              <a:gd name="connsiteY63" fmla="*/ 3182336 h 6194605"/>
              <a:gd name="connsiteX64" fmla="*/ 1 w 1534450"/>
              <a:gd name="connsiteY64" fmla="*/ 3182336 h 6194605"/>
              <a:gd name="connsiteX65" fmla="*/ 1 w 1534450"/>
              <a:gd name="connsiteY65" fmla="*/ 2930973 h 6194605"/>
              <a:gd name="connsiteX66" fmla="*/ 0 w 1534450"/>
              <a:gd name="connsiteY66" fmla="*/ 2930973 h 6194605"/>
              <a:gd name="connsiteX67" fmla="*/ 0 w 1534450"/>
              <a:gd name="connsiteY67" fmla="*/ 2604180 h 6194605"/>
              <a:gd name="connsiteX68" fmla="*/ 0 w 1534450"/>
              <a:gd name="connsiteY68" fmla="*/ 2383049 h 6194605"/>
              <a:gd name="connsiteX69" fmla="*/ 0 w 1534450"/>
              <a:gd name="connsiteY69" fmla="*/ 1836151 h 6194605"/>
              <a:gd name="connsiteX70" fmla="*/ 0 w 1534450"/>
              <a:gd name="connsiteY70" fmla="*/ 1695606 h 6194605"/>
              <a:gd name="connsiteX71" fmla="*/ 0 w 1534450"/>
              <a:gd name="connsiteY71" fmla="*/ 1475879 h 6194605"/>
              <a:gd name="connsiteX72" fmla="*/ 0 w 1534450"/>
              <a:gd name="connsiteY72" fmla="*/ 1148708 h 6194605"/>
              <a:gd name="connsiteX73" fmla="*/ 0 w 1534450"/>
              <a:gd name="connsiteY73" fmla="*/ 928979 h 6194605"/>
              <a:gd name="connsiteX74" fmla="*/ 0 w 1534450"/>
              <a:gd name="connsiteY74" fmla="*/ 788436 h 6194605"/>
              <a:gd name="connsiteX75" fmla="*/ 0 w 1534450"/>
              <a:gd name="connsiteY75" fmla="*/ 241537 h 6194605"/>
              <a:gd name="connsiteX76" fmla="*/ 1 w 1534450"/>
              <a:gd name="connsiteY76" fmla="*/ 241537 h 61946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1534450" h="6194605">
                <a:moveTo>
                  <a:pt x="1" y="0"/>
                </a:moveTo>
                <a:lnTo>
                  <a:pt x="214586" y="0"/>
                </a:lnTo>
                <a:lnTo>
                  <a:pt x="214586" y="1"/>
                </a:lnTo>
                <a:lnTo>
                  <a:pt x="473397" y="1"/>
                </a:lnTo>
                <a:lnTo>
                  <a:pt x="744369" y="1"/>
                </a:lnTo>
                <a:lnTo>
                  <a:pt x="814003" y="1"/>
                </a:lnTo>
                <a:lnTo>
                  <a:pt x="922872" y="1"/>
                </a:lnTo>
                <a:lnTo>
                  <a:pt x="1084975" y="1"/>
                </a:lnTo>
                <a:lnTo>
                  <a:pt x="1193844" y="1"/>
                </a:lnTo>
                <a:lnTo>
                  <a:pt x="1263478" y="1"/>
                </a:lnTo>
                <a:lnTo>
                  <a:pt x="1534450" y="1"/>
                </a:lnTo>
                <a:lnTo>
                  <a:pt x="1534450" y="280558"/>
                </a:lnTo>
                <a:lnTo>
                  <a:pt x="1534450" y="323234"/>
                </a:lnTo>
                <a:lnTo>
                  <a:pt x="1534450" y="603792"/>
                </a:lnTo>
                <a:lnTo>
                  <a:pt x="1534450" y="691592"/>
                </a:lnTo>
                <a:lnTo>
                  <a:pt x="1534450" y="972149"/>
                </a:lnTo>
                <a:lnTo>
                  <a:pt x="1534450" y="1014826"/>
                </a:lnTo>
                <a:lnTo>
                  <a:pt x="1534450" y="1295384"/>
                </a:lnTo>
                <a:lnTo>
                  <a:pt x="1534450" y="1706708"/>
                </a:lnTo>
                <a:lnTo>
                  <a:pt x="1534450" y="1987265"/>
                </a:lnTo>
                <a:lnTo>
                  <a:pt x="1534450" y="2029942"/>
                </a:lnTo>
                <a:lnTo>
                  <a:pt x="1534450" y="2310499"/>
                </a:lnTo>
                <a:lnTo>
                  <a:pt x="1534450" y="2398299"/>
                </a:lnTo>
                <a:lnTo>
                  <a:pt x="1534450" y="2678857"/>
                </a:lnTo>
                <a:lnTo>
                  <a:pt x="1534450" y="2721534"/>
                </a:lnTo>
                <a:lnTo>
                  <a:pt x="1534450" y="2983125"/>
                </a:lnTo>
                <a:lnTo>
                  <a:pt x="1534450" y="3002091"/>
                </a:lnTo>
                <a:lnTo>
                  <a:pt x="1534450" y="3263682"/>
                </a:lnTo>
                <a:lnTo>
                  <a:pt x="1534450" y="3306358"/>
                </a:lnTo>
                <a:lnTo>
                  <a:pt x="1534450" y="3586916"/>
                </a:lnTo>
                <a:lnTo>
                  <a:pt x="1534450" y="3674717"/>
                </a:lnTo>
                <a:lnTo>
                  <a:pt x="1534450" y="3955274"/>
                </a:lnTo>
                <a:lnTo>
                  <a:pt x="1534450" y="3997950"/>
                </a:lnTo>
                <a:lnTo>
                  <a:pt x="1534450" y="4278508"/>
                </a:lnTo>
                <a:lnTo>
                  <a:pt x="1534450" y="4689832"/>
                </a:lnTo>
                <a:lnTo>
                  <a:pt x="1534450" y="4970389"/>
                </a:lnTo>
                <a:lnTo>
                  <a:pt x="1534450" y="5013066"/>
                </a:lnTo>
                <a:lnTo>
                  <a:pt x="1534450" y="5293623"/>
                </a:lnTo>
                <a:lnTo>
                  <a:pt x="1534450" y="5381423"/>
                </a:lnTo>
                <a:lnTo>
                  <a:pt x="1534450" y="5661981"/>
                </a:lnTo>
                <a:lnTo>
                  <a:pt x="1534450" y="5704658"/>
                </a:lnTo>
                <a:lnTo>
                  <a:pt x="1534450" y="5985215"/>
                </a:lnTo>
                <a:cubicBezTo>
                  <a:pt x="1534450" y="6100550"/>
                  <a:pt x="1426336" y="6194605"/>
                  <a:pt x="1291991" y="6194605"/>
                </a:cubicBezTo>
                <a:lnTo>
                  <a:pt x="1021020" y="6194605"/>
                </a:lnTo>
                <a:lnTo>
                  <a:pt x="951383" y="6194605"/>
                </a:lnTo>
                <a:lnTo>
                  <a:pt x="842515" y="6194605"/>
                </a:lnTo>
                <a:lnTo>
                  <a:pt x="680412" y="6194605"/>
                </a:lnTo>
                <a:lnTo>
                  <a:pt x="571543" y="6194605"/>
                </a:lnTo>
                <a:lnTo>
                  <a:pt x="501908" y="6194605"/>
                </a:lnTo>
                <a:lnTo>
                  <a:pt x="230937" y="6194605"/>
                </a:lnTo>
                <a:lnTo>
                  <a:pt x="0" y="6194605"/>
                </a:lnTo>
                <a:lnTo>
                  <a:pt x="0" y="6054968"/>
                </a:lnTo>
                <a:lnTo>
                  <a:pt x="0" y="5508071"/>
                </a:lnTo>
                <a:lnTo>
                  <a:pt x="0" y="5367526"/>
                </a:lnTo>
                <a:lnTo>
                  <a:pt x="0" y="5147800"/>
                </a:lnTo>
                <a:lnTo>
                  <a:pt x="0" y="4820627"/>
                </a:lnTo>
                <a:lnTo>
                  <a:pt x="0" y="4600898"/>
                </a:lnTo>
                <a:lnTo>
                  <a:pt x="0" y="4460357"/>
                </a:lnTo>
                <a:lnTo>
                  <a:pt x="0" y="3913457"/>
                </a:lnTo>
                <a:lnTo>
                  <a:pt x="1" y="3913457"/>
                </a:lnTo>
                <a:lnTo>
                  <a:pt x="1" y="3391103"/>
                </a:lnTo>
                <a:lnTo>
                  <a:pt x="1" y="3288458"/>
                </a:lnTo>
                <a:lnTo>
                  <a:pt x="0" y="3288458"/>
                </a:lnTo>
                <a:lnTo>
                  <a:pt x="0" y="3182336"/>
                </a:lnTo>
                <a:lnTo>
                  <a:pt x="1" y="3182336"/>
                </a:lnTo>
                <a:lnTo>
                  <a:pt x="1" y="2930973"/>
                </a:lnTo>
                <a:lnTo>
                  <a:pt x="0" y="2930973"/>
                </a:lnTo>
                <a:lnTo>
                  <a:pt x="0" y="2604180"/>
                </a:lnTo>
                <a:lnTo>
                  <a:pt x="0" y="2383049"/>
                </a:lnTo>
                <a:lnTo>
                  <a:pt x="0" y="1836151"/>
                </a:lnTo>
                <a:lnTo>
                  <a:pt x="0" y="1695606"/>
                </a:lnTo>
                <a:lnTo>
                  <a:pt x="0" y="1475879"/>
                </a:lnTo>
                <a:lnTo>
                  <a:pt x="0" y="1148708"/>
                </a:lnTo>
                <a:lnTo>
                  <a:pt x="0" y="928979"/>
                </a:lnTo>
                <a:lnTo>
                  <a:pt x="0" y="788436"/>
                </a:lnTo>
                <a:lnTo>
                  <a:pt x="0" y="241537"/>
                </a:lnTo>
                <a:lnTo>
                  <a:pt x="1" y="241537"/>
                </a:lnTo>
                <a:close/>
              </a:path>
            </a:pathLst>
          </a:custGeom>
          <a:solidFill>
            <a:srgbClr val="459597"/>
          </a:solidFill>
          <a:ln w="24491" cap="flat">
            <a:noFill/>
            <a:prstDash val="solid"/>
            <a:miter/>
          </a:ln>
        </p:spPr>
        <p:txBody>
          <a:bodyPr wrap="square" rtlCol="0" anchor="ctr">
            <a:noAutofit/>
          </a:bodyPr>
          <a:lstStyle/>
          <a:p>
            <a:endParaRPr lang="en-US"/>
          </a:p>
        </p:txBody>
      </p:sp>
      <p:sp>
        <p:nvSpPr>
          <p:cNvPr id="2" name="TextBox 1">
            <a:extLst>
              <a:ext uri="{FF2B5EF4-FFF2-40B4-BE49-F238E27FC236}">
                <a16:creationId xmlns:a16="http://schemas.microsoft.com/office/drawing/2014/main" id="{76D74F47-0FE1-3141-C26D-1F78C1808815}"/>
              </a:ext>
            </a:extLst>
          </p:cNvPr>
          <p:cNvSpPr txBox="1"/>
          <p:nvPr/>
        </p:nvSpPr>
        <p:spPr>
          <a:xfrm>
            <a:off x="2039429" y="1221512"/>
            <a:ext cx="8421308" cy="5402248"/>
          </a:xfrm>
          <a:prstGeom prst="rect">
            <a:avLst/>
          </a:prstGeom>
          <a:noFill/>
        </p:spPr>
        <p:txBody>
          <a:bodyPr wrap="square">
            <a:spAutoFit/>
          </a:bodyPr>
          <a:lstStyle/>
          <a:p>
            <a:pPr>
              <a:lnSpc>
                <a:spcPts val="2340"/>
              </a:lnSpc>
            </a:pPr>
            <a:r>
              <a:rPr lang="en-US" sz="2400" b="1" dirty="0">
                <a:solidFill>
                  <a:srgbClr val="EC7C69"/>
                </a:solidFill>
              </a:rPr>
              <a:t>Ekki gera ráð fyrir að undanþágur gildi: </a:t>
            </a:r>
            <a:r>
              <a:rPr lang="en-US" sz="2400" dirty="0">
                <a:solidFill>
                  <a:srgbClr val="494949"/>
                </a:solidFill>
              </a:rPr>
              <a:t>Það er algeng goðsögn að því að tjöld eða kúlur séu flytjanleg eða árstíðabundin þurfi ekki skipulagsleyfi. Í flestum Evrópulöndum </a:t>
            </a:r>
            <a:r>
              <a:rPr lang="en-US" sz="2400" b="1" dirty="0">
                <a:solidFill>
                  <a:srgbClr val="494949"/>
                </a:solidFill>
              </a:rPr>
              <a:t>þarftu samt leyfi</a:t>
            </a:r>
            <a:r>
              <a:rPr lang="en-US" sz="2400" dirty="0">
                <a:solidFill>
                  <a:srgbClr val="494949"/>
                </a:solidFill>
              </a:rPr>
              <a:t>. Þetta er vegna þess að þú ert að byggja upp innviði og auka mannfarir.</a:t>
            </a:r>
          </a:p>
          <a:p>
            <a:pPr>
              <a:lnSpc>
                <a:spcPts val="2340"/>
              </a:lnSpc>
            </a:pPr>
            <a:endParaRPr lang="en-US" sz="2400" dirty="0">
              <a:solidFill>
                <a:srgbClr val="494949"/>
              </a:solidFill>
            </a:endParaRPr>
          </a:p>
          <a:p>
            <a:pPr>
              <a:lnSpc>
                <a:spcPts val="2340"/>
              </a:lnSpc>
            </a:pPr>
            <a:r>
              <a:rPr lang="en-US" sz="2400" b="1" dirty="0">
                <a:solidFill>
                  <a:srgbClr val="459597"/>
                </a:solidFill>
              </a:rPr>
              <a:t>Lykilregla: </a:t>
            </a:r>
            <a:r>
              <a:rPr lang="en-US" sz="2400" dirty="0">
                <a:solidFill>
                  <a:srgbClr val="494949"/>
                </a:solidFill>
              </a:rPr>
              <a:t>Ef þú tekur á móti greiðandi gestum telst það líklega sem veruleg breyting á notkun.</a:t>
            </a:r>
          </a:p>
          <a:p>
            <a:pPr>
              <a:lnSpc>
                <a:spcPts val="2340"/>
              </a:lnSpc>
            </a:pPr>
            <a:endParaRPr lang="en-US" sz="2400" dirty="0">
              <a:solidFill>
                <a:srgbClr val="494949"/>
              </a:solidFill>
            </a:endParaRPr>
          </a:p>
          <a:p>
            <a:pPr>
              <a:lnSpc>
                <a:spcPts val="2340"/>
              </a:lnSpc>
            </a:pPr>
            <a:r>
              <a:rPr lang="en-US" sz="2400" b="1" dirty="0">
                <a:solidFill>
                  <a:srgbClr val="EC7C69"/>
                </a:solidFill>
              </a:rPr>
              <a:t>Fjármálaráð: </a:t>
            </a:r>
            <a:r>
              <a:rPr lang="en-US" sz="2400" b="1" dirty="0">
                <a:solidFill>
                  <a:srgbClr val="494949"/>
                </a:solidFill>
              </a:rPr>
              <a:t>Að vanrækja að fylgja reglum getur reynst dýrt, </a:t>
            </a:r>
            <a:r>
              <a:rPr lang="en-US" sz="2400" dirty="0">
                <a:solidFill>
                  <a:srgbClr val="494949"/>
                </a:solidFill>
              </a:rPr>
              <a:t>leitt til sekta, lagalegra aðgerða eða nauðungarloka. En að gera þetta rétt frá upphafi veitir fyrirtækinu þínu trúverðugleika, aðgang að fjármagni og stuðning samfélagsins.</a:t>
            </a:r>
          </a:p>
          <a:p>
            <a:pPr>
              <a:lnSpc>
                <a:spcPts val="2340"/>
              </a:lnSpc>
            </a:pPr>
            <a:endParaRPr lang="en-US" sz="2400" dirty="0">
              <a:solidFill>
                <a:srgbClr val="494949"/>
              </a:solidFill>
            </a:endParaRPr>
          </a:p>
          <a:p>
            <a:pPr>
              <a:lnSpc>
                <a:spcPts val="2340"/>
              </a:lnSpc>
            </a:pPr>
            <a:r>
              <a:rPr lang="en-US" sz="2400" b="1" i="1" dirty="0">
                <a:solidFill>
                  <a:srgbClr val="494949"/>
                </a:solidFill>
              </a:rPr>
              <a:t>Í stuttu máli, geri ekki ráð fyrir að tjöld eða kúlur séu undanþegin – athugaðu alltaf staðbundna skipulagsskilgreiningu. </a:t>
            </a:r>
          </a:p>
          <a:p>
            <a:pPr>
              <a:lnSpc>
                <a:spcPts val="2340"/>
              </a:lnSpc>
            </a:pPr>
            <a:endParaRPr lang="en-US" sz="2200" dirty="0">
              <a:solidFill>
                <a:srgbClr val="494949"/>
              </a:solidFill>
            </a:endParaRPr>
          </a:p>
          <a:p>
            <a:pPr>
              <a:lnSpc>
                <a:spcPts val="2340"/>
              </a:lnSpc>
            </a:pPr>
            <a:endParaRPr lang="en-US" sz="2200" dirty="0">
              <a:solidFill>
                <a:srgbClr val="494949"/>
              </a:solidFill>
            </a:endParaRPr>
          </a:p>
        </p:txBody>
      </p:sp>
      <p:pic>
        <p:nvPicPr>
          <p:cNvPr id="14" name="Picture 13">
            <a:extLst>
              <a:ext uri="{FF2B5EF4-FFF2-40B4-BE49-F238E27FC236}">
                <a16:creationId xmlns:a16="http://schemas.microsoft.com/office/drawing/2014/main" id="{D095D166-C965-B895-5A83-29A158857AE8}"/>
              </a:ext>
            </a:extLst>
          </p:cNvPr>
          <p:cNvPicPr>
            <a:picLocks noChangeAspect="1"/>
          </p:cNvPicPr>
          <p:nvPr/>
        </p:nvPicPr>
        <p:blipFill>
          <a:blip r:embed="rId2">
            <a:alphaModFix amt="33000"/>
            <a:biLevel thresh="25000"/>
            <a:extLst>
              <a:ext uri="{BEBA8EAE-BF5A-486C-A8C5-ECC9F3942E4B}">
                <a14:imgProps xmlns:a14="http://schemas.microsoft.com/office/drawing/2010/main">
                  <a14:imgLayer r:embed="rId3">
                    <a14:imgEffect>
                      <a14:colorTemperature colorTemp="4700"/>
                    </a14:imgEffect>
                  </a14:imgLayer>
                </a14:imgProps>
              </a:ext>
              <a:ext uri="{28A0092B-C50C-407E-A947-70E740481C1C}">
                <a14:useLocalDpi xmlns:a14="http://schemas.microsoft.com/office/drawing/2010/main" val="0"/>
              </a:ext>
            </a:extLst>
          </a:blip>
          <a:srcRect l="53155" t="-1" r="5047" b="49903"/>
          <a:stretch/>
        </p:blipFill>
        <p:spPr>
          <a:xfrm>
            <a:off x="-1284550" y="4197350"/>
            <a:ext cx="3580276" cy="2659133"/>
          </a:xfrm>
          <a:prstGeom prst="rect">
            <a:avLst/>
          </a:prstGeom>
        </p:spPr>
      </p:pic>
      <p:sp>
        <p:nvSpPr>
          <p:cNvPr id="6" name="Text Placeholder 3">
            <a:extLst>
              <a:ext uri="{FF2B5EF4-FFF2-40B4-BE49-F238E27FC236}">
                <a16:creationId xmlns:a16="http://schemas.microsoft.com/office/drawing/2014/main" id="{62373A4B-79A9-DEE2-DA4B-1BFE36B296B0}"/>
              </a:ext>
            </a:extLst>
          </p:cNvPr>
          <p:cNvSpPr txBox="1">
            <a:spLocks/>
          </p:cNvSpPr>
          <p:nvPr/>
        </p:nvSpPr>
        <p:spPr>
          <a:xfrm rot="16200000">
            <a:off x="-1643725" y="2596929"/>
            <a:ext cx="5537624" cy="1229105"/>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lnSpc>
                <a:spcPts val="3620"/>
              </a:lnSpc>
            </a:pPr>
            <a:r>
              <a:rPr lang="en-US" dirty="0">
                <a:solidFill>
                  <a:schemeClr val="bg1"/>
                </a:solidFill>
              </a:rPr>
              <a:t>Viðskiptalíkön</a:t>
            </a:r>
          </a:p>
          <a:p>
            <a:pPr algn="r">
              <a:lnSpc>
                <a:spcPts val="3620"/>
              </a:lnSpc>
            </a:pPr>
            <a:endParaRPr lang="en-US" dirty="0">
              <a:solidFill>
                <a:schemeClr val="bg1"/>
              </a:solidFill>
            </a:endParaRPr>
          </a:p>
        </p:txBody>
      </p:sp>
      <p:cxnSp>
        <p:nvCxnSpPr>
          <p:cNvPr id="8" name="Straight Connector 7">
            <a:extLst>
              <a:ext uri="{FF2B5EF4-FFF2-40B4-BE49-F238E27FC236}">
                <a16:creationId xmlns:a16="http://schemas.microsoft.com/office/drawing/2014/main" id="{B091A532-3106-B344-A375-93455C5F788A}"/>
              </a:ext>
            </a:extLst>
          </p:cNvPr>
          <p:cNvCxnSpPr>
            <a:cxnSpLocks/>
          </p:cNvCxnSpPr>
          <p:nvPr/>
        </p:nvCxnSpPr>
        <p:spPr>
          <a:xfrm>
            <a:off x="1744556" y="972877"/>
            <a:ext cx="7793875"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Text Placeholder 5">
            <a:extLst>
              <a:ext uri="{FF2B5EF4-FFF2-40B4-BE49-F238E27FC236}">
                <a16:creationId xmlns:a16="http://schemas.microsoft.com/office/drawing/2014/main" id="{1288B044-EC8B-1ACC-7851-52BD06206D64}"/>
              </a:ext>
            </a:extLst>
          </p:cNvPr>
          <p:cNvSpPr txBox="1">
            <a:spLocks/>
          </p:cNvSpPr>
          <p:nvPr/>
        </p:nvSpPr>
        <p:spPr>
          <a:xfrm>
            <a:off x="2039428" y="400242"/>
            <a:ext cx="7699278" cy="681577"/>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solidFill>
                  <a:srgbClr val="459597"/>
                </a:solidFill>
              </a:rPr>
              <a:t>Vanræksla á að fylgja reglum getur reynst dýr</a:t>
            </a:r>
          </a:p>
          <a:p>
            <a:pPr>
              <a:lnSpc>
                <a:spcPts val="2900"/>
              </a:lnSpc>
            </a:pPr>
            <a:endParaRPr lang="en-US" dirty="0">
              <a:solidFill>
                <a:srgbClr val="459597"/>
              </a:solidFill>
            </a:endParaRPr>
          </a:p>
        </p:txBody>
      </p:sp>
      <p:sp>
        <p:nvSpPr>
          <p:cNvPr id="3" name="Slide Number Placeholder 5">
            <a:extLst>
              <a:ext uri="{FF2B5EF4-FFF2-40B4-BE49-F238E27FC236}">
                <a16:creationId xmlns:a16="http://schemas.microsoft.com/office/drawing/2014/main" id="{F3322804-0159-1DA9-99D7-F6D8064DDAA2}"/>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45</a:t>
            </a:fld>
            <a:endParaRPr lang="fr-CA" sz="1200" dirty="0"/>
          </a:p>
        </p:txBody>
      </p:sp>
    </p:spTree>
    <p:extLst>
      <p:ext uri="{BB962C8B-B14F-4D97-AF65-F5344CB8AC3E}">
        <p14:creationId xmlns:p14="http://schemas.microsoft.com/office/powerpoint/2010/main" val="385553526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3CC9B2-257E-33F0-13A5-4E5B686148E7}"/>
            </a:ext>
          </a:extLst>
        </p:cNvPr>
        <p:cNvGrpSpPr/>
        <p:nvPr/>
      </p:nvGrpSpPr>
      <p:grpSpPr>
        <a:xfrm>
          <a:off x="0" y="0"/>
          <a:ext cx="0" cy="0"/>
          <a:chOff x="0" y="0"/>
          <a:chExt cx="0" cy="0"/>
        </a:xfrm>
      </p:grpSpPr>
      <p:sp>
        <p:nvSpPr>
          <p:cNvPr id="9" name="Freeform 8">
            <a:extLst>
              <a:ext uri="{FF2B5EF4-FFF2-40B4-BE49-F238E27FC236}">
                <a16:creationId xmlns:a16="http://schemas.microsoft.com/office/drawing/2014/main" id="{0DD45751-85E1-EBC1-B560-DFEDBCA713B1}"/>
              </a:ext>
            </a:extLst>
          </p:cNvPr>
          <p:cNvSpPr/>
          <p:nvPr/>
        </p:nvSpPr>
        <p:spPr>
          <a:xfrm>
            <a:off x="-1" y="0"/>
            <a:ext cx="1534450" cy="6194605"/>
          </a:xfrm>
          <a:custGeom>
            <a:avLst/>
            <a:gdLst>
              <a:gd name="connsiteX0" fmla="*/ 1 w 1534450"/>
              <a:gd name="connsiteY0" fmla="*/ 0 h 6194605"/>
              <a:gd name="connsiteX1" fmla="*/ 214586 w 1534450"/>
              <a:gd name="connsiteY1" fmla="*/ 0 h 6194605"/>
              <a:gd name="connsiteX2" fmla="*/ 214586 w 1534450"/>
              <a:gd name="connsiteY2" fmla="*/ 1 h 6194605"/>
              <a:gd name="connsiteX3" fmla="*/ 473397 w 1534450"/>
              <a:gd name="connsiteY3" fmla="*/ 1 h 6194605"/>
              <a:gd name="connsiteX4" fmla="*/ 744369 w 1534450"/>
              <a:gd name="connsiteY4" fmla="*/ 1 h 6194605"/>
              <a:gd name="connsiteX5" fmla="*/ 814003 w 1534450"/>
              <a:gd name="connsiteY5" fmla="*/ 1 h 6194605"/>
              <a:gd name="connsiteX6" fmla="*/ 922872 w 1534450"/>
              <a:gd name="connsiteY6" fmla="*/ 1 h 6194605"/>
              <a:gd name="connsiteX7" fmla="*/ 1084975 w 1534450"/>
              <a:gd name="connsiteY7" fmla="*/ 1 h 6194605"/>
              <a:gd name="connsiteX8" fmla="*/ 1193844 w 1534450"/>
              <a:gd name="connsiteY8" fmla="*/ 1 h 6194605"/>
              <a:gd name="connsiteX9" fmla="*/ 1263478 w 1534450"/>
              <a:gd name="connsiteY9" fmla="*/ 1 h 6194605"/>
              <a:gd name="connsiteX10" fmla="*/ 1534450 w 1534450"/>
              <a:gd name="connsiteY10" fmla="*/ 1 h 6194605"/>
              <a:gd name="connsiteX11" fmla="*/ 1534450 w 1534450"/>
              <a:gd name="connsiteY11" fmla="*/ 280558 h 6194605"/>
              <a:gd name="connsiteX12" fmla="*/ 1534450 w 1534450"/>
              <a:gd name="connsiteY12" fmla="*/ 323234 h 6194605"/>
              <a:gd name="connsiteX13" fmla="*/ 1534450 w 1534450"/>
              <a:gd name="connsiteY13" fmla="*/ 603792 h 6194605"/>
              <a:gd name="connsiteX14" fmla="*/ 1534450 w 1534450"/>
              <a:gd name="connsiteY14" fmla="*/ 691592 h 6194605"/>
              <a:gd name="connsiteX15" fmla="*/ 1534450 w 1534450"/>
              <a:gd name="connsiteY15" fmla="*/ 972149 h 6194605"/>
              <a:gd name="connsiteX16" fmla="*/ 1534450 w 1534450"/>
              <a:gd name="connsiteY16" fmla="*/ 1014826 h 6194605"/>
              <a:gd name="connsiteX17" fmla="*/ 1534450 w 1534450"/>
              <a:gd name="connsiteY17" fmla="*/ 1295384 h 6194605"/>
              <a:gd name="connsiteX18" fmla="*/ 1534450 w 1534450"/>
              <a:gd name="connsiteY18" fmla="*/ 1706708 h 6194605"/>
              <a:gd name="connsiteX19" fmla="*/ 1534450 w 1534450"/>
              <a:gd name="connsiteY19" fmla="*/ 1987265 h 6194605"/>
              <a:gd name="connsiteX20" fmla="*/ 1534450 w 1534450"/>
              <a:gd name="connsiteY20" fmla="*/ 2029942 h 6194605"/>
              <a:gd name="connsiteX21" fmla="*/ 1534450 w 1534450"/>
              <a:gd name="connsiteY21" fmla="*/ 2310499 h 6194605"/>
              <a:gd name="connsiteX22" fmla="*/ 1534450 w 1534450"/>
              <a:gd name="connsiteY22" fmla="*/ 2398299 h 6194605"/>
              <a:gd name="connsiteX23" fmla="*/ 1534450 w 1534450"/>
              <a:gd name="connsiteY23" fmla="*/ 2678857 h 6194605"/>
              <a:gd name="connsiteX24" fmla="*/ 1534450 w 1534450"/>
              <a:gd name="connsiteY24" fmla="*/ 2721534 h 6194605"/>
              <a:gd name="connsiteX25" fmla="*/ 1534450 w 1534450"/>
              <a:gd name="connsiteY25" fmla="*/ 2983125 h 6194605"/>
              <a:gd name="connsiteX26" fmla="*/ 1534450 w 1534450"/>
              <a:gd name="connsiteY26" fmla="*/ 3002091 h 6194605"/>
              <a:gd name="connsiteX27" fmla="*/ 1534450 w 1534450"/>
              <a:gd name="connsiteY27" fmla="*/ 3263682 h 6194605"/>
              <a:gd name="connsiteX28" fmla="*/ 1534450 w 1534450"/>
              <a:gd name="connsiteY28" fmla="*/ 3306358 h 6194605"/>
              <a:gd name="connsiteX29" fmla="*/ 1534450 w 1534450"/>
              <a:gd name="connsiteY29" fmla="*/ 3586916 h 6194605"/>
              <a:gd name="connsiteX30" fmla="*/ 1534450 w 1534450"/>
              <a:gd name="connsiteY30" fmla="*/ 3674717 h 6194605"/>
              <a:gd name="connsiteX31" fmla="*/ 1534450 w 1534450"/>
              <a:gd name="connsiteY31" fmla="*/ 3955274 h 6194605"/>
              <a:gd name="connsiteX32" fmla="*/ 1534450 w 1534450"/>
              <a:gd name="connsiteY32" fmla="*/ 3997950 h 6194605"/>
              <a:gd name="connsiteX33" fmla="*/ 1534450 w 1534450"/>
              <a:gd name="connsiteY33" fmla="*/ 4278508 h 6194605"/>
              <a:gd name="connsiteX34" fmla="*/ 1534450 w 1534450"/>
              <a:gd name="connsiteY34" fmla="*/ 4689832 h 6194605"/>
              <a:gd name="connsiteX35" fmla="*/ 1534450 w 1534450"/>
              <a:gd name="connsiteY35" fmla="*/ 4970389 h 6194605"/>
              <a:gd name="connsiteX36" fmla="*/ 1534450 w 1534450"/>
              <a:gd name="connsiteY36" fmla="*/ 5013066 h 6194605"/>
              <a:gd name="connsiteX37" fmla="*/ 1534450 w 1534450"/>
              <a:gd name="connsiteY37" fmla="*/ 5293623 h 6194605"/>
              <a:gd name="connsiteX38" fmla="*/ 1534450 w 1534450"/>
              <a:gd name="connsiteY38" fmla="*/ 5381423 h 6194605"/>
              <a:gd name="connsiteX39" fmla="*/ 1534450 w 1534450"/>
              <a:gd name="connsiteY39" fmla="*/ 5661981 h 6194605"/>
              <a:gd name="connsiteX40" fmla="*/ 1534450 w 1534450"/>
              <a:gd name="connsiteY40" fmla="*/ 5704658 h 6194605"/>
              <a:gd name="connsiteX41" fmla="*/ 1534450 w 1534450"/>
              <a:gd name="connsiteY41" fmla="*/ 5985215 h 6194605"/>
              <a:gd name="connsiteX42" fmla="*/ 1291991 w 1534450"/>
              <a:gd name="connsiteY42" fmla="*/ 6194605 h 6194605"/>
              <a:gd name="connsiteX43" fmla="*/ 1021020 w 1534450"/>
              <a:gd name="connsiteY43" fmla="*/ 6194605 h 6194605"/>
              <a:gd name="connsiteX44" fmla="*/ 951383 w 1534450"/>
              <a:gd name="connsiteY44" fmla="*/ 6194605 h 6194605"/>
              <a:gd name="connsiteX45" fmla="*/ 842515 w 1534450"/>
              <a:gd name="connsiteY45" fmla="*/ 6194605 h 6194605"/>
              <a:gd name="connsiteX46" fmla="*/ 680412 w 1534450"/>
              <a:gd name="connsiteY46" fmla="*/ 6194605 h 6194605"/>
              <a:gd name="connsiteX47" fmla="*/ 571543 w 1534450"/>
              <a:gd name="connsiteY47" fmla="*/ 6194605 h 6194605"/>
              <a:gd name="connsiteX48" fmla="*/ 501908 w 1534450"/>
              <a:gd name="connsiteY48" fmla="*/ 6194605 h 6194605"/>
              <a:gd name="connsiteX49" fmla="*/ 230937 w 1534450"/>
              <a:gd name="connsiteY49" fmla="*/ 6194605 h 6194605"/>
              <a:gd name="connsiteX50" fmla="*/ 0 w 1534450"/>
              <a:gd name="connsiteY50" fmla="*/ 6194605 h 6194605"/>
              <a:gd name="connsiteX51" fmla="*/ 0 w 1534450"/>
              <a:gd name="connsiteY51" fmla="*/ 6054968 h 6194605"/>
              <a:gd name="connsiteX52" fmla="*/ 0 w 1534450"/>
              <a:gd name="connsiteY52" fmla="*/ 5508071 h 6194605"/>
              <a:gd name="connsiteX53" fmla="*/ 0 w 1534450"/>
              <a:gd name="connsiteY53" fmla="*/ 5367526 h 6194605"/>
              <a:gd name="connsiteX54" fmla="*/ 0 w 1534450"/>
              <a:gd name="connsiteY54" fmla="*/ 5147800 h 6194605"/>
              <a:gd name="connsiteX55" fmla="*/ 0 w 1534450"/>
              <a:gd name="connsiteY55" fmla="*/ 4820627 h 6194605"/>
              <a:gd name="connsiteX56" fmla="*/ 0 w 1534450"/>
              <a:gd name="connsiteY56" fmla="*/ 4600898 h 6194605"/>
              <a:gd name="connsiteX57" fmla="*/ 0 w 1534450"/>
              <a:gd name="connsiteY57" fmla="*/ 4460357 h 6194605"/>
              <a:gd name="connsiteX58" fmla="*/ 0 w 1534450"/>
              <a:gd name="connsiteY58" fmla="*/ 3913457 h 6194605"/>
              <a:gd name="connsiteX59" fmla="*/ 1 w 1534450"/>
              <a:gd name="connsiteY59" fmla="*/ 3913457 h 6194605"/>
              <a:gd name="connsiteX60" fmla="*/ 1 w 1534450"/>
              <a:gd name="connsiteY60" fmla="*/ 3391103 h 6194605"/>
              <a:gd name="connsiteX61" fmla="*/ 1 w 1534450"/>
              <a:gd name="connsiteY61" fmla="*/ 3288458 h 6194605"/>
              <a:gd name="connsiteX62" fmla="*/ 0 w 1534450"/>
              <a:gd name="connsiteY62" fmla="*/ 3288458 h 6194605"/>
              <a:gd name="connsiteX63" fmla="*/ 0 w 1534450"/>
              <a:gd name="connsiteY63" fmla="*/ 3182336 h 6194605"/>
              <a:gd name="connsiteX64" fmla="*/ 1 w 1534450"/>
              <a:gd name="connsiteY64" fmla="*/ 3182336 h 6194605"/>
              <a:gd name="connsiteX65" fmla="*/ 1 w 1534450"/>
              <a:gd name="connsiteY65" fmla="*/ 2930973 h 6194605"/>
              <a:gd name="connsiteX66" fmla="*/ 0 w 1534450"/>
              <a:gd name="connsiteY66" fmla="*/ 2930973 h 6194605"/>
              <a:gd name="connsiteX67" fmla="*/ 0 w 1534450"/>
              <a:gd name="connsiteY67" fmla="*/ 2604180 h 6194605"/>
              <a:gd name="connsiteX68" fmla="*/ 0 w 1534450"/>
              <a:gd name="connsiteY68" fmla="*/ 2383049 h 6194605"/>
              <a:gd name="connsiteX69" fmla="*/ 0 w 1534450"/>
              <a:gd name="connsiteY69" fmla="*/ 1836151 h 6194605"/>
              <a:gd name="connsiteX70" fmla="*/ 0 w 1534450"/>
              <a:gd name="connsiteY70" fmla="*/ 1695606 h 6194605"/>
              <a:gd name="connsiteX71" fmla="*/ 0 w 1534450"/>
              <a:gd name="connsiteY71" fmla="*/ 1475879 h 6194605"/>
              <a:gd name="connsiteX72" fmla="*/ 0 w 1534450"/>
              <a:gd name="connsiteY72" fmla="*/ 1148708 h 6194605"/>
              <a:gd name="connsiteX73" fmla="*/ 0 w 1534450"/>
              <a:gd name="connsiteY73" fmla="*/ 928979 h 6194605"/>
              <a:gd name="connsiteX74" fmla="*/ 0 w 1534450"/>
              <a:gd name="connsiteY74" fmla="*/ 788436 h 6194605"/>
              <a:gd name="connsiteX75" fmla="*/ 0 w 1534450"/>
              <a:gd name="connsiteY75" fmla="*/ 241537 h 6194605"/>
              <a:gd name="connsiteX76" fmla="*/ 1 w 1534450"/>
              <a:gd name="connsiteY76" fmla="*/ 241537 h 61946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1534450" h="6194605">
                <a:moveTo>
                  <a:pt x="1" y="0"/>
                </a:moveTo>
                <a:lnTo>
                  <a:pt x="214586" y="0"/>
                </a:lnTo>
                <a:lnTo>
                  <a:pt x="214586" y="1"/>
                </a:lnTo>
                <a:lnTo>
                  <a:pt x="473397" y="1"/>
                </a:lnTo>
                <a:lnTo>
                  <a:pt x="744369" y="1"/>
                </a:lnTo>
                <a:lnTo>
                  <a:pt x="814003" y="1"/>
                </a:lnTo>
                <a:lnTo>
                  <a:pt x="922872" y="1"/>
                </a:lnTo>
                <a:lnTo>
                  <a:pt x="1084975" y="1"/>
                </a:lnTo>
                <a:lnTo>
                  <a:pt x="1193844" y="1"/>
                </a:lnTo>
                <a:lnTo>
                  <a:pt x="1263478" y="1"/>
                </a:lnTo>
                <a:lnTo>
                  <a:pt x="1534450" y="1"/>
                </a:lnTo>
                <a:lnTo>
                  <a:pt x="1534450" y="280558"/>
                </a:lnTo>
                <a:lnTo>
                  <a:pt x="1534450" y="323234"/>
                </a:lnTo>
                <a:lnTo>
                  <a:pt x="1534450" y="603792"/>
                </a:lnTo>
                <a:lnTo>
                  <a:pt x="1534450" y="691592"/>
                </a:lnTo>
                <a:lnTo>
                  <a:pt x="1534450" y="972149"/>
                </a:lnTo>
                <a:lnTo>
                  <a:pt x="1534450" y="1014826"/>
                </a:lnTo>
                <a:lnTo>
                  <a:pt x="1534450" y="1295384"/>
                </a:lnTo>
                <a:lnTo>
                  <a:pt x="1534450" y="1706708"/>
                </a:lnTo>
                <a:lnTo>
                  <a:pt x="1534450" y="1987265"/>
                </a:lnTo>
                <a:lnTo>
                  <a:pt x="1534450" y="2029942"/>
                </a:lnTo>
                <a:lnTo>
                  <a:pt x="1534450" y="2310499"/>
                </a:lnTo>
                <a:lnTo>
                  <a:pt x="1534450" y="2398299"/>
                </a:lnTo>
                <a:lnTo>
                  <a:pt x="1534450" y="2678857"/>
                </a:lnTo>
                <a:lnTo>
                  <a:pt x="1534450" y="2721534"/>
                </a:lnTo>
                <a:lnTo>
                  <a:pt x="1534450" y="2983125"/>
                </a:lnTo>
                <a:lnTo>
                  <a:pt x="1534450" y="3002091"/>
                </a:lnTo>
                <a:lnTo>
                  <a:pt x="1534450" y="3263682"/>
                </a:lnTo>
                <a:lnTo>
                  <a:pt x="1534450" y="3306358"/>
                </a:lnTo>
                <a:lnTo>
                  <a:pt x="1534450" y="3586916"/>
                </a:lnTo>
                <a:lnTo>
                  <a:pt x="1534450" y="3674717"/>
                </a:lnTo>
                <a:lnTo>
                  <a:pt x="1534450" y="3955274"/>
                </a:lnTo>
                <a:lnTo>
                  <a:pt x="1534450" y="3997950"/>
                </a:lnTo>
                <a:lnTo>
                  <a:pt x="1534450" y="4278508"/>
                </a:lnTo>
                <a:lnTo>
                  <a:pt x="1534450" y="4689832"/>
                </a:lnTo>
                <a:lnTo>
                  <a:pt x="1534450" y="4970389"/>
                </a:lnTo>
                <a:lnTo>
                  <a:pt x="1534450" y="5013066"/>
                </a:lnTo>
                <a:lnTo>
                  <a:pt x="1534450" y="5293623"/>
                </a:lnTo>
                <a:lnTo>
                  <a:pt x="1534450" y="5381423"/>
                </a:lnTo>
                <a:lnTo>
                  <a:pt x="1534450" y="5661981"/>
                </a:lnTo>
                <a:lnTo>
                  <a:pt x="1534450" y="5704658"/>
                </a:lnTo>
                <a:lnTo>
                  <a:pt x="1534450" y="5985215"/>
                </a:lnTo>
                <a:cubicBezTo>
                  <a:pt x="1534450" y="6100550"/>
                  <a:pt x="1426336" y="6194605"/>
                  <a:pt x="1291991" y="6194605"/>
                </a:cubicBezTo>
                <a:lnTo>
                  <a:pt x="1021020" y="6194605"/>
                </a:lnTo>
                <a:lnTo>
                  <a:pt x="951383" y="6194605"/>
                </a:lnTo>
                <a:lnTo>
                  <a:pt x="842515" y="6194605"/>
                </a:lnTo>
                <a:lnTo>
                  <a:pt x="680412" y="6194605"/>
                </a:lnTo>
                <a:lnTo>
                  <a:pt x="571543" y="6194605"/>
                </a:lnTo>
                <a:lnTo>
                  <a:pt x="501908" y="6194605"/>
                </a:lnTo>
                <a:lnTo>
                  <a:pt x="230937" y="6194605"/>
                </a:lnTo>
                <a:lnTo>
                  <a:pt x="0" y="6194605"/>
                </a:lnTo>
                <a:lnTo>
                  <a:pt x="0" y="6054968"/>
                </a:lnTo>
                <a:lnTo>
                  <a:pt x="0" y="5508071"/>
                </a:lnTo>
                <a:lnTo>
                  <a:pt x="0" y="5367526"/>
                </a:lnTo>
                <a:lnTo>
                  <a:pt x="0" y="5147800"/>
                </a:lnTo>
                <a:lnTo>
                  <a:pt x="0" y="4820627"/>
                </a:lnTo>
                <a:lnTo>
                  <a:pt x="0" y="4600898"/>
                </a:lnTo>
                <a:lnTo>
                  <a:pt x="0" y="4460357"/>
                </a:lnTo>
                <a:lnTo>
                  <a:pt x="0" y="3913457"/>
                </a:lnTo>
                <a:lnTo>
                  <a:pt x="1" y="3913457"/>
                </a:lnTo>
                <a:lnTo>
                  <a:pt x="1" y="3391103"/>
                </a:lnTo>
                <a:lnTo>
                  <a:pt x="1" y="3288458"/>
                </a:lnTo>
                <a:lnTo>
                  <a:pt x="0" y="3288458"/>
                </a:lnTo>
                <a:lnTo>
                  <a:pt x="0" y="3182336"/>
                </a:lnTo>
                <a:lnTo>
                  <a:pt x="1" y="3182336"/>
                </a:lnTo>
                <a:lnTo>
                  <a:pt x="1" y="2930973"/>
                </a:lnTo>
                <a:lnTo>
                  <a:pt x="0" y="2930973"/>
                </a:lnTo>
                <a:lnTo>
                  <a:pt x="0" y="2604180"/>
                </a:lnTo>
                <a:lnTo>
                  <a:pt x="0" y="2383049"/>
                </a:lnTo>
                <a:lnTo>
                  <a:pt x="0" y="1836151"/>
                </a:lnTo>
                <a:lnTo>
                  <a:pt x="0" y="1695606"/>
                </a:lnTo>
                <a:lnTo>
                  <a:pt x="0" y="1475879"/>
                </a:lnTo>
                <a:lnTo>
                  <a:pt x="0" y="1148708"/>
                </a:lnTo>
                <a:lnTo>
                  <a:pt x="0" y="928979"/>
                </a:lnTo>
                <a:lnTo>
                  <a:pt x="0" y="788436"/>
                </a:lnTo>
                <a:lnTo>
                  <a:pt x="0" y="241537"/>
                </a:lnTo>
                <a:lnTo>
                  <a:pt x="1" y="241537"/>
                </a:lnTo>
                <a:close/>
              </a:path>
            </a:pathLst>
          </a:custGeom>
          <a:solidFill>
            <a:srgbClr val="FBA63B"/>
          </a:solidFill>
          <a:ln w="24491" cap="flat">
            <a:noFill/>
            <a:prstDash val="solid"/>
            <a:miter/>
          </a:ln>
        </p:spPr>
        <p:txBody>
          <a:bodyPr wrap="square" rtlCol="0" anchor="ctr">
            <a:noAutofit/>
          </a:bodyPr>
          <a:lstStyle/>
          <a:p>
            <a:endParaRPr lang="en-US"/>
          </a:p>
        </p:txBody>
      </p:sp>
      <p:cxnSp>
        <p:nvCxnSpPr>
          <p:cNvPr id="10" name="Straight Connector 9">
            <a:extLst>
              <a:ext uri="{FF2B5EF4-FFF2-40B4-BE49-F238E27FC236}">
                <a16:creationId xmlns:a16="http://schemas.microsoft.com/office/drawing/2014/main" id="{D971B7E9-8BA2-37F3-4CBE-1AC53CC12A88}"/>
              </a:ext>
            </a:extLst>
          </p:cNvPr>
          <p:cNvCxnSpPr>
            <a:cxnSpLocks/>
          </p:cNvCxnSpPr>
          <p:nvPr/>
        </p:nvCxnSpPr>
        <p:spPr>
          <a:xfrm>
            <a:off x="1819845" y="2326620"/>
            <a:ext cx="91059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Slide Number Placeholder 5">
            <a:extLst>
              <a:ext uri="{FF2B5EF4-FFF2-40B4-BE49-F238E27FC236}">
                <a16:creationId xmlns:a16="http://schemas.microsoft.com/office/drawing/2014/main" id="{4327529E-195E-DFCE-6710-A05C27831E0B}"/>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46</a:t>
            </a:fld>
            <a:endParaRPr lang="fr-CA" sz="1200" dirty="0"/>
          </a:p>
        </p:txBody>
      </p:sp>
      <p:sp>
        <p:nvSpPr>
          <p:cNvPr id="2" name="TextBox 1">
            <a:extLst>
              <a:ext uri="{FF2B5EF4-FFF2-40B4-BE49-F238E27FC236}">
                <a16:creationId xmlns:a16="http://schemas.microsoft.com/office/drawing/2014/main" id="{E31DA445-918F-956E-94ED-168363B1AD50}"/>
              </a:ext>
            </a:extLst>
          </p:cNvPr>
          <p:cNvSpPr txBox="1"/>
          <p:nvPr/>
        </p:nvSpPr>
        <p:spPr>
          <a:xfrm>
            <a:off x="2019807" y="2530495"/>
            <a:ext cx="8900382" cy="3986412"/>
          </a:xfrm>
          <a:prstGeom prst="rect">
            <a:avLst/>
          </a:prstGeom>
          <a:noFill/>
        </p:spPr>
        <p:txBody>
          <a:bodyPr wrap="square">
            <a:spAutoFit/>
          </a:bodyPr>
          <a:lstStyle/>
          <a:p>
            <a:pPr>
              <a:lnSpc>
                <a:spcPts val="2340"/>
              </a:lnSpc>
              <a:spcAft>
                <a:spcPts val="300"/>
              </a:spcAft>
            </a:pPr>
            <a:r>
              <a:rPr lang="en-US" sz="2400" b="1" dirty="0">
                <a:solidFill>
                  <a:srgbClr val="EC7C69"/>
                </a:solidFill>
              </a:rPr>
              <a:t>Þetta hefur áhrif á skipulagsleyfi, skatta og upphaflegan fjármuni, </a:t>
            </a:r>
          </a:p>
          <a:p>
            <a:pPr>
              <a:lnSpc>
                <a:spcPts val="2340"/>
              </a:lnSpc>
              <a:spcAft>
                <a:spcPts val="300"/>
              </a:spcAft>
            </a:pPr>
            <a:r>
              <a:rPr lang="en-US" sz="2400" b="1" dirty="0">
                <a:solidFill>
                  <a:srgbClr val="EC7C69"/>
                </a:solidFill>
              </a:rPr>
              <a:t>og langtíma sveigjanleika.</a:t>
            </a:r>
          </a:p>
          <a:p>
            <a:pPr>
              <a:spcAft>
                <a:spcPts val="300"/>
              </a:spcAft>
            </a:pPr>
            <a:endParaRPr lang="en-US" sz="800" b="1" dirty="0">
              <a:solidFill>
                <a:srgbClr val="494949"/>
              </a:solidFill>
            </a:endParaRPr>
          </a:p>
          <a:p>
            <a:pPr>
              <a:lnSpc>
                <a:spcPts val="2340"/>
              </a:lnSpc>
              <a:spcAft>
                <a:spcPts val="300"/>
              </a:spcAft>
            </a:pPr>
            <a:r>
              <a:rPr lang="en-US" sz="2400" dirty="0">
                <a:solidFill>
                  <a:srgbClr val="494949"/>
                </a:solidFill>
              </a:rPr>
              <a:t>ATAs koma í ýmsum myndum, hver með mismunandi fjárfestingarstig, skipulagsskilyrði og arðsemi. Þær falla yfirleitt í tvo víðtæka flokka:</a:t>
            </a:r>
          </a:p>
          <a:p>
            <a:pPr marL="342900" indent="-342900">
              <a:lnSpc>
                <a:spcPts val="2340"/>
              </a:lnSpc>
              <a:spcAft>
                <a:spcPts val="300"/>
              </a:spcAft>
              <a:buClr>
                <a:srgbClr val="459597"/>
              </a:buClr>
              <a:buFont typeface="Arial" panose="020B0604020202020204" pitchFamily="34" charset="0"/>
              <a:buChar char="•"/>
            </a:pPr>
            <a:r>
              <a:rPr lang="en-US" sz="2400" b="1" dirty="0">
                <a:solidFill>
                  <a:srgbClr val="459597"/>
                </a:solidFill>
              </a:rPr>
              <a:t>Varanleg mannvirki </a:t>
            </a:r>
            <a:r>
              <a:rPr lang="en-US" sz="2400" dirty="0">
                <a:solidFill>
                  <a:srgbClr val="494949"/>
                </a:solidFill>
              </a:rPr>
              <a:t>– byggð með undirstöðum eða tengd varanlegum innviðum, venjulega til ársrekstrar, krefjast alltaf fullrar skipulagsáætlunar.</a:t>
            </a:r>
          </a:p>
          <a:p>
            <a:pPr marL="342900" indent="-342900">
              <a:lnSpc>
                <a:spcPts val="2340"/>
              </a:lnSpc>
              <a:spcAft>
                <a:spcPts val="300"/>
              </a:spcAft>
              <a:buClr>
                <a:srgbClr val="459597"/>
              </a:buClr>
              <a:buFont typeface="Arial" panose="020B0604020202020204" pitchFamily="34" charset="0"/>
              <a:buChar char="•"/>
            </a:pPr>
            <a:r>
              <a:rPr lang="en-US" sz="2400" b="1" dirty="0">
                <a:solidFill>
                  <a:srgbClr val="459597"/>
                </a:solidFill>
              </a:rPr>
              <a:t>Tímabundnar eða hálf-varanlegar einingar </a:t>
            </a:r>
            <a:r>
              <a:rPr lang="en-US" sz="2400" dirty="0">
                <a:solidFill>
                  <a:srgbClr val="494949"/>
                </a:solidFill>
              </a:rPr>
              <a:t>– Oft módular eða flytjanlegar, hannaðar fyrir árstíðabundna notkun eða uppsetningar með litlum umhverfisáhrifum. Getur þó enn krafist skipulags.</a:t>
            </a:r>
          </a:p>
          <a:p>
            <a:pPr>
              <a:lnSpc>
                <a:spcPts val="2340"/>
              </a:lnSpc>
              <a:spcAft>
                <a:spcPts val="300"/>
              </a:spcAft>
            </a:pPr>
            <a:endParaRPr lang="en-US" sz="2200" dirty="0">
              <a:solidFill>
                <a:srgbClr val="494949"/>
              </a:solidFill>
            </a:endParaRPr>
          </a:p>
        </p:txBody>
      </p:sp>
      <p:pic>
        <p:nvPicPr>
          <p:cNvPr id="14" name="Picture 13">
            <a:extLst>
              <a:ext uri="{FF2B5EF4-FFF2-40B4-BE49-F238E27FC236}">
                <a16:creationId xmlns:a16="http://schemas.microsoft.com/office/drawing/2014/main" id="{66D6272F-857E-C0D6-2A3F-85EB96A02A04}"/>
              </a:ext>
            </a:extLst>
          </p:cNvPr>
          <p:cNvPicPr>
            <a:picLocks noChangeAspect="1"/>
          </p:cNvPicPr>
          <p:nvPr/>
        </p:nvPicPr>
        <p:blipFill>
          <a:blip r:embed="rId2">
            <a:alphaModFix amt="33000"/>
            <a:biLevel thresh="25000"/>
            <a:extLst>
              <a:ext uri="{BEBA8EAE-BF5A-486C-A8C5-ECC9F3942E4B}">
                <a14:imgProps xmlns:a14="http://schemas.microsoft.com/office/drawing/2010/main">
                  <a14:imgLayer r:embed="rId3">
                    <a14:imgEffect>
                      <a14:colorTemperature colorTemp="4700"/>
                    </a14:imgEffect>
                  </a14:imgLayer>
                </a14:imgProps>
              </a:ext>
              <a:ext uri="{28A0092B-C50C-407E-A947-70E740481C1C}">
                <a14:useLocalDpi xmlns:a14="http://schemas.microsoft.com/office/drawing/2010/main" val="0"/>
              </a:ext>
            </a:extLst>
          </a:blip>
          <a:srcRect l="53155" t="-1" r="5047" b="49903"/>
          <a:stretch/>
        </p:blipFill>
        <p:spPr>
          <a:xfrm>
            <a:off x="-1284550" y="4197350"/>
            <a:ext cx="3580276" cy="2659133"/>
          </a:xfrm>
          <a:prstGeom prst="rect">
            <a:avLst/>
          </a:prstGeom>
        </p:spPr>
      </p:pic>
      <p:sp>
        <p:nvSpPr>
          <p:cNvPr id="5" name="Text Placeholder 5">
            <a:extLst>
              <a:ext uri="{FF2B5EF4-FFF2-40B4-BE49-F238E27FC236}">
                <a16:creationId xmlns:a16="http://schemas.microsoft.com/office/drawing/2014/main" id="{37EF490F-1AD8-5C1D-EDE5-0A632587BC0C}"/>
              </a:ext>
            </a:extLst>
          </p:cNvPr>
          <p:cNvSpPr txBox="1">
            <a:spLocks/>
          </p:cNvSpPr>
          <p:nvPr/>
        </p:nvSpPr>
        <p:spPr>
          <a:xfrm>
            <a:off x="2019808" y="1699691"/>
            <a:ext cx="8395403" cy="1464686"/>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solidFill>
                  <a:srgbClr val="459597"/>
                </a:solidFill>
              </a:rPr>
              <a:t>Fjármálakostnaður og íhugsanir</a:t>
            </a:r>
          </a:p>
          <a:p>
            <a:pPr>
              <a:lnSpc>
                <a:spcPts val="2900"/>
              </a:lnSpc>
            </a:pPr>
            <a:endParaRPr lang="en-US" dirty="0"/>
          </a:p>
        </p:txBody>
      </p:sp>
      <p:sp>
        <p:nvSpPr>
          <p:cNvPr id="6" name="Text Placeholder 3">
            <a:extLst>
              <a:ext uri="{FF2B5EF4-FFF2-40B4-BE49-F238E27FC236}">
                <a16:creationId xmlns:a16="http://schemas.microsoft.com/office/drawing/2014/main" id="{E7C2015B-2639-A5BA-A749-2FAB054E5EC5}"/>
              </a:ext>
            </a:extLst>
          </p:cNvPr>
          <p:cNvSpPr txBox="1">
            <a:spLocks/>
          </p:cNvSpPr>
          <p:nvPr/>
        </p:nvSpPr>
        <p:spPr>
          <a:xfrm rot="16200000">
            <a:off x="-1148215" y="1835608"/>
            <a:ext cx="4099836" cy="1229105"/>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lnSpc>
                <a:spcPts val="3620"/>
              </a:lnSpc>
            </a:pPr>
            <a:r>
              <a:rPr lang="en-US" dirty="0">
                <a:solidFill>
                  <a:schemeClr val="bg1"/>
                </a:solidFill>
              </a:rPr>
              <a:t>Föstar einingar vs. tímabundnar einingar</a:t>
            </a:r>
          </a:p>
          <a:p>
            <a:pPr algn="r">
              <a:lnSpc>
                <a:spcPts val="3620"/>
              </a:lnSpc>
            </a:pPr>
            <a:endParaRPr lang="en-US" dirty="0">
              <a:solidFill>
                <a:schemeClr val="bg1"/>
              </a:solidFill>
            </a:endParaRPr>
          </a:p>
        </p:txBody>
      </p:sp>
      <p:sp>
        <p:nvSpPr>
          <p:cNvPr id="3" name="TextBox 2">
            <a:extLst>
              <a:ext uri="{FF2B5EF4-FFF2-40B4-BE49-F238E27FC236}">
                <a16:creationId xmlns:a16="http://schemas.microsoft.com/office/drawing/2014/main" id="{1CCB516C-AC30-71CD-829F-412D0807D8AC}"/>
              </a:ext>
            </a:extLst>
          </p:cNvPr>
          <p:cNvSpPr txBox="1"/>
          <p:nvPr/>
        </p:nvSpPr>
        <p:spPr>
          <a:xfrm>
            <a:off x="2753586" y="504699"/>
            <a:ext cx="3775230" cy="1631216"/>
          </a:xfrm>
          <a:prstGeom prst="rect">
            <a:avLst/>
          </a:prstGeom>
          <a:noFill/>
        </p:spPr>
        <p:txBody>
          <a:bodyPr wrap="square" rtlCol="0">
            <a:spAutoFit/>
          </a:bodyPr>
          <a:lstStyle/>
          <a:p>
            <a:pPr>
              <a:lnSpc>
                <a:spcPts val="2360"/>
              </a:lnSpc>
            </a:pPr>
            <a:r>
              <a:rPr lang="en-US" sz="2800" b="1" dirty="0">
                <a:solidFill>
                  <a:srgbClr val="EC7C69"/>
                </a:solidFill>
                <a:latin typeface="Calibri" panose="020F0502020204030204" pitchFamily="34" charset="0"/>
                <a:cs typeface="Calibri" panose="020F0502020204030204" pitchFamily="34" charset="0"/>
              </a:rPr>
              <a:t>Forysta 3 (€)</a:t>
            </a:r>
          </a:p>
          <a:p>
            <a:pPr>
              <a:lnSpc>
                <a:spcPts val="2360"/>
              </a:lnSpc>
            </a:pPr>
            <a:r>
              <a:rPr lang="en-US" sz="2800" b="1" dirty="0">
                <a:solidFill>
                  <a:srgbClr val="494949"/>
                </a:solidFill>
                <a:latin typeface="Calibri" panose="020F0502020204030204" pitchFamily="34" charset="0"/>
                <a:cs typeface="Calibri" panose="020F0502020204030204" pitchFamily="34" charset="0"/>
              </a:rPr>
              <a:t>Ákvörðun: Fastur eða tímabundinn byggingareining?</a:t>
            </a:r>
          </a:p>
          <a:p>
            <a:pPr>
              <a:lnSpc>
                <a:spcPts val="2360"/>
              </a:lnSpc>
            </a:pPr>
            <a:endParaRPr lang="en-US" sz="2800" b="1" dirty="0">
              <a:solidFill>
                <a:srgbClr val="494949"/>
              </a:solidFill>
              <a:latin typeface="Calibri" panose="020F0502020204030204" pitchFamily="34" charset="0"/>
              <a:cs typeface="Calibri" panose="020F0502020204030204" pitchFamily="34" charset="0"/>
            </a:endParaRPr>
          </a:p>
          <a:p>
            <a:pPr>
              <a:lnSpc>
                <a:spcPts val="2360"/>
              </a:lnSpc>
            </a:pPr>
            <a:endParaRPr lang="en-US" sz="2200" dirty="0">
              <a:solidFill>
                <a:srgbClr val="494949"/>
              </a:solidFill>
              <a:latin typeface="Calibri" panose="020F0502020204030204" pitchFamily="34" charset="0"/>
              <a:cs typeface="Calibri" panose="020F0502020204030204" pitchFamily="34" charset="0"/>
            </a:endParaRPr>
          </a:p>
        </p:txBody>
      </p:sp>
      <p:sp>
        <p:nvSpPr>
          <p:cNvPr id="18" name="Freeform 7">
            <a:extLst>
              <a:ext uri="{FF2B5EF4-FFF2-40B4-BE49-F238E27FC236}">
                <a16:creationId xmlns:a16="http://schemas.microsoft.com/office/drawing/2014/main" id="{4DC4FD2C-30C5-D49F-2007-FEF9003F0E9A}"/>
              </a:ext>
            </a:extLst>
          </p:cNvPr>
          <p:cNvSpPr/>
          <p:nvPr/>
        </p:nvSpPr>
        <p:spPr>
          <a:xfrm rot="5400000">
            <a:off x="3732987" y="-1460379"/>
            <a:ext cx="1464688" cy="4661606"/>
          </a:xfrm>
          <a:custGeom>
            <a:avLst/>
            <a:gdLst>
              <a:gd name="connsiteX0" fmla="*/ 0 w 2129299"/>
              <a:gd name="connsiteY0" fmla="*/ 4857508 h 5280665"/>
              <a:gd name="connsiteX1" fmla="*/ 0 w 2129299"/>
              <a:gd name="connsiteY1" fmla="*/ 4384590 h 5280665"/>
              <a:gd name="connsiteX2" fmla="*/ 0 w 2129299"/>
              <a:gd name="connsiteY2" fmla="*/ 4263056 h 5280665"/>
              <a:gd name="connsiteX3" fmla="*/ 0 w 2129299"/>
              <a:gd name="connsiteY3" fmla="*/ 4073053 h 5280665"/>
              <a:gd name="connsiteX4" fmla="*/ 0 w 2129299"/>
              <a:gd name="connsiteY4" fmla="*/ 3790140 h 5280665"/>
              <a:gd name="connsiteX5" fmla="*/ 0 w 2129299"/>
              <a:gd name="connsiteY5" fmla="*/ 3600135 h 5280665"/>
              <a:gd name="connsiteX6" fmla="*/ 0 w 2129299"/>
              <a:gd name="connsiteY6" fmla="*/ 3478602 h 5280665"/>
              <a:gd name="connsiteX7" fmla="*/ 0 w 2129299"/>
              <a:gd name="connsiteY7" fmla="*/ 3005684 h 5280665"/>
              <a:gd name="connsiteX8" fmla="*/ 0 w 2129299"/>
              <a:gd name="connsiteY8" fmla="*/ 2553995 h 5280665"/>
              <a:gd name="connsiteX9" fmla="*/ 0 w 2129299"/>
              <a:gd name="connsiteY9" fmla="*/ 2553993 h 5280665"/>
              <a:gd name="connsiteX10" fmla="*/ 0 w 2129299"/>
              <a:gd name="connsiteY10" fmla="*/ 2314522 h 5280665"/>
              <a:gd name="connsiteX11" fmla="*/ 0 w 2129299"/>
              <a:gd name="connsiteY11" fmla="*/ 2081079 h 5280665"/>
              <a:gd name="connsiteX12" fmla="*/ 0 w 2129299"/>
              <a:gd name="connsiteY12" fmla="*/ 2081074 h 5280665"/>
              <a:gd name="connsiteX13" fmla="*/ 0 w 2129299"/>
              <a:gd name="connsiteY13" fmla="*/ 1959546 h 5280665"/>
              <a:gd name="connsiteX14" fmla="*/ 0 w 2129299"/>
              <a:gd name="connsiteY14" fmla="*/ 1959544 h 5280665"/>
              <a:gd name="connsiteX15" fmla="*/ 0 w 2129299"/>
              <a:gd name="connsiteY15" fmla="*/ 1841604 h 5280665"/>
              <a:gd name="connsiteX16" fmla="*/ 0 w 2129299"/>
              <a:gd name="connsiteY16" fmla="*/ 1769542 h 5280665"/>
              <a:gd name="connsiteX17" fmla="*/ 0 w 2129299"/>
              <a:gd name="connsiteY17" fmla="*/ 1769539 h 5280665"/>
              <a:gd name="connsiteX18" fmla="*/ 0 w 2129299"/>
              <a:gd name="connsiteY18" fmla="*/ 1720070 h 5280665"/>
              <a:gd name="connsiteX19" fmla="*/ 0 w 2129299"/>
              <a:gd name="connsiteY19" fmla="*/ 1530067 h 5280665"/>
              <a:gd name="connsiteX20" fmla="*/ 0 w 2129299"/>
              <a:gd name="connsiteY20" fmla="*/ 1486628 h 5280665"/>
              <a:gd name="connsiteX21" fmla="*/ 0 w 2129299"/>
              <a:gd name="connsiteY21" fmla="*/ 1486626 h 5280665"/>
              <a:gd name="connsiteX22" fmla="*/ 0 w 2129299"/>
              <a:gd name="connsiteY22" fmla="*/ 1296624 h 5280665"/>
              <a:gd name="connsiteX23" fmla="*/ 0 w 2129299"/>
              <a:gd name="connsiteY23" fmla="*/ 1296622 h 5280665"/>
              <a:gd name="connsiteX24" fmla="*/ 0 w 2129299"/>
              <a:gd name="connsiteY24" fmla="*/ 1247153 h 5280665"/>
              <a:gd name="connsiteX25" fmla="*/ 0 w 2129299"/>
              <a:gd name="connsiteY25" fmla="*/ 1175092 h 5280665"/>
              <a:gd name="connsiteX26" fmla="*/ 0 w 2129299"/>
              <a:gd name="connsiteY26" fmla="*/ 1175089 h 5280665"/>
              <a:gd name="connsiteX27" fmla="*/ 0 w 2129299"/>
              <a:gd name="connsiteY27" fmla="*/ 1057149 h 5280665"/>
              <a:gd name="connsiteX28" fmla="*/ 0 w 2129299"/>
              <a:gd name="connsiteY28" fmla="*/ 935617 h 5280665"/>
              <a:gd name="connsiteX29" fmla="*/ 0 w 2129299"/>
              <a:gd name="connsiteY29" fmla="*/ 934110 h 5280665"/>
              <a:gd name="connsiteX30" fmla="*/ 0 w 2129299"/>
              <a:gd name="connsiteY30" fmla="*/ 702174 h 5280665"/>
              <a:gd name="connsiteX31" fmla="*/ 0 w 2129299"/>
              <a:gd name="connsiteY31" fmla="*/ 702172 h 5280665"/>
              <a:gd name="connsiteX32" fmla="*/ 0 w 2129299"/>
              <a:gd name="connsiteY32" fmla="*/ 651522 h 5280665"/>
              <a:gd name="connsiteX33" fmla="*/ 0 w 2129299"/>
              <a:gd name="connsiteY33" fmla="*/ 462699 h 5280665"/>
              <a:gd name="connsiteX34" fmla="*/ 0 w 2129299"/>
              <a:gd name="connsiteY34" fmla="*/ 11010 h 5280665"/>
              <a:gd name="connsiteX35" fmla="*/ 0 w 2129299"/>
              <a:gd name="connsiteY35" fmla="*/ 11008 h 5280665"/>
              <a:gd name="connsiteX36" fmla="*/ 0 w 2129299"/>
              <a:gd name="connsiteY36" fmla="*/ 0 h 5280665"/>
              <a:gd name="connsiteX37" fmla="*/ 515667 w 2129299"/>
              <a:gd name="connsiteY37" fmla="*/ 0 h 5280665"/>
              <a:gd name="connsiteX38" fmla="*/ 621018 w 2129299"/>
              <a:gd name="connsiteY38" fmla="*/ 0 h 5280665"/>
              <a:gd name="connsiteX39" fmla="*/ 1207013 w 2129299"/>
              <a:gd name="connsiteY39" fmla="*/ 0 h 5280665"/>
              <a:gd name="connsiteX40" fmla="*/ 1313582 w 2129299"/>
              <a:gd name="connsiteY40" fmla="*/ 0 h 5280665"/>
              <a:gd name="connsiteX41" fmla="*/ 1722679 w 2129299"/>
              <a:gd name="connsiteY41" fmla="*/ 0 h 5280665"/>
              <a:gd name="connsiteX42" fmla="*/ 1828030 w 2129299"/>
              <a:gd name="connsiteY42" fmla="*/ 0 h 5280665"/>
              <a:gd name="connsiteX43" fmla="*/ 2129299 w 2129299"/>
              <a:gd name="connsiteY43" fmla="*/ 0 h 5280665"/>
              <a:gd name="connsiteX44" fmla="*/ 2129299 w 2129299"/>
              <a:gd name="connsiteY44" fmla="*/ 84409 h 5280665"/>
              <a:gd name="connsiteX45" fmla="*/ 2129299 w 2129299"/>
              <a:gd name="connsiteY45" fmla="*/ 588968 h 5280665"/>
              <a:gd name="connsiteX46" fmla="*/ 2129299 w 2129299"/>
              <a:gd name="connsiteY46" fmla="*/ 2703061 h 5280665"/>
              <a:gd name="connsiteX47" fmla="*/ 2129299 w 2129299"/>
              <a:gd name="connsiteY47" fmla="*/ 3669127 h 5280665"/>
              <a:gd name="connsiteX48" fmla="*/ 2129299 w 2129299"/>
              <a:gd name="connsiteY48" fmla="*/ 3816082 h 5280665"/>
              <a:gd name="connsiteX49" fmla="*/ 2129299 w 2129299"/>
              <a:gd name="connsiteY49" fmla="*/ 4386737 h 5280665"/>
              <a:gd name="connsiteX50" fmla="*/ 2129299 w 2129299"/>
              <a:gd name="connsiteY50" fmla="*/ 4535392 h 5280665"/>
              <a:gd name="connsiteX51" fmla="*/ 2129299 w 2129299"/>
              <a:gd name="connsiteY51" fmla="*/ 5280665 h 5280665"/>
              <a:gd name="connsiteX52" fmla="*/ 2062103 w 2129299"/>
              <a:gd name="connsiteY52" fmla="*/ 5280665 h 5280665"/>
              <a:gd name="connsiteX53" fmla="*/ 1572455 w 2129299"/>
              <a:gd name="connsiteY53" fmla="*/ 5280665 h 5280665"/>
              <a:gd name="connsiteX54" fmla="*/ 1419221 w 2129299"/>
              <a:gd name="connsiteY54" fmla="*/ 5280665 h 5280665"/>
              <a:gd name="connsiteX55" fmla="*/ 929573 w 2129299"/>
              <a:gd name="connsiteY55" fmla="*/ 5280665 h 5280665"/>
              <a:gd name="connsiteX56" fmla="*/ 855090 w 2129299"/>
              <a:gd name="connsiteY56" fmla="*/ 5280665 h 5280665"/>
              <a:gd name="connsiteX57" fmla="*/ 365443 w 2129299"/>
              <a:gd name="connsiteY57" fmla="*/ 5280665 h 5280665"/>
              <a:gd name="connsiteX58" fmla="*/ 0 w 2129299"/>
              <a:gd name="connsiteY58" fmla="*/ 4857508 h 52806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2129299" h="5280665">
                <a:moveTo>
                  <a:pt x="0" y="4857508"/>
                </a:moveTo>
                <a:lnTo>
                  <a:pt x="0" y="4384590"/>
                </a:lnTo>
                <a:lnTo>
                  <a:pt x="0" y="4263056"/>
                </a:lnTo>
                <a:lnTo>
                  <a:pt x="0" y="4073053"/>
                </a:lnTo>
                <a:lnTo>
                  <a:pt x="0" y="3790140"/>
                </a:lnTo>
                <a:lnTo>
                  <a:pt x="0" y="3600135"/>
                </a:lnTo>
                <a:lnTo>
                  <a:pt x="0" y="3478602"/>
                </a:lnTo>
                <a:lnTo>
                  <a:pt x="0" y="3005684"/>
                </a:lnTo>
                <a:lnTo>
                  <a:pt x="0" y="2553995"/>
                </a:lnTo>
                <a:lnTo>
                  <a:pt x="0" y="2553993"/>
                </a:lnTo>
                <a:lnTo>
                  <a:pt x="0" y="2314522"/>
                </a:lnTo>
                <a:lnTo>
                  <a:pt x="0" y="2081079"/>
                </a:lnTo>
                <a:lnTo>
                  <a:pt x="0" y="2081074"/>
                </a:lnTo>
                <a:lnTo>
                  <a:pt x="0" y="1959546"/>
                </a:lnTo>
                <a:lnTo>
                  <a:pt x="0" y="1959544"/>
                </a:lnTo>
                <a:lnTo>
                  <a:pt x="0" y="1841604"/>
                </a:lnTo>
                <a:lnTo>
                  <a:pt x="0" y="1769542"/>
                </a:lnTo>
                <a:lnTo>
                  <a:pt x="0" y="1769539"/>
                </a:lnTo>
                <a:lnTo>
                  <a:pt x="0" y="1720070"/>
                </a:lnTo>
                <a:lnTo>
                  <a:pt x="0" y="1530067"/>
                </a:lnTo>
                <a:lnTo>
                  <a:pt x="0" y="1486628"/>
                </a:lnTo>
                <a:lnTo>
                  <a:pt x="0" y="1486626"/>
                </a:lnTo>
                <a:lnTo>
                  <a:pt x="0" y="1296624"/>
                </a:lnTo>
                <a:lnTo>
                  <a:pt x="0" y="1296622"/>
                </a:lnTo>
                <a:lnTo>
                  <a:pt x="0" y="1247153"/>
                </a:lnTo>
                <a:lnTo>
                  <a:pt x="0" y="1175092"/>
                </a:lnTo>
                <a:lnTo>
                  <a:pt x="0" y="1175089"/>
                </a:lnTo>
                <a:lnTo>
                  <a:pt x="0" y="1057149"/>
                </a:lnTo>
                <a:lnTo>
                  <a:pt x="0" y="935617"/>
                </a:lnTo>
                <a:lnTo>
                  <a:pt x="0" y="934110"/>
                </a:lnTo>
                <a:lnTo>
                  <a:pt x="0" y="702174"/>
                </a:lnTo>
                <a:lnTo>
                  <a:pt x="0" y="702172"/>
                </a:lnTo>
                <a:lnTo>
                  <a:pt x="0" y="651522"/>
                </a:lnTo>
                <a:lnTo>
                  <a:pt x="0" y="462699"/>
                </a:lnTo>
                <a:lnTo>
                  <a:pt x="0" y="11010"/>
                </a:lnTo>
                <a:lnTo>
                  <a:pt x="0" y="11008"/>
                </a:lnTo>
                <a:lnTo>
                  <a:pt x="0" y="0"/>
                </a:lnTo>
                <a:lnTo>
                  <a:pt x="515667" y="0"/>
                </a:lnTo>
                <a:lnTo>
                  <a:pt x="621018" y="0"/>
                </a:lnTo>
                <a:lnTo>
                  <a:pt x="1207013" y="0"/>
                </a:lnTo>
                <a:lnTo>
                  <a:pt x="1313582" y="0"/>
                </a:lnTo>
                <a:lnTo>
                  <a:pt x="1722679" y="0"/>
                </a:lnTo>
                <a:lnTo>
                  <a:pt x="1828030" y="0"/>
                </a:lnTo>
                <a:lnTo>
                  <a:pt x="2129299" y="0"/>
                </a:lnTo>
                <a:lnTo>
                  <a:pt x="2129299" y="84409"/>
                </a:lnTo>
                <a:lnTo>
                  <a:pt x="2129299" y="588968"/>
                </a:lnTo>
                <a:lnTo>
                  <a:pt x="2129299" y="2703061"/>
                </a:lnTo>
                <a:lnTo>
                  <a:pt x="2129299" y="3669127"/>
                </a:lnTo>
                <a:lnTo>
                  <a:pt x="2129299" y="3816082"/>
                </a:lnTo>
                <a:lnTo>
                  <a:pt x="2129299" y="4386737"/>
                </a:lnTo>
                <a:lnTo>
                  <a:pt x="2129299" y="4535392"/>
                </a:lnTo>
                <a:lnTo>
                  <a:pt x="2129299" y="5280665"/>
                </a:lnTo>
                <a:lnTo>
                  <a:pt x="2062103" y="5280665"/>
                </a:lnTo>
                <a:lnTo>
                  <a:pt x="1572455" y="5280665"/>
                </a:lnTo>
                <a:lnTo>
                  <a:pt x="1419221" y="5280665"/>
                </a:lnTo>
                <a:lnTo>
                  <a:pt x="929573" y="5280665"/>
                </a:lnTo>
                <a:lnTo>
                  <a:pt x="855090" y="5280665"/>
                </a:lnTo>
                <a:lnTo>
                  <a:pt x="365443" y="5280665"/>
                </a:lnTo>
                <a:cubicBezTo>
                  <a:pt x="164152" y="5280665"/>
                  <a:pt x="0" y="5091976"/>
                  <a:pt x="0" y="4857508"/>
                </a:cubicBezTo>
                <a:close/>
              </a:path>
            </a:pathLst>
          </a:custGeom>
          <a:noFill/>
          <a:ln w="24491" cap="flat">
            <a:solidFill>
              <a:srgbClr val="EC7C69"/>
            </a:solidFill>
            <a:prstDash val="solid"/>
            <a:miter/>
          </a:ln>
        </p:spPr>
        <p:txBody>
          <a:bodyPr wrap="square" rtlCol="0" anchor="ctr">
            <a:noAutofit/>
          </a:bodyPr>
          <a:lstStyle/>
          <a:p>
            <a:endParaRPr lang="en-US"/>
          </a:p>
        </p:txBody>
      </p:sp>
      <p:grpSp>
        <p:nvGrpSpPr>
          <p:cNvPr id="19" name="Group 18">
            <a:extLst>
              <a:ext uri="{FF2B5EF4-FFF2-40B4-BE49-F238E27FC236}">
                <a16:creationId xmlns:a16="http://schemas.microsoft.com/office/drawing/2014/main" id="{BF2172BD-3144-B0C8-F4BC-18A496C5D24B}"/>
              </a:ext>
            </a:extLst>
          </p:cNvPr>
          <p:cNvGrpSpPr/>
          <p:nvPr/>
        </p:nvGrpSpPr>
        <p:grpSpPr>
          <a:xfrm>
            <a:off x="1734412" y="520013"/>
            <a:ext cx="793524" cy="801083"/>
            <a:chOff x="4897755" y="3322320"/>
            <a:chExt cx="600074" cy="605790"/>
          </a:xfrm>
        </p:grpSpPr>
        <p:sp>
          <p:nvSpPr>
            <p:cNvPr id="20" name="Freeform 11">
              <a:extLst>
                <a:ext uri="{FF2B5EF4-FFF2-40B4-BE49-F238E27FC236}">
                  <a16:creationId xmlns:a16="http://schemas.microsoft.com/office/drawing/2014/main" id="{07A84D20-47F5-3BE3-46F0-88EE416C33DB}"/>
                </a:ext>
              </a:extLst>
            </p:cNvPr>
            <p:cNvSpPr/>
            <p:nvPr/>
          </p:nvSpPr>
          <p:spPr>
            <a:xfrm>
              <a:off x="4897755" y="3322320"/>
              <a:ext cx="600074" cy="605790"/>
            </a:xfrm>
            <a:custGeom>
              <a:avLst/>
              <a:gdLst>
                <a:gd name="connsiteX0" fmla="*/ 600075 w 600074"/>
                <a:gd name="connsiteY0" fmla="*/ 302895 h 605790"/>
                <a:gd name="connsiteX1" fmla="*/ 300037 w 600074"/>
                <a:gd name="connsiteY1" fmla="*/ 605790 h 605790"/>
                <a:gd name="connsiteX2" fmla="*/ 0 w 600074"/>
                <a:gd name="connsiteY2" fmla="*/ 302895 h 605790"/>
                <a:gd name="connsiteX3" fmla="*/ 300037 w 600074"/>
                <a:gd name="connsiteY3" fmla="*/ 0 h 605790"/>
                <a:gd name="connsiteX4" fmla="*/ 600075 w 600074"/>
                <a:gd name="connsiteY4" fmla="*/ 302895 h 6057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0074" h="605790">
                  <a:moveTo>
                    <a:pt x="600075" y="302895"/>
                  </a:moveTo>
                  <a:cubicBezTo>
                    <a:pt x="600075" y="470179"/>
                    <a:pt x="465744" y="605790"/>
                    <a:pt x="300037" y="605790"/>
                  </a:cubicBezTo>
                  <a:cubicBezTo>
                    <a:pt x="134331" y="605790"/>
                    <a:pt x="0" y="470179"/>
                    <a:pt x="0" y="302895"/>
                  </a:cubicBezTo>
                  <a:cubicBezTo>
                    <a:pt x="0" y="135611"/>
                    <a:pt x="134331" y="0"/>
                    <a:pt x="300037" y="0"/>
                  </a:cubicBezTo>
                  <a:cubicBezTo>
                    <a:pt x="465744" y="0"/>
                    <a:pt x="600075" y="135611"/>
                    <a:pt x="600075" y="302895"/>
                  </a:cubicBezTo>
                  <a:close/>
                </a:path>
              </a:pathLst>
            </a:custGeom>
            <a:solidFill>
              <a:srgbClr val="00979B"/>
            </a:solidFill>
            <a:ln w="9525" cap="flat">
              <a:noFill/>
              <a:prstDash val="solid"/>
              <a:miter/>
            </a:ln>
          </p:spPr>
          <p:txBody>
            <a:bodyPr rtlCol="0" anchor="ctr"/>
            <a:lstStyle/>
            <a:p>
              <a:endParaRPr lang="en-US"/>
            </a:p>
          </p:txBody>
        </p:sp>
        <p:sp>
          <p:nvSpPr>
            <p:cNvPr id="21" name="Freeform 12">
              <a:extLst>
                <a:ext uri="{FF2B5EF4-FFF2-40B4-BE49-F238E27FC236}">
                  <a16:creationId xmlns:a16="http://schemas.microsoft.com/office/drawing/2014/main" id="{F316D5A0-A1F6-AAA4-4BE5-00910E6E2E34}"/>
                </a:ext>
              </a:extLst>
            </p:cNvPr>
            <p:cNvSpPr/>
            <p:nvPr/>
          </p:nvSpPr>
          <p:spPr>
            <a:xfrm>
              <a:off x="5040944" y="3439468"/>
              <a:ext cx="383543" cy="485784"/>
            </a:xfrm>
            <a:custGeom>
              <a:avLst/>
              <a:gdLst>
                <a:gd name="connsiteX0" fmla="*/ 383543 w 383543"/>
                <a:gd name="connsiteY0" fmla="*/ 383867 h 485784"/>
                <a:gd name="connsiteX1" fmla="*/ 289246 w 383543"/>
                <a:gd name="connsiteY1" fmla="*/ 229562 h 485784"/>
                <a:gd name="connsiteX2" fmla="*/ 205426 w 383543"/>
                <a:gd name="connsiteY2" fmla="*/ 122882 h 485784"/>
                <a:gd name="connsiteX3" fmla="*/ 205426 w 383543"/>
                <a:gd name="connsiteY3" fmla="*/ 111452 h 485784"/>
                <a:gd name="connsiteX4" fmla="*/ 248288 w 383543"/>
                <a:gd name="connsiteY4" fmla="*/ 127644 h 485784"/>
                <a:gd name="connsiteX5" fmla="*/ 254956 w 383543"/>
                <a:gd name="connsiteY5" fmla="*/ 107642 h 485784"/>
                <a:gd name="connsiteX6" fmla="*/ 206378 w 383543"/>
                <a:gd name="connsiteY6" fmla="*/ 87640 h 485784"/>
                <a:gd name="connsiteX7" fmla="*/ 198758 w 383543"/>
                <a:gd name="connsiteY7" fmla="*/ 63827 h 485784"/>
                <a:gd name="connsiteX8" fmla="*/ 198758 w 383543"/>
                <a:gd name="connsiteY8" fmla="*/ 63827 h 485784"/>
                <a:gd name="connsiteX9" fmla="*/ 221618 w 383543"/>
                <a:gd name="connsiteY9" fmla="*/ 18107 h 485784"/>
                <a:gd name="connsiteX10" fmla="*/ 213046 w 383543"/>
                <a:gd name="connsiteY10" fmla="*/ 2867 h 485784"/>
                <a:gd name="connsiteX11" fmla="*/ 193043 w 383543"/>
                <a:gd name="connsiteY11" fmla="*/ 4772 h 485784"/>
                <a:gd name="connsiteX12" fmla="*/ 128273 w 383543"/>
                <a:gd name="connsiteY12" fmla="*/ 10 h 485784"/>
                <a:gd name="connsiteX13" fmla="*/ 103508 w 383543"/>
                <a:gd name="connsiteY13" fmla="*/ 10 h 485784"/>
                <a:gd name="connsiteX14" fmla="*/ 101603 w 383543"/>
                <a:gd name="connsiteY14" fmla="*/ 10 h 485784"/>
                <a:gd name="connsiteX15" fmla="*/ 70171 w 383543"/>
                <a:gd name="connsiteY15" fmla="*/ 16202 h 485784"/>
                <a:gd name="connsiteX16" fmla="*/ 93031 w 383543"/>
                <a:gd name="connsiteY16" fmla="*/ 62874 h 485784"/>
                <a:gd name="connsiteX17" fmla="*/ 86363 w 383543"/>
                <a:gd name="connsiteY17" fmla="*/ 86687 h 485784"/>
                <a:gd name="connsiteX18" fmla="*/ 42548 w 383543"/>
                <a:gd name="connsiteY18" fmla="*/ 106690 h 485784"/>
                <a:gd name="connsiteX19" fmla="*/ 49216 w 383543"/>
                <a:gd name="connsiteY19" fmla="*/ 126692 h 485784"/>
                <a:gd name="connsiteX20" fmla="*/ 86363 w 383543"/>
                <a:gd name="connsiteY20" fmla="*/ 111452 h 485784"/>
                <a:gd name="connsiteX21" fmla="*/ 87316 w 383543"/>
                <a:gd name="connsiteY21" fmla="*/ 121929 h 485784"/>
                <a:gd name="connsiteX22" fmla="*/ 34928 w 383543"/>
                <a:gd name="connsiteY22" fmla="*/ 171460 h 485784"/>
                <a:gd name="connsiteX23" fmla="*/ 4448 w 383543"/>
                <a:gd name="connsiteY23" fmla="*/ 220990 h 485784"/>
                <a:gd name="connsiteX24" fmla="*/ 29213 w 383543"/>
                <a:gd name="connsiteY24" fmla="*/ 329574 h 485784"/>
                <a:gd name="connsiteX25" fmla="*/ 27308 w 383543"/>
                <a:gd name="connsiteY25" fmla="*/ 329574 h 485784"/>
                <a:gd name="connsiteX26" fmla="*/ 138751 w 383543"/>
                <a:gd name="connsiteY26" fmla="*/ 485785 h 485784"/>
                <a:gd name="connsiteX27" fmla="*/ 156848 w 383543"/>
                <a:gd name="connsiteY27" fmla="*/ 485785 h 485784"/>
                <a:gd name="connsiteX28" fmla="*/ 381638 w 383543"/>
                <a:gd name="connsiteY28" fmla="*/ 383867 h 4857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83543" h="485784">
                  <a:moveTo>
                    <a:pt x="383543" y="383867"/>
                  </a:moveTo>
                  <a:lnTo>
                    <a:pt x="289246" y="229562"/>
                  </a:lnTo>
                  <a:cubicBezTo>
                    <a:pt x="278768" y="182890"/>
                    <a:pt x="237811" y="154315"/>
                    <a:pt x="205426" y="122882"/>
                  </a:cubicBezTo>
                  <a:lnTo>
                    <a:pt x="205426" y="111452"/>
                  </a:lnTo>
                  <a:cubicBezTo>
                    <a:pt x="206378" y="111452"/>
                    <a:pt x="248288" y="127644"/>
                    <a:pt x="248288" y="127644"/>
                  </a:cubicBezTo>
                  <a:cubicBezTo>
                    <a:pt x="259718" y="127644"/>
                    <a:pt x="264481" y="114310"/>
                    <a:pt x="254956" y="107642"/>
                  </a:cubicBezTo>
                  <a:lnTo>
                    <a:pt x="206378" y="87640"/>
                  </a:lnTo>
                  <a:cubicBezTo>
                    <a:pt x="206378" y="79067"/>
                    <a:pt x="209236" y="66685"/>
                    <a:pt x="198758" y="63827"/>
                  </a:cubicBezTo>
                  <a:lnTo>
                    <a:pt x="198758" y="63827"/>
                  </a:lnTo>
                  <a:cubicBezTo>
                    <a:pt x="198758" y="62874"/>
                    <a:pt x="221618" y="18107"/>
                    <a:pt x="221618" y="18107"/>
                  </a:cubicBezTo>
                  <a:cubicBezTo>
                    <a:pt x="224476" y="12392"/>
                    <a:pt x="219713" y="3819"/>
                    <a:pt x="213046" y="2867"/>
                  </a:cubicBezTo>
                  <a:cubicBezTo>
                    <a:pt x="207331" y="2867"/>
                    <a:pt x="198758" y="4772"/>
                    <a:pt x="193043" y="4772"/>
                  </a:cubicBezTo>
                  <a:cubicBezTo>
                    <a:pt x="170183" y="6677"/>
                    <a:pt x="150181" y="2867"/>
                    <a:pt x="128273" y="10"/>
                  </a:cubicBezTo>
                  <a:lnTo>
                    <a:pt x="103508" y="10"/>
                  </a:lnTo>
                  <a:cubicBezTo>
                    <a:pt x="103508" y="10"/>
                    <a:pt x="103508" y="10"/>
                    <a:pt x="101603" y="10"/>
                  </a:cubicBezTo>
                  <a:cubicBezTo>
                    <a:pt x="91126" y="10"/>
                    <a:pt x="65408" y="-943"/>
                    <a:pt x="70171" y="16202"/>
                  </a:cubicBezTo>
                  <a:lnTo>
                    <a:pt x="93031" y="62874"/>
                  </a:lnTo>
                  <a:cubicBezTo>
                    <a:pt x="83506" y="67637"/>
                    <a:pt x="88268" y="78115"/>
                    <a:pt x="86363" y="86687"/>
                  </a:cubicBezTo>
                  <a:lnTo>
                    <a:pt x="42548" y="106690"/>
                  </a:lnTo>
                  <a:cubicBezTo>
                    <a:pt x="33023" y="113357"/>
                    <a:pt x="37786" y="126692"/>
                    <a:pt x="49216" y="126692"/>
                  </a:cubicBezTo>
                  <a:lnTo>
                    <a:pt x="86363" y="111452"/>
                  </a:lnTo>
                  <a:cubicBezTo>
                    <a:pt x="86363" y="115262"/>
                    <a:pt x="86363" y="118119"/>
                    <a:pt x="87316" y="121929"/>
                  </a:cubicBezTo>
                  <a:cubicBezTo>
                    <a:pt x="70171" y="139074"/>
                    <a:pt x="51121" y="153362"/>
                    <a:pt x="34928" y="171460"/>
                  </a:cubicBezTo>
                  <a:cubicBezTo>
                    <a:pt x="21593" y="185747"/>
                    <a:pt x="11116" y="200987"/>
                    <a:pt x="4448" y="220990"/>
                  </a:cubicBezTo>
                  <a:cubicBezTo>
                    <a:pt x="-6982" y="260994"/>
                    <a:pt x="4448" y="300999"/>
                    <a:pt x="29213" y="329574"/>
                  </a:cubicBezTo>
                  <a:lnTo>
                    <a:pt x="27308" y="329574"/>
                  </a:lnTo>
                  <a:cubicBezTo>
                    <a:pt x="27308" y="329574"/>
                    <a:pt x="138751" y="485785"/>
                    <a:pt x="138751" y="485785"/>
                  </a:cubicBezTo>
                  <a:cubicBezTo>
                    <a:pt x="144466" y="485785"/>
                    <a:pt x="151133" y="485785"/>
                    <a:pt x="156848" y="485785"/>
                  </a:cubicBezTo>
                  <a:cubicBezTo>
                    <a:pt x="246383" y="485785"/>
                    <a:pt x="326393" y="445779"/>
                    <a:pt x="381638" y="383867"/>
                  </a:cubicBezTo>
                  <a:close/>
                </a:path>
              </a:pathLst>
            </a:custGeom>
            <a:solidFill>
              <a:srgbClr val="087377"/>
            </a:solidFill>
            <a:ln w="9525" cap="flat">
              <a:noFill/>
              <a:prstDash val="solid"/>
              <a:miter/>
            </a:ln>
          </p:spPr>
          <p:txBody>
            <a:bodyPr rtlCol="0" anchor="ctr"/>
            <a:lstStyle/>
            <a:p>
              <a:endParaRPr lang="en-US"/>
            </a:p>
          </p:txBody>
        </p:sp>
        <p:grpSp>
          <p:nvGrpSpPr>
            <p:cNvPr id="22" name="Graphic 14">
              <a:extLst>
                <a:ext uri="{FF2B5EF4-FFF2-40B4-BE49-F238E27FC236}">
                  <a16:creationId xmlns:a16="http://schemas.microsoft.com/office/drawing/2014/main" id="{011848EB-4949-92AD-4352-5BCEC694E895}"/>
                </a:ext>
              </a:extLst>
            </p:cNvPr>
            <p:cNvGrpSpPr/>
            <p:nvPr/>
          </p:nvGrpSpPr>
          <p:grpSpPr>
            <a:xfrm>
              <a:off x="5040867" y="3443287"/>
              <a:ext cx="290185" cy="367426"/>
              <a:chOff x="5040867" y="3443287"/>
              <a:chExt cx="290185" cy="367426"/>
            </a:xfrm>
            <a:solidFill>
              <a:srgbClr val="FFFFFF"/>
            </a:solidFill>
          </p:grpSpPr>
          <p:sp>
            <p:nvSpPr>
              <p:cNvPr id="23" name="Freeform 15">
                <a:extLst>
                  <a:ext uri="{FF2B5EF4-FFF2-40B4-BE49-F238E27FC236}">
                    <a16:creationId xmlns:a16="http://schemas.microsoft.com/office/drawing/2014/main" id="{714BBBF7-CDB0-5E18-33CA-5F0E1F7B25A2}"/>
                  </a:ext>
                </a:extLst>
              </p:cNvPr>
              <p:cNvSpPr/>
              <p:nvPr/>
            </p:nvSpPr>
            <p:spPr>
              <a:xfrm>
                <a:off x="5040867" y="3443287"/>
                <a:ext cx="290185" cy="367426"/>
              </a:xfrm>
              <a:custGeom>
                <a:avLst/>
                <a:gdLst>
                  <a:gd name="connsiteX0" fmla="*/ 125493 w 290185"/>
                  <a:gd name="connsiteY0" fmla="*/ 0 h 367426"/>
                  <a:gd name="connsiteX1" fmla="*/ 190263 w 290185"/>
                  <a:gd name="connsiteY1" fmla="*/ 4763 h 367426"/>
                  <a:gd name="connsiteX2" fmla="*/ 210265 w 290185"/>
                  <a:gd name="connsiteY2" fmla="*/ 2858 h 367426"/>
                  <a:gd name="connsiteX3" fmla="*/ 218838 w 290185"/>
                  <a:gd name="connsiteY3" fmla="*/ 18097 h 367426"/>
                  <a:gd name="connsiteX4" fmla="*/ 195978 w 290185"/>
                  <a:gd name="connsiteY4" fmla="*/ 62865 h 367426"/>
                  <a:gd name="connsiteX5" fmla="*/ 195978 w 290185"/>
                  <a:gd name="connsiteY5" fmla="*/ 62865 h 367426"/>
                  <a:gd name="connsiteX6" fmla="*/ 203598 w 290185"/>
                  <a:gd name="connsiteY6" fmla="*/ 87630 h 367426"/>
                  <a:gd name="connsiteX7" fmla="*/ 252175 w 290185"/>
                  <a:gd name="connsiteY7" fmla="*/ 107633 h 367426"/>
                  <a:gd name="connsiteX8" fmla="*/ 245508 w 290185"/>
                  <a:gd name="connsiteY8" fmla="*/ 127635 h 367426"/>
                  <a:gd name="connsiteX9" fmla="*/ 204550 w 290185"/>
                  <a:gd name="connsiteY9" fmla="*/ 111442 h 367426"/>
                  <a:gd name="connsiteX10" fmla="*/ 204550 w 290185"/>
                  <a:gd name="connsiteY10" fmla="*/ 122872 h 367426"/>
                  <a:gd name="connsiteX11" fmla="*/ 287418 w 290185"/>
                  <a:gd name="connsiteY11" fmla="*/ 229553 h 367426"/>
                  <a:gd name="connsiteX12" fmla="*/ 183595 w 290185"/>
                  <a:gd name="connsiteY12" fmla="*/ 366713 h 367426"/>
                  <a:gd name="connsiteX13" fmla="*/ 105490 w 290185"/>
                  <a:gd name="connsiteY13" fmla="*/ 366713 h 367426"/>
                  <a:gd name="connsiteX14" fmla="*/ 4525 w 290185"/>
                  <a:gd name="connsiteY14" fmla="*/ 221933 h 367426"/>
                  <a:gd name="connsiteX15" fmla="*/ 35005 w 290185"/>
                  <a:gd name="connsiteY15" fmla="*/ 172403 h 367426"/>
                  <a:gd name="connsiteX16" fmla="*/ 87393 w 290185"/>
                  <a:gd name="connsiteY16" fmla="*/ 122872 h 367426"/>
                  <a:gd name="connsiteX17" fmla="*/ 86440 w 290185"/>
                  <a:gd name="connsiteY17" fmla="*/ 112395 h 367426"/>
                  <a:gd name="connsiteX18" fmla="*/ 49293 w 290185"/>
                  <a:gd name="connsiteY18" fmla="*/ 127635 h 367426"/>
                  <a:gd name="connsiteX19" fmla="*/ 42625 w 290185"/>
                  <a:gd name="connsiteY19" fmla="*/ 107633 h 367426"/>
                  <a:gd name="connsiteX20" fmla="*/ 86440 w 290185"/>
                  <a:gd name="connsiteY20" fmla="*/ 87630 h 367426"/>
                  <a:gd name="connsiteX21" fmla="*/ 93108 w 290185"/>
                  <a:gd name="connsiteY21" fmla="*/ 63817 h 367426"/>
                  <a:gd name="connsiteX22" fmla="*/ 70248 w 290185"/>
                  <a:gd name="connsiteY22" fmla="*/ 17145 h 367426"/>
                  <a:gd name="connsiteX23" fmla="*/ 101680 w 290185"/>
                  <a:gd name="connsiteY23" fmla="*/ 953 h 367426"/>
                  <a:gd name="connsiteX24" fmla="*/ 103585 w 290185"/>
                  <a:gd name="connsiteY24" fmla="*/ 953 h 367426"/>
                  <a:gd name="connsiteX25" fmla="*/ 128350 w 290185"/>
                  <a:gd name="connsiteY25" fmla="*/ 953 h 367426"/>
                  <a:gd name="connsiteX26" fmla="*/ 190263 w 290185"/>
                  <a:gd name="connsiteY26" fmla="*/ 26670 h 367426"/>
                  <a:gd name="connsiteX27" fmla="*/ 158830 w 290185"/>
                  <a:gd name="connsiteY27" fmla="*/ 26670 h 367426"/>
                  <a:gd name="connsiteX28" fmla="*/ 122635 w 290185"/>
                  <a:gd name="connsiteY28" fmla="*/ 21908 h 367426"/>
                  <a:gd name="connsiteX29" fmla="*/ 94060 w 290185"/>
                  <a:gd name="connsiteY29" fmla="*/ 21908 h 367426"/>
                  <a:gd name="connsiteX30" fmla="*/ 114063 w 290185"/>
                  <a:gd name="connsiteY30" fmla="*/ 60960 h 367426"/>
                  <a:gd name="connsiteX31" fmla="*/ 116920 w 290185"/>
                  <a:gd name="connsiteY31" fmla="*/ 60960 h 367426"/>
                  <a:gd name="connsiteX32" fmla="*/ 171213 w 290185"/>
                  <a:gd name="connsiteY32" fmla="*/ 61913 h 367426"/>
                  <a:gd name="connsiteX33" fmla="*/ 190263 w 290185"/>
                  <a:gd name="connsiteY33" fmla="*/ 25717 h 367426"/>
                  <a:gd name="connsiteX34" fmla="*/ 182643 w 290185"/>
                  <a:gd name="connsiteY34" fmla="*/ 84772 h 367426"/>
                  <a:gd name="connsiteX35" fmla="*/ 106443 w 290185"/>
                  <a:gd name="connsiteY35" fmla="*/ 84772 h 367426"/>
                  <a:gd name="connsiteX36" fmla="*/ 106443 w 290185"/>
                  <a:gd name="connsiteY36" fmla="*/ 105728 h 367426"/>
                  <a:gd name="connsiteX37" fmla="*/ 182643 w 290185"/>
                  <a:gd name="connsiteY37" fmla="*/ 105728 h 367426"/>
                  <a:gd name="connsiteX38" fmla="*/ 182643 w 290185"/>
                  <a:gd name="connsiteY38" fmla="*/ 84772 h 367426"/>
                  <a:gd name="connsiteX39" fmla="*/ 112158 w 290185"/>
                  <a:gd name="connsiteY39" fmla="*/ 127635 h 367426"/>
                  <a:gd name="connsiteX40" fmla="*/ 39768 w 290185"/>
                  <a:gd name="connsiteY40" fmla="*/ 196215 h 367426"/>
                  <a:gd name="connsiteX41" fmla="*/ 105490 w 290185"/>
                  <a:gd name="connsiteY41" fmla="*/ 343853 h 367426"/>
                  <a:gd name="connsiteX42" fmla="*/ 181690 w 290185"/>
                  <a:gd name="connsiteY42" fmla="*/ 343853 h 367426"/>
                  <a:gd name="connsiteX43" fmla="*/ 246460 w 290185"/>
                  <a:gd name="connsiteY43" fmla="*/ 195263 h 367426"/>
                  <a:gd name="connsiteX44" fmla="*/ 175975 w 290185"/>
                  <a:gd name="connsiteY44" fmla="*/ 127635 h 367426"/>
                  <a:gd name="connsiteX45" fmla="*/ 111205 w 290185"/>
                  <a:gd name="connsiteY45" fmla="*/ 127635 h 367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290185" h="367426">
                    <a:moveTo>
                      <a:pt x="125493" y="0"/>
                    </a:moveTo>
                    <a:cubicBezTo>
                      <a:pt x="147400" y="3810"/>
                      <a:pt x="167403" y="6667"/>
                      <a:pt x="190263" y="4763"/>
                    </a:cubicBezTo>
                    <a:cubicBezTo>
                      <a:pt x="213123" y="2858"/>
                      <a:pt x="204550" y="1905"/>
                      <a:pt x="210265" y="2858"/>
                    </a:cubicBezTo>
                    <a:cubicBezTo>
                      <a:pt x="215980" y="3810"/>
                      <a:pt x="221695" y="11430"/>
                      <a:pt x="218838" y="18097"/>
                    </a:cubicBezTo>
                    <a:lnTo>
                      <a:pt x="195978" y="62865"/>
                    </a:lnTo>
                    <a:lnTo>
                      <a:pt x="195978" y="62865"/>
                    </a:lnTo>
                    <a:cubicBezTo>
                      <a:pt x="206455" y="66675"/>
                      <a:pt x="203598" y="79058"/>
                      <a:pt x="203598" y="87630"/>
                    </a:cubicBezTo>
                    <a:lnTo>
                      <a:pt x="252175" y="107633"/>
                    </a:lnTo>
                    <a:cubicBezTo>
                      <a:pt x="261700" y="114300"/>
                      <a:pt x="256938" y="127635"/>
                      <a:pt x="245508" y="127635"/>
                    </a:cubicBezTo>
                    <a:lnTo>
                      <a:pt x="204550" y="111442"/>
                    </a:lnTo>
                    <a:lnTo>
                      <a:pt x="204550" y="122872"/>
                    </a:lnTo>
                    <a:cubicBezTo>
                      <a:pt x="235030" y="154305"/>
                      <a:pt x="276940" y="182880"/>
                      <a:pt x="287418" y="229553"/>
                    </a:cubicBezTo>
                    <a:cubicBezTo>
                      <a:pt x="302658" y="297180"/>
                      <a:pt x="253128" y="362903"/>
                      <a:pt x="183595" y="366713"/>
                    </a:cubicBezTo>
                    <a:cubicBezTo>
                      <a:pt x="160735" y="367665"/>
                      <a:pt x="128350" y="367665"/>
                      <a:pt x="105490" y="366713"/>
                    </a:cubicBezTo>
                    <a:cubicBezTo>
                      <a:pt x="33100" y="361950"/>
                      <a:pt x="-15477" y="290513"/>
                      <a:pt x="4525" y="221933"/>
                    </a:cubicBezTo>
                    <a:cubicBezTo>
                      <a:pt x="24528" y="153353"/>
                      <a:pt x="20718" y="187642"/>
                      <a:pt x="35005" y="172403"/>
                    </a:cubicBezTo>
                    <a:cubicBezTo>
                      <a:pt x="49293" y="157163"/>
                      <a:pt x="70248" y="140017"/>
                      <a:pt x="87393" y="122872"/>
                    </a:cubicBezTo>
                    <a:cubicBezTo>
                      <a:pt x="85488" y="119063"/>
                      <a:pt x="86440" y="116205"/>
                      <a:pt x="86440" y="112395"/>
                    </a:cubicBezTo>
                    <a:lnTo>
                      <a:pt x="49293" y="127635"/>
                    </a:lnTo>
                    <a:cubicBezTo>
                      <a:pt x="37863" y="127635"/>
                      <a:pt x="33100" y="114300"/>
                      <a:pt x="42625" y="107633"/>
                    </a:cubicBezTo>
                    <a:lnTo>
                      <a:pt x="86440" y="87630"/>
                    </a:lnTo>
                    <a:cubicBezTo>
                      <a:pt x="87393" y="79058"/>
                      <a:pt x="83583" y="68580"/>
                      <a:pt x="93108" y="63817"/>
                    </a:cubicBezTo>
                    <a:lnTo>
                      <a:pt x="70248" y="17145"/>
                    </a:lnTo>
                    <a:cubicBezTo>
                      <a:pt x="65485" y="-953"/>
                      <a:pt x="91203" y="953"/>
                      <a:pt x="101680" y="953"/>
                    </a:cubicBezTo>
                    <a:cubicBezTo>
                      <a:pt x="112158" y="953"/>
                      <a:pt x="103585" y="953"/>
                      <a:pt x="103585" y="953"/>
                    </a:cubicBezTo>
                    <a:lnTo>
                      <a:pt x="128350" y="953"/>
                    </a:lnTo>
                    <a:close/>
                    <a:moveTo>
                      <a:pt x="190263" y="26670"/>
                    </a:moveTo>
                    <a:cubicBezTo>
                      <a:pt x="179785" y="26670"/>
                      <a:pt x="169308" y="27622"/>
                      <a:pt x="158830" y="26670"/>
                    </a:cubicBezTo>
                    <a:cubicBezTo>
                      <a:pt x="148353" y="25717"/>
                      <a:pt x="135018" y="21908"/>
                      <a:pt x="122635" y="21908"/>
                    </a:cubicBezTo>
                    <a:cubicBezTo>
                      <a:pt x="110253" y="21908"/>
                      <a:pt x="103585" y="21908"/>
                      <a:pt x="94060" y="21908"/>
                    </a:cubicBezTo>
                    <a:lnTo>
                      <a:pt x="114063" y="60960"/>
                    </a:lnTo>
                    <a:lnTo>
                      <a:pt x="116920" y="60960"/>
                    </a:lnTo>
                    <a:cubicBezTo>
                      <a:pt x="116920" y="61913"/>
                      <a:pt x="171213" y="61913"/>
                      <a:pt x="171213" y="61913"/>
                    </a:cubicBezTo>
                    <a:lnTo>
                      <a:pt x="190263" y="25717"/>
                    </a:lnTo>
                    <a:close/>
                    <a:moveTo>
                      <a:pt x="182643" y="84772"/>
                    </a:moveTo>
                    <a:lnTo>
                      <a:pt x="106443" y="84772"/>
                    </a:lnTo>
                    <a:lnTo>
                      <a:pt x="106443" y="105728"/>
                    </a:lnTo>
                    <a:lnTo>
                      <a:pt x="182643" y="105728"/>
                    </a:lnTo>
                    <a:lnTo>
                      <a:pt x="182643" y="84772"/>
                    </a:lnTo>
                    <a:close/>
                    <a:moveTo>
                      <a:pt x="112158" y="127635"/>
                    </a:moveTo>
                    <a:cubicBezTo>
                      <a:pt x="89298" y="150495"/>
                      <a:pt x="60723" y="171450"/>
                      <a:pt x="39768" y="196215"/>
                    </a:cubicBezTo>
                    <a:cubicBezTo>
                      <a:pt x="-5952" y="253365"/>
                      <a:pt x="31195" y="340042"/>
                      <a:pt x="105490" y="343853"/>
                    </a:cubicBezTo>
                    <a:cubicBezTo>
                      <a:pt x="127398" y="344805"/>
                      <a:pt x="159783" y="344805"/>
                      <a:pt x="181690" y="343853"/>
                    </a:cubicBezTo>
                    <a:cubicBezTo>
                      <a:pt x="255985" y="339090"/>
                      <a:pt x="293133" y="253365"/>
                      <a:pt x="246460" y="195263"/>
                    </a:cubicBezTo>
                    <a:cubicBezTo>
                      <a:pt x="226458" y="170497"/>
                      <a:pt x="199788" y="149542"/>
                      <a:pt x="175975" y="127635"/>
                    </a:cubicBezTo>
                    <a:lnTo>
                      <a:pt x="111205" y="127635"/>
                    </a:lnTo>
                    <a:close/>
                  </a:path>
                </a:pathLst>
              </a:custGeom>
              <a:solidFill>
                <a:srgbClr val="FFFFFF"/>
              </a:solidFill>
              <a:ln w="9525" cap="flat">
                <a:noFill/>
                <a:prstDash val="solid"/>
                <a:miter/>
              </a:ln>
            </p:spPr>
            <p:txBody>
              <a:bodyPr rtlCol="0" anchor="ctr"/>
              <a:lstStyle/>
              <a:p>
                <a:endParaRPr lang="en-US"/>
              </a:p>
            </p:txBody>
          </p:sp>
          <p:sp>
            <p:nvSpPr>
              <p:cNvPr id="24" name="Freeform 16">
                <a:extLst>
                  <a:ext uri="{FF2B5EF4-FFF2-40B4-BE49-F238E27FC236}">
                    <a16:creationId xmlns:a16="http://schemas.microsoft.com/office/drawing/2014/main" id="{D029928B-7ED6-304B-8412-A48E069363C7}"/>
                  </a:ext>
                </a:extLst>
              </p:cNvPr>
              <p:cNvSpPr/>
              <p:nvPr/>
            </p:nvSpPr>
            <p:spPr>
              <a:xfrm>
                <a:off x="5119456" y="3615073"/>
                <a:ext cx="112629" cy="129142"/>
              </a:xfrm>
              <a:custGeom>
                <a:avLst/>
                <a:gdLst>
                  <a:gd name="connsiteX0" fmla="*/ 44046 w 112629"/>
                  <a:gd name="connsiteY0" fmla="*/ 37764 h 129142"/>
                  <a:gd name="connsiteX1" fmla="*/ 71668 w 112629"/>
                  <a:gd name="connsiteY1" fmla="*/ 37764 h 129142"/>
                  <a:gd name="connsiteX2" fmla="*/ 79288 w 112629"/>
                  <a:gd name="connsiteY2" fmla="*/ 45384 h 129142"/>
                  <a:gd name="connsiteX3" fmla="*/ 69763 w 112629"/>
                  <a:gd name="connsiteY3" fmla="*/ 58719 h 129142"/>
                  <a:gd name="connsiteX4" fmla="*/ 34521 w 112629"/>
                  <a:gd name="connsiteY4" fmla="*/ 58719 h 129142"/>
                  <a:gd name="connsiteX5" fmla="*/ 34521 w 112629"/>
                  <a:gd name="connsiteY5" fmla="*/ 73959 h 129142"/>
                  <a:gd name="connsiteX6" fmla="*/ 65001 w 112629"/>
                  <a:gd name="connsiteY6" fmla="*/ 73959 h 129142"/>
                  <a:gd name="connsiteX7" fmla="*/ 68811 w 112629"/>
                  <a:gd name="connsiteY7" fmla="*/ 75864 h 129142"/>
                  <a:gd name="connsiteX8" fmla="*/ 70716 w 112629"/>
                  <a:gd name="connsiteY8" fmla="*/ 92056 h 129142"/>
                  <a:gd name="connsiteX9" fmla="*/ 65001 w 112629"/>
                  <a:gd name="connsiteY9" fmla="*/ 94914 h 129142"/>
                  <a:gd name="connsiteX10" fmla="*/ 44998 w 112629"/>
                  <a:gd name="connsiteY10" fmla="*/ 94914 h 129142"/>
                  <a:gd name="connsiteX11" fmla="*/ 79288 w 112629"/>
                  <a:gd name="connsiteY11" fmla="*/ 107296 h 129142"/>
                  <a:gd name="connsiteX12" fmla="*/ 105006 w 112629"/>
                  <a:gd name="connsiteY12" fmla="*/ 103486 h 129142"/>
                  <a:gd name="connsiteX13" fmla="*/ 97386 w 112629"/>
                  <a:gd name="connsiteY13" fmla="*/ 122536 h 129142"/>
                  <a:gd name="connsiteX14" fmla="*/ 19281 w 112629"/>
                  <a:gd name="connsiteY14" fmla="*/ 94914 h 129142"/>
                  <a:gd name="connsiteX15" fmla="*/ 4993 w 112629"/>
                  <a:gd name="connsiteY15" fmla="*/ 92056 h 129142"/>
                  <a:gd name="connsiteX16" fmla="*/ 13566 w 112629"/>
                  <a:gd name="connsiteY16" fmla="*/ 72054 h 129142"/>
                  <a:gd name="connsiteX17" fmla="*/ 13566 w 112629"/>
                  <a:gd name="connsiteY17" fmla="*/ 56814 h 129142"/>
                  <a:gd name="connsiteX18" fmla="*/ 3088 w 112629"/>
                  <a:gd name="connsiteY18" fmla="*/ 38716 h 129142"/>
                  <a:gd name="connsiteX19" fmla="*/ 19281 w 112629"/>
                  <a:gd name="connsiteY19" fmla="*/ 34906 h 129142"/>
                  <a:gd name="connsiteX20" fmla="*/ 85003 w 112629"/>
                  <a:gd name="connsiteY20" fmla="*/ 1569 h 129142"/>
                  <a:gd name="connsiteX21" fmla="*/ 112626 w 112629"/>
                  <a:gd name="connsiteY21" fmla="*/ 22524 h 129142"/>
                  <a:gd name="connsiteX22" fmla="*/ 102148 w 112629"/>
                  <a:gd name="connsiteY22" fmla="*/ 33001 h 129142"/>
                  <a:gd name="connsiteX23" fmla="*/ 88813 w 112629"/>
                  <a:gd name="connsiteY23" fmla="*/ 25381 h 129142"/>
                  <a:gd name="connsiteX24" fmla="*/ 54523 w 112629"/>
                  <a:gd name="connsiteY24" fmla="*/ 25381 h 129142"/>
                  <a:gd name="connsiteX25" fmla="*/ 45951 w 112629"/>
                  <a:gd name="connsiteY25" fmla="*/ 33954 h 129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12629" h="129142">
                    <a:moveTo>
                      <a:pt x="44046" y="37764"/>
                    </a:moveTo>
                    <a:lnTo>
                      <a:pt x="71668" y="37764"/>
                    </a:lnTo>
                    <a:cubicBezTo>
                      <a:pt x="74526" y="37764"/>
                      <a:pt x="78336" y="42526"/>
                      <a:pt x="79288" y="45384"/>
                    </a:cubicBezTo>
                    <a:cubicBezTo>
                      <a:pt x="80241" y="51099"/>
                      <a:pt x="76431" y="58719"/>
                      <a:pt x="69763" y="58719"/>
                    </a:cubicBezTo>
                    <a:lnTo>
                      <a:pt x="34521" y="58719"/>
                    </a:lnTo>
                    <a:cubicBezTo>
                      <a:pt x="33568" y="64434"/>
                      <a:pt x="33568" y="69196"/>
                      <a:pt x="34521" y="73959"/>
                    </a:cubicBezTo>
                    <a:lnTo>
                      <a:pt x="65001" y="73959"/>
                    </a:lnTo>
                    <a:cubicBezTo>
                      <a:pt x="65001" y="73959"/>
                      <a:pt x="68811" y="75864"/>
                      <a:pt x="68811" y="75864"/>
                    </a:cubicBezTo>
                    <a:cubicBezTo>
                      <a:pt x="74526" y="79674"/>
                      <a:pt x="74526" y="87294"/>
                      <a:pt x="70716" y="92056"/>
                    </a:cubicBezTo>
                    <a:cubicBezTo>
                      <a:pt x="66906" y="96819"/>
                      <a:pt x="65001" y="94914"/>
                      <a:pt x="65001" y="94914"/>
                    </a:cubicBezTo>
                    <a:lnTo>
                      <a:pt x="44998" y="94914"/>
                    </a:lnTo>
                    <a:cubicBezTo>
                      <a:pt x="52618" y="105391"/>
                      <a:pt x="65953" y="110154"/>
                      <a:pt x="79288" y="107296"/>
                    </a:cubicBezTo>
                    <a:cubicBezTo>
                      <a:pt x="92623" y="104439"/>
                      <a:pt x="97386" y="94914"/>
                      <a:pt x="105006" y="103486"/>
                    </a:cubicBezTo>
                    <a:cubicBezTo>
                      <a:pt x="112626" y="112059"/>
                      <a:pt x="105006" y="118726"/>
                      <a:pt x="97386" y="122536"/>
                    </a:cubicBezTo>
                    <a:cubicBezTo>
                      <a:pt x="67858" y="138729"/>
                      <a:pt x="33568" y="123489"/>
                      <a:pt x="19281" y="94914"/>
                    </a:cubicBezTo>
                    <a:cubicBezTo>
                      <a:pt x="13566" y="93961"/>
                      <a:pt x="9756" y="94914"/>
                      <a:pt x="4993" y="92056"/>
                    </a:cubicBezTo>
                    <a:cubicBezTo>
                      <a:pt x="-4532" y="85389"/>
                      <a:pt x="3088" y="71101"/>
                      <a:pt x="13566" y="72054"/>
                    </a:cubicBezTo>
                    <a:cubicBezTo>
                      <a:pt x="12613" y="67291"/>
                      <a:pt x="12613" y="61576"/>
                      <a:pt x="13566" y="56814"/>
                    </a:cubicBezTo>
                    <a:cubicBezTo>
                      <a:pt x="3088" y="57766"/>
                      <a:pt x="-4532" y="46336"/>
                      <a:pt x="3088" y="38716"/>
                    </a:cubicBezTo>
                    <a:cubicBezTo>
                      <a:pt x="10708" y="31096"/>
                      <a:pt x="13566" y="36811"/>
                      <a:pt x="19281" y="34906"/>
                    </a:cubicBezTo>
                    <a:cubicBezTo>
                      <a:pt x="31663" y="10141"/>
                      <a:pt x="56428" y="-5099"/>
                      <a:pt x="85003" y="1569"/>
                    </a:cubicBezTo>
                    <a:cubicBezTo>
                      <a:pt x="113578" y="8236"/>
                      <a:pt x="112626" y="12999"/>
                      <a:pt x="112626" y="22524"/>
                    </a:cubicBezTo>
                    <a:cubicBezTo>
                      <a:pt x="112626" y="32049"/>
                      <a:pt x="107863" y="33001"/>
                      <a:pt x="102148" y="33001"/>
                    </a:cubicBezTo>
                    <a:cubicBezTo>
                      <a:pt x="96433" y="33001"/>
                      <a:pt x="93576" y="28239"/>
                      <a:pt x="88813" y="25381"/>
                    </a:cubicBezTo>
                    <a:cubicBezTo>
                      <a:pt x="78336" y="18714"/>
                      <a:pt x="65001" y="19666"/>
                      <a:pt x="54523" y="25381"/>
                    </a:cubicBezTo>
                    <a:cubicBezTo>
                      <a:pt x="44046" y="31096"/>
                      <a:pt x="47856" y="30144"/>
                      <a:pt x="45951" y="33954"/>
                    </a:cubicBezTo>
                    <a:close/>
                  </a:path>
                </a:pathLst>
              </a:custGeom>
              <a:solidFill>
                <a:srgbClr val="FFFFFF"/>
              </a:solidFill>
              <a:ln w="9525"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345878677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DAF276-122D-233A-2815-C9B6D225A054}"/>
            </a:ext>
          </a:extLst>
        </p:cNvPr>
        <p:cNvGrpSpPr/>
        <p:nvPr/>
      </p:nvGrpSpPr>
      <p:grpSpPr>
        <a:xfrm>
          <a:off x="0" y="0"/>
          <a:ext cx="0" cy="0"/>
          <a:chOff x="0" y="0"/>
          <a:chExt cx="0" cy="0"/>
        </a:xfrm>
      </p:grpSpPr>
      <p:sp>
        <p:nvSpPr>
          <p:cNvPr id="9" name="Freeform 8">
            <a:extLst>
              <a:ext uri="{FF2B5EF4-FFF2-40B4-BE49-F238E27FC236}">
                <a16:creationId xmlns:a16="http://schemas.microsoft.com/office/drawing/2014/main" id="{83A17C6E-731E-4EBE-5B6A-8135EC2EE242}"/>
              </a:ext>
            </a:extLst>
          </p:cNvPr>
          <p:cNvSpPr/>
          <p:nvPr/>
        </p:nvSpPr>
        <p:spPr>
          <a:xfrm>
            <a:off x="-1" y="0"/>
            <a:ext cx="1534450" cy="6194605"/>
          </a:xfrm>
          <a:custGeom>
            <a:avLst/>
            <a:gdLst>
              <a:gd name="connsiteX0" fmla="*/ 1 w 1534450"/>
              <a:gd name="connsiteY0" fmla="*/ 0 h 6194605"/>
              <a:gd name="connsiteX1" fmla="*/ 214586 w 1534450"/>
              <a:gd name="connsiteY1" fmla="*/ 0 h 6194605"/>
              <a:gd name="connsiteX2" fmla="*/ 214586 w 1534450"/>
              <a:gd name="connsiteY2" fmla="*/ 1 h 6194605"/>
              <a:gd name="connsiteX3" fmla="*/ 473397 w 1534450"/>
              <a:gd name="connsiteY3" fmla="*/ 1 h 6194605"/>
              <a:gd name="connsiteX4" fmla="*/ 744369 w 1534450"/>
              <a:gd name="connsiteY4" fmla="*/ 1 h 6194605"/>
              <a:gd name="connsiteX5" fmla="*/ 814003 w 1534450"/>
              <a:gd name="connsiteY5" fmla="*/ 1 h 6194605"/>
              <a:gd name="connsiteX6" fmla="*/ 922872 w 1534450"/>
              <a:gd name="connsiteY6" fmla="*/ 1 h 6194605"/>
              <a:gd name="connsiteX7" fmla="*/ 1084975 w 1534450"/>
              <a:gd name="connsiteY7" fmla="*/ 1 h 6194605"/>
              <a:gd name="connsiteX8" fmla="*/ 1193844 w 1534450"/>
              <a:gd name="connsiteY8" fmla="*/ 1 h 6194605"/>
              <a:gd name="connsiteX9" fmla="*/ 1263478 w 1534450"/>
              <a:gd name="connsiteY9" fmla="*/ 1 h 6194605"/>
              <a:gd name="connsiteX10" fmla="*/ 1534450 w 1534450"/>
              <a:gd name="connsiteY10" fmla="*/ 1 h 6194605"/>
              <a:gd name="connsiteX11" fmla="*/ 1534450 w 1534450"/>
              <a:gd name="connsiteY11" fmla="*/ 280558 h 6194605"/>
              <a:gd name="connsiteX12" fmla="*/ 1534450 w 1534450"/>
              <a:gd name="connsiteY12" fmla="*/ 323234 h 6194605"/>
              <a:gd name="connsiteX13" fmla="*/ 1534450 w 1534450"/>
              <a:gd name="connsiteY13" fmla="*/ 603792 h 6194605"/>
              <a:gd name="connsiteX14" fmla="*/ 1534450 w 1534450"/>
              <a:gd name="connsiteY14" fmla="*/ 691592 h 6194605"/>
              <a:gd name="connsiteX15" fmla="*/ 1534450 w 1534450"/>
              <a:gd name="connsiteY15" fmla="*/ 972149 h 6194605"/>
              <a:gd name="connsiteX16" fmla="*/ 1534450 w 1534450"/>
              <a:gd name="connsiteY16" fmla="*/ 1014826 h 6194605"/>
              <a:gd name="connsiteX17" fmla="*/ 1534450 w 1534450"/>
              <a:gd name="connsiteY17" fmla="*/ 1295384 h 6194605"/>
              <a:gd name="connsiteX18" fmla="*/ 1534450 w 1534450"/>
              <a:gd name="connsiteY18" fmla="*/ 1706708 h 6194605"/>
              <a:gd name="connsiteX19" fmla="*/ 1534450 w 1534450"/>
              <a:gd name="connsiteY19" fmla="*/ 1987265 h 6194605"/>
              <a:gd name="connsiteX20" fmla="*/ 1534450 w 1534450"/>
              <a:gd name="connsiteY20" fmla="*/ 2029942 h 6194605"/>
              <a:gd name="connsiteX21" fmla="*/ 1534450 w 1534450"/>
              <a:gd name="connsiteY21" fmla="*/ 2310499 h 6194605"/>
              <a:gd name="connsiteX22" fmla="*/ 1534450 w 1534450"/>
              <a:gd name="connsiteY22" fmla="*/ 2398299 h 6194605"/>
              <a:gd name="connsiteX23" fmla="*/ 1534450 w 1534450"/>
              <a:gd name="connsiteY23" fmla="*/ 2678857 h 6194605"/>
              <a:gd name="connsiteX24" fmla="*/ 1534450 w 1534450"/>
              <a:gd name="connsiteY24" fmla="*/ 2721534 h 6194605"/>
              <a:gd name="connsiteX25" fmla="*/ 1534450 w 1534450"/>
              <a:gd name="connsiteY25" fmla="*/ 2983125 h 6194605"/>
              <a:gd name="connsiteX26" fmla="*/ 1534450 w 1534450"/>
              <a:gd name="connsiteY26" fmla="*/ 3002091 h 6194605"/>
              <a:gd name="connsiteX27" fmla="*/ 1534450 w 1534450"/>
              <a:gd name="connsiteY27" fmla="*/ 3263682 h 6194605"/>
              <a:gd name="connsiteX28" fmla="*/ 1534450 w 1534450"/>
              <a:gd name="connsiteY28" fmla="*/ 3306358 h 6194605"/>
              <a:gd name="connsiteX29" fmla="*/ 1534450 w 1534450"/>
              <a:gd name="connsiteY29" fmla="*/ 3586916 h 6194605"/>
              <a:gd name="connsiteX30" fmla="*/ 1534450 w 1534450"/>
              <a:gd name="connsiteY30" fmla="*/ 3674717 h 6194605"/>
              <a:gd name="connsiteX31" fmla="*/ 1534450 w 1534450"/>
              <a:gd name="connsiteY31" fmla="*/ 3955274 h 6194605"/>
              <a:gd name="connsiteX32" fmla="*/ 1534450 w 1534450"/>
              <a:gd name="connsiteY32" fmla="*/ 3997950 h 6194605"/>
              <a:gd name="connsiteX33" fmla="*/ 1534450 w 1534450"/>
              <a:gd name="connsiteY33" fmla="*/ 4278508 h 6194605"/>
              <a:gd name="connsiteX34" fmla="*/ 1534450 w 1534450"/>
              <a:gd name="connsiteY34" fmla="*/ 4689832 h 6194605"/>
              <a:gd name="connsiteX35" fmla="*/ 1534450 w 1534450"/>
              <a:gd name="connsiteY35" fmla="*/ 4970389 h 6194605"/>
              <a:gd name="connsiteX36" fmla="*/ 1534450 w 1534450"/>
              <a:gd name="connsiteY36" fmla="*/ 5013066 h 6194605"/>
              <a:gd name="connsiteX37" fmla="*/ 1534450 w 1534450"/>
              <a:gd name="connsiteY37" fmla="*/ 5293623 h 6194605"/>
              <a:gd name="connsiteX38" fmla="*/ 1534450 w 1534450"/>
              <a:gd name="connsiteY38" fmla="*/ 5381423 h 6194605"/>
              <a:gd name="connsiteX39" fmla="*/ 1534450 w 1534450"/>
              <a:gd name="connsiteY39" fmla="*/ 5661981 h 6194605"/>
              <a:gd name="connsiteX40" fmla="*/ 1534450 w 1534450"/>
              <a:gd name="connsiteY40" fmla="*/ 5704658 h 6194605"/>
              <a:gd name="connsiteX41" fmla="*/ 1534450 w 1534450"/>
              <a:gd name="connsiteY41" fmla="*/ 5985215 h 6194605"/>
              <a:gd name="connsiteX42" fmla="*/ 1291991 w 1534450"/>
              <a:gd name="connsiteY42" fmla="*/ 6194605 h 6194605"/>
              <a:gd name="connsiteX43" fmla="*/ 1021020 w 1534450"/>
              <a:gd name="connsiteY43" fmla="*/ 6194605 h 6194605"/>
              <a:gd name="connsiteX44" fmla="*/ 951383 w 1534450"/>
              <a:gd name="connsiteY44" fmla="*/ 6194605 h 6194605"/>
              <a:gd name="connsiteX45" fmla="*/ 842515 w 1534450"/>
              <a:gd name="connsiteY45" fmla="*/ 6194605 h 6194605"/>
              <a:gd name="connsiteX46" fmla="*/ 680412 w 1534450"/>
              <a:gd name="connsiteY46" fmla="*/ 6194605 h 6194605"/>
              <a:gd name="connsiteX47" fmla="*/ 571543 w 1534450"/>
              <a:gd name="connsiteY47" fmla="*/ 6194605 h 6194605"/>
              <a:gd name="connsiteX48" fmla="*/ 501908 w 1534450"/>
              <a:gd name="connsiteY48" fmla="*/ 6194605 h 6194605"/>
              <a:gd name="connsiteX49" fmla="*/ 230937 w 1534450"/>
              <a:gd name="connsiteY49" fmla="*/ 6194605 h 6194605"/>
              <a:gd name="connsiteX50" fmla="*/ 0 w 1534450"/>
              <a:gd name="connsiteY50" fmla="*/ 6194605 h 6194605"/>
              <a:gd name="connsiteX51" fmla="*/ 0 w 1534450"/>
              <a:gd name="connsiteY51" fmla="*/ 6054968 h 6194605"/>
              <a:gd name="connsiteX52" fmla="*/ 0 w 1534450"/>
              <a:gd name="connsiteY52" fmla="*/ 5508071 h 6194605"/>
              <a:gd name="connsiteX53" fmla="*/ 0 w 1534450"/>
              <a:gd name="connsiteY53" fmla="*/ 5367526 h 6194605"/>
              <a:gd name="connsiteX54" fmla="*/ 0 w 1534450"/>
              <a:gd name="connsiteY54" fmla="*/ 5147800 h 6194605"/>
              <a:gd name="connsiteX55" fmla="*/ 0 w 1534450"/>
              <a:gd name="connsiteY55" fmla="*/ 4820627 h 6194605"/>
              <a:gd name="connsiteX56" fmla="*/ 0 w 1534450"/>
              <a:gd name="connsiteY56" fmla="*/ 4600898 h 6194605"/>
              <a:gd name="connsiteX57" fmla="*/ 0 w 1534450"/>
              <a:gd name="connsiteY57" fmla="*/ 4460357 h 6194605"/>
              <a:gd name="connsiteX58" fmla="*/ 0 w 1534450"/>
              <a:gd name="connsiteY58" fmla="*/ 3913457 h 6194605"/>
              <a:gd name="connsiteX59" fmla="*/ 1 w 1534450"/>
              <a:gd name="connsiteY59" fmla="*/ 3913457 h 6194605"/>
              <a:gd name="connsiteX60" fmla="*/ 1 w 1534450"/>
              <a:gd name="connsiteY60" fmla="*/ 3391103 h 6194605"/>
              <a:gd name="connsiteX61" fmla="*/ 1 w 1534450"/>
              <a:gd name="connsiteY61" fmla="*/ 3288458 h 6194605"/>
              <a:gd name="connsiteX62" fmla="*/ 0 w 1534450"/>
              <a:gd name="connsiteY62" fmla="*/ 3288458 h 6194605"/>
              <a:gd name="connsiteX63" fmla="*/ 0 w 1534450"/>
              <a:gd name="connsiteY63" fmla="*/ 3182336 h 6194605"/>
              <a:gd name="connsiteX64" fmla="*/ 1 w 1534450"/>
              <a:gd name="connsiteY64" fmla="*/ 3182336 h 6194605"/>
              <a:gd name="connsiteX65" fmla="*/ 1 w 1534450"/>
              <a:gd name="connsiteY65" fmla="*/ 2930973 h 6194605"/>
              <a:gd name="connsiteX66" fmla="*/ 0 w 1534450"/>
              <a:gd name="connsiteY66" fmla="*/ 2930973 h 6194605"/>
              <a:gd name="connsiteX67" fmla="*/ 0 w 1534450"/>
              <a:gd name="connsiteY67" fmla="*/ 2604180 h 6194605"/>
              <a:gd name="connsiteX68" fmla="*/ 0 w 1534450"/>
              <a:gd name="connsiteY68" fmla="*/ 2383049 h 6194605"/>
              <a:gd name="connsiteX69" fmla="*/ 0 w 1534450"/>
              <a:gd name="connsiteY69" fmla="*/ 1836151 h 6194605"/>
              <a:gd name="connsiteX70" fmla="*/ 0 w 1534450"/>
              <a:gd name="connsiteY70" fmla="*/ 1695606 h 6194605"/>
              <a:gd name="connsiteX71" fmla="*/ 0 w 1534450"/>
              <a:gd name="connsiteY71" fmla="*/ 1475879 h 6194605"/>
              <a:gd name="connsiteX72" fmla="*/ 0 w 1534450"/>
              <a:gd name="connsiteY72" fmla="*/ 1148708 h 6194605"/>
              <a:gd name="connsiteX73" fmla="*/ 0 w 1534450"/>
              <a:gd name="connsiteY73" fmla="*/ 928979 h 6194605"/>
              <a:gd name="connsiteX74" fmla="*/ 0 w 1534450"/>
              <a:gd name="connsiteY74" fmla="*/ 788436 h 6194605"/>
              <a:gd name="connsiteX75" fmla="*/ 0 w 1534450"/>
              <a:gd name="connsiteY75" fmla="*/ 241537 h 6194605"/>
              <a:gd name="connsiteX76" fmla="*/ 1 w 1534450"/>
              <a:gd name="connsiteY76" fmla="*/ 241537 h 61946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1534450" h="6194605">
                <a:moveTo>
                  <a:pt x="1" y="0"/>
                </a:moveTo>
                <a:lnTo>
                  <a:pt x="214586" y="0"/>
                </a:lnTo>
                <a:lnTo>
                  <a:pt x="214586" y="1"/>
                </a:lnTo>
                <a:lnTo>
                  <a:pt x="473397" y="1"/>
                </a:lnTo>
                <a:lnTo>
                  <a:pt x="744369" y="1"/>
                </a:lnTo>
                <a:lnTo>
                  <a:pt x="814003" y="1"/>
                </a:lnTo>
                <a:lnTo>
                  <a:pt x="922872" y="1"/>
                </a:lnTo>
                <a:lnTo>
                  <a:pt x="1084975" y="1"/>
                </a:lnTo>
                <a:lnTo>
                  <a:pt x="1193844" y="1"/>
                </a:lnTo>
                <a:lnTo>
                  <a:pt x="1263478" y="1"/>
                </a:lnTo>
                <a:lnTo>
                  <a:pt x="1534450" y="1"/>
                </a:lnTo>
                <a:lnTo>
                  <a:pt x="1534450" y="280558"/>
                </a:lnTo>
                <a:lnTo>
                  <a:pt x="1534450" y="323234"/>
                </a:lnTo>
                <a:lnTo>
                  <a:pt x="1534450" y="603792"/>
                </a:lnTo>
                <a:lnTo>
                  <a:pt x="1534450" y="691592"/>
                </a:lnTo>
                <a:lnTo>
                  <a:pt x="1534450" y="972149"/>
                </a:lnTo>
                <a:lnTo>
                  <a:pt x="1534450" y="1014826"/>
                </a:lnTo>
                <a:lnTo>
                  <a:pt x="1534450" y="1295384"/>
                </a:lnTo>
                <a:lnTo>
                  <a:pt x="1534450" y="1706708"/>
                </a:lnTo>
                <a:lnTo>
                  <a:pt x="1534450" y="1987265"/>
                </a:lnTo>
                <a:lnTo>
                  <a:pt x="1534450" y="2029942"/>
                </a:lnTo>
                <a:lnTo>
                  <a:pt x="1534450" y="2310499"/>
                </a:lnTo>
                <a:lnTo>
                  <a:pt x="1534450" y="2398299"/>
                </a:lnTo>
                <a:lnTo>
                  <a:pt x="1534450" y="2678857"/>
                </a:lnTo>
                <a:lnTo>
                  <a:pt x="1534450" y="2721534"/>
                </a:lnTo>
                <a:lnTo>
                  <a:pt x="1534450" y="2983125"/>
                </a:lnTo>
                <a:lnTo>
                  <a:pt x="1534450" y="3002091"/>
                </a:lnTo>
                <a:lnTo>
                  <a:pt x="1534450" y="3263682"/>
                </a:lnTo>
                <a:lnTo>
                  <a:pt x="1534450" y="3306358"/>
                </a:lnTo>
                <a:lnTo>
                  <a:pt x="1534450" y="3586916"/>
                </a:lnTo>
                <a:lnTo>
                  <a:pt x="1534450" y="3674717"/>
                </a:lnTo>
                <a:lnTo>
                  <a:pt x="1534450" y="3955274"/>
                </a:lnTo>
                <a:lnTo>
                  <a:pt x="1534450" y="3997950"/>
                </a:lnTo>
                <a:lnTo>
                  <a:pt x="1534450" y="4278508"/>
                </a:lnTo>
                <a:lnTo>
                  <a:pt x="1534450" y="4689832"/>
                </a:lnTo>
                <a:lnTo>
                  <a:pt x="1534450" y="4970389"/>
                </a:lnTo>
                <a:lnTo>
                  <a:pt x="1534450" y="5013066"/>
                </a:lnTo>
                <a:lnTo>
                  <a:pt x="1534450" y="5293623"/>
                </a:lnTo>
                <a:lnTo>
                  <a:pt x="1534450" y="5381423"/>
                </a:lnTo>
                <a:lnTo>
                  <a:pt x="1534450" y="5661981"/>
                </a:lnTo>
                <a:lnTo>
                  <a:pt x="1534450" y="5704658"/>
                </a:lnTo>
                <a:lnTo>
                  <a:pt x="1534450" y="5985215"/>
                </a:lnTo>
                <a:cubicBezTo>
                  <a:pt x="1534450" y="6100550"/>
                  <a:pt x="1426336" y="6194605"/>
                  <a:pt x="1291991" y="6194605"/>
                </a:cubicBezTo>
                <a:lnTo>
                  <a:pt x="1021020" y="6194605"/>
                </a:lnTo>
                <a:lnTo>
                  <a:pt x="951383" y="6194605"/>
                </a:lnTo>
                <a:lnTo>
                  <a:pt x="842515" y="6194605"/>
                </a:lnTo>
                <a:lnTo>
                  <a:pt x="680412" y="6194605"/>
                </a:lnTo>
                <a:lnTo>
                  <a:pt x="571543" y="6194605"/>
                </a:lnTo>
                <a:lnTo>
                  <a:pt x="501908" y="6194605"/>
                </a:lnTo>
                <a:lnTo>
                  <a:pt x="230937" y="6194605"/>
                </a:lnTo>
                <a:lnTo>
                  <a:pt x="0" y="6194605"/>
                </a:lnTo>
                <a:lnTo>
                  <a:pt x="0" y="6054968"/>
                </a:lnTo>
                <a:lnTo>
                  <a:pt x="0" y="5508071"/>
                </a:lnTo>
                <a:lnTo>
                  <a:pt x="0" y="5367526"/>
                </a:lnTo>
                <a:lnTo>
                  <a:pt x="0" y="5147800"/>
                </a:lnTo>
                <a:lnTo>
                  <a:pt x="0" y="4820627"/>
                </a:lnTo>
                <a:lnTo>
                  <a:pt x="0" y="4600898"/>
                </a:lnTo>
                <a:lnTo>
                  <a:pt x="0" y="4460357"/>
                </a:lnTo>
                <a:lnTo>
                  <a:pt x="0" y="3913457"/>
                </a:lnTo>
                <a:lnTo>
                  <a:pt x="1" y="3913457"/>
                </a:lnTo>
                <a:lnTo>
                  <a:pt x="1" y="3391103"/>
                </a:lnTo>
                <a:lnTo>
                  <a:pt x="1" y="3288458"/>
                </a:lnTo>
                <a:lnTo>
                  <a:pt x="0" y="3288458"/>
                </a:lnTo>
                <a:lnTo>
                  <a:pt x="0" y="3182336"/>
                </a:lnTo>
                <a:lnTo>
                  <a:pt x="1" y="3182336"/>
                </a:lnTo>
                <a:lnTo>
                  <a:pt x="1" y="2930973"/>
                </a:lnTo>
                <a:lnTo>
                  <a:pt x="0" y="2930973"/>
                </a:lnTo>
                <a:lnTo>
                  <a:pt x="0" y="2604180"/>
                </a:lnTo>
                <a:lnTo>
                  <a:pt x="0" y="2383049"/>
                </a:lnTo>
                <a:lnTo>
                  <a:pt x="0" y="1836151"/>
                </a:lnTo>
                <a:lnTo>
                  <a:pt x="0" y="1695606"/>
                </a:lnTo>
                <a:lnTo>
                  <a:pt x="0" y="1475879"/>
                </a:lnTo>
                <a:lnTo>
                  <a:pt x="0" y="1148708"/>
                </a:lnTo>
                <a:lnTo>
                  <a:pt x="0" y="928979"/>
                </a:lnTo>
                <a:lnTo>
                  <a:pt x="0" y="788436"/>
                </a:lnTo>
                <a:lnTo>
                  <a:pt x="0" y="241537"/>
                </a:lnTo>
                <a:lnTo>
                  <a:pt x="1" y="241537"/>
                </a:lnTo>
                <a:close/>
              </a:path>
            </a:pathLst>
          </a:custGeom>
          <a:solidFill>
            <a:srgbClr val="FBA63B"/>
          </a:solidFill>
          <a:ln w="24491" cap="flat">
            <a:noFill/>
            <a:prstDash val="solid"/>
            <a:miter/>
          </a:ln>
        </p:spPr>
        <p:txBody>
          <a:bodyPr wrap="square" rtlCol="0" anchor="ctr">
            <a:noAutofit/>
          </a:bodyPr>
          <a:lstStyle/>
          <a:p>
            <a:endParaRPr lang="en-US"/>
          </a:p>
        </p:txBody>
      </p:sp>
      <p:cxnSp>
        <p:nvCxnSpPr>
          <p:cNvPr id="10" name="Straight Connector 9">
            <a:extLst>
              <a:ext uri="{FF2B5EF4-FFF2-40B4-BE49-F238E27FC236}">
                <a16:creationId xmlns:a16="http://schemas.microsoft.com/office/drawing/2014/main" id="{22FD77D7-1FFA-327B-A594-E198316C3A18}"/>
              </a:ext>
            </a:extLst>
          </p:cNvPr>
          <p:cNvCxnSpPr>
            <a:cxnSpLocks/>
          </p:cNvCxnSpPr>
          <p:nvPr/>
        </p:nvCxnSpPr>
        <p:spPr>
          <a:xfrm>
            <a:off x="1839464" y="1027171"/>
            <a:ext cx="91059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Slide Number Placeholder 5">
            <a:extLst>
              <a:ext uri="{FF2B5EF4-FFF2-40B4-BE49-F238E27FC236}">
                <a16:creationId xmlns:a16="http://schemas.microsoft.com/office/drawing/2014/main" id="{8FFF4528-B0F1-24A9-6CA6-F58C865FA7D0}"/>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47</a:t>
            </a:fld>
            <a:endParaRPr lang="fr-CA" sz="1200" dirty="0"/>
          </a:p>
        </p:txBody>
      </p:sp>
      <p:sp>
        <p:nvSpPr>
          <p:cNvPr id="2" name="TextBox 1">
            <a:extLst>
              <a:ext uri="{FF2B5EF4-FFF2-40B4-BE49-F238E27FC236}">
                <a16:creationId xmlns:a16="http://schemas.microsoft.com/office/drawing/2014/main" id="{4A98CDB9-86BF-332F-0427-711CFE96DC92}"/>
              </a:ext>
            </a:extLst>
          </p:cNvPr>
          <p:cNvSpPr txBox="1"/>
          <p:nvPr/>
        </p:nvSpPr>
        <p:spPr>
          <a:xfrm>
            <a:off x="2039426" y="1231046"/>
            <a:ext cx="8900381" cy="4063420"/>
          </a:xfrm>
          <a:prstGeom prst="rect">
            <a:avLst/>
          </a:prstGeom>
          <a:noFill/>
        </p:spPr>
        <p:txBody>
          <a:bodyPr wrap="square">
            <a:spAutoFit/>
          </a:bodyPr>
          <a:lstStyle/>
          <a:p>
            <a:pPr>
              <a:lnSpc>
                <a:spcPts val="2340"/>
              </a:lnSpc>
              <a:spcAft>
                <a:spcPts val="300"/>
              </a:spcAft>
            </a:pPr>
            <a:r>
              <a:rPr lang="en-US" sz="2400" b="1" dirty="0">
                <a:solidFill>
                  <a:srgbClr val="EC7C69"/>
                </a:solidFill>
              </a:rPr>
              <a:t>Val á milli varanlegra og tímabundinna valkosta hefur áhrif á skipulag og fjárhagsáætlun. </a:t>
            </a:r>
          </a:p>
          <a:p>
            <a:pPr>
              <a:spcAft>
                <a:spcPts val="300"/>
              </a:spcAft>
            </a:pPr>
            <a:endParaRPr lang="en-US" sz="800" b="1" dirty="0">
              <a:solidFill>
                <a:srgbClr val="EC7C69"/>
              </a:solidFill>
            </a:endParaRPr>
          </a:p>
          <a:p>
            <a:pPr>
              <a:lnSpc>
                <a:spcPts val="2340"/>
              </a:lnSpc>
              <a:spcAft>
                <a:spcPts val="300"/>
              </a:spcAft>
            </a:pPr>
            <a:r>
              <a:rPr lang="en-US" sz="2400" dirty="0">
                <a:solidFill>
                  <a:srgbClr val="494949"/>
                </a:solidFill>
              </a:rPr>
              <a:t>Tímabundnar einingar (tjöld, jurta) geta sparað byggingarreglugerðir en krefjast samt pallanna og takmarka tekjur utan háannatímabils. </a:t>
            </a:r>
          </a:p>
          <a:p>
            <a:pPr>
              <a:lnSpc>
                <a:spcPts val="2340"/>
              </a:lnSpc>
              <a:spcAft>
                <a:spcPts val="300"/>
              </a:spcAft>
            </a:pPr>
            <a:endParaRPr lang="en-US" sz="2400" dirty="0">
              <a:solidFill>
                <a:srgbClr val="494949"/>
              </a:solidFill>
            </a:endParaRPr>
          </a:p>
          <a:p>
            <a:pPr>
              <a:lnSpc>
                <a:spcPts val="2340"/>
              </a:lnSpc>
              <a:spcAft>
                <a:spcPts val="300"/>
              </a:spcAft>
            </a:pPr>
            <a:r>
              <a:rPr lang="en-US" sz="2400" dirty="0">
                <a:solidFill>
                  <a:srgbClr val="494949"/>
                </a:solidFill>
              </a:rPr>
              <a:t>Þau fela í sér breytilega og viðbótarkostnað, gjöld og álagningu, með mismunandi </a:t>
            </a:r>
            <a:r>
              <a:rPr lang="en-US" sz="2400" b="1" dirty="0">
                <a:solidFill>
                  <a:srgbClr val="494949"/>
                </a:solidFill>
              </a:rPr>
              <a:t>arðsemi (ROI) </a:t>
            </a:r>
            <a:r>
              <a:rPr lang="en-US" sz="2400" dirty="0">
                <a:solidFill>
                  <a:srgbClr val="494949"/>
                </a:solidFill>
              </a:rPr>
              <a:t>og </a:t>
            </a:r>
            <a:r>
              <a:rPr lang="en-US" sz="2400" b="1" dirty="0">
                <a:solidFill>
                  <a:srgbClr val="494949"/>
                </a:solidFill>
              </a:rPr>
              <a:t>kvöldsávöxtun</a:t>
            </a:r>
            <a:r>
              <a:rPr lang="en-US" sz="2400" dirty="0">
                <a:solidFill>
                  <a:srgbClr val="494949"/>
                </a:solidFill>
              </a:rPr>
              <a:t>. </a:t>
            </a:r>
          </a:p>
          <a:p>
            <a:pPr>
              <a:lnSpc>
                <a:spcPts val="2340"/>
              </a:lnSpc>
              <a:spcAft>
                <a:spcPts val="300"/>
              </a:spcAft>
            </a:pPr>
            <a:endParaRPr lang="en-US" sz="2400" dirty="0">
              <a:solidFill>
                <a:srgbClr val="494949"/>
              </a:solidFill>
            </a:endParaRPr>
          </a:p>
          <a:p>
            <a:pPr>
              <a:lnSpc>
                <a:spcPts val="2340"/>
              </a:lnSpc>
              <a:spcAft>
                <a:spcPts val="300"/>
              </a:spcAft>
            </a:pPr>
            <a:r>
              <a:rPr lang="en-US" sz="2400" dirty="0">
                <a:solidFill>
                  <a:srgbClr val="494949"/>
                </a:solidFill>
              </a:rPr>
              <a:t>Gerð og stig lúxus sem þú fjárfestir í mun ráðast af markhópnum þínum og því </a:t>
            </a:r>
            <a:r>
              <a:rPr lang="en-US" sz="2400" b="1" dirty="0">
                <a:solidFill>
                  <a:srgbClr val="494949"/>
                </a:solidFill>
              </a:rPr>
              <a:t>verðspili </a:t>
            </a:r>
            <a:r>
              <a:rPr lang="en-US" sz="2400" dirty="0">
                <a:solidFill>
                  <a:srgbClr val="494949"/>
                </a:solidFill>
              </a:rPr>
              <a:t>sem þú vilt rukka</a:t>
            </a:r>
            <a:r>
              <a:rPr lang="en-US" sz="2400" b="1" dirty="0">
                <a:solidFill>
                  <a:srgbClr val="494949"/>
                </a:solidFill>
              </a:rPr>
              <a:t>.</a:t>
            </a:r>
            <a:r>
              <a:rPr lang="en-US" sz="2400" dirty="0">
                <a:solidFill>
                  <a:srgbClr val="494949"/>
                </a:solidFill>
              </a:rPr>
              <a:t> </a:t>
            </a:r>
          </a:p>
          <a:p>
            <a:pPr>
              <a:lnSpc>
                <a:spcPts val="2340"/>
              </a:lnSpc>
              <a:spcAft>
                <a:spcPts val="300"/>
              </a:spcAft>
            </a:pPr>
            <a:endParaRPr lang="en-US" sz="2200" dirty="0">
              <a:solidFill>
                <a:srgbClr val="494949"/>
              </a:solidFill>
            </a:endParaRPr>
          </a:p>
          <a:p>
            <a:pPr>
              <a:lnSpc>
                <a:spcPts val="2340"/>
              </a:lnSpc>
              <a:spcAft>
                <a:spcPts val="300"/>
              </a:spcAft>
            </a:pPr>
            <a:endParaRPr lang="en-US" sz="2200" dirty="0">
              <a:solidFill>
                <a:srgbClr val="494949"/>
              </a:solidFill>
            </a:endParaRPr>
          </a:p>
        </p:txBody>
      </p:sp>
      <p:pic>
        <p:nvPicPr>
          <p:cNvPr id="14" name="Picture 13">
            <a:extLst>
              <a:ext uri="{FF2B5EF4-FFF2-40B4-BE49-F238E27FC236}">
                <a16:creationId xmlns:a16="http://schemas.microsoft.com/office/drawing/2014/main" id="{9AAA8230-E2C7-2A88-5B71-DD12D0691E19}"/>
              </a:ext>
            </a:extLst>
          </p:cNvPr>
          <p:cNvPicPr>
            <a:picLocks noChangeAspect="1"/>
          </p:cNvPicPr>
          <p:nvPr/>
        </p:nvPicPr>
        <p:blipFill>
          <a:blip r:embed="rId2">
            <a:alphaModFix amt="33000"/>
            <a:biLevel thresh="25000"/>
            <a:extLst>
              <a:ext uri="{BEBA8EAE-BF5A-486C-A8C5-ECC9F3942E4B}">
                <a14:imgProps xmlns:a14="http://schemas.microsoft.com/office/drawing/2010/main">
                  <a14:imgLayer r:embed="rId3">
                    <a14:imgEffect>
                      <a14:colorTemperature colorTemp="4700"/>
                    </a14:imgEffect>
                  </a14:imgLayer>
                </a14:imgProps>
              </a:ext>
              <a:ext uri="{28A0092B-C50C-407E-A947-70E740481C1C}">
                <a14:useLocalDpi xmlns:a14="http://schemas.microsoft.com/office/drawing/2010/main" val="0"/>
              </a:ext>
            </a:extLst>
          </a:blip>
          <a:srcRect l="53155" t="-1" r="5047" b="49903"/>
          <a:stretch/>
        </p:blipFill>
        <p:spPr>
          <a:xfrm>
            <a:off x="-1284550" y="4197350"/>
            <a:ext cx="3580276" cy="2659133"/>
          </a:xfrm>
          <a:prstGeom prst="rect">
            <a:avLst/>
          </a:prstGeom>
        </p:spPr>
      </p:pic>
      <p:sp>
        <p:nvSpPr>
          <p:cNvPr id="5" name="Text Placeholder 5">
            <a:extLst>
              <a:ext uri="{FF2B5EF4-FFF2-40B4-BE49-F238E27FC236}">
                <a16:creationId xmlns:a16="http://schemas.microsoft.com/office/drawing/2014/main" id="{01B9C9C5-8EEA-F96A-799C-9AC3FFE43976}"/>
              </a:ext>
            </a:extLst>
          </p:cNvPr>
          <p:cNvSpPr txBox="1">
            <a:spLocks/>
          </p:cNvSpPr>
          <p:nvPr/>
        </p:nvSpPr>
        <p:spPr>
          <a:xfrm>
            <a:off x="2039427" y="400242"/>
            <a:ext cx="8395403" cy="1464686"/>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solidFill>
                  <a:srgbClr val="459597"/>
                </a:solidFill>
              </a:rPr>
              <a:t>Fjármálakostnaður og íhugsanir</a:t>
            </a:r>
          </a:p>
          <a:p>
            <a:pPr>
              <a:lnSpc>
                <a:spcPts val="2900"/>
              </a:lnSpc>
            </a:pPr>
            <a:endParaRPr lang="en-US" dirty="0"/>
          </a:p>
        </p:txBody>
      </p:sp>
      <p:sp>
        <p:nvSpPr>
          <p:cNvPr id="6" name="Text Placeholder 3">
            <a:extLst>
              <a:ext uri="{FF2B5EF4-FFF2-40B4-BE49-F238E27FC236}">
                <a16:creationId xmlns:a16="http://schemas.microsoft.com/office/drawing/2014/main" id="{D298F4AB-EDE1-3346-47AC-9152DDEA3535}"/>
              </a:ext>
            </a:extLst>
          </p:cNvPr>
          <p:cNvSpPr txBox="1">
            <a:spLocks/>
          </p:cNvSpPr>
          <p:nvPr/>
        </p:nvSpPr>
        <p:spPr>
          <a:xfrm rot="16200000">
            <a:off x="-1148215" y="1835608"/>
            <a:ext cx="4099836" cy="1229105"/>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lnSpc>
                <a:spcPts val="3620"/>
              </a:lnSpc>
            </a:pPr>
            <a:r>
              <a:rPr lang="en-US" dirty="0">
                <a:solidFill>
                  <a:schemeClr val="bg1"/>
                </a:solidFill>
              </a:rPr>
              <a:t>Föstar einingar vs. tímabundnar einingar</a:t>
            </a:r>
          </a:p>
          <a:p>
            <a:pPr algn="r">
              <a:lnSpc>
                <a:spcPts val="3620"/>
              </a:lnSpc>
            </a:pPr>
            <a:endParaRPr lang="en-US" dirty="0">
              <a:solidFill>
                <a:schemeClr val="bg1"/>
              </a:solidFill>
            </a:endParaRPr>
          </a:p>
        </p:txBody>
      </p:sp>
      <p:pic>
        <p:nvPicPr>
          <p:cNvPr id="3" name="Picture 2">
            <a:extLst>
              <a:ext uri="{FF2B5EF4-FFF2-40B4-BE49-F238E27FC236}">
                <a16:creationId xmlns:a16="http://schemas.microsoft.com/office/drawing/2014/main" id="{04F3EDB5-BDE1-AC19-E338-35CE3B00487D}"/>
              </a:ext>
            </a:extLst>
          </p:cNvPr>
          <p:cNvPicPr>
            <a:picLocks noChangeAspect="1"/>
          </p:cNvPicPr>
          <p:nvPr/>
        </p:nvPicPr>
        <p:blipFill>
          <a:blip r:embed="rId4">
            <a:alphaModFix/>
            <a:extLst>
              <a:ext uri="{28A0092B-C50C-407E-A947-70E740481C1C}">
                <a14:useLocalDpi xmlns:a14="http://schemas.microsoft.com/office/drawing/2010/main" val="0"/>
              </a:ext>
            </a:extLst>
          </a:blip>
          <a:srcRect l="53155" t="-1" r="5047" b="49903"/>
          <a:stretch/>
        </p:blipFill>
        <p:spPr>
          <a:xfrm>
            <a:off x="6392414" y="4297387"/>
            <a:ext cx="3580276" cy="2659133"/>
          </a:xfrm>
          <a:prstGeom prst="rect">
            <a:avLst/>
          </a:prstGeom>
        </p:spPr>
      </p:pic>
    </p:spTree>
    <p:extLst>
      <p:ext uri="{BB962C8B-B14F-4D97-AF65-F5344CB8AC3E}">
        <p14:creationId xmlns:p14="http://schemas.microsoft.com/office/powerpoint/2010/main" val="68787387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1CCDC0-A8FE-AB38-2AF9-688D3A646B37}"/>
            </a:ext>
          </a:extLst>
        </p:cNvPr>
        <p:cNvGrpSpPr/>
        <p:nvPr/>
      </p:nvGrpSpPr>
      <p:grpSpPr>
        <a:xfrm>
          <a:off x="0" y="0"/>
          <a:ext cx="0" cy="0"/>
          <a:chOff x="0" y="0"/>
          <a:chExt cx="0" cy="0"/>
        </a:xfrm>
      </p:grpSpPr>
      <p:sp>
        <p:nvSpPr>
          <p:cNvPr id="9" name="Freeform 8">
            <a:extLst>
              <a:ext uri="{FF2B5EF4-FFF2-40B4-BE49-F238E27FC236}">
                <a16:creationId xmlns:a16="http://schemas.microsoft.com/office/drawing/2014/main" id="{EB35619D-5C6E-1CEF-C6A7-C363E090B984}"/>
              </a:ext>
            </a:extLst>
          </p:cNvPr>
          <p:cNvSpPr/>
          <p:nvPr/>
        </p:nvSpPr>
        <p:spPr>
          <a:xfrm>
            <a:off x="-1" y="0"/>
            <a:ext cx="1534450" cy="6194605"/>
          </a:xfrm>
          <a:custGeom>
            <a:avLst/>
            <a:gdLst>
              <a:gd name="connsiteX0" fmla="*/ 1 w 1534450"/>
              <a:gd name="connsiteY0" fmla="*/ 0 h 6194605"/>
              <a:gd name="connsiteX1" fmla="*/ 214586 w 1534450"/>
              <a:gd name="connsiteY1" fmla="*/ 0 h 6194605"/>
              <a:gd name="connsiteX2" fmla="*/ 214586 w 1534450"/>
              <a:gd name="connsiteY2" fmla="*/ 1 h 6194605"/>
              <a:gd name="connsiteX3" fmla="*/ 473397 w 1534450"/>
              <a:gd name="connsiteY3" fmla="*/ 1 h 6194605"/>
              <a:gd name="connsiteX4" fmla="*/ 744369 w 1534450"/>
              <a:gd name="connsiteY4" fmla="*/ 1 h 6194605"/>
              <a:gd name="connsiteX5" fmla="*/ 814003 w 1534450"/>
              <a:gd name="connsiteY5" fmla="*/ 1 h 6194605"/>
              <a:gd name="connsiteX6" fmla="*/ 922872 w 1534450"/>
              <a:gd name="connsiteY6" fmla="*/ 1 h 6194605"/>
              <a:gd name="connsiteX7" fmla="*/ 1084975 w 1534450"/>
              <a:gd name="connsiteY7" fmla="*/ 1 h 6194605"/>
              <a:gd name="connsiteX8" fmla="*/ 1193844 w 1534450"/>
              <a:gd name="connsiteY8" fmla="*/ 1 h 6194605"/>
              <a:gd name="connsiteX9" fmla="*/ 1263478 w 1534450"/>
              <a:gd name="connsiteY9" fmla="*/ 1 h 6194605"/>
              <a:gd name="connsiteX10" fmla="*/ 1534450 w 1534450"/>
              <a:gd name="connsiteY10" fmla="*/ 1 h 6194605"/>
              <a:gd name="connsiteX11" fmla="*/ 1534450 w 1534450"/>
              <a:gd name="connsiteY11" fmla="*/ 280558 h 6194605"/>
              <a:gd name="connsiteX12" fmla="*/ 1534450 w 1534450"/>
              <a:gd name="connsiteY12" fmla="*/ 323234 h 6194605"/>
              <a:gd name="connsiteX13" fmla="*/ 1534450 w 1534450"/>
              <a:gd name="connsiteY13" fmla="*/ 603792 h 6194605"/>
              <a:gd name="connsiteX14" fmla="*/ 1534450 w 1534450"/>
              <a:gd name="connsiteY14" fmla="*/ 691592 h 6194605"/>
              <a:gd name="connsiteX15" fmla="*/ 1534450 w 1534450"/>
              <a:gd name="connsiteY15" fmla="*/ 972149 h 6194605"/>
              <a:gd name="connsiteX16" fmla="*/ 1534450 w 1534450"/>
              <a:gd name="connsiteY16" fmla="*/ 1014826 h 6194605"/>
              <a:gd name="connsiteX17" fmla="*/ 1534450 w 1534450"/>
              <a:gd name="connsiteY17" fmla="*/ 1295384 h 6194605"/>
              <a:gd name="connsiteX18" fmla="*/ 1534450 w 1534450"/>
              <a:gd name="connsiteY18" fmla="*/ 1706708 h 6194605"/>
              <a:gd name="connsiteX19" fmla="*/ 1534450 w 1534450"/>
              <a:gd name="connsiteY19" fmla="*/ 1987265 h 6194605"/>
              <a:gd name="connsiteX20" fmla="*/ 1534450 w 1534450"/>
              <a:gd name="connsiteY20" fmla="*/ 2029942 h 6194605"/>
              <a:gd name="connsiteX21" fmla="*/ 1534450 w 1534450"/>
              <a:gd name="connsiteY21" fmla="*/ 2310499 h 6194605"/>
              <a:gd name="connsiteX22" fmla="*/ 1534450 w 1534450"/>
              <a:gd name="connsiteY22" fmla="*/ 2398299 h 6194605"/>
              <a:gd name="connsiteX23" fmla="*/ 1534450 w 1534450"/>
              <a:gd name="connsiteY23" fmla="*/ 2678857 h 6194605"/>
              <a:gd name="connsiteX24" fmla="*/ 1534450 w 1534450"/>
              <a:gd name="connsiteY24" fmla="*/ 2721534 h 6194605"/>
              <a:gd name="connsiteX25" fmla="*/ 1534450 w 1534450"/>
              <a:gd name="connsiteY25" fmla="*/ 2983125 h 6194605"/>
              <a:gd name="connsiteX26" fmla="*/ 1534450 w 1534450"/>
              <a:gd name="connsiteY26" fmla="*/ 3002091 h 6194605"/>
              <a:gd name="connsiteX27" fmla="*/ 1534450 w 1534450"/>
              <a:gd name="connsiteY27" fmla="*/ 3263682 h 6194605"/>
              <a:gd name="connsiteX28" fmla="*/ 1534450 w 1534450"/>
              <a:gd name="connsiteY28" fmla="*/ 3306358 h 6194605"/>
              <a:gd name="connsiteX29" fmla="*/ 1534450 w 1534450"/>
              <a:gd name="connsiteY29" fmla="*/ 3586916 h 6194605"/>
              <a:gd name="connsiteX30" fmla="*/ 1534450 w 1534450"/>
              <a:gd name="connsiteY30" fmla="*/ 3674717 h 6194605"/>
              <a:gd name="connsiteX31" fmla="*/ 1534450 w 1534450"/>
              <a:gd name="connsiteY31" fmla="*/ 3955274 h 6194605"/>
              <a:gd name="connsiteX32" fmla="*/ 1534450 w 1534450"/>
              <a:gd name="connsiteY32" fmla="*/ 3997950 h 6194605"/>
              <a:gd name="connsiteX33" fmla="*/ 1534450 w 1534450"/>
              <a:gd name="connsiteY33" fmla="*/ 4278508 h 6194605"/>
              <a:gd name="connsiteX34" fmla="*/ 1534450 w 1534450"/>
              <a:gd name="connsiteY34" fmla="*/ 4689832 h 6194605"/>
              <a:gd name="connsiteX35" fmla="*/ 1534450 w 1534450"/>
              <a:gd name="connsiteY35" fmla="*/ 4970389 h 6194605"/>
              <a:gd name="connsiteX36" fmla="*/ 1534450 w 1534450"/>
              <a:gd name="connsiteY36" fmla="*/ 5013066 h 6194605"/>
              <a:gd name="connsiteX37" fmla="*/ 1534450 w 1534450"/>
              <a:gd name="connsiteY37" fmla="*/ 5293623 h 6194605"/>
              <a:gd name="connsiteX38" fmla="*/ 1534450 w 1534450"/>
              <a:gd name="connsiteY38" fmla="*/ 5381423 h 6194605"/>
              <a:gd name="connsiteX39" fmla="*/ 1534450 w 1534450"/>
              <a:gd name="connsiteY39" fmla="*/ 5661981 h 6194605"/>
              <a:gd name="connsiteX40" fmla="*/ 1534450 w 1534450"/>
              <a:gd name="connsiteY40" fmla="*/ 5704658 h 6194605"/>
              <a:gd name="connsiteX41" fmla="*/ 1534450 w 1534450"/>
              <a:gd name="connsiteY41" fmla="*/ 5985215 h 6194605"/>
              <a:gd name="connsiteX42" fmla="*/ 1291991 w 1534450"/>
              <a:gd name="connsiteY42" fmla="*/ 6194605 h 6194605"/>
              <a:gd name="connsiteX43" fmla="*/ 1021020 w 1534450"/>
              <a:gd name="connsiteY43" fmla="*/ 6194605 h 6194605"/>
              <a:gd name="connsiteX44" fmla="*/ 951383 w 1534450"/>
              <a:gd name="connsiteY44" fmla="*/ 6194605 h 6194605"/>
              <a:gd name="connsiteX45" fmla="*/ 842515 w 1534450"/>
              <a:gd name="connsiteY45" fmla="*/ 6194605 h 6194605"/>
              <a:gd name="connsiteX46" fmla="*/ 680412 w 1534450"/>
              <a:gd name="connsiteY46" fmla="*/ 6194605 h 6194605"/>
              <a:gd name="connsiteX47" fmla="*/ 571543 w 1534450"/>
              <a:gd name="connsiteY47" fmla="*/ 6194605 h 6194605"/>
              <a:gd name="connsiteX48" fmla="*/ 501908 w 1534450"/>
              <a:gd name="connsiteY48" fmla="*/ 6194605 h 6194605"/>
              <a:gd name="connsiteX49" fmla="*/ 230937 w 1534450"/>
              <a:gd name="connsiteY49" fmla="*/ 6194605 h 6194605"/>
              <a:gd name="connsiteX50" fmla="*/ 0 w 1534450"/>
              <a:gd name="connsiteY50" fmla="*/ 6194605 h 6194605"/>
              <a:gd name="connsiteX51" fmla="*/ 0 w 1534450"/>
              <a:gd name="connsiteY51" fmla="*/ 6054968 h 6194605"/>
              <a:gd name="connsiteX52" fmla="*/ 0 w 1534450"/>
              <a:gd name="connsiteY52" fmla="*/ 5508071 h 6194605"/>
              <a:gd name="connsiteX53" fmla="*/ 0 w 1534450"/>
              <a:gd name="connsiteY53" fmla="*/ 5367526 h 6194605"/>
              <a:gd name="connsiteX54" fmla="*/ 0 w 1534450"/>
              <a:gd name="connsiteY54" fmla="*/ 5147800 h 6194605"/>
              <a:gd name="connsiteX55" fmla="*/ 0 w 1534450"/>
              <a:gd name="connsiteY55" fmla="*/ 4820627 h 6194605"/>
              <a:gd name="connsiteX56" fmla="*/ 0 w 1534450"/>
              <a:gd name="connsiteY56" fmla="*/ 4600898 h 6194605"/>
              <a:gd name="connsiteX57" fmla="*/ 0 w 1534450"/>
              <a:gd name="connsiteY57" fmla="*/ 4460357 h 6194605"/>
              <a:gd name="connsiteX58" fmla="*/ 0 w 1534450"/>
              <a:gd name="connsiteY58" fmla="*/ 3913457 h 6194605"/>
              <a:gd name="connsiteX59" fmla="*/ 1 w 1534450"/>
              <a:gd name="connsiteY59" fmla="*/ 3913457 h 6194605"/>
              <a:gd name="connsiteX60" fmla="*/ 1 w 1534450"/>
              <a:gd name="connsiteY60" fmla="*/ 3391103 h 6194605"/>
              <a:gd name="connsiteX61" fmla="*/ 1 w 1534450"/>
              <a:gd name="connsiteY61" fmla="*/ 3288458 h 6194605"/>
              <a:gd name="connsiteX62" fmla="*/ 0 w 1534450"/>
              <a:gd name="connsiteY62" fmla="*/ 3288458 h 6194605"/>
              <a:gd name="connsiteX63" fmla="*/ 0 w 1534450"/>
              <a:gd name="connsiteY63" fmla="*/ 3182336 h 6194605"/>
              <a:gd name="connsiteX64" fmla="*/ 1 w 1534450"/>
              <a:gd name="connsiteY64" fmla="*/ 3182336 h 6194605"/>
              <a:gd name="connsiteX65" fmla="*/ 1 w 1534450"/>
              <a:gd name="connsiteY65" fmla="*/ 2930973 h 6194605"/>
              <a:gd name="connsiteX66" fmla="*/ 0 w 1534450"/>
              <a:gd name="connsiteY66" fmla="*/ 2930973 h 6194605"/>
              <a:gd name="connsiteX67" fmla="*/ 0 w 1534450"/>
              <a:gd name="connsiteY67" fmla="*/ 2604180 h 6194605"/>
              <a:gd name="connsiteX68" fmla="*/ 0 w 1534450"/>
              <a:gd name="connsiteY68" fmla="*/ 2383049 h 6194605"/>
              <a:gd name="connsiteX69" fmla="*/ 0 w 1534450"/>
              <a:gd name="connsiteY69" fmla="*/ 1836151 h 6194605"/>
              <a:gd name="connsiteX70" fmla="*/ 0 w 1534450"/>
              <a:gd name="connsiteY70" fmla="*/ 1695606 h 6194605"/>
              <a:gd name="connsiteX71" fmla="*/ 0 w 1534450"/>
              <a:gd name="connsiteY71" fmla="*/ 1475879 h 6194605"/>
              <a:gd name="connsiteX72" fmla="*/ 0 w 1534450"/>
              <a:gd name="connsiteY72" fmla="*/ 1148708 h 6194605"/>
              <a:gd name="connsiteX73" fmla="*/ 0 w 1534450"/>
              <a:gd name="connsiteY73" fmla="*/ 928979 h 6194605"/>
              <a:gd name="connsiteX74" fmla="*/ 0 w 1534450"/>
              <a:gd name="connsiteY74" fmla="*/ 788436 h 6194605"/>
              <a:gd name="connsiteX75" fmla="*/ 0 w 1534450"/>
              <a:gd name="connsiteY75" fmla="*/ 241537 h 6194605"/>
              <a:gd name="connsiteX76" fmla="*/ 1 w 1534450"/>
              <a:gd name="connsiteY76" fmla="*/ 241537 h 61946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1534450" h="6194605">
                <a:moveTo>
                  <a:pt x="1" y="0"/>
                </a:moveTo>
                <a:lnTo>
                  <a:pt x="214586" y="0"/>
                </a:lnTo>
                <a:lnTo>
                  <a:pt x="214586" y="1"/>
                </a:lnTo>
                <a:lnTo>
                  <a:pt x="473397" y="1"/>
                </a:lnTo>
                <a:lnTo>
                  <a:pt x="744369" y="1"/>
                </a:lnTo>
                <a:lnTo>
                  <a:pt x="814003" y="1"/>
                </a:lnTo>
                <a:lnTo>
                  <a:pt x="922872" y="1"/>
                </a:lnTo>
                <a:lnTo>
                  <a:pt x="1084975" y="1"/>
                </a:lnTo>
                <a:lnTo>
                  <a:pt x="1193844" y="1"/>
                </a:lnTo>
                <a:lnTo>
                  <a:pt x="1263478" y="1"/>
                </a:lnTo>
                <a:lnTo>
                  <a:pt x="1534450" y="1"/>
                </a:lnTo>
                <a:lnTo>
                  <a:pt x="1534450" y="280558"/>
                </a:lnTo>
                <a:lnTo>
                  <a:pt x="1534450" y="323234"/>
                </a:lnTo>
                <a:lnTo>
                  <a:pt x="1534450" y="603792"/>
                </a:lnTo>
                <a:lnTo>
                  <a:pt x="1534450" y="691592"/>
                </a:lnTo>
                <a:lnTo>
                  <a:pt x="1534450" y="972149"/>
                </a:lnTo>
                <a:lnTo>
                  <a:pt x="1534450" y="1014826"/>
                </a:lnTo>
                <a:lnTo>
                  <a:pt x="1534450" y="1295384"/>
                </a:lnTo>
                <a:lnTo>
                  <a:pt x="1534450" y="1706708"/>
                </a:lnTo>
                <a:lnTo>
                  <a:pt x="1534450" y="1987265"/>
                </a:lnTo>
                <a:lnTo>
                  <a:pt x="1534450" y="2029942"/>
                </a:lnTo>
                <a:lnTo>
                  <a:pt x="1534450" y="2310499"/>
                </a:lnTo>
                <a:lnTo>
                  <a:pt x="1534450" y="2398299"/>
                </a:lnTo>
                <a:lnTo>
                  <a:pt x="1534450" y="2678857"/>
                </a:lnTo>
                <a:lnTo>
                  <a:pt x="1534450" y="2721534"/>
                </a:lnTo>
                <a:lnTo>
                  <a:pt x="1534450" y="2983125"/>
                </a:lnTo>
                <a:lnTo>
                  <a:pt x="1534450" y="3002091"/>
                </a:lnTo>
                <a:lnTo>
                  <a:pt x="1534450" y="3263682"/>
                </a:lnTo>
                <a:lnTo>
                  <a:pt x="1534450" y="3306358"/>
                </a:lnTo>
                <a:lnTo>
                  <a:pt x="1534450" y="3586916"/>
                </a:lnTo>
                <a:lnTo>
                  <a:pt x="1534450" y="3674717"/>
                </a:lnTo>
                <a:lnTo>
                  <a:pt x="1534450" y="3955274"/>
                </a:lnTo>
                <a:lnTo>
                  <a:pt x="1534450" y="3997950"/>
                </a:lnTo>
                <a:lnTo>
                  <a:pt x="1534450" y="4278508"/>
                </a:lnTo>
                <a:lnTo>
                  <a:pt x="1534450" y="4689832"/>
                </a:lnTo>
                <a:lnTo>
                  <a:pt x="1534450" y="4970389"/>
                </a:lnTo>
                <a:lnTo>
                  <a:pt x="1534450" y="5013066"/>
                </a:lnTo>
                <a:lnTo>
                  <a:pt x="1534450" y="5293623"/>
                </a:lnTo>
                <a:lnTo>
                  <a:pt x="1534450" y="5381423"/>
                </a:lnTo>
                <a:lnTo>
                  <a:pt x="1534450" y="5661981"/>
                </a:lnTo>
                <a:lnTo>
                  <a:pt x="1534450" y="5704658"/>
                </a:lnTo>
                <a:lnTo>
                  <a:pt x="1534450" y="5985215"/>
                </a:lnTo>
                <a:cubicBezTo>
                  <a:pt x="1534450" y="6100550"/>
                  <a:pt x="1426336" y="6194605"/>
                  <a:pt x="1291991" y="6194605"/>
                </a:cubicBezTo>
                <a:lnTo>
                  <a:pt x="1021020" y="6194605"/>
                </a:lnTo>
                <a:lnTo>
                  <a:pt x="951383" y="6194605"/>
                </a:lnTo>
                <a:lnTo>
                  <a:pt x="842515" y="6194605"/>
                </a:lnTo>
                <a:lnTo>
                  <a:pt x="680412" y="6194605"/>
                </a:lnTo>
                <a:lnTo>
                  <a:pt x="571543" y="6194605"/>
                </a:lnTo>
                <a:lnTo>
                  <a:pt x="501908" y="6194605"/>
                </a:lnTo>
                <a:lnTo>
                  <a:pt x="230937" y="6194605"/>
                </a:lnTo>
                <a:lnTo>
                  <a:pt x="0" y="6194605"/>
                </a:lnTo>
                <a:lnTo>
                  <a:pt x="0" y="6054968"/>
                </a:lnTo>
                <a:lnTo>
                  <a:pt x="0" y="5508071"/>
                </a:lnTo>
                <a:lnTo>
                  <a:pt x="0" y="5367526"/>
                </a:lnTo>
                <a:lnTo>
                  <a:pt x="0" y="5147800"/>
                </a:lnTo>
                <a:lnTo>
                  <a:pt x="0" y="4820627"/>
                </a:lnTo>
                <a:lnTo>
                  <a:pt x="0" y="4600898"/>
                </a:lnTo>
                <a:lnTo>
                  <a:pt x="0" y="4460357"/>
                </a:lnTo>
                <a:lnTo>
                  <a:pt x="0" y="3913457"/>
                </a:lnTo>
                <a:lnTo>
                  <a:pt x="1" y="3913457"/>
                </a:lnTo>
                <a:lnTo>
                  <a:pt x="1" y="3391103"/>
                </a:lnTo>
                <a:lnTo>
                  <a:pt x="1" y="3288458"/>
                </a:lnTo>
                <a:lnTo>
                  <a:pt x="0" y="3288458"/>
                </a:lnTo>
                <a:lnTo>
                  <a:pt x="0" y="3182336"/>
                </a:lnTo>
                <a:lnTo>
                  <a:pt x="1" y="3182336"/>
                </a:lnTo>
                <a:lnTo>
                  <a:pt x="1" y="2930973"/>
                </a:lnTo>
                <a:lnTo>
                  <a:pt x="0" y="2930973"/>
                </a:lnTo>
                <a:lnTo>
                  <a:pt x="0" y="2604180"/>
                </a:lnTo>
                <a:lnTo>
                  <a:pt x="0" y="2383049"/>
                </a:lnTo>
                <a:lnTo>
                  <a:pt x="0" y="1836151"/>
                </a:lnTo>
                <a:lnTo>
                  <a:pt x="0" y="1695606"/>
                </a:lnTo>
                <a:lnTo>
                  <a:pt x="0" y="1475879"/>
                </a:lnTo>
                <a:lnTo>
                  <a:pt x="0" y="1148708"/>
                </a:lnTo>
                <a:lnTo>
                  <a:pt x="0" y="928979"/>
                </a:lnTo>
                <a:lnTo>
                  <a:pt x="0" y="788436"/>
                </a:lnTo>
                <a:lnTo>
                  <a:pt x="0" y="241537"/>
                </a:lnTo>
                <a:lnTo>
                  <a:pt x="1" y="241537"/>
                </a:lnTo>
                <a:close/>
              </a:path>
            </a:pathLst>
          </a:custGeom>
          <a:solidFill>
            <a:srgbClr val="FBA63B"/>
          </a:solidFill>
          <a:ln w="24491" cap="flat">
            <a:noFill/>
            <a:prstDash val="solid"/>
            <a:miter/>
          </a:ln>
        </p:spPr>
        <p:txBody>
          <a:bodyPr wrap="square" rtlCol="0" anchor="ctr">
            <a:noAutofit/>
          </a:bodyPr>
          <a:lstStyle/>
          <a:p>
            <a:endParaRPr lang="en-US"/>
          </a:p>
        </p:txBody>
      </p:sp>
      <p:cxnSp>
        <p:nvCxnSpPr>
          <p:cNvPr id="10" name="Straight Connector 9">
            <a:extLst>
              <a:ext uri="{FF2B5EF4-FFF2-40B4-BE49-F238E27FC236}">
                <a16:creationId xmlns:a16="http://schemas.microsoft.com/office/drawing/2014/main" id="{86807F44-9ECE-5B1A-47DF-A286D712E41F}"/>
              </a:ext>
            </a:extLst>
          </p:cNvPr>
          <p:cNvCxnSpPr>
            <a:cxnSpLocks/>
          </p:cNvCxnSpPr>
          <p:nvPr/>
        </p:nvCxnSpPr>
        <p:spPr>
          <a:xfrm>
            <a:off x="1839464" y="1027171"/>
            <a:ext cx="91059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Slide Number Placeholder 5">
            <a:extLst>
              <a:ext uri="{FF2B5EF4-FFF2-40B4-BE49-F238E27FC236}">
                <a16:creationId xmlns:a16="http://schemas.microsoft.com/office/drawing/2014/main" id="{D361715C-D59C-4475-4A3C-071427585189}"/>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48</a:t>
            </a:fld>
            <a:endParaRPr lang="fr-CA" sz="1200" dirty="0"/>
          </a:p>
        </p:txBody>
      </p:sp>
      <p:sp>
        <p:nvSpPr>
          <p:cNvPr id="2" name="TextBox 1">
            <a:extLst>
              <a:ext uri="{FF2B5EF4-FFF2-40B4-BE49-F238E27FC236}">
                <a16:creationId xmlns:a16="http://schemas.microsoft.com/office/drawing/2014/main" id="{0C2AE3EA-FFF1-B7AB-F871-ADD79FCC08C7}"/>
              </a:ext>
            </a:extLst>
          </p:cNvPr>
          <p:cNvSpPr txBox="1"/>
          <p:nvPr/>
        </p:nvSpPr>
        <p:spPr>
          <a:xfrm>
            <a:off x="2039426" y="1231046"/>
            <a:ext cx="8113147" cy="4581832"/>
          </a:xfrm>
          <a:prstGeom prst="rect">
            <a:avLst/>
          </a:prstGeom>
          <a:noFill/>
        </p:spPr>
        <p:txBody>
          <a:bodyPr wrap="square">
            <a:spAutoFit/>
          </a:bodyPr>
          <a:lstStyle/>
          <a:p>
            <a:pPr>
              <a:lnSpc>
                <a:spcPts val="2480"/>
              </a:lnSpc>
            </a:pPr>
            <a:r>
              <a:rPr lang="en-US" sz="2400" b="1" dirty="0">
                <a:solidFill>
                  <a:srgbClr val="EC7C69"/>
                </a:solidFill>
              </a:rPr>
              <a:t>Dæmi: </a:t>
            </a:r>
            <a:r>
              <a:rPr lang="en-US" sz="2400" dirty="0">
                <a:solidFill>
                  <a:srgbClr val="494949"/>
                </a:solidFill>
              </a:rPr>
              <a:t>Varanlegar hýbýli eða einingar geta kostað meira upphaflega, en þær geta tekið á móti gestum allt árið um kring og krefjast oft hærri gjalda. Mörg fyrirtæki blanda saman mismunandi gerðum (t.d. nokkrar kofa + nokkur tjöld). </a:t>
            </a:r>
          </a:p>
          <a:p>
            <a:pPr>
              <a:lnSpc>
                <a:spcPts val="2480"/>
              </a:lnSpc>
            </a:pPr>
            <a:endParaRPr lang="en-US" sz="2400" b="1" dirty="0">
              <a:solidFill>
                <a:srgbClr val="494949"/>
              </a:solidFill>
            </a:endParaRPr>
          </a:p>
          <a:p>
            <a:pPr>
              <a:lnSpc>
                <a:spcPts val="2480"/>
              </a:lnSpc>
            </a:pPr>
            <a:r>
              <a:rPr lang="en-US" sz="2400" b="1" dirty="0">
                <a:solidFill>
                  <a:srgbClr val="459597"/>
                </a:solidFill>
              </a:rPr>
              <a:t>Landleg gistingarstaðir </a:t>
            </a:r>
            <a:r>
              <a:rPr lang="en-US" sz="2400" dirty="0">
                <a:solidFill>
                  <a:srgbClr val="494949"/>
                </a:solidFill>
              </a:rPr>
              <a:t>koma í mörgum stílum, hver með mismunandi kostnað, varanleika og áhrif á skipulagsmál. Hér eru nokkur dæmi í þessum kafla.</a:t>
            </a:r>
          </a:p>
          <a:p>
            <a:pPr>
              <a:lnSpc>
                <a:spcPts val="2480"/>
              </a:lnSpc>
            </a:pPr>
            <a:endParaRPr lang="en-US" sz="2400" b="1" dirty="0">
              <a:solidFill>
                <a:srgbClr val="EC7C69"/>
              </a:solidFill>
            </a:endParaRPr>
          </a:p>
          <a:p>
            <a:pPr>
              <a:lnSpc>
                <a:spcPts val="2480"/>
              </a:lnSpc>
            </a:pPr>
            <a:r>
              <a:rPr lang="en-US" sz="2400" b="1" dirty="0">
                <a:solidFill>
                  <a:srgbClr val="EC7C69"/>
                </a:solidFill>
              </a:rPr>
              <a:t>Upphafsfjárfesting</a:t>
            </a:r>
            <a:r>
              <a:rPr lang="en-US" sz="2400" dirty="0">
                <a:solidFill>
                  <a:srgbClr val="EC7C69"/>
                </a:solidFill>
              </a:rPr>
              <a:t>: </a:t>
            </a:r>
          </a:p>
          <a:p>
            <a:pPr marL="342900" indent="-342900">
              <a:lnSpc>
                <a:spcPts val="2480"/>
              </a:lnSpc>
              <a:buClr>
                <a:srgbClr val="459597"/>
              </a:buClr>
              <a:buFont typeface="Arial" panose="020B0604020202020204" pitchFamily="34" charset="0"/>
              <a:buChar char="•"/>
            </a:pPr>
            <a:r>
              <a:rPr lang="en-US" sz="2400" b="1" dirty="0">
                <a:solidFill>
                  <a:srgbClr val="459597"/>
                </a:solidFill>
              </a:rPr>
              <a:t>Varanleg mannvirki </a:t>
            </a:r>
            <a:r>
              <a:rPr lang="en-US" sz="2400" dirty="0">
                <a:solidFill>
                  <a:srgbClr val="494949"/>
                </a:solidFill>
              </a:rPr>
              <a:t>krefjast meiri fjármagns upphaflega (undirstöður, lagnir, skipulagsferli).</a:t>
            </a:r>
          </a:p>
          <a:p>
            <a:pPr marL="342900" indent="-342900">
              <a:lnSpc>
                <a:spcPts val="2480"/>
              </a:lnSpc>
              <a:buClr>
                <a:srgbClr val="459597"/>
              </a:buClr>
              <a:buFont typeface="Arial" panose="020B0604020202020204" pitchFamily="34" charset="0"/>
              <a:buChar char="•"/>
            </a:pPr>
            <a:r>
              <a:rPr lang="en-US" sz="2400" b="1" dirty="0">
                <a:solidFill>
                  <a:srgbClr val="459597"/>
                </a:solidFill>
              </a:rPr>
              <a:t>Tímabundnar einingar </a:t>
            </a:r>
            <a:r>
              <a:rPr lang="en-US" sz="2400" dirty="0">
                <a:solidFill>
                  <a:srgbClr val="494949"/>
                </a:solidFill>
              </a:rPr>
              <a:t>gera kleift </a:t>
            </a:r>
            <a:r>
              <a:rPr lang="en-US" sz="2400" b="1" dirty="0">
                <a:solidFill>
                  <a:srgbClr val="494949"/>
                </a:solidFill>
              </a:rPr>
              <a:t>að komast inn á markaðinn með lægri kostnaði </a:t>
            </a:r>
            <a:r>
              <a:rPr lang="en-US" sz="2400" dirty="0">
                <a:solidFill>
                  <a:srgbClr val="494949"/>
                </a:solidFill>
              </a:rPr>
              <a:t>og vaxa í áföngum (prófaðu fyrst 1–2 einingar).</a:t>
            </a:r>
          </a:p>
        </p:txBody>
      </p:sp>
      <p:pic>
        <p:nvPicPr>
          <p:cNvPr id="14" name="Picture 13">
            <a:extLst>
              <a:ext uri="{FF2B5EF4-FFF2-40B4-BE49-F238E27FC236}">
                <a16:creationId xmlns:a16="http://schemas.microsoft.com/office/drawing/2014/main" id="{07850273-6E1A-9669-74A8-FF3FDAE407F9}"/>
              </a:ext>
            </a:extLst>
          </p:cNvPr>
          <p:cNvPicPr>
            <a:picLocks noChangeAspect="1"/>
          </p:cNvPicPr>
          <p:nvPr/>
        </p:nvPicPr>
        <p:blipFill>
          <a:blip r:embed="rId2">
            <a:alphaModFix amt="33000"/>
            <a:biLevel thresh="25000"/>
            <a:extLst>
              <a:ext uri="{BEBA8EAE-BF5A-486C-A8C5-ECC9F3942E4B}">
                <a14:imgProps xmlns:a14="http://schemas.microsoft.com/office/drawing/2010/main">
                  <a14:imgLayer r:embed="rId3">
                    <a14:imgEffect>
                      <a14:colorTemperature colorTemp="4700"/>
                    </a14:imgEffect>
                  </a14:imgLayer>
                </a14:imgProps>
              </a:ext>
              <a:ext uri="{28A0092B-C50C-407E-A947-70E740481C1C}">
                <a14:useLocalDpi xmlns:a14="http://schemas.microsoft.com/office/drawing/2010/main" val="0"/>
              </a:ext>
            </a:extLst>
          </a:blip>
          <a:srcRect l="53155" t="-1" r="5047" b="49903"/>
          <a:stretch/>
        </p:blipFill>
        <p:spPr>
          <a:xfrm>
            <a:off x="-1284550" y="4197350"/>
            <a:ext cx="3580276" cy="2659133"/>
          </a:xfrm>
          <a:prstGeom prst="rect">
            <a:avLst/>
          </a:prstGeom>
        </p:spPr>
      </p:pic>
      <p:sp>
        <p:nvSpPr>
          <p:cNvPr id="5" name="Text Placeholder 5">
            <a:extLst>
              <a:ext uri="{FF2B5EF4-FFF2-40B4-BE49-F238E27FC236}">
                <a16:creationId xmlns:a16="http://schemas.microsoft.com/office/drawing/2014/main" id="{9D2E5EBC-29C6-21E1-CC3C-0AD0690AD9B3}"/>
              </a:ext>
            </a:extLst>
          </p:cNvPr>
          <p:cNvSpPr txBox="1">
            <a:spLocks/>
          </p:cNvSpPr>
          <p:nvPr/>
        </p:nvSpPr>
        <p:spPr>
          <a:xfrm>
            <a:off x="2039427" y="400242"/>
            <a:ext cx="8395403" cy="1464686"/>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solidFill>
                  <a:srgbClr val="459597"/>
                </a:solidFill>
              </a:rPr>
              <a:t>Fjármálakostnaður og atriði til skoðunar</a:t>
            </a:r>
          </a:p>
          <a:p>
            <a:pPr>
              <a:lnSpc>
                <a:spcPts val="2900"/>
              </a:lnSpc>
            </a:pPr>
            <a:endParaRPr lang="en-US" dirty="0"/>
          </a:p>
        </p:txBody>
      </p:sp>
      <p:sp>
        <p:nvSpPr>
          <p:cNvPr id="6" name="Text Placeholder 3">
            <a:extLst>
              <a:ext uri="{FF2B5EF4-FFF2-40B4-BE49-F238E27FC236}">
                <a16:creationId xmlns:a16="http://schemas.microsoft.com/office/drawing/2014/main" id="{14430281-6201-83D1-32C8-3B136DE756C8}"/>
              </a:ext>
            </a:extLst>
          </p:cNvPr>
          <p:cNvSpPr txBox="1">
            <a:spLocks/>
          </p:cNvSpPr>
          <p:nvPr/>
        </p:nvSpPr>
        <p:spPr>
          <a:xfrm rot="16200000">
            <a:off x="-1148215" y="1835608"/>
            <a:ext cx="4099836" cy="1229105"/>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lnSpc>
                <a:spcPts val="3620"/>
              </a:lnSpc>
            </a:pPr>
            <a:r>
              <a:rPr lang="en-US" dirty="0">
                <a:solidFill>
                  <a:schemeClr val="bg1"/>
                </a:solidFill>
              </a:rPr>
              <a:t>Föstar einingar vs. tímabundnar einingar</a:t>
            </a:r>
          </a:p>
          <a:p>
            <a:pPr algn="r">
              <a:lnSpc>
                <a:spcPts val="3620"/>
              </a:lnSpc>
            </a:pPr>
            <a:endParaRPr lang="en-US" dirty="0">
              <a:solidFill>
                <a:schemeClr val="bg1"/>
              </a:solidFill>
            </a:endParaRPr>
          </a:p>
        </p:txBody>
      </p:sp>
      <p:pic>
        <p:nvPicPr>
          <p:cNvPr id="3" name="Picture 2">
            <a:extLst>
              <a:ext uri="{FF2B5EF4-FFF2-40B4-BE49-F238E27FC236}">
                <a16:creationId xmlns:a16="http://schemas.microsoft.com/office/drawing/2014/main" id="{ACFDD839-5B3F-B3B4-9421-763FD5290B3F}"/>
              </a:ext>
            </a:extLst>
          </p:cNvPr>
          <p:cNvPicPr>
            <a:picLocks noChangeAspect="1"/>
          </p:cNvPicPr>
          <p:nvPr/>
        </p:nvPicPr>
        <p:blipFill>
          <a:blip r:embed="rId4">
            <a:alphaModFix/>
            <a:extLst>
              <a:ext uri="{28A0092B-C50C-407E-A947-70E740481C1C}">
                <a14:useLocalDpi xmlns:a14="http://schemas.microsoft.com/office/drawing/2010/main" val="0"/>
              </a:ext>
            </a:extLst>
          </a:blip>
          <a:srcRect l="53155" t="-1" r="5047" b="49903"/>
          <a:stretch/>
        </p:blipFill>
        <p:spPr>
          <a:xfrm>
            <a:off x="8867412" y="3951643"/>
            <a:ext cx="3580276" cy="2659133"/>
          </a:xfrm>
          <a:prstGeom prst="rect">
            <a:avLst/>
          </a:prstGeom>
        </p:spPr>
      </p:pic>
    </p:spTree>
    <p:extLst>
      <p:ext uri="{BB962C8B-B14F-4D97-AF65-F5344CB8AC3E}">
        <p14:creationId xmlns:p14="http://schemas.microsoft.com/office/powerpoint/2010/main" val="307664009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6B14E3-C202-7279-33E2-B2465AB85CA6}"/>
            </a:ext>
          </a:extLst>
        </p:cNvPr>
        <p:cNvGrpSpPr/>
        <p:nvPr/>
      </p:nvGrpSpPr>
      <p:grpSpPr>
        <a:xfrm>
          <a:off x="0" y="0"/>
          <a:ext cx="0" cy="0"/>
          <a:chOff x="0" y="0"/>
          <a:chExt cx="0" cy="0"/>
        </a:xfrm>
      </p:grpSpPr>
      <p:sp>
        <p:nvSpPr>
          <p:cNvPr id="9" name="Freeform 8">
            <a:extLst>
              <a:ext uri="{FF2B5EF4-FFF2-40B4-BE49-F238E27FC236}">
                <a16:creationId xmlns:a16="http://schemas.microsoft.com/office/drawing/2014/main" id="{C1AC09BB-0CC8-5593-C238-01E4E9B53887}"/>
              </a:ext>
            </a:extLst>
          </p:cNvPr>
          <p:cNvSpPr/>
          <p:nvPr/>
        </p:nvSpPr>
        <p:spPr>
          <a:xfrm>
            <a:off x="-1" y="0"/>
            <a:ext cx="1534450" cy="6194605"/>
          </a:xfrm>
          <a:custGeom>
            <a:avLst/>
            <a:gdLst>
              <a:gd name="connsiteX0" fmla="*/ 1 w 1534450"/>
              <a:gd name="connsiteY0" fmla="*/ 0 h 6194605"/>
              <a:gd name="connsiteX1" fmla="*/ 214586 w 1534450"/>
              <a:gd name="connsiteY1" fmla="*/ 0 h 6194605"/>
              <a:gd name="connsiteX2" fmla="*/ 214586 w 1534450"/>
              <a:gd name="connsiteY2" fmla="*/ 1 h 6194605"/>
              <a:gd name="connsiteX3" fmla="*/ 473397 w 1534450"/>
              <a:gd name="connsiteY3" fmla="*/ 1 h 6194605"/>
              <a:gd name="connsiteX4" fmla="*/ 744369 w 1534450"/>
              <a:gd name="connsiteY4" fmla="*/ 1 h 6194605"/>
              <a:gd name="connsiteX5" fmla="*/ 814003 w 1534450"/>
              <a:gd name="connsiteY5" fmla="*/ 1 h 6194605"/>
              <a:gd name="connsiteX6" fmla="*/ 922872 w 1534450"/>
              <a:gd name="connsiteY6" fmla="*/ 1 h 6194605"/>
              <a:gd name="connsiteX7" fmla="*/ 1084975 w 1534450"/>
              <a:gd name="connsiteY7" fmla="*/ 1 h 6194605"/>
              <a:gd name="connsiteX8" fmla="*/ 1193844 w 1534450"/>
              <a:gd name="connsiteY8" fmla="*/ 1 h 6194605"/>
              <a:gd name="connsiteX9" fmla="*/ 1263478 w 1534450"/>
              <a:gd name="connsiteY9" fmla="*/ 1 h 6194605"/>
              <a:gd name="connsiteX10" fmla="*/ 1534450 w 1534450"/>
              <a:gd name="connsiteY10" fmla="*/ 1 h 6194605"/>
              <a:gd name="connsiteX11" fmla="*/ 1534450 w 1534450"/>
              <a:gd name="connsiteY11" fmla="*/ 280558 h 6194605"/>
              <a:gd name="connsiteX12" fmla="*/ 1534450 w 1534450"/>
              <a:gd name="connsiteY12" fmla="*/ 323234 h 6194605"/>
              <a:gd name="connsiteX13" fmla="*/ 1534450 w 1534450"/>
              <a:gd name="connsiteY13" fmla="*/ 603792 h 6194605"/>
              <a:gd name="connsiteX14" fmla="*/ 1534450 w 1534450"/>
              <a:gd name="connsiteY14" fmla="*/ 691592 h 6194605"/>
              <a:gd name="connsiteX15" fmla="*/ 1534450 w 1534450"/>
              <a:gd name="connsiteY15" fmla="*/ 972149 h 6194605"/>
              <a:gd name="connsiteX16" fmla="*/ 1534450 w 1534450"/>
              <a:gd name="connsiteY16" fmla="*/ 1014826 h 6194605"/>
              <a:gd name="connsiteX17" fmla="*/ 1534450 w 1534450"/>
              <a:gd name="connsiteY17" fmla="*/ 1295384 h 6194605"/>
              <a:gd name="connsiteX18" fmla="*/ 1534450 w 1534450"/>
              <a:gd name="connsiteY18" fmla="*/ 1706708 h 6194605"/>
              <a:gd name="connsiteX19" fmla="*/ 1534450 w 1534450"/>
              <a:gd name="connsiteY19" fmla="*/ 1987265 h 6194605"/>
              <a:gd name="connsiteX20" fmla="*/ 1534450 w 1534450"/>
              <a:gd name="connsiteY20" fmla="*/ 2029942 h 6194605"/>
              <a:gd name="connsiteX21" fmla="*/ 1534450 w 1534450"/>
              <a:gd name="connsiteY21" fmla="*/ 2310499 h 6194605"/>
              <a:gd name="connsiteX22" fmla="*/ 1534450 w 1534450"/>
              <a:gd name="connsiteY22" fmla="*/ 2398299 h 6194605"/>
              <a:gd name="connsiteX23" fmla="*/ 1534450 w 1534450"/>
              <a:gd name="connsiteY23" fmla="*/ 2678857 h 6194605"/>
              <a:gd name="connsiteX24" fmla="*/ 1534450 w 1534450"/>
              <a:gd name="connsiteY24" fmla="*/ 2721534 h 6194605"/>
              <a:gd name="connsiteX25" fmla="*/ 1534450 w 1534450"/>
              <a:gd name="connsiteY25" fmla="*/ 2983125 h 6194605"/>
              <a:gd name="connsiteX26" fmla="*/ 1534450 w 1534450"/>
              <a:gd name="connsiteY26" fmla="*/ 3002091 h 6194605"/>
              <a:gd name="connsiteX27" fmla="*/ 1534450 w 1534450"/>
              <a:gd name="connsiteY27" fmla="*/ 3263682 h 6194605"/>
              <a:gd name="connsiteX28" fmla="*/ 1534450 w 1534450"/>
              <a:gd name="connsiteY28" fmla="*/ 3306358 h 6194605"/>
              <a:gd name="connsiteX29" fmla="*/ 1534450 w 1534450"/>
              <a:gd name="connsiteY29" fmla="*/ 3586916 h 6194605"/>
              <a:gd name="connsiteX30" fmla="*/ 1534450 w 1534450"/>
              <a:gd name="connsiteY30" fmla="*/ 3674717 h 6194605"/>
              <a:gd name="connsiteX31" fmla="*/ 1534450 w 1534450"/>
              <a:gd name="connsiteY31" fmla="*/ 3955274 h 6194605"/>
              <a:gd name="connsiteX32" fmla="*/ 1534450 w 1534450"/>
              <a:gd name="connsiteY32" fmla="*/ 3997950 h 6194605"/>
              <a:gd name="connsiteX33" fmla="*/ 1534450 w 1534450"/>
              <a:gd name="connsiteY33" fmla="*/ 4278508 h 6194605"/>
              <a:gd name="connsiteX34" fmla="*/ 1534450 w 1534450"/>
              <a:gd name="connsiteY34" fmla="*/ 4689832 h 6194605"/>
              <a:gd name="connsiteX35" fmla="*/ 1534450 w 1534450"/>
              <a:gd name="connsiteY35" fmla="*/ 4970389 h 6194605"/>
              <a:gd name="connsiteX36" fmla="*/ 1534450 w 1534450"/>
              <a:gd name="connsiteY36" fmla="*/ 5013066 h 6194605"/>
              <a:gd name="connsiteX37" fmla="*/ 1534450 w 1534450"/>
              <a:gd name="connsiteY37" fmla="*/ 5293623 h 6194605"/>
              <a:gd name="connsiteX38" fmla="*/ 1534450 w 1534450"/>
              <a:gd name="connsiteY38" fmla="*/ 5381423 h 6194605"/>
              <a:gd name="connsiteX39" fmla="*/ 1534450 w 1534450"/>
              <a:gd name="connsiteY39" fmla="*/ 5661981 h 6194605"/>
              <a:gd name="connsiteX40" fmla="*/ 1534450 w 1534450"/>
              <a:gd name="connsiteY40" fmla="*/ 5704658 h 6194605"/>
              <a:gd name="connsiteX41" fmla="*/ 1534450 w 1534450"/>
              <a:gd name="connsiteY41" fmla="*/ 5985215 h 6194605"/>
              <a:gd name="connsiteX42" fmla="*/ 1291991 w 1534450"/>
              <a:gd name="connsiteY42" fmla="*/ 6194605 h 6194605"/>
              <a:gd name="connsiteX43" fmla="*/ 1021020 w 1534450"/>
              <a:gd name="connsiteY43" fmla="*/ 6194605 h 6194605"/>
              <a:gd name="connsiteX44" fmla="*/ 951383 w 1534450"/>
              <a:gd name="connsiteY44" fmla="*/ 6194605 h 6194605"/>
              <a:gd name="connsiteX45" fmla="*/ 842515 w 1534450"/>
              <a:gd name="connsiteY45" fmla="*/ 6194605 h 6194605"/>
              <a:gd name="connsiteX46" fmla="*/ 680412 w 1534450"/>
              <a:gd name="connsiteY46" fmla="*/ 6194605 h 6194605"/>
              <a:gd name="connsiteX47" fmla="*/ 571543 w 1534450"/>
              <a:gd name="connsiteY47" fmla="*/ 6194605 h 6194605"/>
              <a:gd name="connsiteX48" fmla="*/ 501908 w 1534450"/>
              <a:gd name="connsiteY48" fmla="*/ 6194605 h 6194605"/>
              <a:gd name="connsiteX49" fmla="*/ 230937 w 1534450"/>
              <a:gd name="connsiteY49" fmla="*/ 6194605 h 6194605"/>
              <a:gd name="connsiteX50" fmla="*/ 0 w 1534450"/>
              <a:gd name="connsiteY50" fmla="*/ 6194605 h 6194605"/>
              <a:gd name="connsiteX51" fmla="*/ 0 w 1534450"/>
              <a:gd name="connsiteY51" fmla="*/ 6054968 h 6194605"/>
              <a:gd name="connsiteX52" fmla="*/ 0 w 1534450"/>
              <a:gd name="connsiteY52" fmla="*/ 5508071 h 6194605"/>
              <a:gd name="connsiteX53" fmla="*/ 0 w 1534450"/>
              <a:gd name="connsiteY53" fmla="*/ 5367526 h 6194605"/>
              <a:gd name="connsiteX54" fmla="*/ 0 w 1534450"/>
              <a:gd name="connsiteY54" fmla="*/ 5147800 h 6194605"/>
              <a:gd name="connsiteX55" fmla="*/ 0 w 1534450"/>
              <a:gd name="connsiteY55" fmla="*/ 4820627 h 6194605"/>
              <a:gd name="connsiteX56" fmla="*/ 0 w 1534450"/>
              <a:gd name="connsiteY56" fmla="*/ 4600898 h 6194605"/>
              <a:gd name="connsiteX57" fmla="*/ 0 w 1534450"/>
              <a:gd name="connsiteY57" fmla="*/ 4460357 h 6194605"/>
              <a:gd name="connsiteX58" fmla="*/ 0 w 1534450"/>
              <a:gd name="connsiteY58" fmla="*/ 3913457 h 6194605"/>
              <a:gd name="connsiteX59" fmla="*/ 1 w 1534450"/>
              <a:gd name="connsiteY59" fmla="*/ 3913457 h 6194605"/>
              <a:gd name="connsiteX60" fmla="*/ 1 w 1534450"/>
              <a:gd name="connsiteY60" fmla="*/ 3391103 h 6194605"/>
              <a:gd name="connsiteX61" fmla="*/ 1 w 1534450"/>
              <a:gd name="connsiteY61" fmla="*/ 3288458 h 6194605"/>
              <a:gd name="connsiteX62" fmla="*/ 0 w 1534450"/>
              <a:gd name="connsiteY62" fmla="*/ 3288458 h 6194605"/>
              <a:gd name="connsiteX63" fmla="*/ 0 w 1534450"/>
              <a:gd name="connsiteY63" fmla="*/ 3182336 h 6194605"/>
              <a:gd name="connsiteX64" fmla="*/ 1 w 1534450"/>
              <a:gd name="connsiteY64" fmla="*/ 3182336 h 6194605"/>
              <a:gd name="connsiteX65" fmla="*/ 1 w 1534450"/>
              <a:gd name="connsiteY65" fmla="*/ 2930973 h 6194605"/>
              <a:gd name="connsiteX66" fmla="*/ 0 w 1534450"/>
              <a:gd name="connsiteY66" fmla="*/ 2930973 h 6194605"/>
              <a:gd name="connsiteX67" fmla="*/ 0 w 1534450"/>
              <a:gd name="connsiteY67" fmla="*/ 2604180 h 6194605"/>
              <a:gd name="connsiteX68" fmla="*/ 0 w 1534450"/>
              <a:gd name="connsiteY68" fmla="*/ 2383049 h 6194605"/>
              <a:gd name="connsiteX69" fmla="*/ 0 w 1534450"/>
              <a:gd name="connsiteY69" fmla="*/ 1836151 h 6194605"/>
              <a:gd name="connsiteX70" fmla="*/ 0 w 1534450"/>
              <a:gd name="connsiteY70" fmla="*/ 1695606 h 6194605"/>
              <a:gd name="connsiteX71" fmla="*/ 0 w 1534450"/>
              <a:gd name="connsiteY71" fmla="*/ 1475879 h 6194605"/>
              <a:gd name="connsiteX72" fmla="*/ 0 w 1534450"/>
              <a:gd name="connsiteY72" fmla="*/ 1148708 h 6194605"/>
              <a:gd name="connsiteX73" fmla="*/ 0 w 1534450"/>
              <a:gd name="connsiteY73" fmla="*/ 928979 h 6194605"/>
              <a:gd name="connsiteX74" fmla="*/ 0 w 1534450"/>
              <a:gd name="connsiteY74" fmla="*/ 788436 h 6194605"/>
              <a:gd name="connsiteX75" fmla="*/ 0 w 1534450"/>
              <a:gd name="connsiteY75" fmla="*/ 241537 h 6194605"/>
              <a:gd name="connsiteX76" fmla="*/ 1 w 1534450"/>
              <a:gd name="connsiteY76" fmla="*/ 241537 h 61946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1534450" h="6194605">
                <a:moveTo>
                  <a:pt x="1" y="0"/>
                </a:moveTo>
                <a:lnTo>
                  <a:pt x="214586" y="0"/>
                </a:lnTo>
                <a:lnTo>
                  <a:pt x="214586" y="1"/>
                </a:lnTo>
                <a:lnTo>
                  <a:pt x="473397" y="1"/>
                </a:lnTo>
                <a:lnTo>
                  <a:pt x="744369" y="1"/>
                </a:lnTo>
                <a:lnTo>
                  <a:pt x="814003" y="1"/>
                </a:lnTo>
                <a:lnTo>
                  <a:pt x="922872" y="1"/>
                </a:lnTo>
                <a:lnTo>
                  <a:pt x="1084975" y="1"/>
                </a:lnTo>
                <a:lnTo>
                  <a:pt x="1193844" y="1"/>
                </a:lnTo>
                <a:lnTo>
                  <a:pt x="1263478" y="1"/>
                </a:lnTo>
                <a:lnTo>
                  <a:pt x="1534450" y="1"/>
                </a:lnTo>
                <a:lnTo>
                  <a:pt x="1534450" y="280558"/>
                </a:lnTo>
                <a:lnTo>
                  <a:pt x="1534450" y="323234"/>
                </a:lnTo>
                <a:lnTo>
                  <a:pt x="1534450" y="603792"/>
                </a:lnTo>
                <a:lnTo>
                  <a:pt x="1534450" y="691592"/>
                </a:lnTo>
                <a:lnTo>
                  <a:pt x="1534450" y="972149"/>
                </a:lnTo>
                <a:lnTo>
                  <a:pt x="1534450" y="1014826"/>
                </a:lnTo>
                <a:lnTo>
                  <a:pt x="1534450" y="1295384"/>
                </a:lnTo>
                <a:lnTo>
                  <a:pt x="1534450" y="1706708"/>
                </a:lnTo>
                <a:lnTo>
                  <a:pt x="1534450" y="1987265"/>
                </a:lnTo>
                <a:lnTo>
                  <a:pt x="1534450" y="2029942"/>
                </a:lnTo>
                <a:lnTo>
                  <a:pt x="1534450" y="2310499"/>
                </a:lnTo>
                <a:lnTo>
                  <a:pt x="1534450" y="2398299"/>
                </a:lnTo>
                <a:lnTo>
                  <a:pt x="1534450" y="2678857"/>
                </a:lnTo>
                <a:lnTo>
                  <a:pt x="1534450" y="2721534"/>
                </a:lnTo>
                <a:lnTo>
                  <a:pt x="1534450" y="2983125"/>
                </a:lnTo>
                <a:lnTo>
                  <a:pt x="1534450" y="3002091"/>
                </a:lnTo>
                <a:lnTo>
                  <a:pt x="1534450" y="3263682"/>
                </a:lnTo>
                <a:lnTo>
                  <a:pt x="1534450" y="3306358"/>
                </a:lnTo>
                <a:lnTo>
                  <a:pt x="1534450" y="3586916"/>
                </a:lnTo>
                <a:lnTo>
                  <a:pt x="1534450" y="3674717"/>
                </a:lnTo>
                <a:lnTo>
                  <a:pt x="1534450" y="3955274"/>
                </a:lnTo>
                <a:lnTo>
                  <a:pt x="1534450" y="3997950"/>
                </a:lnTo>
                <a:lnTo>
                  <a:pt x="1534450" y="4278508"/>
                </a:lnTo>
                <a:lnTo>
                  <a:pt x="1534450" y="4689832"/>
                </a:lnTo>
                <a:lnTo>
                  <a:pt x="1534450" y="4970389"/>
                </a:lnTo>
                <a:lnTo>
                  <a:pt x="1534450" y="5013066"/>
                </a:lnTo>
                <a:lnTo>
                  <a:pt x="1534450" y="5293623"/>
                </a:lnTo>
                <a:lnTo>
                  <a:pt x="1534450" y="5381423"/>
                </a:lnTo>
                <a:lnTo>
                  <a:pt x="1534450" y="5661981"/>
                </a:lnTo>
                <a:lnTo>
                  <a:pt x="1534450" y="5704658"/>
                </a:lnTo>
                <a:lnTo>
                  <a:pt x="1534450" y="5985215"/>
                </a:lnTo>
                <a:cubicBezTo>
                  <a:pt x="1534450" y="6100550"/>
                  <a:pt x="1426336" y="6194605"/>
                  <a:pt x="1291991" y="6194605"/>
                </a:cubicBezTo>
                <a:lnTo>
                  <a:pt x="1021020" y="6194605"/>
                </a:lnTo>
                <a:lnTo>
                  <a:pt x="951383" y="6194605"/>
                </a:lnTo>
                <a:lnTo>
                  <a:pt x="842515" y="6194605"/>
                </a:lnTo>
                <a:lnTo>
                  <a:pt x="680412" y="6194605"/>
                </a:lnTo>
                <a:lnTo>
                  <a:pt x="571543" y="6194605"/>
                </a:lnTo>
                <a:lnTo>
                  <a:pt x="501908" y="6194605"/>
                </a:lnTo>
                <a:lnTo>
                  <a:pt x="230937" y="6194605"/>
                </a:lnTo>
                <a:lnTo>
                  <a:pt x="0" y="6194605"/>
                </a:lnTo>
                <a:lnTo>
                  <a:pt x="0" y="6054968"/>
                </a:lnTo>
                <a:lnTo>
                  <a:pt x="0" y="5508071"/>
                </a:lnTo>
                <a:lnTo>
                  <a:pt x="0" y="5367526"/>
                </a:lnTo>
                <a:lnTo>
                  <a:pt x="0" y="5147800"/>
                </a:lnTo>
                <a:lnTo>
                  <a:pt x="0" y="4820627"/>
                </a:lnTo>
                <a:lnTo>
                  <a:pt x="0" y="4600898"/>
                </a:lnTo>
                <a:lnTo>
                  <a:pt x="0" y="4460357"/>
                </a:lnTo>
                <a:lnTo>
                  <a:pt x="0" y="3913457"/>
                </a:lnTo>
                <a:lnTo>
                  <a:pt x="1" y="3913457"/>
                </a:lnTo>
                <a:lnTo>
                  <a:pt x="1" y="3391103"/>
                </a:lnTo>
                <a:lnTo>
                  <a:pt x="1" y="3288458"/>
                </a:lnTo>
                <a:lnTo>
                  <a:pt x="0" y="3288458"/>
                </a:lnTo>
                <a:lnTo>
                  <a:pt x="0" y="3182336"/>
                </a:lnTo>
                <a:lnTo>
                  <a:pt x="1" y="3182336"/>
                </a:lnTo>
                <a:lnTo>
                  <a:pt x="1" y="2930973"/>
                </a:lnTo>
                <a:lnTo>
                  <a:pt x="0" y="2930973"/>
                </a:lnTo>
                <a:lnTo>
                  <a:pt x="0" y="2604180"/>
                </a:lnTo>
                <a:lnTo>
                  <a:pt x="0" y="2383049"/>
                </a:lnTo>
                <a:lnTo>
                  <a:pt x="0" y="1836151"/>
                </a:lnTo>
                <a:lnTo>
                  <a:pt x="0" y="1695606"/>
                </a:lnTo>
                <a:lnTo>
                  <a:pt x="0" y="1475879"/>
                </a:lnTo>
                <a:lnTo>
                  <a:pt x="0" y="1148708"/>
                </a:lnTo>
                <a:lnTo>
                  <a:pt x="0" y="928979"/>
                </a:lnTo>
                <a:lnTo>
                  <a:pt x="0" y="788436"/>
                </a:lnTo>
                <a:lnTo>
                  <a:pt x="0" y="241537"/>
                </a:lnTo>
                <a:lnTo>
                  <a:pt x="1" y="241537"/>
                </a:lnTo>
                <a:close/>
              </a:path>
            </a:pathLst>
          </a:custGeom>
          <a:solidFill>
            <a:srgbClr val="FBA63B"/>
          </a:solidFill>
          <a:ln w="24491" cap="flat">
            <a:noFill/>
            <a:prstDash val="solid"/>
            <a:miter/>
          </a:ln>
        </p:spPr>
        <p:txBody>
          <a:bodyPr wrap="square" rtlCol="0" anchor="ctr">
            <a:noAutofit/>
          </a:bodyPr>
          <a:lstStyle/>
          <a:p>
            <a:endParaRPr lang="en-US"/>
          </a:p>
        </p:txBody>
      </p:sp>
      <p:cxnSp>
        <p:nvCxnSpPr>
          <p:cNvPr id="10" name="Straight Connector 9">
            <a:extLst>
              <a:ext uri="{FF2B5EF4-FFF2-40B4-BE49-F238E27FC236}">
                <a16:creationId xmlns:a16="http://schemas.microsoft.com/office/drawing/2014/main" id="{7B3297E9-7DCB-92AD-AC0A-71F1F4288DC4}"/>
              </a:ext>
            </a:extLst>
          </p:cNvPr>
          <p:cNvCxnSpPr>
            <a:cxnSpLocks/>
          </p:cNvCxnSpPr>
          <p:nvPr/>
        </p:nvCxnSpPr>
        <p:spPr>
          <a:xfrm>
            <a:off x="1839464" y="1027171"/>
            <a:ext cx="91059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Slide Number Placeholder 5">
            <a:extLst>
              <a:ext uri="{FF2B5EF4-FFF2-40B4-BE49-F238E27FC236}">
                <a16:creationId xmlns:a16="http://schemas.microsoft.com/office/drawing/2014/main" id="{5E1496CD-8E40-A511-8315-8EFDC043EA2F}"/>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49</a:t>
            </a:fld>
            <a:endParaRPr lang="fr-CA" sz="1200" dirty="0"/>
          </a:p>
        </p:txBody>
      </p:sp>
      <p:sp>
        <p:nvSpPr>
          <p:cNvPr id="2" name="TextBox 1">
            <a:extLst>
              <a:ext uri="{FF2B5EF4-FFF2-40B4-BE49-F238E27FC236}">
                <a16:creationId xmlns:a16="http://schemas.microsoft.com/office/drawing/2014/main" id="{7EC84AEA-519D-1F1E-9E19-F20C1790027B}"/>
              </a:ext>
            </a:extLst>
          </p:cNvPr>
          <p:cNvSpPr txBox="1"/>
          <p:nvPr/>
        </p:nvSpPr>
        <p:spPr>
          <a:xfrm>
            <a:off x="2039426" y="1231046"/>
            <a:ext cx="8900381" cy="4405501"/>
          </a:xfrm>
          <a:prstGeom prst="rect">
            <a:avLst/>
          </a:prstGeom>
          <a:noFill/>
        </p:spPr>
        <p:txBody>
          <a:bodyPr wrap="square">
            <a:spAutoFit/>
          </a:bodyPr>
          <a:lstStyle/>
          <a:p>
            <a:pPr>
              <a:lnSpc>
                <a:spcPts val="2380"/>
              </a:lnSpc>
            </a:pPr>
            <a:r>
              <a:rPr lang="en-US" sz="2400" b="1" dirty="0">
                <a:solidFill>
                  <a:srgbClr val="EC7C69"/>
                </a:solidFill>
              </a:rPr>
              <a:t>Skipulags- og lögfræðikostnaður</a:t>
            </a:r>
            <a:r>
              <a:rPr lang="en-US" sz="2400" dirty="0">
                <a:solidFill>
                  <a:srgbClr val="EC7C69"/>
                </a:solidFill>
              </a:rPr>
              <a:t>: </a:t>
            </a:r>
            <a:r>
              <a:rPr lang="en-US" sz="2400" dirty="0">
                <a:solidFill>
                  <a:srgbClr val="494949"/>
                </a:solidFill>
              </a:rPr>
              <a:t>Ekki gera ráð fyrir að "tímabundið" þýði undanþágu – </a:t>
            </a:r>
            <a:r>
              <a:rPr lang="en-US" sz="2400" b="1" dirty="0">
                <a:solidFill>
                  <a:srgbClr val="494949"/>
                </a:solidFill>
              </a:rPr>
              <a:t>margir staðir krefjast enn fullrar skipulagsgerðar</a:t>
            </a:r>
            <a:r>
              <a:rPr lang="en-US" sz="2400" dirty="0">
                <a:solidFill>
                  <a:srgbClr val="494949"/>
                </a:solidFill>
              </a:rPr>
              <a:t>, samræmis við skipulagsreglur eða breytinga á landnotkun.</a:t>
            </a:r>
          </a:p>
          <a:p>
            <a:pPr>
              <a:lnSpc>
                <a:spcPts val="2380"/>
              </a:lnSpc>
            </a:pPr>
            <a:endParaRPr lang="en-US" sz="2400" dirty="0">
              <a:solidFill>
                <a:srgbClr val="494949"/>
              </a:solidFill>
            </a:endParaRPr>
          </a:p>
          <a:p>
            <a:pPr marL="342900" indent="-342900">
              <a:lnSpc>
                <a:spcPts val="2380"/>
              </a:lnSpc>
              <a:buClr>
                <a:srgbClr val="459597"/>
              </a:buClr>
              <a:buFont typeface="Arial" panose="020B0604020202020204" pitchFamily="34" charset="0"/>
              <a:buChar char="•"/>
            </a:pPr>
            <a:r>
              <a:rPr lang="en-US" sz="2400" dirty="0">
                <a:solidFill>
                  <a:srgbClr val="494949"/>
                </a:solidFill>
              </a:rPr>
              <a:t>Áætlaðu</a:t>
            </a:r>
            <a:r>
              <a:rPr lang="en-US" sz="2400" b="1" dirty="0">
                <a:solidFill>
                  <a:srgbClr val="494949"/>
                </a:solidFill>
              </a:rPr>
              <a:t> 3.000–15.000 evrur </a:t>
            </a:r>
            <a:r>
              <a:rPr lang="en-US" sz="2400" dirty="0">
                <a:solidFill>
                  <a:srgbClr val="494949"/>
                </a:solidFill>
              </a:rPr>
              <a:t>fyrir ráðgjafarþjónustu, svæðisáætlanir og leyfi, jafnvel fyrir smærri uppsetningar.</a:t>
            </a:r>
          </a:p>
          <a:p>
            <a:pPr marL="342900" indent="-342900">
              <a:lnSpc>
                <a:spcPts val="2380"/>
              </a:lnSpc>
              <a:buClr>
                <a:srgbClr val="459597"/>
              </a:buClr>
              <a:buFont typeface="Arial" panose="020B0604020202020204" pitchFamily="34" charset="0"/>
              <a:buChar char="•"/>
            </a:pPr>
            <a:endParaRPr lang="en-US" sz="2400" dirty="0">
              <a:solidFill>
                <a:srgbClr val="494949"/>
              </a:solidFill>
            </a:endParaRPr>
          </a:p>
          <a:p>
            <a:pPr>
              <a:lnSpc>
                <a:spcPts val="2380"/>
              </a:lnSpc>
            </a:pPr>
            <a:r>
              <a:rPr lang="en-US" sz="2400" b="1" dirty="0">
                <a:solidFill>
                  <a:srgbClr val="EC7C69"/>
                </a:solidFill>
              </a:rPr>
              <a:t>Rekstrarkostnaður</a:t>
            </a:r>
            <a:r>
              <a:rPr lang="en-US" sz="2400" dirty="0">
                <a:solidFill>
                  <a:srgbClr val="EC7C69"/>
                </a:solidFill>
              </a:rPr>
              <a:t>: </a:t>
            </a:r>
          </a:p>
          <a:p>
            <a:pPr>
              <a:lnSpc>
                <a:spcPts val="2380"/>
              </a:lnSpc>
            </a:pPr>
            <a:endParaRPr lang="en-US" sz="2400" dirty="0">
              <a:solidFill>
                <a:srgbClr val="EC7C69"/>
              </a:solidFill>
            </a:endParaRPr>
          </a:p>
          <a:p>
            <a:pPr marL="342900" indent="-342900">
              <a:lnSpc>
                <a:spcPts val="2380"/>
              </a:lnSpc>
              <a:buClr>
                <a:srgbClr val="459597"/>
              </a:buClr>
              <a:buFont typeface="Arial" panose="020B0604020202020204" pitchFamily="34" charset="0"/>
              <a:buChar char="•"/>
            </a:pPr>
            <a:r>
              <a:rPr lang="en-US" sz="2400" b="1" dirty="0">
                <a:solidFill>
                  <a:srgbClr val="459597"/>
                </a:solidFill>
              </a:rPr>
              <a:t>Varanlegar byggingar: </a:t>
            </a:r>
            <a:r>
              <a:rPr lang="en-US" sz="2400" dirty="0">
                <a:solidFill>
                  <a:srgbClr val="494949"/>
                </a:solidFill>
              </a:rPr>
              <a:t>hærri kostnaður við þjónustu, tryggingar og reglugerðarfylgni.</a:t>
            </a:r>
          </a:p>
          <a:p>
            <a:pPr marL="342900" indent="-342900">
              <a:lnSpc>
                <a:spcPts val="2380"/>
              </a:lnSpc>
              <a:buClr>
                <a:srgbClr val="459597"/>
              </a:buClr>
              <a:buFont typeface="Arial" panose="020B0604020202020204" pitchFamily="34" charset="0"/>
              <a:buChar char="•"/>
            </a:pPr>
            <a:r>
              <a:rPr lang="en-US" sz="2400" b="1" dirty="0">
                <a:solidFill>
                  <a:srgbClr val="459597"/>
                </a:solidFill>
              </a:rPr>
              <a:t>Tímabundnar einingar: </a:t>
            </a:r>
            <a:r>
              <a:rPr lang="en-US" sz="2400" dirty="0">
                <a:solidFill>
                  <a:srgbClr val="494949"/>
                </a:solidFill>
              </a:rPr>
              <a:t>minni orkunotkun en </a:t>
            </a:r>
            <a:r>
              <a:rPr lang="en-US" sz="2400" b="1" dirty="0">
                <a:solidFill>
                  <a:srgbClr val="494949"/>
                </a:solidFill>
              </a:rPr>
              <a:t>kunna að krefjast tímabundinnar niðurrifs, endurnýjunar eða uppfærslu.</a:t>
            </a:r>
          </a:p>
          <a:p>
            <a:pPr marL="342900" indent="-342900">
              <a:lnSpc>
                <a:spcPts val="2380"/>
              </a:lnSpc>
              <a:buClr>
                <a:srgbClr val="459597"/>
              </a:buClr>
              <a:buFont typeface="Arial" panose="020B0604020202020204" pitchFamily="34" charset="0"/>
              <a:buChar char="•"/>
            </a:pPr>
            <a:endParaRPr lang="en-US" sz="2400" dirty="0">
              <a:solidFill>
                <a:srgbClr val="494949"/>
              </a:solidFill>
            </a:endParaRPr>
          </a:p>
        </p:txBody>
      </p:sp>
      <p:pic>
        <p:nvPicPr>
          <p:cNvPr id="14" name="Picture 13">
            <a:extLst>
              <a:ext uri="{FF2B5EF4-FFF2-40B4-BE49-F238E27FC236}">
                <a16:creationId xmlns:a16="http://schemas.microsoft.com/office/drawing/2014/main" id="{783C7DA9-56FE-5BC9-6221-67A92539B284}"/>
              </a:ext>
            </a:extLst>
          </p:cNvPr>
          <p:cNvPicPr>
            <a:picLocks noChangeAspect="1"/>
          </p:cNvPicPr>
          <p:nvPr/>
        </p:nvPicPr>
        <p:blipFill>
          <a:blip r:embed="rId2">
            <a:alphaModFix amt="33000"/>
            <a:biLevel thresh="25000"/>
            <a:extLst>
              <a:ext uri="{BEBA8EAE-BF5A-486C-A8C5-ECC9F3942E4B}">
                <a14:imgProps xmlns:a14="http://schemas.microsoft.com/office/drawing/2010/main">
                  <a14:imgLayer r:embed="rId3">
                    <a14:imgEffect>
                      <a14:colorTemperature colorTemp="4700"/>
                    </a14:imgEffect>
                  </a14:imgLayer>
                </a14:imgProps>
              </a:ext>
              <a:ext uri="{28A0092B-C50C-407E-A947-70E740481C1C}">
                <a14:useLocalDpi xmlns:a14="http://schemas.microsoft.com/office/drawing/2010/main" val="0"/>
              </a:ext>
            </a:extLst>
          </a:blip>
          <a:srcRect l="53155" t="-1" r="5047" b="49903"/>
          <a:stretch/>
        </p:blipFill>
        <p:spPr>
          <a:xfrm>
            <a:off x="-1284550" y="4197350"/>
            <a:ext cx="3580276" cy="2659133"/>
          </a:xfrm>
          <a:prstGeom prst="rect">
            <a:avLst/>
          </a:prstGeom>
        </p:spPr>
      </p:pic>
      <p:sp>
        <p:nvSpPr>
          <p:cNvPr id="5" name="Text Placeholder 5">
            <a:extLst>
              <a:ext uri="{FF2B5EF4-FFF2-40B4-BE49-F238E27FC236}">
                <a16:creationId xmlns:a16="http://schemas.microsoft.com/office/drawing/2014/main" id="{8F16828D-3A46-D840-7861-5F332FE328B6}"/>
              </a:ext>
            </a:extLst>
          </p:cNvPr>
          <p:cNvSpPr txBox="1">
            <a:spLocks/>
          </p:cNvSpPr>
          <p:nvPr/>
        </p:nvSpPr>
        <p:spPr>
          <a:xfrm>
            <a:off x="2039427" y="400242"/>
            <a:ext cx="8395403" cy="1464686"/>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solidFill>
                  <a:srgbClr val="459597"/>
                </a:solidFill>
              </a:rPr>
              <a:t>Fjármálakostnaður og íhugsanir</a:t>
            </a:r>
          </a:p>
          <a:p>
            <a:pPr>
              <a:lnSpc>
                <a:spcPts val="2900"/>
              </a:lnSpc>
            </a:pPr>
            <a:endParaRPr lang="en-US" dirty="0"/>
          </a:p>
        </p:txBody>
      </p:sp>
      <p:sp>
        <p:nvSpPr>
          <p:cNvPr id="6" name="Text Placeholder 3">
            <a:extLst>
              <a:ext uri="{FF2B5EF4-FFF2-40B4-BE49-F238E27FC236}">
                <a16:creationId xmlns:a16="http://schemas.microsoft.com/office/drawing/2014/main" id="{FC2492E8-54DB-18CA-5661-BE59DAB3BD42}"/>
              </a:ext>
            </a:extLst>
          </p:cNvPr>
          <p:cNvSpPr txBox="1">
            <a:spLocks/>
          </p:cNvSpPr>
          <p:nvPr/>
        </p:nvSpPr>
        <p:spPr>
          <a:xfrm rot="16200000">
            <a:off x="-1148215" y="1835608"/>
            <a:ext cx="4099836" cy="1229105"/>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lnSpc>
                <a:spcPts val="3620"/>
              </a:lnSpc>
            </a:pPr>
            <a:r>
              <a:rPr lang="en-US" dirty="0">
                <a:solidFill>
                  <a:schemeClr val="bg1"/>
                </a:solidFill>
              </a:rPr>
              <a:t>Föstar einingar vs. tímabundnar einingar</a:t>
            </a:r>
          </a:p>
          <a:p>
            <a:pPr algn="r">
              <a:lnSpc>
                <a:spcPts val="3620"/>
              </a:lnSpc>
            </a:pPr>
            <a:endParaRPr lang="en-US" dirty="0">
              <a:solidFill>
                <a:schemeClr val="bg1"/>
              </a:solidFill>
            </a:endParaRPr>
          </a:p>
        </p:txBody>
      </p:sp>
      <p:pic>
        <p:nvPicPr>
          <p:cNvPr id="3" name="Picture 2">
            <a:extLst>
              <a:ext uri="{FF2B5EF4-FFF2-40B4-BE49-F238E27FC236}">
                <a16:creationId xmlns:a16="http://schemas.microsoft.com/office/drawing/2014/main" id="{22111798-A884-3BA1-C7D2-B454089AAE30}"/>
              </a:ext>
            </a:extLst>
          </p:cNvPr>
          <p:cNvPicPr>
            <a:picLocks noChangeAspect="1"/>
          </p:cNvPicPr>
          <p:nvPr/>
        </p:nvPicPr>
        <p:blipFill>
          <a:blip r:embed="rId4">
            <a:alphaModFix/>
            <a:extLst>
              <a:ext uri="{28A0092B-C50C-407E-A947-70E740481C1C}">
                <a14:useLocalDpi xmlns:a14="http://schemas.microsoft.com/office/drawing/2010/main" val="0"/>
              </a:ext>
            </a:extLst>
          </a:blip>
          <a:srcRect l="53155" t="-1" r="5047" b="49903"/>
          <a:stretch/>
        </p:blipFill>
        <p:spPr>
          <a:xfrm>
            <a:off x="8337934" y="3951643"/>
            <a:ext cx="3580276" cy="2659133"/>
          </a:xfrm>
          <a:prstGeom prst="rect">
            <a:avLst/>
          </a:prstGeom>
        </p:spPr>
      </p:pic>
    </p:spTree>
    <p:extLst>
      <p:ext uri="{BB962C8B-B14F-4D97-AF65-F5344CB8AC3E}">
        <p14:creationId xmlns:p14="http://schemas.microsoft.com/office/powerpoint/2010/main" val="4021430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8E8390-67F6-999C-6325-C324B350E2FE}"/>
            </a:ext>
          </a:extLst>
        </p:cNvPr>
        <p:cNvGrpSpPr/>
        <p:nvPr/>
      </p:nvGrpSpPr>
      <p:grpSpPr>
        <a:xfrm>
          <a:off x="0" y="0"/>
          <a:ext cx="0" cy="0"/>
          <a:chOff x="0" y="0"/>
          <a:chExt cx="0" cy="0"/>
        </a:xfrm>
      </p:grpSpPr>
      <p:sp>
        <p:nvSpPr>
          <p:cNvPr id="13" name="Slide Number Placeholder 5">
            <a:extLst>
              <a:ext uri="{FF2B5EF4-FFF2-40B4-BE49-F238E27FC236}">
                <a16:creationId xmlns:a16="http://schemas.microsoft.com/office/drawing/2014/main" id="{D158082E-3407-C3E9-3D04-9B0BC6A02F18}"/>
              </a:ext>
            </a:extLst>
          </p:cNvPr>
          <p:cNvSpPr>
            <a:spLocks noGrp="1"/>
          </p:cNvSpPr>
          <p:nvPr>
            <p:ph type="sldNum" sz="quarter" idx="4"/>
          </p:nvPr>
        </p:nvSpPr>
        <p:spPr>
          <a:xfrm>
            <a:off x="11681466" y="645499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t>5</a:t>
            </a:fld>
            <a:endParaRPr lang="fr-CA" sz="1200" dirty="0"/>
          </a:p>
        </p:txBody>
      </p:sp>
      <p:sp>
        <p:nvSpPr>
          <p:cNvPr id="8" name="Text Placeholder 1">
            <a:extLst>
              <a:ext uri="{FF2B5EF4-FFF2-40B4-BE49-F238E27FC236}">
                <a16:creationId xmlns:a16="http://schemas.microsoft.com/office/drawing/2014/main" id="{433F1DBA-D3E1-15F1-6EC0-3F287C47D176}"/>
              </a:ext>
            </a:extLst>
          </p:cNvPr>
          <p:cNvSpPr txBox="1">
            <a:spLocks/>
          </p:cNvSpPr>
          <p:nvPr/>
        </p:nvSpPr>
        <p:spPr>
          <a:xfrm>
            <a:off x="1779518" y="2227953"/>
            <a:ext cx="5198798" cy="2204868"/>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48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480"/>
              </a:lnSpc>
            </a:pPr>
            <a:r>
              <a:rPr lang="en-GB" sz="3200" b="1" dirty="0"/>
              <a:t>Inngangur að valkostagistingu í ferðaþjónustu </a:t>
            </a:r>
          </a:p>
          <a:p>
            <a:pPr>
              <a:lnSpc>
                <a:spcPts val="2480"/>
              </a:lnSpc>
            </a:pPr>
            <a:endParaRPr lang="en-GB" sz="2400" b="1" dirty="0"/>
          </a:p>
          <a:p>
            <a:pPr>
              <a:lnSpc>
                <a:spcPts val="2380"/>
              </a:lnSpc>
            </a:pPr>
            <a:r>
              <a:rPr lang="en-IE" sz="2400" dirty="0"/>
              <a:t>Eins og vistgistingar, glamping-hýsi og menningarlegar gistingar – er að vaxa ört vegna aukinnar eftirspurnar eftir ekta, sjálfbærum ferðaupplifunum. Í þessum kafla er kannað hvað einkennir þessa tegund gistingar miðað við hefðbundinn ferðamannaiðnað, skilgreind helstu hugtök og dregin upp helstu fjárhags- og skipulagsatriði sem þarf að huga að við opnun gististaðarins þíns.</a:t>
            </a:r>
          </a:p>
          <a:p>
            <a:pPr>
              <a:lnSpc>
                <a:spcPts val="2380"/>
              </a:lnSpc>
            </a:pPr>
            <a:endParaRPr lang="en-IE" sz="2200" dirty="0"/>
          </a:p>
          <a:p>
            <a:pPr>
              <a:lnSpc>
                <a:spcPts val="2380"/>
              </a:lnSpc>
            </a:pPr>
            <a:endParaRPr lang="en-US" sz="2400" dirty="0"/>
          </a:p>
          <a:p>
            <a:pPr>
              <a:lnSpc>
                <a:spcPts val="2480"/>
              </a:lnSpc>
            </a:pPr>
            <a:endParaRPr lang="en-US" sz="2400" dirty="0"/>
          </a:p>
          <a:p>
            <a:pPr>
              <a:lnSpc>
                <a:spcPts val="2480"/>
              </a:lnSpc>
            </a:pPr>
            <a:endParaRPr lang="en-GB" sz="2400" dirty="0"/>
          </a:p>
          <a:p>
            <a:pPr>
              <a:lnSpc>
                <a:spcPts val="2480"/>
              </a:lnSpc>
            </a:pPr>
            <a:endParaRPr lang="en-GB" sz="2400" dirty="0"/>
          </a:p>
        </p:txBody>
      </p:sp>
      <p:sp>
        <p:nvSpPr>
          <p:cNvPr id="9" name="Text Placeholder 2">
            <a:extLst>
              <a:ext uri="{FF2B5EF4-FFF2-40B4-BE49-F238E27FC236}">
                <a16:creationId xmlns:a16="http://schemas.microsoft.com/office/drawing/2014/main" id="{4DAF0812-CA2F-C9EB-F9AA-D0BF75343BF4}"/>
              </a:ext>
            </a:extLst>
          </p:cNvPr>
          <p:cNvSpPr txBox="1">
            <a:spLocks/>
          </p:cNvSpPr>
          <p:nvPr/>
        </p:nvSpPr>
        <p:spPr>
          <a:xfrm>
            <a:off x="730329" y="1710319"/>
            <a:ext cx="1495922" cy="5822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IE" sz="6600" b="1" dirty="0">
                <a:solidFill>
                  <a:schemeClr val="bg1"/>
                </a:solidFill>
              </a:rPr>
              <a:t>01</a:t>
            </a:r>
            <a:endParaRPr lang="en-GB" sz="6600" b="1" dirty="0">
              <a:solidFill>
                <a:schemeClr val="bg1"/>
              </a:solidFill>
            </a:endParaRPr>
          </a:p>
        </p:txBody>
      </p:sp>
      <p:sp>
        <p:nvSpPr>
          <p:cNvPr id="10" name="Freeform 9">
            <a:extLst>
              <a:ext uri="{FF2B5EF4-FFF2-40B4-BE49-F238E27FC236}">
                <a16:creationId xmlns:a16="http://schemas.microsoft.com/office/drawing/2014/main" id="{06E0A77C-BD1A-8B37-06F5-64E3CC52974E}"/>
              </a:ext>
            </a:extLst>
          </p:cNvPr>
          <p:cNvSpPr/>
          <p:nvPr/>
        </p:nvSpPr>
        <p:spPr>
          <a:xfrm>
            <a:off x="-3603" y="2452527"/>
            <a:ext cx="1620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pic>
        <p:nvPicPr>
          <p:cNvPr id="2" name="Picture 1">
            <a:extLst>
              <a:ext uri="{FF2B5EF4-FFF2-40B4-BE49-F238E27FC236}">
                <a16:creationId xmlns:a16="http://schemas.microsoft.com/office/drawing/2014/main" id="{3851DAEE-662E-D633-49E5-97A7B63F4368}"/>
              </a:ext>
            </a:extLst>
          </p:cNvPr>
          <p:cNvPicPr>
            <a:picLocks noChangeAspect="1"/>
          </p:cNvPicPr>
          <p:nvPr/>
        </p:nvPicPr>
        <p:blipFill>
          <a:blip r:embed="rId2">
            <a:biLevel thresh="25000"/>
            <a:alphaModFix amt="35000"/>
            <a:extLst>
              <a:ext uri="{28A0092B-C50C-407E-A947-70E740481C1C}">
                <a14:useLocalDpi xmlns:a14="http://schemas.microsoft.com/office/drawing/2010/main" val="0"/>
              </a:ext>
            </a:extLst>
          </a:blip>
          <a:srcRect l="53155" t="-1" r="5047" b="49903"/>
          <a:stretch/>
        </p:blipFill>
        <p:spPr>
          <a:xfrm>
            <a:off x="6582787" y="3360636"/>
            <a:ext cx="4246690" cy="3154091"/>
          </a:xfrm>
          <a:prstGeom prst="rect">
            <a:avLst/>
          </a:prstGeom>
        </p:spPr>
      </p:pic>
      <p:grpSp>
        <p:nvGrpSpPr>
          <p:cNvPr id="5" name="Group 4">
            <a:extLst>
              <a:ext uri="{FF2B5EF4-FFF2-40B4-BE49-F238E27FC236}">
                <a16:creationId xmlns:a16="http://schemas.microsoft.com/office/drawing/2014/main" id="{CCABD0F3-7A9F-FAAA-DC92-69AA48E8C159}"/>
              </a:ext>
            </a:extLst>
          </p:cNvPr>
          <p:cNvGrpSpPr/>
          <p:nvPr/>
        </p:nvGrpSpPr>
        <p:grpSpPr>
          <a:xfrm>
            <a:off x="3882647" y="640374"/>
            <a:ext cx="8320434" cy="835348"/>
            <a:chOff x="3882647" y="640374"/>
            <a:chExt cx="8320434" cy="835348"/>
          </a:xfrm>
        </p:grpSpPr>
        <p:sp>
          <p:nvSpPr>
            <p:cNvPr id="11" name="Freeform 10">
              <a:extLst>
                <a:ext uri="{FF2B5EF4-FFF2-40B4-BE49-F238E27FC236}">
                  <a16:creationId xmlns:a16="http://schemas.microsoft.com/office/drawing/2014/main" id="{6B14956A-4F2E-99B5-AB95-F513417A9178}"/>
                </a:ext>
              </a:extLst>
            </p:cNvPr>
            <p:cNvSpPr/>
            <p:nvPr/>
          </p:nvSpPr>
          <p:spPr>
            <a:xfrm flipH="1">
              <a:off x="3882647" y="640374"/>
              <a:ext cx="6993897" cy="835348"/>
            </a:xfrm>
            <a:custGeom>
              <a:avLst/>
              <a:gdLst>
                <a:gd name="connsiteX0" fmla="*/ 0 w 6993897"/>
                <a:gd name="connsiteY0" fmla="*/ 0 h 835348"/>
                <a:gd name="connsiteX1" fmla="*/ 6315126 w 6993897"/>
                <a:gd name="connsiteY1" fmla="*/ 0 h 835348"/>
                <a:gd name="connsiteX2" fmla="*/ 6993897 w 6993897"/>
                <a:gd name="connsiteY2" fmla="*/ 452003 h 835348"/>
                <a:gd name="connsiteX3" fmla="*/ 6993897 w 6993897"/>
                <a:gd name="connsiteY3" fmla="*/ 835348 h 835348"/>
                <a:gd name="connsiteX4" fmla="*/ 0 w 6993897"/>
                <a:gd name="connsiteY4" fmla="*/ 835348 h 8353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93897" h="835348">
                  <a:moveTo>
                    <a:pt x="0" y="0"/>
                  </a:moveTo>
                  <a:lnTo>
                    <a:pt x="6315126" y="0"/>
                  </a:lnTo>
                  <a:cubicBezTo>
                    <a:pt x="6688881" y="0"/>
                    <a:pt x="6993897" y="203115"/>
                    <a:pt x="6993897" y="452003"/>
                  </a:cubicBezTo>
                  <a:lnTo>
                    <a:pt x="6993897" y="835348"/>
                  </a:lnTo>
                  <a:lnTo>
                    <a:pt x="0" y="835348"/>
                  </a:lnTo>
                  <a:close/>
                </a:path>
              </a:pathLst>
            </a:custGeom>
            <a:solidFill>
              <a:srgbClr val="EC7C69"/>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3" name="Freeform 2">
              <a:extLst>
                <a:ext uri="{FF2B5EF4-FFF2-40B4-BE49-F238E27FC236}">
                  <a16:creationId xmlns:a16="http://schemas.microsoft.com/office/drawing/2014/main" id="{82E739CB-4DBC-DE87-D458-1340147D4549}"/>
                </a:ext>
              </a:extLst>
            </p:cNvPr>
            <p:cNvSpPr/>
            <p:nvPr/>
          </p:nvSpPr>
          <p:spPr>
            <a:xfrm flipH="1">
              <a:off x="5209184" y="640374"/>
              <a:ext cx="6993897" cy="835348"/>
            </a:xfrm>
            <a:custGeom>
              <a:avLst/>
              <a:gdLst>
                <a:gd name="connsiteX0" fmla="*/ 0 w 6993897"/>
                <a:gd name="connsiteY0" fmla="*/ 0 h 835348"/>
                <a:gd name="connsiteX1" fmla="*/ 6315126 w 6993897"/>
                <a:gd name="connsiteY1" fmla="*/ 0 h 835348"/>
                <a:gd name="connsiteX2" fmla="*/ 6993897 w 6993897"/>
                <a:gd name="connsiteY2" fmla="*/ 452003 h 835348"/>
                <a:gd name="connsiteX3" fmla="*/ 6993897 w 6993897"/>
                <a:gd name="connsiteY3" fmla="*/ 835348 h 835348"/>
                <a:gd name="connsiteX4" fmla="*/ 0 w 6993897"/>
                <a:gd name="connsiteY4" fmla="*/ 835348 h 8353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93897" h="835348">
                  <a:moveTo>
                    <a:pt x="0" y="0"/>
                  </a:moveTo>
                  <a:lnTo>
                    <a:pt x="6315126" y="0"/>
                  </a:lnTo>
                  <a:cubicBezTo>
                    <a:pt x="6688881" y="0"/>
                    <a:pt x="6993897" y="203115"/>
                    <a:pt x="6993897" y="452003"/>
                  </a:cubicBezTo>
                  <a:lnTo>
                    <a:pt x="6993897" y="835348"/>
                  </a:lnTo>
                  <a:lnTo>
                    <a:pt x="0" y="835348"/>
                  </a:lnTo>
                  <a:close/>
                </a:path>
              </a:pathLst>
            </a:custGeom>
            <a:solidFill>
              <a:srgbClr val="EC7C69"/>
            </a:solidFill>
            <a:ln w="3598" cap="flat">
              <a:noFill/>
              <a:prstDash val="solid"/>
              <a:miter/>
            </a:ln>
          </p:spPr>
          <p:txBody>
            <a:bodyPr wrap="square" rtlCol="0" anchor="ctr">
              <a:noAutofit/>
            </a:bodyPr>
            <a:lstStyle/>
            <a:p>
              <a:endParaRPr lang="en-US" b="0" i="0">
                <a:latin typeface="Calibri" panose="020F0502020204030204" pitchFamily="34" charset="0"/>
              </a:endParaRPr>
            </a:p>
          </p:txBody>
        </p:sp>
      </p:grpSp>
      <p:sp>
        <p:nvSpPr>
          <p:cNvPr id="4" name="Text Placeholder 23">
            <a:extLst>
              <a:ext uri="{FF2B5EF4-FFF2-40B4-BE49-F238E27FC236}">
                <a16:creationId xmlns:a16="http://schemas.microsoft.com/office/drawing/2014/main" id="{6173F274-7915-1851-200E-1A0970B9CA29}"/>
              </a:ext>
            </a:extLst>
          </p:cNvPr>
          <p:cNvSpPr txBox="1">
            <a:spLocks/>
          </p:cNvSpPr>
          <p:nvPr/>
        </p:nvSpPr>
        <p:spPr>
          <a:xfrm>
            <a:off x="3673644" y="754970"/>
            <a:ext cx="8177610"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r>
              <a:rPr lang="en-US" b="1" dirty="0"/>
              <a:t>Modúl 6 (hluti 1): </a:t>
            </a:r>
            <a:r>
              <a:rPr lang="en-US" dirty="0"/>
              <a:t> Helstu námsþættir</a:t>
            </a:r>
          </a:p>
        </p:txBody>
      </p:sp>
    </p:spTree>
    <p:extLst>
      <p:ext uri="{BB962C8B-B14F-4D97-AF65-F5344CB8AC3E}">
        <p14:creationId xmlns:p14="http://schemas.microsoft.com/office/powerpoint/2010/main" val="46198168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7B4331-941C-59C8-EC23-085DBC287449}"/>
            </a:ext>
          </a:extLst>
        </p:cNvPr>
        <p:cNvGrpSpPr/>
        <p:nvPr/>
      </p:nvGrpSpPr>
      <p:grpSpPr>
        <a:xfrm>
          <a:off x="0" y="0"/>
          <a:ext cx="0" cy="0"/>
          <a:chOff x="0" y="0"/>
          <a:chExt cx="0" cy="0"/>
        </a:xfrm>
      </p:grpSpPr>
      <p:sp>
        <p:nvSpPr>
          <p:cNvPr id="9" name="Freeform 8">
            <a:extLst>
              <a:ext uri="{FF2B5EF4-FFF2-40B4-BE49-F238E27FC236}">
                <a16:creationId xmlns:a16="http://schemas.microsoft.com/office/drawing/2014/main" id="{3298016B-E36C-6956-2CF3-DEA74916D6A9}"/>
              </a:ext>
            </a:extLst>
          </p:cNvPr>
          <p:cNvSpPr/>
          <p:nvPr/>
        </p:nvSpPr>
        <p:spPr>
          <a:xfrm>
            <a:off x="-1" y="0"/>
            <a:ext cx="1534450" cy="6194605"/>
          </a:xfrm>
          <a:custGeom>
            <a:avLst/>
            <a:gdLst>
              <a:gd name="connsiteX0" fmla="*/ 1 w 1534450"/>
              <a:gd name="connsiteY0" fmla="*/ 0 h 6194605"/>
              <a:gd name="connsiteX1" fmla="*/ 214586 w 1534450"/>
              <a:gd name="connsiteY1" fmla="*/ 0 h 6194605"/>
              <a:gd name="connsiteX2" fmla="*/ 214586 w 1534450"/>
              <a:gd name="connsiteY2" fmla="*/ 1 h 6194605"/>
              <a:gd name="connsiteX3" fmla="*/ 473397 w 1534450"/>
              <a:gd name="connsiteY3" fmla="*/ 1 h 6194605"/>
              <a:gd name="connsiteX4" fmla="*/ 744369 w 1534450"/>
              <a:gd name="connsiteY4" fmla="*/ 1 h 6194605"/>
              <a:gd name="connsiteX5" fmla="*/ 814003 w 1534450"/>
              <a:gd name="connsiteY5" fmla="*/ 1 h 6194605"/>
              <a:gd name="connsiteX6" fmla="*/ 922872 w 1534450"/>
              <a:gd name="connsiteY6" fmla="*/ 1 h 6194605"/>
              <a:gd name="connsiteX7" fmla="*/ 1084975 w 1534450"/>
              <a:gd name="connsiteY7" fmla="*/ 1 h 6194605"/>
              <a:gd name="connsiteX8" fmla="*/ 1193844 w 1534450"/>
              <a:gd name="connsiteY8" fmla="*/ 1 h 6194605"/>
              <a:gd name="connsiteX9" fmla="*/ 1263478 w 1534450"/>
              <a:gd name="connsiteY9" fmla="*/ 1 h 6194605"/>
              <a:gd name="connsiteX10" fmla="*/ 1534450 w 1534450"/>
              <a:gd name="connsiteY10" fmla="*/ 1 h 6194605"/>
              <a:gd name="connsiteX11" fmla="*/ 1534450 w 1534450"/>
              <a:gd name="connsiteY11" fmla="*/ 280558 h 6194605"/>
              <a:gd name="connsiteX12" fmla="*/ 1534450 w 1534450"/>
              <a:gd name="connsiteY12" fmla="*/ 323234 h 6194605"/>
              <a:gd name="connsiteX13" fmla="*/ 1534450 w 1534450"/>
              <a:gd name="connsiteY13" fmla="*/ 603792 h 6194605"/>
              <a:gd name="connsiteX14" fmla="*/ 1534450 w 1534450"/>
              <a:gd name="connsiteY14" fmla="*/ 691592 h 6194605"/>
              <a:gd name="connsiteX15" fmla="*/ 1534450 w 1534450"/>
              <a:gd name="connsiteY15" fmla="*/ 972149 h 6194605"/>
              <a:gd name="connsiteX16" fmla="*/ 1534450 w 1534450"/>
              <a:gd name="connsiteY16" fmla="*/ 1014826 h 6194605"/>
              <a:gd name="connsiteX17" fmla="*/ 1534450 w 1534450"/>
              <a:gd name="connsiteY17" fmla="*/ 1295384 h 6194605"/>
              <a:gd name="connsiteX18" fmla="*/ 1534450 w 1534450"/>
              <a:gd name="connsiteY18" fmla="*/ 1706708 h 6194605"/>
              <a:gd name="connsiteX19" fmla="*/ 1534450 w 1534450"/>
              <a:gd name="connsiteY19" fmla="*/ 1987265 h 6194605"/>
              <a:gd name="connsiteX20" fmla="*/ 1534450 w 1534450"/>
              <a:gd name="connsiteY20" fmla="*/ 2029942 h 6194605"/>
              <a:gd name="connsiteX21" fmla="*/ 1534450 w 1534450"/>
              <a:gd name="connsiteY21" fmla="*/ 2310499 h 6194605"/>
              <a:gd name="connsiteX22" fmla="*/ 1534450 w 1534450"/>
              <a:gd name="connsiteY22" fmla="*/ 2398299 h 6194605"/>
              <a:gd name="connsiteX23" fmla="*/ 1534450 w 1534450"/>
              <a:gd name="connsiteY23" fmla="*/ 2678857 h 6194605"/>
              <a:gd name="connsiteX24" fmla="*/ 1534450 w 1534450"/>
              <a:gd name="connsiteY24" fmla="*/ 2721534 h 6194605"/>
              <a:gd name="connsiteX25" fmla="*/ 1534450 w 1534450"/>
              <a:gd name="connsiteY25" fmla="*/ 2983125 h 6194605"/>
              <a:gd name="connsiteX26" fmla="*/ 1534450 w 1534450"/>
              <a:gd name="connsiteY26" fmla="*/ 3002091 h 6194605"/>
              <a:gd name="connsiteX27" fmla="*/ 1534450 w 1534450"/>
              <a:gd name="connsiteY27" fmla="*/ 3263682 h 6194605"/>
              <a:gd name="connsiteX28" fmla="*/ 1534450 w 1534450"/>
              <a:gd name="connsiteY28" fmla="*/ 3306358 h 6194605"/>
              <a:gd name="connsiteX29" fmla="*/ 1534450 w 1534450"/>
              <a:gd name="connsiteY29" fmla="*/ 3586916 h 6194605"/>
              <a:gd name="connsiteX30" fmla="*/ 1534450 w 1534450"/>
              <a:gd name="connsiteY30" fmla="*/ 3674717 h 6194605"/>
              <a:gd name="connsiteX31" fmla="*/ 1534450 w 1534450"/>
              <a:gd name="connsiteY31" fmla="*/ 3955274 h 6194605"/>
              <a:gd name="connsiteX32" fmla="*/ 1534450 w 1534450"/>
              <a:gd name="connsiteY32" fmla="*/ 3997950 h 6194605"/>
              <a:gd name="connsiteX33" fmla="*/ 1534450 w 1534450"/>
              <a:gd name="connsiteY33" fmla="*/ 4278508 h 6194605"/>
              <a:gd name="connsiteX34" fmla="*/ 1534450 w 1534450"/>
              <a:gd name="connsiteY34" fmla="*/ 4689832 h 6194605"/>
              <a:gd name="connsiteX35" fmla="*/ 1534450 w 1534450"/>
              <a:gd name="connsiteY35" fmla="*/ 4970389 h 6194605"/>
              <a:gd name="connsiteX36" fmla="*/ 1534450 w 1534450"/>
              <a:gd name="connsiteY36" fmla="*/ 5013066 h 6194605"/>
              <a:gd name="connsiteX37" fmla="*/ 1534450 w 1534450"/>
              <a:gd name="connsiteY37" fmla="*/ 5293623 h 6194605"/>
              <a:gd name="connsiteX38" fmla="*/ 1534450 w 1534450"/>
              <a:gd name="connsiteY38" fmla="*/ 5381423 h 6194605"/>
              <a:gd name="connsiteX39" fmla="*/ 1534450 w 1534450"/>
              <a:gd name="connsiteY39" fmla="*/ 5661981 h 6194605"/>
              <a:gd name="connsiteX40" fmla="*/ 1534450 w 1534450"/>
              <a:gd name="connsiteY40" fmla="*/ 5704658 h 6194605"/>
              <a:gd name="connsiteX41" fmla="*/ 1534450 w 1534450"/>
              <a:gd name="connsiteY41" fmla="*/ 5985215 h 6194605"/>
              <a:gd name="connsiteX42" fmla="*/ 1291991 w 1534450"/>
              <a:gd name="connsiteY42" fmla="*/ 6194605 h 6194605"/>
              <a:gd name="connsiteX43" fmla="*/ 1021020 w 1534450"/>
              <a:gd name="connsiteY43" fmla="*/ 6194605 h 6194605"/>
              <a:gd name="connsiteX44" fmla="*/ 951383 w 1534450"/>
              <a:gd name="connsiteY44" fmla="*/ 6194605 h 6194605"/>
              <a:gd name="connsiteX45" fmla="*/ 842515 w 1534450"/>
              <a:gd name="connsiteY45" fmla="*/ 6194605 h 6194605"/>
              <a:gd name="connsiteX46" fmla="*/ 680412 w 1534450"/>
              <a:gd name="connsiteY46" fmla="*/ 6194605 h 6194605"/>
              <a:gd name="connsiteX47" fmla="*/ 571543 w 1534450"/>
              <a:gd name="connsiteY47" fmla="*/ 6194605 h 6194605"/>
              <a:gd name="connsiteX48" fmla="*/ 501908 w 1534450"/>
              <a:gd name="connsiteY48" fmla="*/ 6194605 h 6194605"/>
              <a:gd name="connsiteX49" fmla="*/ 230937 w 1534450"/>
              <a:gd name="connsiteY49" fmla="*/ 6194605 h 6194605"/>
              <a:gd name="connsiteX50" fmla="*/ 0 w 1534450"/>
              <a:gd name="connsiteY50" fmla="*/ 6194605 h 6194605"/>
              <a:gd name="connsiteX51" fmla="*/ 0 w 1534450"/>
              <a:gd name="connsiteY51" fmla="*/ 6054968 h 6194605"/>
              <a:gd name="connsiteX52" fmla="*/ 0 w 1534450"/>
              <a:gd name="connsiteY52" fmla="*/ 5508071 h 6194605"/>
              <a:gd name="connsiteX53" fmla="*/ 0 w 1534450"/>
              <a:gd name="connsiteY53" fmla="*/ 5367526 h 6194605"/>
              <a:gd name="connsiteX54" fmla="*/ 0 w 1534450"/>
              <a:gd name="connsiteY54" fmla="*/ 5147800 h 6194605"/>
              <a:gd name="connsiteX55" fmla="*/ 0 w 1534450"/>
              <a:gd name="connsiteY55" fmla="*/ 4820627 h 6194605"/>
              <a:gd name="connsiteX56" fmla="*/ 0 w 1534450"/>
              <a:gd name="connsiteY56" fmla="*/ 4600898 h 6194605"/>
              <a:gd name="connsiteX57" fmla="*/ 0 w 1534450"/>
              <a:gd name="connsiteY57" fmla="*/ 4460357 h 6194605"/>
              <a:gd name="connsiteX58" fmla="*/ 0 w 1534450"/>
              <a:gd name="connsiteY58" fmla="*/ 3913457 h 6194605"/>
              <a:gd name="connsiteX59" fmla="*/ 1 w 1534450"/>
              <a:gd name="connsiteY59" fmla="*/ 3913457 h 6194605"/>
              <a:gd name="connsiteX60" fmla="*/ 1 w 1534450"/>
              <a:gd name="connsiteY60" fmla="*/ 3391103 h 6194605"/>
              <a:gd name="connsiteX61" fmla="*/ 1 w 1534450"/>
              <a:gd name="connsiteY61" fmla="*/ 3288458 h 6194605"/>
              <a:gd name="connsiteX62" fmla="*/ 0 w 1534450"/>
              <a:gd name="connsiteY62" fmla="*/ 3288458 h 6194605"/>
              <a:gd name="connsiteX63" fmla="*/ 0 w 1534450"/>
              <a:gd name="connsiteY63" fmla="*/ 3182336 h 6194605"/>
              <a:gd name="connsiteX64" fmla="*/ 1 w 1534450"/>
              <a:gd name="connsiteY64" fmla="*/ 3182336 h 6194605"/>
              <a:gd name="connsiteX65" fmla="*/ 1 w 1534450"/>
              <a:gd name="connsiteY65" fmla="*/ 2930973 h 6194605"/>
              <a:gd name="connsiteX66" fmla="*/ 0 w 1534450"/>
              <a:gd name="connsiteY66" fmla="*/ 2930973 h 6194605"/>
              <a:gd name="connsiteX67" fmla="*/ 0 w 1534450"/>
              <a:gd name="connsiteY67" fmla="*/ 2604180 h 6194605"/>
              <a:gd name="connsiteX68" fmla="*/ 0 w 1534450"/>
              <a:gd name="connsiteY68" fmla="*/ 2383049 h 6194605"/>
              <a:gd name="connsiteX69" fmla="*/ 0 w 1534450"/>
              <a:gd name="connsiteY69" fmla="*/ 1836151 h 6194605"/>
              <a:gd name="connsiteX70" fmla="*/ 0 w 1534450"/>
              <a:gd name="connsiteY70" fmla="*/ 1695606 h 6194605"/>
              <a:gd name="connsiteX71" fmla="*/ 0 w 1534450"/>
              <a:gd name="connsiteY71" fmla="*/ 1475879 h 6194605"/>
              <a:gd name="connsiteX72" fmla="*/ 0 w 1534450"/>
              <a:gd name="connsiteY72" fmla="*/ 1148708 h 6194605"/>
              <a:gd name="connsiteX73" fmla="*/ 0 w 1534450"/>
              <a:gd name="connsiteY73" fmla="*/ 928979 h 6194605"/>
              <a:gd name="connsiteX74" fmla="*/ 0 w 1534450"/>
              <a:gd name="connsiteY74" fmla="*/ 788436 h 6194605"/>
              <a:gd name="connsiteX75" fmla="*/ 0 w 1534450"/>
              <a:gd name="connsiteY75" fmla="*/ 241537 h 6194605"/>
              <a:gd name="connsiteX76" fmla="*/ 1 w 1534450"/>
              <a:gd name="connsiteY76" fmla="*/ 241537 h 61946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1534450" h="6194605">
                <a:moveTo>
                  <a:pt x="1" y="0"/>
                </a:moveTo>
                <a:lnTo>
                  <a:pt x="214586" y="0"/>
                </a:lnTo>
                <a:lnTo>
                  <a:pt x="214586" y="1"/>
                </a:lnTo>
                <a:lnTo>
                  <a:pt x="473397" y="1"/>
                </a:lnTo>
                <a:lnTo>
                  <a:pt x="744369" y="1"/>
                </a:lnTo>
                <a:lnTo>
                  <a:pt x="814003" y="1"/>
                </a:lnTo>
                <a:lnTo>
                  <a:pt x="922872" y="1"/>
                </a:lnTo>
                <a:lnTo>
                  <a:pt x="1084975" y="1"/>
                </a:lnTo>
                <a:lnTo>
                  <a:pt x="1193844" y="1"/>
                </a:lnTo>
                <a:lnTo>
                  <a:pt x="1263478" y="1"/>
                </a:lnTo>
                <a:lnTo>
                  <a:pt x="1534450" y="1"/>
                </a:lnTo>
                <a:lnTo>
                  <a:pt x="1534450" y="280558"/>
                </a:lnTo>
                <a:lnTo>
                  <a:pt x="1534450" y="323234"/>
                </a:lnTo>
                <a:lnTo>
                  <a:pt x="1534450" y="603792"/>
                </a:lnTo>
                <a:lnTo>
                  <a:pt x="1534450" y="691592"/>
                </a:lnTo>
                <a:lnTo>
                  <a:pt x="1534450" y="972149"/>
                </a:lnTo>
                <a:lnTo>
                  <a:pt x="1534450" y="1014826"/>
                </a:lnTo>
                <a:lnTo>
                  <a:pt x="1534450" y="1295384"/>
                </a:lnTo>
                <a:lnTo>
                  <a:pt x="1534450" y="1706708"/>
                </a:lnTo>
                <a:lnTo>
                  <a:pt x="1534450" y="1987265"/>
                </a:lnTo>
                <a:lnTo>
                  <a:pt x="1534450" y="2029942"/>
                </a:lnTo>
                <a:lnTo>
                  <a:pt x="1534450" y="2310499"/>
                </a:lnTo>
                <a:lnTo>
                  <a:pt x="1534450" y="2398299"/>
                </a:lnTo>
                <a:lnTo>
                  <a:pt x="1534450" y="2678857"/>
                </a:lnTo>
                <a:lnTo>
                  <a:pt x="1534450" y="2721534"/>
                </a:lnTo>
                <a:lnTo>
                  <a:pt x="1534450" y="2983125"/>
                </a:lnTo>
                <a:lnTo>
                  <a:pt x="1534450" y="3002091"/>
                </a:lnTo>
                <a:lnTo>
                  <a:pt x="1534450" y="3263682"/>
                </a:lnTo>
                <a:lnTo>
                  <a:pt x="1534450" y="3306358"/>
                </a:lnTo>
                <a:lnTo>
                  <a:pt x="1534450" y="3586916"/>
                </a:lnTo>
                <a:lnTo>
                  <a:pt x="1534450" y="3674717"/>
                </a:lnTo>
                <a:lnTo>
                  <a:pt x="1534450" y="3955274"/>
                </a:lnTo>
                <a:lnTo>
                  <a:pt x="1534450" y="3997950"/>
                </a:lnTo>
                <a:lnTo>
                  <a:pt x="1534450" y="4278508"/>
                </a:lnTo>
                <a:lnTo>
                  <a:pt x="1534450" y="4689832"/>
                </a:lnTo>
                <a:lnTo>
                  <a:pt x="1534450" y="4970389"/>
                </a:lnTo>
                <a:lnTo>
                  <a:pt x="1534450" y="5013066"/>
                </a:lnTo>
                <a:lnTo>
                  <a:pt x="1534450" y="5293623"/>
                </a:lnTo>
                <a:lnTo>
                  <a:pt x="1534450" y="5381423"/>
                </a:lnTo>
                <a:lnTo>
                  <a:pt x="1534450" y="5661981"/>
                </a:lnTo>
                <a:lnTo>
                  <a:pt x="1534450" y="5704658"/>
                </a:lnTo>
                <a:lnTo>
                  <a:pt x="1534450" y="5985215"/>
                </a:lnTo>
                <a:cubicBezTo>
                  <a:pt x="1534450" y="6100550"/>
                  <a:pt x="1426336" y="6194605"/>
                  <a:pt x="1291991" y="6194605"/>
                </a:cubicBezTo>
                <a:lnTo>
                  <a:pt x="1021020" y="6194605"/>
                </a:lnTo>
                <a:lnTo>
                  <a:pt x="951383" y="6194605"/>
                </a:lnTo>
                <a:lnTo>
                  <a:pt x="842515" y="6194605"/>
                </a:lnTo>
                <a:lnTo>
                  <a:pt x="680412" y="6194605"/>
                </a:lnTo>
                <a:lnTo>
                  <a:pt x="571543" y="6194605"/>
                </a:lnTo>
                <a:lnTo>
                  <a:pt x="501908" y="6194605"/>
                </a:lnTo>
                <a:lnTo>
                  <a:pt x="230937" y="6194605"/>
                </a:lnTo>
                <a:lnTo>
                  <a:pt x="0" y="6194605"/>
                </a:lnTo>
                <a:lnTo>
                  <a:pt x="0" y="6054968"/>
                </a:lnTo>
                <a:lnTo>
                  <a:pt x="0" y="5508071"/>
                </a:lnTo>
                <a:lnTo>
                  <a:pt x="0" y="5367526"/>
                </a:lnTo>
                <a:lnTo>
                  <a:pt x="0" y="5147800"/>
                </a:lnTo>
                <a:lnTo>
                  <a:pt x="0" y="4820627"/>
                </a:lnTo>
                <a:lnTo>
                  <a:pt x="0" y="4600898"/>
                </a:lnTo>
                <a:lnTo>
                  <a:pt x="0" y="4460357"/>
                </a:lnTo>
                <a:lnTo>
                  <a:pt x="0" y="3913457"/>
                </a:lnTo>
                <a:lnTo>
                  <a:pt x="1" y="3913457"/>
                </a:lnTo>
                <a:lnTo>
                  <a:pt x="1" y="3391103"/>
                </a:lnTo>
                <a:lnTo>
                  <a:pt x="1" y="3288458"/>
                </a:lnTo>
                <a:lnTo>
                  <a:pt x="0" y="3288458"/>
                </a:lnTo>
                <a:lnTo>
                  <a:pt x="0" y="3182336"/>
                </a:lnTo>
                <a:lnTo>
                  <a:pt x="1" y="3182336"/>
                </a:lnTo>
                <a:lnTo>
                  <a:pt x="1" y="2930973"/>
                </a:lnTo>
                <a:lnTo>
                  <a:pt x="0" y="2930973"/>
                </a:lnTo>
                <a:lnTo>
                  <a:pt x="0" y="2604180"/>
                </a:lnTo>
                <a:lnTo>
                  <a:pt x="0" y="2383049"/>
                </a:lnTo>
                <a:lnTo>
                  <a:pt x="0" y="1836151"/>
                </a:lnTo>
                <a:lnTo>
                  <a:pt x="0" y="1695606"/>
                </a:lnTo>
                <a:lnTo>
                  <a:pt x="0" y="1475879"/>
                </a:lnTo>
                <a:lnTo>
                  <a:pt x="0" y="1148708"/>
                </a:lnTo>
                <a:lnTo>
                  <a:pt x="0" y="928979"/>
                </a:lnTo>
                <a:lnTo>
                  <a:pt x="0" y="788436"/>
                </a:lnTo>
                <a:lnTo>
                  <a:pt x="0" y="241537"/>
                </a:lnTo>
                <a:lnTo>
                  <a:pt x="1" y="241537"/>
                </a:lnTo>
                <a:close/>
              </a:path>
            </a:pathLst>
          </a:custGeom>
          <a:solidFill>
            <a:srgbClr val="FBA63B"/>
          </a:solidFill>
          <a:ln w="24491" cap="flat">
            <a:noFill/>
            <a:prstDash val="solid"/>
            <a:miter/>
          </a:ln>
        </p:spPr>
        <p:txBody>
          <a:bodyPr wrap="square" rtlCol="0" anchor="ctr">
            <a:noAutofit/>
          </a:bodyPr>
          <a:lstStyle/>
          <a:p>
            <a:endParaRPr lang="en-US"/>
          </a:p>
        </p:txBody>
      </p:sp>
      <p:cxnSp>
        <p:nvCxnSpPr>
          <p:cNvPr id="10" name="Straight Connector 9">
            <a:extLst>
              <a:ext uri="{FF2B5EF4-FFF2-40B4-BE49-F238E27FC236}">
                <a16:creationId xmlns:a16="http://schemas.microsoft.com/office/drawing/2014/main" id="{E13252AE-D279-A1F3-B928-4064B807BDA5}"/>
              </a:ext>
            </a:extLst>
          </p:cNvPr>
          <p:cNvCxnSpPr>
            <a:cxnSpLocks/>
          </p:cNvCxnSpPr>
          <p:nvPr/>
        </p:nvCxnSpPr>
        <p:spPr>
          <a:xfrm>
            <a:off x="1839464" y="1027171"/>
            <a:ext cx="91059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Slide Number Placeholder 5">
            <a:extLst>
              <a:ext uri="{FF2B5EF4-FFF2-40B4-BE49-F238E27FC236}">
                <a16:creationId xmlns:a16="http://schemas.microsoft.com/office/drawing/2014/main" id="{DE04655C-BEEA-92A8-21D4-F637F99CE4A4}"/>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50</a:t>
            </a:fld>
            <a:endParaRPr lang="fr-CA" sz="1200" dirty="0"/>
          </a:p>
        </p:txBody>
      </p:sp>
      <p:sp>
        <p:nvSpPr>
          <p:cNvPr id="2" name="TextBox 1">
            <a:extLst>
              <a:ext uri="{FF2B5EF4-FFF2-40B4-BE49-F238E27FC236}">
                <a16:creationId xmlns:a16="http://schemas.microsoft.com/office/drawing/2014/main" id="{8B341876-74C9-946E-87B1-2ED23E77B36E}"/>
              </a:ext>
            </a:extLst>
          </p:cNvPr>
          <p:cNvSpPr txBox="1"/>
          <p:nvPr/>
        </p:nvSpPr>
        <p:spPr>
          <a:xfrm>
            <a:off x="2039426" y="1231046"/>
            <a:ext cx="8900381" cy="3789948"/>
          </a:xfrm>
          <a:prstGeom prst="rect">
            <a:avLst/>
          </a:prstGeom>
          <a:noFill/>
        </p:spPr>
        <p:txBody>
          <a:bodyPr wrap="square">
            <a:spAutoFit/>
          </a:bodyPr>
          <a:lstStyle/>
          <a:p>
            <a:pPr>
              <a:lnSpc>
                <a:spcPts val="2380"/>
              </a:lnSpc>
            </a:pPr>
            <a:r>
              <a:rPr lang="en-US" sz="2400" b="1" dirty="0">
                <a:solidFill>
                  <a:srgbClr val="EC7C69"/>
                </a:solidFill>
              </a:rPr>
              <a:t>Fjármögnun og styrkir</a:t>
            </a:r>
            <a:r>
              <a:rPr lang="en-US" sz="2400" dirty="0">
                <a:solidFill>
                  <a:srgbClr val="EC7C69"/>
                </a:solidFill>
              </a:rPr>
              <a:t>: </a:t>
            </a:r>
            <a:r>
              <a:rPr lang="en-US" sz="2400" dirty="0">
                <a:solidFill>
                  <a:srgbClr val="494949"/>
                </a:solidFill>
              </a:rPr>
              <a:t>Flestir styrkir ESB til dreifbýlis (LEADER, EAFRD) krefjast sönnunar á skipulagsleyfi.</a:t>
            </a:r>
          </a:p>
          <a:p>
            <a:pPr>
              <a:lnSpc>
                <a:spcPts val="2380"/>
              </a:lnSpc>
            </a:pPr>
            <a:endParaRPr lang="en-US" sz="2400" dirty="0">
              <a:solidFill>
                <a:srgbClr val="494949"/>
              </a:solidFill>
            </a:endParaRPr>
          </a:p>
          <a:p>
            <a:pPr marL="342900" indent="-342900">
              <a:lnSpc>
                <a:spcPts val="2380"/>
              </a:lnSpc>
              <a:buClr>
                <a:srgbClr val="459597"/>
              </a:buClr>
              <a:buFont typeface="Arial" panose="020B0604020202020204" pitchFamily="34" charset="0"/>
              <a:buChar char="•"/>
            </a:pPr>
            <a:r>
              <a:rPr lang="en-US" sz="2400" b="1" dirty="0">
                <a:solidFill>
                  <a:srgbClr val="459597"/>
                </a:solidFill>
              </a:rPr>
              <a:t>Umhverfisvænt hönnun </a:t>
            </a:r>
            <a:r>
              <a:rPr lang="en-US" sz="2400" dirty="0">
                <a:solidFill>
                  <a:srgbClr val="494949"/>
                </a:solidFill>
              </a:rPr>
              <a:t>og byggingar með litlum umhverfisáhrifum geta opnað fyrir </a:t>
            </a:r>
            <a:r>
              <a:rPr lang="en-US" sz="2400" b="1" dirty="0">
                <a:solidFill>
                  <a:srgbClr val="494949"/>
                </a:solidFill>
              </a:rPr>
              <a:t>grænar ferðaþjónustustyrki</a:t>
            </a:r>
            <a:r>
              <a:rPr lang="en-US" sz="2400" dirty="0">
                <a:solidFill>
                  <a:srgbClr val="494949"/>
                </a:solidFill>
              </a:rPr>
              <a:t>.</a:t>
            </a:r>
          </a:p>
          <a:p>
            <a:pPr>
              <a:lnSpc>
                <a:spcPts val="2380"/>
              </a:lnSpc>
            </a:pPr>
            <a:endParaRPr lang="en-US" sz="2400" dirty="0">
              <a:solidFill>
                <a:srgbClr val="494949"/>
              </a:solidFill>
            </a:endParaRPr>
          </a:p>
          <a:p>
            <a:pPr>
              <a:lnSpc>
                <a:spcPts val="2380"/>
              </a:lnSpc>
              <a:buClr>
                <a:srgbClr val="459597"/>
              </a:buClr>
            </a:pPr>
            <a:r>
              <a:rPr lang="en-US" sz="2400" b="1" dirty="0">
                <a:solidFill>
                  <a:srgbClr val="EC7C69"/>
                </a:solidFill>
              </a:rPr>
              <a:t>Ávöxtun fjárfestingar (ROI)</a:t>
            </a:r>
            <a:r>
              <a:rPr lang="en-US" sz="2400" dirty="0">
                <a:solidFill>
                  <a:srgbClr val="EC7C69"/>
                </a:solidFill>
              </a:rPr>
              <a:t>: </a:t>
            </a:r>
            <a:r>
              <a:rPr lang="en-US" sz="2400" dirty="0">
                <a:solidFill>
                  <a:srgbClr val="494949"/>
                </a:solidFill>
              </a:rPr>
              <a:t>Meðalverð á </a:t>
            </a:r>
            <a:r>
              <a:rPr lang="en-US" sz="2400" b="1" dirty="0">
                <a:solidFill>
                  <a:srgbClr val="494949"/>
                </a:solidFill>
              </a:rPr>
              <a:t>nótt</a:t>
            </a:r>
            <a:r>
              <a:rPr lang="en-US" sz="2400" dirty="0">
                <a:solidFill>
                  <a:srgbClr val="494949"/>
                </a:solidFill>
              </a:rPr>
              <a:t> er á bilinu</a:t>
            </a:r>
            <a:r>
              <a:rPr lang="en-US" sz="2400" b="1" dirty="0">
                <a:solidFill>
                  <a:srgbClr val="494949"/>
                </a:solidFill>
              </a:rPr>
              <a:t> 90–200 evrur, </a:t>
            </a:r>
            <a:r>
              <a:rPr lang="en-US" sz="2400" dirty="0">
                <a:solidFill>
                  <a:srgbClr val="494949"/>
                </a:solidFill>
              </a:rPr>
              <a:t>fer eftir einingu og staðsetningu.</a:t>
            </a:r>
          </a:p>
          <a:p>
            <a:pPr>
              <a:lnSpc>
                <a:spcPts val="2380"/>
              </a:lnSpc>
              <a:buClr>
                <a:srgbClr val="459597"/>
              </a:buClr>
            </a:pPr>
            <a:endParaRPr lang="en-US" sz="2400" dirty="0">
              <a:solidFill>
                <a:srgbClr val="494949"/>
              </a:solidFill>
            </a:endParaRPr>
          </a:p>
          <a:p>
            <a:pPr marL="342900" indent="-342900">
              <a:lnSpc>
                <a:spcPts val="2380"/>
              </a:lnSpc>
              <a:buClr>
                <a:srgbClr val="459597"/>
              </a:buClr>
              <a:buFont typeface="Arial" panose="020B0604020202020204" pitchFamily="34" charset="0"/>
              <a:buChar char="•"/>
            </a:pPr>
            <a:r>
              <a:rPr lang="en-US" sz="2400" dirty="0">
                <a:solidFill>
                  <a:srgbClr val="494949"/>
                </a:solidFill>
              </a:rPr>
              <a:t>Hár nýtingarhlutfall + virðisaukandi þjónusta (morgunverðir, vinnustofur, náttúrutúrar) flýta fyrir endurgreiðslu.</a:t>
            </a:r>
          </a:p>
          <a:p>
            <a:pPr marL="342900" indent="-342900">
              <a:lnSpc>
                <a:spcPts val="2380"/>
              </a:lnSpc>
              <a:buClr>
                <a:srgbClr val="459597"/>
              </a:buClr>
              <a:buFont typeface="Arial" panose="020B0604020202020204" pitchFamily="34" charset="0"/>
              <a:buChar char="•"/>
            </a:pPr>
            <a:endParaRPr lang="en-US" sz="2400" dirty="0">
              <a:solidFill>
                <a:srgbClr val="494949"/>
              </a:solidFill>
            </a:endParaRPr>
          </a:p>
        </p:txBody>
      </p:sp>
      <p:pic>
        <p:nvPicPr>
          <p:cNvPr id="14" name="Picture 13">
            <a:extLst>
              <a:ext uri="{FF2B5EF4-FFF2-40B4-BE49-F238E27FC236}">
                <a16:creationId xmlns:a16="http://schemas.microsoft.com/office/drawing/2014/main" id="{4AA9260E-832D-64D1-8F60-C824433F11F4}"/>
              </a:ext>
            </a:extLst>
          </p:cNvPr>
          <p:cNvPicPr>
            <a:picLocks noChangeAspect="1"/>
          </p:cNvPicPr>
          <p:nvPr/>
        </p:nvPicPr>
        <p:blipFill>
          <a:blip r:embed="rId2">
            <a:alphaModFix amt="33000"/>
            <a:biLevel thresh="25000"/>
            <a:extLst>
              <a:ext uri="{BEBA8EAE-BF5A-486C-A8C5-ECC9F3942E4B}">
                <a14:imgProps xmlns:a14="http://schemas.microsoft.com/office/drawing/2010/main">
                  <a14:imgLayer r:embed="rId3">
                    <a14:imgEffect>
                      <a14:colorTemperature colorTemp="4700"/>
                    </a14:imgEffect>
                  </a14:imgLayer>
                </a14:imgProps>
              </a:ext>
              <a:ext uri="{28A0092B-C50C-407E-A947-70E740481C1C}">
                <a14:useLocalDpi xmlns:a14="http://schemas.microsoft.com/office/drawing/2010/main" val="0"/>
              </a:ext>
            </a:extLst>
          </a:blip>
          <a:srcRect l="53155" t="-1" r="5047" b="49903"/>
          <a:stretch/>
        </p:blipFill>
        <p:spPr>
          <a:xfrm>
            <a:off x="-1284550" y="4197350"/>
            <a:ext cx="3580276" cy="2659133"/>
          </a:xfrm>
          <a:prstGeom prst="rect">
            <a:avLst/>
          </a:prstGeom>
        </p:spPr>
      </p:pic>
      <p:sp>
        <p:nvSpPr>
          <p:cNvPr id="5" name="Text Placeholder 5">
            <a:extLst>
              <a:ext uri="{FF2B5EF4-FFF2-40B4-BE49-F238E27FC236}">
                <a16:creationId xmlns:a16="http://schemas.microsoft.com/office/drawing/2014/main" id="{1418F5F2-8D4F-1473-D77B-2C0F971DFBF9}"/>
              </a:ext>
            </a:extLst>
          </p:cNvPr>
          <p:cNvSpPr txBox="1">
            <a:spLocks/>
          </p:cNvSpPr>
          <p:nvPr/>
        </p:nvSpPr>
        <p:spPr>
          <a:xfrm>
            <a:off x="2039427" y="400242"/>
            <a:ext cx="8395403" cy="1464686"/>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solidFill>
                  <a:srgbClr val="459597"/>
                </a:solidFill>
              </a:rPr>
              <a:t>Fjármálakostnaður og íhugunarefni</a:t>
            </a:r>
          </a:p>
          <a:p>
            <a:pPr>
              <a:lnSpc>
                <a:spcPts val="2900"/>
              </a:lnSpc>
            </a:pPr>
            <a:endParaRPr lang="en-US" dirty="0"/>
          </a:p>
        </p:txBody>
      </p:sp>
      <p:sp>
        <p:nvSpPr>
          <p:cNvPr id="6" name="Text Placeholder 3">
            <a:extLst>
              <a:ext uri="{FF2B5EF4-FFF2-40B4-BE49-F238E27FC236}">
                <a16:creationId xmlns:a16="http://schemas.microsoft.com/office/drawing/2014/main" id="{60153473-F17B-0326-ED9D-67D0D2C6BB52}"/>
              </a:ext>
            </a:extLst>
          </p:cNvPr>
          <p:cNvSpPr txBox="1">
            <a:spLocks/>
          </p:cNvSpPr>
          <p:nvPr/>
        </p:nvSpPr>
        <p:spPr>
          <a:xfrm rot="16200000">
            <a:off x="-1148215" y="1835608"/>
            <a:ext cx="4099836" cy="1229105"/>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lnSpc>
                <a:spcPts val="3620"/>
              </a:lnSpc>
            </a:pPr>
            <a:r>
              <a:rPr lang="en-US" dirty="0">
                <a:solidFill>
                  <a:schemeClr val="bg1"/>
                </a:solidFill>
              </a:rPr>
              <a:t>Föstar einingar vs. tímabundnar einingar</a:t>
            </a:r>
          </a:p>
          <a:p>
            <a:pPr algn="r">
              <a:lnSpc>
                <a:spcPts val="3620"/>
              </a:lnSpc>
            </a:pPr>
            <a:endParaRPr lang="en-US" dirty="0">
              <a:solidFill>
                <a:schemeClr val="bg1"/>
              </a:solidFill>
            </a:endParaRPr>
          </a:p>
        </p:txBody>
      </p:sp>
      <p:pic>
        <p:nvPicPr>
          <p:cNvPr id="3" name="Picture 2">
            <a:extLst>
              <a:ext uri="{FF2B5EF4-FFF2-40B4-BE49-F238E27FC236}">
                <a16:creationId xmlns:a16="http://schemas.microsoft.com/office/drawing/2014/main" id="{BCB36FEA-C503-97E9-F338-5BA49487743D}"/>
              </a:ext>
            </a:extLst>
          </p:cNvPr>
          <p:cNvPicPr>
            <a:picLocks noChangeAspect="1"/>
          </p:cNvPicPr>
          <p:nvPr/>
        </p:nvPicPr>
        <p:blipFill>
          <a:blip r:embed="rId4">
            <a:alphaModFix/>
            <a:extLst>
              <a:ext uri="{28A0092B-C50C-407E-A947-70E740481C1C}">
                <a14:useLocalDpi xmlns:a14="http://schemas.microsoft.com/office/drawing/2010/main" val="0"/>
              </a:ext>
            </a:extLst>
          </a:blip>
          <a:srcRect l="53155" t="-1" r="5047" b="49903"/>
          <a:stretch/>
        </p:blipFill>
        <p:spPr>
          <a:xfrm>
            <a:off x="6392414" y="4297387"/>
            <a:ext cx="3580276" cy="2659133"/>
          </a:xfrm>
          <a:prstGeom prst="rect">
            <a:avLst/>
          </a:prstGeom>
        </p:spPr>
      </p:pic>
    </p:spTree>
    <p:extLst>
      <p:ext uri="{BB962C8B-B14F-4D97-AF65-F5344CB8AC3E}">
        <p14:creationId xmlns:p14="http://schemas.microsoft.com/office/powerpoint/2010/main" val="302225358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9F2800-C45A-359B-81FF-8107477D1F6F}"/>
            </a:ext>
          </a:extLst>
        </p:cNvPr>
        <p:cNvGrpSpPr/>
        <p:nvPr/>
      </p:nvGrpSpPr>
      <p:grpSpPr>
        <a:xfrm>
          <a:off x="0" y="0"/>
          <a:ext cx="0" cy="0"/>
          <a:chOff x="0" y="0"/>
          <a:chExt cx="0" cy="0"/>
        </a:xfrm>
      </p:grpSpPr>
      <p:sp>
        <p:nvSpPr>
          <p:cNvPr id="9" name="Freeform 8">
            <a:extLst>
              <a:ext uri="{FF2B5EF4-FFF2-40B4-BE49-F238E27FC236}">
                <a16:creationId xmlns:a16="http://schemas.microsoft.com/office/drawing/2014/main" id="{9B34363E-EFEA-5F47-F22A-61CFC3D02F19}"/>
              </a:ext>
            </a:extLst>
          </p:cNvPr>
          <p:cNvSpPr/>
          <p:nvPr/>
        </p:nvSpPr>
        <p:spPr>
          <a:xfrm>
            <a:off x="-1" y="0"/>
            <a:ext cx="1534450" cy="6194605"/>
          </a:xfrm>
          <a:custGeom>
            <a:avLst/>
            <a:gdLst>
              <a:gd name="connsiteX0" fmla="*/ 1 w 1534450"/>
              <a:gd name="connsiteY0" fmla="*/ 0 h 6194605"/>
              <a:gd name="connsiteX1" fmla="*/ 214586 w 1534450"/>
              <a:gd name="connsiteY1" fmla="*/ 0 h 6194605"/>
              <a:gd name="connsiteX2" fmla="*/ 214586 w 1534450"/>
              <a:gd name="connsiteY2" fmla="*/ 1 h 6194605"/>
              <a:gd name="connsiteX3" fmla="*/ 473397 w 1534450"/>
              <a:gd name="connsiteY3" fmla="*/ 1 h 6194605"/>
              <a:gd name="connsiteX4" fmla="*/ 744369 w 1534450"/>
              <a:gd name="connsiteY4" fmla="*/ 1 h 6194605"/>
              <a:gd name="connsiteX5" fmla="*/ 814003 w 1534450"/>
              <a:gd name="connsiteY5" fmla="*/ 1 h 6194605"/>
              <a:gd name="connsiteX6" fmla="*/ 922872 w 1534450"/>
              <a:gd name="connsiteY6" fmla="*/ 1 h 6194605"/>
              <a:gd name="connsiteX7" fmla="*/ 1084975 w 1534450"/>
              <a:gd name="connsiteY7" fmla="*/ 1 h 6194605"/>
              <a:gd name="connsiteX8" fmla="*/ 1193844 w 1534450"/>
              <a:gd name="connsiteY8" fmla="*/ 1 h 6194605"/>
              <a:gd name="connsiteX9" fmla="*/ 1263478 w 1534450"/>
              <a:gd name="connsiteY9" fmla="*/ 1 h 6194605"/>
              <a:gd name="connsiteX10" fmla="*/ 1534450 w 1534450"/>
              <a:gd name="connsiteY10" fmla="*/ 1 h 6194605"/>
              <a:gd name="connsiteX11" fmla="*/ 1534450 w 1534450"/>
              <a:gd name="connsiteY11" fmla="*/ 280558 h 6194605"/>
              <a:gd name="connsiteX12" fmla="*/ 1534450 w 1534450"/>
              <a:gd name="connsiteY12" fmla="*/ 323234 h 6194605"/>
              <a:gd name="connsiteX13" fmla="*/ 1534450 w 1534450"/>
              <a:gd name="connsiteY13" fmla="*/ 603792 h 6194605"/>
              <a:gd name="connsiteX14" fmla="*/ 1534450 w 1534450"/>
              <a:gd name="connsiteY14" fmla="*/ 691592 h 6194605"/>
              <a:gd name="connsiteX15" fmla="*/ 1534450 w 1534450"/>
              <a:gd name="connsiteY15" fmla="*/ 972149 h 6194605"/>
              <a:gd name="connsiteX16" fmla="*/ 1534450 w 1534450"/>
              <a:gd name="connsiteY16" fmla="*/ 1014826 h 6194605"/>
              <a:gd name="connsiteX17" fmla="*/ 1534450 w 1534450"/>
              <a:gd name="connsiteY17" fmla="*/ 1295384 h 6194605"/>
              <a:gd name="connsiteX18" fmla="*/ 1534450 w 1534450"/>
              <a:gd name="connsiteY18" fmla="*/ 1706708 h 6194605"/>
              <a:gd name="connsiteX19" fmla="*/ 1534450 w 1534450"/>
              <a:gd name="connsiteY19" fmla="*/ 1987265 h 6194605"/>
              <a:gd name="connsiteX20" fmla="*/ 1534450 w 1534450"/>
              <a:gd name="connsiteY20" fmla="*/ 2029942 h 6194605"/>
              <a:gd name="connsiteX21" fmla="*/ 1534450 w 1534450"/>
              <a:gd name="connsiteY21" fmla="*/ 2310499 h 6194605"/>
              <a:gd name="connsiteX22" fmla="*/ 1534450 w 1534450"/>
              <a:gd name="connsiteY22" fmla="*/ 2398299 h 6194605"/>
              <a:gd name="connsiteX23" fmla="*/ 1534450 w 1534450"/>
              <a:gd name="connsiteY23" fmla="*/ 2678857 h 6194605"/>
              <a:gd name="connsiteX24" fmla="*/ 1534450 w 1534450"/>
              <a:gd name="connsiteY24" fmla="*/ 2721534 h 6194605"/>
              <a:gd name="connsiteX25" fmla="*/ 1534450 w 1534450"/>
              <a:gd name="connsiteY25" fmla="*/ 2983125 h 6194605"/>
              <a:gd name="connsiteX26" fmla="*/ 1534450 w 1534450"/>
              <a:gd name="connsiteY26" fmla="*/ 3002091 h 6194605"/>
              <a:gd name="connsiteX27" fmla="*/ 1534450 w 1534450"/>
              <a:gd name="connsiteY27" fmla="*/ 3263682 h 6194605"/>
              <a:gd name="connsiteX28" fmla="*/ 1534450 w 1534450"/>
              <a:gd name="connsiteY28" fmla="*/ 3306358 h 6194605"/>
              <a:gd name="connsiteX29" fmla="*/ 1534450 w 1534450"/>
              <a:gd name="connsiteY29" fmla="*/ 3586916 h 6194605"/>
              <a:gd name="connsiteX30" fmla="*/ 1534450 w 1534450"/>
              <a:gd name="connsiteY30" fmla="*/ 3674717 h 6194605"/>
              <a:gd name="connsiteX31" fmla="*/ 1534450 w 1534450"/>
              <a:gd name="connsiteY31" fmla="*/ 3955274 h 6194605"/>
              <a:gd name="connsiteX32" fmla="*/ 1534450 w 1534450"/>
              <a:gd name="connsiteY32" fmla="*/ 3997950 h 6194605"/>
              <a:gd name="connsiteX33" fmla="*/ 1534450 w 1534450"/>
              <a:gd name="connsiteY33" fmla="*/ 4278508 h 6194605"/>
              <a:gd name="connsiteX34" fmla="*/ 1534450 w 1534450"/>
              <a:gd name="connsiteY34" fmla="*/ 4689832 h 6194605"/>
              <a:gd name="connsiteX35" fmla="*/ 1534450 w 1534450"/>
              <a:gd name="connsiteY35" fmla="*/ 4970389 h 6194605"/>
              <a:gd name="connsiteX36" fmla="*/ 1534450 w 1534450"/>
              <a:gd name="connsiteY36" fmla="*/ 5013066 h 6194605"/>
              <a:gd name="connsiteX37" fmla="*/ 1534450 w 1534450"/>
              <a:gd name="connsiteY37" fmla="*/ 5293623 h 6194605"/>
              <a:gd name="connsiteX38" fmla="*/ 1534450 w 1534450"/>
              <a:gd name="connsiteY38" fmla="*/ 5381423 h 6194605"/>
              <a:gd name="connsiteX39" fmla="*/ 1534450 w 1534450"/>
              <a:gd name="connsiteY39" fmla="*/ 5661981 h 6194605"/>
              <a:gd name="connsiteX40" fmla="*/ 1534450 w 1534450"/>
              <a:gd name="connsiteY40" fmla="*/ 5704658 h 6194605"/>
              <a:gd name="connsiteX41" fmla="*/ 1534450 w 1534450"/>
              <a:gd name="connsiteY41" fmla="*/ 5985215 h 6194605"/>
              <a:gd name="connsiteX42" fmla="*/ 1291991 w 1534450"/>
              <a:gd name="connsiteY42" fmla="*/ 6194605 h 6194605"/>
              <a:gd name="connsiteX43" fmla="*/ 1021020 w 1534450"/>
              <a:gd name="connsiteY43" fmla="*/ 6194605 h 6194605"/>
              <a:gd name="connsiteX44" fmla="*/ 951383 w 1534450"/>
              <a:gd name="connsiteY44" fmla="*/ 6194605 h 6194605"/>
              <a:gd name="connsiteX45" fmla="*/ 842515 w 1534450"/>
              <a:gd name="connsiteY45" fmla="*/ 6194605 h 6194605"/>
              <a:gd name="connsiteX46" fmla="*/ 680412 w 1534450"/>
              <a:gd name="connsiteY46" fmla="*/ 6194605 h 6194605"/>
              <a:gd name="connsiteX47" fmla="*/ 571543 w 1534450"/>
              <a:gd name="connsiteY47" fmla="*/ 6194605 h 6194605"/>
              <a:gd name="connsiteX48" fmla="*/ 501908 w 1534450"/>
              <a:gd name="connsiteY48" fmla="*/ 6194605 h 6194605"/>
              <a:gd name="connsiteX49" fmla="*/ 230937 w 1534450"/>
              <a:gd name="connsiteY49" fmla="*/ 6194605 h 6194605"/>
              <a:gd name="connsiteX50" fmla="*/ 0 w 1534450"/>
              <a:gd name="connsiteY50" fmla="*/ 6194605 h 6194605"/>
              <a:gd name="connsiteX51" fmla="*/ 0 w 1534450"/>
              <a:gd name="connsiteY51" fmla="*/ 6054968 h 6194605"/>
              <a:gd name="connsiteX52" fmla="*/ 0 w 1534450"/>
              <a:gd name="connsiteY52" fmla="*/ 5508071 h 6194605"/>
              <a:gd name="connsiteX53" fmla="*/ 0 w 1534450"/>
              <a:gd name="connsiteY53" fmla="*/ 5367526 h 6194605"/>
              <a:gd name="connsiteX54" fmla="*/ 0 w 1534450"/>
              <a:gd name="connsiteY54" fmla="*/ 5147800 h 6194605"/>
              <a:gd name="connsiteX55" fmla="*/ 0 w 1534450"/>
              <a:gd name="connsiteY55" fmla="*/ 4820627 h 6194605"/>
              <a:gd name="connsiteX56" fmla="*/ 0 w 1534450"/>
              <a:gd name="connsiteY56" fmla="*/ 4600898 h 6194605"/>
              <a:gd name="connsiteX57" fmla="*/ 0 w 1534450"/>
              <a:gd name="connsiteY57" fmla="*/ 4460357 h 6194605"/>
              <a:gd name="connsiteX58" fmla="*/ 0 w 1534450"/>
              <a:gd name="connsiteY58" fmla="*/ 3913457 h 6194605"/>
              <a:gd name="connsiteX59" fmla="*/ 1 w 1534450"/>
              <a:gd name="connsiteY59" fmla="*/ 3913457 h 6194605"/>
              <a:gd name="connsiteX60" fmla="*/ 1 w 1534450"/>
              <a:gd name="connsiteY60" fmla="*/ 3391103 h 6194605"/>
              <a:gd name="connsiteX61" fmla="*/ 1 w 1534450"/>
              <a:gd name="connsiteY61" fmla="*/ 3288458 h 6194605"/>
              <a:gd name="connsiteX62" fmla="*/ 0 w 1534450"/>
              <a:gd name="connsiteY62" fmla="*/ 3288458 h 6194605"/>
              <a:gd name="connsiteX63" fmla="*/ 0 w 1534450"/>
              <a:gd name="connsiteY63" fmla="*/ 3182336 h 6194605"/>
              <a:gd name="connsiteX64" fmla="*/ 1 w 1534450"/>
              <a:gd name="connsiteY64" fmla="*/ 3182336 h 6194605"/>
              <a:gd name="connsiteX65" fmla="*/ 1 w 1534450"/>
              <a:gd name="connsiteY65" fmla="*/ 2930973 h 6194605"/>
              <a:gd name="connsiteX66" fmla="*/ 0 w 1534450"/>
              <a:gd name="connsiteY66" fmla="*/ 2930973 h 6194605"/>
              <a:gd name="connsiteX67" fmla="*/ 0 w 1534450"/>
              <a:gd name="connsiteY67" fmla="*/ 2604180 h 6194605"/>
              <a:gd name="connsiteX68" fmla="*/ 0 w 1534450"/>
              <a:gd name="connsiteY68" fmla="*/ 2383049 h 6194605"/>
              <a:gd name="connsiteX69" fmla="*/ 0 w 1534450"/>
              <a:gd name="connsiteY69" fmla="*/ 1836151 h 6194605"/>
              <a:gd name="connsiteX70" fmla="*/ 0 w 1534450"/>
              <a:gd name="connsiteY70" fmla="*/ 1695606 h 6194605"/>
              <a:gd name="connsiteX71" fmla="*/ 0 w 1534450"/>
              <a:gd name="connsiteY71" fmla="*/ 1475879 h 6194605"/>
              <a:gd name="connsiteX72" fmla="*/ 0 w 1534450"/>
              <a:gd name="connsiteY72" fmla="*/ 1148708 h 6194605"/>
              <a:gd name="connsiteX73" fmla="*/ 0 w 1534450"/>
              <a:gd name="connsiteY73" fmla="*/ 928979 h 6194605"/>
              <a:gd name="connsiteX74" fmla="*/ 0 w 1534450"/>
              <a:gd name="connsiteY74" fmla="*/ 788436 h 6194605"/>
              <a:gd name="connsiteX75" fmla="*/ 0 w 1534450"/>
              <a:gd name="connsiteY75" fmla="*/ 241537 h 6194605"/>
              <a:gd name="connsiteX76" fmla="*/ 1 w 1534450"/>
              <a:gd name="connsiteY76" fmla="*/ 241537 h 61946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1534450" h="6194605">
                <a:moveTo>
                  <a:pt x="1" y="0"/>
                </a:moveTo>
                <a:lnTo>
                  <a:pt x="214586" y="0"/>
                </a:lnTo>
                <a:lnTo>
                  <a:pt x="214586" y="1"/>
                </a:lnTo>
                <a:lnTo>
                  <a:pt x="473397" y="1"/>
                </a:lnTo>
                <a:lnTo>
                  <a:pt x="744369" y="1"/>
                </a:lnTo>
                <a:lnTo>
                  <a:pt x="814003" y="1"/>
                </a:lnTo>
                <a:lnTo>
                  <a:pt x="922872" y="1"/>
                </a:lnTo>
                <a:lnTo>
                  <a:pt x="1084975" y="1"/>
                </a:lnTo>
                <a:lnTo>
                  <a:pt x="1193844" y="1"/>
                </a:lnTo>
                <a:lnTo>
                  <a:pt x="1263478" y="1"/>
                </a:lnTo>
                <a:lnTo>
                  <a:pt x="1534450" y="1"/>
                </a:lnTo>
                <a:lnTo>
                  <a:pt x="1534450" y="280558"/>
                </a:lnTo>
                <a:lnTo>
                  <a:pt x="1534450" y="323234"/>
                </a:lnTo>
                <a:lnTo>
                  <a:pt x="1534450" y="603792"/>
                </a:lnTo>
                <a:lnTo>
                  <a:pt x="1534450" y="691592"/>
                </a:lnTo>
                <a:lnTo>
                  <a:pt x="1534450" y="972149"/>
                </a:lnTo>
                <a:lnTo>
                  <a:pt x="1534450" y="1014826"/>
                </a:lnTo>
                <a:lnTo>
                  <a:pt x="1534450" y="1295384"/>
                </a:lnTo>
                <a:lnTo>
                  <a:pt x="1534450" y="1706708"/>
                </a:lnTo>
                <a:lnTo>
                  <a:pt x="1534450" y="1987265"/>
                </a:lnTo>
                <a:lnTo>
                  <a:pt x="1534450" y="2029942"/>
                </a:lnTo>
                <a:lnTo>
                  <a:pt x="1534450" y="2310499"/>
                </a:lnTo>
                <a:lnTo>
                  <a:pt x="1534450" y="2398299"/>
                </a:lnTo>
                <a:lnTo>
                  <a:pt x="1534450" y="2678857"/>
                </a:lnTo>
                <a:lnTo>
                  <a:pt x="1534450" y="2721534"/>
                </a:lnTo>
                <a:lnTo>
                  <a:pt x="1534450" y="2983125"/>
                </a:lnTo>
                <a:lnTo>
                  <a:pt x="1534450" y="3002091"/>
                </a:lnTo>
                <a:lnTo>
                  <a:pt x="1534450" y="3263682"/>
                </a:lnTo>
                <a:lnTo>
                  <a:pt x="1534450" y="3306358"/>
                </a:lnTo>
                <a:lnTo>
                  <a:pt x="1534450" y="3586916"/>
                </a:lnTo>
                <a:lnTo>
                  <a:pt x="1534450" y="3674717"/>
                </a:lnTo>
                <a:lnTo>
                  <a:pt x="1534450" y="3955274"/>
                </a:lnTo>
                <a:lnTo>
                  <a:pt x="1534450" y="3997950"/>
                </a:lnTo>
                <a:lnTo>
                  <a:pt x="1534450" y="4278508"/>
                </a:lnTo>
                <a:lnTo>
                  <a:pt x="1534450" y="4689832"/>
                </a:lnTo>
                <a:lnTo>
                  <a:pt x="1534450" y="4970389"/>
                </a:lnTo>
                <a:lnTo>
                  <a:pt x="1534450" y="5013066"/>
                </a:lnTo>
                <a:lnTo>
                  <a:pt x="1534450" y="5293623"/>
                </a:lnTo>
                <a:lnTo>
                  <a:pt x="1534450" y="5381423"/>
                </a:lnTo>
                <a:lnTo>
                  <a:pt x="1534450" y="5661981"/>
                </a:lnTo>
                <a:lnTo>
                  <a:pt x="1534450" y="5704658"/>
                </a:lnTo>
                <a:lnTo>
                  <a:pt x="1534450" y="5985215"/>
                </a:lnTo>
                <a:cubicBezTo>
                  <a:pt x="1534450" y="6100550"/>
                  <a:pt x="1426336" y="6194605"/>
                  <a:pt x="1291991" y="6194605"/>
                </a:cubicBezTo>
                <a:lnTo>
                  <a:pt x="1021020" y="6194605"/>
                </a:lnTo>
                <a:lnTo>
                  <a:pt x="951383" y="6194605"/>
                </a:lnTo>
                <a:lnTo>
                  <a:pt x="842515" y="6194605"/>
                </a:lnTo>
                <a:lnTo>
                  <a:pt x="680412" y="6194605"/>
                </a:lnTo>
                <a:lnTo>
                  <a:pt x="571543" y="6194605"/>
                </a:lnTo>
                <a:lnTo>
                  <a:pt x="501908" y="6194605"/>
                </a:lnTo>
                <a:lnTo>
                  <a:pt x="230937" y="6194605"/>
                </a:lnTo>
                <a:lnTo>
                  <a:pt x="0" y="6194605"/>
                </a:lnTo>
                <a:lnTo>
                  <a:pt x="0" y="6054968"/>
                </a:lnTo>
                <a:lnTo>
                  <a:pt x="0" y="5508071"/>
                </a:lnTo>
                <a:lnTo>
                  <a:pt x="0" y="5367526"/>
                </a:lnTo>
                <a:lnTo>
                  <a:pt x="0" y="5147800"/>
                </a:lnTo>
                <a:lnTo>
                  <a:pt x="0" y="4820627"/>
                </a:lnTo>
                <a:lnTo>
                  <a:pt x="0" y="4600898"/>
                </a:lnTo>
                <a:lnTo>
                  <a:pt x="0" y="4460357"/>
                </a:lnTo>
                <a:lnTo>
                  <a:pt x="0" y="3913457"/>
                </a:lnTo>
                <a:lnTo>
                  <a:pt x="1" y="3913457"/>
                </a:lnTo>
                <a:lnTo>
                  <a:pt x="1" y="3391103"/>
                </a:lnTo>
                <a:lnTo>
                  <a:pt x="1" y="3288458"/>
                </a:lnTo>
                <a:lnTo>
                  <a:pt x="0" y="3288458"/>
                </a:lnTo>
                <a:lnTo>
                  <a:pt x="0" y="3182336"/>
                </a:lnTo>
                <a:lnTo>
                  <a:pt x="1" y="3182336"/>
                </a:lnTo>
                <a:lnTo>
                  <a:pt x="1" y="2930973"/>
                </a:lnTo>
                <a:lnTo>
                  <a:pt x="0" y="2930973"/>
                </a:lnTo>
                <a:lnTo>
                  <a:pt x="0" y="2604180"/>
                </a:lnTo>
                <a:lnTo>
                  <a:pt x="0" y="2383049"/>
                </a:lnTo>
                <a:lnTo>
                  <a:pt x="0" y="1836151"/>
                </a:lnTo>
                <a:lnTo>
                  <a:pt x="0" y="1695606"/>
                </a:lnTo>
                <a:lnTo>
                  <a:pt x="0" y="1475879"/>
                </a:lnTo>
                <a:lnTo>
                  <a:pt x="0" y="1148708"/>
                </a:lnTo>
                <a:lnTo>
                  <a:pt x="0" y="928979"/>
                </a:lnTo>
                <a:lnTo>
                  <a:pt x="0" y="788436"/>
                </a:lnTo>
                <a:lnTo>
                  <a:pt x="0" y="241537"/>
                </a:lnTo>
                <a:lnTo>
                  <a:pt x="1" y="241537"/>
                </a:lnTo>
                <a:close/>
              </a:path>
            </a:pathLst>
          </a:custGeom>
          <a:solidFill>
            <a:srgbClr val="EC7C69"/>
          </a:solidFill>
          <a:ln w="24491" cap="flat">
            <a:noFill/>
            <a:prstDash val="solid"/>
            <a:miter/>
          </a:ln>
        </p:spPr>
        <p:txBody>
          <a:bodyPr wrap="square" rtlCol="0" anchor="ctr">
            <a:noAutofit/>
          </a:bodyPr>
          <a:lstStyle/>
          <a:p>
            <a:endParaRPr lang="en-US"/>
          </a:p>
        </p:txBody>
      </p:sp>
      <p:cxnSp>
        <p:nvCxnSpPr>
          <p:cNvPr id="10" name="Straight Connector 9">
            <a:extLst>
              <a:ext uri="{FF2B5EF4-FFF2-40B4-BE49-F238E27FC236}">
                <a16:creationId xmlns:a16="http://schemas.microsoft.com/office/drawing/2014/main" id="{4624CD0A-8DBF-81CB-D9A9-0D5AC34D3EB8}"/>
              </a:ext>
            </a:extLst>
          </p:cNvPr>
          <p:cNvCxnSpPr>
            <a:cxnSpLocks/>
          </p:cNvCxnSpPr>
          <p:nvPr/>
        </p:nvCxnSpPr>
        <p:spPr>
          <a:xfrm>
            <a:off x="1845021" y="2023867"/>
            <a:ext cx="91059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Slide Number Placeholder 5">
            <a:extLst>
              <a:ext uri="{FF2B5EF4-FFF2-40B4-BE49-F238E27FC236}">
                <a16:creationId xmlns:a16="http://schemas.microsoft.com/office/drawing/2014/main" id="{07577033-5132-94DD-C274-6BEDBE267749}"/>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51</a:t>
            </a:fld>
            <a:endParaRPr lang="fr-CA" sz="1200" dirty="0"/>
          </a:p>
        </p:txBody>
      </p:sp>
      <p:sp>
        <p:nvSpPr>
          <p:cNvPr id="2" name="TextBox 1">
            <a:extLst>
              <a:ext uri="{FF2B5EF4-FFF2-40B4-BE49-F238E27FC236}">
                <a16:creationId xmlns:a16="http://schemas.microsoft.com/office/drawing/2014/main" id="{711276BA-989B-FC1A-FD0D-4F8EB0BC1687}"/>
              </a:ext>
            </a:extLst>
          </p:cNvPr>
          <p:cNvSpPr txBox="1"/>
          <p:nvPr/>
        </p:nvSpPr>
        <p:spPr>
          <a:xfrm>
            <a:off x="2044983" y="2227742"/>
            <a:ext cx="8900381" cy="5170646"/>
          </a:xfrm>
          <a:prstGeom prst="rect">
            <a:avLst/>
          </a:prstGeom>
          <a:noFill/>
        </p:spPr>
        <p:txBody>
          <a:bodyPr wrap="square">
            <a:spAutoFit/>
          </a:bodyPr>
          <a:lstStyle/>
          <a:p>
            <a:pPr>
              <a:lnSpc>
                <a:spcPts val="2380"/>
              </a:lnSpc>
            </a:pPr>
            <a:r>
              <a:rPr lang="en-US" sz="2400" b="1" dirty="0">
                <a:solidFill>
                  <a:srgbClr val="EC7C69"/>
                </a:solidFill>
              </a:rPr>
              <a:t>Gistihús, poddar, jurta og skálar eru misjafnlega metin hvað varðar kostnað, líftíma og tekjumöguleika.</a:t>
            </a:r>
          </a:p>
          <a:p>
            <a:pPr>
              <a:lnSpc>
                <a:spcPts val="2380"/>
              </a:lnSpc>
            </a:pPr>
            <a:endParaRPr lang="en-US" sz="2200" dirty="0">
              <a:solidFill>
                <a:srgbClr val="494949"/>
              </a:solidFill>
            </a:endParaRPr>
          </a:p>
          <a:p>
            <a:pPr marL="342900" indent="-342900">
              <a:lnSpc>
                <a:spcPts val="2380"/>
              </a:lnSpc>
              <a:buClr>
                <a:srgbClr val="459597"/>
              </a:buClr>
              <a:buFont typeface="Arial" panose="020B0604020202020204" pitchFamily="34" charset="0"/>
              <a:buChar char="•"/>
            </a:pPr>
            <a:r>
              <a:rPr lang="en-IE" sz="2200" b="1" dirty="0">
                <a:solidFill>
                  <a:srgbClr val="459597"/>
                </a:solidFill>
              </a:rPr>
              <a:t>Bell/Safari) </a:t>
            </a:r>
            <a:r>
              <a:rPr lang="en-IE" sz="2200" dirty="0">
                <a:solidFill>
                  <a:srgbClr val="494949"/>
                </a:solidFill>
              </a:rPr>
              <a:t>(Tímabundið): ódýrt, árstíðabundið (skúrar/belltjöld €1.000; stór safari-tjöld €20.000).</a:t>
            </a:r>
          </a:p>
          <a:p>
            <a:pPr marL="342900" indent="-342900">
              <a:lnSpc>
                <a:spcPts val="2380"/>
              </a:lnSpc>
              <a:buClr>
                <a:srgbClr val="459597"/>
              </a:buClr>
              <a:buFont typeface="Arial" panose="020B0604020202020204" pitchFamily="34" charset="0"/>
              <a:buChar char="•"/>
            </a:pPr>
            <a:r>
              <a:rPr lang="en-IE" sz="2200" b="1" dirty="0">
                <a:solidFill>
                  <a:srgbClr val="459597"/>
                </a:solidFill>
              </a:rPr>
              <a:t>Jurtur &amp; Típi </a:t>
            </a:r>
            <a:r>
              <a:rPr lang="en-IE" sz="2200" dirty="0">
                <a:solidFill>
                  <a:srgbClr val="494949"/>
                </a:solidFill>
              </a:rPr>
              <a:t>(hálf-varanleg): hringlaga glamping-tjöld á pallum (€9,000–€14,000 stykkið fyrir 16–35 m² gerðir).</a:t>
            </a:r>
          </a:p>
          <a:p>
            <a:pPr marL="342900" indent="-342900">
              <a:lnSpc>
                <a:spcPts val="2380"/>
              </a:lnSpc>
              <a:buClr>
                <a:srgbClr val="459597"/>
              </a:buClr>
              <a:buFont typeface="Arial" panose="020B0604020202020204" pitchFamily="34" charset="0"/>
              <a:buChar char="•"/>
            </a:pPr>
            <a:r>
              <a:rPr lang="en-IE" sz="2200" b="1" dirty="0">
                <a:solidFill>
                  <a:srgbClr val="459597"/>
                </a:solidFill>
              </a:rPr>
              <a:t>Glamping-einingar/kofar </a:t>
            </a:r>
            <a:r>
              <a:rPr lang="en-IE" sz="2200" dirty="0">
                <a:solidFill>
                  <a:srgbClr val="494949"/>
                </a:solidFill>
              </a:rPr>
              <a:t>(varanlegar eða föstar byggingar): timbur-/málmkofar (verð frá €27.000 hver; 1-rúma kofa €80.000).</a:t>
            </a:r>
          </a:p>
          <a:p>
            <a:pPr marL="342900" indent="-342900">
              <a:lnSpc>
                <a:spcPts val="2380"/>
              </a:lnSpc>
              <a:buClr>
                <a:srgbClr val="459597"/>
              </a:buClr>
              <a:buFont typeface="Arial" panose="020B0604020202020204" pitchFamily="34" charset="0"/>
              <a:buChar char="•"/>
            </a:pPr>
            <a:r>
              <a:rPr lang="en-IE" sz="2200" b="1" dirty="0">
                <a:solidFill>
                  <a:srgbClr val="459597"/>
                </a:solidFill>
              </a:rPr>
              <a:t>Hirðishýsi </a:t>
            </a:r>
            <a:r>
              <a:rPr lang="en-IE" sz="2200" dirty="0">
                <a:solidFill>
                  <a:srgbClr val="494949"/>
                </a:solidFill>
              </a:rPr>
              <a:t>(varanlegar eða föstar byggingar): lítil tréhýsi á hjólum (€35,000–50,000).</a:t>
            </a:r>
          </a:p>
          <a:p>
            <a:pPr marL="342900" indent="-342900">
              <a:lnSpc>
                <a:spcPts val="2380"/>
              </a:lnSpc>
              <a:buClr>
                <a:srgbClr val="459597"/>
              </a:buClr>
              <a:buFont typeface="Arial" panose="020B0604020202020204" pitchFamily="34" charset="0"/>
              <a:buChar char="•"/>
            </a:pPr>
            <a:r>
              <a:rPr lang="en-IE" sz="2200" b="1" dirty="0">
                <a:solidFill>
                  <a:srgbClr val="459597"/>
                </a:solidFill>
              </a:rPr>
              <a:t>Tréhús/örgistihús </a:t>
            </a:r>
            <a:r>
              <a:rPr lang="en-IE" sz="2200" dirty="0">
                <a:solidFill>
                  <a:srgbClr val="494949"/>
                </a:solidFill>
              </a:rPr>
              <a:t>(varanlegar eða föstar byggingar): úrvals margra herbergja einingar (&gt; €100,000).</a:t>
            </a:r>
          </a:p>
          <a:p>
            <a:pPr>
              <a:lnSpc>
                <a:spcPts val="2380"/>
              </a:lnSpc>
              <a:spcAft>
                <a:spcPts val="1200"/>
              </a:spcAft>
            </a:pPr>
            <a:endParaRPr lang="en-IE" sz="2200" dirty="0">
              <a:solidFill>
                <a:srgbClr val="494949"/>
              </a:solidFill>
            </a:endParaRPr>
          </a:p>
          <a:p>
            <a:pPr>
              <a:lnSpc>
                <a:spcPts val="2380"/>
              </a:lnSpc>
            </a:pPr>
            <a:endParaRPr lang="en-US" sz="2200" dirty="0">
              <a:solidFill>
                <a:srgbClr val="494949"/>
              </a:solidFill>
            </a:endParaRPr>
          </a:p>
          <a:p>
            <a:pPr>
              <a:lnSpc>
                <a:spcPts val="2380"/>
              </a:lnSpc>
            </a:pPr>
            <a:endParaRPr lang="en-US" sz="2200" b="0" dirty="0">
              <a:solidFill>
                <a:srgbClr val="494949"/>
              </a:solidFill>
            </a:endParaRPr>
          </a:p>
        </p:txBody>
      </p:sp>
      <p:pic>
        <p:nvPicPr>
          <p:cNvPr id="14" name="Picture 13">
            <a:extLst>
              <a:ext uri="{FF2B5EF4-FFF2-40B4-BE49-F238E27FC236}">
                <a16:creationId xmlns:a16="http://schemas.microsoft.com/office/drawing/2014/main" id="{D6CB8FF6-6C65-0904-64FD-9AB4A39975CE}"/>
              </a:ext>
            </a:extLst>
          </p:cNvPr>
          <p:cNvPicPr>
            <a:picLocks noChangeAspect="1"/>
          </p:cNvPicPr>
          <p:nvPr/>
        </p:nvPicPr>
        <p:blipFill>
          <a:blip r:embed="rId2">
            <a:alphaModFix amt="33000"/>
            <a:biLevel thresh="25000"/>
            <a:extLst>
              <a:ext uri="{BEBA8EAE-BF5A-486C-A8C5-ECC9F3942E4B}">
                <a14:imgProps xmlns:a14="http://schemas.microsoft.com/office/drawing/2010/main">
                  <a14:imgLayer r:embed="rId3">
                    <a14:imgEffect>
                      <a14:colorTemperature colorTemp="4700"/>
                    </a14:imgEffect>
                  </a14:imgLayer>
                </a14:imgProps>
              </a:ext>
              <a:ext uri="{28A0092B-C50C-407E-A947-70E740481C1C}">
                <a14:useLocalDpi xmlns:a14="http://schemas.microsoft.com/office/drawing/2010/main" val="0"/>
              </a:ext>
            </a:extLst>
          </a:blip>
          <a:srcRect l="53155" t="-1" r="5047" b="49903"/>
          <a:stretch/>
        </p:blipFill>
        <p:spPr>
          <a:xfrm>
            <a:off x="-1284550" y="4197350"/>
            <a:ext cx="3580276" cy="2659133"/>
          </a:xfrm>
          <a:prstGeom prst="rect">
            <a:avLst/>
          </a:prstGeom>
        </p:spPr>
      </p:pic>
      <p:sp>
        <p:nvSpPr>
          <p:cNvPr id="5" name="Text Placeholder 5">
            <a:extLst>
              <a:ext uri="{FF2B5EF4-FFF2-40B4-BE49-F238E27FC236}">
                <a16:creationId xmlns:a16="http://schemas.microsoft.com/office/drawing/2014/main" id="{FC0052C6-1ED1-3408-5988-074B180BC6E7}"/>
              </a:ext>
            </a:extLst>
          </p:cNvPr>
          <p:cNvSpPr txBox="1">
            <a:spLocks/>
          </p:cNvSpPr>
          <p:nvPr/>
        </p:nvSpPr>
        <p:spPr>
          <a:xfrm>
            <a:off x="2044984" y="1449569"/>
            <a:ext cx="8395403" cy="1464686"/>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solidFill>
                  <a:srgbClr val="459597"/>
                </a:solidFill>
              </a:rPr>
              <a:t>Fjármálakostnaður og íhugunarefni</a:t>
            </a:r>
          </a:p>
          <a:p>
            <a:pPr>
              <a:lnSpc>
                <a:spcPts val="2900"/>
              </a:lnSpc>
            </a:pPr>
            <a:endParaRPr lang="en-US" dirty="0"/>
          </a:p>
        </p:txBody>
      </p:sp>
      <p:sp>
        <p:nvSpPr>
          <p:cNvPr id="6" name="Text Placeholder 3">
            <a:extLst>
              <a:ext uri="{FF2B5EF4-FFF2-40B4-BE49-F238E27FC236}">
                <a16:creationId xmlns:a16="http://schemas.microsoft.com/office/drawing/2014/main" id="{A43C908E-8178-96AD-6293-F68CBD282777}"/>
              </a:ext>
            </a:extLst>
          </p:cNvPr>
          <p:cNvSpPr txBox="1">
            <a:spLocks/>
          </p:cNvSpPr>
          <p:nvPr/>
        </p:nvSpPr>
        <p:spPr>
          <a:xfrm rot="16200000">
            <a:off x="-983297" y="1835609"/>
            <a:ext cx="4099836" cy="1229105"/>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lnSpc>
                <a:spcPts val="3620"/>
              </a:lnSpc>
            </a:pPr>
            <a:r>
              <a:rPr lang="en-US" dirty="0">
                <a:solidFill>
                  <a:schemeClr val="bg1"/>
                </a:solidFill>
              </a:rPr>
              <a:t>Gerðir ATAs</a:t>
            </a:r>
          </a:p>
          <a:p>
            <a:pPr algn="r">
              <a:lnSpc>
                <a:spcPts val="3620"/>
              </a:lnSpc>
            </a:pPr>
            <a:endParaRPr lang="en-US" dirty="0">
              <a:solidFill>
                <a:schemeClr val="bg1"/>
              </a:solidFill>
            </a:endParaRPr>
          </a:p>
        </p:txBody>
      </p:sp>
      <p:sp>
        <p:nvSpPr>
          <p:cNvPr id="3" name="TextBox 2">
            <a:extLst>
              <a:ext uri="{FF2B5EF4-FFF2-40B4-BE49-F238E27FC236}">
                <a16:creationId xmlns:a16="http://schemas.microsoft.com/office/drawing/2014/main" id="{B1266935-3035-FDE3-12A4-AE8F02204DE3}"/>
              </a:ext>
            </a:extLst>
          </p:cNvPr>
          <p:cNvSpPr txBox="1"/>
          <p:nvPr/>
        </p:nvSpPr>
        <p:spPr>
          <a:xfrm>
            <a:off x="2777970" y="465844"/>
            <a:ext cx="6207848" cy="1015663"/>
          </a:xfrm>
          <a:prstGeom prst="rect">
            <a:avLst/>
          </a:prstGeom>
          <a:noFill/>
        </p:spPr>
        <p:txBody>
          <a:bodyPr wrap="square" rtlCol="0">
            <a:spAutoFit/>
          </a:bodyPr>
          <a:lstStyle/>
          <a:p>
            <a:pPr>
              <a:lnSpc>
                <a:spcPts val="2360"/>
              </a:lnSpc>
            </a:pPr>
            <a:r>
              <a:rPr lang="en-US" sz="2800" b="1" dirty="0">
                <a:solidFill>
                  <a:srgbClr val="EC7C69"/>
                </a:solidFill>
                <a:latin typeface="Calibri" panose="020F0502020204030204" pitchFamily="34" charset="0"/>
                <a:cs typeface="Calibri" panose="020F0502020204030204" pitchFamily="34" charset="0"/>
              </a:rPr>
              <a:t>Forysta 4 (€)</a:t>
            </a:r>
          </a:p>
          <a:p>
            <a:pPr>
              <a:lnSpc>
                <a:spcPts val="2360"/>
              </a:lnSpc>
            </a:pPr>
            <a:r>
              <a:rPr lang="en-US" sz="2800" b="1" dirty="0">
                <a:solidFill>
                  <a:srgbClr val="494949"/>
                </a:solidFill>
                <a:latin typeface="Calibri" panose="020F0502020204030204" pitchFamily="34" charset="0"/>
                <a:cs typeface="Calibri" panose="020F0502020204030204" pitchFamily="34" charset="0"/>
              </a:rPr>
              <a:t>Veldu tegund ATA sem þú ætlar að fjárfesta í</a:t>
            </a:r>
          </a:p>
          <a:p>
            <a:pPr>
              <a:lnSpc>
                <a:spcPts val="2360"/>
              </a:lnSpc>
            </a:pPr>
            <a:endParaRPr lang="en-US" sz="2200" dirty="0">
              <a:solidFill>
                <a:srgbClr val="494949"/>
              </a:solidFill>
              <a:latin typeface="Calibri" panose="020F0502020204030204" pitchFamily="34" charset="0"/>
              <a:cs typeface="Calibri" panose="020F0502020204030204" pitchFamily="34" charset="0"/>
            </a:endParaRPr>
          </a:p>
        </p:txBody>
      </p:sp>
      <p:sp>
        <p:nvSpPr>
          <p:cNvPr id="8" name="Freeform 18">
            <a:extLst>
              <a:ext uri="{FF2B5EF4-FFF2-40B4-BE49-F238E27FC236}">
                <a16:creationId xmlns:a16="http://schemas.microsoft.com/office/drawing/2014/main" id="{F63B6F8C-F156-B7E7-FF00-5CA7D8CFCA04}"/>
              </a:ext>
            </a:extLst>
          </p:cNvPr>
          <p:cNvSpPr/>
          <p:nvPr/>
        </p:nvSpPr>
        <p:spPr>
          <a:xfrm rot="5400000">
            <a:off x="4833433" y="-2575300"/>
            <a:ext cx="1297713" cy="6646762"/>
          </a:xfrm>
          <a:custGeom>
            <a:avLst/>
            <a:gdLst>
              <a:gd name="connsiteX0" fmla="*/ 0 w 1879679"/>
              <a:gd name="connsiteY0" fmla="*/ 5261425 h 5634975"/>
              <a:gd name="connsiteX1" fmla="*/ 0 w 1879679"/>
              <a:gd name="connsiteY1" fmla="*/ 4843948 h 5634975"/>
              <a:gd name="connsiteX2" fmla="*/ 0 w 1879679"/>
              <a:gd name="connsiteY2" fmla="*/ 4736662 h 5634975"/>
              <a:gd name="connsiteX3" fmla="*/ 0 w 1879679"/>
              <a:gd name="connsiteY3" fmla="*/ 4568933 h 5634975"/>
              <a:gd name="connsiteX4" fmla="*/ 0 w 1879679"/>
              <a:gd name="connsiteY4" fmla="*/ 4319186 h 5634975"/>
              <a:gd name="connsiteX5" fmla="*/ 0 w 1879679"/>
              <a:gd name="connsiteY5" fmla="*/ 4288055 h 5634975"/>
              <a:gd name="connsiteX6" fmla="*/ 0 w 1879679"/>
              <a:gd name="connsiteY6" fmla="*/ 4151456 h 5634975"/>
              <a:gd name="connsiteX7" fmla="*/ 0 w 1879679"/>
              <a:gd name="connsiteY7" fmla="*/ 4044170 h 5634975"/>
              <a:gd name="connsiteX8" fmla="*/ 0 w 1879679"/>
              <a:gd name="connsiteY8" fmla="*/ 3870578 h 5634975"/>
              <a:gd name="connsiteX9" fmla="*/ 0 w 1879679"/>
              <a:gd name="connsiteY9" fmla="*/ 3763292 h 5634975"/>
              <a:gd name="connsiteX10" fmla="*/ 0 w 1879679"/>
              <a:gd name="connsiteY10" fmla="*/ 3626693 h 5634975"/>
              <a:gd name="connsiteX11" fmla="*/ 0 w 1879679"/>
              <a:gd name="connsiteY11" fmla="*/ 3595563 h 5634975"/>
              <a:gd name="connsiteX12" fmla="*/ 0 w 1879679"/>
              <a:gd name="connsiteY12" fmla="*/ 3345816 h 5634975"/>
              <a:gd name="connsiteX13" fmla="*/ 0 w 1879679"/>
              <a:gd name="connsiteY13" fmla="*/ 3227956 h 5634975"/>
              <a:gd name="connsiteX14" fmla="*/ 0 w 1879679"/>
              <a:gd name="connsiteY14" fmla="*/ 3227955 h 5634975"/>
              <a:gd name="connsiteX15" fmla="*/ 0 w 1879679"/>
              <a:gd name="connsiteY15" fmla="*/ 3178086 h 5634975"/>
              <a:gd name="connsiteX16" fmla="*/ 0 w 1879679"/>
              <a:gd name="connsiteY16" fmla="*/ 3070800 h 5634975"/>
              <a:gd name="connsiteX17" fmla="*/ 0 w 1879679"/>
              <a:gd name="connsiteY17" fmla="*/ 3016557 h 5634975"/>
              <a:gd name="connsiteX18" fmla="*/ 0 w 1879679"/>
              <a:gd name="connsiteY18" fmla="*/ 2810481 h 5634975"/>
              <a:gd name="connsiteX19" fmla="*/ 0 w 1879679"/>
              <a:gd name="connsiteY19" fmla="*/ 2810476 h 5634975"/>
              <a:gd name="connsiteX20" fmla="*/ 0 w 1879679"/>
              <a:gd name="connsiteY20" fmla="*/ 2703195 h 5634975"/>
              <a:gd name="connsiteX21" fmla="*/ 0 w 1879679"/>
              <a:gd name="connsiteY21" fmla="*/ 2703194 h 5634975"/>
              <a:gd name="connsiteX22" fmla="*/ 0 w 1879679"/>
              <a:gd name="connsiteY22" fmla="*/ 2653323 h 5634975"/>
              <a:gd name="connsiteX23" fmla="*/ 0 w 1879679"/>
              <a:gd name="connsiteY23" fmla="*/ 2599080 h 5634975"/>
              <a:gd name="connsiteX24" fmla="*/ 0 w 1879679"/>
              <a:gd name="connsiteY24" fmla="*/ 2535466 h 5634975"/>
              <a:gd name="connsiteX25" fmla="*/ 0 w 1879679"/>
              <a:gd name="connsiteY25" fmla="*/ 2535463 h 5634975"/>
              <a:gd name="connsiteX26" fmla="*/ 0 w 1879679"/>
              <a:gd name="connsiteY26" fmla="*/ 2491793 h 5634975"/>
              <a:gd name="connsiteX27" fmla="*/ 0 w 1879679"/>
              <a:gd name="connsiteY27" fmla="*/ 2324065 h 5634975"/>
              <a:gd name="connsiteX28" fmla="*/ 0 w 1879679"/>
              <a:gd name="connsiteY28" fmla="*/ 2285718 h 5634975"/>
              <a:gd name="connsiteX29" fmla="*/ 0 w 1879679"/>
              <a:gd name="connsiteY29" fmla="*/ 2285716 h 5634975"/>
              <a:gd name="connsiteX30" fmla="*/ 0 w 1879679"/>
              <a:gd name="connsiteY30" fmla="*/ 2254586 h 5634975"/>
              <a:gd name="connsiteX31" fmla="*/ 0 w 1879679"/>
              <a:gd name="connsiteY31" fmla="*/ 2254585 h 5634975"/>
              <a:gd name="connsiteX32" fmla="*/ 0 w 1879679"/>
              <a:gd name="connsiteY32" fmla="*/ 2117989 h 5634975"/>
              <a:gd name="connsiteX33" fmla="*/ 0 w 1879679"/>
              <a:gd name="connsiteY33" fmla="*/ 2117987 h 5634975"/>
              <a:gd name="connsiteX34" fmla="*/ 0 w 1879679"/>
              <a:gd name="connsiteY34" fmla="*/ 2074317 h 5634975"/>
              <a:gd name="connsiteX35" fmla="*/ 0 w 1879679"/>
              <a:gd name="connsiteY35" fmla="*/ 2043187 h 5634975"/>
              <a:gd name="connsiteX36" fmla="*/ 0 w 1879679"/>
              <a:gd name="connsiteY36" fmla="*/ 2010704 h 5634975"/>
              <a:gd name="connsiteX37" fmla="*/ 0 w 1879679"/>
              <a:gd name="connsiteY37" fmla="*/ 2010701 h 5634975"/>
              <a:gd name="connsiteX38" fmla="*/ 0 w 1879679"/>
              <a:gd name="connsiteY38" fmla="*/ 1906588 h 5634975"/>
              <a:gd name="connsiteX39" fmla="*/ 0 w 1879679"/>
              <a:gd name="connsiteY39" fmla="*/ 1837111 h 5634975"/>
              <a:gd name="connsiteX40" fmla="*/ 0 w 1879679"/>
              <a:gd name="connsiteY40" fmla="*/ 1837107 h 5634975"/>
              <a:gd name="connsiteX41" fmla="*/ 0 w 1879679"/>
              <a:gd name="connsiteY41" fmla="*/ 1799303 h 5634975"/>
              <a:gd name="connsiteX42" fmla="*/ 0 w 1879679"/>
              <a:gd name="connsiteY42" fmla="*/ 1797973 h 5634975"/>
              <a:gd name="connsiteX43" fmla="*/ 0 w 1879679"/>
              <a:gd name="connsiteY43" fmla="*/ 1729826 h 5634975"/>
              <a:gd name="connsiteX44" fmla="*/ 0 w 1879679"/>
              <a:gd name="connsiteY44" fmla="*/ 1729824 h 5634975"/>
              <a:gd name="connsiteX45" fmla="*/ 0 w 1879679"/>
              <a:gd name="connsiteY45" fmla="*/ 1625710 h 5634975"/>
              <a:gd name="connsiteX46" fmla="*/ 0 w 1879679"/>
              <a:gd name="connsiteY46" fmla="*/ 1593227 h 5634975"/>
              <a:gd name="connsiteX47" fmla="*/ 0 w 1879679"/>
              <a:gd name="connsiteY47" fmla="*/ 1593225 h 5634975"/>
              <a:gd name="connsiteX48" fmla="*/ 0 w 1879679"/>
              <a:gd name="connsiteY48" fmla="*/ 1562096 h 5634975"/>
              <a:gd name="connsiteX49" fmla="*/ 0 w 1879679"/>
              <a:gd name="connsiteY49" fmla="*/ 1562093 h 5634975"/>
              <a:gd name="connsiteX50" fmla="*/ 0 w 1879679"/>
              <a:gd name="connsiteY50" fmla="*/ 1548513 h 5634975"/>
              <a:gd name="connsiteX51" fmla="*/ 0 w 1879679"/>
              <a:gd name="connsiteY51" fmla="*/ 1518424 h 5634975"/>
              <a:gd name="connsiteX52" fmla="*/ 0 w 1879679"/>
              <a:gd name="connsiteY52" fmla="*/ 1381826 h 5634975"/>
              <a:gd name="connsiteX53" fmla="*/ 0 w 1879679"/>
              <a:gd name="connsiteY53" fmla="*/ 1350695 h 5634975"/>
              <a:gd name="connsiteX54" fmla="*/ 0 w 1879679"/>
              <a:gd name="connsiteY54" fmla="*/ 1312348 h 5634975"/>
              <a:gd name="connsiteX55" fmla="*/ 0 w 1879679"/>
              <a:gd name="connsiteY55" fmla="*/ 1312346 h 5634975"/>
              <a:gd name="connsiteX56" fmla="*/ 0 w 1879679"/>
              <a:gd name="connsiteY56" fmla="*/ 1144619 h 5634975"/>
              <a:gd name="connsiteX57" fmla="*/ 0 w 1879679"/>
              <a:gd name="connsiteY57" fmla="*/ 1144617 h 5634975"/>
              <a:gd name="connsiteX58" fmla="*/ 0 w 1879679"/>
              <a:gd name="connsiteY58" fmla="*/ 1100947 h 5634975"/>
              <a:gd name="connsiteX59" fmla="*/ 0 w 1879679"/>
              <a:gd name="connsiteY59" fmla="*/ 1037334 h 5634975"/>
              <a:gd name="connsiteX60" fmla="*/ 0 w 1879679"/>
              <a:gd name="connsiteY60" fmla="*/ 1037331 h 5634975"/>
              <a:gd name="connsiteX61" fmla="*/ 0 w 1879679"/>
              <a:gd name="connsiteY61" fmla="*/ 983089 h 5634975"/>
              <a:gd name="connsiteX62" fmla="*/ 0 w 1879679"/>
              <a:gd name="connsiteY62" fmla="*/ 983087 h 5634975"/>
              <a:gd name="connsiteX63" fmla="*/ 0 w 1879679"/>
              <a:gd name="connsiteY63" fmla="*/ 973370 h 5634975"/>
              <a:gd name="connsiteX64" fmla="*/ 0 w 1879679"/>
              <a:gd name="connsiteY64" fmla="*/ 933218 h 5634975"/>
              <a:gd name="connsiteX65" fmla="*/ 0 w 1879679"/>
              <a:gd name="connsiteY65" fmla="*/ 825933 h 5634975"/>
              <a:gd name="connsiteX66" fmla="*/ 0 w 1879679"/>
              <a:gd name="connsiteY66" fmla="*/ 824603 h 5634975"/>
              <a:gd name="connsiteX67" fmla="*/ 0 w 1879679"/>
              <a:gd name="connsiteY67" fmla="*/ 619857 h 5634975"/>
              <a:gd name="connsiteX68" fmla="*/ 0 w 1879679"/>
              <a:gd name="connsiteY68" fmla="*/ 619855 h 5634975"/>
              <a:gd name="connsiteX69" fmla="*/ 0 w 1879679"/>
              <a:gd name="connsiteY69" fmla="*/ 575143 h 5634975"/>
              <a:gd name="connsiteX70" fmla="*/ 0 w 1879679"/>
              <a:gd name="connsiteY70" fmla="*/ 408456 h 5634975"/>
              <a:gd name="connsiteX71" fmla="*/ 0 w 1879679"/>
              <a:gd name="connsiteY71" fmla="*/ 9719 h 5634975"/>
              <a:gd name="connsiteX72" fmla="*/ 0 w 1879679"/>
              <a:gd name="connsiteY72" fmla="*/ 9717 h 5634975"/>
              <a:gd name="connsiteX73" fmla="*/ 0 w 1879679"/>
              <a:gd name="connsiteY73" fmla="*/ 0 h 5634975"/>
              <a:gd name="connsiteX74" fmla="*/ 455215 w 1879679"/>
              <a:gd name="connsiteY74" fmla="*/ 0 h 5634975"/>
              <a:gd name="connsiteX75" fmla="*/ 548216 w 1879679"/>
              <a:gd name="connsiteY75" fmla="*/ 0 h 5634975"/>
              <a:gd name="connsiteX76" fmla="*/ 1065514 w 1879679"/>
              <a:gd name="connsiteY76" fmla="*/ 0 h 5634975"/>
              <a:gd name="connsiteX77" fmla="*/ 1159590 w 1879679"/>
              <a:gd name="connsiteY77" fmla="*/ 0 h 5634975"/>
              <a:gd name="connsiteX78" fmla="*/ 1520728 w 1879679"/>
              <a:gd name="connsiteY78" fmla="*/ 0 h 5634975"/>
              <a:gd name="connsiteX79" fmla="*/ 1613728 w 1879679"/>
              <a:gd name="connsiteY79" fmla="*/ 0 h 5634975"/>
              <a:gd name="connsiteX80" fmla="*/ 1879679 w 1879679"/>
              <a:gd name="connsiteY80" fmla="*/ 0 h 5634975"/>
              <a:gd name="connsiteX81" fmla="*/ 1879679 w 1879679"/>
              <a:gd name="connsiteY81" fmla="*/ 74513 h 5634975"/>
              <a:gd name="connsiteX82" fmla="*/ 1879679 w 1879679"/>
              <a:gd name="connsiteY82" fmla="*/ 519922 h 5634975"/>
              <a:gd name="connsiteX83" fmla="*/ 1879679 w 1879679"/>
              <a:gd name="connsiteY83" fmla="*/ 973370 h 5634975"/>
              <a:gd name="connsiteX84" fmla="*/ 1879679 w 1879679"/>
              <a:gd name="connsiteY84" fmla="*/ 1047883 h 5634975"/>
              <a:gd name="connsiteX85" fmla="*/ 1879679 w 1879679"/>
              <a:gd name="connsiteY85" fmla="*/ 1493292 h 5634975"/>
              <a:gd name="connsiteX86" fmla="*/ 1879679 w 1879679"/>
              <a:gd name="connsiteY86" fmla="*/ 2386177 h 5634975"/>
              <a:gd name="connsiteX87" fmla="*/ 1879679 w 1879679"/>
              <a:gd name="connsiteY87" fmla="*/ 3238990 h 5634975"/>
              <a:gd name="connsiteX88" fmla="*/ 1879679 w 1879679"/>
              <a:gd name="connsiteY88" fmla="*/ 3359547 h 5634975"/>
              <a:gd name="connsiteX89" fmla="*/ 1879679 w 1879679"/>
              <a:gd name="connsiteY89" fmla="*/ 3368717 h 5634975"/>
              <a:gd name="connsiteX90" fmla="*/ 1879679 w 1879679"/>
              <a:gd name="connsiteY90" fmla="*/ 3872474 h 5634975"/>
              <a:gd name="connsiteX91" fmla="*/ 1879679 w 1879679"/>
              <a:gd name="connsiteY91" fmla="*/ 4003702 h 5634975"/>
              <a:gd name="connsiteX92" fmla="*/ 1879679 w 1879679"/>
              <a:gd name="connsiteY92" fmla="*/ 4212360 h 5634975"/>
              <a:gd name="connsiteX93" fmla="*/ 1879679 w 1879679"/>
              <a:gd name="connsiteY93" fmla="*/ 4342087 h 5634975"/>
              <a:gd name="connsiteX94" fmla="*/ 1879679 w 1879679"/>
              <a:gd name="connsiteY94" fmla="*/ 4661605 h 5634975"/>
              <a:gd name="connsiteX95" fmla="*/ 1879679 w 1879679"/>
              <a:gd name="connsiteY95" fmla="*/ 4845844 h 5634975"/>
              <a:gd name="connsiteX96" fmla="*/ 1879679 w 1879679"/>
              <a:gd name="connsiteY96" fmla="*/ 4977072 h 5634975"/>
              <a:gd name="connsiteX97" fmla="*/ 1879679 w 1879679"/>
              <a:gd name="connsiteY97" fmla="*/ 5634975 h 5634975"/>
              <a:gd name="connsiteX98" fmla="*/ 1820360 w 1879679"/>
              <a:gd name="connsiteY98" fmla="*/ 5634975 h 5634975"/>
              <a:gd name="connsiteX99" fmla="*/ 1388114 w 1879679"/>
              <a:gd name="connsiteY99" fmla="*/ 5634975 h 5634975"/>
              <a:gd name="connsiteX100" fmla="*/ 1252844 w 1879679"/>
              <a:gd name="connsiteY100" fmla="*/ 5634975 h 5634975"/>
              <a:gd name="connsiteX101" fmla="*/ 820598 w 1879679"/>
              <a:gd name="connsiteY101" fmla="*/ 5634975 h 5634975"/>
              <a:gd name="connsiteX102" fmla="*/ 754847 w 1879679"/>
              <a:gd name="connsiteY102" fmla="*/ 5634975 h 5634975"/>
              <a:gd name="connsiteX103" fmla="*/ 322601 w 1879679"/>
              <a:gd name="connsiteY103" fmla="*/ 5634975 h 5634975"/>
              <a:gd name="connsiteX104" fmla="*/ 0 w 1879679"/>
              <a:gd name="connsiteY104" fmla="*/ 5261425 h 5634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Lst>
            <a:rect l="l" t="t" r="r" b="b"/>
            <a:pathLst>
              <a:path w="1879679" h="5634975">
                <a:moveTo>
                  <a:pt x="0" y="5261425"/>
                </a:moveTo>
                <a:lnTo>
                  <a:pt x="0" y="4843948"/>
                </a:lnTo>
                <a:lnTo>
                  <a:pt x="0" y="4736662"/>
                </a:lnTo>
                <a:lnTo>
                  <a:pt x="0" y="4568933"/>
                </a:lnTo>
                <a:lnTo>
                  <a:pt x="0" y="4319186"/>
                </a:lnTo>
                <a:lnTo>
                  <a:pt x="0" y="4288055"/>
                </a:lnTo>
                <a:lnTo>
                  <a:pt x="0" y="4151456"/>
                </a:lnTo>
                <a:lnTo>
                  <a:pt x="0" y="4044170"/>
                </a:lnTo>
                <a:lnTo>
                  <a:pt x="0" y="3870578"/>
                </a:lnTo>
                <a:lnTo>
                  <a:pt x="0" y="3763292"/>
                </a:lnTo>
                <a:lnTo>
                  <a:pt x="0" y="3626693"/>
                </a:lnTo>
                <a:lnTo>
                  <a:pt x="0" y="3595563"/>
                </a:lnTo>
                <a:lnTo>
                  <a:pt x="0" y="3345816"/>
                </a:lnTo>
                <a:lnTo>
                  <a:pt x="0" y="3227956"/>
                </a:lnTo>
                <a:lnTo>
                  <a:pt x="0" y="3227955"/>
                </a:lnTo>
                <a:lnTo>
                  <a:pt x="0" y="3178086"/>
                </a:lnTo>
                <a:lnTo>
                  <a:pt x="0" y="3070800"/>
                </a:lnTo>
                <a:lnTo>
                  <a:pt x="0" y="3016557"/>
                </a:lnTo>
                <a:lnTo>
                  <a:pt x="0" y="2810481"/>
                </a:lnTo>
                <a:lnTo>
                  <a:pt x="0" y="2810476"/>
                </a:lnTo>
                <a:lnTo>
                  <a:pt x="0" y="2703195"/>
                </a:lnTo>
                <a:lnTo>
                  <a:pt x="0" y="2703194"/>
                </a:lnTo>
                <a:lnTo>
                  <a:pt x="0" y="2653323"/>
                </a:lnTo>
                <a:lnTo>
                  <a:pt x="0" y="2599080"/>
                </a:lnTo>
                <a:lnTo>
                  <a:pt x="0" y="2535466"/>
                </a:lnTo>
                <a:lnTo>
                  <a:pt x="0" y="2535463"/>
                </a:lnTo>
                <a:lnTo>
                  <a:pt x="0" y="2491793"/>
                </a:lnTo>
                <a:lnTo>
                  <a:pt x="0" y="2324065"/>
                </a:lnTo>
                <a:lnTo>
                  <a:pt x="0" y="2285718"/>
                </a:lnTo>
                <a:lnTo>
                  <a:pt x="0" y="2285716"/>
                </a:lnTo>
                <a:lnTo>
                  <a:pt x="0" y="2254586"/>
                </a:lnTo>
                <a:lnTo>
                  <a:pt x="0" y="2254585"/>
                </a:lnTo>
                <a:lnTo>
                  <a:pt x="0" y="2117989"/>
                </a:lnTo>
                <a:lnTo>
                  <a:pt x="0" y="2117987"/>
                </a:lnTo>
                <a:lnTo>
                  <a:pt x="0" y="2074317"/>
                </a:lnTo>
                <a:lnTo>
                  <a:pt x="0" y="2043187"/>
                </a:lnTo>
                <a:lnTo>
                  <a:pt x="0" y="2010704"/>
                </a:lnTo>
                <a:lnTo>
                  <a:pt x="0" y="2010701"/>
                </a:lnTo>
                <a:lnTo>
                  <a:pt x="0" y="1906588"/>
                </a:lnTo>
                <a:lnTo>
                  <a:pt x="0" y="1837111"/>
                </a:lnTo>
                <a:lnTo>
                  <a:pt x="0" y="1837107"/>
                </a:lnTo>
                <a:lnTo>
                  <a:pt x="0" y="1799303"/>
                </a:lnTo>
                <a:lnTo>
                  <a:pt x="0" y="1797973"/>
                </a:lnTo>
                <a:lnTo>
                  <a:pt x="0" y="1729826"/>
                </a:lnTo>
                <a:lnTo>
                  <a:pt x="0" y="1729824"/>
                </a:lnTo>
                <a:lnTo>
                  <a:pt x="0" y="1625710"/>
                </a:lnTo>
                <a:lnTo>
                  <a:pt x="0" y="1593227"/>
                </a:lnTo>
                <a:lnTo>
                  <a:pt x="0" y="1593225"/>
                </a:lnTo>
                <a:lnTo>
                  <a:pt x="0" y="1562096"/>
                </a:lnTo>
                <a:lnTo>
                  <a:pt x="0" y="1562093"/>
                </a:lnTo>
                <a:lnTo>
                  <a:pt x="0" y="1548513"/>
                </a:lnTo>
                <a:lnTo>
                  <a:pt x="0" y="1518424"/>
                </a:lnTo>
                <a:lnTo>
                  <a:pt x="0" y="1381826"/>
                </a:lnTo>
                <a:lnTo>
                  <a:pt x="0" y="1350695"/>
                </a:lnTo>
                <a:lnTo>
                  <a:pt x="0" y="1312348"/>
                </a:lnTo>
                <a:lnTo>
                  <a:pt x="0" y="1312346"/>
                </a:lnTo>
                <a:lnTo>
                  <a:pt x="0" y="1144619"/>
                </a:lnTo>
                <a:lnTo>
                  <a:pt x="0" y="1144617"/>
                </a:lnTo>
                <a:lnTo>
                  <a:pt x="0" y="1100947"/>
                </a:lnTo>
                <a:lnTo>
                  <a:pt x="0" y="1037334"/>
                </a:lnTo>
                <a:lnTo>
                  <a:pt x="0" y="1037331"/>
                </a:lnTo>
                <a:lnTo>
                  <a:pt x="0" y="983089"/>
                </a:lnTo>
                <a:lnTo>
                  <a:pt x="0" y="983087"/>
                </a:lnTo>
                <a:lnTo>
                  <a:pt x="0" y="973370"/>
                </a:lnTo>
                <a:lnTo>
                  <a:pt x="0" y="933218"/>
                </a:lnTo>
                <a:lnTo>
                  <a:pt x="0" y="825933"/>
                </a:lnTo>
                <a:lnTo>
                  <a:pt x="0" y="824603"/>
                </a:lnTo>
                <a:lnTo>
                  <a:pt x="0" y="619857"/>
                </a:lnTo>
                <a:lnTo>
                  <a:pt x="0" y="619855"/>
                </a:lnTo>
                <a:lnTo>
                  <a:pt x="0" y="575143"/>
                </a:lnTo>
                <a:lnTo>
                  <a:pt x="0" y="408456"/>
                </a:lnTo>
                <a:lnTo>
                  <a:pt x="0" y="9719"/>
                </a:lnTo>
                <a:lnTo>
                  <a:pt x="0" y="9717"/>
                </a:lnTo>
                <a:lnTo>
                  <a:pt x="0" y="0"/>
                </a:lnTo>
                <a:lnTo>
                  <a:pt x="455215" y="0"/>
                </a:lnTo>
                <a:lnTo>
                  <a:pt x="548216" y="0"/>
                </a:lnTo>
                <a:lnTo>
                  <a:pt x="1065514" y="0"/>
                </a:lnTo>
                <a:lnTo>
                  <a:pt x="1159590" y="0"/>
                </a:lnTo>
                <a:lnTo>
                  <a:pt x="1520728" y="0"/>
                </a:lnTo>
                <a:lnTo>
                  <a:pt x="1613728" y="0"/>
                </a:lnTo>
                <a:lnTo>
                  <a:pt x="1879679" y="0"/>
                </a:lnTo>
                <a:lnTo>
                  <a:pt x="1879679" y="74513"/>
                </a:lnTo>
                <a:lnTo>
                  <a:pt x="1879679" y="519922"/>
                </a:lnTo>
                <a:lnTo>
                  <a:pt x="1879679" y="973370"/>
                </a:lnTo>
                <a:lnTo>
                  <a:pt x="1879679" y="1047883"/>
                </a:lnTo>
                <a:lnTo>
                  <a:pt x="1879679" y="1493292"/>
                </a:lnTo>
                <a:lnTo>
                  <a:pt x="1879679" y="2386177"/>
                </a:lnTo>
                <a:lnTo>
                  <a:pt x="1879679" y="3238990"/>
                </a:lnTo>
                <a:lnTo>
                  <a:pt x="1879679" y="3359547"/>
                </a:lnTo>
                <a:lnTo>
                  <a:pt x="1879679" y="3368717"/>
                </a:lnTo>
                <a:lnTo>
                  <a:pt x="1879679" y="3872474"/>
                </a:lnTo>
                <a:lnTo>
                  <a:pt x="1879679" y="4003702"/>
                </a:lnTo>
                <a:lnTo>
                  <a:pt x="1879679" y="4212360"/>
                </a:lnTo>
                <a:lnTo>
                  <a:pt x="1879679" y="4342087"/>
                </a:lnTo>
                <a:lnTo>
                  <a:pt x="1879679" y="4661605"/>
                </a:lnTo>
                <a:lnTo>
                  <a:pt x="1879679" y="4845844"/>
                </a:lnTo>
                <a:lnTo>
                  <a:pt x="1879679" y="4977072"/>
                </a:lnTo>
                <a:lnTo>
                  <a:pt x="1879679" y="5634975"/>
                </a:lnTo>
                <a:lnTo>
                  <a:pt x="1820360" y="5634975"/>
                </a:lnTo>
                <a:lnTo>
                  <a:pt x="1388114" y="5634975"/>
                </a:lnTo>
                <a:lnTo>
                  <a:pt x="1252844" y="5634975"/>
                </a:lnTo>
                <a:lnTo>
                  <a:pt x="820598" y="5634975"/>
                </a:lnTo>
                <a:lnTo>
                  <a:pt x="754847" y="5634975"/>
                </a:lnTo>
                <a:lnTo>
                  <a:pt x="322601" y="5634975"/>
                </a:lnTo>
                <a:cubicBezTo>
                  <a:pt x="144908" y="5634975"/>
                  <a:pt x="0" y="5468406"/>
                  <a:pt x="0" y="5261425"/>
                </a:cubicBezTo>
                <a:close/>
              </a:path>
            </a:pathLst>
          </a:custGeom>
          <a:noFill/>
          <a:ln w="24491" cap="flat">
            <a:solidFill>
              <a:srgbClr val="EC7C69"/>
            </a:solidFill>
            <a:prstDash val="solid"/>
            <a:miter/>
          </a:ln>
        </p:spPr>
        <p:txBody>
          <a:bodyPr wrap="square" rtlCol="0" anchor="ctr">
            <a:noAutofit/>
          </a:bodyPr>
          <a:lstStyle/>
          <a:p>
            <a:endParaRPr lang="en-US"/>
          </a:p>
        </p:txBody>
      </p:sp>
      <p:grpSp>
        <p:nvGrpSpPr>
          <p:cNvPr id="11" name="Group 10">
            <a:extLst>
              <a:ext uri="{FF2B5EF4-FFF2-40B4-BE49-F238E27FC236}">
                <a16:creationId xmlns:a16="http://schemas.microsoft.com/office/drawing/2014/main" id="{7A2FC3A1-C2F1-B6E7-FDBE-4D58C2613998}"/>
              </a:ext>
            </a:extLst>
          </p:cNvPr>
          <p:cNvGrpSpPr/>
          <p:nvPr/>
        </p:nvGrpSpPr>
        <p:grpSpPr>
          <a:xfrm>
            <a:off x="1758796" y="481158"/>
            <a:ext cx="793524" cy="801083"/>
            <a:chOff x="4897755" y="3322320"/>
            <a:chExt cx="600074" cy="605790"/>
          </a:xfrm>
        </p:grpSpPr>
        <p:sp>
          <p:nvSpPr>
            <p:cNvPr id="12" name="Freeform 20">
              <a:extLst>
                <a:ext uri="{FF2B5EF4-FFF2-40B4-BE49-F238E27FC236}">
                  <a16:creationId xmlns:a16="http://schemas.microsoft.com/office/drawing/2014/main" id="{DD0419DE-C89A-B799-61A8-874D5BDBFFA8}"/>
                </a:ext>
              </a:extLst>
            </p:cNvPr>
            <p:cNvSpPr/>
            <p:nvPr/>
          </p:nvSpPr>
          <p:spPr>
            <a:xfrm>
              <a:off x="4897755" y="3322320"/>
              <a:ext cx="600074" cy="605790"/>
            </a:xfrm>
            <a:custGeom>
              <a:avLst/>
              <a:gdLst>
                <a:gd name="connsiteX0" fmla="*/ 600075 w 600074"/>
                <a:gd name="connsiteY0" fmla="*/ 302895 h 605790"/>
                <a:gd name="connsiteX1" fmla="*/ 300037 w 600074"/>
                <a:gd name="connsiteY1" fmla="*/ 605790 h 605790"/>
                <a:gd name="connsiteX2" fmla="*/ 0 w 600074"/>
                <a:gd name="connsiteY2" fmla="*/ 302895 h 605790"/>
                <a:gd name="connsiteX3" fmla="*/ 300037 w 600074"/>
                <a:gd name="connsiteY3" fmla="*/ 0 h 605790"/>
                <a:gd name="connsiteX4" fmla="*/ 600075 w 600074"/>
                <a:gd name="connsiteY4" fmla="*/ 302895 h 6057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0074" h="605790">
                  <a:moveTo>
                    <a:pt x="600075" y="302895"/>
                  </a:moveTo>
                  <a:cubicBezTo>
                    <a:pt x="600075" y="470179"/>
                    <a:pt x="465744" y="605790"/>
                    <a:pt x="300037" y="605790"/>
                  </a:cubicBezTo>
                  <a:cubicBezTo>
                    <a:pt x="134331" y="605790"/>
                    <a:pt x="0" y="470179"/>
                    <a:pt x="0" y="302895"/>
                  </a:cubicBezTo>
                  <a:cubicBezTo>
                    <a:pt x="0" y="135611"/>
                    <a:pt x="134331" y="0"/>
                    <a:pt x="300037" y="0"/>
                  </a:cubicBezTo>
                  <a:cubicBezTo>
                    <a:pt x="465744" y="0"/>
                    <a:pt x="600075" y="135611"/>
                    <a:pt x="600075" y="302895"/>
                  </a:cubicBezTo>
                  <a:close/>
                </a:path>
              </a:pathLst>
            </a:custGeom>
            <a:solidFill>
              <a:srgbClr val="00979B"/>
            </a:solidFill>
            <a:ln w="9525" cap="flat">
              <a:noFill/>
              <a:prstDash val="solid"/>
              <a:miter/>
            </a:ln>
          </p:spPr>
          <p:txBody>
            <a:bodyPr rtlCol="0" anchor="ctr"/>
            <a:lstStyle/>
            <a:p>
              <a:endParaRPr lang="en-US"/>
            </a:p>
          </p:txBody>
        </p:sp>
        <p:sp>
          <p:nvSpPr>
            <p:cNvPr id="13" name="Freeform 21">
              <a:extLst>
                <a:ext uri="{FF2B5EF4-FFF2-40B4-BE49-F238E27FC236}">
                  <a16:creationId xmlns:a16="http://schemas.microsoft.com/office/drawing/2014/main" id="{E4E41BA4-D805-986C-C6E5-743E6DEE56EA}"/>
                </a:ext>
              </a:extLst>
            </p:cNvPr>
            <p:cNvSpPr/>
            <p:nvPr/>
          </p:nvSpPr>
          <p:spPr>
            <a:xfrm>
              <a:off x="5040944" y="3439468"/>
              <a:ext cx="383543" cy="485784"/>
            </a:xfrm>
            <a:custGeom>
              <a:avLst/>
              <a:gdLst>
                <a:gd name="connsiteX0" fmla="*/ 383543 w 383543"/>
                <a:gd name="connsiteY0" fmla="*/ 383867 h 485784"/>
                <a:gd name="connsiteX1" fmla="*/ 289246 w 383543"/>
                <a:gd name="connsiteY1" fmla="*/ 229562 h 485784"/>
                <a:gd name="connsiteX2" fmla="*/ 205426 w 383543"/>
                <a:gd name="connsiteY2" fmla="*/ 122882 h 485784"/>
                <a:gd name="connsiteX3" fmla="*/ 205426 w 383543"/>
                <a:gd name="connsiteY3" fmla="*/ 111452 h 485784"/>
                <a:gd name="connsiteX4" fmla="*/ 248288 w 383543"/>
                <a:gd name="connsiteY4" fmla="*/ 127644 h 485784"/>
                <a:gd name="connsiteX5" fmla="*/ 254956 w 383543"/>
                <a:gd name="connsiteY5" fmla="*/ 107642 h 485784"/>
                <a:gd name="connsiteX6" fmla="*/ 206378 w 383543"/>
                <a:gd name="connsiteY6" fmla="*/ 87640 h 485784"/>
                <a:gd name="connsiteX7" fmla="*/ 198758 w 383543"/>
                <a:gd name="connsiteY7" fmla="*/ 63827 h 485784"/>
                <a:gd name="connsiteX8" fmla="*/ 198758 w 383543"/>
                <a:gd name="connsiteY8" fmla="*/ 63827 h 485784"/>
                <a:gd name="connsiteX9" fmla="*/ 221618 w 383543"/>
                <a:gd name="connsiteY9" fmla="*/ 18107 h 485784"/>
                <a:gd name="connsiteX10" fmla="*/ 213046 w 383543"/>
                <a:gd name="connsiteY10" fmla="*/ 2867 h 485784"/>
                <a:gd name="connsiteX11" fmla="*/ 193043 w 383543"/>
                <a:gd name="connsiteY11" fmla="*/ 4772 h 485784"/>
                <a:gd name="connsiteX12" fmla="*/ 128273 w 383543"/>
                <a:gd name="connsiteY12" fmla="*/ 10 h 485784"/>
                <a:gd name="connsiteX13" fmla="*/ 103508 w 383543"/>
                <a:gd name="connsiteY13" fmla="*/ 10 h 485784"/>
                <a:gd name="connsiteX14" fmla="*/ 101603 w 383543"/>
                <a:gd name="connsiteY14" fmla="*/ 10 h 485784"/>
                <a:gd name="connsiteX15" fmla="*/ 70171 w 383543"/>
                <a:gd name="connsiteY15" fmla="*/ 16202 h 485784"/>
                <a:gd name="connsiteX16" fmla="*/ 93031 w 383543"/>
                <a:gd name="connsiteY16" fmla="*/ 62874 h 485784"/>
                <a:gd name="connsiteX17" fmla="*/ 86363 w 383543"/>
                <a:gd name="connsiteY17" fmla="*/ 86687 h 485784"/>
                <a:gd name="connsiteX18" fmla="*/ 42548 w 383543"/>
                <a:gd name="connsiteY18" fmla="*/ 106690 h 485784"/>
                <a:gd name="connsiteX19" fmla="*/ 49216 w 383543"/>
                <a:gd name="connsiteY19" fmla="*/ 126692 h 485784"/>
                <a:gd name="connsiteX20" fmla="*/ 86363 w 383543"/>
                <a:gd name="connsiteY20" fmla="*/ 111452 h 485784"/>
                <a:gd name="connsiteX21" fmla="*/ 87316 w 383543"/>
                <a:gd name="connsiteY21" fmla="*/ 121929 h 485784"/>
                <a:gd name="connsiteX22" fmla="*/ 34928 w 383543"/>
                <a:gd name="connsiteY22" fmla="*/ 171460 h 485784"/>
                <a:gd name="connsiteX23" fmla="*/ 4448 w 383543"/>
                <a:gd name="connsiteY23" fmla="*/ 220990 h 485784"/>
                <a:gd name="connsiteX24" fmla="*/ 29213 w 383543"/>
                <a:gd name="connsiteY24" fmla="*/ 329574 h 485784"/>
                <a:gd name="connsiteX25" fmla="*/ 27308 w 383543"/>
                <a:gd name="connsiteY25" fmla="*/ 329574 h 485784"/>
                <a:gd name="connsiteX26" fmla="*/ 138751 w 383543"/>
                <a:gd name="connsiteY26" fmla="*/ 485785 h 485784"/>
                <a:gd name="connsiteX27" fmla="*/ 156848 w 383543"/>
                <a:gd name="connsiteY27" fmla="*/ 485785 h 485784"/>
                <a:gd name="connsiteX28" fmla="*/ 381638 w 383543"/>
                <a:gd name="connsiteY28" fmla="*/ 383867 h 4857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83543" h="485784">
                  <a:moveTo>
                    <a:pt x="383543" y="383867"/>
                  </a:moveTo>
                  <a:lnTo>
                    <a:pt x="289246" y="229562"/>
                  </a:lnTo>
                  <a:cubicBezTo>
                    <a:pt x="278768" y="182890"/>
                    <a:pt x="237811" y="154315"/>
                    <a:pt x="205426" y="122882"/>
                  </a:cubicBezTo>
                  <a:lnTo>
                    <a:pt x="205426" y="111452"/>
                  </a:lnTo>
                  <a:cubicBezTo>
                    <a:pt x="206378" y="111452"/>
                    <a:pt x="248288" y="127644"/>
                    <a:pt x="248288" y="127644"/>
                  </a:cubicBezTo>
                  <a:cubicBezTo>
                    <a:pt x="259718" y="127644"/>
                    <a:pt x="264481" y="114310"/>
                    <a:pt x="254956" y="107642"/>
                  </a:cubicBezTo>
                  <a:lnTo>
                    <a:pt x="206378" y="87640"/>
                  </a:lnTo>
                  <a:cubicBezTo>
                    <a:pt x="206378" y="79067"/>
                    <a:pt x="209236" y="66685"/>
                    <a:pt x="198758" y="63827"/>
                  </a:cubicBezTo>
                  <a:lnTo>
                    <a:pt x="198758" y="63827"/>
                  </a:lnTo>
                  <a:cubicBezTo>
                    <a:pt x="198758" y="62874"/>
                    <a:pt x="221618" y="18107"/>
                    <a:pt x="221618" y="18107"/>
                  </a:cubicBezTo>
                  <a:cubicBezTo>
                    <a:pt x="224476" y="12392"/>
                    <a:pt x="219713" y="3819"/>
                    <a:pt x="213046" y="2867"/>
                  </a:cubicBezTo>
                  <a:cubicBezTo>
                    <a:pt x="207331" y="2867"/>
                    <a:pt x="198758" y="4772"/>
                    <a:pt x="193043" y="4772"/>
                  </a:cubicBezTo>
                  <a:cubicBezTo>
                    <a:pt x="170183" y="6677"/>
                    <a:pt x="150181" y="2867"/>
                    <a:pt x="128273" y="10"/>
                  </a:cubicBezTo>
                  <a:lnTo>
                    <a:pt x="103508" y="10"/>
                  </a:lnTo>
                  <a:cubicBezTo>
                    <a:pt x="103508" y="10"/>
                    <a:pt x="103508" y="10"/>
                    <a:pt x="101603" y="10"/>
                  </a:cubicBezTo>
                  <a:cubicBezTo>
                    <a:pt x="91126" y="10"/>
                    <a:pt x="65408" y="-943"/>
                    <a:pt x="70171" y="16202"/>
                  </a:cubicBezTo>
                  <a:lnTo>
                    <a:pt x="93031" y="62874"/>
                  </a:lnTo>
                  <a:cubicBezTo>
                    <a:pt x="83506" y="67637"/>
                    <a:pt x="88268" y="78115"/>
                    <a:pt x="86363" y="86687"/>
                  </a:cubicBezTo>
                  <a:lnTo>
                    <a:pt x="42548" y="106690"/>
                  </a:lnTo>
                  <a:cubicBezTo>
                    <a:pt x="33023" y="113357"/>
                    <a:pt x="37786" y="126692"/>
                    <a:pt x="49216" y="126692"/>
                  </a:cubicBezTo>
                  <a:lnTo>
                    <a:pt x="86363" y="111452"/>
                  </a:lnTo>
                  <a:cubicBezTo>
                    <a:pt x="86363" y="115262"/>
                    <a:pt x="86363" y="118119"/>
                    <a:pt x="87316" y="121929"/>
                  </a:cubicBezTo>
                  <a:cubicBezTo>
                    <a:pt x="70171" y="139074"/>
                    <a:pt x="51121" y="153362"/>
                    <a:pt x="34928" y="171460"/>
                  </a:cubicBezTo>
                  <a:cubicBezTo>
                    <a:pt x="21593" y="185747"/>
                    <a:pt x="11116" y="200987"/>
                    <a:pt x="4448" y="220990"/>
                  </a:cubicBezTo>
                  <a:cubicBezTo>
                    <a:pt x="-6982" y="260994"/>
                    <a:pt x="4448" y="300999"/>
                    <a:pt x="29213" y="329574"/>
                  </a:cubicBezTo>
                  <a:lnTo>
                    <a:pt x="27308" y="329574"/>
                  </a:lnTo>
                  <a:cubicBezTo>
                    <a:pt x="27308" y="329574"/>
                    <a:pt x="138751" y="485785"/>
                    <a:pt x="138751" y="485785"/>
                  </a:cubicBezTo>
                  <a:cubicBezTo>
                    <a:pt x="144466" y="485785"/>
                    <a:pt x="151133" y="485785"/>
                    <a:pt x="156848" y="485785"/>
                  </a:cubicBezTo>
                  <a:cubicBezTo>
                    <a:pt x="246383" y="485785"/>
                    <a:pt x="326393" y="445779"/>
                    <a:pt x="381638" y="383867"/>
                  </a:cubicBezTo>
                  <a:close/>
                </a:path>
              </a:pathLst>
            </a:custGeom>
            <a:solidFill>
              <a:srgbClr val="087377"/>
            </a:solidFill>
            <a:ln w="9525" cap="flat">
              <a:noFill/>
              <a:prstDash val="solid"/>
              <a:miter/>
            </a:ln>
          </p:spPr>
          <p:txBody>
            <a:bodyPr rtlCol="0" anchor="ctr"/>
            <a:lstStyle/>
            <a:p>
              <a:endParaRPr lang="en-US"/>
            </a:p>
          </p:txBody>
        </p:sp>
        <p:grpSp>
          <p:nvGrpSpPr>
            <p:cNvPr id="15" name="Graphic 14">
              <a:extLst>
                <a:ext uri="{FF2B5EF4-FFF2-40B4-BE49-F238E27FC236}">
                  <a16:creationId xmlns:a16="http://schemas.microsoft.com/office/drawing/2014/main" id="{B6FDD9AD-82E7-F037-7CEE-082217D660C3}"/>
                </a:ext>
              </a:extLst>
            </p:cNvPr>
            <p:cNvGrpSpPr/>
            <p:nvPr/>
          </p:nvGrpSpPr>
          <p:grpSpPr>
            <a:xfrm>
              <a:off x="5040867" y="3443287"/>
              <a:ext cx="290185" cy="367426"/>
              <a:chOff x="5040867" y="3443287"/>
              <a:chExt cx="290185" cy="367426"/>
            </a:xfrm>
            <a:solidFill>
              <a:srgbClr val="FFFFFF"/>
            </a:solidFill>
          </p:grpSpPr>
          <p:sp>
            <p:nvSpPr>
              <p:cNvPr id="16" name="Freeform 23">
                <a:extLst>
                  <a:ext uri="{FF2B5EF4-FFF2-40B4-BE49-F238E27FC236}">
                    <a16:creationId xmlns:a16="http://schemas.microsoft.com/office/drawing/2014/main" id="{1709C050-6CF5-F505-4C45-6B120DE7076D}"/>
                  </a:ext>
                </a:extLst>
              </p:cNvPr>
              <p:cNvSpPr/>
              <p:nvPr/>
            </p:nvSpPr>
            <p:spPr>
              <a:xfrm>
                <a:off x="5040867" y="3443287"/>
                <a:ext cx="290185" cy="367426"/>
              </a:xfrm>
              <a:custGeom>
                <a:avLst/>
                <a:gdLst>
                  <a:gd name="connsiteX0" fmla="*/ 125493 w 290185"/>
                  <a:gd name="connsiteY0" fmla="*/ 0 h 367426"/>
                  <a:gd name="connsiteX1" fmla="*/ 190263 w 290185"/>
                  <a:gd name="connsiteY1" fmla="*/ 4763 h 367426"/>
                  <a:gd name="connsiteX2" fmla="*/ 210265 w 290185"/>
                  <a:gd name="connsiteY2" fmla="*/ 2858 h 367426"/>
                  <a:gd name="connsiteX3" fmla="*/ 218838 w 290185"/>
                  <a:gd name="connsiteY3" fmla="*/ 18097 h 367426"/>
                  <a:gd name="connsiteX4" fmla="*/ 195978 w 290185"/>
                  <a:gd name="connsiteY4" fmla="*/ 62865 h 367426"/>
                  <a:gd name="connsiteX5" fmla="*/ 195978 w 290185"/>
                  <a:gd name="connsiteY5" fmla="*/ 62865 h 367426"/>
                  <a:gd name="connsiteX6" fmla="*/ 203598 w 290185"/>
                  <a:gd name="connsiteY6" fmla="*/ 87630 h 367426"/>
                  <a:gd name="connsiteX7" fmla="*/ 252175 w 290185"/>
                  <a:gd name="connsiteY7" fmla="*/ 107633 h 367426"/>
                  <a:gd name="connsiteX8" fmla="*/ 245508 w 290185"/>
                  <a:gd name="connsiteY8" fmla="*/ 127635 h 367426"/>
                  <a:gd name="connsiteX9" fmla="*/ 204550 w 290185"/>
                  <a:gd name="connsiteY9" fmla="*/ 111442 h 367426"/>
                  <a:gd name="connsiteX10" fmla="*/ 204550 w 290185"/>
                  <a:gd name="connsiteY10" fmla="*/ 122872 h 367426"/>
                  <a:gd name="connsiteX11" fmla="*/ 287418 w 290185"/>
                  <a:gd name="connsiteY11" fmla="*/ 229553 h 367426"/>
                  <a:gd name="connsiteX12" fmla="*/ 183595 w 290185"/>
                  <a:gd name="connsiteY12" fmla="*/ 366713 h 367426"/>
                  <a:gd name="connsiteX13" fmla="*/ 105490 w 290185"/>
                  <a:gd name="connsiteY13" fmla="*/ 366713 h 367426"/>
                  <a:gd name="connsiteX14" fmla="*/ 4525 w 290185"/>
                  <a:gd name="connsiteY14" fmla="*/ 221933 h 367426"/>
                  <a:gd name="connsiteX15" fmla="*/ 35005 w 290185"/>
                  <a:gd name="connsiteY15" fmla="*/ 172403 h 367426"/>
                  <a:gd name="connsiteX16" fmla="*/ 87393 w 290185"/>
                  <a:gd name="connsiteY16" fmla="*/ 122872 h 367426"/>
                  <a:gd name="connsiteX17" fmla="*/ 86440 w 290185"/>
                  <a:gd name="connsiteY17" fmla="*/ 112395 h 367426"/>
                  <a:gd name="connsiteX18" fmla="*/ 49293 w 290185"/>
                  <a:gd name="connsiteY18" fmla="*/ 127635 h 367426"/>
                  <a:gd name="connsiteX19" fmla="*/ 42625 w 290185"/>
                  <a:gd name="connsiteY19" fmla="*/ 107633 h 367426"/>
                  <a:gd name="connsiteX20" fmla="*/ 86440 w 290185"/>
                  <a:gd name="connsiteY20" fmla="*/ 87630 h 367426"/>
                  <a:gd name="connsiteX21" fmla="*/ 93108 w 290185"/>
                  <a:gd name="connsiteY21" fmla="*/ 63817 h 367426"/>
                  <a:gd name="connsiteX22" fmla="*/ 70248 w 290185"/>
                  <a:gd name="connsiteY22" fmla="*/ 17145 h 367426"/>
                  <a:gd name="connsiteX23" fmla="*/ 101680 w 290185"/>
                  <a:gd name="connsiteY23" fmla="*/ 953 h 367426"/>
                  <a:gd name="connsiteX24" fmla="*/ 103585 w 290185"/>
                  <a:gd name="connsiteY24" fmla="*/ 953 h 367426"/>
                  <a:gd name="connsiteX25" fmla="*/ 128350 w 290185"/>
                  <a:gd name="connsiteY25" fmla="*/ 953 h 367426"/>
                  <a:gd name="connsiteX26" fmla="*/ 190263 w 290185"/>
                  <a:gd name="connsiteY26" fmla="*/ 26670 h 367426"/>
                  <a:gd name="connsiteX27" fmla="*/ 158830 w 290185"/>
                  <a:gd name="connsiteY27" fmla="*/ 26670 h 367426"/>
                  <a:gd name="connsiteX28" fmla="*/ 122635 w 290185"/>
                  <a:gd name="connsiteY28" fmla="*/ 21908 h 367426"/>
                  <a:gd name="connsiteX29" fmla="*/ 94060 w 290185"/>
                  <a:gd name="connsiteY29" fmla="*/ 21908 h 367426"/>
                  <a:gd name="connsiteX30" fmla="*/ 114063 w 290185"/>
                  <a:gd name="connsiteY30" fmla="*/ 60960 h 367426"/>
                  <a:gd name="connsiteX31" fmla="*/ 116920 w 290185"/>
                  <a:gd name="connsiteY31" fmla="*/ 60960 h 367426"/>
                  <a:gd name="connsiteX32" fmla="*/ 171213 w 290185"/>
                  <a:gd name="connsiteY32" fmla="*/ 61913 h 367426"/>
                  <a:gd name="connsiteX33" fmla="*/ 190263 w 290185"/>
                  <a:gd name="connsiteY33" fmla="*/ 25717 h 367426"/>
                  <a:gd name="connsiteX34" fmla="*/ 182643 w 290185"/>
                  <a:gd name="connsiteY34" fmla="*/ 84772 h 367426"/>
                  <a:gd name="connsiteX35" fmla="*/ 106443 w 290185"/>
                  <a:gd name="connsiteY35" fmla="*/ 84772 h 367426"/>
                  <a:gd name="connsiteX36" fmla="*/ 106443 w 290185"/>
                  <a:gd name="connsiteY36" fmla="*/ 105728 h 367426"/>
                  <a:gd name="connsiteX37" fmla="*/ 182643 w 290185"/>
                  <a:gd name="connsiteY37" fmla="*/ 105728 h 367426"/>
                  <a:gd name="connsiteX38" fmla="*/ 182643 w 290185"/>
                  <a:gd name="connsiteY38" fmla="*/ 84772 h 367426"/>
                  <a:gd name="connsiteX39" fmla="*/ 112158 w 290185"/>
                  <a:gd name="connsiteY39" fmla="*/ 127635 h 367426"/>
                  <a:gd name="connsiteX40" fmla="*/ 39768 w 290185"/>
                  <a:gd name="connsiteY40" fmla="*/ 196215 h 367426"/>
                  <a:gd name="connsiteX41" fmla="*/ 105490 w 290185"/>
                  <a:gd name="connsiteY41" fmla="*/ 343853 h 367426"/>
                  <a:gd name="connsiteX42" fmla="*/ 181690 w 290185"/>
                  <a:gd name="connsiteY42" fmla="*/ 343853 h 367426"/>
                  <a:gd name="connsiteX43" fmla="*/ 246460 w 290185"/>
                  <a:gd name="connsiteY43" fmla="*/ 195263 h 367426"/>
                  <a:gd name="connsiteX44" fmla="*/ 175975 w 290185"/>
                  <a:gd name="connsiteY44" fmla="*/ 127635 h 367426"/>
                  <a:gd name="connsiteX45" fmla="*/ 111205 w 290185"/>
                  <a:gd name="connsiteY45" fmla="*/ 127635 h 367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290185" h="367426">
                    <a:moveTo>
                      <a:pt x="125493" y="0"/>
                    </a:moveTo>
                    <a:cubicBezTo>
                      <a:pt x="147400" y="3810"/>
                      <a:pt x="167403" y="6667"/>
                      <a:pt x="190263" y="4763"/>
                    </a:cubicBezTo>
                    <a:cubicBezTo>
                      <a:pt x="213123" y="2858"/>
                      <a:pt x="204550" y="1905"/>
                      <a:pt x="210265" y="2858"/>
                    </a:cubicBezTo>
                    <a:cubicBezTo>
                      <a:pt x="215980" y="3810"/>
                      <a:pt x="221695" y="11430"/>
                      <a:pt x="218838" y="18097"/>
                    </a:cubicBezTo>
                    <a:lnTo>
                      <a:pt x="195978" y="62865"/>
                    </a:lnTo>
                    <a:lnTo>
                      <a:pt x="195978" y="62865"/>
                    </a:lnTo>
                    <a:cubicBezTo>
                      <a:pt x="206455" y="66675"/>
                      <a:pt x="203598" y="79058"/>
                      <a:pt x="203598" y="87630"/>
                    </a:cubicBezTo>
                    <a:lnTo>
                      <a:pt x="252175" y="107633"/>
                    </a:lnTo>
                    <a:cubicBezTo>
                      <a:pt x="261700" y="114300"/>
                      <a:pt x="256938" y="127635"/>
                      <a:pt x="245508" y="127635"/>
                    </a:cubicBezTo>
                    <a:lnTo>
                      <a:pt x="204550" y="111442"/>
                    </a:lnTo>
                    <a:lnTo>
                      <a:pt x="204550" y="122872"/>
                    </a:lnTo>
                    <a:cubicBezTo>
                      <a:pt x="235030" y="154305"/>
                      <a:pt x="276940" y="182880"/>
                      <a:pt x="287418" y="229553"/>
                    </a:cubicBezTo>
                    <a:cubicBezTo>
                      <a:pt x="302658" y="297180"/>
                      <a:pt x="253128" y="362903"/>
                      <a:pt x="183595" y="366713"/>
                    </a:cubicBezTo>
                    <a:cubicBezTo>
                      <a:pt x="160735" y="367665"/>
                      <a:pt x="128350" y="367665"/>
                      <a:pt x="105490" y="366713"/>
                    </a:cubicBezTo>
                    <a:cubicBezTo>
                      <a:pt x="33100" y="361950"/>
                      <a:pt x="-15477" y="290513"/>
                      <a:pt x="4525" y="221933"/>
                    </a:cubicBezTo>
                    <a:cubicBezTo>
                      <a:pt x="24528" y="153353"/>
                      <a:pt x="20718" y="187642"/>
                      <a:pt x="35005" y="172403"/>
                    </a:cubicBezTo>
                    <a:cubicBezTo>
                      <a:pt x="49293" y="157163"/>
                      <a:pt x="70248" y="140017"/>
                      <a:pt x="87393" y="122872"/>
                    </a:cubicBezTo>
                    <a:cubicBezTo>
                      <a:pt x="85488" y="119063"/>
                      <a:pt x="86440" y="116205"/>
                      <a:pt x="86440" y="112395"/>
                    </a:cubicBezTo>
                    <a:lnTo>
                      <a:pt x="49293" y="127635"/>
                    </a:lnTo>
                    <a:cubicBezTo>
                      <a:pt x="37863" y="127635"/>
                      <a:pt x="33100" y="114300"/>
                      <a:pt x="42625" y="107633"/>
                    </a:cubicBezTo>
                    <a:lnTo>
                      <a:pt x="86440" y="87630"/>
                    </a:lnTo>
                    <a:cubicBezTo>
                      <a:pt x="87393" y="79058"/>
                      <a:pt x="83583" y="68580"/>
                      <a:pt x="93108" y="63817"/>
                    </a:cubicBezTo>
                    <a:lnTo>
                      <a:pt x="70248" y="17145"/>
                    </a:lnTo>
                    <a:cubicBezTo>
                      <a:pt x="65485" y="-953"/>
                      <a:pt x="91203" y="953"/>
                      <a:pt x="101680" y="953"/>
                    </a:cubicBezTo>
                    <a:cubicBezTo>
                      <a:pt x="112158" y="953"/>
                      <a:pt x="103585" y="953"/>
                      <a:pt x="103585" y="953"/>
                    </a:cubicBezTo>
                    <a:lnTo>
                      <a:pt x="128350" y="953"/>
                    </a:lnTo>
                    <a:close/>
                    <a:moveTo>
                      <a:pt x="190263" y="26670"/>
                    </a:moveTo>
                    <a:cubicBezTo>
                      <a:pt x="179785" y="26670"/>
                      <a:pt x="169308" y="27622"/>
                      <a:pt x="158830" y="26670"/>
                    </a:cubicBezTo>
                    <a:cubicBezTo>
                      <a:pt x="148353" y="25717"/>
                      <a:pt x="135018" y="21908"/>
                      <a:pt x="122635" y="21908"/>
                    </a:cubicBezTo>
                    <a:cubicBezTo>
                      <a:pt x="110253" y="21908"/>
                      <a:pt x="103585" y="21908"/>
                      <a:pt x="94060" y="21908"/>
                    </a:cubicBezTo>
                    <a:lnTo>
                      <a:pt x="114063" y="60960"/>
                    </a:lnTo>
                    <a:lnTo>
                      <a:pt x="116920" y="60960"/>
                    </a:lnTo>
                    <a:cubicBezTo>
                      <a:pt x="116920" y="61913"/>
                      <a:pt x="171213" y="61913"/>
                      <a:pt x="171213" y="61913"/>
                    </a:cubicBezTo>
                    <a:lnTo>
                      <a:pt x="190263" y="25717"/>
                    </a:lnTo>
                    <a:close/>
                    <a:moveTo>
                      <a:pt x="182643" y="84772"/>
                    </a:moveTo>
                    <a:lnTo>
                      <a:pt x="106443" y="84772"/>
                    </a:lnTo>
                    <a:lnTo>
                      <a:pt x="106443" y="105728"/>
                    </a:lnTo>
                    <a:lnTo>
                      <a:pt x="182643" y="105728"/>
                    </a:lnTo>
                    <a:lnTo>
                      <a:pt x="182643" y="84772"/>
                    </a:lnTo>
                    <a:close/>
                    <a:moveTo>
                      <a:pt x="112158" y="127635"/>
                    </a:moveTo>
                    <a:cubicBezTo>
                      <a:pt x="89298" y="150495"/>
                      <a:pt x="60723" y="171450"/>
                      <a:pt x="39768" y="196215"/>
                    </a:cubicBezTo>
                    <a:cubicBezTo>
                      <a:pt x="-5952" y="253365"/>
                      <a:pt x="31195" y="340042"/>
                      <a:pt x="105490" y="343853"/>
                    </a:cubicBezTo>
                    <a:cubicBezTo>
                      <a:pt x="127398" y="344805"/>
                      <a:pt x="159783" y="344805"/>
                      <a:pt x="181690" y="343853"/>
                    </a:cubicBezTo>
                    <a:cubicBezTo>
                      <a:pt x="255985" y="339090"/>
                      <a:pt x="293133" y="253365"/>
                      <a:pt x="246460" y="195263"/>
                    </a:cubicBezTo>
                    <a:cubicBezTo>
                      <a:pt x="226458" y="170497"/>
                      <a:pt x="199788" y="149542"/>
                      <a:pt x="175975" y="127635"/>
                    </a:cubicBezTo>
                    <a:lnTo>
                      <a:pt x="111205" y="127635"/>
                    </a:lnTo>
                    <a:close/>
                  </a:path>
                </a:pathLst>
              </a:custGeom>
              <a:solidFill>
                <a:srgbClr val="FFFFFF"/>
              </a:solidFill>
              <a:ln w="9525" cap="flat">
                <a:noFill/>
                <a:prstDash val="solid"/>
                <a:miter/>
              </a:ln>
            </p:spPr>
            <p:txBody>
              <a:bodyPr rtlCol="0" anchor="ctr"/>
              <a:lstStyle/>
              <a:p>
                <a:endParaRPr lang="en-US"/>
              </a:p>
            </p:txBody>
          </p:sp>
          <p:sp>
            <p:nvSpPr>
              <p:cNvPr id="17" name="Freeform 24">
                <a:extLst>
                  <a:ext uri="{FF2B5EF4-FFF2-40B4-BE49-F238E27FC236}">
                    <a16:creationId xmlns:a16="http://schemas.microsoft.com/office/drawing/2014/main" id="{3187B872-9D6D-FE41-FA9A-CBF92F1EFCFD}"/>
                  </a:ext>
                </a:extLst>
              </p:cNvPr>
              <p:cNvSpPr/>
              <p:nvPr/>
            </p:nvSpPr>
            <p:spPr>
              <a:xfrm>
                <a:off x="5119456" y="3615073"/>
                <a:ext cx="112629" cy="129142"/>
              </a:xfrm>
              <a:custGeom>
                <a:avLst/>
                <a:gdLst>
                  <a:gd name="connsiteX0" fmla="*/ 44046 w 112629"/>
                  <a:gd name="connsiteY0" fmla="*/ 37764 h 129142"/>
                  <a:gd name="connsiteX1" fmla="*/ 71668 w 112629"/>
                  <a:gd name="connsiteY1" fmla="*/ 37764 h 129142"/>
                  <a:gd name="connsiteX2" fmla="*/ 79288 w 112629"/>
                  <a:gd name="connsiteY2" fmla="*/ 45384 h 129142"/>
                  <a:gd name="connsiteX3" fmla="*/ 69763 w 112629"/>
                  <a:gd name="connsiteY3" fmla="*/ 58719 h 129142"/>
                  <a:gd name="connsiteX4" fmla="*/ 34521 w 112629"/>
                  <a:gd name="connsiteY4" fmla="*/ 58719 h 129142"/>
                  <a:gd name="connsiteX5" fmla="*/ 34521 w 112629"/>
                  <a:gd name="connsiteY5" fmla="*/ 73959 h 129142"/>
                  <a:gd name="connsiteX6" fmla="*/ 65001 w 112629"/>
                  <a:gd name="connsiteY6" fmla="*/ 73959 h 129142"/>
                  <a:gd name="connsiteX7" fmla="*/ 68811 w 112629"/>
                  <a:gd name="connsiteY7" fmla="*/ 75864 h 129142"/>
                  <a:gd name="connsiteX8" fmla="*/ 70716 w 112629"/>
                  <a:gd name="connsiteY8" fmla="*/ 92056 h 129142"/>
                  <a:gd name="connsiteX9" fmla="*/ 65001 w 112629"/>
                  <a:gd name="connsiteY9" fmla="*/ 94914 h 129142"/>
                  <a:gd name="connsiteX10" fmla="*/ 44998 w 112629"/>
                  <a:gd name="connsiteY10" fmla="*/ 94914 h 129142"/>
                  <a:gd name="connsiteX11" fmla="*/ 79288 w 112629"/>
                  <a:gd name="connsiteY11" fmla="*/ 107296 h 129142"/>
                  <a:gd name="connsiteX12" fmla="*/ 105006 w 112629"/>
                  <a:gd name="connsiteY12" fmla="*/ 103486 h 129142"/>
                  <a:gd name="connsiteX13" fmla="*/ 97386 w 112629"/>
                  <a:gd name="connsiteY13" fmla="*/ 122536 h 129142"/>
                  <a:gd name="connsiteX14" fmla="*/ 19281 w 112629"/>
                  <a:gd name="connsiteY14" fmla="*/ 94914 h 129142"/>
                  <a:gd name="connsiteX15" fmla="*/ 4993 w 112629"/>
                  <a:gd name="connsiteY15" fmla="*/ 92056 h 129142"/>
                  <a:gd name="connsiteX16" fmla="*/ 13566 w 112629"/>
                  <a:gd name="connsiteY16" fmla="*/ 72054 h 129142"/>
                  <a:gd name="connsiteX17" fmla="*/ 13566 w 112629"/>
                  <a:gd name="connsiteY17" fmla="*/ 56814 h 129142"/>
                  <a:gd name="connsiteX18" fmla="*/ 3088 w 112629"/>
                  <a:gd name="connsiteY18" fmla="*/ 38716 h 129142"/>
                  <a:gd name="connsiteX19" fmla="*/ 19281 w 112629"/>
                  <a:gd name="connsiteY19" fmla="*/ 34906 h 129142"/>
                  <a:gd name="connsiteX20" fmla="*/ 85003 w 112629"/>
                  <a:gd name="connsiteY20" fmla="*/ 1569 h 129142"/>
                  <a:gd name="connsiteX21" fmla="*/ 112626 w 112629"/>
                  <a:gd name="connsiteY21" fmla="*/ 22524 h 129142"/>
                  <a:gd name="connsiteX22" fmla="*/ 102148 w 112629"/>
                  <a:gd name="connsiteY22" fmla="*/ 33001 h 129142"/>
                  <a:gd name="connsiteX23" fmla="*/ 88813 w 112629"/>
                  <a:gd name="connsiteY23" fmla="*/ 25381 h 129142"/>
                  <a:gd name="connsiteX24" fmla="*/ 54523 w 112629"/>
                  <a:gd name="connsiteY24" fmla="*/ 25381 h 129142"/>
                  <a:gd name="connsiteX25" fmla="*/ 45951 w 112629"/>
                  <a:gd name="connsiteY25" fmla="*/ 33954 h 129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12629" h="129142">
                    <a:moveTo>
                      <a:pt x="44046" y="37764"/>
                    </a:moveTo>
                    <a:lnTo>
                      <a:pt x="71668" y="37764"/>
                    </a:lnTo>
                    <a:cubicBezTo>
                      <a:pt x="74526" y="37764"/>
                      <a:pt x="78336" y="42526"/>
                      <a:pt x="79288" y="45384"/>
                    </a:cubicBezTo>
                    <a:cubicBezTo>
                      <a:pt x="80241" y="51099"/>
                      <a:pt x="76431" y="58719"/>
                      <a:pt x="69763" y="58719"/>
                    </a:cubicBezTo>
                    <a:lnTo>
                      <a:pt x="34521" y="58719"/>
                    </a:lnTo>
                    <a:cubicBezTo>
                      <a:pt x="33568" y="64434"/>
                      <a:pt x="33568" y="69196"/>
                      <a:pt x="34521" y="73959"/>
                    </a:cubicBezTo>
                    <a:lnTo>
                      <a:pt x="65001" y="73959"/>
                    </a:lnTo>
                    <a:cubicBezTo>
                      <a:pt x="65001" y="73959"/>
                      <a:pt x="68811" y="75864"/>
                      <a:pt x="68811" y="75864"/>
                    </a:cubicBezTo>
                    <a:cubicBezTo>
                      <a:pt x="74526" y="79674"/>
                      <a:pt x="74526" y="87294"/>
                      <a:pt x="70716" y="92056"/>
                    </a:cubicBezTo>
                    <a:cubicBezTo>
                      <a:pt x="66906" y="96819"/>
                      <a:pt x="65001" y="94914"/>
                      <a:pt x="65001" y="94914"/>
                    </a:cubicBezTo>
                    <a:lnTo>
                      <a:pt x="44998" y="94914"/>
                    </a:lnTo>
                    <a:cubicBezTo>
                      <a:pt x="52618" y="105391"/>
                      <a:pt x="65953" y="110154"/>
                      <a:pt x="79288" y="107296"/>
                    </a:cubicBezTo>
                    <a:cubicBezTo>
                      <a:pt x="92623" y="104439"/>
                      <a:pt x="97386" y="94914"/>
                      <a:pt x="105006" y="103486"/>
                    </a:cubicBezTo>
                    <a:cubicBezTo>
                      <a:pt x="112626" y="112059"/>
                      <a:pt x="105006" y="118726"/>
                      <a:pt x="97386" y="122536"/>
                    </a:cubicBezTo>
                    <a:cubicBezTo>
                      <a:pt x="67858" y="138729"/>
                      <a:pt x="33568" y="123489"/>
                      <a:pt x="19281" y="94914"/>
                    </a:cubicBezTo>
                    <a:cubicBezTo>
                      <a:pt x="13566" y="93961"/>
                      <a:pt x="9756" y="94914"/>
                      <a:pt x="4993" y="92056"/>
                    </a:cubicBezTo>
                    <a:cubicBezTo>
                      <a:pt x="-4532" y="85389"/>
                      <a:pt x="3088" y="71101"/>
                      <a:pt x="13566" y="72054"/>
                    </a:cubicBezTo>
                    <a:cubicBezTo>
                      <a:pt x="12613" y="67291"/>
                      <a:pt x="12613" y="61576"/>
                      <a:pt x="13566" y="56814"/>
                    </a:cubicBezTo>
                    <a:cubicBezTo>
                      <a:pt x="3088" y="57766"/>
                      <a:pt x="-4532" y="46336"/>
                      <a:pt x="3088" y="38716"/>
                    </a:cubicBezTo>
                    <a:cubicBezTo>
                      <a:pt x="10708" y="31096"/>
                      <a:pt x="13566" y="36811"/>
                      <a:pt x="19281" y="34906"/>
                    </a:cubicBezTo>
                    <a:cubicBezTo>
                      <a:pt x="31663" y="10141"/>
                      <a:pt x="56428" y="-5099"/>
                      <a:pt x="85003" y="1569"/>
                    </a:cubicBezTo>
                    <a:cubicBezTo>
                      <a:pt x="113578" y="8236"/>
                      <a:pt x="112626" y="12999"/>
                      <a:pt x="112626" y="22524"/>
                    </a:cubicBezTo>
                    <a:cubicBezTo>
                      <a:pt x="112626" y="32049"/>
                      <a:pt x="107863" y="33001"/>
                      <a:pt x="102148" y="33001"/>
                    </a:cubicBezTo>
                    <a:cubicBezTo>
                      <a:pt x="96433" y="33001"/>
                      <a:pt x="93576" y="28239"/>
                      <a:pt x="88813" y="25381"/>
                    </a:cubicBezTo>
                    <a:cubicBezTo>
                      <a:pt x="78336" y="18714"/>
                      <a:pt x="65001" y="19666"/>
                      <a:pt x="54523" y="25381"/>
                    </a:cubicBezTo>
                    <a:cubicBezTo>
                      <a:pt x="44046" y="31096"/>
                      <a:pt x="47856" y="30144"/>
                      <a:pt x="45951" y="33954"/>
                    </a:cubicBezTo>
                    <a:close/>
                  </a:path>
                </a:pathLst>
              </a:custGeom>
              <a:solidFill>
                <a:srgbClr val="FFFFFF"/>
              </a:solidFill>
              <a:ln w="9525"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145421095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23AF5E-6216-6822-2C64-C661804B76C5}"/>
            </a:ext>
          </a:extLst>
        </p:cNvPr>
        <p:cNvGrpSpPr/>
        <p:nvPr/>
      </p:nvGrpSpPr>
      <p:grpSpPr>
        <a:xfrm>
          <a:off x="0" y="0"/>
          <a:ext cx="0" cy="0"/>
          <a:chOff x="0" y="0"/>
          <a:chExt cx="0" cy="0"/>
        </a:xfrm>
      </p:grpSpPr>
      <p:sp>
        <p:nvSpPr>
          <p:cNvPr id="9" name="Freeform 8">
            <a:extLst>
              <a:ext uri="{FF2B5EF4-FFF2-40B4-BE49-F238E27FC236}">
                <a16:creationId xmlns:a16="http://schemas.microsoft.com/office/drawing/2014/main" id="{086796F9-8B2E-CD2D-C725-D287BE8EB5E3}"/>
              </a:ext>
            </a:extLst>
          </p:cNvPr>
          <p:cNvSpPr/>
          <p:nvPr/>
        </p:nvSpPr>
        <p:spPr>
          <a:xfrm>
            <a:off x="-1" y="0"/>
            <a:ext cx="1534450" cy="6194605"/>
          </a:xfrm>
          <a:custGeom>
            <a:avLst/>
            <a:gdLst>
              <a:gd name="connsiteX0" fmla="*/ 1 w 1534450"/>
              <a:gd name="connsiteY0" fmla="*/ 0 h 6194605"/>
              <a:gd name="connsiteX1" fmla="*/ 214586 w 1534450"/>
              <a:gd name="connsiteY1" fmla="*/ 0 h 6194605"/>
              <a:gd name="connsiteX2" fmla="*/ 214586 w 1534450"/>
              <a:gd name="connsiteY2" fmla="*/ 1 h 6194605"/>
              <a:gd name="connsiteX3" fmla="*/ 473397 w 1534450"/>
              <a:gd name="connsiteY3" fmla="*/ 1 h 6194605"/>
              <a:gd name="connsiteX4" fmla="*/ 744369 w 1534450"/>
              <a:gd name="connsiteY4" fmla="*/ 1 h 6194605"/>
              <a:gd name="connsiteX5" fmla="*/ 814003 w 1534450"/>
              <a:gd name="connsiteY5" fmla="*/ 1 h 6194605"/>
              <a:gd name="connsiteX6" fmla="*/ 922872 w 1534450"/>
              <a:gd name="connsiteY6" fmla="*/ 1 h 6194605"/>
              <a:gd name="connsiteX7" fmla="*/ 1084975 w 1534450"/>
              <a:gd name="connsiteY7" fmla="*/ 1 h 6194605"/>
              <a:gd name="connsiteX8" fmla="*/ 1193844 w 1534450"/>
              <a:gd name="connsiteY8" fmla="*/ 1 h 6194605"/>
              <a:gd name="connsiteX9" fmla="*/ 1263478 w 1534450"/>
              <a:gd name="connsiteY9" fmla="*/ 1 h 6194605"/>
              <a:gd name="connsiteX10" fmla="*/ 1534450 w 1534450"/>
              <a:gd name="connsiteY10" fmla="*/ 1 h 6194605"/>
              <a:gd name="connsiteX11" fmla="*/ 1534450 w 1534450"/>
              <a:gd name="connsiteY11" fmla="*/ 280558 h 6194605"/>
              <a:gd name="connsiteX12" fmla="*/ 1534450 w 1534450"/>
              <a:gd name="connsiteY12" fmla="*/ 323234 h 6194605"/>
              <a:gd name="connsiteX13" fmla="*/ 1534450 w 1534450"/>
              <a:gd name="connsiteY13" fmla="*/ 603792 h 6194605"/>
              <a:gd name="connsiteX14" fmla="*/ 1534450 w 1534450"/>
              <a:gd name="connsiteY14" fmla="*/ 691592 h 6194605"/>
              <a:gd name="connsiteX15" fmla="*/ 1534450 w 1534450"/>
              <a:gd name="connsiteY15" fmla="*/ 972149 h 6194605"/>
              <a:gd name="connsiteX16" fmla="*/ 1534450 w 1534450"/>
              <a:gd name="connsiteY16" fmla="*/ 1014826 h 6194605"/>
              <a:gd name="connsiteX17" fmla="*/ 1534450 w 1534450"/>
              <a:gd name="connsiteY17" fmla="*/ 1295384 h 6194605"/>
              <a:gd name="connsiteX18" fmla="*/ 1534450 w 1534450"/>
              <a:gd name="connsiteY18" fmla="*/ 1706708 h 6194605"/>
              <a:gd name="connsiteX19" fmla="*/ 1534450 w 1534450"/>
              <a:gd name="connsiteY19" fmla="*/ 1987265 h 6194605"/>
              <a:gd name="connsiteX20" fmla="*/ 1534450 w 1534450"/>
              <a:gd name="connsiteY20" fmla="*/ 2029942 h 6194605"/>
              <a:gd name="connsiteX21" fmla="*/ 1534450 w 1534450"/>
              <a:gd name="connsiteY21" fmla="*/ 2310499 h 6194605"/>
              <a:gd name="connsiteX22" fmla="*/ 1534450 w 1534450"/>
              <a:gd name="connsiteY22" fmla="*/ 2398299 h 6194605"/>
              <a:gd name="connsiteX23" fmla="*/ 1534450 w 1534450"/>
              <a:gd name="connsiteY23" fmla="*/ 2678857 h 6194605"/>
              <a:gd name="connsiteX24" fmla="*/ 1534450 w 1534450"/>
              <a:gd name="connsiteY24" fmla="*/ 2721534 h 6194605"/>
              <a:gd name="connsiteX25" fmla="*/ 1534450 w 1534450"/>
              <a:gd name="connsiteY25" fmla="*/ 2983125 h 6194605"/>
              <a:gd name="connsiteX26" fmla="*/ 1534450 w 1534450"/>
              <a:gd name="connsiteY26" fmla="*/ 3002091 h 6194605"/>
              <a:gd name="connsiteX27" fmla="*/ 1534450 w 1534450"/>
              <a:gd name="connsiteY27" fmla="*/ 3263682 h 6194605"/>
              <a:gd name="connsiteX28" fmla="*/ 1534450 w 1534450"/>
              <a:gd name="connsiteY28" fmla="*/ 3306358 h 6194605"/>
              <a:gd name="connsiteX29" fmla="*/ 1534450 w 1534450"/>
              <a:gd name="connsiteY29" fmla="*/ 3586916 h 6194605"/>
              <a:gd name="connsiteX30" fmla="*/ 1534450 w 1534450"/>
              <a:gd name="connsiteY30" fmla="*/ 3674717 h 6194605"/>
              <a:gd name="connsiteX31" fmla="*/ 1534450 w 1534450"/>
              <a:gd name="connsiteY31" fmla="*/ 3955274 h 6194605"/>
              <a:gd name="connsiteX32" fmla="*/ 1534450 w 1534450"/>
              <a:gd name="connsiteY32" fmla="*/ 3997950 h 6194605"/>
              <a:gd name="connsiteX33" fmla="*/ 1534450 w 1534450"/>
              <a:gd name="connsiteY33" fmla="*/ 4278508 h 6194605"/>
              <a:gd name="connsiteX34" fmla="*/ 1534450 w 1534450"/>
              <a:gd name="connsiteY34" fmla="*/ 4689832 h 6194605"/>
              <a:gd name="connsiteX35" fmla="*/ 1534450 w 1534450"/>
              <a:gd name="connsiteY35" fmla="*/ 4970389 h 6194605"/>
              <a:gd name="connsiteX36" fmla="*/ 1534450 w 1534450"/>
              <a:gd name="connsiteY36" fmla="*/ 5013066 h 6194605"/>
              <a:gd name="connsiteX37" fmla="*/ 1534450 w 1534450"/>
              <a:gd name="connsiteY37" fmla="*/ 5293623 h 6194605"/>
              <a:gd name="connsiteX38" fmla="*/ 1534450 w 1534450"/>
              <a:gd name="connsiteY38" fmla="*/ 5381423 h 6194605"/>
              <a:gd name="connsiteX39" fmla="*/ 1534450 w 1534450"/>
              <a:gd name="connsiteY39" fmla="*/ 5661981 h 6194605"/>
              <a:gd name="connsiteX40" fmla="*/ 1534450 w 1534450"/>
              <a:gd name="connsiteY40" fmla="*/ 5704658 h 6194605"/>
              <a:gd name="connsiteX41" fmla="*/ 1534450 w 1534450"/>
              <a:gd name="connsiteY41" fmla="*/ 5985215 h 6194605"/>
              <a:gd name="connsiteX42" fmla="*/ 1291991 w 1534450"/>
              <a:gd name="connsiteY42" fmla="*/ 6194605 h 6194605"/>
              <a:gd name="connsiteX43" fmla="*/ 1021020 w 1534450"/>
              <a:gd name="connsiteY43" fmla="*/ 6194605 h 6194605"/>
              <a:gd name="connsiteX44" fmla="*/ 951383 w 1534450"/>
              <a:gd name="connsiteY44" fmla="*/ 6194605 h 6194605"/>
              <a:gd name="connsiteX45" fmla="*/ 842515 w 1534450"/>
              <a:gd name="connsiteY45" fmla="*/ 6194605 h 6194605"/>
              <a:gd name="connsiteX46" fmla="*/ 680412 w 1534450"/>
              <a:gd name="connsiteY46" fmla="*/ 6194605 h 6194605"/>
              <a:gd name="connsiteX47" fmla="*/ 571543 w 1534450"/>
              <a:gd name="connsiteY47" fmla="*/ 6194605 h 6194605"/>
              <a:gd name="connsiteX48" fmla="*/ 501908 w 1534450"/>
              <a:gd name="connsiteY48" fmla="*/ 6194605 h 6194605"/>
              <a:gd name="connsiteX49" fmla="*/ 230937 w 1534450"/>
              <a:gd name="connsiteY49" fmla="*/ 6194605 h 6194605"/>
              <a:gd name="connsiteX50" fmla="*/ 0 w 1534450"/>
              <a:gd name="connsiteY50" fmla="*/ 6194605 h 6194605"/>
              <a:gd name="connsiteX51" fmla="*/ 0 w 1534450"/>
              <a:gd name="connsiteY51" fmla="*/ 6054968 h 6194605"/>
              <a:gd name="connsiteX52" fmla="*/ 0 w 1534450"/>
              <a:gd name="connsiteY52" fmla="*/ 5508071 h 6194605"/>
              <a:gd name="connsiteX53" fmla="*/ 0 w 1534450"/>
              <a:gd name="connsiteY53" fmla="*/ 5367526 h 6194605"/>
              <a:gd name="connsiteX54" fmla="*/ 0 w 1534450"/>
              <a:gd name="connsiteY54" fmla="*/ 5147800 h 6194605"/>
              <a:gd name="connsiteX55" fmla="*/ 0 w 1534450"/>
              <a:gd name="connsiteY55" fmla="*/ 4820627 h 6194605"/>
              <a:gd name="connsiteX56" fmla="*/ 0 w 1534450"/>
              <a:gd name="connsiteY56" fmla="*/ 4600898 h 6194605"/>
              <a:gd name="connsiteX57" fmla="*/ 0 w 1534450"/>
              <a:gd name="connsiteY57" fmla="*/ 4460357 h 6194605"/>
              <a:gd name="connsiteX58" fmla="*/ 0 w 1534450"/>
              <a:gd name="connsiteY58" fmla="*/ 3913457 h 6194605"/>
              <a:gd name="connsiteX59" fmla="*/ 1 w 1534450"/>
              <a:gd name="connsiteY59" fmla="*/ 3913457 h 6194605"/>
              <a:gd name="connsiteX60" fmla="*/ 1 w 1534450"/>
              <a:gd name="connsiteY60" fmla="*/ 3391103 h 6194605"/>
              <a:gd name="connsiteX61" fmla="*/ 1 w 1534450"/>
              <a:gd name="connsiteY61" fmla="*/ 3288458 h 6194605"/>
              <a:gd name="connsiteX62" fmla="*/ 0 w 1534450"/>
              <a:gd name="connsiteY62" fmla="*/ 3288458 h 6194605"/>
              <a:gd name="connsiteX63" fmla="*/ 0 w 1534450"/>
              <a:gd name="connsiteY63" fmla="*/ 3182336 h 6194605"/>
              <a:gd name="connsiteX64" fmla="*/ 1 w 1534450"/>
              <a:gd name="connsiteY64" fmla="*/ 3182336 h 6194605"/>
              <a:gd name="connsiteX65" fmla="*/ 1 w 1534450"/>
              <a:gd name="connsiteY65" fmla="*/ 2930973 h 6194605"/>
              <a:gd name="connsiteX66" fmla="*/ 0 w 1534450"/>
              <a:gd name="connsiteY66" fmla="*/ 2930973 h 6194605"/>
              <a:gd name="connsiteX67" fmla="*/ 0 w 1534450"/>
              <a:gd name="connsiteY67" fmla="*/ 2604180 h 6194605"/>
              <a:gd name="connsiteX68" fmla="*/ 0 w 1534450"/>
              <a:gd name="connsiteY68" fmla="*/ 2383049 h 6194605"/>
              <a:gd name="connsiteX69" fmla="*/ 0 w 1534450"/>
              <a:gd name="connsiteY69" fmla="*/ 1836151 h 6194605"/>
              <a:gd name="connsiteX70" fmla="*/ 0 w 1534450"/>
              <a:gd name="connsiteY70" fmla="*/ 1695606 h 6194605"/>
              <a:gd name="connsiteX71" fmla="*/ 0 w 1534450"/>
              <a:gd name="connsiteY71" fmla="*/ 1475879 h 6194605"/>
              <a:gd name="connsiteX72" fmla="*/ 0 w 1534450"/>
              <a:gd name="connsiteY72" fmla="*/ 1148708 h 6194605"/>
              <a:gd name="connsiteX73" fmla="*/ 0 w 1534450"/>
              <a:gd name="connsiteY73" fmla="*/ 928979 h 6194605"/>
              <a:gd name="connsiteX74" fmla="*/ 0 w 1534450"/>
              <a:gd name="connsiteY74" fmla="*/ 788436 h 6194605"/>
              <a:gd name="connsiteX75" fmla="*/ 0 w 1534450"/>
              <a:gd name="connsiteY75" fmla="*/ 241537 h 6194605"/>
              <a:gd name="connsiteX76" fmla="*/ 1 w 1534450"/>
              <a:gd name="connsiteY76" fmla="*/ 241537 h 61946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1534450" h="6194605">
                <a:moveTo>
                  <a:pt x="1" y="0"/>
                </a:moveTo>
                <a:lnTo>
                  <a:pt x="214586" y="0"/>
                </a:lnTo>
                <a:lnTo>
                  <a:pt x="214586" y="1"/>
                </a:lnTo>
                <a:lnTo>
                  <a:pt x="473397" y="1"/>
                </a:lnTo>
                <a:lnTo>
                  <a:pt x="744369" y="1"/>
                </a:lnTo>
                <a:lnTo>
                  <a:pt x="814003" y="1"/>
                </a:lnTo>
                <a:lnTo>
                  <a:pt x="922872" y="1"/>
                </a:lnTo>
                <a:lnTo>
                  <a:pt x="1084975" y="1"/>
                </a:lnTo>
                <a:lnTo>
                  <a:pt x="1193844" y="1"/>
                </a:lnTo>
                <a:lnTo>
                  <a:pt x="1263478" y="1"/>
                </a:lnTo>
                <a:lnTo>
                  <a:pt x="1534450" y="1"/>
                </a:lnTo>
                <a:lnTo>
                  <a:pt x="1534450" y="280558"/>
                </a:lnTo>
                <a:lnTo>
                  <a:pt x="1534450" y="323234"/>
                </a:lnTo>
                <a:lnTo>
                  <a:pt x="1534450" y="603792"/>
                </a:lnTo>
                <a:lnTo>
                  <a:pt x="1534450" y="691592"/>
                </a:lnTo>
                <a:lnTo>
                  <a:pt x="1534450" y="972149"/>
                </a:lnTo>
                <a:lnTo>
                  <a:pt x="1534450" y="1014826"/>
                </a:lnTo>
                <a:lnTo>
                  <a:pt x="1534450" y="1295384"/>
                </a:lnTo>
                <a:lnTo>
                  <a:pt x="1534450" y="1706708"/>
                </a:lnTo>
                <a:lnTo>
                  <a:pt x="1534450" y="1987265"/>
                </a:lnTo>
                <a:lnTo>
                  <a:pt x="1534450" y="2029942"/>
                </a:lnTo>
                <a:lnTo>
                  <a:pt x="1534450" y="2310499"/>
                </a:lnTo>
                <a:lnTo>
                  <a:pt x="1534450" y="2398299"/>
                </a:lnTo>
                <a:lnTo>
                  <a:pt x="1534450" y="2678857"/>
                </a:lnTo>
                <a:lnTo>
                  <a:pt x="1534450" y="2721534"/>
                </a:lnTo>
                <a:lnTo>
                  <a:pt x="1534450" y="2983125"/>
                </a:lnTo>
                <a:lnTo>
                  <a:pt x="1534450" y="3002091"/>
                </a:lnTo>
                <a:lnTo>
                  <a:pt x="1534450" y="3263682"/>
                </a:lnTo>
                <a:lnTo>
                  <a:pt x="1534450" y="3306358"/>
                </a:lnTo>
                <a:lnTo>
                  <a:pt x="1534450" y="3586916"/>
                </a:lnTo>
                <a:lnTo>
                  <a:pt x="1534450" y="3674717"/>
                </a:lnTo>
                <a:lnTo>
                  <a:pt x="1534450" y="3955274"/>
                </a:lnTo>
                <a:lnTo>
                  <a:pt x="1534450" y="3997950"/>
                </a:lnTo>
                <a:lnTo>
                  <a:pt x="1534450" y="4278508"/>
                </a:lnTo>
                <a:lnTo>
                  <a:pt x="1534450" y="4689832"/>
                </a:lnTo>
                <a:lnTo>
                  <a:pt x="1534450" y="4970389"/>
                </a:lnTo>
                <a:lnTo>
                  <a:pt x="1534450" y="5013066"/>
                </a:lnTo>
                <a:lnTo>
                  <a:pt x="1534450" y="5293623"/>
                </a:lnTo>
                <a:lnTo>
                  <a:pt x="1534450" y="5381423"/>
                </a:lnTo>
                <a:lnTo>
                  <a:pt x="1534450" y="5661981"/>
                </a:lnTo>
                <a:lnTo>
                  <a:pt x="1534450" y="5704658"/>
                </a:lnTo>
                <a:lnTo>
                  <a:pt x="1534450" y="5985215"/>
                </a:lnTo>
                <a:cubicBezTo>
                  <a:pt x="1534450" y="6100550"/>
                  <a:pt x="1426336" y="6194605"/>
                  <a:pt x="1291991" y="6194605"/>
                </a:cubicBezTo>
                <a:lnTo>
                  <a:pt x="1021020" y="6194605"/>
                </a:lnTo>
                <a:lnTo>
                  <a:pt x="951383" y="6194605"/>
                </a:lnTo>
                <a:lnTo>
                  <a:pt x="842515" y="6194605"/>
                </a:lnTo>
                <a:lnTo>
                  <a:pt x="680412" y="6194605"/>
                </a:lnTo>
                <a:lnTo>
                  <a:pt x="571543" y="6194605"/>
                </a:lnTo>
                <a:lnTo>
                  <a:pt x="501908" y="6194605"/>
                </a:lnTo>
                <a:lnTo>
                  <a:pt x="230937" y="6194605"/>
                </a:lnTo>
                <a:lnTo>
                  <a:pt x="0" y="6194605"/>
                </a:lnTo>
                <a:lnTo>
                  <a:pt x="0" y="6054968"/>
                </a:lnTo>
                <a:lnTo>
                  <a:pt x="0" y="5508071"/>
                </a:lnTo>
                <a:lnTo>
                  <a:pt x="0" y="5367526"/>
                </a:lnTo>
                <a:lnTo>
                  <a:pt x="0" y="5147800"/>
                </a:lnTo>
                <a:lnTo>
                  <a:pt x="0" y="4820627"/>
                </a:lnTo>
                <a:lnTo>
                  <a:pt x="0" y="4600898"/>
                </a:lnTo>
                <a:lnTo>
                  <a:pt x="0" y="4460357"/>
                </a:lnTo>
                <a:lnTo>
                  <a:pt x="0" y="3913457"/>
                </a:lnTo>
                <a:lnTo>
                  <a:pt x="1" y="3913457"/>
                </a:lnTo>
                <a:lnTo>
                  <a:pt x="1" y="3391103"/>
                </a:lnTo>
                <a:lnTo>
                  <a:pt x="1" y="3288458"/>
                </a:lnTo>
                <a:lnTo>
                  <a:pt x="0" y="3288458"/>
                </a:lnTo>
                <a:lnTo>
                  <a:pt x="0" y="3182336"/>
                </a:lnTo>
                <a:lnTo>
                  <a:pt x="1" y="3182336"/>
                </a:lnTo>
                <a:lnTo>
                  <a:pt x="1" y="2930973"/>
                </a:lnTo>
                <a:lnTo>
                  <a:pt x="0" y="2930973"/>
                </a:lnTo>
                <a:lnTo>
                  <a:pt x="0" y="2604180"/>
                </a:lnTo>
                <a:lnTo>
                  <a:pt x="0" y="2383049"/>
                </a:lnTo>
                <a:lnTo>
                  <a:pt x="0" y="1836151"/>
                </a:lnTo>
                <a:lnTo>
                  <a:pt x="0" y="1695606"/>
                </a:lnTo>
                <a:lnTo>
                  <a:pt x="0" y="1475879"/>
                </a:lnTo>
                <a:lnTo>
                  <a:pt x="0" y="1148708"/>
                </a:lnTo>
                <a:lnTo>
                  <a:pt x="0" y="928979"/>
                </a:lnTo>
                <a:lnTo>
                  <a:pt x="0" y="788436"/>
                </a:lnTo>
                <a:lnTo>
                  <a:pt x="0" y="241537"/>
                </a:lnTo>
                <a:lnTo>
                  <a:pt x="1" y="241537"/>
                </a:lnTo>
                <a:close/>
              </a:path>
            </a:pathLst>
          </a:custGeom>
          <a:solidFill>
            <a:srgbClr val="EC7C69"/>
          </a:solidFill>
          <a:ln w="24491" cap="flat">
            <a:noFill/>
            <a:prstDash val="solid"/>
            <a:miter/>
          </a:ln>
        </p:spPr>
        <p:txBody>
          <a:bodyPr wrap="square" rtlCol="0" anchor="ctr">
            <a:noAutofit/>
          </a:bodyPr>
          <a:lstStyle/>
          <a:p>
            <a:endParaRPr lang="en-US"/>
          </a:p>
        </p:txBody>
      </p:sp>
      <p:cxnSp>
        <p:nvCxnSpPr>
          <p:cNvPr id="10" name="Straight Connector 9">
            <a:extLst>
              <a:ext uri="{FF2B5EF4-FFF2-40B4-BE49-F238E27FC236}">
                <a16:creationId xmlns:a16="http://schemas.microsoft.com/office/drawing/2014/main" id="{F4748ACE-CFF3-3E5F-25D4-694F0013754D}"/>
              </a:ext>
            </a:extLst>
          </p:cNvPr>
          <p:cNvCxnSpPr>
            <a:cxnSpLocks/>
          </p:cNvCxnSpPr>
          <p:nvPr/>
        </p:nvCxnSpPr>
        <p:spPr>
          <a:xfrm>
            <a:off x="1839464" y="1027171"/>
            <a:ext cx="91059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Slide Number Placeholder 5">
            <a:extLst>
              <a:ext uri="{FF2B5EF4-FFF2-40B4-BE49-F238E27FC236}">
                <a16:creationId xmlns:a16="http://schemas.microsoft.com/office/drawing/2014/main" id="{CBB881E8-D2DA-02B3-15CD-8AE9E32B340E}"/>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52</a:t>
            </a:fld>
            <a:endParaRPr lang="fr-CA" sz="1200" dirty="0"/>
          </a:p>
        </p:txBody>
      </p:sp>
      <p:sp>
        <p:nvSpPr>
          <p:cNvPr id="2" name="TextBox 1">
            <a:extLst>
              <a:ext uri="{FF2B5EF4-FFF2-40B4-BE49-F238E27FC236}">
                <a16:creationId xmlns:a16="http://schemas.microsoft.com/office/drawing/2014/main" id="{98F9E3C3-3E67-3D0C-1014-7C3624DAD5FD}"/>
              </a:ext>
            </a:extLst>
          </p:cNvPr>
          <p:cNvSpPr txBox="1"/>
          <p:nvPr/>
        </p:nvSpPr>
        <p:spPr>
          <a:xfrm>
            <a:off x="2039426" y="1231046"/>
            <a:ext cx="8900381" cy="2246769"/>
          </a:xfrm>
          <a:prstGeom prst="rect">
            <a:avLst/>
          </a:prstGeom>
          <a:noFill/>
        </p:spPr>
        <p:txBody>
          <a:bodyPr wrap="square">
            <a:spAutoFit/>
          </a:bodyPr>
          <a:lstStyle/>
          <a:p>
            <a:pPr>
              <a:lnSpc>
                <a:spcPts val="2380"/>
              </a:lnSpc>
              <a:spcAft>
                <a:spcPts val="1200"/>
              </a:spcAft>
            </a:pPr>
            <a:r>
              <a:rPr lang="en-IE" sz="2200" dirty="0">
                <a:solidFill>
                  <a:srgbClr val="494949"/>
                </a:solidFill>
              </a:rPr>
              <a:t>Þessar glærur útskýra ofangreint nánar og sýna áætlaðan kostnað, verð og arðsemi (ROI) sem þú getur búist við samkvæmt nokkrum vinsælum valkostum gististaða í ferðaþjónustu</a:t>
            </a:r>
          </a:p>
          <a:p>
            <a:pPr>
              <a:lnSpc>
                <a:spcPts val="2380"/>
              </a:lnSpc>
              <a:spcAft>
                <a:spcPts val="1200"/>
              </a:spcAft>
            </a:pPr>
            <a:endParaRPr lang="en-IE" sz="2200" dirty="0">
              <a:solidFill>
                <a:srgbClr val="494949"/>
              </a:solidFill>
            </a:endParaRPr>
          </a:p>
          <a:p>
            <a:pPr>
              <a:lnSpc>
                <a:spcPts val="2380"/>
              </a:lnSpc>
            </a:pPr>
            <a:endParaRPr lang="en-US" sz="2200" dirty="0">
              <a:solidFill>
                <a:srgbClr val="494949"/>
              </a:solidFill>
            </a:endParaRPr>
          </a:p>
          <a:p>
            <a:pPr>
              <a:lnSpc>
                <a:spcPts val="2380"/>
              </a:lnSpc>
            </a:pPr>
            <a:endParaRPr lang="en-US" sz="2200" b="0" dirty="0">
              <a:solidFill>
                <a:srgbClr val="494949"/>
              </a:solidFill>
            </a:endParaRPr>
          </a:p>
        </p:txBody>
      </p:sp>
      <p:pic>
        <p:nvPicPr>
          <p:cNvPr id="14" name="Picture 13">
            <a:extLst>
              <a:ext uri="{FF2B5EF4-FFF2-40B4-BE49-F238E27FC236}">
                <a16:creationId xmlns:a16="http://schemas.microsoft.com/office/drawing/2014/main" id="{BACD75D3-D935-99A8-2E96-532EF5F24156}"/>
              </a:ext>
            </a:extLst>
          </p:cNvPr>
          <p:cNvPicPr>
            <a:picLocks noChangeAspect="1"/>
          </p:cNvPicPr>
          <p:nvPr/>
        </p:nvPicPr>
        <p:blipFill>
          <a:blip r:embed="rId2">
            <a:alphaModFix amt="33000"/>
            <a:biLevel thresh="25000"/>
            <a:extLst>
              <a:ext uri="{BEBA8EAE-BF5A-486C-A8C5-ECC9F3942E4B}">
                <a14:imgProps xmlns:a14="http://schemas.microsoft.com/office/drawing/2010/main">
                  <a14:imgLayer r:embed="rId3">
                    <a14:imgEffect>
                      <a14:colorTemperature colorTemp="4700"/>
                    </a14:imgEffect>
                  </a14:imgLayer>
                </a14:imgProps>
              </a:ext>
              <a:ext uri="{28A0092B-C50C-407E-A947-70E740481C1C}">
                <a14:useLocalDpi xmlns:a14="http://schemas.microsoft.com/office/drawing/2010/main" val="0"/>
              </a:ext>
            </a:extLst>
          </a:blip>
          <a:srcRect l="53155" t="-1" r="5047" b="49903"/>
          <a:stretch/>
        </p:blipFill>
        <p:spPr>
          <a:xfrm>
            <a:off x="-1284550" y="4197350"/>
            <a:ext cx="3580276" cy="2659133"/>
          </a:xfrm>
          <a:prstGeom prst="rect">
            <a:avLst/>
          </a:prstGeom>
        </p:spPr>
      </p:pic>
      <p:sp>
        <p:nvSpPr>
          <p:cNvPr id="5" name="Text Placeholder 5">
            <a:extLst>
              <a:ext uri="{FF2B5EF4-FFF2-40B4-BE49-F238E27FC236}">
                <a16:creationId xmlns:a16="http://schemas.microsoft.com/office/drawing/2014/main" id="{DEF03917-2F7A-4FCA-C104-24A09E7FEAAE}"/>
              </a:ext>
            </a:extLst>
          </p:cNvPr>
          <p:cNvSpPr txBox="1">
            <a:spLocks/>
          </p:cNvSpPr>
          <p:nvPr/>
        </p:nvSpPr>
        <p:spPr>
          <a:xfrm>
            <a:off x="2039427" y="400242"/>
            <a:ext cx="8395403" cy="1464686"/>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solidFill>
                  <a:srgbClr val="459597"/>
                </a:solidFill>
              </a:rPr>
              <a:t>Hugmynd og gistirýmategundir</a:t>
            </a:r>
          </a:p>
          <a:p>
            <a:pPr>
              <a:lnSpc>
                <a:spcPts val="2900"/>
              </a:lnSpc>
            </a:pPr>
            <a:endParaRPr lang="en-US" dirty="0">
              <a:solidFill>
                <a:srgbClr val="459597"/>
              </a:solidFill>
            </a:endParaRPr>
          </a:p>
          <a:p>
            <a:pPr>
              <a:lnSpc>
                <a:spcPts val="2900"/>
              </a:lnSpc>
            </a:pPr>
            <a:endParaRPr lang="en-US" dirty="0"/>
          </a:p>
        </p:txBody>
      </p:sp>
      <p:sp>
        <p:nvSpPr>
          <p:cNvPr id="6" name="Text Placeholder 3">
            <a:extLst>
              <a:ext uri="{FF2B5EF4-FFF2-40B4-BE49-F238E27FC236}">
                <a16:creationId xmlns:a16="http://schemas.microsoft.com/office/drawing/2014/main" id="{CD7B4574-AEDD-0C7F-6967-DA58B25D82C5}"/>
              </a:ext>
            </a:extLst>
          </p:cNvPr>
          <p:cNvSpPr txBox="1">
            <a:spLocks/>
          </p:cNvSpPr>
          <p:nvPr/>
        </p:nvSpPr>
        <p:spPr>
          <a:xfrm rot="16200000">
            <a:off x="-983297" y="1835609"/>
            <a:ext cx="4099836" cy="1229105"/>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lnSpc>
                <a:spcPts val="3620"/>
              </a:lnSpc>
            </a:pPr>
            <a:r>
              <a:rPr lang="en-US" dirty="0">
                <a:solidFill>
                  <a:schemeClr val="bg1"/>
                </a:solidFill>
              </a:rPr>
              <a:t>Gerðir ATA</a:t>
            </a:r>
          </a:p>
          <a:p>
            <a:pPr algn="r">
              <a:lnSpc>
                <a:spcPts val="3620"/>
              </a:lnSpc>
            </a:pPr>
            <a:endParaRPr lang="en-US" dirty="0">
              <a:solidFill>
                <a:schemeClr val="bg1"/>
              </a:solidFill>
            </a:endParaRPr>
          </a:p>
        </p:txBody>
      </p:sp>
      <p:sp>
        <p:nvSpPr>
          <p:cNvPr id="11" name="TextBox 10">
            <a:extLst>
              <a:ext uri="{FF2B5EF4-FFF2-40B4-BE49-F238E27FC236}">
                <a16:creationId xmlns:a16="http://schemas.microsoft.com/office/drawing/2014/main" id="{26DC3575-58B2-80EE-6244-9DD434BFAFE9}"/>
              </a:ext>
            </a:extLst>
          </p:cNvPr>
          <p:cNvSpPr txBox="1"/>
          <p:nvPr/>
        </p:nvSpPr>
        <p:spPr>
          <a:xfrm>
            <a:off x="2039426" y="5915642"/>
            <a:ext cx="6311152" cy="369332"/>
          </a:xfrm>
          <a:prstGeom prst="rect">
            <a:avLst/>
          </a:prstGeom>
          <a:noFill/>
        </p:spPr>
        <p:txBody>
          <a:bodyPr wrap="square" rtlCol="0">
            <a:spAutoFit/>
          </a:bodyPr>
          <a:lstStyle/>
          <a:p>
            <a:r>
              <a:rPr lang="en-US" dirty="0">
                <a:solidFill>
                  <a:srgbClr val="459597"/>
                </a:solidFill>
                <a:hlinkClick r:id="rId4">
                  <a:extLst>
                    <a:ext uri="{A12FA001-AC4F-418D-AE19-62706E023703}">
                      <ahyp:hlinkClr xmlns:ahyp="http://schemas.microsoft.com/office/drawing/2018/hyperlinkcolor" val="tx"/>
                    </a:ext>
                  </a:extLst>
                </a:hlinkClick>
              </a:rPr>
              <a:t>Hvernig á að hefja, setja upp og byggja arðbæran glamping-rekstur</a:t>
            </a:r>
            <a:endParaRPr lang="en-IE" dirty="0">
              <a:solidFill>
                <a:srgbClr val="459597"/>
              </a:solidFill>
            </a:endParaRPr>
          </a:p>
        </p:txBody>
      </p:sp>
      <p:graphicFrame>
        <p:nvGraphicFramePr>
          <p:cNvPr id="13" name="Table 12">
            <a:extLst>
              <a:ext uri="{FF2B5EF4-FFF2-40B4-BE49-F238E27FC236}">
                <a16:creationId xmlns:a16="http://schemas.microsoft.com/office/drawing/2014/main" id="{C61FA31E-7E74-6F4E-4C9B-2C552FA73420}"/>
              </a:ext>
            </a:extLst>
          </p:cNvPr>
          <p:cNvGraphicFramePr>
            <a:graphicFrameLocks noGrp="1"/>
          </p:cNvGraphicFramePr>
          <p:nvPr>
            <p:extLst>
              <p:ext uri="{D42A27DB-BD31-4B8C-83A1-F6EECF244321}">
                <p14:modId xmlns:p14="http://schemas.microsoft.com/office/powerpoint/2010/main" val="3123918390"/>
              </p:ext>
            </p:extLst>
          </p:nvPr>
        </p:nvGraphicFramePr>
        <p:xfrm>
          <a:off x="2071513" y="2533486"/>
          <a:ext cx="9424200" cy="3322320"/>
        </p:xfrm>
        <a:graphic>
          <a:graphicData uri="http://schemas.openxmlformats.org/drawingml/2006/table">
            <a:tbl>
              <a:tblPr firstRow="1" bandRow="1">
                <a:tableStyleId>{5C22544A-7EE6-4342-B048-85BDC9FD1C3A}</a:tableStyleId>
              </a:tblPr>
              <a:tblGrid>
                <a:gridCol w="3141400">
                  <a:extLst>
                    <a:ext uri="{9D8B030D-6E8A-4147-A177-3AD203B41FA5}">
                      <a16:colId xmlns:a16="http://schemas.microsoft.com/office/drawing/2014/main" val="1315654808"/>
                    </a:ext>
                  </a:extLst>
                </a:gridCol>
                <a:gridCol w="3141400">
                  <a:extLst>
                    <a:ext uri="{9D8B030D-6E8A-4147-A177-3AD203B41FA5}">
                      <a16:colId xmlns:a16="http://schemas.microsoft.com/office/drawing/2014/main" val="2964838693"/>
                    </a:ext>
                  </a:extLst>
                </a:gridCol>
                <a:gridCol w="3141400">
                  <a:extLst>
                    <a:ext uri="{9D8B030D-6E8A-4147-A177-3AD203B41FA5}">
                      <a16:colId xmlns:a16="http://schemas.microsoft.com/office/drawing/2014/main" val="573140853"/>
                    </a:ext>
                  </a:extLst>
                </a:gridCol>
              </a:tblGrid>
              <a:tr h="370840">
                <a:tc>
                  <a:txBody>
                    <a:bodyPr/>
                    <a:lstStyle/>
                    <a:p>
                      <a:r>
                        <a:rPr lang="en-IE" sz="2200" b="1" dirty="0">
                          <a:effectLst/>
                        </a:rPr>
                        <a:t>Gistingarform</a:t>
                      </a:r>
                    </a:p>
                  </a:txBody>
                  <a:tcPr anchor="ctr">
                    <a:lnB w="12700" cap="flat" cmpd="sng" algn="ctr">
                      <a:solidFill>
                        <a:srgbClr val="459597"/>
                      </a:solidFill>
                      <a:prstDash val="solid"/>
                      <a:round/>
                      <a:headEnd type="none" w="med" len="med"/>
                      <a:tailEnd type="none" w="med" len="med"/>
                    </a:lnB>
                    <a:solidFill>
                      <a:srgbClr val="EC7C69"/>
                    </a:solidFill>
                  </a:tcPr>
                </a:tc>
                <a:tc>
                  <a:txBody>
                    <a:bodyPr/>
                    <a:lstStyle/>
                    <a:p>
                      <a:r>
                        <a:rPr lang="en-IE" sz="2200" b="1" dirty="0">
                          <a:effectLst/>
                        </a:rPr>
                        <a:t>Kostir</a:t>
                      </a:r>
                    </a:p>
                  </a:txBody>
                  <a:tcPr anchor="ctr">
                    <a:lnB w="12700" cap="flat" cmpd="sng" algn="ctr">
                      <a:solidFill>
                        <a:srgbClr val="459597"/>
                      </a:solidFill>
                      <a:prstDash val="solid"/>
                      <a:round/>
                      <a:headEnd type="none" w="med" len="med"/>
                      <a:tailEnd type="none" w="med" len="med"/>
                    </a:lnB>
                    <a:solidFill>
                      <a:srgbClr val="EC7C69"/>
                    </a:solidFill>
                  </a:tcPr>
                </a:tc>
                <a:tc>
                  <a:txBody>
                    <a:bodyPr/>
                    <a:lstStyle/>
                    <a:p>
                      <a:r>
                        <a:rPr lang="en-IE" sz="2200" b="1" dirty="0">
                          <a:effectLst/>
                        </a:rPr>
                        <a:t>Ókostir</a:t>
                      </a:r>
                    </a:p>
                  </a:txBody>
                  <a:tcPr anchor="ctr">
                    <a:lnB w="12700" cap="flat" cmpd="sng" algn="ctr">
                      <a:solidFill>
                        <a:srgbClr val="459597"/>
                      </a:solidFill>
                      <a:prstDash val="solid"/>
                      <a:round/>
                      <a:headEnd type="none" w="med" len="med"/>
                      <a:tailEnd type="none" w="med" len="med"/>
                    </a:lnB>
                    <a:solidFill>
                      <a:srgbClr val="EC7C69"/>
                    </a:solidFill>
                  </a:tcPr>
                </a:tc>
                <a:extLst>
                  <a:ext uri="{0D108BD9-81ED-4DB2-BD59-A6C34878D82A}">
                    <a16:rowId xmlns:a16="http://schemas.microsoft.com/office/drawing/2014/main" val="3641832468"/>
                  </a:ext>
                </a:extLst>
              </a:tr>
              <a:tr h="370840">
                <a:tc>
                  <a:txBody>
                    <a:bodyPr/>
                    <a:lstStyle/>
                    <a:p>
                      <a:r>
                        <a:rPr lang="en-IE" sz="2000" b="1" dirty="0">
                          <a:solidFill>
                            <a:srgbClr val="459597"/>
                          </a:solidFill>
                          <a:effectLst/>
                        </a:rPr>
                        <a:t>Safarítjöld</a:t>
                      </a:r>
                    </a:p>
                  </a:txBody>
                  <a:tcPr anchor="ctr">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rgbClr val="459597"/>
                      </a:solidFill>
                      <a:prstDash val="solid"/>
                      <a:round/>
                      <a:headEnd type="none" w="med" len="med"/>
                      <a:tailEnd type="none" w="med" len="med"/>
                    </a:lnT>
                    <a:lnB w="12700" cap="flat" cmpd="sng" algn="ctr">
                      <a:solidFill>
                        <a:srgbClr val="459597"/>
                      </a:solidFill>
                      <a:prstDash val="solid"/>
                      <a:round/>
                      <a:headEnd type="none" w="med" len="med"/>
                      <a:tailEnd type="none" w="med" len="med"/>
                    </a:lnB>
                    <a:noFill/>
                  </a:tcPr>
                </a:tc>
                <a:tc>
                  <a:txBody>
                    <a:bodyPr/>
                    <a:lstStyle/>
                    <a:p>
                      <a:r>
                        <a:rPr lang="en-IE" sz="2000">
                          <a:solidFill>
                            <a:srgbClr val="494949"/>
                          </a:solidFill>
                          <a:effectLst/>
                        </a:rPr>
                        <a:t>Rúmgott, fjölskylduvænt</a:t>
                      </a:r>
                    </a:p>
                  </a:txBody>
                  <a:tcPr anchor="ctr">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rgbClr val="459597"/>
                      </a:solidFill>
                      <a:prstDash val="solid"/>
                      <a:round/>
                      <a:headEnd type="none" w="med" len="med"/>
                      <a:tailEnd type="none" w="med" len="med"/>
                    </a:lnT>
                    <a:lnB w="12700" cap="flat" cmpd="sng" algn="ctr">
                      <a:solidFill>
                        <a:srgbClr val="459597"/>
                      </a:solidFill>
                      <a:prstDash val="solid"/>
                      <a:round/>
                      <a:headEnd type="none" w="med" len="med"/>
                      <a:tailEnd type="none" w="med" len="med"/>
                    </a:lnB>
                    <a:noFill/>
                  </a:tcPr>
                </a:tc>
                <a:tc>
                  <a:txBody>
                    <a:bodyPr/>
                    <a:lstStyle/>
                    <a:p>
                      <a:r>
                        <a:rPr lang="en-IE" sz="2000">
                          <a:solidFill>
                            <a:srgbClr val="494949"/>
                          </a:solidFill>
                          <a:effectLst/>
                        </a:rPr>
                        <a:t>Minni einangrun</a:t>
                      </a:r>
                    </a:p>
                  </a:txBody>
                  <a:tcPr anchor="ctr">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rgbClr val="459597"/>
                      </a:solidFill>
                      <a:prstDash val="solid"/>
                      <a:round/>
                      <a:headEnd type="none" w="med" len="med"/>
                      <a:tailEnd type="none" w="med" len="med"/>
                    </a:lnT>
                    <a:lnB w="12700" cap="flat" cmpd="sng" algn="ctr">
                      <a:solidFill>
                        <a:srgbClr val="459597"/>
                      </a:solidFill>
                      <a:prstDash val="solid"/>
                      <a:round/>
                      <a:headEnd type="none" w="med" len="med"/>
                      <a:tailEnd type="none" w="med" len="med"/>
                    </a:lnB>
                    <a:noFill/>
                  </a:tcPr>
                </a:tc>
                <a:extLst>
                  <a:ext uri="{0D108BD9-81ED-4DB2-BD59-A6C34878D82A}">
                    <a16:rowId xmlns:a16="http://schemas.microsoft.com/office/drawing/2014/main" val="436756021"/>
                  </a:ext>
                </a:extLst>
              </a:tr>
              <a:tr h="370840">
                <a:tc>
                  <a:txBody>
                    <a:bodyPr/>
                    <a:lstStyle/>
                    <a:p>
                      <a:r>
                        <a:rPr lang="en-IE" sz="2000" b="1" dirty="0">
                          <a:solidFill>
                            <a:srgbClr val="459597"/>
                          </a:solidFill>
                          <a:effectLst/>
                        </a:rPr>
                        <a:t>Glamping-kúpar</a:t>
                      </a:r>
                    </a:p>
                  </a:txBody>
                  <a:tcPr anchor="ctr">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rgbClr val="459597"/>
                      </a:solidFill>
                      <a:prstDash val="solid"/>
                      <a:round/>
                      <a:headEnd type="none" w="med" len="med"/>
                      <a:tailEnd type="none" w="med" len="med"/>
                    </a:lnT>
                    <a:lnB w="12700" cap="flat" cmpd="sng" algn="ctr">
                      <a:solidFill>
                        <a:srgbClr val="459597"/>
                      </a:solidFill>
                      <a:prstDash val="solid"/>
                      <a:round/>
                      <a:headEnd type="none" w="med" len="med"/>
                      <a:tailEnd type="none" w="med" len="med"/>
                    </a:lnB>
                    <a:noFill/>
                  </a:tcPr>
                </a:tc>
                <a:tc>
                  <a:txBody>
                    <a:bodyPr/>
                    <a:lstStyle/>
                    <a:p>
                      <a:r>
                        <a:rPr lang="en-US" sz="2000" dirty="0">
                          <a:solidFill>
                            <a:srgbClr val="494949"/>
                          </a:solidFill>
                          <a:effectLst/>
                        </a:rPr>
                        <a:t>Framtíðarhönnun, vel einangruð, hentar öllum</a:t>
                      </a:r>
                    </a:p>
                  </a:txBody>
                  <a:tcPr anchor="ctr">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rgbClr val="459597"/>
                      </a:solidFill>
                      <a:prstDash val="solid"/>
                      <a:round/>
                      <a:headEnd type="none" w="med" len="med"/>
                      <a:tailEnd type="none" w="med" len="med"/>
                    </a:lnT>
                    <a:lnB w="12700" cap="flat" cmpd="sng" algn="ctr">
                      <a:solidFill>
                        <a:srgbClr val="459597"/>
                      </a:solidFill>
                      <a:prstDash val="solid"/>
                      <a:round/>
                      <a:headEnd type="none" w="med" len="med"/>
                      <a:tailEnd type="none" w="med" len="med"/>
                    </a:lnB>
                    <a:noFill/>
                  </a:tcPr>
                </a:tc>
                <a:tc>
                  <a:txBody>
                    <a:bodyPr/>
                    <a:lstStyle/>
                    <a:p>
                      <a:r>
                        <a:rPr lang="en-IE" sz="2000">
                          <a:solidFill>
                            <a:srgbClr val="494949"/>
                          </a:solidFill>
                          <a:effectLst/>
                        </a:rPr>
                        <a:t>Getur orðið heitt</a:t>
                      </a:r>
                    </a:p>
                  </a:txBody>
                  <a:tcPr anchor="ctr">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rgbClr val="459597"/>
                      </a:solidFill>
                      <a:prstDash val="solid"/>
                      <a:round/>
                      <a:headEnd type="none" w="med" len="med"/>
                      <a:tailEnd type="none" w="med" len="med"/>
                    </a:lnT>
                    <a:lnB w="12700" cap="flat" cmpd="sng" algn="ctr">
                      <a:solidFill>
                        <a:srgbClr val="459597"/>
                      </a:solidFill>
                      <a:prstDash val="solid"/>
                      <a:round/>
                      <a:headEnd type="none" w="med" len="med"/>
                      <a:tailEnd type="none" w="med" len="med"/>
                    </a:lnB>
                    <a:noFill/>
                  </a:tcPr>
                </a:tc>
                <a:extLst>
                  <a:ext uri="{0D108BD9-81ED-4DB2-BD59-A6C34878D82A}">
                    <a16:rowId xmlns:a16="http://schemas.microsoft.com/office/drawing/2014/main" val="2119150372"/>
                  </a:ext>
                </a:extLst>
              </a:tr>
              <a:tr h="370840">
                <a:tc>
                  <a:txBody>
                    <a:bodyPr/>
                    <a:lstStyle/>
                    <a:p>
                      <a:r>
                        <a:rPr lang="en-IE" sz="2000" b="1" dirty="0">
                          <a:solidFill>
                            <a:srgbClr val="459597"/>
                          </a:solidFill>
                          <a:effectLst/>
                        </a:rPr>
                        <a:t>Smáhús</a:t>
                      </a:r>
                    </a:p>
                  </a:txBody>
                  <a:tcPr anchor="ctr">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rgbClr val="459597"/>
                      </a:solidFill>
                      <a:prstDash val="solid"/>
                      <a:round/>
                      <a:headEnd type="none" w="med" len="med"/>
                      <a:tailEnd type="none" w="med" len="med"/>
                    </a:lnT>
                    <a:lnB w="12700" cap="flat" cmpd="sng" algn="ctr">
                      <a:solidFill>
                        <a:srgbClr val="459597"/>
                      </a:solidFill>
                      <a:prstDash val="solid"/>
                      <a:round/>
                      <a:headEnd type="none" w="med" len="med"/>
                      <a:tailEnd type="none" w="med" len="med"/>
                    </a:lnB>
                    <a:noFill/>
                  </a:tcPr>
                </a:tc>
                <a:tc>
                  <a:txBody>
                    <a:bodyPr/>
                    <a:lstStyle/>
                    <a:p>
                      <a:r>
                        <a:rPr lang="en-IE" sz="2000" dirty="0">
                          <a:solidFill>
                            <a:srgbClr val="494949"/>
                          </a:solidFill>
                          <a:effectLst/>
                        </a:rPr>
                        <a:t>Fullbúin, nothæf allt árið</a:t>
                      </a:r>
                    </a:p>
                  </a:txBody>
                  <a:tcPr anchor="ctr">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rgbClr val="459597"/>
                      </a:solidFill>
                      <a:prstDash val="solid"/>
                      <a:round/>
                      <a:headEnd type="none" w="med" len="med"/>
                      <a:tailEnd type="none" w="med" len="med"/>
                    </a:lnT>
                    <a:lnB w="12700" cap="flat" cmpd="sng" algn="ctr">
                      <a:solidFill>
                        <a:srgbClr val="459597"/>
                      </a:solidFill>
                      <a:prstDash val="solid"/>
                      <a:round/>
                      <a:headEnd type="none" w="med" len="med"/>
                      <a:tailEnd type="none" w="med" len="med"/>
                    </a:lnB>
                    <a:noFill/>
                  </a:tcPr>
                </a:tc>
                <a:tc>
                  <a:txBody>
                    <a:bodyPr/>
                    <a:lstStyle/>
                    <a:p>
                      <a:r>
                        <a:rPr lang="en-IE" sz="2000" dirty="0">
                          <a:solidFill>
                            <a:srgbClr val="494949"/>
                          </a:solidFill>
                          <a:effectLst/>
                        </a:rPr>
                        <a:t>Minni</a:t>
                      </a:r>
                    </a:p>
                  </a:txBody>
                  <a:tcPr anchor="ctr">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rgbClr val="459597"/>
                      </a:solidFill>
                      <a:prstDash val="solid"/>
                      <a:round/>
                      <a:headEnd type="none" w="med" len="med"/>
                      <a:tailEnd type="none" w="med" len="med"/>
                    </a:lnT>
                    <a:lnB w="12700" cap="flat" cmpd="sng" algn="ctr">
                      <a:solidFill>
                        <a:srgbClr val="459597"/>
                      </a:solidFill>
                      <a:prstDash val="solid"/>
                      <a:round/>
                      <a:headEnd type="none" w="med" len="med"/>
                      <a:tailEnd type="none" w="med" len="med"/>
                    </a:lnB>
                    <a:noFill/>
                  </a:tcPr>
                </a:tc>
                <a:extLst>
                  <a:ext uri="{0D108BD9-81ED-4DB2-BD59-A6C34878D82A}">
                    <a16:rowId xmlns:a16="http://schemas.microsoft.com/office/drawing/2014/main" val="1324824433"/>
                  </a:ext>
                </a:extLst>
              </a:tr>
              <a:tr h="370840">
                <a:tc>
                  <a:txBody>
                    <a:bodyPr/>
                    <a:lstStyle/>
                    <a:p>
                      <a:r>
                        <a:rPr lang="en-IE" sz="2000" b="1" dirty="0">
                          <a:solidFill>
                            <a:srgbClr val="459597"/>
                          </a:solidFill>
                          <a:effectLst/>
                        </a:rPr>
                        <a:t>Tréhús</a:t>
                      </a:r>
                    </a:p>
                  </a:txBody>
                  <a:tcPr anchor="ctr">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rgbClr val="459597"/>
                      </a:solidFill>
                      <a:prstDash val="solid"/>
                      <a:round/>
                      <a:headEnd type="none" w="med" len="med"/>
                      <a:tailEnd type="none" w="med" len="med"/>
                    </a:lnT>
                    <a:lnB w="12700" cap="flat" cmpd="sng" algn="ctr">
                      <a:solidFill>
                        <a:srgbClr val="459597"/>
                      </a:solidFill>
                      <a:prstDash val="solid"/>
                      <a:round/>
                      <a:headEnd type="none" w="med" len="med"/>
                      <a:tailEnd type="none" w="med" len="med"/>
                    </a:lnB>
                    <a:noFill/>
                  </a:tcPr>
                </a:tc>
                <a:tc>
                  <a:txBody>
                    <a:bodyPr/>
                    <a:lstStyle/>
                    <a:p>
                      <a:r>
                        <a:rPr lang="en-IE" sz="2000" dirty="0">
                          <a:solidFill>
                            <a:srgbClr val="494949"/>
                          </a:solidFill>
                          <a:effectLst/>
                        </a:rPr>
                        <a:t>Einstakt, dýptartengd í eðli</a:t>
                      </a:r>
                    </a:p>
                  </a:txBody>
                  <a:tcPr anchor="ctr">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rgbClr val="459597"/>
                      </a:solidFill>
                      <a:prstDash val="solid"/>
                      <a:round/>
                      <a:headEnd type="none" w="med" len="med"/>
                      <a:tailEnd type="none" w="med" len="med"/>
                    </a:lnT>
                    <a:lnB w="12700" cap="flat" cmpd="sng" algn="ctr">
                      <a:solidFill>
                        <a:srgbClr val="459597"/>
                      </a:solidFill>
                      <a:prstDash val="solid"/>
                      <a:round/>
                      <a:headEnd type="none" w="med" len="med"/>
                      <a:tailEnd type="none" w="med" len="med"/>
                    </a:lnB>
                    <a:noFill/>
                  </a:tcPr>
                </a:tc>
                <a:tc>
                  <a:txBody>
                    <a:bodyPr/>
                    <a:lstStyle/>
                    <a:p>
                      <a:r>
                        <a:rPr lang="en-IE" sz="2000" dirty="0">
                          <a:solidFill>
                            <a:srgbClr val="494949"/>
                          </a:solidFill>
                          <a:effectLst/>
                        </a:rPr>
                        <a:t>Ekki alltaf aðgengilegt</a:t>
                      </a:r>
                    </a:p>
                  </a:txBody>
                  <a:tcPr anchor="ctr">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rgbClr val="459597"/>
                      </a:solidFill>
                      <a:prstDash val="solid"/>
                      <a:round/>
                      <a:headEnd type="none" w="med" len="med"/>
                      <a:tailEnd type="none" w="med" len="med"/>
                    </a:lnT>
                    <a:lnB w="12700" cap="flat" cmpd="sng" algn="ctr">
                      <a:solidFill>
                        <a:srgbClr val="459597"/>
                      </a:solidFill>
                      <a:prstDash val="solid"/>
                      <a:round/>
                      <a:headEnd type="none" w="med" len="med"/>
                      <a:tailEnd type="none" w="med" len="med"/>
                    </a:lnB>
                    <a:noFill/>
                  </a:tcPr>
                </a:tc>
                <a:extLst>
                  <a:ext uri="{0D108BD9-81ED-4DB2-BD59-A6C34878D82A}">
                    <a16:rowId xmlns:a16="http://schemas.microsoft.com/office/drawing/2014/main" val="1847260058"/>
                  </a:ext>
                </a:extLst>
              </a:tr>
              <a:tr h="0">
                <a:tc>
                  <a:txBody>
                    <a:bodyPr/>
                    <a:lstStyle/>
                    <a:p>
                      <a:r>
                        <a:rPr lang="en-IE" sz="2000" b="1" dirty="0">
                          <a:solidFill>
                            <a:srgbClr val="459597"/>
                          </a:solidFill>
                          <a:effectLst/>
                        </a:rPr>
                        <a:t>Jurtur</a:t>
                      </a:r>
                    </a:p>
                  </a:txBody>
                  <a:tcPr anchor="ctr">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rgbClr val="459597"/>
                      </a:solidFill>
                      <a:prstDash val="solid"/>
                      <a:round/>
                      <a:headEnd type="none" w="med" len="med"/>
                      <a:tailEnd type="none" w="med" len="med"/>
                    </a:lnT>
                    <a:lnB w="12700" cap="flat" cmpd="sng" algn="ctr">
                      <a:solidFill>
                        <a:srgbClr val="459597"/>
                      </a:solidFill>
                      <a:prstDash val="solid"/>
                      <a:round/>
                      <a:headEnd type="none" w="med" len="med"/>
                      <a:tailEnd type="none" w="med" len="med"/>
                    </a:lnB>
                    <a:noFill/>
                  </a:tcPr>
                </a:tc>
                <a:tc>
                  <a:txBody>
                    <a:bodyPr/>
                    <a:lstStyle/>
                    <a:p>
                      <a:r>
                        <a:rPr lang="en-IE" sz="2000">
                          <a:solidFill>
                            <a:srgbClr val="494949"/>
                          </a:solidFill>
                          <a:effectLst/>
                        </a:rPr>
                        <a:t>Notalegt, andrúmsloftsríkt</a:t>
                      </a:r>
                    </a:p>
                  </a:txBody>
                  <a:tcPr anchor="ctr">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rgbClr val="459597"/>
                      </a:solidFill>
                      <a:prstDash val="solid"/>
                      <a:round/>
                      <a:headEnd type="none" w="med" len="med"/>
                      <a:tailEnd type="none" w="med" len="med"/>
                    </a:lnT>
                    <a:lnB w="12700" cap="flat" cmpd="sng" algn="ctr">
                      <a:solidFill>
                        <a:srgbClr val="459597"/>
                      </a:solidFill>
                      <a:prstDash val="solid"/>
                      <a:round/>
                      <a:headEnd type="none" w="med" len="med"/>
                      <a:tailEnd type="none" w="med" len="med"/>
                    </a:lnB>
                    <a:noFill/>
                  </a:tcPr>
                </a:tc>
                <a:tc>
                  <a:txBody>
                    <a:bodyPr/>
                    <a:lstStyle/>
                    <a:p>
                      <a:r>
                        <a:rPr lang="en-IE" sz="2000" dirty="0">
                          <a:solidFill>
                            <a:srgbClr val="494949"/>
                          </a:solidFill>
                          <a:effectLst/>
                        </a:rPr>
                        <a:t>Mjóir veggir = minni næði</a:t>
                      </a:r>
                    </a:p>
                  </a:txBody>
                  <a:tcPr anchor="ctr">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rgbClr val="459597"/>
                      </a:solidFill>
                      <a:prstDash val="solid"/>
                      <a:round/>
                      <a:headEnd type="none" w="med" len="med"/>
                      <a:tailEnd type="none" w="med" len="med"/>
                    </a:lnT>
                    <a:lnB w="12700" cap="flat" cmpd="sng" algn="ctr">
                      <a:solidFill>
                        <a:srgbClr val="459597"/>
                      </a:solidFill>
                      <a:prstDash val="solid"/>
                      <a:round/>
                      <a:headEnd type="none" w="med" len="med"/>
                      <a:tailEnd type="none" w="med" len="med"/>
                    </a:lnB>
                    <a:noFill/>
                  </a:tcPr>
                </a:tc>
                <a:extLst>
                  <a:ext uri="{0D108BD9-81ED-4DB2-BD59-A6C34878D82A}">
                    <a16:rowId xmlns:a16="http://schemas.microsoft.com/office/drawing/2014/main" val="1360181461"/>
                  </a:ext>
                </a:extLst>
              </a:tr>
            </a:tbl>
          </a:graphicData>
        </a:graphic>
      </p:graphicFrame>
    </p:spTree>
    <p:extLst>
      <p:ext uri="{BB962C8B-B14F-4D97-AF65-F5344CB8AC3E}">
        <p14:creationId xmlns:p14="http://schemas.microsoft.com/office/powerpoint/2010/main" val="106697663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5027F6-6059-A605-6167-9E6DA576DC6C}"/>
            </a:ext>
          </a:extLst>
        </p:cNvPr>
        <p:cNvGrpSpPr/>
        <p:nvPr/>
      </p:nvGrpSpPr>
      <p:grpSpPr>
        <a:xfrm>
          <a:off x="0" y="0"/>
          <a:ext cx="0" cy="0"/>
          <a:chOff x="0" y="0"/>
          <a:chExt cx="0" cy="0"/>
        </a:xfrm>
      </p:grpSpPr>
      <p:sp>
        <p:nvSpPr>
          <p:cNvPr id="2" name="Text Placeholder 3">
            <a:extLst>
              <a:ext uri="{FF2B5EF4-FFF2-40B4-BE49-F238E27FC236}">
                <a16:creationId xmlns:a16="http://schemas.microsoft.com/office/drawing/2014/main" id="{293329F3-26C2-6FC3-750D-042FAFD54A5C}"/>
              </a:ext>
            </a:extLst>
          </p:cNvPr>
          <p:cNvSpPr txBox="1">
            <a:spLocks/>
          </p:cNvSpPr>
          <p:nvPr/>
        </p:nvSpPr>
        <p:spPr>
          <a:xfrm>
            <a:off x="638570" y="460983"/>
            <a:ext cx="8277702"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Kofa</a:t>
            </a:r>
          </a:p>
        </p:txBody>
      </p:sp>
      <p:cxnSp>
        <p:nvCxnSpPr>
          <p:cNvPr id="3" name="Straight Connector 2">
            <a:extLst>
              <a:ext uri="{FF2B5EF4-FFF2-40B4-BE49-F238E27FC236}">
                <a16:creationId xmlns:a16="http://schemas.microsoft.com/office/drawing/2014/main" id="{4445B15F-DF04-88BC-E95F-FAF059374D53}"/>
              </a:ext>
            </a:extLst>
          </p:cNvPr>
          <p:cNvCxnSpPr>
            <a:cxnSpLocks/>
          </p:cNvCxnSpPr>
          <p:nvPr/>
        </p:nvCxnSpPr>
        <p:spPr>
          <a:xfrm>
            <a:off x="0" y="1068885"/>
            <a:ext cx="2701925"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38F47BE2-4C13-E3CA-3D13-6A26FE9B946E}"/>
              </a:ext>
            </a:extLst>
          </p:cNvPr>
          <p:cNvSpPr txBox="1"/>
          <p:nvPr/>
        </p:nvSpPr>
        <p:spPr>
          <a:xfrm>
            <a:off x="605790" y="1404147"/>
            <a:ext cx="4630825" cy="3481787"/>
          </a:xfrm>
          <a:prstGeom prst="rect">
            <a:avLst/>
          </a:prstGeom>
          <a:noFill/>
        </p:spPr>
        <p:txBody>
          <a:bodyPr wrap="square">
            <a:spAutoFit/>
          </a:bodyPr>
          <a:lstStyle/>
          <a:p>
            <a:pPr marL="457200" indent="-457200">
              <a:lnSpc>
                <a:spcPts val="2240"/>
              </a:lnSpc>
              <a:buClr>
                <a:srgbClr val="EC7C69"/>
              </a:buClr>
              <a:buFont typeface="Arial" panose="020B0604020202020204" pitchFamily="34" charset="0"/>
              <a:buChar char="•"/>
            </a:pPr>
            <a:r>
              <a:rPr lang="en-US" sz="2200" dirty="0">
                <a:solidFill>
                  <a:srgbClr val="494949"/>
                </a:solidFill>
              </a:rPr>
              <a:t>Kofa verða </a:t>
            </a:r>
            <a:r>
              <a:rPr lang="en-US" sz="2200" b="1" dirty="0">
                <a:solidFill>
                  <a:srgbClr val="494949"/>
                </a:solidFill>
              </a:rPr>
              <a:t>sífellt vinsælli </a:t>
            </a:r>
            <a:r>
              <a:rPr lang="en-US" sz="2200" dirty="0">
                <a:solidFill>
                  <a:srgbClr val="494949"/>
                </a:solidFill>
              </a:rPr>
              <a:t>þar sem ferðalangar leita til að </a:t>
            </a:r>
            <a:r>
              <a:rPr lang="en-US" sz="2200" b="1" dirty="0">
                <a:solidFill>
                  <a:srgbClr val="494949"/>
                </a:solidFill>
              </a:rPr>
              <a:t>tengjast náttúrunni á ný </a:t>
            </a:r>
            <a:r>
              <a:rPr lang="en-US" sz="2200" dirty="0">
                <a:solidFill>
                  <a:srgbClr val="494949"/>
                </a:solidFill>
              </a:rPr>
              <a:t>og flýja annríkt líferni sitt. </a:t>
            </a:r>
          </a:p>
          <a:p>
            <a:pPr marL="457200" indent="-457200">
              <a:lnSpc>
                <a:spcPts val="2240"/>
              </a:lnSpc>
              <a:buClr>
                <a:srgbClr val="EC7C69"/>
              </a:buClr>
              <a:buFont typeface="Arial" panose="020B0604020202020204" pitchFamily="34" charset="0"/>
              <a:buChar char="•"/>
            </a:pPr>
            <a:r>
              <a:rPr lang="en-US" sz="2200" dirty="0">
                <a:solidFill>
                  <a:srgbClr val="494949"/>
                </a:solidFill>
              </a:rPr>
              <a:t>Kofa geta verið allt frá einföldum upp í lúxus, sérsniðnar hönnanir. </a:t>
            </a:r>
          </a:p>
          <a:p>
            <a:pPr marL="457200" indent="-457200">
              <a:lnSpc>
                <a:spcPts val="2240"/>
              </a:lnSpc>
              <a:buClr>
                <a:srgbClr val="EC7C69"/>
              </a:buClr>
              <a:buFont typeface="Arial" panose="020B0604020202020204" pitchFamily="34" charset="0"/>
              <a:buChar char="•"/>
            </a:pPr>
            <a:r>
              <a:rPr lang="en-US" sz="2200" dirty="0">
                <a:solidFill>
                  <a:srgbClr val="494949"/>
                </a:solidFill>
              </a:rPr>
              <a:t>Kofa með </a:t>
            </a:r>
            <a:r>
              <a:rPr lang="en-US" sz="2200" b="1" dirty="0">
                <a:solidFill>
                  <a:srgbClr val="494949"/>
                </a:solidFill>
              </a:rPr>
              <a:t>sérbaðherbergi </a:t>
            </a:r>
            <a:r>
              <a:rPr lang="en-US" sz="2200" dirty="0">
                <a:solidFill>
                  <a:srgbClr val="494949"/>
                </a:solidFill>
              </a:rPr>
              <a:t>eru vinsælust. </a:t>
            </a:r>
          </a:p>
          <a:p>
            <a:pPr marL="457200" indent="-457200">
              <a:lnSpc>
                <a:spcPts val="2240"/>
              </a:lnSpc>
              <a:buClr>
                <a:srgbClr val="EC7C69"/>
              </a:buClr>
              <a:buFont typeface="Arial" panose="020B0604020202020204" pitchFamily="34" charset="0"/>
              <a:buChar char="•"/>
            </a:pPr>
            <a:r>
              <a:rPr lang="en-US" sz="2200" dirty="0">
                <a:solidFill>
                  <a:srgbClr val="494949"/>
                </a:solidFill>
              </a:rPr>
              <a:t>Með réttri staðsetningu geta þær skilað </a:t>
            </a:r>
            <a:r>
              <a:rPr lang="en-US" sz="2200" b="1" dirty="0">
                <a:solidFill>
                  <a:srgbClr val="494949"/>
                </a:solidFill>
              </a:rPr>
              <a:t>verulegum arði á fjárfestingu (ROI) </a:t>
            </a:r>
            <a:r>
              <a:rPr lang="en-US" sz="2200" dirty="0">
                <a:solidFill>
                  <a:srgbClr val="494949"/>
                </a:solidFill>
              </a:rPr>
              <a:t>og gert kleift að </a:t>
            </a:r>
            <a:r>
              <a:rPr lang="en-US" sz="2200" b="1" dirty="0">
                <a:solidFill>
                  <a:srgbClr val="494949"/>
                </a:solidFill>
              </a:rPr>
              <a:t>nýta þær allt árið um kring. </a:t>
            </a:r>
            <a:endParaRPr lang="en-IE" sz="2200" b="1" dirty="0">
              <a:solidFill>
                <a:srgbClr val="494949"/>
              </a:solidFill>
            </a:endParaRPr>
          </a:p>
        </p:txBody>
      </p:sp>
      <p:sp>
        <p:nvSpPr>
          <p:cNvPr id="36" name="TextBox 35">
            <a:extLst>
              <a:ext uri="{FF2B5EF4-FFF2-40B4-BE49-F238E27FC236}">
                <a16:creationId xmlns:a16="http://schemas.microsoft.com/office/drawing/2014/main" id="{22130658-B58A-E3C6-614F-188DBF03A73F}"/>
              </a:ext>
            </a:extLst>
          </p:cNvPr>
          <p:cNvSpPr txBox="1"/>
          <p:nvPr/>
        </p:nvSpPr>
        <p:spPr>
          <a:xfrm>
            <a:off x="1158274" y="5494819"/>
            <a:ext cx="3850106" cy="646331"/>
          </a:xfrm>
          <a:prstGeom prst="rect">
            <a:avLst/>
          </a:prstGeom>
          <a:noFill/>
        </p:spPr>
        <p:txBody>
          <a:bodyPr wrap="square" rtlCol="0">
            <a:spAutoFit/>
          </a:bodyPr>
          <a:lstStyle/>
          <a:p>
            <a:pPr>
              <a:tabLst>
                <a:tab pos="2130425" algn="l"/>
                <a:tab pos="2166938" algn="l"/>
                <a:tab pos="2260600" algn="l"/>
              </a:tabLst>
            </a:pPr>
            <a:r>
              <a:rPr lang="en-US" sz="1800" b="1" dirty="0">
                <a:solidFill>
                  <a:srgbClr val="494949"/>
                </a:solidFill>
              </a:rPr>
              <a:t>Dæmigerður einingarkostnaður</a:t>
            </a:r>
            <a:r>
              <a:rPr lang="en-US" sz="1800" dirty="0">
                <a:solidFill>
                  <a:srgbClr val="494949"/>
                </a:solidFill>
              </a:rPr>
              <a:t>	€30,000-50,000</a:t>
            </a:r>
          </a:p>
          <a:p>
            <a:pPr>
              <a:tabLst>
                <a:tab pos="2130425" algn="l"/>
                <a:tab pos="2166938" algn="l"/>
                <a:tab pos="2260600" algn="l"/>
              </a:tabLst>
            </a:pPr>
            <a:r>
              <a:rPr lang="en-US" sz="1800" b="1" dirty="0">
                <a:solidFill>
                  <a:srgbClr val="494949"/>
                </a:solidFill>
              </a:rPr>
              <a:t>Dæmigerð næturleiga</a:t>
            </a:r>
            <a:r>
              <a:rPr lang="en-US" sz="1800" dirty="0">
                <a:solidFill>
                  <a:srgbClr val="494949"/>
                </a:solidFill>
              </a:rPr>
              <a:t>	€100-200</a:t>
            </a:r>
            <a:endParaRPr lang="en-IE" sz="1800" dirty="0">
              <a:solidFill>
                <a:srgbClr val="494949"/>
              </a:solidFill>
            </a:endParaRPr>
          </a:p>
        </p:txBody>
      </p:sp>
      <p:sp>
        <p:nvSpPr>
          <p:cNvPr id="37" name="Freeform 36">
            <a:extLst>
              <a:ext uri="{FF2B5EF4-FFF2-40B4-BE49-F238E27FC236}">
                <a16:creationId xmlns:a16="http://schemas.microsoft.com/office/drawing/2014/main" id="{34640E4A-153E-7655-BDB6-CF8C534B9949}"/>
              </a:ext>
            </a:extLst>
          </p:cNvPr>
          <p:cNvSpPr/>
          <p:nvPr/>
        </p:nvSpPr>
        <p:spPr>
          <a:xfrm rot="5400000">
            <a:off x="2414302" y="3369314"/>
            <a:ext cx="2173047" cy="5759105"/>
          </a:xfrm>
          <a:custGeom>
            <a:avLst/>
            <a:gdLst>
              <a:gd name="connsiteX0" fmla="*/ 0 w 2129299"/>
              <a:gd name="connsiteY0" fmla="*/ 4857508 h 5280665"/>
              <a:gd name="connsiteX1" fmla="*/ 0 w 2129299"/>
              <a:gd name="connsiteY1" fmla="*/ 4384590 h 5280665"/>
              <a:gd name="connsiteX2" fmla="*/ 0 w 2129299"/>
              <a:gd name="connsiteY2" fmla="*/ 4263056 h 5280665"/>
              <a:gd name="connsiteX3" fmla="*/ 0 w 2129299"/>
              <a:gd name="connsiteY3" fmla="*/ 4073053 h 5280665"/>
              <a:gd name="connsiteX4" fmla="*/ 0 w 2129299"/>
              <a:gd name="connsiteY4" fmla="*/ 3790140 h 5280665"/>
              <a:gd name="connsiteX5" fmla="*/ 0 w 2129299"/>
              <a:gd name="connsiteY5" fmla="*/ 3600135 h 5280665"/>
              <a:gd name="connsiteX6" fmla="*/ 0 w 2129299"/>
              <a:gd name="connsiteY6" fmla="*/ 3478602 h 5280665"/>
              <a:gd name="connsiteX7" fmla="*/ 0 w 2129299"/>
              <a:gd name="connsiteY7" fmla="*/ 3005684 h 5280665"/>
              <a:gd name="connsiteX8" fmla="*/ 0 w 2129299"/>
              <a:gd name="connsiteY8" fmla="*/ 2553995 h 5280665"/>
              <a:gd name="connsiteX9" fmla="*/ 0 w 2129299"/>
              <a:gd name="connsiteY9" fmla="*/ 2553993 h 5280665"/>
              <a:gd name="connsiteX10" fmla="*/ 0 w 2129299"/>
              <a:gd name="connsiteY10" fmla="*/ 2314522 h 5280665"/>
              <a:gd name="connsiteX11" fmla="*/ 0 w 2129299"/>
              <a:gd name="connsiteY11" fmla="*/ 2081079 h 5280665"/>
              <a:gd name="connsiteX12" fmla="*/ 0 w 2129299"/>
              <a:gd name="connsiteY12" fmla="*/ 2081074 h 5280665"/>
              <a:gd name="connsiteX13" fmla="*/ 0 w 2129299"/>
              <a:gd name="connsiteY13" fmla="*/ 1959546 h 5280665"/>
              <a:gd name="connsiteX14" fmla="*/ 0 w 2129299"/>
              <a:gd name="connsiteY14" fmla="*/ 1959544 h 5280665"/>
              <a:gd name="connsiteX15" fmla="*/ 0 w 2129299"/>
              <a:gd name="connsiteY15" fmla="*/ 1841604 h 5280665"/>
              <a:gd name="connsiteX16" fmla="*/ 0 w 2129299"/>
              <a:gd name="connsiteY16" fmla="*/ 1769542 h 5280665"/>
              <a:gd name="connsiteX17" fmla="*/ 0 w 2129299"/>
              <a:gd name="connsiteY17" fmla="*/ 1769539 h 5280665"/>
              <a:gd name="connsiteX18" fmla="*/ 0 w 2129299"/>
              <a:gd name="connsiteY18" fmla="*/ 1720070 h 5280665"/>
              <a:gd name="connsiteX19" fmla="*/ 0 w 2129299"/>
              <a:gd name="connsiteY19" fmla="*/ 1530067 h 5280665"/>
              <a:gd name="connsiteX20" fmla="*/ 0 w 2129299"/>
              <a:gd name="connsiteY20" fmla="*/ 1486628 h 5280665"/>
              <a:gd name="connsiteX21" fmla="*/ 0 w 2129299"/>
              <a:gd name="connsiteY21" fmla="*/ 1486626 h 5280665"/>
              <a:gd name="connsiteX22" fmla="*/ 0 w 2129299"/>
              <a:gd name="connsiteY22" fmla="*/ 1296624 h 5280665"/>
              <a:gd name="connsiteX23" fmla="*/ 0 w 2129299"/>
              <a:gd name="connsiteY23" fmla="*/ 1296622 h 5280665"/>
              <a:gd name="connsiteX24" fmla="*/ 0 w 2129299"/>
              <a:gd name="connsiteY24" fmla="*/ 1247153 h 5280665"/>
              <a:gd name="connsiteX25" fmla="*/ 0 w 2129299"/>
              <a:gd name="connsiteY25" fmla="*/ 1175092 h 5280665"/>
              <a:gd name="connsiteX26" fmla="*/ 0 w 2129299"/>
              <a:gd name="connsiteY26" fmla="*/ 1175089 h 5280665"/>
              <a:gd name="connsiteX27" fmla="*/ 0 w 2129299"/>
              <a:gd name="connsiteY27" fmla="*/ 1057149 h 5280665"/>
              <a:gd name="connsiteX28" fmla="*/ 0 w 2129299"/>
              <a:gd name="connsiteY28" fmla="*/ 935617 h 5280665"/>
              <a:gd name="connsiteX29" fmla="*/ 0 w 2129299"/>
              <a:gd name="connsiteY29" fmla="*/ 934110 h 5280665"/>
              <a:gd name="connsiteX30" fmla="*/ 0 w 2129299"/>
              <a:gd name="connsiteY30" fmla="*/ 702174 h 5280665"/>
              <a:gd name="connsiteX31" fmla="*/ 0 w 2129299"/>
              <a:gd name="connsiteY31" fmla="*/ 702172 h 5280665"/>
              <a:gd name="connsiteX32" fmla="*/ 0 w 2129299"/>
              <a:gd name="connsiteY32" fmla="*/ 651522 h 5280665"/>
              <a:gd name="connsiteX33" fmla="*/ 0 w 2129299"/>
              <a:gd name="connsiteY33" fmla="*/ 462699 h 5280665"/>
              <a:gd name="connsiteX34" fmla="*/ 0 w 2129299"/>
              <a:gd name="connsiteY34" fmla="*/ 11010 h 5280665"/>
              <a:gd name="connsiteX35" fmla="*/ 0 w 2129299"/>
              <a:gd name="connsiteY35" fmla="*/ 11008 h 5280665"/>
              <a:gd name="connsiteX36" fmla="*/ 0 w 2129299"/>
              <a:gd name="connsiteY36" fmla="*/ 0 h 5280665"/>
              <a:gd name="connsiteX37" fmla="*/ 515667 w 2129299"/>
              <a:gd name="connsiteY37" fmla="*/ 0 h 5280665"/>
              <a:gd name="connsiteX38" fmla="*/ 621018 w 2129299"/>
              <a:gd name="connsiteY38" fmla="*/ 0 h 5280665"/>
              <a:gd name="connsiteX39" fmla="*/ 1207013 w 2129299"/>
              <a:gd name="connsiteY39" fmla="*/ 0 h 5280665"/>
              <a:gd name="connsiteX40" fmla="*/ 1313582 w 2129299"/>
              <a:gd name="connsiteY40" fmla="*/ 0 h 5280665"/>
              <a:gd name="connsiteX41" fmla="*/ 1722679 w 2129299"/>
              <a:gd name="connsiteY41" fmla="*/ 0 h 5280665"/>
              <a:gd name="connsiteX42" fmla="*/ 1828030 w 2129299"/>
              <a:gd name="connsiteY42" fmla="*/ 0 h 5280665"/>
              <a:gd name="connsiteX43" fmla="*/ 2129299 w 2129299"/>
              <a:gd name="connsiteY43" fmla="*/ 0 h 5280665"/>
              <a:gd name="connsiteX44" fmla="*/ 2129299 w 2129299"/>
              <a:gd name="connsiteY44" fmla="*/ 84409 h 5280665"/>
              <a:gd name="connsiteX45" fmla="*/ 2129299 w 2129299"/>
              <a:gd name="connsiteY45" fmla="*/ 588968 h 5280665"/>
              <a:gd name="connsiteX46" fmla="*/ 2129299 w 2129299"/>
              <a:gd name="connsiteY46" fmla="*/ 2703061 h 5280665"/>
              <a:gd name="connsiteX47" fmla="*/ 2129299 w 2129299"/>
              <a:gd name="connsiteY47" fmla="*/ 3669127 h 5280665"/>
              <a:gd name="connsiteX48" fmla="*/ 2129299 w 2129299"/>
              <a:gd name="connsiteY48" fmla="*/ 3816082 h 5280665"/>
              <a:gd name="connsiteX49" fmla="*/ 2129299 w 2129299"/>
              <a:gd name="connsiteY49" fmla="*/ 4386737 h 5280665"/>
              <a:gd name="connsiteX50" fmla="*/ 2129299 w 2129299"/>
              <a:gd name="connsiteY50" fmla="*/ 4535392 h 5280665"/>
              <a:gd name="connsiteX51" fmla="*/ 2129299 w 2129299"/>
              <a:gd name="connsiteY51" fmla="*/ 5280665 h 5280665"/>
              <a:gd name="connsiteX52" fmla="*/ 2062103 w 2129299"/>
              <a:gd name="connsiteY52" fmla="*/ 5280665 h 5280665"/>
              <a:gd name="connsiteX53" fmla="*/ 1572455 w 2129299"/>
              <a:gd name="connsiteY53" fmla="*/ 5280665 h 5280665"/>
              <a:gd name="connsiteX54" fmla="*/ 1419221 w 2129299"/>
              <a:gd name="connsiteY54" fmla="*/ 5280665 h 5280665"/>
              <a:gd name="connsiteX55" fmla="*/ 929573 w 2129299"/>
              <a:gd name="connsiteY55" fmla="*/ 5280665 h 5280665"/>
              <a:gd name="connsiteX56" fmla="*/ 855090 w 2129299"/>
              <a:gd name="connsiteY56" fmla="*/ 5280665 h 5280665"/>
              <a:gd name="connsiteX57" fmla="*/ 365443 w 2129299"/>
              <a:gd name="connsiteY57" fmla="*/ 5280665 h 5280665"/>
              <a:gd name="connsiteX58" fmla="*/ 0 w 2129299"/>
              <a:gd name="connsiteY58" fmla="*/ 4857508 h 52806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2129299" h="5280665">
                <a:moveTo>
                  <a:pt x="0" y="4857508"/>
                </a:moveTo>
                <a:lnTo>
                  <a:pt x="0" y="4384590"/>
                </a:lnTo>
                <a:lnTo>
                  <a:pt x="0" y="4263056"/>
                </a:lnTo>
                <a:lnTo>
                  <a:pt x="0" y="4073053"/>
                </a:lnTo>
                <a:lnTo>
                  <a:pt x="0" y="3790140"/>
                </a:lnTo>
                <a:lnTo>
                  <a:pt x="0" y="3600135"/>
                </a:lnTo>
                <a:lnTo>
                  <a:pt x="0" y="3478602"/>
                </a:lnTo>
                <a:lnTo>
                  <a:pt x="0" y="3005684"/>
                </a:lnTo>
                <a:lnTo>
                  <a:pt x="0" y="2553995"/>
                </a:lnTo>
                <a:lnTo>
                  <a:pt x="0" y="2553993"/>
                </a:lnTo>
                <a:lnTo>
                  <a:pt x="0" y="2314522"/>
                </a:lnTo>
                <a:lnTo>
                  <a:pt x="0" y="2081079"/>
                </a:lnTo>
                <a:lnTo>
                  <a:pt x="0" y="2081074"/>
                </a:lnTo>
                <a:lnTo>
                  <a:pt x="0" y="1959546"/>
                </a:lnTo>
                <a:lnTo>
                  <a:pt x="0" y="1959544"/>
                </a:lnTo>
                <a:lnTo>
                  <a:pt x="0" y="1841604"/>
                </a:lnTo>
                <a:lnTo>
                  <a:pt x="0" y="1769542"/>
                </a:lnTo>
                <a:lnTo>
                  <a:pt x="0" y="1769539"/>
                </a:lnTo>
                <a:lnTo>
                  <a:pt x="0" y="1720070"/>
                </a:lnTo>
                <a:lnTo>
                  <a:pt x="0" y="1530067"/>
                </a:lnTo>
                <a:lnTo>
                  <a:pt x="0" y="1486628"/>
                </a:lnTo>
                <a:lnTo>
                  <a:pt x="0" y="1486626"/>
                </a:lnTo>
                <a:lnTo>
                  <a:pt x="0" y="1296624"/>
                </a:lnTo>
                <a:lnTo>
                  <a:pt x="0" y="1296622"/>
                </a:lnTo>
                <a:lnTo>
                  <a:pt x="0" y="1247153"/>
                </a:lnTo>
                <a:lnTo>
                  <a:pt x="0" y="1175092"/>
                </a:lnTo>
                <a:lnTo>
                  <a:pt x="0" y="1175089"/>
                </a:lnTo>
                <a:lnTo>
                  <a:pt x="0" y="1057149"/>
                </a:lnTo>
                <a:lnTo>
                  <a:pt x="0" y="935617"/>
                </a:lnTo>
                <a:lnTo>
                  <a:pt x="0" y="934110"/>
                </a:lnTo>
                <a:lnTo>
                  <a:pt x="0" y="702174"/>
                </a:lnTo>
                <a:lnTo>
                  <a:pt x="0" y="702172"/>
                </a:lnTo>
                <a:lnTo>
                  <a:pt x="0" y="651522"/>
                </a:lnTo>
                <a:lnTo>
                  <a:pt x="0" y="462699"/>
                </a:lnTo>
                <a:lnTo>
                  <a:pt x="0" y="11010"/>
                </a:lnTo>
                <a:lnTo>
                  <a:pt x="0" y="11008"/>
                </a:lnTo>
                <a:lnTo>
                  <a:pt x="0" y="0"/>
                </a:lnTo>
                <a:lnTo>
                  <a:pt x="515667" y="0"/>
                </a:lnTo>
                <a:lnTo>
                  <a:pt x="621018" y="0"/>
                </a:lnTo>
                <a:lnTo>
                  <a:pt x="1207013" y="0"/>
                </a:lnTo>
                <a:lnTo>
                  <a:pt x="1313582" y="0"/>
                </a:lnTo>
                <a:lnTo>
                  <a:pt x="1722679" y="0"/>
                </a:lnTo>
                <a:lnTo>
                  <a:pt x="1828030" y="0"/>
                </a:lnTo>
                <a:lnTo>
                  <a:pt x="2129299" y="0"/>
                </a:lnTo>
                <a:lnTo>
                  <a:pt x="2129299" y="84409"/>
                </a:lnTo>
                <a:lnTo>
                  <a:pt x="2129299" y="588968"/>
                </a:lnTo>
                <a:lnTo>
                  <a:pt x="2129299" y="2703061"/>
                </a:lnTo>
                <a:lnTo>
                  <a:pt x="2129299" y="3669127"/>
                </a:lnTo>
                <a:lnTo>
                  <a:pt x="2129299" y="3816082"/>
                </a:lnTo>
                <a:lnTo>
                  <a:pt x="2129299" y="4386737"/>
                </a:lnTo>
                <a:lnTo>
                  <a:pt x="2129299" y="4535392"/>
                </a:lnTo>
                <a:lnTo>
                  <a:pt x="2129299" y="5280665"/>
                </a:lnTo>
                <a:lnTo>
                  <a:pt x="2062103" y="5280665"/>
                </a:lnTo>
                <a:lnTo>
                  <a:pt x="1572455" y="5280665"/>
                </a:lnTo>
                <a:lnTo>
                  <a:pt x="1419221" y="5280665"/>
                </a:lnTo>
                <a:lnTo>
                  <a:pt x="929573" y="5280665"/>
                </a:lnTo>
                <a:lnTo>
                  <a:pt x="855090" y="5280665"/>
                </a:lnTo>
                <a:lnTo>
                  <a:pt x="365443" y="5280665"/>
                </a:lnTo>
                <a:cubicBezTo>
                  <a:pt x="164152" y="5280665"/>
                  <a:pt x="0" y="5091976"/>
                  <a:pt x="0" y="4857508"/>
                </a:cubicBezTo>
                <a:close/>
              </a:path>
            </a:pathLst>
          </a:custGeom>
          <a:noFill/>
          <a:ln w="24491" cap="flat">
            <a:solidFill>
              <a:srgbClr val="FBA63B"/>
            </a:solidFill>
            <a:prstDash val="solid"/>
            <a:miter/>
          </a:ln>
        </p:spPr>
        <p:txBody>
          <a:bodyPr wrap="square" rtlCol="0" anchor="ctr">
            <a:noAutofit/>
          </a:bodyPr>
          <a:lstStyle/>
          <a:p>
            <a:endParaRPr lang="en-US"/>
          </a:p>
        </p:txBody>
      </p:sp>
      <p:grpSp>
        <p:nvGrpSpPr>
          <p:cNvPr id="60" name="Group 59">
            <a:extLst>
              <a:ext uri="{FF2B5EF4-FFF2-40B4-BE49-F238E27FC236}">
                <a16:creationId xmlns:a16="http://schemas.microsoft.com/office/drawing/2014/main" id="{2872573A-97C8-2BED-A783-52D4E8190778}"/>
              </a:ext>
            </a:extLst>
          </p:cNvPr>
          <p:cNvGrpSpPr/>
          <p:nvPr/>
        </p:nvGrpSpPr>
        <p:grpSpPr>
          <a:xfrm>
            <a:off x="213047" y="5403122"/>
            <a:ext cx="790813" cy="789906"/>
            <a:chOff x="4979483" y="3025351"/>
            <a:chExt cx="347616" cy="347217"/>
          </a:xfrm>
        </p:grpSpPr>
        <p:sp>
          <p:nvSpPr>
            <p:cNvPr id="61" name="Freeform 60">
              <a:extLst>
                <a:ext uri="{FF2B5EF4-FFF2-40B4-BE49-F238E27FC236}">
                  <a16:creationId xmlns:a16="http://schemas.microsoft.com/office/drawing/2014/main" id="{6445B084-EC88-E4B3-F0CA-510CB711EF8F}"/>
                </a:ext>
              </a:extLst>
            </p:cNvPr>
            <p:cNvSpPr/>
            <p:nvPr/>
          </p:nvSpPr>
          <p:spPr>
            <a:xfrm>
              <a:off x="4979483" y="3025351"/>
              <a:ext cx="346465" cy="346642"/>
            </a:xfrm>
            <a:custGeom>
              <a:avLst/>
              <a:gdLst>
                <a:gd name="connsiteX0" fmla="*/ 103019 w 346465"/>
                <a:gd name="connsiteY0" fmla="*/ 236086 h 346642"/>
                <a:gd name="connsiteX1" fmla="*/ 74818 w 346465"/>
                <a:gd name="connsiteY1" fmla="*/ 207295 h 346642"/>
                <a:gd name="connsiteX2" fmla="*/ 71365 w 346465"/>
                <a:gd name="connsiteY2" fmla="*/ 199233 h 346642"/>
                <a:gd name="connsiteX3" fmla="*/ 71365 w 346465"/>
                <a:gd name="connsiteY3" fmla="*/ 116315 h 346642"/>
                <a:gd name="connsiteX4" fmla="*/ 77696 w 346465"/>
                <a:gd name="connsiteY4" fmla="*/ 109981 h 346642"/>
                <a:gd name="connsiteX5" fmla="*/ 94386 w 346465"/>
                <a:gd name="connsiteY5" fmla="*/ 133590 h 346642"/>
                <a:gd name="connsiteX6" fmla="*/ 141003 w 346465"/>
                <a:gd name="connsiteY6" fmla="*/ 93282 h 346642"/>
                <a:gd name="connsiteX7" fmla="*/ 172082 w 346465"/>
                <a:gd name="connsiteY7" fmla="*/ 81190 h 346642"/>
                <a:gd name="connsiteX8" fmla="*/ 177261 w 346465"/>
                <a:gd name="connsiteY8" fmla="*/ 80039 h 346642"/>
                <a:gd name="connsiteX9" fmla="*/ 147334 w 346465"/>
                <a:gd name="connsiteY9" fmla="*/ 40883 h 346642"/>
                <a:gd name="connsiteX10" fmla="*/ 183592 w 346465"/>
                <a:gd name="connsiteY10" fmla="*/ 78887 h 346642"/>
                <a:gd name="connsiteX11" fmla="*/ 187621 w 346465"/>
                <a:gd name="connsiteY11" fmla="*/ 78887 h 346642"/>
                <a:gd name="connsiteX12" fmla="*/ 244022 w 346465"/>
                <a:gd name="connsiteY12" fmla="*/ 53551 h 346642"/>
                <a:gd name="connsiteX13" fmla="*/ 218123 w 346465"/>
                <a:gd name="connsiteY13" fmla="*/ 81766 h 346642"/>
                <a:gd name="connsiteX14" fmla="*/ 273949 w 346465"/>
                <a:gd name="connsiteY14" fmla="*/ 109981 h 346642"/>
                <a:gd name="connsiteX15" fmla="*/ 280280 w 346465"/>
                <a:gd name="connsiteY15" fmla="*/ 116315 h 346642"/>
                <a:gd name="connsiteX16" fmla="*/ 280280 w 346465"/>
                <a:gd name="connsiteY16" fmla="*/ 116315 h 346642"/>
                <a:gd name="connsiteX17" fmla="*/ 346465 w 346465"/>
                <a:gd name="connsiteY17" fmla="*/ 181959 h 346642"/>
                <a:gd name="connsiteX18" fmla="*/ 346465 w 346465"/>
                <a:gd name="connsiteY18" fmla="*/ 173321 h 346642"/>
                <a:gd name="connsiteX19" fmla="*/ 173233 w 346465"/>
                <a:gd name="connsiteY19" fmla="*/ 0 h 346642"/>
                <a:gd name="connsiteX20" fmla="*/ 0 w 346465"/>
                <a:gd name="connsiteY20" fmla="*/ 173321 h 346642"/>
                <a:gd name="connsiteX21" fmla="*/ 173233 w 346465"/>
                <a:gd name="connsiteY21" fmla="*/ 346643 h 346642"/>
                <a:gd name="connsiteX22" fmla="*/ 176686 w 346465"/>
                <a:gd name="connsiteY22" fmla="*/ 346643 h 346642"/>
                <a:gd name="connsiteX23" fmla="*/ 105896 w 346465"/>
                <a:gd name="connsiteY23" fmla="*/ 276969 h 346642"/>
                <a:gd name="connsiteX24" fmla="*/ 102443 w 346465"/>
                <a:gd name="connsiteY24" fmla="*/ 236086 h 346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346465" h="346642">
                  <a:moveTo>
                    <a:pt x="103019" y="236086"/>
                  </a:moveTo>
                  <a:lnTo>
                    <a:pt x="74818" y="207295"/>
                  </a:lnTo>
                  <a:cubicBezTo>
                    <a:pt x="72516" y="204991"/>
                    <a:pt x="71365" y="202688"/>
                    <a:pt x="71365" y="199233"/>
                  </a:cubicBezTo>
                  <a:lnTo>
                    <a:pt x="71365" y="116315"/>
                  </a:lnTo>
                  <a:cubicBezTo>
                    <a:pt x="71365" y="112860"/>
                    <a:pt x="74243" y="109981"/>
                    <a:pt x="77696" y="109981"/>
                  </a:cubicBezTo>
                  <a:cubicBezTo>
                    <a:pt x="84602" y="109981"/>
                    <a:pt x="91508" y="118043"/>
                    <a:pt x="94386" y="133590"/>
                  </a:cubicBezTo>
                  <a:cubicBezTo>
                    <a:pt x="94386" y="133590"/>
                    <a:pt x="111652" y="109406"/>
                    <a:pt x="141003" y="93282"/>
                  </a:cubicBezTo>
                  <a:cubicBezTo>
                    <a:pt x="149636" y="86373"/>
                    <a:pt x="159996" y="82342"/>
                    <a:pt x="172082" y="81190"/>
                  </a:cubicBezTo>
                  <a:cubicBezTo>
                    <a:pt x="173808" y="81190"/>
                    <a:pt x="175535" y="80615"/>
                    <a:pt x="177261" y="80039"/>
                  </a:cubicBezTo>
                  <a:cubicBezTo>
                    <a:pt x="147910" y="70250"/>
                    <a:pt x="147334" y="40883"/>
                    <a:pt x="147334" y="40883"/>
                  </a:cubicBezTo>
                  <a:lnTo>
                    <a:pt x="183592" y="78887"/>
                  </a:lnTo>
                  <a:cubicBezTo>
                    <a:pt x="184743" y="78887"/>
                    <a:pt x="186470" y="78887"/>
                    <a:pt x="187621" y="78887"/>
                  </a:cubicBezTo>
                  <a:cubicBezTo>
                    <a:pt x="191074" y="69674"/>
                    <a:pt x="204311" y="42610"/>
                    <a:pt x="244022" y="53551"/>
                  </a:cubicBezTo>
                  <a:cubicBezTo>
                    <a:pt x="244022" y="53551"/>
                    <a:pt x="238267" y="74280"/>
                    <a:pt x="218123" y="81766"/>
                  </a:cubicBezTo>
                  <a:cubicBezTo>
                    <a:pt x="235389" y="85797"/>
                    <a:pt x="254382" y="94434"/>
                    <a:pt x="273949" y="109981"/>
                  </a:cubicBezTo>
                  <a:cubicBezTo>
                    <a:pt x="277978" y="109981"/>
                    <a:pt x="280280" y="112860"/>
                    <a:pt x="280280" y="116315"/>
                  </a:cubicBezTo>
                  <a:lnTo>
                    <a:pt x="280280" y="116315"/>
                  </a:lnTo>
                  <a:cubicBezTo>
                    <a:pt x="280280" y="116315"/>
                    <a:pt x="346465" y="181959"/>
                    <a:pt x="346465" y="181959"/>
                  </a:cubicBezTo>
                  <a:cubicBezTo>
                    <a:pt x="346465" y="179079"/>
                    <a:pt x="346465" y="176200"/>
                    <a:pt x="346465" y="173321"/>
                  </a:cubicBezTo>
                  <a:cubicBezTo>
                    <a:pt x="346465" y="77736"/>
                    <a:pt x="268770" y="0"/>
                    <a:pt x="173233" y="0"/>
                  </a:cubicBezTo>
                  <a:cubicBezTo>
                    <a:pt x="77696" y="0"/>
                    <a:pt x="0" y="77736"/>
                    <a:pt x="0" y="173321"/>
                  </a:cubicBezTo>
                  <a:cubicBezTo>
                    <a:pt x="0" y="268907"/>
                    <a:pt x="77696" y="346643"/>
                    <a:pt x="173233" y="346643"/>
                  </a:cubicBezTo>
                  <a:cubicBezTo>
                    <a:pt x="268770" y="346643"/>
                    <a:pt x="175535" y="346643"/>
                    <a:pt x="176686" y="346643"/>
                  </a:cubicBezTo>
                  <a:lnTo>
                    <a:pt x="105896" y="276969"/>
                  </a:lnTo>
                  <a:lnTo>
                    <a:pt x="102443" y="236086"/>
                  </a:lnTo>
                  <a:close/>
                </a:path>
              </a:pathLst>
            </a:custGeom>
            <a:solidFill>
              <a:srgbClr val="00979B"/>
            </a:solidFill>
            <a:ln w="12700" cap="flat">
              <a:noFill/>
              <a:prstDash val="solid"/>
              <a:miter/>
            </a:ln>
          </p:spPr>
          <p:txBody>
            <a:bodyPr rtlCol="0" anchor="ctr"/>
            <a:lstStyle/>
            <a:p>
              <a:endParaRPr lang="en-US"/>
            </a:p>
          </p:txBody>
        </p:sp>
        <p:sp>
          <p:nvSpPr>
            <p:cNvPr id="62" name="Freeform 61">
              <a:extLst>
                <a:ext uri="{FF2B5EF4-FFF2-40B4-BE49-F238E27FC236}">
                  <a16:creationId xmlns:a16="http://schemas.microsoft.com/office/drawing/2014/main" id="{B5086876-7C45-9C21-C941-C055487BE6D4}"/>
                </a:ext>
              </a:extLst>
            </p:cNvPr>
            <p:cNvSpPr/>
            <p:nvPr/>
          </p:nvSpPr>
          <p:spPr>
            <a:xfrm>
              <a:off x="5051424" y="3066809"/>
              <a:ext cx="275675" cy="305759"/>
            </a:xfrm>
            <a:custGeom>
              <a:avLst/>
              <a:gdLst>
                <a:gd name="connsiteX0" fmla="*/ 275100 w 275675"/>
                <a:gd name="connsiteY0" fmla="*/ 140500 h 305759"/>
                <a:gd name="connsiteX1" fmla="*/ 208915 w 275675"/>
                <a:gd name="connsiteY1" fmla="*/ 75432 h 305759"/>
                <a:gd name="connsiteX2" fmla="*/ 208915 w 275675"/>
                <a:gd name="connsiteY2" fmla="*/ 75432 h 305759"/>
                <a:gd name="connsiteX3" fmla="*/ 202584 w 275675"/>
                <a:gd name="connsiteY3" fmla="*/ 69098 h 305759"/>
                <a:gd name="connsiteX4" fmla="*/ 146759 w 275675"/>
                <a:gd name="connsiteY4" fmla="*/ 40883 h 305759"/>
                <a:gd name="connsiteX5" fmla="*/ 172657 w 275675"/>
                <a:gd name="connsiteY5" fmla="*/ 12668 h 305759"/>
                <a:gd name="connsiteX6" fmla="*/ 116256 w 275675"/>
                <a:gd name="connsiteY6" fmla="*/ 38004 h 305759"/>
                <a:gd name="connsiteX7" fmla="*/ 112227 w 275675"/>
                <a:gd name="connsiteY7" fmla="*/ 38004 h 305759"/>
                <a:gd name="connsiteX8" fmla="*/ 75969 w 275675"/>
                <a:gd name="connsiteY8" fmla="*/ 0 h 305759"/>
                <a:gd name="connsiteX9" fmla="*/ 105896 w 275675"/>
                <a:gd name="connsiteY9" fmla="*/ 39156 h 305759"/>
                <a:gd name="connsiteX10" fmla="*/ 100717 w 275675"/>
                <a:gd name="connsiteY10" fmla="*/ 40307 h 305759"/>
                <a:gd name="connsiteX11" fmla="*/ 69638 w 275675"/>
                <a:gd name="connsiteY11" fmla="*/ 52400 h 305759"/>
                <a:gd name="connsiteX12" fmla="*/ 23021 w 275675"/>
                <a:gd name="connsiteY12" fmla="*/ 92707 h 305759"/>
                <a:gd name="connsiteX13" fmla="*/ 6331 w 275675"/>
                <a:gd name="connsiteY13" fmla="*/ 69098 h 305759"/>
                <a:gd name="connsiteX14" fmla="*/ 0 w 275675"/>
                <a:gd name="connsiteY14" fmla="*/ 75432 h 305759"/>
                <a:gd name="connsiteX15" fmla="*/ 0 w 275675"/>
                <a:gd name="connsiteY15" fmla="*/ 158350 h 305759"/>
                <a:gd name="connsiteX16" fmla="*/ 3453 w 275675"/>
                <a:gd name="connsiteY16" fmla="*/ 166412 h 305759"/>
                <a:gd name="connsiteX17" fmla="*/ 31654 w 275675"/>
                <a:gd name="connsiteY17" fmla="*/ 195203 h 305759"/>
                <a:gd name="connsiteX18" fmla="*/ 35107 w 275675"/>
                <a:gd name="connsiteY18" fmla="*/ 236086 h 305759"/>
                <a:gd name="connsiteX19" fmla="*/ 105896 w 275675"/>
                <a:gd name="connsiteY19" fmla="*/ 305760 h 305759"/>
                <a:gd name="connsiteX20" fmla="*/ 275676 w 275675"/>
                <a:gd name="connsiteY20" fmla="*/ 141076 h 3057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75675" h="305759">
                  <a:moveTo>
                    <a:pt x="275100" y="140500"/>
                  </a:moveTo>
                  <a:lnTo>
                    <a:pt x="208915" y="75432"/>
                  </a:lnTo>
                  <a:lnTo>
                    <a:pt x="208915" y="75432"/>
                  </a:lnTo>
                  <a:cubicBezTo>
                    <a:pt x="208915" y="71977"/>
                    <a:pt x="206037" y="68523"/>
                    <a:pt x="202584" y="69098"/>
                  </a:cubicBezTo>
                  <a:cubicBezTo>
                    <a:pt x="183016" y="53551"/>
                    <a:pt x="164024" y="44914"/>
                    <a:pt x="146759" y="40883"/>
                  </a:cubicBezTo>
                  <a:cubicBezTo>
                    <a:pt x="166326" y="33398"/>
                    <a:pt x="172657" y="12668"/>
                    <a:pt x="172657" y="12668"/>
                  </a:cubicBezTo>
                  <a:cubicBezTo>
                    <a:pt x="133522" y="1728"/>
                    <a:pt x="119709" y="28791"/>
                    <a:pt x="116256" y="38004"/>
                  </a:cubicBezTo>
                  <a:cubicBezTo>
                    <a:pt x="115105" y="38004"/>
                    <a:pt x="113378" y="38004"/>
                    <a:pt x="112227" y="38004"/>
                  </a:cubicBezTo>
                  <a:lnTo>
                    <a:pt x="75969" y="0"/>
                  </a:lnTo>
                  <a:cubicBezTo>
                    <a:pt x="75969" y="0"/>
                    <a:pt x="76545" y="28791"/>
                    <a:pt x="105896" y="39156"/>
                  </a:cubicBezTo>
                  <a:cubicBezTo>
                    <a:pt x="104170" y="39156"/>
                    <a:pt x="102443" y="39732"/>
                    <a:pt x="100717" y="40307"/>
                  </a:cubicBezTo>
                  <a:cubicBezTo>
                    <a:pt x="89206" y="40883"/>
                    <a:pt x="78271" y="45490"/>
                    <a:pt x="69638" y="52400"/>
                  </a:cubicBezTo>
                  <a:cubicBezTo>
                    <a:pt x="40287" y="68523"/>
                    <a:pt x="23021" y="92707"/>
                    <a:pt x="23021" y="92707"/>
                  </a:cubicBezTo>
                  <a:cubicBezTo>
                    <a:pt x="20143" y="77736"/>
                    <a:pt x="13237" y="69674"/>
                    <a:pt x="6331" y="69098"/>
                  </a:cubicBezTo>
                  <a:cubicBezTo>
                    <a:pt x="2878" y="69098"/>
                    <a:pt x="0" y="71977"/>
                    <a:pt x="0" y="75432"/>
                  </a:cubicBezTo>
                  <a:lnTo>
                    <a:pt x="0" y="158350"/>
                  </a:lnTo>
                  <a:cubicBezTo>
                    <a:pt x="0" y="161229"/>
                    <a:pt x="1151" y="164108"/>
                    <a:pt x="3453" y="166412"/>
                  </a:cubicBezTo>
                  <a:lnTo>
                    <a:pt x="31654" y="195203"/>
                  </a:lnTo>
                  <a:lnTo>
                    <a:pt x="35107" y="236086"/>
                  </a:lnTo>
                  <a:lnTo>
                    <a:pt x="105896" y="305760"/>
                  </a:lnTo>
                  <a:cubicBezTo>
                    <a:pt x="197405" y="304033"/>
                    <a:pt x="271072" y="231479"/>
                    <a:pt x="275676" y="141076"/>
                  </a:cubicBezTo>
                  <a:close/>
                </a:path>
              </a:pathLst>
            </a:custGeom>
            <a:solidFill>
              <a:srgbClr val="087377"/>
            </a:solidFill>
            <a:ln w="12700" cap="flat">
              <a:noFill/>
              <a:prstDash val="solid"/>
              <a:miter/>
            </a:ln>
          </p:spPr>
          <p:txBody>
            <a:bodyPr rtlCol="0" anchor="ctr"/>
            <a:lstStyle/>
            <a:p>
              <a:endParaRPr lang="en-US"/>
            </a:p>
          </p:txBody>
        </p:sp>
        <p:grpSp>
          <p:nvGrpSpPr>
            <p:cNvPr id="63" name="Graphic 39">
              <a:extLst>
                <a:ext uri="{FF2B5EF4-FFF2-40B4-BE49-F238E27FC236}">
                  <a16:creationId xmlns:a16="http://schemas.microsoft.com/office/drawing/2014/main" id="{D6361233-098C-D323-98BA-0433F857BF36}"/>
                </a:ext>
              </a:extLst>
            </p:cNvPr>
            <p:cNvGrpSpPr/>
            <p:nvPr/>
          </p:nvGrpSpPr>
          <p:grpSpPr>
            <a:xfrm>
              <a:off x="5050273" y="3065658"/>
              <a:ext cx="210066" cy="234933"/>
              <a:chOff x="5050273" y="3065658"/>
              <a:chExt cx="210066" cy="234933"/>
            </a:xfrm>
            <a:noFill/>
          </p:grpSpPr>
          <p:sp>
            <p:nvSpPr>
              <p:cNvPr id="64" name="Freeform 63">
                <a:extLst>
                  <a:ext uri="{FF2B5EF4-FFF2-40B4-BE49-F238E27FC236}">
                    <a16:creationId xmlns:a16="http://schemas.microsoft.com/office/drawing/2014/main" id="{44128059-2E60-6F38-B673-BBE87B2AF508}"/>
                  </a:ext>
                </a:extLst>
              </p:cNvPr>
              <p:cNvSpPr/>
              <p:nvPr/>
            </p:nvSpPr>
            <p:spPr>
              <a:xfrm>
                <a:off x="5168063" y="3133605"/>
                <a:ext cx="92275" cy="142227"/>
              </a:xfrm>
              <a:custGeom>
                <a:avLst/>
                <a:gdLst>
                  <a:gd name="connsiteX0" fmla="*/ 45658 w 92275"/>
                  <a:gd name="connsiteY0" fmla="*/ 141651 h 142227"/>
                  <a:gd name="connsiteX1" fmla="*/ 88823 w 92275"/>
                  <a:gd name="connsiteY1" fmla="*/ 97313 h 142227"/>
                  <a:gd name="connsiteX2" fmla="*/ 92276 w 92275"/>
                  <a:gd name="connsiteY2" fmla="*/ 89252 h 142227"/>
                  <a:gd name="connsiteX3" fmla="*/ 92276 w 92275"/>
                  <a:gd name="connsiteY3" fmla="*/ 6334 h 142227"/>
                  <a:gd name="connsiteX4" fmla="*/ 85945 w 92275"/>
                  <a:gd name="connsiteY4" fmla="*/ 0 h 142227"/>
                  <a:gd name="connsiteX5" fmla="*/ 69255 w 92275"/>
                  <a:gd name="connsiteY5" fmla="*/ 23608 h 142227"/>
                  <a:gd name="connsiteX6" fmla="*/ 63499 w 92275"/>
                  <a:gd name="connsiteY6" fmla="*/ 69674 h 142227"/>
                  <a:gd name="connsiteX7" fmla="*/ 49687 w 92275"/>
                  <a:gd name="connsiteY7" fmla="*/ 73705 h 142227"/>
                  <a:gd name="connsiteX8" fmla="*/ 34148 w 92275"/>
                  <a:gd name="connsiteY8" fmla="*/ 89252 h 142227"/>
                  <a:gd name="connsiteX9" fmla="*/ 7674 w 92275"/>
                  <a:gd name="connsiteY9" fmla="*/ 101920 h 142227"/>
                  <a:gd name="connsiteX10" fmla="*/ 767 w 92275"/>
                  <a:gd name="connsiteY10" fmla="*/ 142227 h 1422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2275" h="142227">
                    <a:moveTo>
                      <a:pt x="45658" y="141651"/>
                    </a:moveTo>
                    <a:lnTo>
                      <a:pt x="88823" y="97313"/>
                    </a:lnTo>
                    <a:cubicBezTo>
                      <a:pt x="91125" y="95010"/>
                      <a:pt x="92276" y="92131"/>
                      <a:pt x="92276" y="89252"/>
                    </a:cubicBezTo>
                    <a:lnTo>
                      <a:pt x="92276" y="6334"/>
                    </a:lnTo>
                    <a:cubicBezTo>
                      <a:pt x="92276" y="2879"/>
                      <a:pt x="89398" y="0"/>
                      <a:pt x="85945" y="0"/>
                    </a:cubicBezTo>
                    <a:cubicBezTo>
                      <a:pt x="79039" y="0"/>
                      <a:pt x="72132" y="8061"/>
                      <a:pt x="69255" y="23608"/>
                    </a:cubicBezTo>
                    <a:lnTo>
                      <a:pt x="63499" y="69674"/>
                    </a:lnTo>
                    <a:cubicBezTo>
                      <a:pt x="58320" y="69674"/>
                      <a:pt x="53140" y="70250"/>
                      <a:pt x="49687" y="73705"/>
                    </a:cubicBezTo>
                    <a:lnTo>
                      <a:pt x="34148" y="89252"/>
                    </a:lnTo>
                    <a:cubicBezTo>
                      <a:pt x="20335" y="92131"/>
                      <a:pt x="15155" y="93858"/>
                      <a:pt x="7674" y="101920"/>
                    </a:cubicBezTo>
                    <a:cubicBezTo>
                      <a:pt x="-1535" y="111133"/>
                      <a:pt x="-384" y="123801"/>
                      <a:pt x="767" y="142227"/>
                    </a:cubicBezTo>
                  </a:path>
                </a:pathLst>
              </a:custGeom>
              <a:noFill/>
              <a:ln w="12700" cap="flat">
                <a:solidFill>
                  <a:srgbClr val="FFFFFF"/>
                </a:solidFill>
                <a:prstDash val="solid"/>
                <a:miter/>
              </a:ln>
            </p:spPr>
            <p:txBody>
              <a:bodyPr rtlCol="0" anchor="ctr"/>
              <a:lstStyle/>
              <a:p>
                <a:endParaRPr lang="en-US"/>
              </a:p>
            </p:txBody>
          </p:sp>
          <p:sp>
            <p:nvSpPr>
              <p:cNvPr id="65" name="Freeform 64">
                <a:extLst>
                  <a:ext uri="{FF2B5EF4-FFF2-40B4-BE49-F238E27FC236}">
                    <a16:creationId xmlns:a16="http://schemas.microsoft.com/office/drawing/2014/main" id="{6913D535-5061-3422-54E6-683CDB327E6E}"/>
                  </a:ext>
                </a:extLst>
              </p:cNvPr>
              <p:cNvSpPr/>
              <p:nvPr/>
            </p:nvSpPr>
            <p:spPr>
              <a:xfrm>
                <a:off x="5166529" y="3275256"/>
                <a:ext cx="60429" cy="25336"/>
              </a:xfrm>
              <a:custGeom>
                <a:avLst/>
                <a:gdLst>
                  <a:gd name="connsiteX0" fmla="*/ 0 w 60429"/>
                  <a:gd name="connsiteY0" fmla="*/ 0 h 25336"/>
                  <a:gd name="connsiteX1" fmla="*/ 60430 w 60429"/>
                  <a:gd name="connsiteY1" fmla="*/ 0 h 25336"/>
                  <a:gd name="connsiteX2" fmla="*/ 60430 w 60429"/>
                  <a:gd name="connsiteY2" fmla="*/ 25336 h 25336"/>
                  <a:gd name="connsiteX3" fmla="*/ 0 w 60429"/>
                  <a:gd name="connsiteY3" fmla="*/ 25336 h 25336"/>
                </a:gdLst>
                <a:ahLst/>
                <a:cxnLst>
                  <a:cxn ang="0">
                    <a:pos x="connsiteX0" y="connsiteY0"/>
                  </a:cxn>
                  <a:cxn ang="0">
                    <a:pos x="connsiteX1" y="connsiteY1"/>
                  </a:cxn>
                  <a:cxn ang="0">
                    <a:pos x="connsiteX2" y="connsiteY2"/>
                  </a:cxn>
                  <a:cxn ang="0">
                    <a:pos x="connsiteX3" y="connsiteY3"/>
                  </a:cxn>
                </a:cxnLst>
                <a:rect l="l" t="t" r="r" b="b"/>
                <a:pathLst>
                  <a:path w="60429" h="25336">
                    <a:moveTo>
                      <a:pt x="0" y="0"/>
                    </a:moveTo>
                    <a:lnTo>
                      <a:pt x="60430" y="0"/>
                    </a:lnTo>
                    <a:lnTo>
                      <a:pt x="60430" y="25336"/>
                    </a:lnTo>
                    <a:lnTo>
                      <a:pt x="0" y="25336"/>
                    </a:lnTo>
                    <a:close/>
                  </a:path>
                </a:pathLst>
              </a:custGeom>
              <a:noFill/>
              <a:ln w="12700" cap="flat">
                <a:solidFill>
                  <a:srgbClr val="FFFFFF"/>
                </a:solidFill>
                <a:prstDash val="solid"/>
                <a:miter/>
              </a:ln>
            </p:spPr>
            <p:txBody>
              <a:bodyPr rtlCol="0" anchor="ctr"/>
              <a:lstStyle/>
              <a:p>
                <a:endParaRPr lang="en-US"/>
              </a:p>
            </p:txBody>
          </p:sp>
          <p:sp>
            <p:nvSpPr>
              <p:cNvPr id="66" name="Freeform 65">
                <a:extLst>
                  <a:ext uri="{FF2B5EF4-FFF2-40B4-BE49-F238E27FC236}">
                    <a16:creationId xmlns:a16="http://schemas.microsoft.com/office/drawing/2014/main" id="{1108C767-89D9-2D56-CF2B-766FE538E900}"/>
                  </a:ext>
                </a:extLst>
              </p:cNvPr>
              <p:cNvSpPr/>
              <p:nvPr/>
            </p:nvSpPr>
            <p:spPr>
              <a:xfrm>
                <a:off x="5214297" y="3203855"/>
                <a:ext cx="26838" cy="36276"/>
              </a:xfrm>
              <a:custGeom>
                <a:avLst/>
                <a:gdLst>
                  <a:gd name="connsiteX0" fmla="*/ 17841 w 26838"/>
                  <a:gd name="connsiteY0" fmla="*/ 0 h 36276"/>
                  <a:gd name="connsiteX1" fmla="*/ 23021 w 26838"/>
                  <a:gd name="connsiteY1" fmla="*/ 1727 h 36276"/>
                  <a:gd name="connsiteX2" fmla="*/ 25899 w 26838"/>
                  <a:gd name="connsiteY2" fmla="*/ 9213 h 36276"/>
                  <a:gd name="connsiteX3" fmla="*/ 0 w 26838"/>
                  <a:gd name="connsiteY3" fmla="*/ 36277 h 36276"/>
                </a:gdLst>
                <a:ahLst/>
                <a:cxnLst>
                  <a:cxn ang="0">
                    <a:pos x="connsiteX0" y="connsiteY0"/>
                  </a:cxn>
                  <a:cxn ang="0">
                    <a:pos x="connsiteX1" y="connsiteY1"/>
                  </a:cxn>
                  <a:cxn ang="0">
                    <a:pos x="connsiteX2" y="connsiteY2"/>
                  </a:cxn>
                  <a:cxn ang="0">
                    <a:pos x="connsiteX3" y="connsiteY3"/>
                  </a:cxn>
                </a:cxnLst>
                <a:rect l="l" t="t" r="r" b="b"/>
                <a:pathLst>
                  <a:path w="26838" h="36276">
                    <a:moveTo>
                      <a:pt x="17841" y="0"/>
                    </a:moveTo>
                    <a:cubicBezTo>
                      <a:pt x="19568" y="0"/>
                      <a:pt x="21294" y="576"/>
                      <a:pt x="23021" y="1727"/>
                    </a:cubicBezTo>
                    <a:cubicBezTo>
                      <a:pt x="25899" y="2879"/>
                      <a:pt x="28201" y="6334"/>
                      <a:pt x="25899" y="9213"/>
                    </a:cubicBezTo>
                    <a:lnTo>
                      <a:pt x="0" y="36277"/>
                    </a:lnTo>
                  </a:path>
                </a:pathLst>
              </a:custGeom>
              <a:noFill/>
              <a:ln w="12700" cap="flat">
                <a:solidFill>
                  <a:srgbClr val="FFFFFF"/>
                </a:solidFill>
                <a:prstDash val="solid"/>
                <a:miter/>
              </a:ln>
            </p:spPr>
            <p:txBody>
              <a:bodyPr rtlCol="0" anchor="ctr"/>
              <a:lstStyle/>
              <a:p>
                <a:endParaRPr lang="en-US"/>
              </a:p>
            </p:txBody>
          </p:sp>
          <p:sp>
            <p:nvSpPr>
              <p:cNvPr id="67" name="Freeform 66">
                <a:extLst>
                  <a:ext uri="{FF2B5EF4-FFF2-40B4-BE49-F238E27FC236}">
                    <a16:creationId xmlns:a16="http://schemas.microsoft.com/office/drawing/2014/main" id="{1CCDD0AD-D4A2-E7BE-C231-73025999E3C5}"/>
                  </a:ext>
                </a:extLst>
              </p:cNvPr>
              <p:cNvSpPr/>
              <p:nvPr/>
            </p:nvSpPr>
            <p:spPr>
              <a:xfrm>
                <a:off x="5050273" y="3133605"/>
                <a:ext cx="92275" cy="141651"/>
              </a:xfrm>
              <a:custGeom>
                <a:avLst/>
                <a:gdLst>
                  <a:gd name="connsiteX0" fmla="*/ 91508 w 92275"/>
                  <a:gd name="connsiteY0" fmla="*/ 141076 h 141651"/>
                  <a:gd name="connsiteX1" fmla="*/ 84602 w 92275"/>
                  <a:gd name="connsiteY1" fmla="*/ 101920 h 141651"/>
                  <a:gd name="connsiteX2" fmla="*/ 58128 w 92275"/>
                  <a:gd name="connsiteY2" fmla="*/ 89252 h 141651"/>
                  <a:gd name="connsiteX3" fmla="*/ 42589 w 92275"/>
                  <a:gd name="connsiteY3" fmla="*/ 73705 h 141651"/>
                  <a:gd name="connsiteX4" fmla="*/ 28776 w 92275"/>
                  <a:gd name="connsiteY4" fmla="*/ 69674 h 141651"/>
                  <a:gd name="connsiteX5" fmla="*/ 23021 w 92275"/>
                  <a:gd name="connsiteY5" fmla="*/ 23608 h 141651"/>
                  <a:gd name="connsiteX6" fmla="*/ 6331 w 92275"/>
                  <a:gd name="connsiteY6" fmla="*/ 0 h 141651"/>
                  <a:gd name="connsiteX7" fmla="*/ 0 w 92275"/>
                  <a:gd name="connsiteY7" fmla="*/ 6334 h 141651"/>
                  <a:gd name="connsiteX8" fmla="*/ 0 w 92275"/>
                  <a:gd name="connsiteY8" fmla="*/ 89252 h 141651"/>
                  <a:gd name="connsiteX9" fmla="*/ 3453 w 92275"/>
                  <a:gd name="connsiteY9" fmla="*/ 97313 h 141651"/>
                  <a:gd name="connsiteX10" fmla="*/ 46617 w 92275"/>
                  <a:gd name="connsiteY10" fmla="*/ 141651 h 141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2275" h="141651">
                    <a:moveTo>
                      <a:pt x="91508" y="141076"/>
                    </a:moveTo>
                    <a:cubicBezTo>
                      <a:pt x="92659" y="123225"/>
                      <a:pt x="93810" y="110557"/>
                      <a:pt x="84602" y="101920"/>
                    </a:cubicBezTo>
                    <a:cubicBezTo>
                      <a:pt x="77120" y="94434"/>
                      <a:pt x="71940" y="92707"/>
                      <a:pt x="58128" y="89252"/>
                    </a:cubicBezTo>
                    <a:lnTo>
                      <a:pt x="42589" y="73705"/>
                    </a:lnTo>
                    <a:cubicBezTo>
                      <a:pt x="39711" y="70826"/>
                      <a:pt x="33956" y="69098"/>
                      <a:pt x="28776" y="69674"/>
                    </a:cubicBezTo>
                    <a:lnTo>
                      <a:pt x="23021" y="23608"/>
                    </a:lnTo>
                    <a:cubicBezTo>
                      <a:pt x="20143" y="8637"/>
                      <a:pt x="13237" y="576"/>
                      <a:pt x="6331" y="0"/>
                    </a:cubicBezTo>
                    <a:cubicBezTo>
                      <a:pt x="2878" y="0"/>
                      <a:pt x="0" y="2879"/>
                      <a:pt x="0" y="6334"/>
                    </a:cubicBezTo>
                    <a:lnTo>
                      <a:pt x="0" y="89252"/>
                    </a:lnTo>
                    <a:cubicBezTo>
                      <a:pt x="0" y="92131"/>
                      <a:pt x="1151" y="95010"/>
                      <a:pt x="3453" y="97313"/>
                    </a:cubicBezTo>
                    <a:lnTo>
                      <a:pt x="46617" y="141651"/>
                    </a:lnTo>
                  </a:path>
                </a:pathLst>
              </a:custGeom>
              <a:noFill/>
              <a:ln w="12700" cap="flat">
                <a:solidFill>
                  <a:srgbClr val="FFFFFF"/>
                </a:solidFill>
                <a:prstDash val="solid"/>
                <a:miter/>
              </a:ln>
            </p:spPr>
            <p:txBody>
              <a:bodyPr rtlCol="0" anchor="ctr"/>
              <a:lstStyle/>
              <a:p>
                <a:endParaRPr lang="en-US"/>
              </a:p>
            </p:txBody>
          </p:sp>
          <p:sp>
            <p:nvSpPr>
              <p:cNvPr id="68" name="Freeform 67">
                <a:extLst>
                  <a:ext uri="{FF2B5EF4-FFF2-40B4-BE49-F238E27FC236}">
                    <a16:creationId xmlns:a16="http://schemas.microsoft.com/office/drawing/2014/main" id="{EC8A9927-DECF-13F2-380A-A6C262A28F4A}"/>
                  </a:ext>
                </a:extLst>
              </p:cNvPr>
              <p:cNvSpPr/>
              <p:nvPr/>
            </p:nvSpPr>
            <p:spPr>
              <a:xfrm>
                <a:off x="5085380" y="3275256"/>
                <a:ext cx="60429" cy="25336"/>
              </a:xfrm>
              <a:custGeom>
                <a:avLst/>
                <a:gdLst>
                  <a:gd name="connsiteX0" fmla="*/ 0 w 60429"/>
                  <a:gd name="connsiteY0" fmla="*/ 0 h 25336"/>
                  <a:gd name="connsiteX1" fmla="*/ 60430 w 60429"/>
                  <a:gd name="connsiteY1" fmla="*/ 0 h 25336"/>
                  <a:gd name="connsiteX2" fmla="*/ 60430 w 60429"/>
                  <a:gd name="connsiteY2" fmla="*/ 25336 h 25336"/>
                  <a:gd name="connsiteX3" fmla="*/ 0 w 60429"/>
                  <a:gd name="connsiteY3" fmla="*/ 25336 h 25336"/>
                </a:gdLst>
                <a:ahLst/>
                <a:cxnLst>
                  <a:cxn ang="0">
                    <a:pos x="connsiteX0" y="connsiteY0"/>
                  </a:cxn>
                  <a:cxn ang="0">
                    <a:pos x="connsiteX1" y="connsiteY1"/>
                  </a:cxn>
                  <a:cxn ang="0">
                    <a:pos x="connsiteX2" y="connsiteY2"/>
                  </a:cxn>
                  <a:cxn ang="0">
                    <a:pos x="connsiteX3" y="connsiteY3"/>
                  </a:cxn>
                </a:cxnLst>
                <a:rect l="l" t="t" r="r" b="b"/>
                <a:pathLst>
                  <a:path w="60429" h="25336">
                    <a:moveTo>
                      <a:pt x="0" y="0"/>
                    </a:moveTo>
                    <a:lnTo>
                      <a:pt x="60430" y="0"/>
                    </a:lnTo>
                    <a:lnTo>
                      <a:pt x="60430" y="25336"/>
                    </a:lnTo>
                    <a:lnTo>
                      <a:pt x="0" y="25336"/>
                    </a:lnTo>
                    <a:close/>
                  </a:path>
                </a:pathLst>
              </a:custGeom>
              <a:noFill/>
              <a:ln w="12700" cap="flat">
                <a:solidFill>
                  <a:srgbClr val="FFFFFF"/>
                </a:solidFill>
                <a:prstDash val="solid"/>
                <a:miter/>
              </a:ln>
            </p:spPr>
            <p:txBody>
              <a:bodyPr rtlCol="0" anchor="ctr"/>
              <a:lstStyle/>
              <a:p>
                <a:endParaRPr lang="en-US"/>
              </a:p>
            </p:txBody>
          </p:sp>
          <p:sp>
            <p:nvSpPr>
              <p:cNvPr id="69" name="Freeform 68">
                <a:extLst>
                  <a:ext uri="{FF2B5EF4-FFF2-40B4-BE49-F238E27FC236}">
                    <a16:creationId xmlns:a16="http://schemas.microsoft.com/office/drawing/2014/main" id="{C7EA1481-3584-077C-126D-C5EACEE2EA5D}"/>
                  </a:ext>
                </a:extLst>
              </p:cNvPr>
              <p:cNvSpPr/>
              <p:nvPr/>
            </p:nvSpPr>
            <p:spPr>
              <a:xfrm>
                <a:off x="5069224" y="3203855"/>
                <a:ext cx="28817" cy="36276"/>
              </a:xfrm>
              <a:custGeom>
                <a:avLst/>
                <a:gdLst>
                  <a:gd name="connsiteX0" fmla="*/ 9825 w 28817"/>
                  <a:gd name="connsiteY0" fmla="*/ 0 h 36276"/>
                  <a:gd name="connsiteX1" fmla="*/ 4070 w 28817"/>
                  <a:gd name="connsiteY1" fmla="*/ 1727 h 36276"/>
                  <a:gd name="connsiteX2" fmla="*/ 1192 w 28817"/>
                  <a:gd name="connsiteY2" fmla="*/ 9213 h 36276"/>
                  <a:gd name="connsiteX3" fmla="*/ 28817 w 28817"/>
                  <a:gd name="connsiteY3" fmla="*/ 36277 h 36276"/>
                </a:gdLst>
                <a:ahLst/>
                <a:cxnLst>
                  <a:cxn ang="0">
                    <a:pos x="connsiteX0" y="connsiteY0"/>
                  </a:cxn>
                  <a:cxn ang="0">
                    <a:pos x="connsiteX1" y="connsiteY1"/>
                  </a:cxn>
                  <a:cxn ang="0">
                    <a:pos x="connsiteX2" y="connsiteY2"/>
                  </a:cxn>
                  <a:cxn ang="0">
                    <a:pos x="connsiteX3" y="connsiteY3"/>
                  </a:cxn>
                </a:cxnLst>
                <a:rect l="l" t="t" r="r" b="b"/>
                <a:pathLst>
                  <a:path w="28817" h="36276">
                    <a:moveTo>
                      <a:pt x="9825" y="0"/>
                    </a:moveTo>
                    <a:cubicBezTo>
                      <a:pt x="7523" y="0"/>
                      <a:pt x="5796" y="576"/>
                      <a:pt x="4070" y="1727"/>
                    </a:cubicBezTo>
                    <a:cubicBezTo>
                      <a:pt x="1192" y="2879"/>
                      <a:pt x="-1686" y="6334"/>
                      <a:pt x="1192" y="9213"/>
                    </a:cubicBezTo>
                    <a:lnTo>
                      <a:pt x="28817" y="36277"/>
                    </a:lnTo>
                  </a:path>
                </a:pathLst>
              </a:custGeom>
              <a:noFill/>
              <a:ln w="12700" cap="flat">
                <a:solidFill>
                  <a:srgbClr val="FFFFFF"/>
                </a:solidFill>
                <a:prstDash val="solid"/>
                <a:miter/>
              </a:ln>
            </p:spPr>
            <p:txBody>
              <a:bodyPr rtlCol="0" anchor="ctr"/>
              <a:lstStyle/>
              <a:p>
                <a:endParaRPr lang="en-US"/>
              </a:p>
            </p:txBody>
          </p:sp>
          <p:sp>
            <p:nvSpPr>
              <p:cNvPr id="70" name="Freeform 69">
                <a:extLst>
                  <a:ext uri="{FF2B5EF4-FFF2-40B4-BE49-F238E27FC236}">
                    <a16:creationId xmlns:a16="http://schemas.microsoft.com/office/drawing/2014/main" id="{41530AEB-7B57-5C9E-65B0-0CA85B8CA077}"/>
                  </a:ext>
                </a:extLst>
              </p:cNvPr>
              <p:cNvSpPr/>
              <p:nvPr/>
            </p:nvSpPr>
            <p:spPr>
              <a:xfrm>
                <a:off x="5099768" y="3105389"/>
                <a:ext cx="109349" cy="111708"/>
              </a:xfrm>
              <a:custGeom>
                <a:avLst/>
                <a:gdLst>
                  <a:gd name="connsiteX0" fmla="*/ 109349 w 109349"/>
                  <a:gd name="connsiteY0" fmla="*/ 55854 h 111708"/>
                  <a:gd name="connsiteX1" fmla="*/ 54675 w 109349"/>
                  <a:gd name="connsiteY1" fmla="*/ 111709 h 111708"/>
                  <a:gd name="connsiteX2" fmla="*/ 0 w 109349"/>
                  <a:gd name="connsiteY2" fmla="*/ 55854 h 111708"/>
                  <a:gd name="connsiteX3" fmla="*/ 54675 w 109349"/>
                  <a:gd name="connsiteY3" fmla="*/ 0 h 111708"/>
                  <a:gd name="connsiteX4" fmla="*/ 109349 w 109349"/>
                  <a:gd name="connsiteY4" fmla="*/ 55854 h 1117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349" h="111708">
                    <a:moveTo>
                      <a:pt x="109349" y="55854"/>
                    </a:moveTo>
                    <a:cubicBezTo>
                      <a:pt x="109349" y="86702"/>
                      <a:pt x="84871" y="111709"/>
                      <a:pt x="54675" y="111709"/>
                    </a:cubicBezTo>
                    <a:cubicBezTo>
                      <a:pt x="24479" y="111709"/>
                      <a:pt x="0" y="86702"/>
                      <a:pt x="0" y="55854"/>
                    </a:cubicBezTo>
                    <a:cubicBezTo>
                      <a:pt x="0" y="25007"/>
                      <a:pt x="24479" y="0"/>
                      <a:pt x="54675" y="0"/>
                    </a:cubicBezTo>
                    <a:cubicBezTo>
                      <a:pt x="84871" y="0"/>
                      <a:pt x="109349" y="25007"/>
                      <a:pt x="109349" y="55854"/>
                    </a:cubicBezTo>
                    <a:close/>
                  </a:path>
                </a:pathLst>
              </a:custGeom>
              <a:noFill/>
              <a:ln w="12700" cap="flat">
                <a:solidFill>
                  <a:srgbClr val="FFFFFF"/>
                </a:solidFill>
                <a:prstDash val="solid"/>
                <a:miter/>
              </a:ln>
            </p:spPr>
            <p:txBody>
              <a:bodyPr rtlCol="0" anchor="ctr"/>
              <a:lstStyle/>
              <a:p>
                <a:endParaRPr lang="en-US"/>
              </a:p>
            </p:txBody>
          </p:sp>
          <p:sp>
            <p:nvSpPr>
              <p:cNvPr id="71" name="Freeform 70">
                <a:extLst>
                  <a:ext uri="{FF2B5EF4-FFF2-40B4-BE49-F238E27FC236}">
                    <a16:creationId xmlns:a16="http://schemas.microsoft.com/office/drawing/2014/main" id="{1C95B249-D0A9-F3C2-DC3E-0A628719B135}"/>
                  </a:ext>
                </a:extLst>
              </p:cNvPr>
              <p:cNvSpPr/>
              <p:nvPr/>
            </p:nvSpPr>
            <p:spPr>
              <a:xfrm rot="-947999">
                <a:off x="5112912" y="3116152"/>
                <a:ext cx="87479" cy="87524"/>
              </a:xfrm>
              <a:custGeom>
                <a:avLst/>
                <a:gdLst>
                  <a:gd name="connsiteX0" fmla="*/ 87480 w 87479"/>
                  <a:gd name="connsiteY0" fmla="*/ 43762 h 87524"/>
                  <a:gd name="connsiteX1" fmla="*/ 43740 w 87479"/>
                  <a:gd name="connsiteY1" fmla="*/ 87524 h 87524"/>
                  <a:gd name="connsiteX2" fmla="*/ 0 w 87479"/>
                  <a:gd name="connsiteY2" fmla="*/ 43762 h 87524"/>
                  <a:gd name="connsiteX3" fmla="*/ 43740 w 87479"/>
                  <a:gd name="connsiteY3" fmla="*/ 0 h 87524"/>
                  <a:gd name="connsiteX4" fmla="*/ 87480 w 87479"/>
                  <a:gd name="connsiteY4" fmla="*/ 43762 h 875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479" h="87524">
                    <a:moveTo>
                      <a:pt x="87480" y="43762"/>
                    </a:moveTo>
                    <a:cubicBezTo>
                      <a:pt x="87480" y="67931"/>
                      <a:pt x="67897" y="87524"/>
                      <a:pt x="43740" y="87524"/>
                    </a:cubicBezTo>
                    <a:cubicBezTo>
                      <a:pt x="19583" y="87524"/>
                      <a:pt x="0" y="67931"/>
                      <a:pt x="0" y="43762"/>
                    </a:cubicBezTo>
                    <a:cubicBezTo>
                      <a:pt x="0" y="19592"/>
                      <a:pt x="19583" y="0"/>
                      <a:pt x="43740" y="0"/>
                    </a:cubicBezTo>
                    <a:cubicBezTo>
                      <a:pt x="67897" y="0"/>
                      <a:pt x="87480" y="19593"/>
                      <a:pt x="87480" y="43762"/>
                    </a:cubicBezTo>
                    <a:close/>
                  </a:path>
                </a:pathLst>
              </a:custGeom>
              <a:noFill/>
              <a:ln w="12700" cap="flat">
                <a:solidFill>
                  <a:srgbClr val="FFFFFF"/>
                </a:solidFill>
                <a:prstDash val="solid"/>
                <a:miter/>
              </a:ln>
            </p:spPr>
            <p:txBody>
              <a:bodyPr rtlCol="0" anchor="ctr"/>
              <a:lstStyle/>
              <a:p>
                <a:endParaRPr lang="en-US"/>
              </a:p>
            </p:txBody>
          </p:sp>
          <p:sp>
            <p:nvSpPr>
              <p:cNvPr id="72" name="Freeform 71">
                <a:extLst>
                  <a:ext uri="{FF2B5EF4-FFF2-40B4-BE49-F238E27FC236}">
                    <a16:creationId xmlns:a16="http://schemas.microsoft.com/office/drawing/2014/main" id="{7FA1CE31-B293-3F1C-E3D8-D6B2619F20EF}"/>
                  </a:ext>
                </a:extLst>
              </p:cNvPr>
              <p:cNvSpPr/>
              <p:nvPr/>
            </p:nvSpPr>
            <p:spPr>
              <a:xfrm>
                <a:off x="5126818" y="3065658"/>
                <a:ext cx="39711" cy="41458"/>
              </a:xfrm>
              <a:custGeom>
                <a:avLst/>
                <a:gdLst>
                  <a:gd name="connsiteX0" fmla="*/ 0 w 39711"/>
                  <a:gd name="connsiteY0" fmla="*/ 0 h 41458"/>
                  <a:gd name="connsiteX1" fmla="*/ 39711 w 39711"/>
                  <a:gd name="connsiteY1" fmla="*/ 41459 h 41458"/>
                </a:gdLst>
                <a:ahLst/>
                <a:cxnLst>
                  <a:cxn ang="0">
                    <a:pos x="connsiteX0" y="connsiteY0"/>
                  </a:cxn>
                  <a:cxn ang="0">
                    <a:pos x="connsiteX1" y="connsiteY1"/>
                  </a:cxn>
                </a:cxnLst>
                <a:rect l="l" t="t" r="r" b="b"/>
                <a:pathLst>
                  <a:path w="39711" h="41458">
                    <a:moveTo>
                      <a:pt x="0" y="0"/>
                    </a:moveTo>
                    <a:cubicBezTo>
                      <a:pt x="0" y="0"/>
                      <a:pt x="575" y="35125"/>
                      <a:pt x="39711" y="41459"/>
                    </a:cubicBezTo>
                  </a:path>
                </a:pathLst>
              </a:custGeom>
              <a:noFill/>
              <a:ln w="12700" cap="flat">
                <a:solidFill>
                  <a:srgbClr val="FFFFFF"/>
                </a:solidFill>
                <a:prstDash val="solid"/>
                <a:miter/>
              </a:ln>
            </p:spPr>
            <p:txBody>
              <a:bodyPr rtlCol="0" anchor="ctr"/>
              <a:lstStyle/>
              <a:p>
                <a:endParaRPr lang="en-US"/>
              </a:p>
            </p:txBody>
          </p:sp>
          <p:sp>
            <p:nvSpPr>
              <p:cNvPr id="73" name="Freeform 72">
                <a:extLst>
                  <a:ext uri="{FF2B5EF4-FFF2-40B4-BE49-F238E27FC236}">
                    <a16:creationId xmlns:a16="http://schemas.microsoft.com/office/drawing/2014/main" id="{1ADF1B14-B04B-8058-6D7B-D2E9E4A8370E}"/>
                  </a:ext>
                </a:extLst>
              </p:cNvPr>
              <p:cNvSpPr/>
              <p:nvPr/>
            </p:nvSpPr>
            <p:spPr>
              <a:xfrm>
                <a:off x="5166529" y="3075715"/>
                <a:ext cx="56976" cy="33260"/>
              </a:xfrm>
              <a:custGeom>
                <a:avLst/>
                <a:gdLst>
                  <a:gd name="connsiteX0" fmla="*/ 0 w 56976"/>
                  <a:gd name="connsiteY0" fmla="*/ 30826 h 33260"/>
                  <a:gd name="connsiteX1" fmla="*/ 56977 w 56976"/>
                  <a:gd name="connsiteY1" fmla="*/ 2610 h 33260"/>
                  <a:gd name="connsiteX2" fmla="*/ 0 w 56976"/>
                  <a:gd name="connsiteY2" fmla="*/ 30826 h 33260"/>
                </a:gdLst>
                <a:ahLst/>
                <a:cxnLst>
                  <a:cxn ang="0">
                    <a:pos x="connsiteX0" y="connsiteY0"/>
                  </a:cxn>
                  <a:cxn ang="0">
                    <a:pos x="connsiteX1" y="connsiteY1"/>
                  </a:cxn>
                  <a:cxn ang="0">
                    <a:pos x="connsiteX2" y="connsiteY2"/>
                  </a:cxn>
                </a:cxnLst>
                <a:rect l="l" t="t" r="r" b="b"/>
                <a:pathLst>
                  <a:path w="56976" h="33260">
                    <a:moveTo>
                      <a:pt x="0" y="30826"/>
                    </a:moveTo>
                    <a:cubicBezTo>
                      <a:pt x="0" y="30826"/>
                      <a:pt x="10359" y="-10633"/>
                      <a:pt x="56977" y="2610"/>
                    </a:cubicBezTo>
                    <a:cubicBezTo>
                      <a:pt x="56977" y="2610"/>
                      <a:pt x="45466" y="43494"/>
                      <a:pt x="0" y="30826"/>
                    </a:cubicBezTo>
                    <a:close/>
                  </a:path>
                </a:pathLst>
              </a:custGeom>
              <a:noFill/>
              <a:ln w="12700" cap="flat">
                <a:solidFill>
                  <a:srgbClr val="FFFFFF"/>
                </a:solidFill>
                <a:prstDash val="solid"/>
                <a:miter/>
              </a:ln>
            </p:spPr>
            <p:txBody>
              <a:bodyPr rtlCol="0" anchor="ctr"/>
              <a:lstStyle/>
              <a:p>
                <a:endParaRPr lang="en-US"/>
              </a:p>
            </p:txBody>
          </p:sp>
          <p:sp>
            <p:nvSpPr>
              <p:cNvPr id="74" name="Freeform 73">
                <a:extLst>
                  <a:ext uri="{FF2B5EF4-FFF2-40B4-BE49-F238E27FC236}">
                    <a16:creationId xmlns:a16="http://schemas.microsoft.com/office/drawing/2014/main" id="{51999D08-F9A5-EC1D-80D5-AE809188012E}"/>
                  </a:ext>
                </a:extLst>
              </p:cNvPr>
              <p:cNvSpPr/>
              <p:nvPr/>
            </p:nvSpPr>
            <p:spPr>
              <a:xfrm>
                <a:off x="5166529" y="3078326"/>
                <a:ext cx="56976" cy="28790"/>
              </a:xfrm>
              <a:custGeom>
                <a:avLst/>
                <a:gdLst>
                  <a:gd name="connsiteX0" fmla="*/ 56977 w 56976"/>
                  <a:gd name="connsiteY0" fmla="*/ 0 h 28790"/>
                  <a:gd name="connsiteX1" fmla="*/ 0 w 56976"/>
                  <a:gd name="connsiteY1" fmla="*/ 28791 h 28790"/>
                </a:gdLst>
                <a:ahLst/>
                <a:cxnLst>
                  <a:cxn ang="0">
                    <a:pos x="connsiteX0" y="connsiteY0"/>
                  </a:cxn>
                  <a:cxn ang="0">
                    <a:pos x="connsiteX1" y="connsiteY1"/>
                  </a:cxn>
                </a:cxnLst>
                <a:rect l="l" t="t" r="r" b="b"/>
                <a:pathLst>
                  <a:path w="56976" h="28790">
                    <a:moveTo>
                      <a:pt x="56977" y="0"/>
                    </a:moveTo>
                    <a:lnTo>
                      <a:pt x="0" y="28791"/>
                    </a:lnTo>
                  </a:path>
                </a:pathLst>
              </a:custGeom>
              <a:ln w="12700" cap="flat">
                <a:solidFill>
                  <a:srgbClr val="FFFFFF"/>
                </a:solidFill>
                <a:prstDash val="solid"/>
                <a:miter/>
              </a:ln>
            </p:spPr>
            <p:txBody>
              <a:bodyPr rtlCol="0" anchor="ctr"/>
              <a:lstStyle/>
              <a:p>
                <a:endParaRPr lang="en-US"/>
              </a:p>
            </p:txBody>
          </p:sp>
          <p:sp>
            <p:nvSpPr>
              <p:cNvPr id="75" name="Freeform 74">
                <a:extLst>
                  <a:ext uri="{FF2B5EF4-FFF2-40B4-BE49-F238E27FC236}">
                    <a16:creationId xmlns:a16="http://schemas.microsoft.com/office/drawing/2014/main" id="{B013C646-A867-6B4C-848B-86CEF6B6E228}"/>
                  </a:ext>
                </a:extLst>
              </p:cNvPr>
              <p:cNvSpPr/>
              <p:nvPr/>
            </p:nvSpPr>
            <p:spPr>
              <a:xfrm>
                <a:off x="5128544" y="3135332"/>
                <a:ext cx="44315" cy="52975"/>
              </a:xfrm>
              <a:custGeom>
                <a:avLst/>
                <a:gdLst>
                  <a:gd name="connsiteX0" fmla="*/ 43164 w 44315"/>
                  <a:gd name="connsiteY0" fmla="*/ 46065 h 52975"/>
                  <a:gd name="connsiteX1" fmla="*/ 25899 w 44315"/>
                  <a:gd name="connsiteY1" fmla="*/ 52975 h 52975"/>
                  <a:gd name="connsiteX2" fmla="*/ 0 w 44315"/>
                  <a:gd name="connsiteY2" fmla="*/ 26488 h 52975"/>
                  <a:gd name="connsiteX3" fmla="*/ 25899 w 44315"/>
                  <a:gd name="connsiteY3" fmla="*/ 0 h 52975"/>
                  <a:gd name="connsiteX4" fmla="*/ 44315 w 44315"/>
                  <a:gd name="connsiteY4" fmla="*/ 7486 h 52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315" h="52975">
                    <a:moveTo>
                      <a:pt x="43164" y="46065"/>
                    </a:moveTo>
                    <a:cubicBezTo>
                      <a:pt x="38560" y="50096"/>
                      <a:pt x="32229" y="52975"/>
                      <a:pt x="25899" y="52975"/>
                    </a:cubicBezTo>
                    <a:cubicBezTo>
                      <a:pt x="11510" y="52975"/>
                      <a:pt x="0" y="41459"/>
                      <a:pt x="0" y="26488"/>
                    </a:cubicBezTo>
                    <a:cubicBezTo>
                      <a:pt x="0" y="11516"/>
                      <a:pt x="11510" y="0"/>
                      <a:pt x="25899" y="0"/>
                    </a:cubicBezTo>
                    <a:cubicBezTo>
                      <a:pt x="40287" y="0"/>
                      <a:pt x="39711" y="2879"/>
                      <a:pt x="44315" y="7486"/>
                    </a:cubicBezTo>
                  </a:path>
                </a:pathLst>
              </a:custGeom>
              <a:noFill/>
              <a:ln w="12700" cap="flat">
                <a:solidFill>
                  <a:srgbClr val="FFFFFF"/>
                </a:solidFill>
                <a:prstDash val="solid"/>
                <a:miter/>
              </a:ln>
            </p:spPr>
            <p:txBody>
              <a:bodyPr rtlCol="0" anchor="ctr"/>
              <a:lstStyle/>
              <a:p>
                <a:endParaRPr lang="en-US"/>
              </a:p>
            </p:txBody>
          </p:sp>
          <p:sp>
            <p:nvSpPr>
              <p:cNvPr id="76" name="Freeform 75">
                <a:extLst>
                  <a:ext uri="{FF2B5EF4-FFF2-40B4-BE49-F238E27FC236}">
                    <a16:creationId xmlns:a16="http://schemas.microsoft.com/office/drawing/2014/main" id="{CD4845E2-CB71-1B98-A675-575EFB360624}"/>
                  </a:ext>
                </a:extLst>
              </p:cNvPr>
              <p:cNvSpPr/>
              <p:nvPr/>
            </p:nvSpPr>
            <p:spPr>
              <a:xfrm>
                <a:off x="5120487" y="3156637"/>
                <a:ext cx="39711" cy="5758"/>
              </a:xfrm>
              <a:custGeom>
                <a:avLst/>
                <a:gdLst>
                  <a:gd name="connsiteX0" fmla="*/ 0 w 39711"/>
                  <a:gd name="connsiteY0" fmla="*/ 0 h 5758"/>
                  <a:gd name="connsiteX1" fmla="*/ 39711 w 39711"/>
                  <a:gd name="connsiteY1" fmla="*/ 0 h 5758"/>
                </a:gdLst>
                <a:ahLst/>
                <a:cxnLst>
                  <a:cxn ang="0">
                    <a:pos x="connsiteX0" y="connsiteY0"/>
                  </a:cxn>
                  <a:cxn ang="0">
                    <a:pos x="connsiteX1" y="connsiteY1"/>
                  </a:cxn>
                </a:cxnLst>
                <a:rect l="l" t="t" r="r" b="b"/>
                <a:pathLst>
                  <a:path w="39711" h="5758">
                    <a:moveTo>
                      <a:pt x="0" y="0"/>
                    </a:moveTo>
                    <a:lnTo>
                      <a:pt x="39711" y="0"/>
                    </a:lnTo>
                  </a:path>
                </a:pathLst>
              </a:custGeom>
              <a:ln w="12700" cap="flat">
                <a:solidFill>
                  <a:srgbClr val="FFFFFF"/>
                </a:solidFill>
                <a:prstDash val="solid"/>
                <a:miter/>
              </a:ln>
            </p:spPr>
            <p:txBody>
              <a:bodyPr rtlCol="0" anchor="ctr"/>
              <a:lstStyle/>
              <a:p>
                <a:endParaRPr lang="en-US"/>
              </a:p>
            </p:txBody>
          </p:sp>
          <p:sp>
            <p:nvSpPr>
              <p:cNvPr id="77" name="Freeform 76">
                <a:extLst>
                  <a:ext uri="{FF2B5EF4-FFF2-40B4-BE49-F238E27FC236}">
                    <a16:creationId xmlns:a16="http://schemas.microsoft.com/office/drawing/2014/main" id="{511D092F-1CB1-5C6D-3C48-59FDC9B70A64}"/>
                  </a:ext>
                </a:extLst>
              </p:cNvPr>
              <p:cNvSpPr/>
              <p:nvPr/>
            </p:nvSpPr>
            <p:spPr>
              <a:xfrm>
                <a:off x="5120487" y="3167578"/>
                <a:ext cx="39711" cy="5758"/>
              </a:xfrm>
              <a:custGeom>
                <a:avLst/>
                <a:gdLst>
                  <a:gd name="connsiteX0" fmla="*/ 0 w 39711"/>
                  <a:gd name="connsiteY0" fmla="*/ 0 h 5758"/>
                  <a:gd name="connsiteX1" fmla="*/ 39711 w 39711"/>
                  <a:gd name="connsiteY1" fmla="*/ 0 h 5758"/>
                </a:gdLst>
                <a:ahLst/>
                <a:cxnLst>
                  <a:cxn ang="0">
                    <a:pos x="connsiteX0" y="connsiteY0"/>
                  </a:cxn>
                  <a:cxn ang="0">
                    <a:pos x="connsiteX1" y="connsiteY1"/>
                  </a:cxn>
                </a:cxnLst>
                <a:rect l="l" t="t" r="r" b="b"/>
                <a:pathLst>
                  <a:path w="39711" h="5758">
                    <a:moveTo>
                      <a:pt x="0" y="0"/>
                    </a:moveTo>
                    <a:lnTo>
                      <a:pt x="39711" y="0"/>
                    </a:lnTo>
                  </a:path>
                </a:pathLst>
              </a:custGeom>
              <a:ln w="12700" cap="flat">
                <a:solidFill>
                  <a:srgbClr val="FFFFFF"/>
                </a:solidFill>
                <a:prstDash val="solid"/>
                <a:miter/>
              </a:ln>
            </p:spPr>
            <p:txBody>
              <a:bodyPr rtlCol="0" anchor="ctr"/>
              <a:lstStyle/>
              <a:p>
                <a:endParaRPr lang="en-US"/>
              </a:p>
            </p:txBody>
          </p:sp>
        </p:grpSp>
      </p:grpSp>
      <p:sp>
        <p:nvSpPr>
          <p:cNvPr id="79" name="Slide Number Placeholder 5">
            <a:extLst>
              <a:ext uri="{FF2B5EF4-FFF2-40B4-BE49-F238E27FC236}">
                <a16:creationId xmlns:a16="http://schemas.microsoft.com/office/drawing/2014/main" id="{9851C96F-0522-9027-7B81-B5236EE928BB}"/>
              </a:ext>
            </a:extLst>
          </p:cNvPr>
          <p:cNvSpPr txBox="1">
            <a:spLocks/>
          </p:cNvSpPr>
          <p:nvPr/>
        </p:nvSpPr>
        <p:spPr>
          <a:xfrm>
            <a:off x="11681466" y="652611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53</a:t>
            </a:fld>
            <a:endParaRPr lang="fr-CA" sz="1200" dirty="0"/>
          </a:p>
        </p:txBody>
      </p:sp>
      <p:pic>
        <p:nvPicPr>
          <p:cNvPr id="8" name="Picture 7">
            <a:extLst>
              <a:ext uri="{FF2B5EF4-FFF2-40B4-BE49-F238E27FC236}">
                <a16:creationId xmlns:a16="http://schemas.microsoft.com/office/drawing/2014/main" id="{6FBB066B-360F-FED5-A78D-57F3CEB68DB4}"/>
              </a:ext>
            </a:extLst>
          </p:cNvPr>
          <p:cNvPicPr>
            <a:picLocks noChangeAspect="1"/>
          </p:cNvPicPr>
          <p:nvPr/>
        </p:nvPicPr>
        <p:blipFill>
          <a:blip r:embed="rId2"/>
          <a:stretch>
            <a:fillRect/>
          </a:stretch>
        </p:blipFill>
        <p:spPr>
          <a:xfrm>
            <a:off x="5741919" y="582884"/>
            <a:ext cx="5897926" cy="5696041"/>
          </a:xfrm>
          <a:prstGeom prst="rect">
            <a:avLst/>
          </a:prstGeom>
        </p:spPr>
      </p:pic>
      <p:sp>
        <p:nvSpPr>
          <p:cNvPr id="9" name="TextBox 8">
            <a:extLst>
              <a:ext uri="{FF2B5EF4-FFF2-40B4-BE49-F238E27FC236}">
                <a16:creationId xmlns:a16="http://schemas.microsoft.com/office/drawing/2014/main" id="{D2B944B6-AD04-0030-586A-83D509507B91}"/>
              </a:ext>
            </a:extLst>
          </p:cNvPr>
          <p:cNvSpPr txBox="1"/>
          <p:nvPr/>
        </p:nvSpPr>
        <p:spPr>
          <a:xfrm>
            <a:off x="8255281" y="367843"/>
            <a:ext cx="3936719" cy="369332"/>
          </a:xfrm>
          <a:prstGeom prst="rect">
            <a:avLst/>
          </a:prstGeom>
          <a:solidFill>
            <a:srgbClr val="EC7C69"/>
          </a:solidFill>
        </p:spPr>
        <p:txBody>
          <a:bodyPr wrap="none" rtlCol="0">
            <a:spAutoFit/>
          </a:bodyPr>
          <a:lstStyle/>
          <a:p>
            <a:pPr algn="ctr"/>
            <a:r>
              <a:rPr lang="en-IE" dirty="0">
                <a:solidFill>
                  <a:schemeClr val="bg1"/>
                </a:solidFill>
              </a:rPr>
              <a:t>Upplýsingar veittar af</a:t>
            </a:r>
            <a:r>
              <a:rPr lang="en-IE" dirty="0">
                <a:solidFill>
                  <a:schemeClr val="bg1"/>
                </a:solidFill>
                <a:hlinkClick r:id="rId3">
                  <a:extLst>
                    <a:ext uri="{A12FA001-AC4F-418D-AE19-62706E023703}">
                      <ahyp:hlinkClr xmlns:ahyp="http://schemas.microsoft.com/office/drawing/2018/hyperlinkcolor" val="tx"/>
                    </a:ext>
                  </a:extLst>
                </a:hlinkClick>
              </a:rPr>
              <a:t> www.savills.ie  </a:t>
            </a:r>
            <a:endParaRPr lang="en-IE" dirty="0">
              <a:solidFill>
                <a:schemeClr val="bg1"/>
              </a:solidFill>
            </a:endParaRPr>
          </a:p>
        </p:txBody>
      </p:sp>
    </p:spTree>
    <p:extLst>
      <p:ext uri="{BB962C8B-B14F-4D97-AF65-F5344CB8AC3E}">
        <p14:creationId xmlns:p14="http://schemas.microsoft.com/office/powerpoint/2010/main" val="243758936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3E4121-0D34-1B3E-D2F6-03CAC9F84C8D}"/>
            </a:ext>
          </a:extLst>
        </p:cNvPr>
        <p:cNvGrpSpPr/>
        <p:nvPr/>
      </p:nvGrpSpPr>
      <p:grpSpPr>
        <a:xfrm>
          <a:off x="0" y="0"/>
          <a:ext cx="0" cy="0"/>
          <a:chOff x="0" y="0"/>
          <a:chExt cx="0" cy="0"/>
        </a:xfrm>
      </p:grpSpPr>
      <p:sp>
        <p:nvSpPr>
          <p:cNvPr id="2" name="Text Placeholder 3">
            <a:extLst>
              <a:ext uri="{FF2B5EF4-FFF2-40B4-BE49-F238E27FC236}">
                <a16:creationId xmlns:a16="http://schemas.microsoft.com/office/drawing/2014/main" id="{A8715546-D37B-F786-84EA-915D3C273638}"/>
              </a:ext>
            </a:extLst>
          </p:cNvPr>
          <p:cNvSpPr txBox="1">
            <a:spLocks/>
          </p:cNvSpPr>
          <p:nvPr/>
        </p:nvSpPr>
        <p:spPr>
          <a:xfrm>
            <a:off x="638570" y="460983"/>
            <a:ext cx="8277702"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IE" sz="3600" dirty="0"/>
              <a:t>Shepard Huts</a:t>
            </a:r>
          </a:p>
        </p:txBody>
      </p:sp>
      <p:cxnSp>
        <p:nvCxnSpPr>
          <p:cNvPr id="3" name="Straight Connector 2">
            <a:extLst>
              <a:ext uri="{FF2B5EF4-FFF2-40B4-BE49-F238E27FC236}">
                <a16:creationId xmlns:a16="http://schemas.microsoft.com/office/drawing/2014/main" id="{CD569DAC-D253-D69D-BB68-536D8C480A0F}"/>
              </a:ext>
            </a:extLst>
          </p:cNvPr>
          <p:cNvCxnSpPr>
            <a:cxnSpLocks/>
          </p:cNvCxnSpPr>
          <p:nvPr/>
        </p:nvCxnSpPr>
        <p:spPr>
          <a:xfrm>
            <a:off x="0" y="1068885"/>
            <a:ext cx="2701925"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80D1001E-4EC0-350C-D9B7-2D011C23E7B4}"/>
              </a:ext>
            </a:extLst>
          </p:cNvPr>
          <p:cNvSpPr txBox="1"/>
          <p:nvPr/>
        </p:nvSpPr>
        <p:spPr>
          <a:xfrm>
            <a:off x="605790" y="1404147"/>
            <a:ext cx="4691276" cy="3042564"/>
          </a:xfrm>
          <a:prstGeom prst="rect">
            <a:avLst/>
          </a:prstGeom>
          <a:noFill/>
        </p:spPr>
        <p:txBody>
          <a:bodyPr wrap="square">
            <a:spAutoFit/>
          </a:bodyPr>
          <a:lstStyle/>
          <a:p>
            <a:pPr marL="457200" indent="-457200">
              <a:lnSpc>
                <a:spcPts val="2340"/>
              </a:lnSpc>
              <a:buClr>
                <a:srgbClr val="EC7C69"/>
              </a:buClr>
              <a:buFont typeface="Arial" panose="020B0604020202020204" pitchFamily="34" charset="0"/>
              <a:buChar char="•"/>
            </a:pPr>
            <a:r>
              <a:rPr lang="en-US" sz="2200" dirty="0">
                <a:solidFill>
                  <a:srgbClr val="494949"/>
                </a:solidFill>
              </a:rPr>
              <a:t>Shepherd-kofar eru sífellt vinsælli og hafa nýlega fengið góða umfjöllun í landspressunni. </a:t>
            </a:r>
          </a:p>
          <a:p>
            <a:pPr marL="457200" indent="-457200">
              <a:lnSpc>
                <a:spcPts val="2340"/>
              </a:lnSpc>
              <a:buClr>
                <a:srgbClr val="EC7C69"/>
              </a:buClr>
              <a:buFont typeface="Arial" panose="020B0604020202020204" pitchFamily="34" charset="0"/>
              <a:buChar char="•"/>
            </a:pPr>
            <a:r>
              <a:rPr lang="en-US" sz="2200" b="1" dirty="0">
                <a:solidFill>
                  <a:srgbClr val="494949"/>
                </a:solidFill>
              </a:rPr>
              <a:t> Ávöxtun fjárfestingar er góð, allt eftir forskriftum, staðsetningu og leiguverði</a:t>
            </a:r>
            <a:r>
              <a:rPr lang="en-US" sz="2200" dirty="0">
                <a:solidFill>
                  <a:srgbClr val="494949"/>
                </a:solidFill>
              </a:rPr>
              <a:t>. </a:t>
            </a:r>
          </a:p>
          <a:p>
            <a:pPr marL="457200" indent="-457200">
              <a:lnSpc>
                <a:spcPts val="2340"/>
              </a:lnSpc>
              <a:buClr>
                <a:srgbClr val="EC7C69"/>
              </a:buClr>
              <a:buFont typeface="Arial" panose="020B0604020202020204" pitchFamily="34" charset="0"/>
              <a:buChar char="•"/>
            </a:pPr>
            <a:r>
              <a:rPr lang="en-US" sz="2200" dirty="0">
                <a:solidFill>
                  <a:srgbClr val="494949"/>
                </a:solidFill>
              </a:rPr>
              <a:t>Þær eru oftar notaðar sem </a:t>
            </a:r>
            <a:r>
              <a:rPr lang="en-US" sz="2200" b="1" dirty="0">
                <a:solidFill>
                  <a:srgbClr val="494949"/>
                </a:solidFill>
              </a:rPr>
              <a:t>allt árið íbúðarhúsnæði, </a:t>
            </a:r>
            <a:r>
              <a:rPr lang="en-US" sz="2200" dirty="0">
                <a:solidFill>
                  <a:srgbClr val="494949"/>
                </a:solidFill>
              </a:rPr>
              <a:t>og vaxandi sönnunargögn benda til þess að þær séu notaðar í </a:t>
            </a:r>
            <a:r>
              <a:rPr lang="en-US" sz="2200" b="1" dirty="0">
                <a:solidFill>
                  <a:srgbClr val="494949"/>
                </a:solidFill>
              </a:rPr>
              <a:t>görðum </a:t>
            </a:r>
            <a:r>
              <a:rPr lang="en-US" sz="2200" dirty="0">
                <a:solidFill>
                  <a:srgbClr val="494949"/>
                </a:solidFill>
              </a:rPr>
              <a:t>sem </a:t>
            </a:r>
            <a:r>
              <a:rPr lang="en-US" sz="2200" b="1" dirty="0">
                <a:solidFill>
                  <a:srgbClr val="494949"/>
                </a:solidFill>
              </a:rPr>
              <a:t>skrifstofurými </a:t>
            </a:r>
            <a:r>
              <a:rPr lang="en-US" sz="2200" dirty="0">
                <a:solidFill>
                  <a:srgbClr val="494949"/>
                </a:solidFill>
              </a:rPr>
              <a:t>eða </a:t>
            </a:r>
            <a:r>
              <a:rPr lang="en-US" sz="2200" b="1" dirty="0">
                <a:solidFill>
                  <a:srgbClr val="494949"/>
                </a:solidFill>
              </a:rPr>
              <a:t>"setustofa".</a:t>
            </a:r>
            <a:endParaRPr lang="en-IE" sz="2200" b="1" dirty="0">
              <a:solidFill>
                <a:srgbClr val="494949"/>
              </a:solidFill>
            </a:endParaRPr>
          </a:p>
        </p:txBody>
      </p:sp>
      <p:sp>
        <p:nvSpPr>
          <p:cNvPr id="36" name="TextBox 35">
            <a:extLst>
              <a:ext uri="{FF2B5EF4-FFF2-40B4-BE49-F238E27FC236}">
                <a16:creationId xmlns:a16="http://schemas.microsoft.com/office/drawing/2014/main" id="{C74901A9-268E-A7BB-8F87-06D6EDEA13A3}"/>
              </a:ext>
            </a:extLst>
          </p:cNvPr>
          <p:cNvSpPr txBox="1"/>
          <p:nvPr/>
        </p:nvSpPr>
        <p:spPr>
          <a:xfrm>
            <a:off x="1158273" y="5494819"/>
            <a:ext cx="4078341" cy="646331"/>
          </a:xfrm>
          <a:prstGeom prst="rect">
            <a:avLst/>
          </a:prstGeom>
          <a:noFill/>
        </p:spPr>
        <p:txBody>
          <a:bodyPr wrap="square" rtlCol="0">
            <a:spAutoFit/>
          </a:bodyPr>
          <a:lstStyle/>
          <a:p>
            <a:pPr>
              <a:tabLst>
                <a:tab pos="2133600" algn="l"/>
              </a:tabLst>
            </a:pPr>
            <a:r>
              <a:rPr lang="en-US" sz="1800" b="1" dirty="0">
                <a:solidFill>
                  <a:srgbClr val="494949"/>
                </a:solidFill>
              </a:rPr>
              <a:t>Dæmigerð einingarkostnaður </a:t>
            </a:r>
            <a:r>
              <a:rPr lang="en-US" sz="1800" dirty="0">
                <a:solidFill>
                  <a:srgbClr val="494949"/>
                </a:solidFill>
              </a:rPr>
              <a:t>	€18.000-50.000</a:t>
            </a:r>
          </a:p>
          <a:p>
            <a:pPr>
              <a:tabLst>
                <a:tab pos="2133600" algn="l"/>
              </a:tabLst>
            </a:pPr>
            <a:r>
              <a:rPr lang="en-US" sz="1800" b="1" dirty="0">
                <a:solidFill>
                  <a:srgbClr val="494949"/>
                </a:solidFill>
              </a:rPr>
              <a:t>Dæmigerð næturleiga </a:t>
            </a:r>
            <a:r>
              <a:rPr lang="en-US" sz="1800" dirty="0">
                <a:solidFill>
                  <a:srgbClr val="494949"/>
                </a:solidFill>
              </a:rPr>
              <a:t>	€75-125</a:t>
            </a:r>
            <a:endParaRPr lang="en-IE" sz="1800" dirty="0">
              <a:solidFill>
                <a:srgbClr val="494949"/>
              </a:solidFill>
            </a:endParaRPr>
          </a:p>
        </p:txBody>
      </p:sp>
      <p:sp>
        <p:nvSpPr>
          <p:cNvPr id="37" name="Freeform 36">
            <a:extLst>
              <a:ext uri="{FF2B5EF4-FFF2-40B4-BE49-F238E27FC236}">
                <a16:creationId xmlns:a16="http://schemas.microsoft.com/office/drawing/2014/main" id="{816B8B41-0182-53E1-154D-88E46EE9C751}"/>
              </a:ext>
            </a:extLst>
          </p:cNvPr>
          <p:cNvSpPr/>
          <p:nvPr/>
        </p:nvSpPr>
        <p:spPr>
          <a:xfrm rot="5400000">
            <a:off x="2414302" y="3369314"/>
            <a:ext cx="2173047" cy="5759105"/>
          </a:xfrm>
          <a:custGeom>
            <a:avLst/>
            <a:gdLst>
              <a:gd name="connsiteX0" fmla="*/ 0 w 2129299"/>
              <a:gd name="connsiteY0" fmla="*/ 4857508 h 5280665"/>
              <a:gd name="connsiteX1" fmla="*/ 0 w 2129299"/>
              <a:gd name="connsiteY1" fmla="*/ 4384590 h 5280665"/>
              <a:gd name="connsiteX2" fmla="*/ 0 w 2129299"/>
              <a:gd name="connsiteY2" fmla="*/ 4263056 h 5280665"/>
              <a:gd name="connsiteX3" fmla="*/ 0 w 2129299"/>
              <a:gd name="connsiteY3" fmla="*/ 4073053 h 5280665"/>
              <a:gd name="connsiteX4" fmla="*/ 0 w 2129299"/>
              <a:gd name="connsiteY4" fmla="*/ 3790140 h 5280665"/>
              <a:gd name="connsiteX5" fmla="*/ 0 w 2129299"/>
              <a:gd name="connsiteY5" fmla="*/ 3600135 h 5280665"/>
              <a:gd name="connsiteX6" fmla="*/ 0 w 2129299"/>
              <a:gd name="connsiteY6" fmla="*/ 3478602 h 5280665"/>
              <a:gd name="connsiteX7" fmla="*/ 0 w 2129299"/>
              <a:gd name="connsiteY7" fmla="*/ 3005684 h 5280665"/>
              <a:gd name="connsiteX8" fmla="*/ 0 w 2129299"/>
              <a:gd name="connsiteY8" fmla="*/ 2553995 h 5280665"/>
              <a:gd name="connsiteX9" fmla="*/ 0 w 2129299"/>
              <a:gd name="connsiteY9" fmla="*/ 2553993 h 5280665"/>
              <a:gd name="connsiteX10" fmla="*/ 0 w 2129299"/>
              <a:gd name="connsiteY10" fmla="*/ 2314522 h 5280665"/>
              <a:gd name="connsiteX11" fmla="*/ 0 w 2129299"/>
              <a:gd name="connsiteY11" fmla="*/ 2081079 h 5280665"/>
              <a:gd name="connsiteX12" fmla="*/ 0 w 2129299"/>
              <a:gd name="connsiteY12" fmla="*/ 2081074 h 5280665"/>
              <a:gd name="connsiteX13" fmla="*/ 0 w 2129299"/>
              <a:gd name="connsiteY13" fmla="*/ 1959546 h 5280665"/>
              <a:gd name="connsiteX14" fmla="*/ 0 w 2129299"/>
              <a:gd name="connsiteY14" fmla="*/ 1959544 h 5280665"/>
              <a:gd name="connsiteX15" fmla="*/ 0 w 2129299"/>
              <a:gd name="connsiteY15" fmla="*/ 1841604 h 5280665"/>
              <a:gd name="connsiteX16" fmla="*/ 0 w 2129299"/>
              <a:gd name="connsiteY16" fmla="*/ 1769542 h 5280665"/>
              <a:gd name="connsiteX17" fmla="*/ 0 w 2129299"/>
              <a:gd name="connsiteY17" fmla="*/ 1769539 h 5280665"/>
              <a:gd name="connsiteX18" fmla="*/ 0 w 2129299"/>
              <a:gd name="connsiteY18" fmla="*/ 1720070 h 5280665"/>
              <a:gd name="connsiteX19" fmla="*/ 0 w 2129299"/>
              <a:gd name="connsiteY19" fmla="*/ 1530067 h 5280665"/>
              <a:gd name="connsiteX20" fmla="*/ 0 w 2129299"/>
              <a:gd name="connsiteY20" fmla="*/ 1486628 h 5280665"/>
              <a:gd name="connsiteX21" fmla="*/ 0 w 2129299"/>
              <a:gd name="connsiteY21" fmla="*/ 1486626 h 5280665"/>
              <a:gd name="connsiteX22" fmla="*/ 0 w 2129299"/>
              <a:gd name="connsiteY22" fmla="*/ 1296624 h 5280665"/>
              <a:gd name="connsiteX23" fmla="*/ 0 w 2129299"/>
              <a:gd name="connsiteY23" fmla="*/ 1296622 h 5280665"/>
              <a:gd name="connsiteX24" fmla="*/ 0 w 2129299"/>
              <a:gd name="connsiteY24" fmla="*/ 1247153 h 5280665"/>
              <a:gd name="connsiteX25" fmla="*/ 0 w 2129299"/>
              <a:gd name="connsiteY25" fmla="*/ 1175092 h 5280665"/>
              <a:gd name="connsiteX26" fmla="*/ 0 w 2129299"/>
              <a:gd name="connsiteY26" fmla="*/ 1175089 h 5280665"/>
              <a:gd name="connsiteX27" fmla="*/ 0 w 2129299"/>
              <a:gd name="connsiteY27" fmla="*/ 1057149 h 5280665"/>
              <a:gd name="connsiteX28" fmla="*/ 0 w 2129299"/>
              <a:gd name="connsiteY28" fmla="*/ 935617 h 5280665"/>
              <a:gd name="connsiteX29" fmla="*/ 0 w 2129299"/>
              <a:gd name="connsiteY29" fmla="*/ 934110 h 5280665"/>
              <a:gd name="connsiteX30" fmla="*/ 0 w 2129299"/>
              <a:gd name="connsiteY30" fmla="*/ 702174 h 5280665"/>
              <a:gd name="connsiteX31" fmla="*/ 0 w 2129299"/>
              <a:gd name="connsiteY31" fmla="*/ 702172 h 5280665"/>
              <a:gd name="connsiteX32" fmla="*/ 0 w 2129299"/>
              <a:gd name="connsiteY32" fmla="*/ 651522 h 5280665"/>
              <a:gd name="connsiteX33" fmla="*/ 0 w 2129299"/>
              <a:gd name="connsiteY33" fmla="*/ 462699 h 5280665"/>
              <a:gd name="connsiteX34" fmla="*/ 0 w 2129299"/>
              <a:gd name="connsiteY34" fmla="*/ 11010 h 5280665"/>
              <a:gd name="connsiteX35" fmla="*/ 0 w 2129299"/>
              <a:gd name="connsiteY35" fmla="*/ 11008 h 5280665"/>
              <a:gd name="connsiteX36" fmla="*/ 0 w 2129299"/>
              <a:gd name="connsiteY36" fmla="*/ 0 h 5280665"/>
              <a:gd name="connsiteX37" fmla="*/ 515667 w 2129299"/>
              <a:gd name="connsiteY37" fmla="*/ 0 h 5280665"/>
              <a:gd name="connsiteX38" fmla="*/ 621018 w 2129299"/>
              <a:gd name="connsiteY38" fmla="*/ 0 h 5280665"/>
              <a:gd name="connsiteX39" fmla="*/ 1207013 w 2129299"/>
              <a:gd name="connsiteY39" fmla="*/ 0 h 5280665"/>
              <a:gd name="connsiteX40" fmla="*/ 1313582 w 2129299"/>
              <a:gd name="connsiteY40" fmla="*/ 0 h 5280665"/>
              <a:gd name="connsiteX41" fmla="*/ 1722679 w 2129299"/>
              <a:gd name="connsiteY41" fmla="*/ 0 h 5280665"/>
              <a:gd name="connsiteX42" fmla="*/ 1828030 w 2129299"/>
              <a:gd name="connsiteY42" fmla="*/ 0 h 5280665"/>
              <a:gd name="connsiteX43" fmla="*/ 2129299 w 2129299"/>
              <a:gd name="connsiteY43" fmla="*/ 0 h 5280665"/>
              <a:gd name="connsiteX44" fmla="*/ 2129299 w 2129299"/>
              <a:gd name="connsiteY44" fmla="*/ 84409 h 5280665"/>
              <a:gd name="connsiteX45" fmla="*/ 2129299 w 2129299"/>
              <a:gd name="connsiteY45" fmla="*/ 588968 h 5280665"/>
              <a:gd name="connsiteX46" fmla="*/ 2129299 w 2129299"/>
              <a:gd name="connsiteY46" fmla="*/ 2703061 h 5280665"/>
              <a:gd name="connsiteX47" fmla="*/ 2129299 w 2129299"/>
              <a:gd name="connsiteY47" fmla="*/ 3669127 h 5280665"/>
              <a:gd name="connsiteX48" fmla="*/ 2129299 w 2129299"/>
              <a:gd name="connsiteY48" fmla="*/ 3816082 h 5280665"/>
              <a:gd name="connsiteX49" fmla="*/ 2129299 w 2129299"/>
              <a:gd name="connsiteY49" fmla="*/ 4386737 h 5280665"/>
              <a:gd name="connsiteX50" fmla="*/ 2129299 w 2129299"/>
              <a:gd name="connsiteY50" fmla="*/ 4535392 h 5280665"/>
              <a:gd name="connsiteX51" fmla="*/ 2129299 w 2129299"/>
              <a:gd name="connsiteY51" fmla="*/ 5280665 h 5280665"/>
              <a:gd name="connsiteX52" fmla="*/ 2062103 w 2129299"/>
              <a:gd name="connsiteY52" fmla="*/ 5280665 h 5280665"/>
              <a:gd name="connsiteX53" fmla="*/ 1572455 w 2129299"/>
              <a:gd name="connsiteY53" fmla="*/ 5280665 h 5280665"/>
              <a:gd name="connsiteX54" fmla="*/ 1419221 w 2129299"/>
              <a:gd name="connsiteY54" fmla="*/ 5280665 h 5280665"/>
              <a:gd name="connsiteX55" fmla="*/ 929573 w 2129299"/>
              <a:gd name="connsiteY55" fmla="*/ 5280665 h 5280665"/>
              <a:gd name="connsiteX56" fmla="*/ 855090 w 2129299"/>
              <a:gd name="connsiteY56" fmla="*/ 5280665 h 5280665"/>
              <a:gd name="connsiteX57" fmla="*/ 365443 w 2129299"/>
              <a:gd name="connsiteY57" fmla="*/ 5280665 h 5280665"/>
              <a:gd name="connsiteX58" fmla="*/ 0 w 2129299"/>
              <a:gd name="connsiteY58" fmla="*/ 4857508 h 52806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2129299" h="5280665">
                <a:moveTo>
                  <a:pt x="0" y="4857508"/>
                </a:moveTo>
                <a:lnTo>
                  <a:pt x="0" y="4384590"/>
                </a:lnTo>
                <a:lnTo>
                  <a:pt x="0" y="4263056"/>
                </a:lnTo>
                <a:lnTo>
                  <a:pt x="0" y="4073053"/>
                </a:lnTo>
                <a:lnTo>
                  <a:pt x="0" y="3790140"/>
                </a:lnTo>
                <a:lnTo>
                  <a:pt x="0" y="3600135"/>
                </a:lnTo>
                <a:lnTo>
                  <a:pt x="0" y="3478602"/>
                </a:lnTo>
                <a:lnTo>
                  <a:pt x="0" y="3005684"/>
                </a:lnTo>
                <a:lnTo>
                  <a:pt x="0" y="2553995"/>
                </a:lnTo>
                <a:lnTo>
                  <a:pt x="0" y="2553993"/>
                </a:lnTo>
                <a:lnTo>
                  <a:pt x="0" y="2314522"/>
                </a:lnTo>
                <a:lnTo>
                  <a:pt x="0" y="2081079"/>
                </a:lnTo>
                <a:lnTo>
                  <a:pt x="0" y="2081074"/>
                </a:lnTo>
                <a:lnTo>
                  <a:pt x="0" y="1959546"/>
                </a:lnTo>
                <a:lnTo>
                  <a:pt x="0" y="1959544"/>
                </a:lnTo>
                <a:lnTo>
                  <a:pt x="0" y="1841604"/>
                </a:lnTo>
                <a:lnTo>
                  <a:pt x="0" y="1769542"/>
                </a:lnTo>
                <a:lnTo>
                  <a:pt x="0" y="1769539"/>
                </a:lnTo>
                <a:lnTo>
                  <a:pt x="0" y="1720070"/>
                </a:lnTo>
                <a:lnTo>
                  <a:pt x="0" y="1530067"/>
                </a:lnTo>
                <a:lnTo>
                  <a:pt x="0" y="1486628"/>
                </a:lnTo>
                <a:lnTo>
                  <a:pt x="0" y="1486626"/>
                </a:lnTo>
                <a:lnTo>
                  <a:pt x="0" y="1296624"/>
                </a:lnTo>
                <a:lnTo>
                  <a:pt x="0" y="1296622"/>
                </a:lnTo>
                <a:lnTo>
                  <a:pt x="0" y="1247153"/>
                </a:lnTo>
                <a:lnTo>
                  <a:pt x="0" y="1175092"/>
                </a:lnTo>
                <a:lnTo>
                  <a:pt x="0" y="1175089"/>
                </a:lnTo>
                <a:lnTo>
                  <a:pt x="0" y="1057149"/>
                </a:lnTo>
                <a:lnTo>
                  <a:pt x="0" y="935617"/>
                </a:lnTo>
                <a:lnTo>
                  <a:pt x="0" y="934110"/>
                </a:lnTo>
                <a:lnTo>
                  <a:pt x="0" y="702174"/>
                </a:lnTo>
                <a:lnTo>
                  <a:pt x="0" y="702172"/>
                </a:lnTo>
                <a:lnTo>
                  <a:pt x="0" y="651522"/>
                </a:lnTo>
                <a:lnTo>
                  <a:pt x="0" y="462699"/>
                </a:lnTo>
                <a:lnTo>
                  <a:pt x="0" y="11010"/>
                </a:lnTo>
                <a:lnTo>
                  <a:pt x="0" y="11008"/>
                </a:lnTo>
                <a:lnTo>
                  <a:pt x="0" y="0"/>
                </a:lnTo>
                <a:lnTo>
                  <a:pt x="515667" y="0"/>
                </a:lnTo>
                <a:lnTo>
                  <a:pt x="621018" y="0"/>
                </a:lnTo>
                <a:lnTo>
                  <a:pt x="1207013" y="0"/>
                </a:lnTo>
                <a:lnTo>
                  <a:pt x="1313582" y="0"/>
                </a:lnTo>
                <a:lnTo>
                  <a:pt x="1722679" y="0"/>
                </a:lnTo>
                <a:lnTo>
                  <a:pt x="1828030" y="0"/>
                </a:lnTo>
                <a:lnTo>
                  <a:pt x="2129299" y="0"/>
                </a:lnTo>
                <a:lnTo>
                  <a:pt x="2129299" y="84409"/>
                </a:lnTo>
                <a:lnTo>
                  <a:pt x="2129299" y="588968"/>
                </a:lnTo>
                <a:lnTo>
                  <a:pt x="2129299" y="2703061"/>
                </a:lnTo>
                <a:lnTo>
                  <a:pt x="2129299" y="3669127"/>
                </a:lnTo>
                <a:lnTo>
                  <a:pt x="2129299" y="3816082"/>
                </a:lnTo>
                <a:lnTo>
                  <a:pt x="2129299" y="4386737"/>
                </a:lnTo>
                <a:lnTo>
                  <a:pt x="2129299" y="4535392"/>
                </a:lnTo>
                <a:lnTo>
                  <a:pt x="2129299" y="5280665"/>
                </a:lnTo>
                <a:lnTo>
                  <a:pt x="2062103" y="5280665"/>
                </a:lnTo>
                <a:lnTo>
                  <a:pt x="1572455" y="5280665"/>
                </a:lnTo>
                <a:lnTo>
                  <a:pt x="1419221" y="5280665"/>
                </a:lnTo>
                <a:lnTo>
                  <a:pt x="929573" y="5280665"/>
                </a:lnTo>
                <a:lnTo>
                  <a:pt x="855090" y="5280665"/>
                </a:lnTo>
                <a:lnTo>
                  <a:pt x="365443" y="5280665"/>
                </a:lnTo>
                <a:cubicBezTo>
                  <a:pt x="164152" y="5280665"/>
                  <a:pt x="0" y="5091976"/>
                  <a:pt x="0" y="4857508"/>
                </a:cubicBezTo>
                <a:close/>
              </a:path>
            </a:pathLst>
          </a:custGeom>
          <a:noFill/>
          <a:ln w="24491" cap="flat">
            <a:solidFill>
              <a:srgbClr val="FBA63B"/>
            </a:solidFill>
            <a:prstDash val="solid"/>
            <a:miter/>
          </a:ln>
        </p:spPr>
        <p:txBody>
          <a:bodyPr wrap="square" rtlCol="0" anchor="ctr">
            <a:noAutofit/>
          </a:bodyPr>
          <a:lstStyle/>
          <a:p>
            <a:endParaRPr lang="en-US"/>
          </a:p>
        </p:txBody>
      </p:sp>
      <p:grpSp>
        <p:nvGrpSpPr>
          <p:cNvPr id="60" name="Group 59">
            <a:extLst>
              <a:ext uri="{FF2B5EF4-FFF2-40B4-BE49-F238E27FC236}">
                <a16:creationId xmlns:a16="http://schemas.microsoft.com/office/drawing/2014/main" id="{03E7FB91-BC84-7686-1825-DDD65A515D85}"/>
              </a:ext>
            </a:extLst>
          </p:cNvPr>
          <p:cNvGrpSpPr/>
          <p:nvPr/>
        </p:nvGrpSpPr>
        <p:grpSpPr>
          <a:xfrm>
            <a:off x="213047" y="5403122"/>
            <a:ext cx="790813" cy="789906"/>
            <a:chOff x="4979483" y="3025351"/>
            <a:chExt cx="347616" cy="347217"/>
          </a:xfrm>
        </p:grpSpPr>
        <p:sp>
          <p:nvSpPr>
            <p:cNvPr id="61" name="Freeform 60">
              <a:extLst>
                <a:ext uri="{FF2B5EF4-FFF2-40B4-BE49-F238E27FC236}">
                  <a16:creationId xmlns:a16="http://schemas.microsoft.com/office/drawing/2014/main" id="{4769A3F8-3EAE-CE87-21F5-8E3C001769AB}"/>
                </a:ext>
              </a:extLst>
            </p:cNvPr>
            <p:cNvSpPr/>
            <p:nvPr/>
          </p:nvSpPr>
          <p:spPr>
            <a:xfrm>
              <a:off x="4979483" y="3025351"/>
              <a:ext cx="346465" cy="346642"/>
            </a:xfrm>
            <a:custGeom>
              <a:avLst/>
              <a:gdLst>
                <a:gd name="connsiteX0" fmla="*/ 103019 w 346465"/>
                <a:gd name="connsiteY0" fmla="*/ 236086 h 346642"/>
                <a:gd name="connsiteX1" fmla="*/ 74818 w 346465"/>
                <a:gd name="connsiteY1" fmla="*/ 207295 h 346642"/>
                <a:gd name="connsiteX2" fmla="*/ 71365 w 346465"/>
                <a:gd name="connsiteY2" fmla="*/ 199233 h 346642"/>
                <a:gd name="connsiteX3" fmla="*/ 71365 w 346465"/>
                <a:gd name="connsiteY3" fmla="*/ 116315 h 346642"/>
                <a:gd name="connsiteX4" fmla="*/ 77696 w 346465"/>
                <a:gd name="connsiteY4" fmla="*/ 109981 h 346642"/>
                <a:gd name="connsiteX5" fmla="*/ 94386 w 346465"/>
                <a:gd name="connsiteY5" fmla="*/ 133590 h 346642"/>
                <a:gd name="connsiteX6" fmla="*/ 141003 w 346465"/>
                <a:gd name="connsiteY6" fmla="*/ 93282 h 346642"/>
                <a:gd name="connsiteX7" fmla="*/ 172082 w 346465"/>
                <a:gd name="connsiteY7" fmla="*/ 81190 h 346642"/>
                <a:gd name="connsiteX8" fmla="*/ 177261 w 346465"/>
                <a:gd name="connsiteY8" fmla="*/ 80039 h 346642"/>
                <a:gd name="connsiteX9" fmla="*/ 147334 w 346465"/>
                <a:gd name="connsiteY9" fmla="*/ 40883 h 346642"/>
                <a:gd name="connsiteX10" fmla="*/ 183592 w 346465"/>
                <a:gd name="connsiteY10" fmla="*/ 78887 h 346642"/>
                <a:gd name="connsiteX11" fmla="*/ 187621 w 346465"/>
                <a:gd name="connsiteY11" fmla="*/ 78887 h 346642"/>
                <a:gd name="connsiteX12" fmla="*/ 244022 w 346465"/>
                <a:gd name="connsiteY12" fmla="*/ 53551 h 346642"/>
                <a:gd name="connsiteX13" fmla="*/ 218123 w 346465"/>
                <a:gd name="connsiteY13" fmla="*/ 81766 h 346642"/>
                <a:gd name="connsiteX14" fmla="*/ 273949 w 346465"/>
                <a:gd name="connsiteY14" fmla="*/ 109981 h 346642"/>
                <a:gd name="connsiteX15" fmla="*/ 280280 w 346465"/>
                <a:gd name="connsiteY15" fmla="*/ 116315 h 346642"/>
                <a:gd name="connsiteX16" fmla="*/ 280280 w 346465"/>
                <a:gd name="connsiteY16" fmla="*/ 116315 h 346642"/>
                <a:gd name="connsiteX17" fmla="*/ 346465 w 346465"/>
                <a:gd name="connsiteY17" fmla="*/ 181959 h 346642"/>
                <a:gd name="connsiteX18" fmla="*/ 346465 w 346465"/>
                <a:gd name="connsiteY18" fmla="*/ 173321 h 346642"/>
                <a:gd name="connsiteX19" fmla="*/ 173233 w 346465"/>
                <a:gd name="connsiteY19" fmla="*/ 0 h 346642"/>
                <a:gd name="connsiteX20" fmla="*/ 0 w 346465"/>
                <a:gd name="connsiteY20" fmla="*/ 173321 h 346642"/>
                <a:gd name="connsiteX21" fmla="*/ 173233 w 346465"/>
                <a:gd name="connsiteY21" fmla="*/ 346643 h 346642"/>
                <a:gd name="connsiteX22" fmla="*/ 176686 w 346465"/>
                <a:gd name="connsiteY22" fmla="*/ 346643 h 346642"/>
                <a:gd name="connsiteX23" fmla="*/ 105896 w 346465"/>
                <a:gd name="connsiteY23" fmla="*/ 276969 h 346642"/>
                <a:gd name="connsiteX24" fmla="*/ 102443 w 346465"/>
                <a:gd name="connsiteY24" fmla="*/ 236086 h 346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346465" h="346642">
                  <a:moveTo>
                    <a:pt x="103019" y="236086"/>
                  </a:moveTo>
                  <a:lnTo>
                    <a:pt x="74818" y="207295"/>
                  </a:lnTo>
                  <a:cubicBezTo>
                    <a:pt x="72516" y="204991"/>
                    <a:pt x="71365" y="202688"/>
                    <a:pt x="71365" y="199233"/>
                  </a:cubicBezTo>
                  <a:lnTo>
                    <a:pt x="71365" y="116315"/>
                  </a:lnTo>
                  <a:cubicBezTo>
                    <a:pt x="71365" y="112860"/>
                    <a:pt x="74243" y="109981"/>
                    <a:pt x="77696" y="109981"/>
                  </a:cubicBezTo>
                  <a:cubicBezTo>
                    <a:pt x="84602" y="109981"/>
                    <a:pt x="91508" y="118043"/>
                    <a:pt x="94386" y="133590"/>
                  </a:cubicBezTo>
                  <a:cubicBezTo>
                    <a:pt x="94386" y="133590"/>
                    <a:pt x="111652" y="109406"/>
                    <a:pt x="141003" y="93282"/>
                  </a:cubicBezTo>
                  <a:cubicBezTo>
                    <a:pt x="149636" y="86373"/>
                    <a:pt x="159996" y="82342"/>
                    <a:pt x="172082" y="81190"/>
                  </a:cubicBezTo>
                  <a:cubicBezTo>
                    <a:pt x="173808" y="81190"/>
                    <a:pt x="175535" y="80615"/>
                    <a:pt x="177261" y="80039"/>
                  </a:cubicBezTo>
                  <a:cubicBezTo>
                    <a:pt x="147910" y="70250"/>
                    <a:pt x="147334" y="40883"/>
                    <a:pt x="147334" y="40883"/>
                  </a:cubicBezTo>
                  <a:lnTo>
                    <a:pt x="183592" y="78887"/>
                  </a:lnTo>
                  <a:cubicBezTo>
                    <a:pt x="184743" y="78887"/>
                    <a:pt x="186470" y="78887"/>
                    <a:pt x="187621" y="78887"/>
                  </a:cubicBezTo>
                  <a:cubicBezTo>
                    <a:pt x="191074" y="69674"/>
                    <a:pt x="204311" y="42610"/>
                    <a:pt x="244022" y="53551"/>
                  </a:cubicBezTo>
                  <a:cubicBezTo>
                    <a:pt x="244022" y="53551"/>
                    <a:pt x="238267" y="74280"/>
                    <a:pt x="218123" y="81766"/>
                  </a:cubicBezTo>
                  <a:cubicBezTo>
                    <a:pt x="235389" y="85797"/>
                    <a:pt x="254382" y="94434"/>
                    <a:pt x="273949" y="109981"/>
                  </a:cubicBezTo>
                  <a:cubicBezTo>
                    <a:pt x="277978" y="109981"/>
                    <a:pt x="280280" y="112860"/>
                    <a:pt x="280280" y="116315"/>
                  </a:cubicBezTo>
                  <a:lnTo>
                    <a:pt x="280280" y="116315"/>
                  </a:lnTo>
                  <a:cubicBezTo>
                    <a:pt x="280280" y="116315"/>
                    <a:pt x="346465" y="181959"/>
                    <a:pt x="346465" y="181959"/>
                  </a:cubicBezTo>
                  <a:cubicBezTo>
                    <a:pt x="346465" y="179079"/>
                    <a:pt x="346465" y="176200"/>
                    <a:pt x="346465" y="173321"/>
                  </a:cubicBezTo>
                  <a:cubicBezTo>
                    <a:pt x="346465" y="77736"/>
                    <a:pt x="268770" y="0"/>
                    <a:pt x="173233" y="0"/>
                  </a:cubicBezTo>
                  <a:cubicBezTo>
                    <a:pt x="77696" y="0"/>
                    <a:pt x="0" y="77736"/>
                    <a:pt x="0" y="173321"/>
                  </a:cubicBezTo>
                  <a:cubicBezTo>
                    <a:pt x="0" y="268907"/>
                    <a:pt x="77696" y="346643"/>
                    <a:pt x="173233" y="346643"/>
                  </a:cubicBezTo>
                  <a:cubicBezTo>
                    <a:pt x="268770" y="346643"/>
                    <a:pt x="175535" y="346643"/>
                    <a:pt x="176686" y="346643"/>
                  </a:cubicBezTo>
                  <a:lnTo>
                    <a:pt x="105896" y="276969"/>
                  </a:lnTo>
                  <a:lnTo>
                    <a:pt x="102443" y="236086"/>
                  </a:lnTo>
                  <a:close/>
                </a:path>
              </a:pathLst>
            </a:custGeom>
            <a:solidFill>
              <a:srgbClr val="00979B"/>
            </a:solidFill>
            <a:ln w="12700" cap="flat">
              <a:noFill/>
              <a:prstDash val="solid"/>
              <a:miter/>
            </a:ln>
          </p:spPr>
          <p:txBody>
            <a:bodyPr rtlCol="0" anchor="ctr"/>
            <a:lstStyle/>
            <a:p>
              <a:endParaRPr lang="en-US"/>
            </a:p>
          </p:txBody>
        </p:sp>
        <p:sp>
          <p:nvSpPr>
            <p:cNvPr id="62" name="Freeform 61">
              <a:extLst>
                <a:ext uri="{FF2B5EF4-FFF2-40B4-BE49-F238E27FC236}">
                  <a16:creationId xmlns:a16="http://schemas.microsoft.com/office/drawing/2014/main" id="{C32DCDE4-480C-B8F1-3516-54F63B710697}"/>
                </a:ext>
              </a:extLst>
            </p:cNvPr>
            <p:cNvSpPr/>
            <p:nvPr/>
          </p:nvSpPr>
          <p:spPr>
            <a:xfrm>
              <a:off x="5051424" y="3066809"/>
              <a:ext cx="275675" cy="305759"/>
            </a:xfrm>
            <a:custGeom>
              <a:avLst/>
              <a:gdLst>
                <a:gd name="connsiteX0" fmla="*/ 275100 w 275675"/>
                <a:gd name="connsiteY0" fmla="*/ 140500 h 305759"/>
                <a:gd name="connsiteX1" fmla="*/ 208915 w 275675"/>
                <a:gd name="connsiteY1" fmla="*/ 75432 h 305759"/>
                <a:gd name="connsiteX2" fmla="*/ 208915 w 275675"/>
                <a:gd name="connsiteY2" fmla="*/ 75432 h 305759"/>
                <a:gd name="connsiteX3" fmla="*/ 202584 w 275675"/>
                <a:gd name="connsiteY3" fmla="*/ 69098 h 305759"/>
                <a:gd name="connsiteX4" fmla="*/ 146759 w 275675"/>
                <a:gd name="connsiteY4" fmla="*/ 40883 h 305759"/>
                <a:gd name="connsiteX5" fmla="*/ 172657 w 275675"/>
                <a:gd name="connsiteY5" fmla="*/ 12668 h 305759"/>
                <a:gd name="connsiteX6" fmla="*/ 116256 w 275675"/>
                <a:gd name="connsiteY6" fmla="*/ 38004 h 305759"/>
                <a:gd name="connsiteX7" fmla="*/ 112227 w 275675"/>
                <a:gd name="connsiteY7" fmla="*/ 38004 h 305759"/>
                <a:gd name="connsiteX8" fmla="*/ 75969 w 275675"/>
                <a:gd name="connsiteY8" fmla="*/ 0 h 305759"/>
                <a:gd name="connsiteX9" fmla="*/ 105896 w 275675"/>
                <a:gd name="connsiteY9" fmla="*/ 39156 h 305759"/>
                <a:gd name="connsiteX10" fmla="*/ 100717 w 275675"/>
                <a:gd name="connsiteY10" fmla="*/ 40307 h 305759"/>
                <a:gd name="connsiteX11" fmla="*/ 69638 w 275675"/>
                <a:gd name="connsiteY11" fmla="*/ 52400 h 305759"/>
                <a:gd name="connsiteX12" fmla="*/ 23021 w 275675"/>
                <a:gd name="connsiteY12" fmla="*/ 92707 h 305759"/>
                <a:gd name="connsiteX13" fmla="*/ 6331 w 275675"/>
                <a:gd name="connsiteY13" fmla="*/ 69098 h 305759"/>
                <a:gd name="connsiteX14" fmla="*/ 0 w 275675"/>
                <a:gd name="connsiteY14" fmla="*/ 75432 h 305759"/>
                <a:gd name="connsiteX15" fmla="*/ 0 w 275675"/>
                <a:gd name="connsiteY15" fmla="*/ 158350 h 305759"/>
                <a:gd name="connsiteX16" fmla="*/ 3453 w 275675"/>
                <a:gd name="connsiteY16" fmla="*/ 166412 h 305759"/>
                <a:gd name="connsiteX17" fmla="*/ 31654 w 275675"/>
                <a:gd name="connsiteY17" fmla="*/ 195203 h 305759"/>
                <a:gd name="connsiteX18" fmla="*/ 35107 w 275675"/>
                <a:gd name="connsiteY18" fmla="*/ 236086 h 305759"/>
                <a:gd name="connsiteX19" fmla="*/ 105896 w 275675"/>
                <a:gd name="connsiteY19" fmla="*/ 305760 h 305759"/>
                <a:gd name="connsiteX20" fmla="*/ 275676 w 275675"/>
                <a:gd name="connsiteY20" fmla="*/ 141076 h 3057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75675" h="305759">
                  <a:moveTo>
                    <a:pt x="275100" y="140500"/>
                  </a:moveTo>
                  <a:lnTo>
                    <a:pt x="208915" y="75432"/>
                  </a:lnTo>
                  <a:lnTo>
                    <a:pt x="208915" y="75432"/>
                  </a:lnTo>
                  <a:cubicBezTo>
                    <a:pt x="208915" y="71977"/>
                    <a:pt x="206037" y="68523"/>
                    <a:pt x="202584" y="69098"/>
                  </a:cubicBezTo>
                  <a:cubicBezTo>
                    <a:pt x="183016" y="53551"/>
                    <a:pt x="164024" y="44914"/>
                    <a:pt x="146759" y="40883"/>
                  </a:cubicBezTo>
                  <a:cubicBezTo>
                    <a:pt x="166326" y="33398"/>
                    <a:pt x="172657" y="12668"/>
                    <a:pt x="172657" y="12668"/>
                  </a:cubicBezTo>
                  <a:cubicBezTo>
                    <a:pt x="133522" y="1728"/>
                    <a:pt x="119709" y="28791"/>
                    <a:pt x="116256" y="38004"/>
                  </a:cubicBezTo>
                  <a:cubicBezTo>
                    <a:pt x="115105" y="38004"/>
                    <a:pt x="113378" y="38004"/>
                    <a:pt x="112227" y="38004"/>
                  </a:cubicBezTo>
                  <a:lnTo>
                    <a:pt x="75969" y="0"/>
                  </a:lnTo>
                  <a:cubicBezTo>
                    <a:pt x="75969" y="0"/>
                    <a:pt x="76545" y="28791"/>
                    <a:pt x="105896" y="39156"/>
                  </a:cubicBezTo>
                  <a:cubicBezTo>
                    <a:pt x="104170" y="39156"/>
                    <a:pt x="102443" y="39732"/>
                    <a:pt x="100717" y="40307"/>
                  </a:cubicBezTo>
                  <a:cubicBezTo>
                    <a:pt x="89206" y="40883"/>
                    <a:pt x="78271" y="45490"/>
                    <a:pt x="69638" y="52400"/>
                  </a:cubicBezTo>
                  <a:cubicBezTo>
                    <a:pt x="40287" y="68523"/>
                    <a:pt x="23021" y="92707"/>
                    <a:pt x="23021" y="92707"/>
                  </a:cubicBezTo>
                  <a:cubicBezTo>
                    <a:pt x="20143" y="77736"/>
                    <a:pt x="13237" y="69674"/>
                    <a:pt x="6331" y="69098"/>
                  </a:cubicBezTo>
                  <a:cubicBezTo>
                    <a:pt x="2878" y="69098"/>
                    <a:pt x="0" y="71977"/>
                    <a:pt x="0" y="75432"/>
                  </a:cubicBezTo>
                  <a:lnTo>
                    <a:pt x="0" y="158350"/>
                  </a:lnTo>
                  <a:cubicBezTo>
                    <a:pt x="0" y="161229"/>
                    <a:pt x="1151" y="164108"/>
                    <a:pt x="3453" y="166412"/>
                  </a:cubicBezTo>
                  <a:lnTo>
                    <a:pt x="31654" y="195203"/>
                  </a:lnTo>
                  <a:lnTo>
                    <a:pt x="35107" y="236086"/>
                  </a:lnTo>
                  <a:lnTo>
                    <a:pt x="105896" y="305760"/>
                  </a:lnTo>
                  <a:cubicBezTo>
                    <a:pt x="197405" y="304033"/>
                    <a:pt x="271072" y="231479"/>
                    <a:pt x="275676" y="141076"/>
                  </a:cubicBezTo>
                  <a:close/>
                </a:path>
              </a:pathLst>
            </a:custGeom>
            <a:solidFill>
              <a:srgbClr val="087377"/>
            </a:solidFill>
            <a:ln w="12700" cap="flat">
              <a:noFill/>
              <a:prstDash val="solid"/>
              <a:miter/>
            </a:ln>
          </p:spPr>
          <p:txBody>
            <a:bodyPr rtlCol="0" anchor="ctr"/>
            <a:lstStyle/>
            <a:p>
              <a:endParaRPr lang="en-US"/>
            </a:p>
          </p:txBody>
        </p:sp>
        <p:grpSp>
          <p:nvGrpSpPr>
            <p:cNvPr id="63" name="Graphic 39">
              <a:extLst>
                <a:ext uri="{FF2B5EF4-FFF2-40B4-BE49-F238E27FC236}">
                  <a16:creationId xmlns:a16="http://schemas.microsoft.com/office/drawing/2014/main" id="{C0AABA3D-ECF6-BBDF-AEC7-5468A6382D43}"/>
                </a:ext>
              </a:extLst>
            </p:cNvPr>
            <p:cNvGrpSpPr/>
            <p:nvPr/>
          </p:nvGrpSpPr>
          <p:grpSpPr>
            <a:xfrm>
              <a:off x="5050273" y="3065658"/>
              <a:ext cx="210066" cy="234933"/>
              <a:chOff x="5050273" y="3065658"/>
              <a:chExt cx="210066" cy="234933"/>
            </a:xfrm>
            <a:noFill/>
          </p:grpSpPr>
          <p:sp>
            <p:nvSpPr>
              <p:cNvPr id="64" name="Freeform 63">
                <a:extLst>
                  <a:ext uri="{FF2B5EF4-FFF2-40B4-BE49-F238E27FC236}">
                    <a16:creationId xmlns:a16="http://schemas.microsoft.com/office/drawing/2014/main" id="{D76F31E0-988F-7D84-EF86-A45644B5F5CF}"/>
                  </a:ext>
                </a:extLst>
              </p:cNvPr>
              <p:cNvSpPr/>
              <p:nvPr/>
            </p:nvSpPr>
            <p:spPr>
              <a:xfrm>
                <a:off x="5168063" y="3133605"/>
                <a:ext cx="92275" cy="142227"/>
              </a:xfrm>
              <a:custGeom>
                <a:avLst/>
                <a:gdLst>
                  <a:gd name="connsiteX0" fmla="*/ 45658 w 92275"/>
                  <a:gd name="connsiteY0" fmla="*/ 141651 h 142227"/>
                  <a:gd name="connsiteX1" fmla="*/ 88823 w 92275"/>
                  <a:gd name="connsiteY1" fmla="*/ 97313 h 142227"/>
                  <a:gd name="connsiteX2" fmla="*/ 92276 w 92275"/>
                  <a:gd name="connsiteY2" fmla="*/ 89252 h 142227"/>
                  <a:gd name="connsiteX3" fmla="*/ 92276 w 92275"/>
                  <a:gd name="connsiteY3" fmla="*/ 6334 h 142227"/>
                  <a:gd name="connsiteX4" fmla="*/ 85945 w 92275"/>
                  <a:gd name="connsiteY4" fmla="*/ 0 h 142227"/>
                  <a:gd name="connsiteX5" fmla="*/ 69255 w 92275"/>
                  <a:gd name="connsiteY5" fmla="*/ 23608 h 142227"/>
                  <a:gd name="connsiteX6" fmla="*/ 63499 w 92275"/>
                  <a:gd name="connsiteY6" fmla="*/ 69674 h 142227"/>
                  <a:gd name="connsiteX7" fmla="*/ 49687 w 92275"/>
                  <a:gd name="connsiteY7" fmla="*/ 73705 h 142227"/>
                  <a:gd name="connsiteX8" fmla="*/ 34148 w 92275"/>
                  <a:gd name="connsiteY8" fmla="*/ 89252 h 142227"/>
                  <a:gd name="connsiteX9" fmla="*/ 7674 w 92275"/>
                  <a:gd name="connsiteY9" fmla="*/ 101920 h 142227"/>
                  <a:gd name="connsiteX10" fmla="*/ 767 w 92275"/>
                  <a:gd name="connsiteY10" fmla="*/ 142227 h 1422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2275" h="142227">
                    <a:moveTo>
                      <a:pt x="45658" y="141651"/>
                    </a:moveTo>
                    <a:lnTo>
                      <a:pt x="88823" y="97313"/>
                    </a:lnTo>
                    <a:cubicBezTo>
                      <a:pt x="91125" y="95010"/>
                      <a:pt x="92276" y="92131"/>
                      <a:pt x="92276" y="89252"/>
                    </a:cubicBezTo>
                    <a:lnTo>
                      <a:pt x="92276" y="6334"/>
                    </a:lnTo>
                    <a:cubicBezTo>
                      <a:pt x="92276" y="2879"/>
                      <a:pt x="89398" y="0"/>
                      <a:pt x="85945" y="0"/>
                    </a:cubicBezTo>
                    <a:cubicBezTo>
                      <a:pt x="79039" y="0"/>
                      <a:pt x="72132" y="8061"/>
                      <a:pt x="69255" y="23608"/>
                    </a:cubicBezTo>
                    <a:lnTo>
                      <a:pt x="63499" y="69674"/>
                    </a:lnTo>
                    <a:cubicBezTo>
                      <a:pt x="58320" y="69674"/>
                      <a:pt x="53140" y="70250"/>
                      <a:pt x="49687" y="73705"/>
                    </a:cubicBezTo>
                    <a:lnTo>
                      <a:pt x="34148" y="89252"/>
                    </a:lnTo>
                    <a:cubicBezTo>
                      <a:pt x="20335" y="92131"/>
                      <a:pt x="15155" y="93858"/>
                      <a:pt x="7674" y="101920"/>
                    </a:cubicBezTo>
                    <a:cubicBezTo>
                      <a:pt x="-1535" y="111133"/>
                      <a:pt x="-384" y="123801"/>
                      <a:pt x="767" y="142227"/>
                    </a:cubicBezTo>
                  </a:path>
                </a:pathLst>
              </a:custGeom>
              <a:noFill/>
              <a:ln w="12700" cap="flat">
                <a:solidFill>
                  <a:srgbClr val="FFFFFF"/>
                </a:solidFill>
                <a:prstDash val="solid"/>
                <a:miter/>
              </a:ln>
            </p:spPr>
            <p:txBody>
              <a:bodyPr rtlCol="0" anchor="ctr"/>
              <a:lstStyle/>
              <a:p>
                <a:endParaRPr lang="en-US"/>
              </a:p>
            </p:txBody>
          </p:sp>
          <p:sp>
            <p:nvSpPr>
              <p:cNvPr id="65" name="Freeform 64">
                <a:extLst>
                  <a:ext uri="{FF2B5EF4-FFF2-40B4-BE49-F238E27FC236}">
                    <a16:creationId xmlns:a16="http://schemas.microsoft.com/office/drawing/2014/main" id="{547307D7-6865-BA45-2A90-22BBA405FFA3}"/>
                  </a:ext>
                </a:extLst>
              </p:cNvPr>
              <p:cNvSpPr/>
              <p:nvPr/>
            </p:nvSpPr>
            <p:spPr>
              <a:xfrm>
                <a:off x="5166529" y="3275256"/>
                <a:ext cx="60429" cy="25336"/>
              </a:xfrm>
              <a:custGeom>
                <a:avLst/>
                <a:gdLst>
                  <a:gd name="connsiteX0" fmla="*/ 0 w 60429"/>
                  <a:gd name="connsiteY0" fmla="*/ 0 h 25336"/>
                  <a:gd name="connsiteX1" fmla="*/ 60430 w 60429"/>
                  <a:gd name="connsiteY1" fmla="*/ 0 h 25336"/>
                  <a:gd name="connsiteX2" fmla="*/ 60430 w 60429"/>
                  <a:gd name="connsiteY2" fmla="*/ 25336 h 25336"/>
                  <a:gd name="connsiteX3" fmla="*/ 0 w 60429"/>
                  <a:gd name="connsiteY3" fmla="*/ 25336 h 25336"/>
                </a:gdLst>
                <a:ahLst/>
                <a:cxnLst>
                  <a:cxn ang="0">
                    <a:pos x="connsiteX0" y="connsiteY0"/>
                  </a:cxn>
                  <a:cxn ang="0">
                    <a:pos x="connsiteX1" y="connsiteY1"/>
                  </a:cxn>
                  <a:cxn ang="0">
                    <a:pos x="connsiteX2" y="connsiteY2"/>
                  </a:cxn>
                  <a:cxn ang="0">
                    <a:pos x="connsiteX3" y="connsiteY3"/>
                  </a:cxn>
                </a:cxnLst>
                <a:rect l="l" t="t" r="r" b="b"/>
                <a:pathLst>
                  <a:path w="60429" h="25336">
                    <a:moveTo>
                      <a:pt x="0" y="0"/>
                    </a:moveTo>
                    <a:lnTo>
                      <a:pt x="60430" y="0"/>
                    </a:lnTo>
                    <a:lnTo>
                      <a:pt x="60430" y="25336"/>
                    </a:lnTo>
                    <a:lnTo>
                      <a:pt x="0" y="25336"/>
                    </a:lnTo>
                    <a:close/>
                  </a:path>
                </a:pathLst>
              </a:custGeom>
              <a:noFill/>
              <a:ln w="12700" cap="flat">
                <a:solidFill>
                  <a:srgbClr val="FFFFFF"/>
                </a:solidFill>
                <a:prstDash val="solid"/>
                <a:miter/>
              </a:ln>
            </p:spPr>
            <p:txBody>
              <a:bodyPr rtlCol="0" anchor="ctr"/>
              <a:lstStyle/>
              <a:p>
                <a:endParaRPr lang="en-US"/>
              </a:p>
            </p:txBody>
          </p:sp>
          <p:sp>
            <p:nvSpPr>
              <p:cNvPr id="66" name="Freeform 65">
                <a:extLst>
                  <a:ext uri="{FF2B5EF4-FFF2-40B4-BE49-F238E27FC236}">
                    <a16:creationId xmlns:a16="http://schemas.microsoft.com/office/drawing/2014/main" id="{0E5CA777-7782-D0C9-670D-2CF9452D3B69}"/>
                  </a:ext>
                </a:extLst>
              </p:cNvPr>
              <p:cNvSpPr/>
              <p:nvPr/>
            </p:nvSpPr>
            <p:spPr>
              <a:xfrm>
                <a:off x="5214297" y="3203855"/>
                <a:ext cx="26838" cy="36276"/>
              </a:xfrm>
              <a:custGeom>
                <a:avLst/>
                <a:gdLst>
                  <a:gd name="connsiteX0" fmla="*/ 17841 w 26838"/>
                  <a:gd name="connsiteY0" fmla="*/ 0 h 36276"/>
                  <a:gd name="connsiteX1" fmla="*/ 23021 w 26838"/>
                  <a:gd name="connsiteY1" fmla="*/ 1727 h 36276"/>
                  <a:gd name="connsiteX2" fmla="*/ 25899 w 26838"/>
                  <a:gd name="connsiteY2" fmla="*/ 9213 h 36276"/>
                  <a:gd name="connsiteX3" fmla="*/ 0 w 26838"/>
                  <a:gd name="connsiteY3" fmla="*/ 36277 h 36276"/>
                </a:gdLst>
                <a:ahLst/>
                <a:cxnLst>
                  <a:cxn ang="0">
                    <a:pos x="connsiteX0" y="connsiteY0"/>
                  </a:cxn>
                  <a:cxn ang="0">
                    <a:pos x="connsiteX1" y="connsiteY1"/>
                  </a:cxn>
                  <a:cxn ang="0">
                    <a:pos x="connsiteX2" y="connsiteY2"/>
                  </a:cxn>
                  <a:cxn ang="0">
                    <a:pos x="connsiteX3" y="connsiteY3"/>
                  </a:cxn>
                </a:cxnLst>
                <a:rect l="l" t="t" r="r" b="b"/>
                <a:pathLst>
                  <a:path w="26838" h="36276">
                    <a:moveTo>
                      <a:pt x="17841" y="0"/>
                    </a:moveTo>
                    <a:cubicBezTo>
                      <a:pt x="19568" y="0"/>
                      <a:pt x="21294" y="576"/>
                      <a:pt x="23021" y="1727"/>
                    </a:cubicBezTo>
                    <a:cubicBezTo>
                      <a:pt x="25899" y="2879"/>
                      <a:pt x="28201" y="6334"/>
                      <a:pt x="25899" y="9213"/>
                    </a:cubicBezTo>
                    <a:lnTo>
                      <a:pt x="0" y="36277"/>
                    </a:lnTo>
                  </a:path>
                </a:pathLst>
              </a:custGeom>
              <a:noFill/>
              <a:ln w="12700" cap="flat">
                <a:solidFill>
                  <a:srgbClr val="FFFFFF"/>
                </a:solidFill>
                <a:prstDash val="solid"/>
                <a:miter/>
              </a:ln>
            </p:spPr>
            <p:txBody>
              <a:bodyPr rtlCol="0" anchor="ctr"/>
              <a:lstStyle/>
              <a:p>
                <a:endParaRPr lang="en-US"/>
              </a:p>
            </p:txBody>
          </p:sp>
          <p:sp>
            <p:nvSpPr>
              <p:cNvPr id="67" name="Freeform 66">
                <a:extLst>
                  <a:ext uri="{FF2B5EF4-FFF2-40B4-BE49-F238E27FC236}">
                    <a16:creationId xmlns:a16="http://schemas.microsoft.com/office/drawing/2014/main" id="{579F45C3-19BB-9A42-D9D6-6D6623B06A9F}"/>
                  </a:ext>
                </a:extLst>
              </p:cNvPr>
              <p:cNvSpPr/>
              <p:nvPr/>
            </p:nvSpPr>
            <p:spPr>
              <a:xfrm>
                <a:off x="5050273" y="3133605"/>
                <a:ext cx="92275" cy="141651"/>
              </a:xfrm>
              <a:custGeom>
                <a:avLst/>
                <a:gdLst>
                  <a:gd name="connsiteX0" fmla="*/ 91508 w 92275"/>
                  <a:gd name="connsiteY0" fmla="*/ 141076 h 141651"/>
                  <a:gd name="connsiteX1" fmla="*/ 84602 w 92275"/>
                  <a:gd name="connsiteY1" fmla="*/ 101920 h 141651"/>
                  <a:gd name="connsiteX2" fmla="*/ 58128 w 92275"/>
                  <a:gd name="connsiteY2" fmla="*/ 89252 h 141651"/>
                  <a:gd name="connsiteX3" fmla="*/ 42589 w 92275"/>
                  <a:gd name="connsiteY3" fmla="*/ 73705 h 141651"/>
                  <a:gd name="connsiteX4" fmla="*/ 28776 w 92275"/>
                  <a:gd name="connsiteY4" fmla="*/ 69674 h 141651"/>
                  <a:gd name="connsiteX5" fmla="*/ 23021 w 92275"/>
                  <a:gd name="connsiteY5" fmla="*/ 23608 h 141651"/>
                  <a:gd name="connsiteX6" fmla="*/ 6331 w 92275"/>
                  <a:gd name="connsiteY6" fmla="*/ 0 h 141651"/>
                  <a:gd name="connsiteX7" fmla="*/ 0 w 92275"/>
                  <a:gd name="connsiteY7" fmla="*/ 6334 h 141651"/>
                  <a:gd name="connsiteX8" fmla="*/ 0 w 92275"/>
                  <a:gd name="connsiteY8" fmla="*/ 89252 h 141651"/>
                  <a:gd name="connsiteX9" fmla="*/ 3453 w 92275"/>
                  <a:gd name="connsiteY9" fmla="*/ 97313 h 141651"/>
                  <a:gd name="connsiteX10" fmla="*/ 46617 w 92275"/>
                  <a:gd name="connsiteY10" fmla="*/ 141651 h 141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2275" h="141651">
                    <a:moveTo>
                      <a:pt x="91508" y="141076"/>
                    </a:moveTo>
                    <a:cubicBezTo>
                      <a:pt x="92659" y="123225"/>
                      <a:pt x="93810" y="110557"/>
                      <a:pt x="84602" y="101920"/>
                    </a:cubicBezTo>
                    <a:cubicBezTo>
                      <a:pt x="77120" y="94434"/>
                      <a:pt x="71940" y="92707"/>
                      <a:pt x="58128" y="89252"/>
                    </a:cubicBezTo>
                    <a:lnTo>
                      <a:pt x="42589" y="73705"/>
                    </a:lnTo>
                    <a:cubicBezTo>
                      <a:pt x="39711" y="70826"/>
                      <a:pt x="33956" y="69098"/>
                      <a:pt x="28776" y="69674"/>
                    </a:cubicBezTo>
                    <a:lnTo>
                      <a:pt x="23021" y="23608"/>
                    </a:lnTo>
                    <a:cubicBezTo>
                      <a:pt x="20143" y="8637"/>
                      <a:pt x="13237" y="576"/>
                      <a:pt x="6331" y="0"/>
                    </a:cubicBezTo>
                    <a:cubicBezTo>
                      <a:pt x="2878" y="0"/>
                      <a:pt x="0" y="2879"/>
                      <a:pt x="0" y="6334"/>
                    </a:cubicBezTo>
                    <a:lnTo>
                      <a:pt x="0" y="89252"/>
                    </a:lnTo>
                    <a:cubicBezTo>
                      <a:pt x="0" y="92131"/>
                      <a:pt x="1151" y="95010"/>
                      <a:pt x="3453" y="97313"/>
                    </a:cubicBezTo>
                    <a:lnTo>
                      <a:pt x="46617" y="141651"/>
                    </a:lnTo>
                  </a:path>
                </a:pathLst>
              </a:custGeom>
              <a:noFill/>
              <a:ln w="12700" cap="flat">
                <a:solidFill>
                  <a:srgbClr val="FFFFFF"/>
                </a:solidFill>
                <a:prstDash val="solid"/>
                <a:miter/>
              </a:ln>
            </p:spPr>
            <p:txBody>
              <a:bodyPr rtlCol="0" anchor="ctr"/>
              <a:lstStyle/>
              <a:p>
                <a:endParaRPr lang="en-US"/>
              </a:p>
            </p:txBody>
          </p:sp>
          <p:sp>
            <p:nvSpPr>
              <p:cNvPr id="68" name="Freeform 67">
                <a:extLst>
                  <a:ext uri="{FF2B5EF4-FFF2-40B4-BE49-F238E27FC236}">
                    <a16:creationId xmlns:a16="http://schemas.microsoft.com/office/drawing/2014/main" id="{AE3E2E8A-358D-4574-5B2D-5660AFAC40D9}"/>
                  </a:ext>
                </a:extLst>
              </p:cNvPr>
              <p:cNvSpPr/>
              <p:nvPr/>
            </p:nvSpPr>
            <p:spPr>
              <a:xfrm>
                <a:off x="5085380" y="3275256"/>
                <a:ext cx="60429" cy="25336"/>
              </a:xfrm>
              <a:custGeom>
                <a:avLst/>
                <a:gdLst>
                  <a:gd name="connsiteX0" fmla="*/ 0 w 60429"/>
                  <a:gd name="connsiteY0" fmla="*/ 0 h 25336"/>
                  <a:gd name="connsiteX1" fmla="*/ 60430 w 60429"/>
                  <a:gd name="connsiteY1" fmla="*/ 0 h 25336"/>
                  <a:gd name="connsiteX2" fmla="*/ 60430 w 60429"/>
                  <a:gd name="connsiteY2" fmla="*/ 25336 h 25336"/>
                  <a:gd name="connsiteX3" fmla="*/ 0 w 60429"/>
                  <a:gd name="connsiteY3" fmla="*/ 25336 h 25336"/>
                </a:gdLst>
                <a:ahLst/>
                <a:cxnLst>
                  <a:cxn ang="0">
                    <a:pos x="connsiteX0" y="connsiteY0"/>
                  </a:cxn>
                  <a:cxn ang="0">
                    <a:pos x="connsiteX1" y="connsiteY1"/>
                  </a:cxn>
                  <a:cxn ang="0">
                    <a:pos x="connsiteX2" y="connsiteY2"/>
                  </a:cxn>
                  <a:cxn ang="0">
                    <a:pos x="connsiteX3" y="connsiteY3"/>
                  </a:cxn>
                </a:cxnLst>
                <a:rect l="l" t="t" r="r" b="b"/>
                <a:pathLst>
                  <a:path w="60429" h="25336">
                    <a:moveTo>
                      <a:pt x="0" y="0"/>
                    </a:moveTo>
                    <a:lnTo>
                      <a:pt x="60430" y="0"/>
                    </a:lnTo>
                    <a:lnTo>
                      <a:pt x="60430" y="25336"/>
                    </a:lnTo>
                    <a:lnTo>
                      <a:pt x="0" y="25336"/>
                    </a:lnTo>
                    <a:close/>
                  </a:path>
                </a:pathLst>
              </a:custGeom>
              <a:noFill/>
              <a:ln w="12700" cap="flat">
                <a:solidFill>
                  <a:srgbClr val="FFFFFF"/>
                </a:solidFill>
                <a:prstDash val="solid"/>
                <a:miter/>
              </a:ln>
            </p:spPr>
            <p:txBody>
              <a:bodyPr rtlCol="0" anchor="ctr"/>
              <a:lstStyle/>
              <a:p>
                <a:endParaRPr lang="en-US"/>
              </a:p>
            </p:txBody>
          </p:sp>
          <p:sp>
            <p:nvSpPr>
              <p:cNvPr id="69" name="Freeform 68">
                <a:extLst>
                  <a:ext uri="{FF2B5EF4-FFF2-40B4-BE49-F238E27FC236}">
                    <a16:creationId xmlns:a16="http://schemas.microsoft.com/office/drawing/2014/main" id="{239B2568-B02F-F64C-A2F8-645DB9AD5769}"/>
                  </a:ext>
                </a:extLst>
              </p:cNvPr>
              <p:cNvSpPr/>
              <p:nvPr/>
            </p:nvSpPr>
            <p:spPr>
              <a:xfrm>
                <a:off x="5069224" y="3203855"/>
                <a:ext cx="28817" cy="36276"/>
              </a:xfrm>
              <a:custGeom>
                <a:avLst/>
                <a:gdLst>
                  <a:gd name="connsiteX0" fmla="*/ 9825 w 28817"/>
                  <a:gd name="connsiteY0" fmla="*/ 0 h 36276"/>
                  <a:gd name="connsiteX1" fmla="*/ 4070 w 28817"/>
                  <a:gd name="connsiteY1" fmla="*/ 1727 h 36276"/>
                  <a:gd name="connsiteX2" fmla="*/ 1192 w 28817"/>
                  <a:gd name="connsiteY2" fmla="*/ 9213 h 36276"/>
                  <a:gd name="connsiteX3" fmla="*/ 28817 w 28817"/>
                  <a:gd name="connsiteY3" fmla="*/ 36277 h 36276"/>
                </a:gdLst>
                <a:ahLst/>
                <a:cxnLst>
                  <a:cxn ang="0">
                    <a:pos x="connsiteX0" y="connsiteY0"/>
                  </a:cxn>
                  <a:cxn ang="0">
                    <a:pos x="connsiteX1" y="connsiteY1"/>
                  </a:cxn>
                  <a:cxn ang="0">
                    <a:pos x="connsiteX2" y="connsiteY2"/>
                  </a:cxn>
                  <a:cxn ang="0">
                    <a:pos x="connsiteX3" y="connsiteY3"/>
                  </a:cxn>
                </a:cxnLst>
                <a:rect l="l" t="t" r="r" b="b"/>
                <a:pathLst>
                  <a:path w="28817" h="36276">
                    <a:moveTo>
                      <a:pt x="9825" y="0"/>
                    </a:moveTo>
                    <a:cubicBezTo>
                      <a:pt x="7523" y="0"/>
                      <a:pt x="5796" y="576"/>
                      <a:pt x="4070" y="1727"/>
                    </a:cubicBezTo>
                    <a:cubicBezTo>
                      <a:pt x="1192" y="2879"/>
                      <a:pt x="-1686" y="6334"/>
                      <a:pt x="1192" y="9213"/>
                    </a:cubicBezTo>
                    <a:lnTo>
                      <a:pt x="28817" y="36277"/>
                    </a:lnTo>
                  </a:path>
                </a:pathLst>
              </a:custGeom>
              <a:noFill/>
              <a:ln w="12700" cap="flat">
                <a:solidFill>
                  <a:srgbClr val="FFFFFF"/>
                </a:solidFill>
                <a:prstDash val="solid"/>
                <a:miter/>
              </a:ln>
            </p:spPr>
            <p:txBody>
              <a:bodyPr rtlCol="0" anchor="ctr"/>
              <a:lstStyle/>
              <a:p>
                <a:endParaRPr lang="en-US"/>
              </a:p>
            </p:txBody>
          </p:sp>
          <p:sp>
            <p:nvSpPr>
              <p:cNvPr id="70" name="Freeform 69">
                <a:extLst>
                  <a:ext uri="{FF2B5EF4-FFF2-40B4-BE49-F238E27FC236}">
                    <a16:creationId xmlns:a16="http://schemas.microsoft.com/office/drawing/2014/main" id="{EA6CBF58-BA9D-C6A0-98AC-4186938A3678}"/>
                  </a:ext>
                </a:extLst>
              </p:cNvPr>
              <p:cNvSpPr/>
              <p:nvPr/>
            </p:nvSpPr>
            <p:spPr>
              <a:xfrm>
                <a:off x="5099768" y="3105389"/>
                <a:ext cx="109349" cy="111708"/>
              </a:xfrm>
              <a:custGeom>
                <a:avLst/>
                <a:gdLst>
                  <a:gd name="connsiteX0" fmla="*/ 109349 w 109349"/>
                  <a:gd name="connsiteY0" fmla="*/ 55854 h 111708"/>
                  <a:gd name="connsiteX1" fmla="*/ 54675 w 109349"/>
                  <a:gd name="connsiteY1" fmla="*/ 111709 h 111708"/>
                  <a:gd name="connsiteX2" fmla="*/ 0 w 109349"/>
                  <a:gd name="connsiteY2" fmla="*/ 55854 h 111708"/>
                  <a:gd name="connsiteX3" fmla="*/ 54675 w 109349"/>
                  <a:gd name="connsiteY3" fmla="*/ 0 h 111708"/>
                  <a:gd name="connsiteX4" fmla="*/ 109349 w 109349"/>
                  <a:gd name="connsiteY4" fmla="*/ 55854 h 1117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349" h="111708">
                    <a:moveTo>
                      <a:pt x="109349" y="55854"/>
                    </a:moveTo>
                    <a:cubicBezTo>
                      <a:pt x="109349" y="86702"/>
                      <a:pt x="84871" y="111709"/>
                      <a:pt x="54675" y="111709"/>
                    </a:cubicBezTo>
                    <a:cubicBezTo>
                      <a:pt x="24479" y="111709"/>
                      <a:pt x="0" y="86702"/>
                      <a:pt x="0" y="55854"/>
                    </a:cubicBezTo>
                    <a:cubicBezTo>
                      <a:pt x="0" y="25007"/>
                      <a:pt x="24479" y="0"/>
                      <a:pt x="54675" y="0"/>
                    </a:cubicBezTo>
                    <a:cubicBezTo>
                      <a:pt x="84871" y="0"/>
                      <a:pt x="109349" y="25007"/>
                      <a:pt x="109349" y="55854"/>
                    </a:cubicBezTo>
                    <a:close/>
                  </a:path>
                </a:pathLst>
              </a:custGeom>
              <a:noFill/>
              <a:ln w="12700" cap="flat">
                <a:solidFill>
                  <a:srgbClr val="FFFFFF"/>
                </a:solidFill>
                <a:prstDash val="solid"/>
                <a:miter/>
              </a:ln>
            </p:spPr>
            <p:txBody>
              <a:bodyPr rtlCol="0" anchor="ctr"/>
              <a:lstStyle/>
              <a:p>
                <a:endParaRPr lang="en-US"/>
              </a:p>
            </p:txBody>
          </p:sp>
          <p:sp>
            <p:nvSpPr>
              <p:cNvPr id="71" name="Freeform 70">
                <a:extLst>
                  <a:ext uri="{FF2B5EF4-FFF2-40B4-BE49-F238E27FC236}">
                    <a16:creationId xmlns:a16="http://schemas.microsoft.com/office/drawing/2014/main" id="{3E9B534C-B298-D444-0B08-526E5C3EAF9F}"/>
                  </a:ext>
                </a:extLst>
              </p:cNvPr>
              <p:cNvSpPr/>
              <p:nvPr/>
            </p:nvSpPr>
            <p:spPr>
              <a:xfrm rot="-947999">
                <a:off x="5112912" y="3116152"/>
                <a:ext cx="87479" cy="87524"/>
              </a:xfrm>
              <a:custGeom>
                <a:avLst/>
                <a:gdLst>
                  <a:gd name="connsiteX0" fmla="*/ 87480 w 87479"/>
                  <a:gd name="connsiteY0" fmla="*/ 43762 h 87524"/>
                  <a:gd name="connsiteX1" fmla="*/ 43740 w 87479"/>
                  <a:gd name="connsiteY1" fmla="*/ 87524 h 87524"/>
                  <a:gd name="connsiteX2" fmla="*/ 0 w 87479"/>
                  <a:gd name="connsiteY2" fmla="*/ 43762 h 87524"/>
                  <a:gd name="connsiteX3" fmla="*/ 43740 w 87479"/>
                  <a:gd name="connsiteY3" fmla="*/ 0 h 87524"/>
                  <a:gd name="connsiteX4" fmla="*/ 87480 w 87479"/>
                  <a:gd name="connsiteY4" fmla="*/ 43762 h 875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479" h="87524">
                    <a:moveTo>
                      <a:pt x="87480" y="43762"/>
                    </a:moveTo>
                    <a:cubicBezTo>
                      <a:pt x="87480" y="67931"/>
                      <a:pt x="67897" y="87524"/>
                      <a:pt x="43740" y="87524"/>
                    </a:cubicBezTo>
                    <a:cubicBezTo>
                      <a:pt x="19583" y="87524"/>
                      <a:pt x="0" y="67931"/>
                      <a:pt x="0" y="43762"/>
                    </a:cubicBezTo>
                    <a:cubicBezTo>
                      <a:pt x="0" y="19592"/>
                      <a:pt x="19583" y="0"/>
                      <a:pt x="43740" y="0"/>
                    </a:cubicBezTo>
                    <a:cubicBezTo>
                      <a:pt x="67897" y="0"/>
                      <a:pt x="87480" y="19593"/>
                      <a:pt x="87480" y="43762"/>
                    </a:cubicBezTo>
                    <a:close/>
                  </a:path>
                </a:pathLst>
              </a:custGeom>
              <a:noFill/>
              <a:ln w="12700" cap="flat">
                <a:solidFill>
                  <a:srgbClr val="FFFFFF"/>
                </a:solidFill>
                <a:prstDash val="solid"/>
                <a:miter/>
              </a:ln>
            </p:spPr>
            <p:txBody>
              <a:bodyPr rtlCol="0" anchor="ctr"/>
              <a:lstStyle/>
              <a:p>
                <a:endParaRPr lang="en-US"/>
              </a:p>
            </p:txBody>
          </p:sp>
          <p:sp>
            <p:nvSpPr>
              <p:cNvPr id="72" name="Freeform 71">
                <a:extLst>
                  <a:ext uri="{FF2B5EF4-FFF2-40B4-BE49-F238E27FC236}">
                    <a16:creationId xmlns:a16="http://schemas.microsoft.com/office/drawing/2014/main" id="{2A82CFCA-9CA3-3600-6710-899161F363CF}"/>
                  </a:ext>
                </a:extLst>
              </p:cNvPr>
              <p:cNvSpPr/>
              <p:nvPr/>
            </p:nvSpPr>
            <p:spPr>
              <a:xfrm>
                <a:off x="5126818" y="3065658"/>
                <a:ext cx="39711" cy="41458"/>
              </a:xfrm>
              <a:custGeom>
                <a:avLst/>
                <a:gdLst>
                  <a:gd name="connsiteX0" fmla="*/ 0 w 39711"/>
                  <a:gd name="connsiteY0" fmla="*/ 0 h 41458"/>
                  <a:gd name="connsiteX1" fmla="*/ 39711 w 39711"/>
                  <a:gd name="connsiteY1" fmla="*/ 41459 h 41458"/>
                </a:gdLst>
                <a:ahLst/>
                <a:cxnLst>
                  <a:cxn ang="0">
                    <a:pos x="connsiteX0" y="connsiteY0"/>
                  </a:cxn>
                  <a:cxn ang="0">
                    <a:pos x="connsiteX1" y="connsiteY1"/>
                  </a:cxn>
                </a:cxnLst>
                <a:rect l="l" t="t" r="r" b="b"/>
                <a:pathLst>
                  <a:path w="39711" h="41458">
                    <a:moveTo>
                      <a:pt x="0" y="0"/>
                    </a:moveTo>
                    <a:cubicBezTo>
                      <a:pt x="0" y="0"/>
                      <a:pt x="575" y="35125"/>
                      <a:pt x="39711" y="41459"/>
                    </a:cubicBezTo>
                  </a:path>
                </a:pathLst>
              </a:custGeom>
              <a:noFill/>
              <a:ln w="12700" cap="flat">
                <a:solidFill>
                  <a:srgbClr val="FFFFFF"/>
                </a:solidFill>
                <a:prstDash val="solid"/>
                <a:miter/>
              </a:ln>
            </p:spPr>
            <p:txBody>
              <a:bodyPr rtlCol="0" anchor="ctr"/>
              <a:lstStyle/>
              <a:p>
                <a:endParaRPr lang="en-US"/>
              </a:p>
            </p:txBody>
          </p:sp>
          <p:sp>
            <p:nvSpPr>
              <p:cNvPr id="73" name="Freeform 72">
                <a:extLst>
                  <a:ext uri="{FF2B5EF4-FFF2-40B4-BE49-F238E27FC236}">
                    <a16:creationId xmlns:a16="http://schemas.microsoft.com/office/drawing/2014/main" id="{C292524F-789F-B0BE-8E1D-1340F494C089}"/>
                  </a:ext>
                </a:extLst>
              </p:cNvPr>
              <p:cNvSpPr/>
              <p:nvPr/>
            </p:nvSpPr>
            <p:spPr>
              <a:xfrm>
                <a:off x="5166529" y="3075715"/>
                <a:ext cx="56976" cy="33260"/>
              </a:xfrm>
              <a:custGeom>
                <a:avLst/>
                <a:gdLst>
                  <a:gd name="connsiteX0" fmla="*/ 0 w 56976"/>
                  <a:gd name="connsiteY0" fmla="*/ 30826 h 33260"/>
                  <a:gd name="connsiteX1" fmla="*/ 56977 w 56976"/>
                  <a:gd name="connsiteY1" fmla="*/ 2610 h 33260"/>
                  <a:gd name="connsiteX2" fmla="*/ 0 w 56976"/>
                  <a:gd name="connsiteY2" fmla="*/ 30826 h 33260"/>
                </a:gdLst>
                <a:ahLst/>
                <a:cxnLst>
                  <a:cxn ang="0">
                    <a:pos x="connsiteX0" y="connsiteY0"/>
                  </a:cxn>
                  <a:cxn ang="0">
                    <a:pos x="connsiteX1" y="connsiteY1"/>
                  </a:cxn>
                  <a:cxn ang="0">
                    <a:pos x="connsiteX2" y="connsiteY2"/>
                  </a:cxn>
                </a:cxnLst>
                <a:rect l="l" t="t" r="r" b="b"/>
                <a:pathLst>
                  <a:path w="56976" h="33260">
                    <a:moveTo>
                      <a:pt x="0" y="30826"/>
                    </a:moveTo>
                    <a:cubicBezTo>
                      <a:pt x="0" y="30826"/>
                      <a:pt x="10359" y="-10633"/>
                      <a:pt x="56977" y="2610"/>
                    </a:cubicBezTo>
                    <a:cubicBezTo>
                      <a:pt x="56977" y="2610"/>
                      <a:pt x="45466" y="43494"/>
                      <a:pt x="0" y="30826"/>
                    </a:cubicBezTo>
                    <a:close/>
                  </a:path>
                </a:pathLst>
              </a:custGeom>
              <a:noFill/>
              <a:ln w="12700" cap="flat">
                <a:solidFill>
                  <a:srgbClr val="FFFFFF"/>
                </a:solidFill>
                <a:prstDash val="solid"/>
                <a:miter/>
              </a:ln>
            </p:spPr>
            <p:txBody>
              <a:bodyPr rtlCol="0" anchor="ctr"/>
              <a:lstStyle/>
              <a:p>
                <a:endParaRPr lang="en-US"/>
              </a:p>
            </p:txBody>
          </p:sp>
          <p:sp>
            <p:nvSpPr>
              <p:cNvPr id="74" name="Freeform 73">
                <a:extLst>
                  <a:ext uri="{FF2B5EF4-FFF2-40B4-BE49-F238E27FC236}">
                    <a16:creationId xmlns:a16="http://schemas.microsoft.com/office/drawing/2014/main" id="{EF51286D-AB3D-473E-C9EB-7BA27CB1C5C1}"/>
                  </a:ext>
                </a:extLst>
              </p:cNvPr>
              <p:cNvSpPr/>
              <p:nvPr/>
            </p:nvSpPr>
            <p:spPr>
              <a:xfrm>
                <a:off x="5166529" y="3078326"/>
                <a:ext cx="56976" cy="28790"/>
              </a:xfrm>
              <a:custGeom>
                <a:avLst/>
                <a:gdLst>
                  <a:gd name="connsiteX0" fmla="*/ 56977 w 56976"/>
                  <a:gd name="connsiteY0" fmla="*/ 0 h 28790"/>
                  <a:gd name="connsiteX1" fmla="*/ 0 w 56976"/>
                  <a:gd name="connsiteY1" fmla="*/ 28791 h 28790"/>
                </a:gdLst>
                <a:ahLst/>
                <a:cxnLst>
                  <a:cxn ang="0">
                    <a:pos x="connsiteX0" y="connsiteY0"/>
                  </a:cxn>
                  <a:cxn ang="0">
                    <a:pos x="connsiteX1" y="connsiteY1"/>
                  </a:cxn>
                </a:cxnLst>
                <a:rect l="l" t="t" r="r" b="b"/>
                <a:pathLst>
                  <a:path w="56976" h="28790">
                    <a:moveTo>
                      <a:pt x="56977" y="0"/>
                    </a:moveTo>
                    <a:lnTo>
                      <a:pt x="0" y="28791"/>
                    </a:lnTo>
                  </a:path>
                </a:pathLst>
              </a:custGeom>
              <a:ln w="12700" cap="flat">
                <a:solidFill>
                  <a:srgbClr val="FFFFFF"/>
                </a:solidFill>
                <a:prstDash val="solid"/>
                <a:miter/>
              </a:ln>
            </p:spPr>
            <p:txBody>
              <a:bodyPr rtlCol="0" anchor="ctr"/>
              <a:lstStyle/>
              <a:p>
                <a:endParaRPr lang="en-US"/>
              </a:p>
            </p:txBody>
          </p:sp>
          <p:sp>
            <p:nvSpPr>
              <p:cNvPr id="75" name="Freeform 74">
                <a:extLst>
                  <a:ext uri="{FF2B5EF4-FFF2-40B4-BE49-F238E27FC236}">
                    <a16:creationId xmlns:a16="http://schemas.microsoft.com/office/drawing/2014/main" id="{46901143-0665-D215-C345-23A100AFAA6E}"/>
                  </a:ext>
                </a:extLst>
              </p:cNvPr>
              <p:cNvSpPr/>
              <p:nvPr/>
            </p:nvSpPr>
            <p:spPr>
              <a:xfrm>
                <a:off x="5128544" y="3135332"/>
                <a:ext cx="44315" cy="52975"/>
              </a:xfrm>
              <a:custGeom>
                <a:avLst/>
                <a:gdLst>
                  <a:gd name="connsiteX0" fmla="*/ 43164 w 44315"/>
                  <a:gd name="connsiteY0" fmla="*/ 46065 h 52975"/>
                  <a:gd name="connsiteX1" fmla="*/ 25899 w 44315"/>
                  <a:gd name="connsiteY1" fmla="*/ 52975 h 52975"/>
                  <a:gd name="connsiteX2" fmla="*/ 0 w 44315"/>
                  <a:gd name="connsiteY2" fmla="*/ 26488 h 52975"/>
                  <a:gd name="connsiteX3" fmla="*/ 25899 w 44315"/>
                  <a:gd name="connsiteY3" fmla="*/ 0 h 52975"/>
                  <a:gd name="connsiteX4" fmla="*/ 44315 w 44315"/>
                  <a:gd name="connsiteY4" fmla="*/ 7486 h 52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315" h="52975">
                    <a:moveTo>
                      <a:pt x="43164" y="46065"/>
                    </a:moveTo>
                    <a:cubicBezTo>
                      <a:pt x="38560" y="50096"/>
                      <a:pt x="32229" y="52975"/>
                      <a:pt x="25899" y="52975"/>
                    </a:cubicBezTo>
                    <a:cubicBezTo>
                      <a:pt x="11510" y="52975"/>
                      <a:pt x="0" y="41459"/>
                      <a:pt x="0" y="26488"/>
                    </a:cubicBezTo>
                    <a:cubicBezTo>
                      <a:pt x="0" y="11516"/>
                      <a:pt x="11510" y="0"/>
                      <a:pt x="25899" y="0"/>
                    </a:cubicBezTo>
                    <a:cubicBezTo>
                      <a:pt x="40287" y="0"/>
                      <a:pt x="39711" y="2879"/>
                      <a:pt x="44315" y="7486"/>
                    </a:cubicBezTo>
                  </a:path>
                </a:pathLst>
              </a:custGeom>
              <a:noFill/>
              <a:ln w="12700" cap="flat">
                <a:solidFill>
                  <a:srgbClr val="FFFFFF"/>
                </a:solidFill>
                <a:prstDash val="solid"/>
                <a:miter/>
              </a:ln>
            </p:spPr>
            <p:txBody>
              <a:bodyPr rtlCol="0" anchor="ctr"/>
              <a:lstStyle/>
              <a:p>
                <a:endParaRPr lang="en-US"/>
              </a:p>
            </p:txBody>
          </p:sp>
          <p:sp>
            <p:nvSpPr>
              <p:cNvPr id="76" name="Freeform 75">
                <a:extLst>
                  <a:ext uri="{FF2B5EF4-FFF2-40B4-BE49-F238E27FC236}">
                    <a16:creationId xmlns:a16="http://schemas.microsoft.com/office/drawing/2014/main" id="{ECB6ECF8-9A79-1E55-F921-07264234FD09}"/>
                  </a:ext>
                </a:extLst>
              </p:cNvPr>
              <p:cNvSpPr/>
              <p:nvPr/>
            </p:nvSpPr>
            <p:spPr>
              <a:xfrm>
                <a:off x="5120487" y="3156637"/>
                <a:ext cx="39711" cy="5758"/>
              </a:xfrm>
              <a:custGeom>
                <a:avLst/>
                <a:gdLst>
                  <a:gd name="connsiteX0" fmla="*/ 0 w 39711"/>
                  <a:gd name="connsiteY0" fmla="*/ 0 h 5758"/>
                  <a:gd name="connsiteX1" fmla="*/ 39711 w 39711"/>
                  <a:gd name="connsiteY1" fmla="*/ 0 h 5758"/>
                </a:gdLst>
                <a:ahLst/>
                <a:cxnLst>
                  <a:cxn ang="0">
                    <a:pos x="connsiteX0" y="connsiteY0"/>
                  </a:cxn>
                  <a:cxn ang="0">
                    <a:pos x="connsiteX1" y="connsiteY1"/>
                  </a:cxn>
                </a:cxnLst>
                <a:rect l="l" t="t" r="r" b="b"/>
                <a:pathLst>
                  <a:path w="39711" h="5758">
                    <a:moveTo>
                      <a:pt x="0" y="0"/>
                    </a:moveTo>
                    <a:lnTo>
                      <a:pt x="39711" y="0"/>
                    </a:lnTo>
                  </a:path>
                </a:pathLst>
              </a:custGeom>
              <a:ln w="12700" cap="flat">
                <a:solidFill>
                  <a:srgbClr val="FFFFFF"/>
                </a:solidFill>
                <a:prstDash val="solid"/>
                <a:miter/>
              </a:ln>
            </p:spPr>
            <p:txBody>
              <a:bodyPr rtlCol="0" anchor="ctr"/>
              <a:lstStyle/>
              <a:p>
                <a:endParaRPr lang="en-US"/>
              </a:p>
            </p:txBody>
          </p:sp>
          <p:sp>
            <p:nvSpPr>
              <p:cNvPr id="77" name="Freeform 76">
                <a:extLst>
                  <a:ext uri="{FF2B5EF4-FFF2-40B4-BE49-F238E27FC236}">
                    <a16:creationId xmlns:a16="http://schemas.microsoft.com/office/drawing/2014/main" id="{71339E73-B685-FF79-1150-88CD10A46F60}"/>
                  </a:ext>
                </a:extLst>
              </p:cNvPr>
              <p:cNvSpPr/>
              <p:nvPr/>
            </p:nvSpPr>
            <p:spPr>
              <a:xfrm>
                <a:off x="5120487" y="3167578"/>
                <a:ext cx="39711" cy="5758"/>
              </a:xfrm>
              <a:custGeom>
                <a:avLst/>
                <a:gdLst>
                  <a:gd name="connsiteX0" fmla="*/ 0 w 39711"/>
                  <a:gd name="connsiteY0" fmla="*/ 0 h 5758"/>
                  <a:gd name="connsiteX1" fmla="*/ 39711 w 39711"/>
                  <a:gd name="connsiteY1" fmla="*/ 0 h 5758"/>
                </a:gdLst>
                <a:ahLst/>
                <a:cxnLst>
                  <a:cxn ang="0">
                    <a:pos x="connsiteX0" y="connsiteY0"/>
                  </a:cxn>
                  <a:cxn ang="0">
                    <a:pos x="connsiteX1" y="connsiteY1"/>
                  </a:cxn>
                </a:cxnLst>
                <a:rect l="l" t="t" r="r" b="b"/>
                <a:pathLst>
                  <a:path w="39711" h="5758">
                    <a:moveTo>
                      <a:pt x="0" y="0"/>
                    </a:moveTo>
                    <a:lnTo>
                      <a:pt x="39711" y="0"/>
                    </a:lnTo>
                  </a:path>
                </a:pathLst>
              </a:custGeom>
              <a:ln w="12700" cap="flat">
                <a:solidFill>
                  <a:srgbClr val="FFFFFF"/>
                </a:solidFill>
                <a:prstDash val="solid"/>
                <a:miter/>
              </a:ln>
            </p:spPr>
            <p:txBody>
              <a:bodyPr rtlCol="0" anchor="ctr"/>
              <a:lstStyle/>
              <a:p>
                <a:endParaRPr lang="en-US"/>
              </a:p>
            </p:txBody>
          </p:sp>
        </p:grpSp>
      </p:grpSp>
      <p:sp>
        <p:nvSpPr>
          <p:cNvPr id="79" name="Slide Number Placeholder 5">
            <a:extLst>
              <a:ext uri="{FF2B5EF4-FFF2-40B4-BE49-F238E27FC236}">
                <a16:creationId xmlns:a16="http://schemas.microsoft.com/office/drawing/2014/main" id="{2199584E-288E-8C26-25B3-472DDE7A30A1}"/>
              </a:ext>
            </a:extLst>
          </p:cNvPr>
          <p:cNvSpPr txBox="1">
            <a:spLocks/>
          </p:cNvSpPr>
          <p:nvPr/>
        </p:nvSpPr>
        <p:spPr>
          <a:xfrm>
            <a:off x="11681466" y="652611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54</a:t>
            </a:fld>
            <a:endParaRPr lang="fr-CA" sz="1200" dirty="0"/>
          </a:p>
        </p:txBody>
      </p:sp>
      <p:pic>
        <p:nvPicPr>
          <p:cNvPr id="5" name="Picture 4">
            <a:extLst>
              <a:ext uri="{FF2B5EF4-FFF2-40B4-BE49-F238E27FC236}">
                <a16:creationId xmlns:a16="http://schemas.microsoft.com/office/drawing/2014/main" id="{7C80EEAB-DC09-3B8E-8F4E-3300CAFBAF2F}"/>
              </a:ext>
            </a:extLst>
          </p:cNvPr>
          <p:cNvPicPr>
            <a:picLocks noChangeAspect="1"/>
          </p:cNvPicPr>
          <p:nvPr/>
        </p:nvPicPr>
        <p:blipFill>
          <a:blip r:embed="rId2"/>
          <a:stretch>
            <a:fillRect/>
          </a:stretch>
        </p:blipFill>
        <p:spPr>
          <a:xfrm>
            <a:off x="5654542" y="579075"/>
            <a:ext cx="6044516" cy="5817938"/>
          </a:xfrm>
          <a:prstGeom prst="rect">
            <a:avLst/>
          </a:prstGeom>
        </p:spPr>
      </p:pic>
      <p:sp>
        <p:nvSpPr>
          <p:cNvPr id="6" name="TextBox 5">
            <a:extLst>
              <a:ext uri="{FF2B5EF4-FFF2-40B4-BE49-F238E27FC236}">
                <a16:creationId xmlns:a16="http://schemas.microsoft.com/office/drawing/2014/main" id="{3A3FD8E9-E70F-4490-041D-017ED3A0A9AF}"/>
              </a:ext>
            </a:extLst>
          </p:cNvPr>
          <p:cNvSpPr txBox="1"/>
          <p:nvPr/>
        </p:nvSpPr>
        <p:spPr>
          <a:xfrm>
            <a:off x="8255281" y="367843"/>
            <a:ext cx="3936719" cy="369332"/>
          </a:xfrm>
          <a:prstGeom prst="rect">
            <a:avLst/>
          </a:prstGeom>
          <a:solidFill>
            <a:srgbClr val="EC7C69"/>
          </a:solidFill>
        </p:spPr>
        <p:txBody>
          <a:bodyPr wrap="none" rtlCol="0">
            <a:spAutoFit/>
          </a:bodyPr>
          <a:lstStyle/>
          <a:p>
            <a:pPr algn="ctr"/>
            <a:r>
              <a:rPr lang="en-IE" dirty="0">
                <a:solidFill>
                  <a:schemeClr val="bg1"/>
                </a:solidFill>
              </a:rPr>
              <a:t>Upplýsingar veittar af</a:t>
            </a:r>
            <a:r>
              <a:rPr lang="en-IE" dirty="0">
                <a:solidFill>
                  <a:schemeClr val="bg1"/>
                </a:solidFill>
                <a:hlinkClick r:id="rId3">
                  <a:extLst>
                    <a:ext uri="{A12FA001-AC4F-418D-AE19-62706E023703}">
                      <ahyp:hlinkClr xmlns:ahyp="http://schemas.microsoft.com/office/drawing/2018/hyperlinkcolor" val="tx"/>
                    </a:ext>
                  </a:extLst>
                </a:hlinkClick>
              </a:rPr>
              <a:t> www.savills.ie  </a:t>
            </a:r>
            <a:endParaRPr lang="en-IE" dirty="0">
              <a:solidFill>
                <a:schemeClr val="bg1"/>
              </a:solidFill>
            </a:endParaRPr>
          </a:p>
        </p:txBody>
      </p:sp>
    </p:spTree>
    <p:extLst>
      <p:ext uri="{BB962C8B-B14F-4D97-AF65-F5344CB8AC3E}">
        <p14:creationId xmlns:p14="http://schemas.microsoft.com/office/powerpoint/2010/main" val="274867136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57EFC4-154A-D758-E118-3E0BF246DCFE}"/>
            </a:ext>
          </a:extLst>
        </p:cNvPr>
        <p:cNvGrpSpPr/>
        <p:nvPr/>
      </p:nvGrpSpPr>
      <p:grpSpPr>
        <a:xfrm>
          <a:off x="0" y="0"/>
          <a:ext cx="0" cy="0"/>
          <a:chOff x="0" y="0"/>
          <a:chExt cx="0" cy="0"/>
        </a:xfrm>
      </p:grpSpPr>
      <p:sp>
        <p:nvSpPr>
          <p:cNvPr id="2" name="Text Placeholder 3">
            <a:extLst>
              <a:ext uri="{FF2B5EF4-FFF2-40B4-BE49-F238E27FC236}">
                <a16:creationId xmlns:a16="http://schemas.microsoft.com/office/drawing/2014/main" id="{C14A0E85-6CB1-3230-F9C8-233BB242B6A0}"/>
              </a:ext>
            </a:extLst>
          </p:cNvPr>
          <p:cNvSpPr txBox="1">
            <a:spLocks/>
          </p:cNvSpPr>
          <p:nvPr/>
        </p:nvSpPr>
        <p:spPr>
          <a:xfrm>
            <a:off x="638570" y="460983"/>
            <a:ext cx="4209877" cy="724396"/>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IE" sz="3600" dirty="0"/>
              <a:t>Bjöllutjöld</a:t>
            </a:r>
          </a:p>
        </p:txBody>
      </p:sp>
      <p:cxnSp>
        <p:nvCxnSpPr>
          <p:cNvPr id="3" name="Straight Connector 2">
            <a:extLst>
              <a:ext uri="{FF2B5EF4-FFF2-40B4-BE49-F238E27FC236}">
                <a16:creationId xmlns:a16="http://schemas.microsoft.com/office/drawing/2014/main" id="{BDF29E18-E8D7-A038-CAD1-1A9EEDF89B89}"/>
              </a:ext>
            </a:extLst>
          </p:cNvPr>
          <p:cNvCxnSpPr>
            <a:cxnSpLocks/>
          </p:cNvCxnSpPr>
          <p:nvPr/>
        </p:nvCxnSpPr>
        <p:spPr>
          <a:xfrm>
            <a:off x="0" y="1068885"/>
            <a:ext cx="2701925"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9D625427-961B-4F4E-F0D0-F0A62AE05C07}"/>
              </a:ext>
            </a:extLst>
          </p:cNvPr>
          <p:cNvSpPr txBox="1"/>
          <p:nvPr/>
        </p:nvSpPr>
        <p:spPr>
          <a:xfrm>
            <a:off x="605790" y="1404147"/>
            <a:ext cx="4691276" cy="3927422"/>
          </a:xfrm>
          <a:prstGeom prst="rect">
            <a:avLst/>
          </a:prstGeom>
          <a:noFill/>
        </p:spPr>
        <p:txBody>
          <a:bodyPr wrap="square">
            <a:spAutoFit/>
          </a:bodyPr>
          <a:lstStyle/>
          <a:p>
            <a:pPr marL="457200" indent="-457200">
              <a:lnSpc>
                <a:spcPts val="2340"/>
              </a:lnSpc>
              <a:buClr>
                <a:srgbClr val="EC7C69"/>
              </a:buClr>
              <a:buFont typeface="Arial" panose="020B0604020202020204" pitchFamily="34" charset="0"/>
              <a:buChar char="•"/>
            </a:pPr>
            <a:r>
              <a:rPr lang="en-US" sz="2200" dirty="0">
                <a:solidFill>
                  <a:srgbClr val="494949"/>
                </a:solidFill>
              </a:rPr>
              <a:t>Grunntjaldagerð er venjulega boðin sem </a:t>
            </a:r>
            <a:r>
              <a:rPr lang="en-US" sz="2200" b="1" dirty="0">
                <a:solidFill>
                  <a:srgbClr val="494949"/>
                </a:solidFill>
              </a:rPr>
              <a:t>pop-up-tjald </a:t>
            </a:r>
            <a:r>
              <a:rPr lang="en-US" sz="2200" dirty="0">
                <a:solidFill>
                  <a:srgbClr val="494949"/>
                </a:solidFill>
              </a:rPr>
              <a:t>eða sem tímabundin aðstaða á háannatíma sumarsins. </a:t>
            </a:r>
          </a:p>
          <a:p>
            <a:pPr marL="457200" indent="-457200">
              <a:lnSpc>
                <a:spcPts val="2340"/>
              </a:lnSpc>
              <a:buClr>
                <a:srgbClr val="EC7C69"/>
              </a:buClr>
              <a:buFont typeface="Arial" panose="020B0604020202020204" pitchFamily="34" charset="0"/>
              <a:buChar char="•"/>
            </a:pPr>
            <a:r>
              <a:rPr lang="en-US" sz="2200" dirty="0">
                <a:solidFill>
                  <a:srgbClr val="494949"/>
                </a:solidFill>
              </a:rPr>
              <a:t>Þau bjóða upp á </a:t>
            </a:r>
            <a:r>
              <a:rPr lang="en-US" sz="2200" b="1" dirty="0">
                <a:solidFill>
                  <a:srgbClr val="494949"/>
                </a:solidFill>
              </a:rPr>
              <a:t>grunnþjónustu</a:t>
            </a:r>
            <a:r>
              <a:rPr lang="en-US" sz="2200" dirty="0">
                <a:solidFill>
                  <a:srgbClr val="494949"/>
                </a:solidFill>
              </a:rPr>
              <a:t>, þó að sum hágæða bjöllutjöld séu vel útbúin húsgögnum. </a:t>
            </a:r>
          </a:p>
          <a:p>
            <a:pPr marL="457200" indent="-457200">
              <a:lnSpc>
                <a:spcPts val="2340"/>
              </a:lnSpc>
              <a:buClr>
                <a:srgbClr val="EC7C69"/>
              </a:buClr>
              <a:buFont typeface="Arial" panose="020B0604020202020204" pitchFamily="34" charset="0"/>
              <a:buChar char="•"/>
            </a:pPr>
            <a:r>
              <a:rPr lang="en-US" sz="2200" dirty="0">
                <a:solidFill>
                  <a:srgbClr val="494949"/>
                </a:solidFill>
              </a:rPr>
              <a:t>Mögulegt er að útvega þessa uppbyggingu samkvæmt</a:t>
            </a:r>
            <a:r>
              <a:rPr lang="en-US" sz="2200" b="1" dirty="0">
                <a:solidFill>
                  <a:srgbClr val="494949"/>
                </a:solidFill>
              </a:rPr>
              <a:t> 28 daga tjaldrétti</a:t>
            </a:r>
            <a:r>
              <a:rPr lang="en-US" sz="2200" dirty="0">
                <a:solidFill>
                  <a:srgbClr val="494949"/>
                </a:solidFill>
              </a:rPr>
              <a:t>. Athugaðu réttindi í þínu landi.</a:t>
            </a:r>
          </a:p>
          <a:p>
            <a:pPr marL="457200" indent="-457200">
              <a:lnSpc>
                <a:spcPts val="2340"/>
              </a:lnSpc>
              <a:buClr>
                <a:srgbClr val="EC7C69"/>
              </a:buClr>
              <a:buFont typeface="Arial" panose="020B0604020202020204" pitchFamily="34" charset="0"/>
              <a:buChar char="•"/>
            </a:pPr>
            <a:endParaRPr lang="en-US" sz="2200" dirty="0">
              <a:solidFill>
                <a:srgbClr val="494949"/>
              </a:solidFill>
            </a:endParaRPr>
          </a:p>
          <a:p>
            <a:pPr marL="457200" indent="-457200">
              <a:lnSpc>
                <a:spcPts val="2340"/>
              </a:lnSpc>
              <a:buClr>
                <a:srgbClr val="EC7C69"/>
              </a:buClr>
              <a:buFont typeface="Arial" panose="020B0604020202020204" pitchFamily="34" charset="0"/>
              <a:buChar char="•"/>
            </a:pPr>
            <a:endParaRPr lang="en-US" sz="2200" dirty="0">
              <a:solidFill>
                <a:srgbClr val="494949"/>
              </a:solidFill>
            </a:endParaRPr>
          </a:p>
          <a:p>
            <a:pPr marL="457200" indent="-457200">
              <a:lnSpc>
                <a:spcPts val="2340"/>
              </a:lnSpc>
              <a:buClr>
                <a:srgbClr val="EC7C69"/>
              </a:buClr>
              <a:buFont typeface="Arial" panose="020B0604020202020204" pitchFamily="34" charset="0"/>
              <a:buChar char="•"/>
            </a:pPr>
            <a:endParaRPr lang="en-IE" sz="2200" b="1" dirty="0">
              <a:solidFill>
                <a:srgbClr val="494949"/>
              </a:solidFill>
            </a:endParaRPr>
          </a:p>
        </p:txBody>
      </p:sp>
      <p:sp>
        <p:nvSpPr>
          <p:cNvPr id="36" name="TextBox 35">
            <a:extLst>
              <a:ext uri="{FF2B5EF4-FFF2-40B4-BE49-F238E27FC236}">
                <a16:creationId xmlns:a16="http://schemas.microsoft.com/office/drawing/2014/main" id="{1004C282-5A60-72E7-34BF-6EEEDBCEC1FF}"/>
              </a:ext>
            </a:extLst>
          </p:cNvPr>
          <p:cNvSpPr txBox="1"/>
          <p:nvPr/>
        </p:nvSpPr>
        <p:spPr>
          <a:xfrm>
            <a:off x="1158273" y="5494819"/>
            <a:ext cx="4078341" cy="646331"/>
          </a:xfrm>
          <a:prstGeom prst="rect">
            <a:avLst/>
          </a:prstGeom>
          <a:noFill/>
        </p:spPr>
        <p:txBody>
          <a:bodyPr wrap="square" rtlCol="0">
            <a:spAutoFit/>
          </a:bodyPr>
          <a:lstStyle/>
          <a:p>
            <a:pPr>
              <a:tabLst>
                <a:tab pos="2127250" algn="l"/>
              </a:tabLst>
            </a:pPr>
            <a:r>
              <a:rPr lang="en-US" sz="1800" b="1" dirty="0">
                <a:solidFill>
                  <a:srgbClr val="494949"/>
                </a:solidFill>
              </a:rPr>
              <a:t>Dæmigerður einingarkostnaður </a:t>
            </a:r>
            <a:r>
              <a:rPr lang="en-US" sz="1800" dirty="0">
                <a:solidFill>
                  <a:srgbClr val="494949"/>
                </a:solidFill>
              </a:rPr>
              <a:t>	€500-2000</a:t>
            </a:r>
          </a:p>
          <a:p>
            <a:pPr>
              <a:tabLst>
                <a:tab pos="2127250" algn="l"/>
              </a:tabLst>
            </a:pPr>
            <a:r>
              <a:rPr lang="en-US" sz="1800" b="1" dirty="0">
                <a:solidFill>
                  <a:srgbClr val="494949"/>
                </a:solidFill>
              </a:rPr>
              <a:t>Dæmigerð næturleiga </a:t>
            </a:r>
            <a:r>
              <a:rPr lang="en-US" sz="1800" dirty="0">
                <a:solidFill>
                  <a:srgbClr val="494949"/>
                </a:solidFill>
              </a:rPr>
              <a:t>	€50-100</a:t>
            </a:r>
            <a:endParaRPr lang="en-IE" sz="1800" dirty="0">
              <a:solidFill>
                <a:srgbClr val="494949"/>
              </a:solidFill>
            </a:endParaRPr>
          </a:p>
        </p:txBody>
      </p:sp>
      <p:sp>
        <p:nvSpPr>
          <p:cNvPr id="37" name="Freeform 36">
            <a:extLst>
              <a:ext uri="{FF2B5EF4-FFF2-40B4-BE49-F238E27FC236}">
                <a16:creationId xmlns:a16="http://schemas.microsoft.com/office/drawing/2014/main" id="{751562DB-1DC9-DD12-3315-70CD12CBB465}"/>
              </a:ext>
            </a:extLst>
          </p:cNvPr>
          <p:cNvSpPr/>
          <p:nvPr/>
        </p:nvSpPr>
        <p:spPr>
          <a:xfrm rot="5400000">
            <a:off x="2414302" y="3369314"/>
            <a:ext cx="2173047" cy="5759105"/>
          </a:xfrm>
          <a:custGeom>
            <a:avLst/>
            <a:gdLst>
              <a:gd name="connsiteX0" fmla="*/ 0 w 2129299"/>
              <a:gd name="connsiteY0" fmla="*/ 4857508 h 5280665"/>
              <a:gd name="connsiteX1" fmla="*/ 0 w 2129299"/>
              <a:gd name="connsiteY1" fmla="*/ 4384590 h 5280665"/>
              <a:gd name="connsiteX2" fmla="*/ 0 w 2129299"/>
              <a:gd name="connsiteY2" fmla="*/ 4263056 h 5280665"/>
              <a:gd name="connsiteX3" fmla="*/ 0 w 2129299"/>
              <a:gd name="connsiteY3" fmla="*/ 4073053 h 5280665"/>
              <a:gd name="connsiteX4" fmla="*/ 0 w 2129299"/>
              <a:gd name="connsiteY4" fmla="*/ 3790140 h 5280665"/>
              <a:gd name="connsiteX5" fmla="*/ 0 w 2129299"/>
              <a:gd name="connsiteY5" fmla="*/ 3600135 h 5280665"/>
              <a:gd name="connsiteX6" fmla="*/ 0 w 2129299"/>
              <a:gd name="connsiteY6" fmla="*/ 3478602 h 5280665"/>
              <a:gd name="connsiteX7" fmla="*/ 0 w 2129299"/>
              <a:gd name="connsiteY7" fmla="*/ 3005684 h 5280665"/>
              <a:gd name="connsiteX8" fmla="*/ 0 w 2129299"/>
              <a:gd name="connsiteY8" fmla="*/ 2553995 h 5280665"/>
              <a:gd name="connsiteX9" fmla="*/ 0 w 2129299"/>
              <a:gd name="connsiteY9" fmla="*/ 2553993 h 5280665"/>
              <a:gd name="connsiteX10" fmla="*/ 0 w 2129299"/>
              <a:gd name="connsiteY10" fmla="*/ 2314522 h 5280665"/>
              <a:gd name="connsiteX11" fmla="*/ 0 w 2129299"/>
              <a:gd name="connsiteY11" fmla="*/ 2081079 h 5280665"/>
              <a:gd name="connsiteX12" fmla="*/ 0 w 2129299"/>
              <a:gd name="connsiteY12" fmla="*/ 2081074 h 5280665"/>
              <a:gd name="connsiteX13" fmla="*/ 0 w 2129299"/>
              <a:gd name="connsiteY13" fmla="*/ 1959546 h 5280665"/>
              <a:gd name="connsiteX14" fmla="*/ 0 w 2129299"/>
              <a:gd name="connsiteY14" fmla="*/ 1959544 h 5280665"/>
              <a:gd name="connsiteX15" fmla="*/ 0 w 2129299"/>
              <a:gd name="connsiteY15" fmla="*/ 1841604 h 5280665"/>
              <a:gd name="connsiteX16" fmla="*/ 0 w 2129299"/>
              <a:gd name="connsiteY16" fmla="*/ 1769542 h 5280665"/>
              <a:gd name="connsiteX17" fmla="*/ 0 w 2129299"/>
              <a:gd name="connsiteY17" fmla="*/ 1769539 h 5280665"/>
              <a:gd name="connsiteX18" fmla="*/ 0 w 2129299"/>
              <a:gd name="connsiteY18" fmla="*/ 1720070 h 5280665"/>
              <a:gd name="connsiteX19" fmla="*/ 0 w 2129299"/>
              <a:gd name="connsiteY19" fmla="*/ 1530067 h 5280665"/>
              <a:gd name="connsiteX20" fmla="*/ 0 w 2129299"/>
              <a:gd name="connsiteY20" fmla="*/ 1486628 h 5280665"/>
              <a:gd name="connsiteX21" fmla="*/ 0 w 2129299"/>
              <a:gd name="connsiteY21" fmla="*/ 1486626 h 5280665"/>
              <a:gd name="connsiteX22" fmla="*/ 0 w 2129299"/>
              <a:gd name="connsiteY22" fmla="*/ 1296624 h 5280665"/>
              <a:gd name="connsiteX23" fmla="*/ 0 w 2129299"/>
              <a:gd name="connsiteY23" fmla="*/ 1296622 h 5280665"/>
              <a:gd name="connsiteX24" fmla="*/ 0 w 2129299"/>
              <a:gd name="connsiteY24" fmla="*/ 1247153 h 5280665"/>
              <a:gd name="connsiteX25" fmla="*/ 0 w 2129299"/>
              <a:gd name="connsiteY25" fmla="*/ 1175092 h 5280665"/>
              <a:gd name="connsiteX26" fmla="*/ 0 w 2129299"/>
              <a:gd name="connsiteY26" fmla="*/ 1175089 h 5280665"/>
              <a:gd name="connsiteX27" fmla="*/ 0 w 2129299"/>
              <a:gd name="connsiteY27" fmla="*/ 1057149 h 5280665"/>
              <a:gd name="connsiteX28" fmla="*/ 0 w 2129299"/>
              <a:gd name="connsiteY28" fmla="*/ 935617 h 5280665"/>
              <a:gd name="connsiteX29" fmla="*/ 0 w 2129299"/>
              <a:gd name="connsiteY29" fmla="*/ 934110 h 5280665"/>
              <a:gd name="connsiteX30" fmla="*/ 0 w 2129299"/>
              <a:gd name="connsiteY30" fmla="*/ 702174 h 5280665"/>
              <a:gd name="connsiteX31" fmla="*/ 0 w 2129299"/>
              <a:gd name="connsiteY31" fmla="*/ 702172 h 5280665"/>
              <a:gd name="connsiteX32" fmla="*/ 0 w 2129299"/>
              <a:gd name="connsiteY32" fmla="*/ 651522 h 5280665"/>
              <a:gd name="connsiteX33" fmla="*/ 0 w 2129299"/>
              <a:gd name="connsiteY33" fmla="*/ 462699 h 5280665"/>
              <a:gd name="connsiteX34" fmla="*/ 0 w 2129299"/>
              <a:gd name="connsiteY34" fmla="*/ 11010 h 5280665"/>
              <a:gd name="connsiteX35" fmla="*/ 0 w 2129299"/>
              <a:gd name="connsiteY35" fmla="*/ 11008 h 5280665"/>
              <a:gd name="connsiteX36" fmla="*/ 0 w 2129299"/>
              <a:gd name="connsiteY36" fmla="*/ 0 h 5280665"/>
              <a:gd name="connsiteX37" fmla="*/ 515667 w 2129299"/>
              <a:gd name="connsiteY37" fmla="*/ 0 h 5280665"/>
              <a:gd name="connsiteX38" fmla="*/ 621018 w 2129299"/>
              <a:gd name="connsiteY38" fmla="*/ 0 h 5280665"/>
              <a:gd name="connsiteX39" fmla="*/ 1207013 w 2129299"/>
              <a:gd name="connsiteY39" fmla="*/ 0 h 5280665"/>
              <a:gd name="connsiteX40" fmla="*/ 1313582 w 2129299"/>
              <a:gd name="connsiteY40" fmla="*/ 0 h 5280665"/>
              <a:gd name="connsiteX41" fmla="*/ 1722679 w 2129299"/>
              <a:gd name="connsiteY41" fmla="*/ 0 h 5280665"/>
              <a:gd name="connsiteX42" fmla="*/ 1828030 w 2129299"/>
              <a:gd name="connsiteY42" fmla="*/ 0 h 5280665"/>
              <a:gd name="connsiteX43" fmla="*/ 2129299 w 2129299"/>
              <a:gd name="connsiteY43" fmla="*/ 0 h 5280665"/>
              <a:gd name="connsiteX44" fmla="*/ 2129299 w 2129299"/>
              <a:gd name="connsiteY44" fmla="*/ 84409 h 5280665"/>
              <a:gd name="connsiteX45" fmla="*/ 2129299 w 2129299"/>
              <a:gd name="connsiteY45" fmla="*/ 588968 h 5280665"/>
              <a:gd name="connsiteX46" fmla="*/ 2129299 w 2129299"/>
              <a:gd name="connsiteY46" fmla="*/ 2703061 h 5280665"/>
              <a:gd name="connsiteX47" fmla="*/ 2129299 w 2129299"/>
              <a:gd name="connsiteY47" fmla="*/ 3669127 h 5280665"/>
              <a:gd name="connsiteX48" fmla="*/ 2129299 w 2129299"/>
              <a:gd name="connsiteY48" fmla="*/ 3816082 h 5280665"/>
              <a:gd name="connsiteX49" fmla="*/ 2129299 w 2129299"/>
              <a:gd name="connsiteY49" fmla="*/ 4386737 h 5280665"/>
              <a:gd name="connsiteX50" fmla="*/ 2129299 w 2129299"/>
              <a:gd name="connsiteY50" fmla="*/ 4535392 h 5280665"/>
              <a:gd name="connsiteX51" fmla="*/ 2129299 w 2129299"/>
              <a:gd name="connsiteY51" fmla="*/ 5280665 h 5280665"/>
              <a:gd name="connsiteX52" fmla="*/ 2062103 w 2129299"/>
              <a:gd name="connsiteY52" fmla="*/ 5280665 h 5280665"/>
              <a:gd name="connsiteX53" fmla="*/ 1572455 w 2129299"/>
              <a:gd name="connsiteY53" fmla="*/ 5280665 h 5280665"/>
              <a:gd name="connsiteX54" fmla="*/ 1419221 w 2129299"/>
              <a:gd name="connsiteY54" fmla="*/ 5280665 h 5280665"/>
              <a:gd name="connsiteX55" fmla="*/ 929573 w 2129299"/>
              <a:gd name="connsiteY55" fmla="*/ 5280665 h 5280665"/>
              <a:gd name="connsiteX56" fmla="*/ 855090 w 2129299"/>
              <a:gd name="connsiteY56" fmla="*/ 5280665 h 5280665"/>
              <a:gd name="connsiteX57" fmla="*/ 365443 w 2129299"/>
              <a:gd name="connsiteY57" fmla="*/ 5280665 h 5280665"/>
              <a:gd name="connsiteX58" fmla="*/ 0 w 2129299"/>
              <a:gd name="connsiteY58" fmla="*/ 4857508 h 52806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2129299" h="5280665">
                <a:moveTo>
                  <a:pt x="0" y="4857508"/>
                </a:moveTo>
                <a:lnTo>
                  <a:pt x="0" y="4384590"/>
                </a:lnTo>
                <a:lnTo>
                  <a:pt x="0" y="4263056"/>
                </a:lnTo>
                <a:lnTo>
                  <a:pt x="0" y="4073053"/>
                </a:lnTo>
                <a:lnTo>
                  <a:pt x="0" y="3790140"/>
                </a:lnTo>
                <a:lnTo>
                  <a:pt x="0" y="3600135"/>
                </a:lnTo>
                <a:lnTo>
                  <a:pt x="0" y="3478602"/>
                </a:lnTo>
                <a:lnTo>
                  <a:pt x="0" y="3005684"/>
                </a:lnTo>
                <a:lnTo>
                  <a:pt x="0" y="2553995"/>
                </a:lnTo>
                <a:lnTo>
                  <a:pt x="0" y="2553993"/>
                </a:lnTo>
                <a:lnTo>
                  <a:pt x="0" y="2314522"/>
                </a:lnTo>
                <a:lnTo>
                  <a:pt x="0" y="2081079"/>
                </a:lnTo>
                <a:lnTo>
                  <a:pt x="0" y="2081074"/>
                </a:lnTo>
                <a:lnTo>
                  <a:pt x="0" y="1959546"/>
                </a:lnTo>
                <a:lnTo>
                  <a:pt x="0" y="1959544"/>
                </a:lnTo>
                <a:lnTo>
                  <a:pt x="0" y="1841604"/>
                </a:lnTo>
                <a:lnTo>
                  <a:pt x="0" y="1769542"/>
                </a:lnTo>
                <a:lnTo>
                  <a:pt x="0" y="1769539"/>
                </a:lnTo>
                <a:lnTo>
                  <a:pt x="0" y="1720070"/>
                </a:lnTo>
                <a:lnTo>
                  <a:pt x="0" y="1530067"/>
                </a:lnTo>
                <a:lnTo>
                  <a:pt x="0" y="1486628"/>
                </a:lnTo>
                <a:lnTo>
                  <a:pt x="0" y="1486626"/>
                </a:lnTo>
                <a:lnTo>
                  <a:pt x="0" y="1296624"/>
                </a:lnTo>
                <a:lnTo>
                  <a:pt x="0" y="1296622"/>
                </a:lnTo>
                <a:lnTo>
                  <a:pt x="0" y="1247153"/>
                </a:lnTo>
                <a:lnTo>
                  <a:pt x="0" y="1175092"/>
                </a:lnTo>
                <a:lnTo>
                  <a:pt x="0" y="1175089"/>
                </a:lnTo>
                <a:lnTo>
                  <a:pt x="0" y="1057149"/>
                </a:lnTo>
                <a:lnTo>
                  <a:pt x="0" y="935617"/>
                </a:lnTo>
                <a:lnTo>
                  <a:pt x="0" y="934110"/>
                </a:lnTo>
                <a:lnTo>
                  <a:pt x="0" y="702174"/>
                </a:lnTo>
                <a:lnTo>
                  <a:pt x="0" y="702172"/>
                </a:lnTo>
                <a:lnTo>
                  <a:pt x="0" y="651522"/>
                </a:lnTo>
                <a:lnTo>
                  <a:pt x="0" y="462699"/>
                </a:lnTo>
                <a:lnTo>
                  <a:pt x="0" y="11010"/>
                </a:lnTo>
                <a:lnTo>
                  <a:pt x="0" y="11008"/>
                </a:lnTo>
                <a:lnTo>
                  <a:pt x="0" y="0"/>
                </a:lnTo>
                <a:lnTo>
                  <a:pt x="515667" y="0"/>
                </a:lnTo>
                <a:lnTo>
                  <a:pt x="621018" y="0"/>
                </a:lnTo>
                <a:lnTo>
                  <a:pt x="1207013" y="0"/>
                </a:lnTo>
                <a:lnTo>
                  <a:pt x="1313582" y="0"/>
                </a:lnTo>
                <a:lnTo>
                  <a:pt x="1722679" y="0"/>
                </a:lnTo>
                <a:lnTo>
                  <a:pt x="1828030" y="0"/>
                </a:lnTo>
                <a:lnTo>
                  <a:pt x="2129299" y="0"/>
                </a:lnTo>
                <a:lnTo>
                  <a:pt x="2129299" y="84409"/>
                </a:lnTo>
                <a:lnTo>
                  <a:pt x="2129299" y="588968"/>
                </a:lnTo>
                <a:lnTo>
                  <a:pt x="2129299" y="2703061"/>
                </a:lnTo>
                <a:lnTo>
                  <a:pt x="2129299" y="3669127"/>
                </a:lnTo>
                <a:lnTo>
                  <a:pt x="2129299" y="3816082"/>
                </a:lnTo>
                <a:lnTo>
                  <a:pt x="2129299" y="4386737"/>
                </a:lnTo>
                <a:lnTo>
                  <a:pt x="2129299" y="4535392"/>
                </a:lnTo>
                <a:lnTo>
                  <a:pt x="2129299" y="5280665"/>
                </a:lnTo>
                <a:lnTo>
                  <a:pt x="2062103" y="5280665"/>
                </a:lnTo>
                <a:lnTo>
                  <a:pt x="1572455" y="5280665"/>
                </a:lnTo>
                <a:lnTo>
                  <a:pt x="1419221" y="5280665"/>
                </a:lnTo>
                <a:lnTo>
                  <a:pt x="929573" y="5280665"/>
                </a:lnTo>
                <a:lnTo>
                  <a:pt x="855090" y="5280665"/>
                </a:lnTo>
                <a:lnTo>
                  <a:pt x="365443" y="5280665"/>
                </a:lnTo>
                <a:cubicBezTo>
                  <a:pt x="164152" y="5280665"/>
                  <a:pt x="0" y="5091976"/>
                  <a:pt x="0" y="4857508"/>
                </a:cubicBezTo>
                <a:close/>
              </a:path>
            </a:pathLst>
          </a:custGeom>
          <a:noFill/>
          <a:ln w="24491" cap="flat">
            <a:solidFill>
              <a:srgbClr val="FBA63B"/>
            </a:solidFill>
            <a:prstDash val="solid"/>
            <a:miter/>
          </a:ln>
        </p:spPr>
        <p:txBody>
          <a:bodyPr wrap="square" rtlCol="0" anchor="ctr">
            <a:noAutofit/>
          </a:bodyPr>
          <a:lstStyle/>
          <a:p>
            <a:endParaRPr lang="en-US"/>
          </a:p>
        </p:txBody>
      </p:sp>
      <p:grpSp>
        <p:nvGrpSpPr>
          <p:cNvPr id="60" name="Group 59">
            <a:extLst>
              <a:ext uri="{FF2B5EF4-FFF2-40B4-BE49-F238E27FC236}">
                <a16:creationId xmlns:a16="http://schemas.microsoft.com/office/drawing/2014/main" id="{6CBC2B35-85A9-A962-F725-465810C6D320}"/>
              </a:ext>
            </a:extLst>
          </p:cNvPr>
          <p:cNvGrpSpPr/>
          <p:nvPr/>
        </p:nvGrpSpPr>
        <p:grpSpPr>
          <a:xfrm>
            <a:off x="213047" y="5403122"/>
            <a:ext cx="790813" cy="789906"/>
            <a:chOff x="4979483" y="3025351"/>
            <a:chExt cx="347616" cy="347217"/>
          </a:xfrm>
        </p:grpSpPr>
        <p:sp>
          <p:nvSpPr>
            <p:cNvPr id="61" name="Freeform 60">
              <a:extLst>
                <a:ext uri="{FF2B5EF4-FFF2-40B4-BE49-F238E27FC236}">
                  <a16:creationId xmlns:a16="http://schemas.microsoft.com/office/drawing/2014/main" id="{313D09C1-F98F-F911-B358-C2A5C5F4C137}"/>
                </a:ext>
              </a:extLst>
            </p:cNvPr>
            <p:cNvSpPr/>
            <p:nvPr/>
          </p:nvSpPr>
          <p:spPr>
            <a:xfrm>
              <a:off x="4979483" y="3025351"/>
              <a:ext cx="346465" cy="346642"/>
            </a:xfrm>
            <a:custGeom>
              <a:avLst/>
              <a:gdLst>
                <a:gd name="connsiteX0" fmla="*/ 103019 w 346465"/>
                <a:gd name="connsiteY0" fmla="*/ 236086 h 346642"/>
                <a:gd name="connsiteX1" fmla="*/ 74818 w 346465"/>
                <a:gd name="connsiteY1" fmla="*/ 207295 h 346642"/>
                <a:gd name="connsiteX2" fmla="*/ 71365 w 346465"/>
                <a:gd name="connsiteY2" fmla="*/ 199233 h 346642"/>
                <a:gd name="connsiteX3" fmla="*/ 71365 w 346465"/>
                <a:gd name="connsiteY3" fmla="*/ 116315 h 346642"/>
                <a:gd name="connsiteX4" fmla="*/ 77696 w 346465"/>
                <a:gd name="connsiteY4" fmla="*/ 109981 h 346642"/>
                <a:gd name="connsiteX5" fmla="*/ 94386 w 346465"/>
                <a:gd name="connsiteY5" fmla="*/ 133590 h 346642"/>
                <a:gd name="connsiteX6" fmla="*/ 141003 w 346465"/>
                <a:gd name="connsiteY6" fmla="*/ 93282 h 346642"/>
                <a:gd name="connsiteX7" fmla="*/ 172082 w 346465"/>
                <a:gd name="connsiteY7" fmla="*/ 81190 h 346642"/>
                <a:gd name="connsiteX8" fmla="*/ 177261 w 346465"/>
                <a:gd name="connsiteY8" fmla="*/ 80039 h 346642"/>
                <a:gd name="connsiteX9" fmla="*/ 147334 w 346465"/>
                <a:gd name="connsiteY9" fmla="*/ 40883 h 346642"/>
                <a:gd name="connsiteX10" fmla="*/ 183592 w 346465"/>
                <a:gd name="connsiteY10" fmla="*/ 78887 h 346642"/>
                <a:gd name="connsiteX11" fmla="*/ 187621 w 346465"/>
                <a:gd name="connsiteY11" fmla="*/ 78887 h 346642"/>
                <a:gd name="connsiteX12" fmla="*/ 244022 w 346465"/>
                <a:gd name="connsiteY12" fmla="*/ 53551 h 346642"/>
                <a:gd name="connsiteX13" fmla="*/ 218123 w 346465"/>
                <a:gd name="connsiteY13" fmla="*/ 81766 h 346642"/>
                <a:gd name="connsiteX14" fmla="*/ 273949 w 346465"/>
                <a:gd name="connsiteY14" fmla="*/ 109981 h 346642"/>
                <a:gd name="connsiteX15" fmla="*/ 280280 w 346465"/>
                <a:gd name="connsiteY15" fmla="*/ 116315 h 346642"/>
                <a:gd name="connsiteX16" fmla="*/ 280280 w 346465"/>
                <a:gd name="connsiteY16" fmla="*/ 116315 h 346642"/>
                <a:gd name="connsiteX17" fmla="*/ 346465 w 346465"/>
                <a:gd name="connsiteY17" fmla="*/ 181959 h 346642"/>
                <a:gd name="connsiteX18" fmla="*/ 346465 w 346465"/>
                <a:gd name="connsiteY18" fmla="*/ 173321 h 346642"/>
                <a:gd name="connsiteX19" fmla="*/ 173233 w 346465"/>
                <a:gd name="connsiteY19" fmla="*/ 0 h 346642"/>
                <a:gd name="connsiteX20" fmla="*/ 0 w 346465"/>
                <a:gd name="connsiteY20" fmla="*/ 173321 h 346642"/>
                <a:gd name="connsiteX21" fmla="*/ 173233 w 346465"/>
                <a:gd name="connsiteY21" fmla="*/ 346643 h 346642"/>
                <a:gd name="connsiteX22" fmla="*/ 176686 w 346465"/>
                <a:gd name="connsiteY22" fmla="*/ 346643 h 346642"/>
                <a:gd name="connsiteX23" fmla="*/ 105896 w 346465"/>
                <a:gd name="connsiteY23" fmla="*/ 276969 h 346642"/>
                <a:gd name="connsiteX24" fmla="*/ 102443 w 346465"/>
                <a:gd name="connsiteY24" fmla="*/ 236086 h 346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346465" h="346642">
                  <a:moveTo>
                    <a:pt x="103019" y="236086"/>
                  </a:moveTo>
                  <a:lnTo>
                    <a:pt x="74818" y="207295"/>
                  </a:lnTo>
                  <a:cubicBezTo>
                    <a:pt x="72516" y="204991"/>
                    <a:pt x="71365" y="202688"/>
                    <a:pt x="71365" y="199233"/>
                  </a:cubicBezTo>
                  <a:lnTo>
                    <a:pt x="71365" y="116315"/>
                  </a:lnTo>
                  <a:cubicBezTo>
                    <a:pt x="71365" y="112860"/>
                    <a:pt x="74243" y="109981"/>
                    <a:pt x="77696" y="109981"/>
                  </a:cubicBezTo>
                  <a:cubicBezTo>
                    <a:pt x="84602" y="109981"/>
                    <a:pt x="91508" y="118043"/>
                    <a:pt x="94386" y="133590"/>
                  </a:cubicBezTo>
                  <a:cubicBezTo>
                    <a:pt x="94386" y="133590"/>
                    <a:pt x="111652" y="109406"/>
                    <a:pt x="141003" y="93282"/>
                  </a:cubicBezTo>
                  <a:cubicBezTo>
                    <a:pt x="149636" y="86373"/>
                    <a:pt x="159996" y="82342"/>
                    <a:pt x="172082" y="81190"/>
                  </a:cubicBezTo>
                  <a:cubicBezTo>
                    <a:pt x="173808" y="81190"/>
                    <a:pt x="175535" y="80615"/>
                    <a:pt x="177261" y="80039"/>
                  </a:cubicBezTo>
                  <a:cubicBezTo>
                    <a:pt x="147910" y="70250"/>
                    <a:pt x="147334" y="40883"/>
                    <a:pt x="147334" y="40883"/>
                  </a:cubicBezTo>
                  <a:lnTo>
                    <a:pt x="183592" y="78887"/>
                  </a:lnTo>
                  <a:cubicBezTo>
                    <a:pt x="184743" y="78887"/>
                    <a:pt x="186470" y="78887"/>
                    <a:pt x="187621" y="78887"/>
                  </a:cubicBezTo>
                  <a:cubicBezTo>
                    <a:pt x="191074" y="69674"/>
                    <a:pt x="204311" y="42610"/>
                    <a:pt x="244022" y="53551"/>
                  </a:cubicBezTo>
                  <a:cubicBezTo>
                    <a:pt x="244022" y="53551"/>
                    <a:pt x="238267" y="74280"/>
                    <a:pt x="218123" y="81766"/>
                  </a:cubicBezTo>
                  <a:cubicBezTo>
                    <a:pt x="235389" y="85797"/>
                    <a:pt x="254382" y="94434"/>
                    <a:pt x="273949" y="109981"/>
                  </a:cubicBezTo>
                  <a:cubicBezTo>
                    <a:pt x="277978" y="109981"/>
                    <a:pt x="280280" y="112860"/>
                    <a:pt x="280280" y="116315"/>
                  </a:cubicBezTo>
                  <a:lnTo>
                    <a:pt x="280280" y="116315"/>
                  </a:lnTo>
                  <a:cubicBezTo>
                    <a:pt x="280280" y="116315"/>
                    <a:pt x="346465" y="181959"/>
                    <a:pt x="346465" y="181959"/>
                  </a:cubicBezTo>
                  <a:cubicBezTo>
                    <a:pt x="346465" y="179079"/>
                    <a:pt x="346465" y="176200"/>
                    <a:pt x="346465" y="173321"/>
                  </a:cubicBezTo>
                  <a:cubicBezTo>
                    <a:pt x="346465" y="77736"/>
                    <a:pt x="268770" y="0"/>
                    <a:pt x="173233" y="0"/>
                  </a:cubicBezTo>
                  <a:cubicBezTo>
                    <a:pt x="77696" y="0"/>
                    <a:pt x="0" y="77736"/>
                    <a:pt x="0" y="173321"/>
                  </a:cubicBezTo>
                  <a:cubicBezTo>
                    <a:pt x="0" y="268907"/>
                    <a:pt x="77696" y="346643"/>
                    <a:pt x="173233" y="346643"/>
                  </a:cubicBezTo>
                  <a:cubicBezTo>
                    <a:pt x="268770" y="346643"/>
                    <a:pt x="175535" y="346643"/>
                    <a:pt x="176686" y="346643"/>
                  </a:cubicBezTo>
                  <a:lnTo>
                    <a:pt x="105896" y="276969"/>
                  </a:lnTo>
                  <a:lnTo>
                    <a:pt x="102443" y="236086"/>
                  </a:lnTo>
                  <a:close/>
                </a:path>
              </a:pathLst>
            </a:custGeom>
            <a:solidFill>
              <a:srgbClr val="00979B"/>
            </a:solidFill>
            <a:ln w="12700" cap="flat">
              <a:noFill/>
              <a:prstDash val="solid"/>
              <a:miter/>
            </a:ln>
          </p:spPr>
          <p:txBody>
            <a:bodyPr rtlCol="0" anchor="ctr"/>
            <a:lstStyle/>
            <a:p>
              <a:endParaRPr lang="en-US"/>
            </a:p>
          </p:txBody>
        </p:sp>
        <p:sp>
          <p:nvSpPr>
            <p:cNvPr id="62" name="Freeform 61">
              <a:extLst>
                <a:ext uri="{FF2B5EF4-FFF2-40B4-BE49-F238E27FC236}">
                  <a16:creationId xmlns:a16="http://schemas.microsoft.com/office/drawing/2014/main" id="{FE71DF15-767C-06BC-CB81-26972482BC96}"/>
                </a:ext>
              </a:extLst>
            </p:cNvPr>
            <p:cNvSpPr/>
            <p:nvPr/>
          </p:nvSpPr>
          <p:spPr>
            <a:xfrm>
              <a:off x="5051424" y="3066809"/>
              <a:ext cx="275675" cy="305759"/>
            </a:xfrm>
            <a:custGeom>
              <a:avLst/>
              <a:gdLst>
                <a:gd name="connsiteX0" fmla="*/ 275100 w 275675"/>
                <a:gd name="connsiteY0" fmla="*/ 140500 h 305759"/>
                <a:gd name="connsiteX1" fmla="*/ 208915 w 275675"/>
                <a:gd name="connsiteY1" fmla="*/ 75432 h 305759"/>
                <a:gd name="connsiteX2" fmla="*/ 208915 w 275675"/>
                <a:gd name="connsiteY2" fmla="*/ 75432 h 305759"/>
                <a:gd name="connsiteX3" fmla="*/ 202584 w 275675"/>
                <a:gd name="connsiteY3" fmla="*/ 69098 h 305759"/>
                <a:gd name="connsiteX4" fmla="*/ 146759 w 275675"/>
                <a:gd name="connsiteY4" fmla="*/ 40883 h 305759"/>
                <a:gd name="connsiteX5" fmla="*/ 172657 w 275675"/>
                <a:gd name="connsiteY5" fmla="*/ 12668 h 305759"/>
                <a:gd name="connsiteX6" fmla="*/ 116256 w 275675"/>
                <a:gd name="connsiteY6" fmla="*/ 38004 h 305759"/>
                <a:gd name="connsiteX7" fmla="*/ 112227 w 275675"/>
                <a:gd name="connsiteY7" fmla="*/ 38004 h 305759"/>
                <a:gd name="connsiteX8" fmla="*/ 75969 w 275675"/>
                <a:gd name="connsiteY8" fmla="*/ 0 h 305759"/>
                <a:gd name="connsiteX9" fmla="*/ 105896 w 275675"/>
                <a:gd name="connsiteY9" fmla="*/ 39156 h 305759"/>
                <a:gd name="connsiteX10" fmla="*/ 100717 w 275675"/>
                <a:gd name="connsiteY10" fmla="*/ 40307 h 305759"/>
                <a:gd name="connsiteX11" fmla="*/ 69638 w 275675"/>
                <a:gd name="connsiteY11" fmla="*/ 52400 h 305759"/>
                <a:gd name="connsiteX12" fmla="*/ 23021 w 275675"/>
                <a:gd name="connsiteY12" fmla="*/ 92707 h 305759"/>
                <a:gd name="connsiteX13" fmla="*/ 6331 w 275675"/>
                <a:gd name="connsiteY13" fmla="*/ 69098 h 305759"/>
                <a:gd name="connsiteX14" fmla="*/ 0 w 275675"/>
                <a:gd name="connsiteY14" fmla="*/ 75432 h 305759"/>
                <a:gd name="connsiteX15" fmla="*/ 0 w 275675"/>
                <a:gd name="connsiteY15" fmla="*/ 158350 h 305759"/>
                <a:gd name="connsiteX16" fmla="*/ 3453 w 275675"/>
                <a:gd name="connsiteY16" fmla="*/ 166412 h 305759"/>
                <a:gd name="connsiteX17" fmla="*/ 31654 w 275675"/>
                <a:gd name="connsiteY17" fmla="*/ 195203 h 305759"/>
                <a:gd name="connsiteX18" fmla="*/ 35107 w 275675"/>
                <a:gd name="connsiteY18" fmla="*/ 236086 h 305759"/>
                <a:gd name="connsiteX19" fmla="*/ 105896 w 275675"/>
                <a:gd name="connsiteY19" fmla="*/ 305760 h 305759"/>
                <a:gd name="connsiteX20" fmla="*/ 275676 w 275675"/>
                <a:gd name="connsiteY20" fmla="*/ 141076 h 3057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75675" h="305759">
                  <a:moveTo>
                    <a:pt x="275100" y="140500"/>
                  </a:moveTo>
                  <a:lnTo>
                    <a:pt x="208915" y="75432"/>
                  </a:lnTo>
                  <a:lnTo>
                    <a:pt x="208915" y="75432"/>
                  </a:lnTo>
                  <a:cubicBezTo>
                    <a:pt x="208915" y="71977"/>
                    <a:pt x="206037" y="68523"/>
                    <a:pt x="202584" y="69098"/>
                  </a:cubicBezTo>
                  <a:cubicBezTo>
                    <a:pt x="183016" y="53551"/>
                    <a:pt x="164024" y="44914"/>
                    <a:pt x="146759" y="40883"/>
                  </a:cubicBezTo>
                  <a:cubicBezTo>
                    <a:pt x="166326" y="33398"/>
                    <a:pt x="172657" y="12668"/>
                    <a:pt x="172657" y="12668"/>
                  </a:cubicBezTo>
                  <a:cubicBezTo>
                    <a:pt x="133522" y="1728"/>
                    <a:pt x="119709" y="28791"/>
                    <a:pt x="116256" y="38004"/>
                  </a:cubicBezTo>
                  <a:cubicBezTo>
                    <a:pt x="115105" y="38004"/>
                    <a:pt x="113378" y="38004"/>
                    <a:pt x="112227" y="38004"/>
                  </a:cubicBezTo>
                  <a:lnTo>
                    <a:pt x="75969" y="0"/>
                  </a:lnTo>
                  <a:cubicBezTo>
                    <a:pt x="75969" y="0"/>
                    <a:pt x="76545" y="28791"/>
                    <a:pt x="105896" y="39156"/>
                  </a:cubicBezTo>
                  <a:cubicBezTo>
                    <a:pt x="104170" y="39156"/>
                    <a:pt x="102443" y="39732"/>
                    <a:pt x="100717" y="40307"/>
                  </a:cubicBezTo>
                  <a:cubicBezTo>
                    <a:pt x="89206" y="40883"/>
                    <a:pt x="78271" y="45490"/>
                    <a:pt x="69638" y="52400"/>
                  </a:cubicBezTo>
                  <a:cubicBezTo>
                    <a:pt x="40287" y="68523"/>
                    <a:pt x="23021" y="92707"/>
                    <a:pt x="23021" y="92707"/>
                  </a:cubicBezTo>
                  <a:cubicBezTo>
                    <a:pt x="20143" y="77736"/>
                    <a:pt x="13237" y="69674"/>
                    <a:pt x="6331" y="69098"/>
                  </a:cubicBezTo>
                  <a:cubicBezTo>
                    <a:pt x="2878" y="69098"/>
                    <a:pt x="0" y="71977"/>
                    <a:pt x="0" y="75432"/>
                  </a:cubicBezTo>
                  <a:lnTo>
                    <a:pt x="0" y="158350"/>
                  </a:lnTo>
                  <a:cubicBezTo>
                    <a:pt x="0" y="161229"/>
                    <a:pt x="1151" y="164108"/>
                    <a:pt x="3453" y="166412"/>
                  </a:cubicBezTo>
                  <a:lnTo>
                    <a:pt x="31654" y="195203"/>
                  </a:lnTo>
                  <a:lnTo>
                    <a:pt x="35107" y="236086"/>
                  </a:lnTo>
                  <a:lnTo>
                    <a:pt x="105896" y="305760"/>
                  </a:lnTo>
                  <a:cubicBezTo>
                    <a:pt x="197405" y="304033"/>
                    <a:pt x="271072" y="231479"/>
                    <a:pt x="275676" y="141076"/>
                  </a:cubicBezTo>
                  <a:close/>
                </a:path>
              </a:pathLst>
            </a:custGeom>
            <a:solidFill>
              <a:srgbClr val="087377"/>
            </a:solidFill>
            <a:ln w="12700" cap="flat">
              <a:noFill/>
              <a:prstDash val="solid"/>
              <a:miter/>
            </a:ln>
          </p:spPr>
          <p:txBody>
            <a:bodyPr rtlCol="0" anchor="ctr"/>
            <a:lstStyle/>
            <a:p>
              <a:endParaRPr lang="en-US"/>
            </a:p>
          </p:txBody>
        </p:sp>
        <p:grpSp>
          <p:nvGrpSpPr>
            <p:cNvPr id="63" name="Graphic 39">
              <a:extLst>
                <a:ext uri="{FF2B5EF4-FFF2-40B4-BE49-F238E27FC236}">
                  <a16:creationId xmlns:a16="http://schemas.microsoft.com/office/drawing/2014/main" id="{B694A316-01E8-B0C1-9456-93E6256A9562}"/>
                </a:ext>
              </a:extLst>
            </p:cNvPr>
            <p:cNvGrpSpPr/>
            <p:nvPr/>
          </p:nvGrpSpPr>
          <p:grpSpPr>
            <a:xfrm>
              <a:off x="5050273" y="3065658"/>
              <a:ext cx="210066" cy="234933"/>
              <a:chOff x="5050273" y="3065658"/>
              <a:chExt cx="210066" cy="234933"/>
            </a:xfrm>
            <a:noFill/>
          </p:grpSpPr>
          <p:sp>
            <p:nvSpPr>
              <p:cNvPr id="64" name="Freeform 63">
                <a:extLst>
                  <a:ext uri="{FF2B5EF4-FFF2-40B4-BE49-F238E27FC236}">
                    <a16:creationId xmlns:a16="http://schemas.microsoft.com/office/drawing/2014/main" id="{5903FDEE-B0DF-2866-4883-35CBB1EFF931}"/>
                  </a:ext>
                </a:extLst>
              </p:cNvPr>
              <p:cNvSpPr/>
              <p:nvPr/>
            </p:nvSpPr>
            <p:spPr>
              <a:xfrm>
                <a:off x="5168063" y="3133605"/>
                <a:ext cx="92275" cy="142227"/>
              </a:xfrm>
              <a:custGeom>
                <a:avLst/>
                <a:gdLst>
                  <a:gd name="connsiteX0" fmla="*/ 45658 w 92275"/>
                  <a:gd name="connsiteY0" fmla="*/ 141651 h 142227"/>
                  <a:gd name="connsiteX1" fmla="*/ 88823 w 92275"/>
                  <a:gd name="connsiteY1" fmla="*/ 97313 h 142227"/>
                  <a:gd name="connsiteX2" fmla="*/ 92276 w 92275"/>
                  <a:gd name="connsiteY2" fmla="*/ 89252 h 142227"/>
                  <a:gd name="connsiteX3" fmla="*/ 92276 w 92275"/>
                  <a:gd name="connsiteY3" fmla="*/ 6334 h 142227"/>
                  <a:gd name="connsiteX4" fmla="*/ 85945 w 92275"/>
                  <a:gd name="connsiteY4" fmla="*/ 0 h 142227"/>
                  <a:gd name="connsiteX5" fmla="*/ 69255 w 92275"/>
                  <a:gd name="connsiteY5" fmla="*/ 23608 h 142227"/>
                  <a:gd name="connsiteX6" fmla="*/ 63499 w 92275"/>
                  <a:gd name="connsiteY6" fmla="*/ 69674 h 142227"/>
                  <a:gd name="connsiteX7" fmla="*/ 49687 w 92275"/>
                  <a:gd name="connsiteY7" fmla="*/ 73705 h 142227"/>
                  <a:gd name="connsiteX8" fmla="*/ 34148 w 92275"/>
                  <a:gd name="connsiteY8" fmla="*/ 89252 h 142227"/>
                  <a:gd name="connsiteX9" fmla="*/ 7674 w 92275"/>
                  <a:gd name="connsiteY9" fmla="*/ 101920 h 142227"/>
                  <a:gd name="connsiteX10" fmla="*/ 767 w 92275"/>
                  <a:gd name="connsiteY10" fmla="*/ 142227 h 1422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2275" h="142227">
                    <a:moveTo>
                      <a:pt x="45658" y="141651"/>
                    </a:moveTo>
                    <a:lnTo>
                      <a:pt x="88823" y="97313"/>
                    </a:lnTo>
                    <a:cubicBezTo>
                      <a:pt x="91125" y="95010"/>
                      <a:pt x="92276" y="92131"/>
                      <a:pt x="92276" y="89252"/>
                    </a:cubicBezTo>
                    <a:lnTo>
                      <a:pt x="92276" y="6334"/>
                    </a:lnTo>
                    <a:cubicBezTo>
                      <a:pt x="92276" y="2879"/>
                      <a:pt x="89398" y="0"/>
                      <a:pt x="85945" y="0"/>
                    </a:cubicBezTo>
                    <a:cubicBezTo>
                      <a:pt x="79039" y="0"/>
                      <a:pt x="72132" y="8061"/>
                      <a:pt x="69255" y="23608"/>
                    </a:cubicBezTo>
                    <a:lnTo>
                      <a:pt x="63499" y="69674"/>
                    </a:lnTo>
                    <a:cubicBezTo>
                      <a:pt x="58320" y="69674"/>
                      <a:pt x="53140" y="70250"/>
                      <a:pt x="49687" y="73705"/>
                    </a:cubicBezTo>
                    <a:lnTo>
                      <a:pt x="34148" y="89252"/>
                    </a:lnTo>
                    <a:cubicBezTo>
                      <a:pt x="20335" y="92131"/>
                      <a:pt x="15155" y="93858"/>
                      <a:pt x="7674" y="101920"/>
                    </a:cubicBezTo>
                    <a:cubicBezTo>
                      <a:pt x="-1535" y="111133"/>
                      <a:pt x="-384" y="123801"/>
                      <a:pt x="767" y="142227"/>
                    </a:cubicBezTo>
                  </a:path>
                </a:pathLst>
              </a:custGeom>
              <a:noFill/>
              <a:ln w="12700" cap="flat">
                <a:solidFill>
                  <a:srgbClr val="FFFFFF"/>
                </a:solidFill>
                <a:prstDash val="solid"/>
                <a:miter/>
              </a:ln>
            </p:spPr>
            <p:txBody>
              <a:bodyPr rtlCol="0" anchor="ctr"/>
              <a:lstStyle/>
              <a:p>
                <a:endParaRPr lang="en-US"/>
              </a:p>
            </p:txBody>
          </p:sp>
          <p:sp>
            <p:nvSpPr>
              <p:cNvPr id="65" name="Freeform 64">
                <a:extLst>
                  <a:ext uri="{FF2B5EF4-FFF2-40B4-BE49-F238E27FC236}">
                    <a16:creationId xmlns:a16="http://schemas.microsoft.com/office/drawing/2014/main" id="{1E01A564-9981-1392-47AB-0C37642A8A7B}"/>
                  </a:ext>
                </a:extLst>
              </p:cNvPr>
              <p:cNvSpPr/>
              <p:nvPr/>
            </p:nvSpPr>
            <p:spPr>
              <a:xfrm>
                <a:off x="5166529" y="3275256"/>
                <a:ext cx="60429" cy="25336"/>
              </a:xfrm>
              <a:custGeom>
                <a:avLst/>
                <a:gdLst>
                  <a:gd name="connsiteX0" fmla="*/ 0 w 60429"/>
                  <a:gd name="connsiteY0" fmla="*/ 0 h 25336"/>
                  <a:gd name="connsiteX1" fmla="*/ 60430 w 60429"/>
                  <a:gd name="connsiteY1" fmla="*/ 0 h 25336"/>
                  <a:gd name="connsiteX2" fmla="*/ 60430 w 60429"/>
                  <a:gd name="connsiteY2" fmla="*/ 25336 h 25336"/>
                  <a:gd name="connsiteX3" fmla="*/ 0 w 60429"/>
                  <a:gd name="connsiteY3" fmla="*/ 25336 h 25336"/>
                </a:gdLst>
                <a:ahLst/>
                <a:cxnLst>
                  <a:cxn ang="0">
                    <a:pos x="connsiteX0" y="connsiteY0"/>
                  </a:cxn>
                  <a:cxn ang="0">
                    <a:pos x="connsiteX1" y="connsiteY1"/>
                  </a:cxn>
                  <a:cxn ang="0">
                    <a:pos x="connsiteX2" y="connsiteY2"/>
                  </a:cxn>
                  <a:cxn ang="0">
                    <a:pos x="connsiteX3" y="connsiteY3"/>
                  </a:cxn>
                </a:cxnLst>
                <a:rect l="l" t="t" r="r" b="b"/>
                <a:pathLst>
                  <a:path w="60429" h="25336">
                    <a:moveTo>
                      <a:pt x="0" y="0"/>
                    </a:moveTo>
                    <a:lnTo>
                      <a:pt x="60430" y="0"/>
                    </a:lnTo>
                    <a:lnTo>
                      <a:pt x="60430" y="25336"/>
                    </a:lnTo>
                    <a:lnTo>
                      <a:pt x="0" y="25336"/>
                    </a:lnTo>
                    <a:close/>
                  </a:path>
                </a:pathLst>
              </a:custGeom>
              <a:noFill/>
              <a:ln w="12700" cap="flat">
                <a:solidFill>
                  <a:srgbClr val="FFFFFF"/>
                </a:solidFill>
                <a:prstDash val="solid"/>
                <a:miter/>
              </a:ln>
            </p:spPr>
            <p:txBody>
              <a:bodyPr rtlCol="0" anchor="ctr"/>
              <a:lstStyle/>
              <a:p>
                <a:endParaRPr lang="en-US"/>
              </a:p>
            </p:txBody>
          </p:sp>
          <p:sp>
            <p:nvSpPr>
              <p:cNvPr id="66" name="Freeform 65">
                <a:extLst>
                  <a:ext uri="{FF2B5EF4-FFF2-40B4-BE49-F238E27FC236}">
                    <a16:creationId xmlns:a16="http://schemas.microsoft.com/office/drawing/2014/main" id="{9C44C218-0950-47A1-D27B-5D7B431E5FA9}"/>
                  </a:ext>
                </a:extLst>
              </p:cNvPr>
              <p:cNvSpPr/>
              <p:nvPr/>
            </p:nvSpPr>
            <p:spPr>
              <a:xfrm>
                <a:off x="5214297" y="3203855"/>
                <a:ext cx="26838" cy="36276"/>
              </a:xfrm>
              <a:custGeom>
                <a:avLst/>
                <a:gdLst>
                  <a:gd name="connsiteX0" fmla="*/ 17841 w 26838"/>
                  <a:gd name="connsiteY0" fmla="*/ 0 h 36276"/>
                  <a:gd name="connsiteX1" fmla="*/ 23021 w 26838"/>
                  <a:gd name="connsiteY1" fmla="*/ 1727 h 36276"/>
                  <a:gd name="connsiteX2" fmla="*/ 25899 w 26838"/>
                  <a:gd name="connsiteY2" fmla="*/ 9213 h 36276"/>
                  <a:gd name="connsiteX3" fmla="*/ 0 w 26838"/>
                  <a:gd name="connsiteY3" fmla="*/ 36277 h 36276"/>
                </a:gdLst>
                <a:ahLst/>
                <a:cxnLst>
                  <a:cxn ang="0">
                    <a:pos x="connsiteX0" y="connsiteY0"/>
                  </a:cxn>
                  <a:cxn ang="0">
                    <a:pos x="connsiteX1" y="connsiteY1"/>
                  </a:cxn>
                  <a:cxn ang="0">
                    <a:pos x="connsiteX2" y="connsiteY2"/>
                  </a:cxn>
                  <a:cxn ang="0">
                    <a:pos x="connsiteX3" y="connsiteY3"/>
                  </a:cxn>
                </a:cxnLst>
                <a:rect l="l" t="t" r="r" b="b"/>
                <a:pathLst>
                  <a:path w="26838" h="36276">
                    <a:moveTo>
                      <a:pt x="17841" y="0"/>
                    </a:moveTo>
                    <a:cubicBezTo>
                      <a:pt x="19568" y="0"/>
                      <a:pt x="21294" y="576"/>
                      <a:pt x="23021" y="1727"/>
                    </a:cubicBezTo>
                    <a:cubicBezTo>
                      <a:pt x="25899" y="2879"/>
                      <a:pt x="28201" y="6334"/>
                      <a:pt x="25899" y="9213"/>
                    </a:cubicBezTo>
                    <a:lnTo>
                      <a:pt x="0" y="36277"/>
                    </a:lnTo>
                  </a:path>
                </a:pathLst>
              </a:custGeom>
              <a:noFill/>
              <a:ln w="12700" cap="flat">
                <a:solidFill>
                  <a:srgbClr val="FFFFFF"/>
                </a:solidFill>
                <a:prstDash val="solid"/>
                <a:miter/>
              </a:ln>
            </p:spPr>
            <p:txBody>
              <a:bodyPr rtlCol="0" anchor="ctr"/>
              <a:lstStyle/>
              <a:p>
                <a:endParaRPr lang="en-US"/>
              </a:p>
            </p:txBody>
          </p:sp>
          <p:sp>
            <p:nvSpPr>
              <p:cNvPr id="67" name="Freeform 66">
                <a:extLst>
                  <a:ext uri="{FF2B5EF4-FFF2-40B4-BE49-F238E27FC236}">
                    <a16:creationId xmlns:a16="http://schemas.microsoft.com/office/drawing/2014/main" id="{1E7257E9-620C-B917-2402-073493ECCBF5}"/>
                  </a:ext>
                </a:extLst>
              </p:cNvPr>
              <p:cNvSpPr/>
              <p:nvPr/>
            </p:nvSpPr>
            <p:spPr>
              <a:xfrm>
                <a:off x="5050273" y="3133605"/>
                <a:ext cx="92275" cy="141651"/>
              </a:xfrm>
              <a:custGeom>
                <a:avLst/>
                <a:gdLst>
                  <a:gd name="connsiteX0" fmla="*/ 91508 w 92275"/>
                  <a:gd name="connsiteY0" fmla="*/ 141076 h 141651"/>
                  <a:gd name="connsiteX1" fmla="*/ 84602 w 92275"/>
                  <a:gd name="connsiteY1" fmla="*/ 101920 h 141651"/>
                  <a:gd name="connsiteX2" fmla="*/ 58128 w 92275"/>
                  <a:gd name="connsiteY2" fmla="*/ 89252 h 141651"/>
                  <a:gd name="connsiteX3" fmla="*/ 42589 w 92275"/>
                  <a:gd name="connsiteY3" fmla="*/ 73705 h 141651"/>
                  <a:gd name="connsiteX4" fmla="*/ 28776 w 92275"/>
                  <a:gd name="connsiteY4" fmla="*/ 69674 h 141651"/>
                  <a:gd name="connsiteX5" fmla="*/ 23021 w 92275"/>
                  <a:gd name="connsiteY5" fmla="*/ 23608 h 141651"/>
                  <a:gd name="connsiteX6" fmla="*/ 6331 w 92275"/>
                  <a:gd name="connsiteY6" fmla="*/ 0 h 141651"/>
                  <a:gd name="connsiteX7" fmla="*/ 0 w 92275"/>
                  <a:gd name="connsiteY7" fmla="*/ 6334 h 141651"/>
                  <a:gd name="connsiteX8" fmla="*/ 0 w 92275"/>
                  <a:gd name="connsiteY8" fmla="*/ 89252 h 141651"/>
                  <a:gd name="connsiteX9" fmla="*/ 3453 w 92275"/>
                  <a:gd name="connsiteY9" fmla="*/ 97313 h 141651"/>
                  <a:gd name="connsiteX10" fmla="*/ 46617 w 92275"/>
                  <a:gd name="connsiteY10" fmla="*/ 141651 h 141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2275" h="141651">
                    <a:moveTo>
                      <a:pt x="91508" y="141076"/>
                    </a:moveTo>
                    <a:cubicBezTo>
                      <a:pt x="92659" y="123225"/>
                      <a:pt x="93810" y="110557"/>
                      <a:pt x="84602" y="101920"/>
                    </a:cubicBezTo>
                    <a:cubicBezTo>
                      <a:pt x="77120" y="94434"/>
                      <a:pt x="71940" y="92707"/>
                      <a:pt x="58128" y="89252"/>
                    </a:cubicBezTo>
                    <a:lnTo>
                      <a:pt x="42589" y="73705"/>
                    </a:lnTo>
                    <a:cubicBezTo>
                      <a:pt x="39711" y="70826"/>
                      <a:pt x="33956" y="69098"/>
                      <a:pt x="28776" y="69674"/>
                    </a:cubicBezTo>
                    <a:lnTo>
                      <a:pt x="23021" y="23608"/>
                    </a:lnTo>
                    <a:cubicBezTo>
                      <a:pt x="20143" y="8637"/>
                      <a:pt x="13237" y="576"/>
                      <a:pt x="6331" y="0"/>
                    </a:cubicBezTo>
                    <a:cubicBezTo>
                      <a:pt x="2878" y="0"/>
                      <a:pt x="0" y="2879"/>
                      <a:pt x="0" y="6334"/>
                    </a:cubicBezTo>
                    <a:lnTo>
                      <a:pt x="0" y="89252"/>
                    </a:lnTo>
                    <a:cubicBezTo>
                      <a:pt x="0" y="92131"/>
                      <a:pt x="1151" y="95010"/>
                      <a:pt x="3453" y="97313"/>
                    </a:cubicBezTo>
                    <a:lnTo>
                      <a:pt x="46617" y="141651"/>
                    </a:lnTo>
                  </a:path>
                </a:pathLst>
              </a:custGeom>
              <a:noFill/>
              <a:ln w="12700" cap="flat">
                <a:solidFill>
                  <a:srgbClr val="FFFFFF"/>
                </a:solidFill>
                <a:prstDash val="solid"/>
                <a:miter/>
              </a:ln>
            </p:spPr>
            <p:txBody>
              <a:bodyPr rtlCol="0" anchor="ctr"/>
              <a:lstStyle/>
              <a:p>
                <a:endParaRPr lang="en-US"/>
              </a:p>
            </p:txBody>
          </p:sp>
          <p:sp>
            <p:nvSpPr>
              <p:cNvPr id="68" name="Freeform 67">
                <a:extLst>
                  <a:ext uri="{FF2B5EF4-FFF2-40B4-BE49-F238E27FC236}">
                    <a16:creationId xmlns:a16="http://schemas.microsoft.com/office/drawing/2014/main" id="{070B575F-BD26-D07C-E07E-49EA83900035}"/>
                  </a:ext>
                </a:extLst>
              </p:cNvPr>
              <p:cNvSpPr/>
              <p:nvPr/>
            </p:nvSpPr>
            <p:spPr>
              <a:xfrm>
                <a:off x="5085380" y="3275256"/>
                <a:ext cx="60429" cy="25336"/>
              </a:xfrm>
              <a:custGeom>
                <a:avLst/>
                <a:gdLst>
                  <a:gd name="connsiteX0" fmla="*/ 0 w 60429"/>
                  <a:gd name="connsiteY0" fmla="*/ 0 h 25336"/>
                  <a:gd name="connsiteX1" fmla="*/ 60430 w 60429"/>
                  <a:gd name="connsiteY1" fmla="*/ 0 h 25336"/>
                  <a:gd name="connsiteX2" fmla="*/ 60430 w 60429"/>
                  <a:gd name="connsiteY2" fmla="*/ 25336 h 25336"/>
                  <a:gd name="connsiteX3" fmla="*/ 0 w 60429"/>
                  <a:gd name="connsiteY3" fmla="*/ 25336 h 25336"/>
                </a:gdLst>
                <a:ahLst/>
                <a:cxnLst>
                  <a:cxn ang="0">
                    <a:pos x="connsiteX0" y="connsiteY0"/>
                  </a:cxn>
                  <a:cxn ang="0">
                    <a:pos x="connsiteX1" y="connsiteY1"/>
                  </a:cxn>
                  <a:cxn ang="0">
                    <a:pos x="connsiteX2" y="connsiteY2"/>
                  </a:cxn>
                  <a:cxn ang="0">
                    <a:pos x="connsiteX3" y="connsiteY3"/>
                  </a:cxn>
                </a:cxnLst>
                <a:rect l="l" t="t" r="r" b="b"/>
                <a:pathLst>
                  <a:path w="60429" h="25336">
                    <a:moveTo>
                      <a:pt x="0" y="0"/>
                    </a:moveTo>
                    <a:lnTo>
                      <a:pt x="60430" y="0"/>
                    </a:lnTo>
                    <a:lnTo>
                      <a:pt x="60430" y="25336"/>
                    </a:lnTo>
                    <a:lnTo>
                      <a:pt x="0" y="25336"/>
                    </a:lnTo>
                    <a:close/>
                  </a:path>
                </a:pathLst>
              </a:custGeom>
              <a:noFill/>
              <a:ln w="12700" cap="flat">
                <a:solidFill>
                  <a:srgbClr val="FFFFFF"/>
                </a:solidFill>
                <a:prstDash val="solid"/>
                <a:miter/>
              </a:ln>
            </p:spPr>
            <p:txBody>
              <a:bodyPr rtlCol="0" anchor="ctr"/>
              <a:lstStyle/>
              <a:p>
                <a:endParaRPr lang="en-US"/>
              </a:p>
            </p:txBody>
          </p:sp>
          <p:sp>
            <p:nvSpPr>
              <p:cNvPr id="69" name="Freeform 68">
                <a:extLst>
                  <a:ext uri="{FF2B5EF4-FFF2-40B4-BE49-F238E27FC236}">
                    <a16:creationId xmlns:a16="http://schemas.microsoft.com/office/drawing/2014/main" id="{B016865A-60AF-CED4-59B7-53B8CB7E4F48}"/>
                  </a:ext>
                </a:extLst>
              </p:cNvPr>
              <p:cNvSpPr/>
              <p:nvPr/>
            </p:nvSpPr>
            <p:spPr>
              <a:xfrm>
                <a:off x="5069224" y="3203855"/>
                <a:ext cx="28817" cy="36276"/>
              </a:xfrm>
              <a:custGeom>
                <a:avLst/>
                <a:gdLst>
                  <a:gd name="connsiteX0" fmla="*/ 9825 w 28817"/>
                  <a:gd name="connsiteY0" fmla="*/ 0 h 36276"/>
                  <a:gd name="connsiteX1" fmla="*/ 4070 w 28817"/>
                  <a:gd name="connsiteY1" fmla="*/ 1727 h 36276"/>
                  <a:gd name="connsiteX2" fmla="*/ 1192 w 28817"/>
                  <a:gd name="connsiteY2" fmla="*/ 9213 h 36276"/>
                  <a:gd name="connsiteX3" fmla="*/ 28817 w 28817"/>
                  <a:gd name="connsiteY3" fmla="*/ 36277 h 36276"/>
                </a:gdLst>
                <a:ahLst/>
                <a:cxnLst>
                  <a:cxn ang="0">
                    <a:pos x="connsiteX0" y="connsiteY0"/>
                  </a:cxn>
                  <a:cxn ang="0">
                    <a:pos x="connsiteX1" y="connsiteY1"/>
                  </a:cxn>
                  <a:cxn ang="0">
                    <a:pos x="connsiteX2" y="connsiteY2"/>
                  </a:cxn>
                  <a:cxn ang="0">
                    <a:pos x="connsiteX3" y="connsiteY3"/>
                  </a:cxn>
                </a:cxnLst>
                <a:rect l="l" t="t" r="r" b="b"/>
                <a:pathLst>
                  <a:path w="28817" h="36276">
                    <a:moveTo>
                      <a:pt x="9825" y="0"/>
                    </a:moveTo>
                    <a:cubicBezTo>
                      <a:pt x="7523" y="0"/>
                      <a:pt x="5796" y="576"/>
                      <a:pt x="4070" y="1727"/>
                    </a:cubicBezTo>
                    <a:cubicBezTo>
                      <a:pt x="1192" y="2879"/>
                      <a:pt x="-1686" y="6334"/>
                      <a:pt x="1192" y="9213"/>
                    </a:cubicBezTo>
                    <a:lnTo>
                      <a:pt x="28817" y="36277"/>
                    </a:lnTo>
                  </a:path>
                </a:pathLst>
              </a:custGeom>
              <a:noFill/>
              <a:ln w="12700" cap="flat">
                <a:solidFill>
                  <a:srgbClr val="FFFFFF"/>
                </a:solidFill>
                <a:prstDash val="solid"/>
                <a:miter/>
              </a:ln>
            </p:spPr>
            <p:txBody>
              <a:bodyPr rtlCol="0" anchor="ctr"/>
              <a:lstStyle/>
              <a:p>
                <a:endParaRPr lang="en-US"/>
              </a:p>
            </p:txBody>
          </p:sp>
          <p:sp>
            <p:nvSpPr>
              <p:cNvPr id="70" name="Freeform 69">
                <a:extLst>
                  <a:ext uri="{FF2B5EF4-FFF2-40B4-BE49-F238E27FC236}">
                    <a16:creationId xmlns:a16="http://schemas.microsoft.com/office/drawing/2014/main" id="{9E0B5652-B0E1-1391-D378-2CE6298000F5}"/>
                  </a:ext>
                </a:extLst>
              </p:cNvPr>
              <p:cNvSpPr/>
              <p:nvPr/>
            </p:nvSpPr>
            <p:spPr>
              <a:xfrm>
                <a:off x="5099768" y="3105389"/>
                <a:ext cx="109349" cy="111708"/>
              </a:xfrm>
              <a:custGeom>
                <a:avLst/>
                <a:gdLst>
                  <a:gd name="connsiteX0" fmla="*/ 109349 w 109349"/>
                  <a:gd name="connsiteY0" fmla="*/ 55854 h 111708"/>
                  <a:gd name="connsiteX1" fmla="*/ 54675 w 109349"/>
                  <a:gd name="connsiteY1" fmla="*/ 111709 h 111708"/>
                  <a:gd name="connsiteX2" fmla="*/ 0 w 109349"/>
                  <a:gd name="connsiteY2" fmla="*/ 55854 h 111708"/>
                  <a:gd name="connsiteX3" fmla="*/ 54675 w 109349"/>
                  <a:gd name="connsiteY3" fmla="*/ 0 h 111708"/>
                  <a:gd name="connsiteX4" fmla="*/ 109349 w 109349"/>
                  <a:gd name="connsiteY4" fmla="*/ 55854 h 1117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349" h="111708">
                    <a:moveTo>
                      <a:pt x="109349" y="55854"/>
                    </a:moveTo>
                    <a:cubicBezTo>
                      <a:pt x="109349" y="86702"/>
                      <a:pt x="84871" y="111709"/>
                      <a:pt x="54675" y="111709"/>
                    </a:cubicBezTo>
                    <a:cubicBezTo>
                      <a:pt x="24479" y="111709"/>
                      <a:pt x="0" y="86702"/>
                      <a:pt x="0" y="55854"/>
                    </a:cubicBezTo>
                    <a:cubicBezTo>
                      <a:pt x="0" y="25007"/>
                      <a:pt x="24479" y="0"/>
                      <a:pt x="54675" y="0"/>
                    </a:cubicBezTo>
                    <a:cubicBezTo>
                      <a:pt x="84871" y="0"/>
                      <a:pt x="109349" y="25007"/>
                      <a:pt x="109349" y="55854"/>
                    </a:cubicBezTo>
                    <a:close/>
                  </a:path>
                </a:pathLst>
              </a:custGeom>
              <a:noFill/>
              <a:ln w="12700" cap="flat">
                <a:solidFill>
                  <a:srgbClr val="FFFFFF"/>
                </a:solidFill>
                <a:prstDash val="solid"/>
                <a:miter/>
              </a:ln>
            </p:spPr>
            <p:txBody>
              <a:bodyPr rtlCol="0" anchor="ctr"/>
              <a:lstStyle/>
              <a:p>
                <a:endParaRPr lang="en-US"/>
              </a:p>
            </p:txBody>
          </p:sp>
          <p:sp>
            <p:nvSpPr>
              <p:cNvPr id="71" name="Freeform 70">
                <a:extLst>
                  <a:ext uri="{FF2B5EF4-FFF2-40B4-BE49-F238E27FC236}">
                    <a16:creationId xmlns:a16="http://schemas.microsoft.com/office/drawing/2014/main" id="{7DD08475-5D08-5B34-E3FD-97B9CD740599}"/>
                  </a:ext>
                </a:extLst>
              </p:cNvPr>
              <p:cNvSpPr/>
              <p:nvPr/>
            </p:nvSpPr>
            <p:spPr>
              <a:xfrm rot="-947999">
                <a:off x="5112912" y="3116152"/>
                <a:ext cx="87479" cy="87524"/>
              </a:xfrm>
              <a:custGeom>
                <a:avLst/>
                <a:gdLst>
                  <a:gd name="connsiteX0" fmla="*/ 87480 w 87479"/>
                  <a:gd name="connsiteY0" fmla="*/ 43762 h 87524"/>
                  <a:gd name="connsiteX1" fmla="*/ 43740 w 87479"/>
                  <a:gd name="connsiteY1" fmla="*/ 87524 h 87524"/>
                  <a:gd name="connsiteX2" fmla="*/ 0 w 87479"/>
                  <a:gd name="connsiteY2" fmla="*/ 43762 h 87524"/>
                  <a:gd name="connsiteX3" fmla="*/ 43740 w 87479"/>
                  <a:gd name="connsiteY3" fmla="*/ 0 h 87524"/>
                  <a:gd name="connsiteX4" fmla="*/ 87480 w 87479"/>
                  <a:gd name="connsiteY4" fmla="*/ 43762 h 875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479" h="87524">
                    <a:moveTo>
                      <a:pt x="87480" y="43762"/>
                    </a:moveTo>
                    <a:cubicBezTo>
                      <a:pt x="87480" y="67931"/>
                      <a:pt x="67897" y="87524"/>
                      <a:pt x="43740" y="87524"/>
                    </a:cubicBezTo>
                    <a:cubicBezTo>
                      <a:pt x="19583" y="87524"/>
                      <a:pt x="0" y="67931"/>
                      <a:pt x="0" y="43762"/>
                    </a:cubicBezTo>
                    <a:cubicBezTo>
                      <a:pt x="0" y="19592"/>
                      <a:pt x="19583" y="0"/>
                      <a:pt x="43740" y="0"/>
                    </a:cubicBezTo>
                    <a:cubicBezTo>
                      <a:pt x="67897" y="0"/>
                      <a:pt x="87480" y="19593"/>
                      <a:pt x="87480" y="43762"/>
                    </a:cubicBezTo>
                    <a:close/>
                  </a:path>
                </a:pathLst>
              </a:custGeom>
              <a:noFill/>
              <a:ln w="12700" cap="flat">
                <a:solidFill>
                  <a:srgbClr val="FFFFFF"/>
                </a:solidFill>
                <a:prstDash val="solid"/>
                <a:miter/>
              </a:ln>
            </p:spPr>
            <p:txBody>
              <a:bodyPr rtlCol="0" anchor="ctr"/>
              <a:lstStyle/>
              <a:p>
                <a:endParaRPr lang="en-US"/>
              </a:p>
            </p:txBody>
          </p:sp>
          <p:sp>
            <p:nvSpPr>
              <p:cNvPr id="72" name="Freeform 71">
                <a:extLst>
                  <a:ext uri="{FF2B5EF4-FFF2-40B4-BE49-F238E27FC236}">
                    <a16:creationId xmlns:a16="http://schemas.microsoft.com/office/drawing/2014/main" id="{AF2DA5ED-50CA-D549-B640-36649594DD51}"/>
                  </a:ext>
                </a:extLst>
              </p:cNvPr>
              <p:cNvSpPr/>
              <p:nvPr/>
            </p:nvSpPr>
            <p:spPr>
              <a:xfrm>
                <a:off x="5126818" y="3065658"/>
                <a:ext cx="39711" cy="41458"/>
              </a:xfrm>
              <a:custGeom>
                <a:avLst/>
                <a:gdLst>
                  <a:gd name="connsiteX0" fmla="*/ 0 w 39711"/>
                  <a:gd name="connsiteY0" fmla="*/ 0 h 41458"/>
                  <a:gd name="connsiteX1" fmla="*/ 39711 w 39711"/>
                  <a:gd name="connsiteY1" fmla="*/ 41459 h 41458"/>
                </a:gdLst>
                <a:ahLst/>
                <a:cxnLst>
                  <a:cxn ang="0">
                    <a:pos x="connsiteX0" y="connsiteY0"/>
                  </a:cxn>
                  <a:cxn ang="0">
                    <a:pos x="connsiteX1" y="connsiteY1"/>
                  </a:cxn>
                </a:cxnLst>
                <a:rect l="l" t="t" r="r" b="b"/>
                <a:pathLst>
                  <a:path w="39711" h="41458">
                    <a:moveTo>
                      <a:pt x="0" y="0"/>
                    </a:moveTo>
                    <a:cubicBezTo>
                      <a:pt x="0" y="0"/>
                      <a:pt x="575" y="35125"/>
                      <a:pt x="39711" y="41459"/>
                    </a:cubicBezTo>
                  </a:path>
                </a:pathLst>
              </a:custGeom>
              <a:noFill/>
              <a:ln w="12700" cap="flat">
                <a:solidFill>
                  <a:srgbClr val="FFFFFF"/>
                </a:solidFill>
                <a:prstDash val="solid"/>
                <a:miter/>
              </a:ln>
            </p:spPr>
            <p:txBody>
              <a:bodyPr rtlCol="0" anchor="ctr"/>
              <a:lstStyle/>
              <a:p>
                <a:endParaRPr lang="en-US"/>
              </a:p>
            </p:txBody>
          </p:sp>
          <p:sp>
            <p:nvSpPr>
              <p:cNvPr id="73" name="Freeform 72">
                <a:extLst>
                  <a:ext uri="{FF2B5EF4-FFF2-40B4-BE49-F238E27FC236}">
                    <a16:creationId xmlns:a16="http://schemas.microsoft.com/office/drawing/2014/main" id="{5C66905E-B62D-19B8-940D-B00EBB0B8DAA}"/>
                  </a:ext>
                </a:extLst>
              </p:cNvPr>
              <p:cNvSpPr/>
              <p:nvPr/>
            </p:nvSpPr>
            <p:spPr>
              <a:xfrm>
                <a:off x="5166529" y="3075715"/>
                <a:ext cx="56976" cy="33260"/>
              </a:xfrm>
              <a:custGeom>
                <a:avLst/>
                <a:gdLst>
                  <a:gd name="connsiteX0" fmla="*/ 0 w 56976"/>
                  <a:gd name="connsiteY0" fmla="*/ 30826 h 33260"/>
                  <a:gd name="connsiteX1" fmla="*/ 56977 w 56976"/>
                  <a:gd name="connsiteY1" fmla="*/ 2610 h 33260"/>
                  <a:gd name="connsiteX2" fmla="*/ 0 w 56976"/>
                  <a:gd name="connsiteY2" fmla="*/ 30826 h 33260"/>
                </a:gdLst>
                <a:ahLst/>
                <a:cxnLst>
                  <a:cxn ang="0">
                    <a:pos x="connsiteX0" y="connsiteY0"/>
                  </a:cxn>
                  <a:cxn ang="0">
                    <a:pos x="connsiteX1" y="connsiteY1"/>
                  </a:cxn>
                  <a:cxn ang="0">
                    <a:pos x="connsiteX2" y="connsiteY2"/>
                  </a:cxn>
                </a:cxnLst>
                <a:rect l="l" t="t" r="r" b="b"/>
                <a:pathLst>
                  <a:path w="56976" h="33260">
                    <a:moveTo>
                      <a:pt x="0" y="30826"/>
                    </a:moveTo>
                    <a:cubicBezTo>
                      <a:pt x="0" y="30826"/>
                      <a:pt x="10359" y="-10633"/>
                      <a:pt x="56977" y="2610"/>
                    </a:cubicBezTo>
                    <a:cubicBezTo>
                      <a:pt x="56977" y="2610"/>
                      <a:pt x="45466" y="43494"/>
                      <a:pt x="0" y="30826"/>
                    </a:cubicBezTo>
                    <a:close/>
                  </a:path>
                </a:pathLst>
              </a:custGeom>
              <a:noFill/>
              <a:ln w="12700" cap="flat">
                <a:solidFill>
                  <a:srgbClr val="FFFFFF"/>
                </a:solidFill>
                <a:prstDash val="solid"/>
                <a:miter/>
              </a:ln>
            </p:spPr>
            <p:txBody>
              <a:bodyPr rtlCol="0" anchor="ctr"/>
              <a:lstStyle/>
              <a:p>
                <a:endParaRPr lang="en-US"/>
              </a:p>
            </p:txBody>
          </p:sp>
          <p:sp>
            <p:nvSpPr>
              <p:cNvPr id="74" name="Freeform 73">
                <a:extLst>
                  <a:ext uri="{FF2B5EF4-FFF2-40B4-BE49-F238E27FC236}">
                    <a16:creationId xmlns:a16="http://schemas.microsoft.com/office/drawing/2014/main" id="{93619404-CE6C-93E4-E3E4-A946191615E7}"/>
                  </a:ext>
                </a:extLst>
              </p:cNvPr>
              <p:cNvSpPr/>
              <p:nvPr/>
            </p:nvSpPr>
            <p:spPr>
              <a:xfrm>
                <a:off x="5166529" y="3078326"/>
                <a:ext cx="56976" cy="28790"/>
              </a:xfrm>
              <a:custGeom>
                <a:avLst/>
                <a:gdLst>
                  <a:gd name="connsiteX0" fmla="*/ 56977 w 56976"/>
                  <a:gd name="connsiteY0" fmla="*/ 0 h 28790"/>
                  <a:gd name="connsiteX1" fmla="*/ 0 w 56976"/>
                  <a:gd name="connsiteY1" fmla="*/ 28791 h 28790"/>
                </a:gdLst>
                <a:ahLst/>
                <a:cxnLst>
                  <a:cxn ang="0">
                    <a:pos x="connsiteX0" y="connsiteY0"/>
                  </a:cxn>
                  <a:cxn ang="0">
                    <a:pos x="connsiteX1" y="connsiteY1"/>
                  </a:cxn>
                </a:cxnLst>
                <a:rect l="l" t="t" r="r" b="b"/>
                <a:pathLst>
                  <a:path w="56976" h="28790">
                    <a:moveTo>
                      <a:pt x="56977" y="0"/>
                    </a:moveTo>
                    <a:lnTo>
                      <a:pt x="0" y="28791"/>
                    </a:lnTo>
                  </a:path>
                </a:pathLst>
              </a:custGeom>
              <a:ln w="12700" cap="flat">
                <a:solidFill>
                  <a:srgbClr val="FFFFFF"/>
                </a:solidFill>
                <a:prstDash val="solid"/>
                <a:miter/>
              </a:ln>
            </p:spPr>
            <p:txBody>
              <a:bodyPr rtlCol="0" anchor="ctr"/>
              <a:lstStyle/>
              <a:p>
                <a:endParaRPr lang="en-US"/>
              </a:p>
            </p:txBody>
          </p:sp>
          <p:sp>
            <p:nvSpPr>
              <p:cNvPr id="75" name="Freeform 74">
                <a:extLst>
                  <a:ext uri="{FF2B5EF4-FFF2-40B4-BE49-F238E27FC236}">
                    <a16:creationId xmlns:a16="http://schemas.microsoft.com/office/drawing/2014/main" id="{15D49FE0-D700-25A3-203F-41128CBDB82C}"/>
                  </a:ext>
                </a:extLst>
              </p:cNvPr>
              <p:cNvSpPr/>
              <p:nvPr/>
            </p:nvSpPr>
            <p:spPr>
              <a:xfrm>
                <a:off x="5128544" y="3135332"/>
                <a:ext cx="44315" cy="52975"/>
              </a:xfrm>
              <a:custGeom>
                <a:avLst/>
                <a:gdLst>
                  <a:gd name="connsiteX0" fmla="*/ 43164 w 44315"/>
                  <a:gd name="connsiteY0" fmla="*/ 46065 h 52975"/>
                  <a:gd name="connsiteX1" fmla="*/ 25899 w 44315"/>
                  <a:gd name="connsiteY1" fmla="*/ 52975 h 52975"/>
                  <a:gd name="connsiteX2" fmla="*/ 0 w 44315"/>
                  <a:gd name="connsiteY2" fmla="*/ 26488 h 52975"/>
                  <a:gd name="connsiteX3" fmla="*/ 25899 w 44315"/>
                  <a:gd name="connsiteY3" fmla="*/ 0 h 52975"/>
                  <a:gd name="connsiteX4" fmla="*/ 44315 w 44315"/>
                  <a:gd name="connsiteY4" fmla="*/ 7486 h 52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315" h="52975">
                    <a:moveTo>
                      <a:pt x="43164" y="46065"/>
                    </a:moveTo>
                    <a:cubicBezTo>
                      <a:pt x="38560" y="50096"/>
                      <a:pt x="32229" y="52975"/>
                      <a:pt x="25899" y="52975"/>
                    </a:cubicBezTo>
                    <a:cubicBezTo>
                      <a:pt x="11510" y="52975"/>
                      <a:pt x="0" y="41459"/>
                      <a:pt x="0" y="26488"/>
                    </a:cubicBezTo>
                    <a:cubicBezTo>
                      <a:pt x="0" y="11516"/>
                      <a:pt x="11510" y="0"/>
                      <a:pt x="25899" y="0"/>
                    </a:cubicBezTo>
                    <a:cubicBezTo>
                      <a:pt x="40287" y="0"/>
                      <a:pt x="39711" y="2879"/>
                      <a:pt x="44315" y="7486"/>
                    </a:cubicBezTo>
                  </a:path>
                </a:pathLst>
              </a:custGeom>
              <a:noFill/>
              <a:ln w="12700" cap="flat">
                <a:solidFill>
                  <a:srgbClr val="FFFFFF"/>
                </a:solidFill>
                <a:prstDash val="solid"/>
                <a:miter/>
              </a:ln>
            </p:spPr>
            <p:txBody>
              <a:bodyPr rtlCol="0" anchor="ctr"/>
              <a:lstStyle/>
              <a:p>
                <a:endParaRPr lang="en-US"/>
              </a:p>
            </p:txBody>
          </p:sp>
          <p:sp>
            <p:nvSpPr>
              <p:cNvPr id="76" name="Freeform 75">
                <a:extLst>
                  <a:ext uri="{FF2B5EF4-FFF2-40B4-BE49-F238E27FC236}">
                    <a16:creationId xmlns:a16="http://schemas.microsoft.com/office/drawing/2014/main" id="{B9284AB7-5E9D-96BF-CAF1-66830C6EA102}"/>
                  </a:ext>
                </a:extLst>
              </p:cNvPr>
              <p:cNvSpPr/>
              <p:nvPr/>
            </p:nvSpPr>
            <p:spPr>
              <a:xfrm>
                <a:off x="5120487" y="3156637"/>
                <a:ext cx="39711" cy="5758"/>
              </a:xfrm>
              <a:custGeom>
                <a:avLst/>
                <a:gdLst>
                  <a:gd name="connsiteX0" fmla="*/ 0 w 39711"/>
                  <a:gd name="connsiteY0" fmla="*/ 0 h 5758"/>
                  <a:gd name="connsiteX1" fmla="*/ 39711 w 39711"/>
                  <a:gd name="connsiteY1" fmla="*/ 0 h 5758"/>
                </a:gdLst>
                <a:ahLst/>
                <a:cxnLst>
                  <a:cxn ang="0">
                    <a:pos x="connsiteX0" y="connsiteY0"/>
                  </a:cxn>
                  <a:cxn ang="0">
                    <a:pos x="connsiteX1" y="connsiteY1"/>
                  </a:cxn>
                </a:cxnLst>
                <a:rect l="l" t="t" r="r" b="b"/>
                <a:pathLst>
                  <a:path w="39711" h="5758">
                    <a:moveTo>
                      <a:pt x="0" y="0"/>
                    </a:moveTo>
                    <a:lnTo>
                      <a:pt x="39711" y="0"/>
                    </a:lnTo>
                  </a:path>
                </a:pathLst>
              </a:custGeom>
              <a:ln w="12700" cap="flat">
                <a:solidFill>
                  <a:srgbClr val="FFFFFF"/>
                </a:solidFill>
                <a:prstDash val="solid"/>
                <a:miter/>
              </a:ln>
            </p:spPr>
            <p:txBody>
              <a:bodyPr rtlCol="0" anchor="ctr"/>
              <a:lstStyle/>
              <a:p>
                <a:endParaRPr lang="en-US"/>
              </a:p>
            </p:txBody>
          </p:sp>
          <p:sp>
            <p:nvSpPr>
              <p:cNvPr id="77" name="Freeform 76">
                <a:extLst>
                  <a:ext uri="{FF2B5EF4-FFF2-40B4-BE49-F238E27FC236}">
                    <a16:creationId xmlns:a16="http://schemas.microsoft.com/office/drawing/2014/main" id="{7997A384-E83B-3CA6-DF7D-9AFD7F0B96E8}"/>
                  </a:ext>
                </a:extLst>
              </p:cNvPr>
              <p:cNvSpPr/>
              <p:nvPr/>
            </p:nvSpPr>
            <p:spPr>
              <a:xfrm>
                <a:off x="5120487" y="3167578"/>
                <a:ext cx="39711" cy="5758"/>
              </a:xfrm>
              <a:custGeom>
                <a:avLst/>
                <a:gdLst>
                  <a:gd name="connsiteX0" fmla="*/ 0 w 39711"/>
                  <a:gd name="connsiteY0" fmla="*/ 0 h 5758"/>
                  <a:gd name="connsiteX1" fmla="*/ 39711 w 39711"/>
                  <a:gd name="connsiteY1" fmla="*/ 0 h 5758"/>
                </a:gdLst>
                <a:ahLst/>
                <a:cxnLst>
                  <a:cxn ang="0">
                    <a:pos x="connsiteX0" y="connsiteY0"/>
                  </a:cxn>
                  <a:cxn ang="0">
                    <a:pos x="connsiteX1" y="connsiteY1"/>
                  </a:cxn>
                </a:cxnLst>
                <a:rect l="l" t="t" r="r" b="b"/>
                <a:pathLst>
                  <a:path w="39711" h="5758">
                    <a:moveTo>
                      <a:pt x="0" y="0"/>
                    </a:moveTo>
                    <a:lnTo>
                      <a:pt x="39711" y="0"/>
                    </a:lnTo>
                  </a:path>
                </a:pathLst>
              </a:custGeom>
              <a:ln w="12700" cap="flat">
                <a:solidFill>
                  <a:srgbClr val="FFFFFF"/>
                </a:solidFill>
                <a:prstDash val="solid"/>
                <a:miter/>
              </a:ln>
            </p:spPr>
            <p:txBody>
              <a:bodyPr rtlCol="0" anchor="ctr"/>
              <a:lstStyle/>
              <a:p>
                <a:endParaRPr lang="en-US"/>
              </a:p>
            </p:txBody>
          </p:sp>
        </p:grpSp>
      </p:grpSp>
      <p:sp>
        <p:nvSpPr>
          <p:cNvPr id="79" name="Slide Number Placeholder 5">
            <a:extLst>
              <a:ext uri="{FF2B5EF4-FFF2-40B4-BE49-F238E27FC236}">
                <a16:creationId xmlns:a16="http://schemas.microsoft.com/office/drawing/2014/main" id="{C165F99E-E993-87EF-2D21-B3113DD0F309}"/>
              </a:ext>
            </a:extLst>
          </p:cNvPr>
          <p:cNvSpPr txBox="1">
            <a:spLocks/>
          </p:cNvSpPr>
          <p:nvPr/>
        </p:nvSpPr>
        <p:spPr>
          <a:xfrm>
            <a:off x="11681466" y="652611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55</a:t>
            </a:fld>
            <a:endParaRPr lang="fr-CA" sz="1200" dirty="0"/>
          </a:p>
        </p:txBody>
      </p:sp>
      <p:pic>
        <p:nvPicPr>
          <p:cNvPr id="9" name="Picture 8">
            <a:extLst>
              <a:ext uri="{FF2B5EF4-FFF2-40B4-BE49-F238E27FC236}">
                <a16:creationId xmlns:a16="http://schemas.microsoft.com/office/drawing/2014/main" id="{9D3D9001-923F-54C3-131D-0B1A7288E4F1}"/>
              </a:ext>
            </a:extLst>
          </p:cNvPr>
          <p:cNvPicPr>
            <a:picLocks noChangeAspect="1"/>
          </p:cNvPicPr>
          <p:nvPr/>
        </p:nvPicPr>
        <p:blipFill>
          <a:blip r:embed="rId2"/>
          <a:stretch>
            <a:fillRect/>
          </a:stretch>
        </p:blipFill>
        <p:spPr>
          <a:xfrm>
            <a:off x="5636093" y="579075"/>
            <a:ext cx="6045373" cy="5817938"/>
          </a:xfrm>
          <a:prstGeom prst="rect">
            <a:avLst/>
          </a:prstGeom>
        </p:spPr>
      </p:pic>
      <p:sp>
        <p:nvSpPr>
          <p:cNvPr id="10" name="TextBox 9">
            <a:extLst>
              <a:ext uri="{FF2B5EF4-FFF2-40B4-BE49-F238E27FC236}">
                <a16:creationId xmlns:a16="http://schemas.microsoft.com/office/drawing/2014/main" id="{C9073449-D1FB-9B27-BBCD-C6DE3100610F}"/>
              </a:ext>
            </a:extLst>
          </p:cNvPr>
          <p:cNvSpPr txBox="1"/>
          <p:nvPr/>
        </p:nvSpPr>
        <p:spPr>
          <a:xfrm>
            <a:off x="8255281" y="367843"/>
            <a:ext cx="3936719" cy="369332"/>
          </a:xfrm>
          <a:prstGeom prst="rect">
            <a:avLst/>
          </a:prstGeom>
          <a:solidFill>
            <a:srgbClr val="EC7C69"/>
          </a:solidFill>
        </p:spPr>
        <p:txBody>
          <a:bodyPr wrap="none" rtlCol="0">
            <a:spAutoFit/>
          </a:bodyPr>
          <a:lstStyle/>
          <a:p>
            <a:pPr algn="ctr"/>
            <a:r>
              <a:rPr lang="en-IE" dirty="0">
                <a:solidFill>
                  <a:schemeClr val="bg1"/>
                </a:solidFill>
              </a:rPr>
              <a:t>Upplýsingar veittar af</a:t>
            </a:r>
            <a:r>
              <a:rPr lang="en-IE" dirty="0">
                <a:solidFill>
                  <a:schemeClr val="bg1"/>
                </a:solidFill>
                <a:hlinkClick r:id="rId3">
                  <a:extLst>
                    <a:ext uri="{A12FA001-AC4F-418D-AE19-62706E023703}">
                      <ahyp:hlinkClr xmlns:ahyp="http://schemas.microsoft.com/office/drawing/2018/hyperlinkcolor" val="tx"/>
                    </a:ext>
                  </a:extLst>
                </a:hlinkClick>
              </a:rPr>
              <a:t> www.savills.ie  </a:t>
            </a:r>
            <a:endParaRPr lang="en-IE" dirty="0">
              <a:solidFill>
                <a:schemeClr val="bg1"/>
              </a:solidFill>
            </a:endParaRPr>
          </a:p>
        </p:txBody>
      </p:sp>
    </p:spTree>
    <p:extLst>
      <p:ext uri="{BB962C8B-B14F-4D97-AF65-F5344CB8AC3E}">
        <p14:creationId xmlns:p14="http://schemas.microsoft.com/office/powerpoint/2010/main" val="106073405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B23669-69EF-E655-1EEE-D3FD2FDA9ADD}"/>
            </a:ext>
          </a:extLst>
        </p:cNvPr>
        <p:cNvGrpSpPr/>
        <p:nvPr/>
      </p:nvGrpSpPr>
      <p:grpSpPr>
        <a:xfrm>
          <a:off x="0" y="0"/>
          <a:ext cx="0" cy="0"/>
          <a:chOff x="0" y="0"/>
          <a:chExt cx="0" cy="0"/>
        </a:xfrm>
      </p:grpSpPr>
      <p:sp>
        <p:nvSpPr>
          <p:cNvPr id="37" name="Freeform 36">
            <a:extLst>
              <a:ext uri="{FF2B5EF4-FFF2-40B4-BE49-F238E27FC236}">
                <a16:creationId xmlns:a16="http://schemas.microsoft.com/office/drawing/2014/main" id="{4AE99CAC-7291-CD52-DC94-53A25BA14610}"/>
              </a:ext>
            </a:extLst>
          </p:cNvPr>
          <p:cNvSpPr/>
          <p:nvPr/>
        </p:nvSpPr>
        <p:spPr>
          <a:xfrm rot="5400000">
            <a:off x="2414302" y="3369314"/>
            <a:ext cx="2173047" cy="5759105"/>
          </a:xfrm>
          <a:custGeom>
            <a:avLst/>
            <a:gdLst>
              <a:gd name="connsiteX0" fmla="*/ 0 w 2129299"/>
              <a:gd name="connsiteY0" fmla="*/ 4857508 h 5280665"/>
              <a:gd name="connsiteX1" fmla="*/ 0 w 2129299"/>
              <a:gd name="connsiteY1" fmla="*/ 4384590 h 5280665"/>
              <a:gd name="connsiteX2" fmla="*/ 0 w 2129299"/>
              <a:gd name="connsiteY2" fmla="*/ 4263056 h 5280665"/>
              <a:gd name="connsiteX3" fmla="*/ 0 w 2129299"/>
              <a:gd name="connsiteY3" fmla="*/ 4073053 h 5280665"/>
              <a:gd name="connsiteX4" fmla="*/ 0 w 2129299"/>
              <a:gd name="connsiteY4" fmla="*/ 3790140 h 5280665"/>
              <a:gd name="connsiteX5" fmla="*/ 0 w 2129299"/>
              <a:gd name="connsiteY5" fmla="*/ 3600135 h 5280665"/>
              <a:gd name="connsiteX6" fmla="*/ 0 w 2129299"/>
              <a:gd name="connsiteY6" fmla="*/ 3478602 h 5280665"/>
              <a:gd name="connsiteX7" fmla="*/ 0 w 2129299"/>
              <a:gd name="connsiteY7" fmla="*/ 3005684 h 5280665"/>
              <a:gd name="connsiteX8" fmla="*/ 0 w 2129299"/>
              <a:gd name="connsiteY8" fmla="*/ 2553995 h 5280665"/>
              <a:gd name="connsiteX9" fmla="*/ 0 w 2129299"/>
              <a:gd name="connsiteY9" fmla="*/ 2553993 h 5280665"/>
              <a:gd name="connsiteX10" fmla="*/ 0 w 2129299"/>
              <a:gd name="connsiteY10" fmla="*/ 2314522 h 5280665"/>
              <a:gd name="connsiteX11" fmla="*/ 0 w 2129299"/>
              <a:gd name="connsiteY11" fmla="*/ 2081079 h 5280665"/>
              <a:gd name="connsiteX12" fmla="*/ 0 w 2129299"/>
              <a:gd name="connsiteY12" fmla="*/ 2081074 h 5280665"/>
              <a:gd name="connsiteX13" fmla="*/ 0 w 2129299"/>
              <a:gd name="connsiteY13" fmla="*/ 1959546 h 5280665"/>
              <a:gd name="connsiteX14" fmla="*/ 0 w 2129299"/>
              <a:gd name="connsiteY14" fmla="*/ 1959544 h 5280665"/>
              <a:gd name="connsiteX15" fmla="*/ 0 w 2129299"/>
              <a:gd name="connsiteY15" fmla="*/ 1841604 h 5280665"/>
              <a:gd name="connsiteX16" fmla="*/ 0 w 2129299"/>
              <a:gd name="connsiteY16" fmla="*/ 1769542 h 5280665"/>
              <a:gd name="connsiteX17" fmla="*/ 0 w 2129299"/>
              <a:gd name="connsiteY17" fmla="*/ 1769539 h 5280665"/>
              <a:gd name="connsiteX18" fmla="*/ 0 w 2129299"/>
              <a:gd name="connsiteY18" fmla="*/ 1720070 h 5280665"/>
              <a:gd name="connsiteX19" fmla="*/ 0 w 2129299"/>
              <a:gd name="connsiteY19" fmla="*/ 1530067 h 5280665"/>
              <a:gd name="connsiteX20" fmla="*/ 0 w 2129299"/>
              <a:gd name="connsiteY20" fmla="*/ 1486628 h 5280665"/>
              <a:gd name="connsiteX21" fmla="*/ 0 w 2129299"/>
              <a:gd name="connsiteY21" fmla="*/ 1486626 h 5280665"/>
              <a:gd name="connsiteX22" fmla="*/ 0 w 2129299"/>
              <a:gd name="connsiteY22" fmla="*/ 1296624 h 5280665"/>
              <a:gd name="connsiteX23" fmla="*/ 0 w 2129299"/>
              <a:gd name="connsiteY23" fmla="*/ 1296622 h 5280665"/>
              <a:gd name="connsiteX24" fmla="*/ 0 w 2129299"/>
              <a:gd name="connsiteY24" fmla="*/ 1247153 h 5280665"/>
              <a:gd name="connsiteX25" fmla="*/ 0 w 2129299"/>
              <a:gd name="connsiteY25" fmla="*/ 1175092 h 5280665"/>
              <a:gd name="connsiteX26" fmla="*/ 0 w 2129299"/>
              <a:gd name="connsiteY26" fmla="*/ 1175089 h 5280665"/>
              <a:gd name="connsiteX27" fmla="*/ 0 w 2129299"/>
              <a:gd name="connsiteY27" fmla="*/ 1057149 h 5280665"/>
              <a:gd name="connsiteX28" fmla="*/ 0 w 2129299"/>
              <a:gd name="connsiteY28" fmla="*/ 935617 h 5280665"/>
              <a:gd name="connsiteX29" fmla="*/ 0 w 2129299"/>
              <a:gd name="connsiteY29" fmla="*/ 934110 h 5280665"/>
              <a:gd name="connsiteX30" fmla="*/ 0 w 2129299"/>
              <a:gd name="connsiteY30" fmla="*/ 702174 h 5280665"/>
              <a:gd name="connsiteX31" fmla="*/ 0 w 2129299"/>
              <a:gd name="connsiteY31" fmla="*/ 702172 h 5280665"/>
              <a:gd name="connsiteX32" fmla="*/ 0 w 2129299"/>
              <a:gd name="connsiteY32" fmla="*/ 651522 h 5280665"/>
              <a:gd name="connsiteX33" fmla="*/ 0 w 2129299"/>
              <a:gd name="connsiteY33" fmla="*/ 462699 h 5280665"/>
              <a:gd name="connsiteX34" fmla="*/ 0 w 2129299"/>
              <a:gd name="connsiteY34" fmla="*/ 11010 h 5280665"/>
              <a:gd name="connsiteX35" fmla="*/ 0 w 2129299"/>
              <a:gd name="connsiteY35" fmla="*/ 11008 h 5280665"/>
              <a:gd name="connsiteX36" fmla="*/ 0 w 2129299"/>
              <a:gd name="connsiteY36" fmla="*/ 0 h 5280665"/>
              <a:gd name="connsiteX37" fmla="*/ 515667 w 2129299"/>
              <a:gd name="connsiteY37" fmla="*/ 0 h 5280665"/>
              <a:gd name="connsiteX38" fmla="*/ 621018 w 2129299"/>
              <a:gd name="connsiteY38" fmla="*/ 0 h 5280665"/>
              <a:gd name="connsiteX39" fmla="*/ 1207013 w 2129299"/>
              <a:gd name="connsiteY39" fmla="*/ 0 h 5280665"/>
              <a:gd name="connsiteX40" fmla="*/ 1313582 w 2129299"/>
              <a:gd name="connsiteY40" fmla="*/ 0 h 5280665"/>
              <a:gd name="connsiteX41" fmla="*/ 1722679 w 2129299"/>
              <a:gd name="connsiteY41" fmla="*/ 0 h 5280665"/>
              <a:gd name="connsiteX42" fmla="*/ 1828030 w 2129299"/>
              <a:gd name="connsiteY42" fmla="*/ 0 h 5280665"/>
              <a:gd name="connsiteX43" fmla="*/ 2129299 w 2129299"/>
              <a:gd name="connsiteY43" fmla="*/ 0 h 5280665"/>
              <a:gd name="connsiteX44" fmla="*/ 2129299 w 2129299"/>
              <a:gd name="connsiteY44" fmla="*/ 84409 h 5280665"/>
              <a:gd name="connsiteX45" fmla="*/ 2129299 w 2129299"/>
              <a:gd name="connsiteY45" fmla="*/ 588968 h 5280665"/>
              <a:gd name="connsiteX46" fmla="*/ 2129299 w 2129299"/>
              <a:gd name="connsiteY46" fmla="*/ 2703061 h 5280665"/>
              <a:gd name="connsiteX47" fmla="*/ 2129299 w 2129299"/>
              <a:gd name="connsiteY47" fmla="*/ 3669127 h 5280665"/>
              <a:gd name="connsiteX48" fmla="*/ 2129299 w 2129299"/>
              <a:gd name="connsiteY48" fmla="*/ 3816082 h 5280665"/>
              <a:gd name="connsiteX49" fmla="*/ 2129299 w 2129299"/>
              <a:gd name="connsiteY49" fmla="*/ 4386737 h 5280665"/>
              <a:gd name="connsiteX50" fmla="*/ 2129299 w 2129299"/>
              <a:gd name="connsiteY50" fmla="*/ 4535392 h 5280665"/>
              <a:gd name="connsiteX51" fmla="*/ 2129299 w 2129299"/>
              <a:gd name="connsiteY51" fmla="*/ 5280665 h 5280665"/>
              <a:gd name="connsiteX52" fmla="*/ 2062103 w 2129299"/>
              <a:gd name="connsiteY52" fmla="*/ 5280665 h 5280665"/>
              <a:gd name="connsiteX53" fmla="*/ 1572455 w 2129299"/>
              <a:gd name="connsiteY53" fmla="*/ 5280665 h 5280665"/>
              <a:gd name="connsiteX54" fmla="*/ 1419221 w 2129299"/>
              <a:gd name="connsiteY54" fmla="*/ 5280665 h 5280665"/>
              <a:gd name="connsiteX55" fmla="*/ 929573 w 2129299"/>
              <a:gd name="connsiteY55" fmla="*/ 5280665 h 5280665"/>
              <a:gd name="connsiteX56" fmla="*/ 855090 w 2129299"/>
              <a:gd name="connsiteY56" fmla="*/ 5280665 h 5280665"/>
              <a:gd name="connsiteX57" fmla="*/ 365443 w 2129299"/>
              <a:gd name="connsiteY57" fmla="*/ 5280665 h 5280665"/>
              <a:gd name="connsiteX58" fmla="*/ 0 w 2129299"/>
              <a:gd name="connsiteY58" fmla="*/ 4857508 h 52806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2129299" h="5280665">
                <a:moveTo>
                  <a:pt x="0" y="4857508"/>
                </a:moveTo>
                <a:lnTo>
                  <a:pt x="0" y="4384590"/>
                </a:lnTo>
                <a:lnTo>
                  <a:pt x="0" y="4263056"/>
                </a:lnTo>
                <a:lnTo>
                  <a:pt x="0" y="4073053"/>
                </a:lnTo>
                <a:lnTo>
                  <a:pt x="0" y="3790140"/>
                </a:lnTo>
                <a:lnTo>
                  <a:pt x="0" y="3600135"/>
                </a:lnTo>
                <a:lnTo>
                  <a:pt x="0" y="3478602"/>
                </a:lnTo>
                <a:lnTo>
                  <a:pt x="0" y="3005684"/>
                </a:lnTo>
                <a:lnTo>
                  <a:pt x="0" y="2553995"/>
                </a:lnTo>
                <a:lnTo>
                  <a:pt x="0" y="2553993"/>
                </a:lnTo>
                <a:lnTo>
                  <a:pt x="0" y="2314522"/>
                </a:lnTo>
                <a:lnTo>
                  <a:pt x="0" y="2081079"/>
                </a:lnTo>
                <a:lnTo>
                  <a:pt x="0" y="2081074"/>
                </a:lnTo>
                <a:lnTo>
                  <a:pt x="0" y="1959546"/>
                </a:lnTo>
                <a:lnTo>
                  <a:pt x="0" y="1959544"/>
                </a:lnTo>
                <a:lnTo>
                  <a:pt x="0" y="1841604"/>
                </a:lnTo>
                <a:lnTo>
                  <a:pt x="0" y="1769542"/>
                </a:lnTo>
                <a:lnTo>
                  <a:pt x="0" y="1769539"/>
                </a:lnTo>
                <a:lnTo>
                  <a:pt x="0" y="1720070"/>
                </a:lnTo>
                <a:lnTo>
                  <a:pt x="0" y="1530067"/>
                </a:lnTo>
                <a:lnTo>
                  <a:pt x="0" y="1486628"/>
                </a:lnTo>
                <a:lnTo>
                  <a:pt x="0" y="1486626"/>
                </a:lnTo>
                <a:lnTo>
                  <a:pt x="0" y="1296624"/>
                </a:lnTo>
                <a:lnTo>
                  <a:pt x="0" y="1296622"/>
                </a:lnTo>
                <a:lnTo>
                  <a:pt x="0" y="1247153"/>
                </a:lnTo>
                <a:lnTo>
                  <a:pt x="0" y="1175092"/>
                </a:lnTo>
                <a:lnTo>
                  <a:pt x="0" y="1175089"/>
                </a:lnTo>
                <a:lnTo>
                  <a:pt x="0" y="1057149"/>
                </a:lnTo>
                <a:lnTo>
                  <a:pt x="0" y="935617"/>
                </a:lnTo>
                <a:lnTo>
                  <a:pt x="0" y="934110"/>
                </a:lnTo>
                <a:lnTo>
                  <a:pt x="0" y="702174"/>
                </a:lnTo>
                <a:lnTo>
                  <a:pt x="0" y="702172"/>
                </a:lnTo>
                <a:lnTo>
                  <a:pt x="0" y="651522"/>
                </a:lnTo>
                <a:lnTo>
                  <a:pt x="0" y="462699"/>
                </a:lnTo>
                <a:lnTo>
                  <a:pt x="0" y="11010"/>
                </a:lnTo>
                <a:lnTo>
                  <a:pt x="0" y="11008"/>
                </a:lnTo>
                <a:lnTo>
                  <a:pt x="0" y="0"/>
                </a:lnTo>
                <a:lnTo>
                  <a:pt x="515667" y="0"/>
                </a:lnTo>
                <a:lnTo>
                  <a:pt x="621018" y="0"/>
                </a:lnTo>
                <a:lnTo>
                  <a:pt x="1207013" y="0"/>
                </a:lnTo>
                <a:lnTo>
                  <a:pt x="1313582" y="0"/>
                </a:lnTo>
                <a:lnTo>
                  <a:pt x="1722679" y="0"/>
                </a:lnTo>
                <a:lnTo>
                  <a:pt x="1828030" y="0"/>
                </a:lnTo>
                <a:lnTo>
                  <a:pt x="2129299" y="0"/>
                </a:lnTo>
                <a:lnTo>
                  <a:pt x="2129299" y="84409"/>
                </a:lnTo>
                <a:lnTo>
                  <a:pt x="2129299" y="588968"/>
                </a:lnTo>
                <a:lnTo>
                  <a:pt x="2129299" y="2703061"/>
                </a:lnTo>
                <a:lnTo>
                  <a:pt x="2129299" y="3669127"/>
                </a:lnTo>
                <a:lnTo>
                  <a:pt x="2129299" y="3816082"/>
                </a:lnTo>
                <a:lnTo>
                  <a:pt x="2129299" y="4386737"/>
                </a:lnTo>
                <a:lnTo>
                  <a:pt x="2129299" y="4535392"/>
                </a:lnTo>
                <a:lnTo>
                  <a:pt x="2129299" y="5280665"/>
                </a:lnTo>
                <a:lnTo>
                  <a:pt x="2062103" y="5280665"/>
                </a:lnTo>
                <a:lnTo>
                  <a:pt x="1572455" y="5280665"/>
                </a:lnTo>
                <a:lnTo>
                  <a:pt x="1419221" y="5280665"/>
                </a:lnTo>
                <a:lnTo>
                  <a:pt x="929573" y="5280665"/>
                </a:lnTo>
                <a:lnTo>
                  <a:pt x="855090" y="5280665"/>
                </a:lnTo>
                <a:lnTo>
                  <a:pt x="365443" y="5280665"/>
                </a:lnTo>
                <a:cubicBezTo>
                  <a:pt x="164152" y="5280665"/>
                  <a:pt x="0" y="5091976"/>
                  <a:pt x="0" y="4857508"/>
                </a:cubicBezTo>
                <a:close/>
              </a:path>
            </a:pathLst>
          </a:custGeom>
          <a:noFill/>
          <a:ln w="24491" cap="flat">
            <a:solidFill>
              <a:srgbClr val="FBA63B"/>
            </a:solidFill>
            <a:prstDash val="solid"/>
            <a:miter/>
          </a:ln>
        </p:spPr>
        <p:txBody>
          <a:bodyPr wrap="square" rtlCol="0" anchor="ctr">
            <a:noAutofit/>
          </a:bodyPr>
          <a:lstStyle/>
          <a:p>
            <a:endParaRPr lang="en-US"/>
          </a:p>
        </p:txBody>
      </p:sp>
      <p:pic>
        <p:nvPicPr>
          <p:cNvPr id="4" name="Picture 3">
            <a:extLst>
              <a:ext uri="{FF2B5EF4-FFF2-40B4-BE49-F238E27FC236}">
                <a16:creationId xmlns:a16="http://schemas.microsoft.com/office/drawing/2014/main" id="{E0998E05-3762-1967-A2B4-0E40C03B328B}"/>
              </a:ext>
            </a:extLst>
          </p:cNvPr>
          <p:cNvPicPr>
            <a:picLocks noChangeAspect="1"/>
          </p:cNvPicPr>
          <p:nvPr/>
        </p:nvPicPr>
        <p:blipFill>
          <a:blip r:embed="rId2"/>
          <a:stretch>
            <a:fillRect/>
          </a:stretch>
        </p:blipFill>
        <p:spPr>
          <a:xfrm>
            <a:off x="5611042" y="552509"/>
            <a:ext cx="6094267" cy="5844504"/>
          </a:xfrm>
          <a:prstGeom prst="rect">
            <a:avLst/>
          </a:prstGeom>
        </p:spPr>
      </p:pic>
      <p:sp>
        <p:nvSpPr>
          <p:cNvPr id="2" name="Text Placeholder 3">
            <a:extLst>
              <a:ext uri="{FF2B5EF4-FFF2-40B4-BE49-F238E27FC236}">
                <a16:creationId xmlns:a16="http://schemas.microsoft.com/office/drawing/2014/main" id="{ECE8B0D9-396D-9568-5E76-8A99C231ABD7}"/>
              </a:ext>
            </a:extLst>
          </p:cNvPr>
          <p:cNvSpPr txBox="1">
            <a:spLocks/>
          </p:cNvSpPr>
          <p:nvPr/>
        </p:nvSpPr>
        <p:spPr>
          <a:xfrm>
            <a:off x="638570" y="460983"/>
            <a:ext cx="4209877" cy="724396"/>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IE" sz="3600" dirty="0"/>
              <a:t>Jurtur</a:t>
            </a:r>
          </a:p>
        </p:txBody>
      </p:sp>
      <p:cxnSp>
        <p:nvCxnSpPr>
          <p:cNvPr id="3" name="Straight Connector 2">
            <a:extLst>
              <a:ext uri="{FF2B5EF4-FFF2-40B4-BE49-F238E27FC236}">
                <a16:creationId xmlns:a16="http://schemas.microsoft.com/office/drawing/2014/main" id="{86195A9D-3F65-3D44-C24D-45FD746C505D}"/>
              </a:ext>
            </a:extLst>
          </p:cNvPr>
          <p:cNvCxnSpPr>
            <a:cxnSpLocks/>
          </p:cNvCxnSpPr>
          <p:nvPr/>
        </p:nvCxnSpPr>
        <p:spPr>
          <a:xfrm>
            <a:off x="0" y="1068885"/>
            <a:ext cx="2701925"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D258B68F-6384-73A8-077D-B642C68FD540}"/>
              </a:ext>
            </a:extLst>
          </p:cNvPr>
          <p:cNvSpPr txBox="1"/>
          <p:nvPr/>
        </p:nvSpPr>
        <p:spPr>
          <a:xfrm>
            <a:off x="605790" y="1404147"/>
            <a:ext cx="4691276" cy="3337517"/>
          </a:xfrm>
          <a:prstGeom prst="rect">
            <a:avLst/>
          </a:prstGeom>
          <a:noFill/>
        </p:spPr>
        <p:txBody>
          <a:bodyPr wrap="square">
            <a:spAutoFit/>
          </a:bodyPr>
          <a:lstStyle/>
          <a:p>
            <a:pPr marL="342900" indent="-342900">
              <a:lnSpc>
                <a:spcPts val="2340"/>
              </a:lnSpc>
              <a:buClr>
                <a:srgbClr val="EC7C69"/>
              </a:buClr>
              <a:buFont typeface="Arial" panose="020B0604020202020204" pitchFamily="34" charset="0"/>
              <a:buChar char="•"/>
            </a:pPr>
            <a:r>
              <a:rPr lang="en-US" sz="2200" dirty="0">
                <a:solidFill>
                  <a:srgbClr val="494949"/>
                </a:solidFill>
              </a:rPr>
              <a:t>Þar sem jurta eru </a:t>
            </a:r>
            <a:r>
              <a:rPr lang="en-US" sz="2200" b="1" dirty="0">
                <a:solidFill>
                  <a:srgbClr val="494949"/>
                </a:solidFill>
              </a:rPr>
              <a:t>stöðugri bygging </a:t>
            </a:r>
            <a:r>
              <a:rPr lang="en-US" sz="2200" dirty="0">
                <a:solidFill>
                  <a:srgbClr val="494949"/>
                </a:solidFill>
              </a:rPr>
              <a:t>en bjöllutjald henta þau best á háannatíma. </a:t>
            </a:r>
          </a:p>
          <a:p>
            <a:pPr marL="342900" indent="-342900">
              <a:lnSpc>
                <a:spcPts val="2340"/>
              </a:lnSpc>
              <a:buClr>
                <a:srgbClr val="EC7C69"/>
              </a:buClr>
              <a:buFont typeface="Arial" panose="020B0604020202020204" pitchFamily="34" charset="0"/>
              <a:buChar char="•"/>
            </a:pPr>
            <a:r>
              <a:rPr lang="en-US" sz="2200" b="1" dirty="0">
                <a:solidFill>
                  <a:srgbClr val="494949"/>
                </a:solidFill>
              </a:rPr>
              <a:t>ROI er sterkara </a:t>
            </a:r>
            <a:r>
              <a:rPr lang="en-US" sz="2200" dirty="0">
                <a:solidFill>
                  <a:srgbClr val="494949"/>
                </a:solidFill>
              </a:rPr>
              <a:t>eftir því sem kröfur og staðsetning krefjast. </a:t>
            </a:r>
          </a:p>
          <a:p>
            <a:pPr marL="342900" indent="-342900">
              <a:lnSpc>
                <a:spcPts val="2340"/>
              </a:lnSpc>
              <a:buClr>
                <a:srgbClr val="EC7C69"/>
              </a:buClr>
              <a:buFont typeface="Arial" panose="020B0604020202020204" pitchFamily="34" charset="0"/>
              <a:buChar char="•"/>
            </a:pPr>
            <a:r>
              <a:rPr lang="en-US" sz="2200" dirty="0">
                <a:solidFill>
                  <a:srgbClr val="494949"/>
                </a:solidFill>
              </a:rPr>
              <a:t>Ábyrgðin hvílir á landeiganda að útvega hágæða </a:t>
            </a:r>
            <a:r>
              <a:rPr lang="en-US" sz="2200" b="1" dirty="0">
                <a:solidFill>
                  <a:srgbClr val="494949"/>
                </a:solidFill>
              </a:rPr>
              <a:t>innréttingar, þar með talið upphitun. </a:t>
            </a:r>
          </a:p>
          <a:p>
            <a:pPr marL="342900" indent="-342900">
              <a:lnSpc>
                <a:spcPts val="2340"/>
              </a:lnSpc>
              <a:buClr>
                <a:srgbClr val="EC7C69"/>
              </a:buClr>
              <a:buFont typeface="Arial" panose="020B0604020202020204" pitchFamily="34" charset="0"/>
              <a:buChar char="•"/>
            </a:pPr>
            <a:r>
              <a:rPr lang="en-US" sz="2200" b="1" dirty="0">
                <a:solidFill>
                  <a:srgbClr val="494949"/>
                </a:solidFill>
              </a:rPr>
              <a:t>Mjög vinsælt </a:t>
            </a:r>
            <a:r>
              <a:rPr lang="en-US" sz="2200" dirty="0">
                <a:solidFill>
                  <a:srgbClr val="494949"/>
                </a:solidFill>
              </a:rPr>
              <a:t>hjá hópum fjölskyldna á núverandi sumarhúsasvæðum og sumarhúsakomplexum</a:t>
            </a:r>
            <a:endParaRPr lang="en-IE" sz="2200" dirty="0">
              <a:solidFill>
                <a:srgbClr val="494949"/>
              </a:solidFill>
            </a:endParaRPr>
          </a:p>
        </p:txBody>
      </p:sp>
      <p:sp>
        <p:nvSpPr>
          <p:cNvPr id="36" name="TextBox 35">
            <a:extLst>
              <a:ext uri="{FF2B5EF4-FFF2-40B4-BE49-F238E27FC236}">
                <a16:creationId xmlns:a16="http://schemas.microsoft.com/office/drawing/2014/main" id="{9F43F010-4BC3-7239-24B8-B8E42F32808C}"/>
              </a:ext>
            </a:extLst>
          </p:cNvPr>
          <p:cNvSpPr txBox="1"/>
          <p:nvPr/>
        </p:nvSpPr>
        <p:spPr>
          <a:xfrm>
            <a:off x="1158273" y="5494819"/>
            <a:ext cx="4078341" cy="646331"/>
          </a:xfrm>
          <a:prstGeom prst="rect">
            <a:avLst/>
          </a:prstGeom>
          <a:noFill/>
        </p:spPr>
        <p:txBody>
          <a:bodyPr wrap="square" rtlCol="0">
            <a:spAutoFit/>
          </a:bodyPr>
          <a:lstStyle/>
          <a:p>
            <a:pPr>
              <a:tabLst>
                <a:tab pos="2127250" algn="l"/>
              </a:tabLst>
            </a:pPr>
            <a:r>
              <a:rPr lang="en-US" sz="1800" b="1" dirty="0">
                <a:solidFill>
                  <a:srgbClr val="494949"/>
                </a:solidFill>
              </a:rPr>
              <a:t>Dæmigerður einingarkostnaður </a:t>
            </a:r>
            <a:r>
              <a:rPr lang="en-US" sz="1800" dirty="0">
                <a:solidFill>
                  <a:srgbClr val="494949"/>
                </a:solidFill>
              </a:rPr>
              <a:t>	€3.500-10.000</a:t>
            </a:r>
          </a:p>
          <a:p>
            <a:pPr>
              <a:tabLst>
                <a:tab pos="2127250" algn="l"/>
              </a:tabLst>
            </a:pPr>
            <a:r>
              <a:rPr lang="en-US" sz="1800" b="1" dirty="0">
                <a:solidFill>
                  <a:srgbClr val="494949"/>
                </a:solidFill>
              </a:rPr>
              <a:t>Dæmigerð næturleiga</a:t>
            </a:r>
            <a:r>
              <a:rPr lang="en-US" sz="1800" dirty="0">
                <a:solidFill>
                  <a:srgbClr val="494949"/>
                </a:solidFill>
              </a:rPr>
              <a:t>	€50-150</a:t>
            </a:r>
            <a:endParaRPr lang="en-IE" sz="1800" dirty="0">
              <a:solidFill>
                <a:srgbClr val="494949"/>
              </a:solidFill>
            </a:endParaRPr>
          </a:p>
        </p:txBody>
      </p:sp>
      <p:grpSp>
        <p:nvGrpSpPr>
          <p:cNvPr id="60" name="Group 59">
            <a:extLst>
              <a:ext uri="{FF2B5EF4-FFF2-40B4-BE49-F238E27FC236}">
                <a16:creationId xmlns:a16="http://schemas.microsoft.com/office/drawing/2014/main" id="{1392B0A8-0915-651A-61C7-E8F5D0C414D3}"/>
              </a:ext>
            </a:extLst>
          </p:cNvPr>
          <p:cNvGrpSpPr/>
          <p:nvPr/>
        </p:nvGrpSpPr>
        <p:grpSpPr>
          <a:xfrm>
            <a:off x="213047" y="5403122"/>
            <a:ext cx="790813" cy="789906"/>
            <a:chOff x="4979483" y="3025351"/>
            <a:chExt cx="347616" cy="347217"/>
          </a:xfrm>
        </p:grpSpPr>
        <p:sp>
          <p:nvSpPr>
            <p:cNvPr id="61" name="Freeform 60">
              <a:extLst>
                <a:ext uri="{FF2B5EF4-FFF2-40B4-BE49-F238E27FC236}">
                  <a16:creationId xmlns:a16="http://schemas.microsoft.com/office/drawing/2014/main" id="{40F62BB4-4A67-41F2-B7CC-465614F24162}"/>
                </a:ext>
              </a:extLst>
            </p:cNvPr>
            <p:cNvSpPr/>
            <p:nvPr/>
          </p:nvSpPr>
          <p:spPr>
            <a:xfrm>
              <a:off x="4979483" y="3025351"/>
              <a:ext cx="346465" cy="346642"/>
            </a:xfrm>
            <a:custGeom>
              <a:avLst/>
              <a:gdLst>
                <a:gd name="connsiteX0" fmla="*/ 103019 w 346465"/>
                <a:gd name="connsiteY0" fmla="*/ 236086 h 346642"/>
                <a:gd name="connsiteX1" fmla="*/ 74818 w 346465"/>
                <a:gd name="connsiteY1" fmla="*/ 207295 h 346642"/>
                <a:gd name="connsiteX2" fmla="*/ 71365 w 346465"/>
                <a:gd name="connsiteY2" fmla="*/ 199233 h 346642"/>
                <a:gd name="connsiteX3" fmla="*/ 71365 w 346465"/>
                <a:gd name="connsiteY3" fmla="*/ 116315 h 346642"/>
                <a:gd name="connsiteX4" fmla="*/ 77696 w 346465"/>
                <a:gd name="connsiteY4" fmla="*/ 109981 h 346642"/>
                <a:gd name="connsiteX5" fmla="*/ 94386 w 346465"/>
                <a:gd name="connsiteY5" fmla="*/ 133590 h 346642"/>
                <a:gd name="connsiteX6" fmla="*/ 141003 w 346465"/>
                <a:gd name="connsiteY6" fmla="*/ 93282 h 346642"/>
                <a:gd name="connsiteX7" fmla="*/ 172082 w 346465"/>
                <a:gd name="connsiteY7" fmla="*/ 81190 h 346642"/>
                <a:gd name="connsiteX8" fmla="*/ 177261 w 346465"/>
                <a:gd name="connsiteY8" fmla="*/ 80039 h 346642"/>
                <a:gd name="connsiteX9" fmla="*/ 147334 w 346465"/>
                <a:gd name="connsiteY9" fmla="*/ 40883 h 346642"/>
                <a:gd name="connsiteX10" fmla="*/ 183592 w 346465"/>
                <a:gd name="connsiteY10" fmla="*/ 78887 h 346642"/>
                <a:gd name="connsiteX11" fmla="*/ 187621 w 346465"/>
                <a:gd name="connsiteY11" fmla="*/ 78887 h 346642"/>
                <a:gd name="connsiteX12" fmla="*/ 244022 w 346465"/>
                <a:gd name="connsiteY12" fmla="*/ 53551 h 346642"/>
                <a:gd name="connsiteX13" fmla="*/ 218123 w 346465"/>
                <a:gd name="connsiteY13" fmla="*/ 81766 h 346642"/>
                <a:gd name="connsiteX14" fmla="*/ 273949 w 346465"/>
                <a:gd name="connsiteY14" fmla="*/ 109981 h 346642"/>
                <a:gd name="connsiteX15" fmla="*/ 280280 w 346465"/>
                <a:gd name="connsiteY15" fmla="*/ 116315 h 346642"/>
                <a:gd name="connsiteX16" fmla="*/ 280280 w 346465"/>
                <a:gd name="connsiteY16" fmla="*/ 116315 h 346642"/>
                <a:gd name="connsiteX17" fmla="*/ 346465 w 346465"/>
                <a:gd name="connsiteY17" fmla="*/ 181959 h 346642"/>
                <a:gd name="connsiteX18" fmla="*/ 346465 w 346465"/>
                <a:gd name="connsiteY18" fmla="*/ 173321 h 346642"/>
                <a:gd name="connsiteX19" fmla="*/ 173233 w 346465"/>
                <a:gd name="connsiteY19" fmla="*/ 0 h 346642"/>
                <a:gd name="connsiteX20" fmla="*/ 0 w 346465"/>
                <a:gd name="connsiteY20" fmla="*/ 173321 h 346642"/>
                <a:gd name="connsiteX21" fmla="*/ 173233 w 346465"/>
                <a:gd name="connsiteY21" fmla="*/ 346643 h 346642"/>
                <a:gd name="connsiteX22" fmla="*/ 176686 w 346465"/>
                <a:gd name="connsiteY22" fmla="*/ 346643 h 346642"/>
                <a:gd name="connsiteX23" fmla="*/ 105896 w 346465"/>
                <a:gd name="connsiteY23" fmla="*/ 276969 h 346642"/>
                <a:gd name="connsiteX24" fmla="*/ 102443 w 346465"/>
                <a:gd name="connsiteY24" fmla="*/ 236086 h 346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346465" h="346642">
                  <a:moveTo>
                    <a:pt x="103019" y="236086"/>
                  </a:moveTo>
                  <a:lnTo>
                    <a:pt x="74818" y="207295"/>
                  </a:lnTo>
                  <a:cubicBezTo>
                    <a:pt x="72516" y="204991"/>
                    <a:pt x="71365" y="202688"/>
                    <a:pt x="71365" y="199233"/>
                  </a:cubicBezTo>
                  <a:lnTo>
                    <a:pt x="71365" y="116315"/>
                  </a:lnTo>
                  <a:cubicBezTo>
                    <a:pt x="71365" y="112860"/>
                    <a:pt x="74243" y="109981"/>
                    <a:pt x="77696" y="109981"/>
                  </a:cubicBezTo>
                  <a:cubicBezTo>
                    <a:pt x="84602" y="109981"/>
                    <a:pt x="91508" y="118043"/>
                    <a:pt x="94386" y="133590"/>
                  </a:cubicBezTo>
                  <a:cubicBezTo>
                    <a:pt x="94386" y="133590"/>
                    <a:pt x="111652" y="109406"/>
                    <a:pt x="141003" y="93282"/>
                  </a:cubicBezTo>
                  <a:cubicBezTo>
                    <a:pt x="149636" y="86373"/>
                    <a:pt x="159996" y="82342"/>
                    <a:pt x="172082" y="81190"/>
                  </a:cubicBezTo>
                  <a:cubicBezTo>
                    <a:pt x="173808" y="81190"/>
                    <a:pt x="175535" y="80615"/>
                    <a:pt x="177261" y="80039"/>
                  </a:cubicBezTo>
                  <a:cubicBezTo>
                    <a:pt x="147910" y="70250"/>
                    <a:pt x="147334" y="40883"/>
                    <a:pt x="147334" y="40883"/>
                  </a:cubicBezTo>
                  <a:lnTo>
                    <a:pt x="183592" y="78887"/>
                  </a:lnTo>
                  <a:cubicBezTo>
                    <a:pt x="184743" y="78887"/>
                    <a:pt x="186470" y="78887"/>
                    <a:pt x="187621" y="78887"/>
                  </a:cubicBezTo>
                  <a:cubicBezTo>
                    <a:pt x="191074" y="69674"/>
                    <a:pt x="204311" y="42610"/>
                    <a:pt x="244022" y="53551"/>
                  </a:cubicBezTo>
                  <a:cubicBezTo>
                    <a:pt x="244022" y="53551"/>
                    <a:pt x="238267" y="74280"/>
                    <a:pt x="218123" y="81766"/>
                  </a:cubicBezTo>
                  <a:cubicBezTo>
                    <a:pt x="235389" y="85797"/>
                    <a:pt x="254382" y="94434"/>
                    <a:pt x="273949" y="109981"/>
                  </a:cubicBezTo>
                  <a:cubicBezTo>
                    <a:pt x="277978" y="109981"/>
                    <a:pt x="280280" y="112860"/>
                    <a:pt x="280280" y="116315"/>
                  </a:cubicBezTo>
                  <a:lnTo>
                    <a:pt x="280280" y="116315"/>
                  </a:lnTo>
                  <a:cubicBezTo>
                    <a:pt x="280280" y="116315"/>
                    <a:pt x="346465" y="181959"/>
                    <a:pt x="346465" y="181959"/>
                  </a:cubicBezTo>
                  <a:cubicBezTo>
                    <a:pt x="346465" y="179079"/>
                    <a:pt x="346465" y="176200"/>
                    <a:pt x="346465" y="173321"/>
                  </a:cubicBezTo>
                  <a:cubicBezTo>
                    <a:pt x="346465" y="77736"/>
                    <a:pt x="268770" y="0"/>
                    <a:pt x="173233" y="0"/>
                  </a:cubicBezTo>
                  <a:cubicBezTo>
                    <a:pt x="77696" y="0"/>
                    <a:pt x="0" y="77736"/>
                    <a:pt x="0" y="173321"/>
                  </a:cubicBezTo>
                  <a:cubicBezTo>
                    <a:pt x="0" y="268907"/>
                    <a:pt x="77696" y="346643"/>
                    <a:pt x="173233" y="346643"/>
                  </a:cubicBezTo>
                  <a:cubicBezTo>
                    <a:pt x="268770" y="346643"/>
                    <a:pt x="175535" y="346643"/>
                    <a:pt x="176686" y="346643"/>
                  </a:cubicBezTo>
                  <a:lnTo>
                    <a:pt x="105896" y="276969"/>
                  </a:lnTo>
                  <a:lnTo>
                    <a:pt x="102443" y="236086"/>
                  </a:lnTo>
                  <a:close/>
                </a:path>
              </a:pathLst>
            </a:custGeom>
            <a:solidFill>
              <a:srgbClr val="00979B"/>
            </a:solidFill>
            <a:ln w="12700" cap="flat">
              <a:noFill/>
              <a:prstDash val="solid"/>
              <a:miter/>
            </a:ln>
          </p:spPr>
          <p:txBody>
            <a:bodyPr rtlCol="0" anchor="ctr"/>
            <a:lstStyle/>
            <a:p>
              <a:endParaRPr lang="en-US"/>
            </a:p>
          </p:txBody>
        </p:sp>
        <p:sp>
          <p:nvSpPr>
            <p:cNvPr id="62" name="Freeform 61">
              <a:extLst>
                <a:ext uri="{FF2B5EF4-FFF2-40B4-BE49-F238E27FC236}">
                  <a16:creationId xmlns:a16="http://schemas.microsoft.com/office/drawing/2014/main" id="{703FDA57-C064-487C-A4C2-9A6B0EA43D1D}"/>
                </a:ext>
              </a:extLst>
            </p:cNvPr>
            <p:cNvSpPr/>
            <p:nvPr/>
          </p:nvSpPr>
          <p:spPr>
            <a:xfrm>
              <a:off x="5051424" y="3066809"/>
              <a:ext cx="275675" cy="305759"/>
            </a:xfrm>
            <a:custGeom>
              <a:avLst/>
              <a:gdLst>
                <a:gd name="connsiteX0" fmla="*/ 275100 w 275675"/>
                <a:gd name="connsiteY0" fmla="*/ 140500 h 305759"/>
                <a:gd name="connsiteX1" fmla="*/ 208915 w 275675"/>
                <a:gd name="connsiteY1" fmla="*/ 75432 h 305759"/>
                <a:gd name="connsiteX2" fmla="*/ 208915 w 275675"/>
                <a:gd name="connsiteY2" fmla="*/ 75432 h 305759"/>
                <a:gd name="connsiteX3" fmla="*/ 202584 w 275675"/>
                <a:gd name="connsiteY3" fmla="*/ 69098 h 305759"/>
                <a:gd name="connsiteX4" fmla="*/ 146759 w 275675"/>
                <a:gd name="connsiteY4" fmla="*/ 40883 h 305759"/>
                <a:gd name="connsiteX5" fmla="*/ 172657 w 275675"/>
                <a:gd name="connsiteY5" fmla="*/ 12668 h 305759"/>
                <a:gd name="connsiteX6" fmla="*/ 116256 w 275675"/>
                <a:gd name="connsiteY6" fmla="*/ 38004 h 305759"/>
                <a:gd name="connsiteX7" fmla="*/ 112227 w 275675"/>
                <a:gd name="connsiteY7" fmla="*/ 38004 h 305759"/>
                <a:gd name="connsiteX8" fmla="*/ 75969 w 275675"/>
                <a:gd name="connsiteY8" fmla="*/ 0 h 305759"/>
                <a:gd name="connsiteX9" fmla="*/ 105896 w 275675"/>
                <a:gd name="connsiteY9" fmla="*/ 39156 h 305759"/>
                <a:gd name="connsiteX10" fmla="*/ 100717 w 275675"/>
                <a:gd name="connsiteY10" fmla="*/ 40307 h 305759"/>
                <a:gd name="connsiteX11" fmla="*/ 69638 w 275675"/>
                <a:gd name="connsiteY11" fmla="*/ 52400 h 305759"/>
                <a:gd name="connsiteX12" fmla="*/ 23021 w 275675"/>
                <a:gd name="connsiteY12" fmla="*/ 92707 h 305759"/>
                <a:gd name="connsiteX13" fmla="*/ 6331 w 275675"/>
                <a:gd name="connsiteY13" fmla="*/ 69098 h 305759"/>
                <a:gd name="connsiteX14" fmla="*/ 0 w 275675"/>
                <a:gd name="connsiteY14" fmla="*/ 75432 h 305759"/>
                <a:gd name="connsiteX15" fmla="*/ 0 w 275675"/>
                <a:gd name="connsiteY15" fmla="*/ 158350 h 305759"/>
                <a:gd name="connsiteX16" fmla="*/ 3453 w 275675"/>
                <a:gd name="connsiteY16" fmla="*/ 166412 h 305759"/>
                <a:gd name="connsiteX17" fmla="*/ 31654 w 275675"/>
                <a:gd name="connsiteY17" fmla="*/ 195203 h 305759"/>
                <a:gd name="connsiteX18" fmla="*/ 35107 w 275675"/>
                <a:gd name="connsiteY18" fmla="*/ 236086 h 305759"/>
                <a:gd name="connsiteX19" fmla="*/ 105896 w 275675"/>
                <a:gd name="connsiteY19" fmla="*/ 305760 h 305759"/>
                <a:gd name="connsiteX20" fmla="*/ 275676 w 275675"/>
                <a:gd name="connsiteY20" fmla="*/ 141076 h 3057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75675" h="305759">
                  <a:moveTo>
                    <a:pt x="275100" y="140500"/>
                  </a:moveTo>
                  <a:lnTo>
                    <a:pt x="208915" y="75432"/>
                  </a:lnTo>
                  <a:lnTo>
                    <a:pt x="208915" y="75432"/>
                  </a:lnTo>
                  <a:cubicBezTo>
                    <a:pt x="208915" y="71977"/>
                    <a:pt x="206037" y="68523"/>
                    <a:pt x="202584" y="69098"/>
                  </a:cubicBezTo>
                  <a:cubicBezTo>
                    <a:pt x="183016" y="53551"/>
                    <a:pt x="164024" y="44914"/>
                    <a:pt x="146759" y="40883"/>
                  </a:cubicBezTo>
                  <a:cubicBezTo>
                    <a:pt x="166326" y="33398"/>
                    <a:pt x="172657" y="12668"/>
                    <a:pt x="172657" y="12668"/>
                  </a:cubicBezTo>
                  <a:cubicBezTo>
                    <a:pt x="133522" y="1728"/>
                    <a:pt x="119709" y="28791"/>
                    <a:pt x="116256" y="38004"/>
                  </a:cubicBezTo>
                  <a:cubicBezTo>
                    <a:pt x="115105" y="38004"/>
                    <a:pt x="113378" y="38004"/>
                    <a:pt x="112227" y="38004"/>
                  </a:cubicBezTo>
                  <a:lnTo>
                    <a:pt x="75969" y="0"/>
                  </a:lnTo>
                  <a:cubicBezTo>
                    <a:pt x="75969" y="0"/>
                    <a:pt x="76545" y="28791"/>
                    <a:pt x="105896" y="39156"/>
                  </a:cubicBezTo>
                  <a:cubicBezTo>
                    <a:pt x="104170" y="39156"/>
                    <a:pt x="102443" y="39732"/>
                    <a:pt x="100717" y="40307"/>
                  </a:cubicBezTo>
                  <a:cubicBezTo>
                    <a:pt x="89206" y="40883"/>
                    <a:pt x="78271" y="45490"/>
                    <a:pt x="69638" y="52400"/>
                  </a:cubicBezTo>
                  <a:cubicBezTo>
                    <a:pt x="40287" y="68523"/>
                    <a:pt x="23021" y="92707"/>
                    <a:pt x="23021" y="92707"/>
                  </a:cubicBezTo>
                  <a:cubicBezTo>
                    <a:pt x="20143" y="77736"/>
                    <a:pt x="13237" y="69674"/>
                    <a:pt x="6331" y="69098"/>
                  </a:cubicBezTo>
                  <a:cubicBezTo>
                    <a:pt x="2878" y="69098"/>
                    <a:pt x="0" y="71977"/>
                    <a:pt x="0" y="75432"/>
                  </a:cubicBezTo>
                  <a:lnTo>
                    <a:pt x="0" y="158350"/>
                  </a:lnTo>
                  <a:cubicBezTo>
                    <a:pt x="0" y="161229"/>
                    <a:pt x="1151" y="164108"/>
                    <a:pt x="3453" y="166412"/>
                  </a:cubicBezTo>
                  <a:lnTo>
                    <a:pt x="31654" y="195203"/>
                  </a:lnTo>
                  <a:lnTo>
                    <a:pt x="35107" y="236086"/>
                  </a:lnTo>
                  <a:lnTo>
                    <a:pt x="105896" y="305760"/>
                  </a:lnTo>
                  <a:cubicBezTo>
                    <a:pt x="197405" y="304033"/>
                    <a:pt x="271072" y="231479"/>
                    <a:pt x="275676" y="141076"/>
                  </a:cubicBezTo>
                  <a:close/>
                </a:path>
              </a:pathLst>
            </a:custGeom>
            <a:solidFill>
              <a:srgbClr val="087377"/>
            </a:solidFill>
            <a:ln w="12700" cap="flat">
              <a:noFill/>
              <a:prstDash val="solid"/>
              <a:miter/>
            </a:ln>
          </p:spPr>
          <p:txBody>
            <a:bodyPr rtlCol="0" anchor="ctr"/>
            <a:lstStyle/>
            <a:p>
              <a:endParaRPr lang="en-US"/>
            </a:p>
          </p:txBody>
        </p:sp>
        <p:grpSp>
          <p:nvGrpSpPr>
            <p:cNvPr id="63" name="Graphic 39">
              <a:extLst>
                <a:ext uri="{FF2B5EF4-FFF2-40B4-BE49-F238E27FC236}">
                  <a16:creationId xmlns:a16="http://schemas.microsoft.com/office/drawing/2014/main" id="{BF8D4AEF-2336-B401-1497-CA1A8B2EC588}"/>
                </a:ext>
              </a:extLst>
            </p:cNvPr>
            <p:cNvGrpSpPr/>
            <p:nvPr/>
          </p:nvGrpSpPr>
          <p:grpSpPr>
            <a:xfrm>
              <a:off x="5050273" y="3065658"/>
              <a:ext cx="210066" cy="234933"/>
              <a:chOff x="5050273" y="3065658"/>
              <a:chExt cx="210066" cy="234933"/>
            </a:xfrm>
            <a:noFill/>
          </p:grpSpPr>
          <p:sp>
            <p:nvSpPr>
              <p:cNvPr id="64" name="Freeform 63">
                <a:extLst>
                  <a:ext uri="{FF2B5EF4-FFF2-40B4-BE49-F238E27FC236}">
                    <a16:creationId xmlns:a16="http://schemas.microsoft.com/office/drawing/2014/main" id="{DF1907E2-62D5-6226-D882-13EA157778E3}"/>
                  </a:ext>
                </a:extLst>
              </p:cNvPr>
              <p:cNvSpPr/>
              <p:nvPr/>
            </p:nvSpPr>
            <p:spPr>
              <a:xfrm>
                <a:off x="5168063" y="3133605"/>
                <a:ext cx="92275" cy="142227"/>
              </a:xfrm>
              <a:custGeom>
                <a:avLst/>
                <a:gdLst>
                  <a:gd name="connsiteX0" fmla="*/ 45658 w 92275"/>
                  <a:gd name="connsiteY0" fmla="*/ 141651 h 142227"/>
                  <a:gd name="connsiteX1" fmla="*/ 88823 w 92275"/>
                  <a:gd name="connsiteY1" fmla="*/ 97313 h 142227"/>
                  <a:gd name="connsiteX2" fmla="*/ 92276 w 92275"/>
                  <a:gd name="connsiteY2" fmla="*/ 89252 h 142227"/>
                  <a:gd name="connsiteX3" fmla="*/ 92276 w 92275"/>
                  <a:gd name="connsiteY3" fmla="*/ 6334 h 142227"/>
                  <a:gd name="connsiteX4" fmla="*/ 85945 w 92275"/>
                  <a:gd name="connsiteY4" fmla="*/ 0 h 142227"/>
                  <a:gd name="connsiteX5" fmla="*/ 69255 w 92275"/>
                  <a:gd name="connsiteY5" fmla="*/ 23608 h 142227"/>
                  <a:gd name="connsiteX6" fmla="*/ 63499 w 92275"/>
                  <a:gd name="connsiteY6" fmla="*/ 69674 h 142227"/>
                  <a:gd name="connsiteX7" fmla="*/ 49687 w 92275"/>
                  <a:gd name="connsiteY7" fmla="*/ 73705 h 142227"/>
                  <a:gd name="connsiteX8" fmla="*/ 34148 w 92275"/>
                  <a:gd name="connsiteY8" fmla="*/ 89252 h 142227"/>
                  <a:gd name="connsiteX9" fmla="*/ 7674 w 92275"/>
                  <a:gd name="connsiteY9" fmla="*/ 101920 h 142227"/>
                  <a:gd name="connsiteX10" fmla="*/ 767 w 92275"/>
                  <a:gd name="connsiteY10" fmla="*/ 142227 h 1422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2275" h="142227">
                    <a:moveTo>
                      <a:pt x="45658" y="141651"/>
                    </a:moveTo>
                    <a:lnTo>
                      <a:pt x="88823" y="97313"/>
                    </a:lnTo>
                    <a:cubicBezTo>
                      <a:pt x="91125" y="95010"/>
                      <a:pt x="92276" y="92131"/>
                      <a:pt x="92276" y="89252"/>
                    </a:cubicBezTo>
                    <a:lnTo>
                      <a:pt x="92276" y="6334"/>
                    </a:lnTo>
                    <a:cubicBezTo>
                      <a:pt x="92276" y="2879"/>
                      <a:pt x="89398" y="0"/>
                      <a:pt x="85945" y="0"/>
                    </a:cubicBezTo>
                    <a:cubicBezTo>
                      <a:pt x="79039" y="0"/>
                      <a:pt x="72132" y="8061"/>
                      <a:pt x="69255" y="23608"/>
                    </a:cubicBezTo>
                    <a:lnTo>
                      <a:pt x="63499" y="69674"/>
                    </a:lnTo>
                    <a:cubicBezTo>
                      <a:pt x="58320" y="69674"/>
                      <a:pt x="53140" y="70250"/>
                      <a:pt x="49687" y="73705"/>
                    </a:cubicBezTo>
                    <a:lnTo>
                      <a:pt x="34148" y="89252"/>
                    </a:lnTo>
                    <a:cubicBezTo>
                      <a:pt x="20335" y="92131"/>
                      <a:pt x="15155" y="93858"/>
                      <a:pt x="7674" y="101920"/>
                    </a:cubicBezTo>
                    <a:cubicBezTo>
                      <a:pt x="-1535" y="111133"/>
                      <a:pt x="-384" y="123801"/>
                      <a:pt x="767" y="142227"/>
                    </a:cubicBezTo>
                  </a:path>
                </a:pathLst>
              </a:custGeom>
              <a:noFill/>
              <a:ln w="12700" cap="flat">
                <a:solidFill>
                  <a:srgbClr val="FFFFFF"/>
                </a:solidFill>
                <a:prstDash val="solid"/>
                <a:miter/>
              </a:ln>
            </p:spPr>
            <p:txBody>
              <a:bodyPr rtlCol="0" anchor="ctr"/>
              <a:lstStyle/>
              <a:p>
                <a:endParaRPr lang="en-US"/>
              </a:p>
            </p:txBody>
          </p:sp>
          <p:sp>
            <p:nvSpPr>
              <p:cNvPr id="65" name="Freeform 64">
                <a:extLst>
                  <a:ext uri="{FF2B5EF4-FFF2-40B4-BE49-F238E27FC236}">
                    <a16:creationId xmlns:a16="http://schemas.microsoft.com/office/drawing/2014/main" id="{441E8CDF-D8C8-B2ED-6425-985464F47BFC}"/>
                  </a:ext>
                </a:extLst>
              </p:cNvPr>
              <p:cNvSpPr/>
              <p:nvPr/>
            </p:nvSpPr>
            <p:spPr>
              <a:xfrm>
                <a:off x="5166529" y="3275256"/>
                <a:ext cx="60429" cy="25336"/>
              </a:xfrm>
              <a:custGeom>
                <a:avLst/>
                <a:gdLst>
                  <a:gd name="connsiteX0" fmla="*/ 0 w 60429"/>
                  <a:gd name="connsiteY0" fmla="*/ 0 h 25336"/>
                  <a:gd name="connsiteX1" fmla="*/ 60430 w 60429"/>
                  <a:gd name="connsiteY1" fmla="*/ 0 h 25336"/>
                  <a:gd name="connsiteX2" fmla="*/ 60430 w 60429"/>
                  <a:gd name="connsiteY2" fmla="*/ 25336 h 25336"/>
                  <a:gd name="connsiteX3" fmla="*/ 0 w 60429"/>
                  <a:gd name="connsiteY3" fmla="*/ 25336 h 25336"/>
                </a:gdLst>
                <a:ahLst/>
                <a:cxnLst>
                  <a:cxn ang="0">
                    <a:pos x="connsiteX0" y="connsiteY0"/>
                  </a:cxn>
                  <a:cxn ang="0">
                    <a:pos x="connsiteX1" y="connsiteY1"/>
                  </a:cxn>
                  <a:cxn ang="0">
                    <a:pos x="connsiteX2" y="connsiteY2"/>
                  </a:cxn>
                  <a:cxn ang="0">
                    <a:pos x="connsiteX3" y="connsiteY3"/>
                  </a:cxn>
                </a:cxnLst>
                <a:rect l="l" t="t" r="r" b="b"/>
                <a:pathLst>
                  <a:path w="60429" h="25336">
                    <a:moveTo>
                      <a:pt x="0" y="0"/>
                    </a:moveTo>
                    <a:lnTo>
                      <a:pt x="60430" y="0"/>
                    </a:lnTo>
                    <a:lnTo>
                      <a:pt x="60430" y="25336"/>
                    </a:lnTo>
                    <a:lnTo>
                      <a:pt x="0" y="25336"/>
                    </a:lnTo>
                    <a:close/>
                  </a:path>
                </a:pathLst>
              </a:custGeom>
              <a:noFill/>
              <a:ln w="12700" cap="flat">
                <a:solidFill>
                  <a:srgbClr val="FFFFFF"/>
                </a:solidFill>
                <a:prstDash val="solid"/>
                <a:miter/>
              </a:ln>
            </p:spPr>
            <p:txBody>
              <a:bodyPr rtlCol="0" anchor="ctr"/>
              <a:lstStyle/>
              <a:p>
                <a:endParaRPr lang="en-US"/>
              </a:p>
            </p:txBody>
          </p:sp>
          <p:sp>
            <p:nvSpPr>
              <p:cNvPr id="66" name="Freeform 65">
                <a:extLst>
                  <a:ext uri="{FF2B5EF4-FFF2-40B4-BE49-F238E27FC236}">
                    <a16:creationId xmlns:a16="http://schemas.microsoft.com/office/drawing/2014/main" id="{7D9E55B9-8E24-5EF5-76FE-1505BA95E745}"/>
                  </a:ext>
                </a:extLst>
              </p:cNvPr>
              <p:cNvSpPr/>
              <p:nvPr/>
            </p:nvSpPr>
            <p:spPr>
              <a:xfrm>
                <a:off x="5214297" y="3203855"/>
                <a:ext cx="26838" cy="36276"/>
              </a:xfrm>
              <a:custGeom>
                <a:avLst/>
                <a:gdLst>
                  <a:gd name="connsiteX0" fmla="*/ 17841 w 26838"/>
                  <a:gd name="connsiteY0" fmla="*/ 0 h 36276"/>
                  <a:gd name="connsiteX1" fmla="*/ 23021 w 26838"/>
                  <a:gd name="connsiteY1" fmla="*/ 1727 h 36276"/>
                  <a:gd name="connsiteX2" fmla="*/ 25899 w 26838"/>
                  <a:gd name="connsiteY2" fmla="*/ 9213 h 36276"/>
                  <a:gd name="connsiteX3" fmla="*/ 0 w 26838"/>
                  <a:gd name="connsiteY3" fmla="*/ 36277 h 36276"/>
                </a:gdLst>
                <a:ahLst/>
                <a:cxnLst>
                  <a:cxn ang="0">
                    <a:pos x="connsiteX0" y="connsiteY0"/>
                  </a:cxn>
                  <a:cxn ang="0">
                    <a:pos x="connsiteX1" y="connsiteY1"/>
                  </a:cxn>
                  <a:cxn ang="0">
                    <a:pos x="connsiteX2" y="connsiteY2"/>
                  </a:cxn>
                  <a:cxn ang="0">
                    <a:pos x="connsiteX3" y="connsiteY3"/>
                  </a:cxn>
                </a:cxnLst>
                <a:rect l="l" t="t" r="r" b="b"/>
                <a:pathLst>
                  <a:path w="26838" h="36276">
                    <a:moveTo>
                      <a:pt x="17841" y="0"/>
                    </a:moveTo>
                    <a:cubicBezTo>
                      <a:pt x="19568" y="0"/>
                      <a:pt x="21294" y="576"/>
                      <a:pt x="23021" y="1727"/>
                    </a:cubicBezTo>
                    <a:cubicBezTo>
                      <a:pt x="25899" y="2879"/>
                      <a:pt x="28201" y="6334"/>
                      <a:pt x="25899" y="9213"/>
                    </a:cubicBezTo>
                    <a:lnTo>
                      <a:pt x="0" y="36277"/>
                    </a:lnTo>
                  </a:path>
                </a:pathLst>
              </a:custGeom>
              <a:noFill/>
              <a:ln w="12700" cap="flat">
                <a:solidFill>
                  <a:srgbClr val="FFFFFF"/>
                </a:solidFill>
                <a:prstDash val="solid"/>
                <a:miter/>
              </a:ln>
            </p:spPr>
            <p:txBody>
              <a:bodyPr rtlCol="0" anchor="ctr"/>
              <a:lstStyle/>
              <a:p>
                <a:endParaRPr lang="en-US"/>
              </a:p>
            </p:txBody>
          </p:sp>
          <p:sp>
            <p:nvSpPr>
              <p:cNvPr id="67" name="Freeform 66">
                <a:extLst>
                  <a:ext uri="{FF2B5EF4-FFF2-40B4-BE49-F238E27FC236}">
                    <a16:creationId xmlns:a16="http://schemas.microsoft.com/office/drawing/2014/main" id="{279BB690-B3B5-F0C2-D68C-D4208140B3D4}"/>
                  </a:ext>
                </a:extLst>
              </p:cNvPr>
              <p:cNvSpPr/>
              <p:nvPr/>
            </p:nvSpPr>
            <p:spPr>
              <a:xfrm>
                <a:off x="5050273" y="3133605"/>
                <a:ext cx="92275" cy="141651"/>
              </a:xfrm>
              <a:custGeom>
                <a:avLst/>
                <a:gdLst>
                  <a:gd name="connsiteX0" fmla="*/ 91508 w 92275"/>
                  <a:gd name="connsiteY0" fmla="*/ 141076 h 141651"/>
                  <a:gd name="connsiteX1" fmla="*/ 84602 w 92275"/>
                  <a:gd name="connsiteY1" fmla="*/ 101920 h 141651"/>
                  <a:gd name="connsiteX2" fmla="*/ 58128 w 92275"/>
                  <a:gd name="connsiteY2" fmla="*/ 89252 h 141651"/>
                  <a:gd name="connsiteX3" fmla="*/ 42589 w 92275"/>
                  <a:gd name="connsiteY3" fmla="*/ 73705 h 141651"/>
                  <a:gd name="connsiteX4" fmla="*/ 28776 w 92275"/>
                  <a:gd name="connsiteY4" fmla="*/ 69674 h 141651"/>
                  <a:gd name="connsiteX5" fmla="*/ 23021 w 92275"/>
                  <a:gd name="connsiteY5" fmla="*/ 23608 h 141651"/>
                  <a:gd name="connsiteX6" fmla="*/ 6331 w 92275"/>
                  <a:gd name="connsiteY6" fmla="*/ 0 h 141651"/>
                  <a:gd name="connsiteX7" fmla="*/ 0 w 92275"/>
                  <a:gd name="connsiteY7" fmla="*/ 6334 h 141651"/>
                  <a:gd name="connsiteX8" fmla="*/ 0 w 92275"/>
                  <a:gd name="connsiteY8" fmla="*/ 89252 h 141651"/>
                  <a:gd name="connsiteX9" fmla="*/ 3453 w 92275"/>
                  <a:gd name="connsiteY9" fmla="*/ 97313 h 141651"/>
                  <a:gd name="connsiteX10" fmla="*/ 46617 w 92275"/>
                  <a:gd name="connsiteY10" fmla="*/ 141651 h 141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2275" h="141651">
                    <a:moveTo>
                      <a:pt x="91508" y="141076"/>
                    </a:moveTo>
                    <a:cubicBezTo>
                      <a:pt x="92659" y="123225"/>
                      <a:pt x="93810" y="110557"/>
                      <a:pt x="84602" y="101920"/>
                    </a:cubicBezTo>
                    <a:cubicBezTo>
                      <a:pt x="77120" y="94434"/>
                      <a:pt x="71940" y="92707"/>
                      <a:pt x="58128" y="89252"/>
                    </a:cubicBezTo>
                    <a:lnTo>
                      <a:pt x="42589" y="73705"/>
                    </a:lnTo>
                    <a:cubicBezTo>
                      <a:pt x="39711" y="70826"/>
                      <a:pt x="33956" y="69098"/>
                      <a:pt x="28776" y="69674"/>
                    </a:cubicBezTo>
                    <a:lnTo>
                      <a:pt x="23021" y="23608"/>
                    </a:lnTo>
                    <a:cubicBezTo>
                      <a:pt x="20143" y="8637"/>
                      <a:pt x="13237" y="576"/>
                      <a:pt x="6331" y="0"/>
                    </a:cubicBezTo>
                    <a:cubicBezTo>
                      <a:pt x="2878" y="0"/>
                      <a:pt x="0" y="2879"/>
                      <a:pt x="0" y="6334"/>
                    </a:cubicBezTo>
                    <a:lnTo>
                      <a:pt x="0" y="89252"/>
                    </a:lnTo>
                    <a:cubicBezTo>
                      <a:pt x="0" y="92131"/>
                      <a:pt x="1151" y="95010"/>
                      <a:pt x="3453" y="97313"/>
                    </a:cubicBezTo>
                    <a:lnTo>
                      <a:pt x="46617" y="141651"/>
                    </a:lnTo>
                  </a:path>
                </a:pathLst>
              </a:custGeom>
              <a:noFill/>
              <a:ln w="12700" cap="flat">
                <a:solidFill>
                  <a:srgbClr val="FFFFFF"/>
                </a:solidFill>
                <a:prstDash val="solid"/>
                <a:miter/>
              </a:ln>
            </p:spPr>
            <p:txBody>
              <a:bodyPr rtlCol="0" anchor="ctr"/>
              <a:lstStyle/>
              <a:p>
                <a:endParaRPr lang="en-US"/>
              </a:p>
            </p:txBody>
          </p:sp>
          <p:sp>
            <p:nvSpPr>
              <p:cNvPr id="68" name="Freeform 67">
                <a:extLst>
                  <a:ext uri="{FF2B5EF4-FFF2-40B4-BE49-F238E27FC236}">
                    <a16:creationId xmlns:a16="http://schemas.microsoft.com/office/drawing/2014/main" id="{7B3C0F8E-DAD1-2D15-6EAB-C3419BFEF771}"/>
                  </a:ext>
                </a:extLst>
              </p:cNvPr>
              <p:cNvSpPr/>
              <p:nvPr/>
            </p:nvSpPr>
            <p:spPr>
              <a:xfrm>
                <a:off x="5085380" y="3275256"/>
                <a:ext cx="60429" cy="25336"/>
              </a:xfrm>
              <a:custGeom>
                <a:avLst/>
                <a:gdLst>
                  <a:gd name="connsiteX0" fmla="*/ 0 w 60429"/>
                  <a:gd name="connsiteY0" fmla="*/ 0 h 25336"/>
                  <a:gd name="connsiteX1" fmla="*/ 60430 w 60429"/>
                  <a:gd name="connsiteY1" fmla="*/ 0 h 25336"/>
                  <a:gd name="connsiteX2" fmla="*/ 60430 w 60429"/>
                  <a:gd name="connsiteY2" fmla="*/ 25336 h 25336"/>
                  <a:gd name="connsiteX3" fmla="*/ 0 w 60429"/>
                  <a:gd name="connsiteY3" fmla="*/ 25336 h 25336"/>
                </a:gdLst>
                <a:ahLst/>
                <a:cxnLst>
                  <a:cxn ang="0">
                    <a:pos x="connsiteX0" y="connsiteY0"/>
                  </a:cxn>
                  <a:cxn ang="0">
                    <a:pos x="connsiteX1" y="connsiteY1"/>
                  </a:cxn>
                  <a:cxn ang="0">
                    <a:pos x="connsiteX2" y="connsiteY2"/>
                  </a:cxn>
                  <a:cxn ang="0">
                    <a:pos x="connsiteX3" y="connsiteY3"/>
                  </a:cxn>
                </a:cxnLst>
                <a:rect l="l" t="t" r="r" b="b"/>
                <a:pathLst>
                  <a:path w="60429" h="25336">
                    <a:moveTo>
                      <a:pt x="0" y="0"/>
                    </a:moveTo>
                    <a:lnTo>
                      <a:pt x="60430" y="0"/>
                    </a:lnTo>
                    <a:lnTo>
                      <a:pt x="60430" y="25336"/>
                    </a:lnTo>
                    <a:lnTo>
                      <a:pt x="0" y="25336"/>
                    </a:lnTo>
                    <a:close/>
                  </a:path>
                </a:pathLst>
              </a:custGeom>
              <a:noFill/>
              <a:ln w="12700" cap="flat">
                <a:solidFill>
                  <a:srgbClr val="FFFFFF"/>
                </a:solidFill>
                <a:prstDash val="solid"/>
                <a:miter/>
              </a:ln>
            </p:spPr>
            <p:txBody>
              <a:bodyPr rtlCol="0" anchor="ctr"/>
              <a:lstStyle/>
              <a:p>
                <a:endParaRPr lang="en-US"/>
              </a:p>
            </p:txBody>
          </p:sp>
          <p:sp>
            <p:nvSpPr>
              <p:cNvPr id="69" name="Freeform 68">
                <a:extLst>
                  <a:ext uri="{FF2B5EF4-FFF2-40B4-BE49-F238E27FC236}">
                    <a16:creationId xmlns:a16="http://schemas.microsoft.com/office/drawing/2014/main" id="{17B38928-DE52-88D4-976C-5D16EA04D335}"/>
                  </a:ext>
                </a:extLst>
              </p:cNvPr>
              <p:cNvSpPr/>
              <p:nvPr/>
            </p:nvSpPr>
            <p:spPr>
              <a:xfrm>
                <a:off x="5069224" y="3203855"/>
                <a:ext cx="28817" cy="36276"/>
              </a:xfrm>
              <a:custGeom>
                <a:avLst/>
                <a:gdLst>
                  <a:gd name="connsiteX0" fmla="*/ 9825 w 28817"/>
                  <a:gd name="connsiteY0" fmla="*/ 0 h 36276"/>
                  <a:gd name="connsiteX1" fmla="*/ 4070 w 28817"/>
                  <a:gd name="connsiteY1" fmla="*/ 1727 h 36276"/>
                  <a:gd name="connsiteX2" fmla="*/ 1192 w 28817"/>
                  <a:gd name="connsiteY2" fmla="*/ 9213 h 36276"/>
                  <a:gd name="connsiteX3" fmla="*/ 28817 w 28817"/>
                  <a:gd name="connsiteY3" fmla="*/ 36277 h 36276"/>
                </a:gdLst>
                <a:ahLst/>
                <a:cxnLst>
                  <a:cxn ang="0">
                    <a:pos x="connsiteX0" y="connsiteY0"/>
                  </a:cxn>
                  <a:cxn ang="0">
                    <a:pos x="connsiteX1" y="connsiteY1"/>
                  </a:cxn>
                  <a:cxn ang="0">
                    <a:pos x="connsiteX2" y="connsiteY2"/>
                  </a:cxn>
                  <a:cxn ang="0">
                    <a:pos x="connsiteX3" y="connsiteY3"/>
                  </a:cxn>
                </a:cxnLst>
                <a:rect l="l" t="t" r="r" b="b"/>
                <a:pathLst>
                  <a:path w="28817" h="36276">
                    <a:moveTo>
                      <a:pt x="9825" y="0"/>
                    </a:moveTo>
                    <a:cubicBezTo>
                      <a:pt x="7523" y="0"/>
                      <a:pt x="5796" y="576"/>
                      <a:pt x="4070" y="1727"/>
                    </a:cubicBezTo>
                    <a:cubicBezTo>
                      <a:pt x="1192" y="2879"/>
                      <a:pt x="-1686" y="6334"/>
                      <a:pt x="1192" y="9213"/>
                    </a:cubicBezTo>
                    <a:lnTo>
                      <a:pt x="28817" y="36277"/>
                    </a:lnTo>
                  </a:path>
                </a:pathLst>
              </a:custGeom>
              <a:noFill/>
              <a:ln w="12700" cap="flat">
                <a:solidFill>
                  <a:srgbClr val="FFFFFF"/>
                </a:solidFill>
                <a:prstDash val="solid"/>
                <a:miter/>
              </a:ln>
            </p:spPr>
            <p:txBody>
              <a:bodyPr rtlCol="0" anchor="ctr"/>
              <a:lstStyle/>
              <a:p>
                <a:endParaRPr lang="en-US"/>
              </a:p>
            </p:txBody>
          </p:sp>
          <p:sp>
            <p:nvSpPr>
              <p:cNvPr id="70" name="Freeform 69">
                <a:extLst>
                  <a:ext uri="{FF2B5EF4-FFF2-40B4-BE49-F238E27FC236}">
                    <a16:creationId xmlns:a16="http://schemas.microsoft.com/office/drawing/2014/main" id="{A5D59675-5E22-5274-9033-36BE9EF8A4CE}"/>
                  </a:ext>
                </a:extLst>
              </p:cNvPr>
              <p:cNvSpPr/>
              <p:nvPr/>
            </p:nvSpPr>
            <p:spPr>
              <a:xfrm>
                <a:off x="5099768" y="3105389"/>
                <a:ext cx="109349" cy="111708"/>
              </a:xfrm>
              <a:custGeom>
                <a:avLst/>
                <a:gdLst>
                  <a:gd name="connsiteX0" fmla="*/ 109349 w 109349"/>
                  <a:gd name="connsiteY0" fmla="*/ 55854 h 111708"/>
                  <a:gd name="connsiteX1" fmla="*/ 54675 w 109349"/>
                  <a:gd name="connsiteY1" fmla="*/ 111709 h 111708"/>
                  <a:gd name="connsiteX2" fmla="*/ 0 w 109349"/>
                  <a:gd name="connsiteY2" fmla="*/ 55854 h 111708"/>
                  <a:gd name="connsiteX3" fmla="*/ 54675 w 109349"/>
                  <a:gd name="connsiteY3" fmla="*/ 0 h 111708"/>
                  <a:gd name="connsiteX4" fmla="*/ 109349 w 109349"/>
                  <a:gd name="connsiteY4" fmla="*/ 55854 h 1117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349" h="111708">
                    <a:moveTo>
                      <a:pt x="109349" y="55854"/>
                    </a:moveTo>
                    <a:cubicBezTo>
                      <a:pt x="109349" y="86702"/>
                      <a:pt x="84871" y="111709"/>
                      <a:pt x="54675" y="111709"/>
                    </a:cubicBezTo>
                    <a:cubicBezTo>
                      <a:pt x="24479" y="111709"/>
                      <a:pt x="0" y="86702"/>
                      <a:pt x="0" y="55854"/>
                    </a:cubicBezTo>
                    <a:cubicBezTo>
                      <a:pt x="0" y="25007"/>
                      <a:pt x="24479" y="0"/>
                      <a:pt x="54675" y="0"/>
                    </a:cubicBezTo>
                    <a:cubicBezTo>
                      <a:pt x="84871" y="0"/>
                      <a:pt x="109349" y="25007"/>
                      <a:pt x="109349" y="55854"/>
                    </a:cubicBezTo>
                    <a:close/>
                  </a:path>
                </a:pathLst>
              </a:custGeom>
              <a:noFill/>
              <a:ln w="12700" cap="flat">
                <a:solidFill>
                  <a:srgbClr val="FFFFFF"/>
                </a:solidFill>
                <a:prstDash val="solid"/>
                <a:miter/>
              </a:ln>
            </p:spPr>
            <p:txBody>
              <a:bodyPr rtlCol="0" anchor="ctr"/>
              <a:lstStyle/>
              <a:p>
                <a:endParaRPr lang="en-US"/>
              </a:p>
            </p:txBody>
          </p:sp>
          <p:sp>
            <p:nvSpPr>
              <p:cNvPr id="71" name="Freeform 70">
                <a:extLst>
                  <a:ext uri="{FF2B5EF4-FFF2-40B4-BE49-F238E27FC236}">
                    <a16:creationId xmlns:a16="http://schemas.microsoft.com/office/drawing/2014/main" id="{6897BCF7-BF08-06AB-CFAB-053397E6E898}"/>
                  </a:ext>
                </a:extLst>
              </p:cNvPr>
              <p:cNvSpPr/>
              <p:nvPr/>
            </p:nvSpPr>
            <p:spPr>
              <a:xfrm rot="-947999">
                <a:off x="5112912" y="3116152"/>
                <a:ext cx="87479" cy="87524"/>
              </a:xfrm>
              <a:custGeom>
                <a:avLst/>
                <a:gdLst>
                  <a:gd name="connsiteX0" fmla="*/ 87480 w 87479"/>
                  <a:gd name="connsiteY0" fmla="*/ 43762 h 87524"/>
                  <a:gd name="connsiteX1" fmla="*/ 43740 w 87479"/>
                  <a:gd name="connsiteY1" fmla="*/ 87524 h 87524"/>
                  <a:gd name="connsiteX2" fmla="*/ 0 w 87479"/>
                  <a:gd name="connsiteY2" fmla="*/ 43762 h 87524"/>
                  <a:gd name="connsiteX3" fmla="*/ 43740 w 87479"/>
                  <a:gd name="connsiteY3" fmla="*/ 0 h 87524"/>
                  <a:gd name="connsiteX4" fmla="*/ 87480 w 87479"/>
                  <a:gd name="connsiteY4" fmla="*/ 43762 h 875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479" h="87524">
                    <a:moveTo>
                      <a:pt x="87480" y="43762"/>
                    </a:moveTo>
                    <a:cubicBezTo>
                      <a:pt x="87480" y="67931"/>
                      <a:pt x="67897" y="87524"/>
                      <a:pt x="43740" y="87524"/>
                    </a:cubicBezTo>
                    <a:cubicBezTo>
                      <a:pt x="19583" y="87524"/>
                      <a:pt x="0" y="67931"/>
                      <a:pt x="0" y="43762"/>
                    </a:cubicBezTo>
                    <a:cubicBezTo>
                      <a:pt x="0" y="19592"/>
                      <a:pt x="19583" y="0"/>
                      <a:pt x="43740" y="0"/>
                    </a:cubicBezTo>
                    <a:cubicBezTo>
                      <a:pt x="67897" y="0"/>
                      <a:pt x="87480" y="19593"/>
                      <a:pt x="87480" y="43762"/>
                    </a:cubicBezTo>
                    <a:close/>
                  </a:path>
                </a:pathLst>
              </a:custGeom>
              <a:noFill/>
              <a:ln w="12700" cap="flat">
                <a:solidFill>
                  <a:srgbClr val="FFFFFF"/>
                </a:solidFill>
                <a:prstDash val="solid"/>
                <a:miter/>
              </a:ln>
            </p:spPr>
            <p:txBody>
              <a:bodyPr rtlCol="0" anchor="ctr"/>
              <a:lstStyle/>
              <a:p>
                <a:endParaRPr lang="en-US"/>
              </a:p>
            </p:txBody>
          </p:sp>
          <p:sp>
            <p:nvSpPr>
              <p:cNvPr id="72" name="Freeform 71">
                <a:extLst>
                  <a:ext uri="{FF2B5EF4-FFF2-40B4-BE49-F238E27FC236}">
                    <a16:creationId xmlns:a16="http://schemas.microsoft.com/office/drawing/2014/main" id="{19589AE4-1271-188C-8D9A-39B740C71576}"/>
                  </a:ext>
                </a:extLst>
              </p:cNvPr>
              <p:cNvSpPr/>
              <p:nvPr/>
            </p:nvSpPr>
            <p:spPr>
              <a:xfrm>
                <a:off x="5126818" y="3065658"/>
                <a:ext cx="39711" cy="41458"/>
              </a:xfrm>
              <a:custGeom>
                <a:avLst/>
                <a:gdLst>
                  <a:gd name="connsiteX0" fmla="*/ 0 w 39711"/>
                  <a:gd name="connsiteY0" fmla="*/ 0 h 41458"/>
                  <a:gd name="connsiteX1" fmla="*/ 39711 w 39711"/>
                  <a:gd name="connsiteY1" fmla="*/ 41459 h 41458"/>
                </a:gdLst>
                <a:ahLst/>
                <a:cxnLst>
                  <a:cxn ang="0">
                    <a:pos x="connsiteX0" y="connsiteY0"/>
                  </a:cxn>
                  <a:cxn ang="0">
                    <a:pos x="connsiteX1" y="connsiteY1"/>
                  </a:cxn>
                </a:cxnLst>
                <a:rect l="l" t="t" r="r" b="b"/>
                <a:pathLst>
                  <a:path w="39711" h="41458">
                    <a:moveTo>
                      <a:pt x="0" y="0"/>
                    </a:moveTo>
                    <a:cubicBezTo>
                      <a:pt x="0" y="0"/>
                      <a:pt x="575" y="35125"/>
                      <a:pt x="39711" y="41459"/>
                    </a:cubicBezTo>
                  </a:path>
                </a:pathLst>
              </a:custGeom>
              <a:noFill/>
              <a:ln w="12700" cap="flat">
                <a:solidFill>
                  <a:srgbClr val="FFFFFF"/>
                </a:solidFill>
                <a:prstDash val="solid"/>
                <a:miter/>
              </a:ln>
            </p:spPr>
            <p:txBody>
              <a:bodyPr rtlCol="0" anchor="ctr"/>
              <a:lstStyle/>
              <a:p>
                <a:endParaRPr lang="en-US"/>
              </a:p>
            </p:txBody>
          </p:sp>
          <p:sp>
            <p:nvSpPr>
              <p:cNvPr id="73" name="Freeform 72">
                <a:extLst>
                  <a:ext uri="{FF2B5EF4-FFF2-40B4-BE49-F238E27FC236}">
                    <a16:creationId xmlns:a16="http://schemas.microsoft.com/office/drawing/2014/main" id="{74F03DC0-8FD5-3D69-1B3A-8179F4D18463}"/>
                  </a:ext>
                </a:extLst>
              </p:cNvPr>
              <p:cNvSpPr/>
              <p:nvPr/>
            </p:nvSpPr>
            <p:spPr>
              <a:xfrm>
                <a:off x="5166529" y="3075715"/>
                <a:ext cx="56976" cy="33260"/>
              </a:xfrm>
              <a:custGeom>
                <a:avLst/>
                <a:gdLst>
                  <a:gd name="connsiteX0" fmla="*/ 0 w 56976"/>
                  <a:gd name="connsiteY0" fmla="*/ 30826 h 33260"/>
                  <a:gd name="connsiteX1" fmla="*/ 56977 w 56976"/>
                  <a:gd name="connsiteY1" fmla="*/ 2610 h 33260"/>
                  <a:gd name="connsiteX2" fmla="*/ 0 w 56976"/>
                  <a:gd name="connsiteY2" fmla="*/ 30826 h 33260"/>
                </a:gdLst>
                <a:ahLst/>
                <a:cxnLst>
                  <a:cxn ang="0">
                    <a:pos x="connsiteX0" y="connsiteY0"/>
                  </a:cxn>
                  <a:cxn ang="0">
                    <a:pos x="connsiteX1" y="connsiteY1"/>
                  </a:cxn>
                  <a:cxn ang="0">
                    <a:pos x="connsiteX2" y="connsiteY2"/>
                  </a:cxn>
                </a:cxnLst>
                <a:rect l="l" t="t" r="r" b="b"/>
                <a:pathLst>
                  <a:path w="56976" h="33260">
                    <a:moveTo>
                      <a:pt x="0" y="30826"/>
                    </a:moveTo>
                    <a:cubicBezTo>
                      <a:pt x="0" y="30826"/>
                      <a:pt x="10359" y="-10633"/>
                      <a:pt x="56977" y="2610"/>
                    </a:cubicBezTo>
                    <a:cubicBezTo>
                      <a:pt x="56977" y="2610"/>
                      <a:pt x="45466" y="43494"/>
                      <a:pt x="0" y="30826"/>
                    </a:cubicBezTo>
                    <a:close/>
                  </a:path>
                </a:pathLst>
              </a:custGeom>
              <a:noFill/>
              <a:ln w="12700" cap="flat">
                <a:solidFill>
                  <a:srgbClr val="FFFFFF"/>
                </a:solidFill>
                <a:prstDash val="solid"/>
                <a:miter/>
              </a:ln>
            </p:spPr>
            <p:txBody>
              <a:bodyPr rtlCol="0" anchor="ctr"/>
              <a:lstStyle/>
              <a:p>
                <a:endParaRPr lang="en-US"/>
              </a:p>
            </p:txBody>
          </p:sp>
          <p:sp>
            <p:nvSpPr>
              <p:cNvPr id="74" name="Freeform 73">
                <a:extLst>
                  <a:ext uri="{FF2B5EF4-FFF2-40B4-BE49-F238E27FC236}">
                    <a16:creationId xmlns:a16="http://schemas.microsoft.com/office/drawing/2014/main" id="{AE67C806-17EC-13A9-AC8E-893F48D392BD}"/>
                  </a:ext>
                </a:extLst>
              </p:cNvPr>
              <p:cNvSpPr/>
              <p:nvPr/>
            </p:nvSpPr>
            <p:spPr>
              <a:xfrm>
                <a:off x="5166529" y="3078326"/>
                <a:ext cx="56976" cy="28790"/>
              </a:xfrm>
              <a:custGeom>
                <a:avLst/>
                <a:gdLst>
                  <a:gd name="connsiteX0" fmla="*/ 56977 w 56976"/>
                  <a:gd name="connsiteY0" fmla="*/ 0 h 28790"/>
                  <a:gd name="connsiteX1" fmla="*/ 0 w 56976"/>
                  <a:gd name="connsiteY1" fmla="*/ 28791 h 28790"/>
                </a:gdLst>
                <a:ahLst/>
                <a:cxnLst>
                  <a:cxn ang="0">
                    <a:pos x="connsiteX0" y="connsiteY0"/>
                  </a:cxn>
                  <a:cxn ang="0">
                    <a:pos x="connsiteX1" y="connsiteY1"/>
                  </a:cxn>
                </a:cxnLst>
                <a:rect l="l" t="t" r="r" b="b"/>
                <a:pathLst>
                  <a:path w="56976" h="28790">
                    <a:moveTo>
                      <a:pt x="56977" y="0"/>
                    </a:moveTo>
                    <a:lnTo>
                      <a:pt x="0" y="28791"/>
                    </a:lnTo>
                  </a:path>
                </a:pathLst>
              </a:custGeom>
              <a:ln w="12700" cap="flat">
                <a:solidFill>
                  <a:srgbClr val="FFFFFF"/>
                </a:solidFill>
                <a:prstDash val="solid"/>
                <a:miter/>
              </a:ln>
            </p:spPr>
            <p:txBody>
              <a:bodyPr rtlCol="0" anchor="ctr"/>
              <a:lstStyle/>
              <a:p>
                <a:endParaRPr lang="en-US"/>
              </a:p>
            </p:txBody>
          </p:sp>
          <p:sp>
            <p:nvSpPr>
              <p:cNvPr id="75" name="Freeform 74">
                <a:extLst>
                  <a:ext uri="{FF2B5EF4-FFF2-40B4-BE49-F238E27FC236}">
                    <a16:creationId xmlns:a16="http://schemas.microsoft.com/office/drawing/2014/main" id="{2FBE547D-440C-0143-F9DA-779C4BB322F9}"/>
                  </a:ext>
                </a:extLst>
              </p:cNvPr>
              <p:cNvSpPr/>
              <p:nvPr/>
            </p:nvSpPr>
            <p:spPr>
              <a:xfrm>
                <a:off x="5128544" y="3135332"/>
                <a:ext cx="44315" cy="52975"/>
              </a:xfrm>
              <a:custGeom>
                <a:avLst/>
                <a:gdLst>
                  <a:gd name="connsiteX0" fmla="*/ 43164 w 44315"/>
                  <a:gd name="connsiteY0" fmla="*/ 46065 h 52975"/>
                  <a:gd name="connsiteX1" fmla="*/ 25899 w 44315"/>
                  <a:gd name="connsiteY1" fmla="*/ 52975 h 52975"/>
                  <a:gd name="connsiteX2" fmla="*/ 0 w 44315"/>
                  <a:gd name="connsiteY2" fmla="*/ 26488 h 52975"/>
                  <a:gd name="connsiteX3" fmla="*/ 25899 w 44315"/>
                  <a:gd name="connsiteY3" fmla="*/ 0 h 52975"/>
                  <a:gd name="connsiteX4" fmla="*/ 44315 w 44315"/>
                  <a:gd name="connsiteY4" fmla="*/ 7486 h 52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315" h="52975">
                    <a:moveTo>
                      <a:pt x="43164" y="46065"/>
                    </a:moveTo>
                    <a:cubicBezTo>
                      <a:pt x="38560" y="50096"/>
                      <a:pt x="32229" y="52975"/>
                      <a:pt x="25899" y="52975"/>
                    </a:cubicBezTo>
                    <a:cubicBezTo>
                      <a:pt x="11510" y="52975"/>
                      <a:pt x="0" y="41459"/>
                      <a:pt x="0" y="26488"/>
                    </a:cubicBezTo>
                    <a:cubicBezTo>
                      <a:pt x="0" y="11516"/>
                      <a:pt x="11510" y="0"/>
                      <a:pt x="25899" y="0"/>
                    </a:cubicBezTo>
                    <a:cubicBezTo>
                      <a:pt x="40287" y="0"/>
                      <a:pt x="39711" y="2879"/>
                      <a:pt x="44315" y="7486"/>
                    </a:cubicBezTo>
                  </a:path>
                </a:pathLst>
              </a:custGeom>
              <a:noFill/>
              <a:ln w="12700" cap="flat">
                <a:solidFill>
                  <a:srgbClr val="FFFFFF"/>
                </a:solidFill>
                <a:prstDash val="solid"/>
                <a:miter/>
              </a:ln>
            </p:spPr>
            <p:txBody>
              <a:bodyPr rtlCol="0" anchor="ctr"/>
              <a:lstStyle/>
              <a:p>
                <a:endParaRPr lang="en-US"/>
              </a:p>
            </p:txBody>
          </p:sp>
          <p:sp>
            <p:nvSpPr>
              <p:cNvPr id="76" name="Freeform 75">
                <a:extLst>
                  <a:ext uri="{FF2B5EF4-FFF2-40B4-BE49-F238E27FC236}">
                    <a16:creationId xmlns:a16="http://schemas.microsoft.com/office/drawing/2014/main" id="{70C892EA-5CEE-824A-3394-E5990BBAF899}"/>
                  </a:ext>
                </a:extLst>
              </p:cNvPr>
              <p:cNvSpPr/>
              <p:nvPr/>
            </p:nvSpPr>
            <p:spPr>
              <a:xfrm>
                <a:off x="5120487" y="3156637"/>
                <a:ext cx="39711" cy="5758"/>
              </a:xfrm>
              <a:custGeom>
                <a:avLst/>
                <a:gdLst>
                  <a:gd name="connsiteX0" fmla="*/ 0 w 39711"/>
                  <a:gd name="connsiteY0" fmla="*/ 0 h 5758"/>
                  <a:gd name="connsiteX1" fmla="*/ 39711 w 39711"/>
                  <a:gd name="connsiteY1" fmla="*/ 0 h 5758"/>
                </a:gdLst>
                <a:ahLst/>
                <a:cxnLst>
                  <a:cxn ang="0">
                    <a:pos x="connsiteX0" y="connsiteY0"/>
                  </a:cxn>
                  <a:cxn ang="0">
                    <a:pos x="connsiteX1" y="connsiteY1"/>
                  </a:cxn>
                </a:cxnLst>
                <a:rect l="l" t="t" r="r" b="b"/>
                <a:pathLst>
                  <a:path w="39711" h="5758">
                    <a:moveTo>
                      <a:pt x="0" y="0"/>
                    </a:moveTo>
                    <a:lnTo>
                      <a:pt x="39711" y="0"/>
                    </a:lnTo>
                  </a:path>
                </a:pathLst>
              </a:custGeom>
              <a:ln w="12700" cap="flat">
                <a:solidFill>
                  <a:srgbClr val="FFFFFF"/>
                </a:solidFill>
                <a:prstDash val="solid"/>
                <a:miter/>
              </a:ln>
            </p:spPr>
            <p:txBody>
              <a:bodyPr rtlCol="0" anchor="ctr"/>
              <a:lstStyle/>
              <a:p>
                <a:endParaRPr lang="en-US"/>
              </a:p>
            </p:txBody>
          </p:sp>
          <p:sp>
            <p:nvSpPr>
              <p:cNvPr id="77" name="Freeform 76">
                <a:extLst>
                  <a:ext uri="{FF2B5EF4-FFF2-40B4-BE49-F238E27FC236}">
                    <a16:creationId xmlns:a16="http://schemas.microsoft.com/office/drawing/2014/main" id="{5DA50646-4EBB-B275-F2BC-07FAB20F4070}"/>
                  </a:ext>
                </a:extLst>
              </p:cNvPr>
              <p:cNvSpPr/>
              <p:nvPr/>
            </p:nvSpPr>
            <p:spPr>
              <a:xfrm>
                <a:off x="5120487" y="3167578"/>
                <a:ext cx="39711" cy="5758"/>
              </a:xfrm>
              <a:custGeom>
                <a:avLst/>
                <a:gdLst>
                  <a:gd name="connsiteX0" fmla="*/ 0 w 39711"/>
                  <a:gd name="connsiteY0" fmla="*/ 0 h 5758"/>
                  <a:gd name="connsiteX1" fmla="*/ 39711 w 39711"/>
                  <a:gd name="connsiteY1" fmla="*/ 0 h 5758"/>
                </a:gdLst>
                <a:ahLst/>
                <a:cxnLst>
                  <a:cxn ang="0">
                    <a:pos x="connsiteX0" y="connsiteY0"/>
                  </a:cxn>
                  <a:cxn ang="0">
                    <a:pos x="connsiteX1" y="connsiteY1"/>
                  </a:cxn>
                </a:cxnLst>
                <a:rect l="l" t="t" r="r" b="b"/>
                <a:pathLst>
                  <a:path w="39711" h="5758">
                    <a:moveTo>
                      <a:pt x="0" y="0"/>
                    </a:moveTo>
                    <a:lnTo>
                      <a:pt x="39711" y="0"/>
                    </a:lnTo>
                  </a:path>
                </a:pathLst>
              </a:custGeom>
              <a:ln w="12700" cap="flat">
                <a:solidFill>
                  <a:srgbClr val="FFFFFF"/>
                </a:solidFill>
                <a:prstDash val="solid"/>
                <a:miter/>
              </a:ln>
            </p:spPr>
            <p:txBody>
              <a:bodyPr rtlCol="0" anchor="ctr"/>
              <a:lstStyle/>
              <a:p>
                <a:endParaRPr lang="en-US"/>
              </a:p>
            </p:txBody>
          </p:sp>
        </p:grpSp>
      </p:grpSp>
      <p:sp>
        <p:nvSpPr>
          <p:cNvPr id="79" name="Slide Number Placeholder 5">
            <a:extLst>
              <a:ext uri="{FF2B5EF4-FFF2-40B4-BE49-F238E27FC236}">
                <a16:creationId xmlns:a16="http://schemas.microsoft.com/office/drawing/2014/main" id="{EC105BA6-8F58-7D6D-A593-0AC05D62FD28}"/>
              </a:ext>
            </a:extLst>
          </p:cNvPr>
          <p:cNvSpPr txBox="1">
            <a:spLocks/>
          </p:cNvSpPr>
          <p:nvPr/>
        </p:nvSpPr>
        <p:spPr>
          <a:xfrm>
            <a:off x="11681466" y="652611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56</a:t>
            </a:fld>
            <a:endParaRPr lang="fr-CA" sz="1200" dirty="0"/>
          </a:p>
        </p:txBody>
      </p:sp>
      <p:sp>
        <p:nvSpPr>
          <p:cNvPr id="10" name="TextBox 9">
            <a:extLst>
              <a:ext uri="{FF2B5EF4-FFF2-40B4-BE49-F238E27FC236}">
                <a16:creationId xmlns:a16="http://schemas.microsoft.com/office/drawing/2014/main" id="{AA354A9E-CC44-66B7-47D7-764AF19B2437}"/>
              </a:ext>
            </a:extLst>
          </p:cNvPr>
          <p:cNvSpPr txBox="1"/>
          <p:nvPr/>
        </p:nvSpPr>
        <p:spPr>
          <a:xfrm>
            <a:off x="8255281" y="367843"/>
            <a:ext cx="3936719" cy="369332"/>
          </a:xfrm>
          <a:prstGeom prst="rect">
            <a:avLst/>
          </a:prstGeom>
          <a:solidFill>
            <a:srgbClr val="EC7C69"/>
          </a:solidFill>
        </p:spPr>
        <p:txBody>
          <a:bodyPr wrap="none" rtlCol="0">
            <a:spAutoFit/>
          </a:bodyPr>
          <a:lstStyle/>
          <a:p>
            <a:pPr algn="ctr"/>
            <a:r>
              <a:rPr lang="en-IE" dirty="0">
                <a:solidFill>
                  <a:schemeClr val="bg1"/>
                </a:solidFill>
              </a:rPr>
              <a:t>Upplýsingar veittar af</a:t>
            </a:r>
            <a:r>
              <a:rPr lang="en-IE" dirty="0">
                <a:solidFill>
                  <a:schemeClr val="bg1"/>
                </a:solidFill>
                <a:hlinkClick r:id="rId3">
                  <a:extLst>
                    <a:ext uri="{A12FA001-AC4F-418D-AE19-62706E023703}">
                      <ahyp:hlinkClr xmlns:ahyp="http://schemas.microsoft.com/office/drawing/2018/hyperlinkcolor" val="tx"/>
                    </a:ext>
                  </a:extLst>
                </a:hlinkClick>
              </a:rPr>
              <a:t> www.savills.ie  </a:t>
            </a:r>
            <a:endParaRPr lang="en-IE" dirty="0">
              <a:solidFill>
                <a:schemeClr val="bg1"/>
              </a:solidFill>
            </a:endParaRPr>
          </a:p>
        </p:txBody>
      </p:sp>
    </p:spTree>
    <p:extLst>
      <p:ext uri="{BB962C8B-B14F-4D97-AF65-F5344CB8AC3E}">
        <p14:creationId xmlns:p14="http://schemas.microsoft.com/office/powerpoint/2010/main" val="228848229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DAF33A-9BB5-AC51-0B4F-464B7E83F773}"/>
            </a:ext>
          </a:extLst>
        </p:cNvPr>
        <p:cNvGrpSpPr/>
        <p:nvPr/>
      </p:nvGrpSpPr>
      <p:grpSpPr>
        <a:xfrm>
          <a:off x="0" y="0"/>
          <a:ext cx="0" cy="0"/>
          <a:chOff x="0" y="0"/>
          <a:chExt cx="0" cy="0"/>
        </a:xfrm>
      </p:grpSpPr>
      <p:sp>
        <p:nvSpPr>
          <p:cNvPr id="37" name="Freeform 36">
            <a:extLst>
              <a:ext uri="{FF2B5EF4-FFF2-40B4-BE49-F238E27FC236}">
                <a16:creationId xmlns:a16="http://schemas.microsoft.com/office/drawing/2014/main" id="{300070B6-6CD7-E911-5350-7E7B2BF0B993}"/>
              </a:ext>
            </a:extLst>
          </p:cNvPr>
          <p:cNvSpPr/>
          <p:nvPr/>
        </p:nvSpPr>
        <p:spPr>
          <a:xfrm rot="5400000">
            <a:off x="2431599" y="3714124"/>
            <a:ext cx="2173047" cy="5759105"/>
          </a:xfrm>
          <a:custGeom>
            <a:avLst/>
            <a:gdLst>
              <a:gd name="connsiteX0" fmla="*/ 0 w 2129299"/>
              <a:gd name="connsiteY0" fmla="*/ 4857508 h 5280665"/>
              <a:gd name="connsiteX1" fmla="*/ 0 w 2129299"/>
              <a:gd name="connsiteY1" fmla="*/ 4384590 h 5280665"/>
              <a:gd name="connsiteX2" fmla="*/ 0 w 2129299"/>
              <a:gd name="connsiteY2" fmla="*/ 4263056 h 5280665"/>
              <a:gd name="connsiteX3" fmla="*/ 0 w 2129299"/>
              <a:gd name="connsiteY3" fmla="*/ 4073053 h 5280665"/>
              <a:gd name="connsiteX4" fmla="*/ 0 w 2129299"/>
              <a:gd name="connsiteY4" fmla="*/ 3790140 h 5280665"/>
              <a:gd name="connsiteX5" fmla="*/ 0 w 2129299"/>
              <a:gd name="connsiteY5" fmla="*/ 3600135 h 5280665"/>
              <a:gd name="connsiteX6" fmla="*/ 0 w 2129299"/>
              <a:gd name="connsiteY6" fmla="*/ 3478602 h 5280665"/>
              <a:gd name="connsiteX7" fmla="*/ 0 w 2129299"/>
              <a:gd name="connsiteY7" fmla="*/ 3005684 h 5280665"/>
              <a:gd name="connsiteX8" fmla="*/ 0 w 2129299"/>
              <a:gd name="connsiteY8" fmla="*/ 2553995 h 5280665"/>
              <a:gd name="connsiteX9" fmla="*/ 0 w 2129299"/>
              <a:gd name="connsiteY9" fmla="*/ 2553993 h 5280665"/>
              <a:gd name="connsiteX10" fmla="*/ 0 w 2129299"/>
              <a:gd name="connsiteY10" fmla="*/ 2314522 h 5280665"/>
              <a:gd name="connsiteX11" fmla="*/ 0 w 2129299"/>
              <a:gd name="connsiteY11" fmla="*/ 2081079 h 5280665"/>
              <a:gd name="connsiteX12" fmla="*/ 0 w 2129299"/>
              <a:gd name="connsiteY12" fmla="*/ 2081074 h 5280665"/>
              <a:gd name="connsiteX13" fmla="*/ 0 w 2129299"/>
              <a:gd name="connsiteY13" fmla="*/ 1959546 h 5280665"/>
              <a:gd name="connsiteX14" fmla="*/ 0 w 2129299"/>
              <a:gd name="connsiteY14" fmla="*/ 1959544 h 5280665"/>
              <a:gd name="connsiteX15" fmla="*/ 0 w 2129299"/>
              <a:gd name="connsiteY15" fmla="*/ 1841604 h 5280665"/>
              <a:gd name="connsiteX16" fmla="*/ 0 w 2129299"/>
              <a:gd name="connsiteY16" fmla="*/ 1769542 h 5280665"/>
              <a:gd name="connsiteX17" fmla="*/ 0 w 2129299"/>
              <a:gd name="connsiteY17" fmla="*/ 1769539 h 5280665"/>
              <a:gd name="connsiteX18" fmla="*/ 0 w 2129299"/>
              <a:gd name="connsiteY18" fmla="*/ 1720070 h 5280665"/>
              <a:gd name="connsiteX19" fmla="*/ 0 w 2129299"/>
              <a:gd name="connsiteY19" fmla="*/ 1530067 h 5280665"/>
              <a:gd name="connsiteX20" fmla="*/ 0 w 2129299"/>
              <a:gd name="connsiteY20" fmla="*/ 1486628 h 5280665"/>
              <a:gd name="connsiteX21" fmla="*/ 0 w 2129299"/>
              <a:gd name="connsiteY21" fmla="*/ 1486626 h 5280665"/>
              <a:gd name="connsiteX22" fmla="*/ 0 w 2129299"/>
              <a:gd name="connsiteY22" fmla="*/ 1296624 h 5280665"/>
              <a:gd name="connsiteX23" fmla="*/ 0 w 2129299"/>
              <a:gd name="connsiteY23" fmla="*/ 1296622 h 5280665"/>
              <a:gd name="connsiteX24" fmla="*/ 0 w 2129299"/>
              <a:gd name="connsiteY24" fmla="*/ 1247153 h 5280665"/>
              <a:gd name="connsiteX25" fmla="*/ 0 w 2129299"/>
              <a:gd name="connsiteY25" fmla="*/ 1175092 h 5280665"/>
              <a:gd name="connsiteX26" fmla="*/ 0 w 2129299"/>
              <a:gd name="connsiteY26" fmla="*/ 1175089 h 5280665"/>
              <a:gd name="connsiteX27" fmla="*/ 0 w 2129299"/>
              <a:gd name="connsiteY27" fmla="*/ 1057149 h 5280665"/>
              <a:gd name="connsiteX28" fmla="*/ 0 w 2129299"/>
              <a:gd name="connsiteY28" fmla="*/ 935617 h 5280665"/>
              <a:gd name="connsiteX29" fmla="*/ 0 w 2129299"/>
              <a:gd name="connsiteY29" fmla="*/ 934110 h 5280665"/>
              <a:gd name="connsiteX30" fmla="*/ 0 w 2129299"/>
              <a:gd name="connsiteY30" fmla="*/ 702174 h 5280665"/>
              <a:gd name="connsiteX31" fmla="*/ 0 w 2129299"/>
              <a:gd name="connsiteY31" fmla="*/ 702172 h 5280665"/>
              <a:gd name="connsiteX32" fmla="*/ 0 w 2129299"/>
              <a:gd name="connsiteY32" fmla="*/ 651522 h 5280665"/>
              <a:gd name="connsiteX33" fmla="*/ 0 w 2129299"/>
              <a:gd name="connsiteY33" fmla="*/ 462699 h 5280665"/>
              <a:gd name="connsiteX34" fmla="*/ 0 w 2129299"/>
              <a:gd name="connsiteY34" fmla="*/ 11010 h 5280665"/>
              <a:gd name="connsiteX35" fmla="*/ 0 w 2129299"/>
              <a:gd name="connsiteY35" fmla="*/ 11008 h 5280665"/>
              <a:gd name="connsiteX36" fmla="*/ 0 w 2129299"/>
              <a:gd name="connsiteY36" fmla="*/ 0 h 5280665"/>
              <a:gd name="connsiteX37" fmla="*/ 515667 w 2129299"/>
              <a:gd name="connsiteY37" fmla="*/ 0 h 5280665"/>
              <a:gd name="connsiteX38" fmla="*/ 621018 w 2129299"/>
              <a:gd name="connsiteY38" fmla="*/ 0 h 5280665"/>
              <a:gd name="connsiteX39" fmla="*/ 1207013 w 2129299"/>
              <a:gd name="connsiteY39" fmla="*/ 0 h 5280665"/>
              <a:gd name="connsiteX40" fmla="*/ 1313582 w 2129299"/>
              <a:gd name="connsiteY40" fmla="*/ 0 h 5280665"/>
              <a:gd name="connsiteX41" fmla="*/ 1722679 w 2129299"/>
              <a:gd name="connsiteY41" fmla="*/ 0 h 5280665"/>
              <a:gd name="connsiteX42" fmla="*/ 1828030 w 2129299"/>
              <a:gd name="connsiteY42" fmla="*/ 0 h 5280665"/>
              <a:gd name="connsiteX43" fmla="*/ 2129299 w 2129299"/>
              <a:gd name="connsiteY43" fmla="*/ 0 h 5280665"/>
              <a:gd name="connsiteX44" fmla="*/ 2129299 w 2129299"/>
              <a:gd name="connsiteY44" fmla="*/ 84409 h 5280665"/>
              <a:gd name="connsiteX45" fmla="*/ 2129299 w 2129299"/>
              <a:gd name="connsiteY45" fmla="*/ 588968 h 5280665"/>
              <a:gd name="connsiteX46" fmla="*/ 2129299 w 2129299"/>
              <a:gd name="connsiteY46" fmla="*/ 2703061 h 5280665"/>
              <a:gd name="connsiteX47" fmla="*/ 2129299 w 2129299"/>
              <a:gd name="connsiteY47" fmla="*/ 3669127 h 5280665"/>
              <a:gd name="connsiteX48" fmla="*/ 2129299 w 2129299"/>
              <a:gd name="connsiteY48" fmla="*/ 3816082 h 5280665"/>
              <a:gd name="connsiteX49" fmla="*/ 2129299 w 2129299"/>
              <a:gd name="connsiteY49" fmla="*/ 4386737 h 5280665"/>
              <a:gd name="connsiteX50" fmla="*/ 2129299 w 2129299"/>
              <a:gd name="connsiteY50" fmla="*/ 4535392 h 5280665"/>
              <a:gd name="connsiteX51" fmla="*/ 2129299 w 2129299"/>
              <a:gd name="connsiteY51" fmla="*/ 5280665 h 5280665"/>
              <a:gd name="connsiteX52" fmla="*/ 2062103 w 2129299"/>
              <a:gd name="connsiteY52" fmla="*/ 5280665 h 5280665"/>
              <a:gd name="connsiteX53" fmla="*/ 1572455 w 2129299"/>
              <a:gd name="connsiteY53" fmla="*/ 5280665 h 5280665"/>
              <a:gd name="connsiteX54" fmla="*/ 1419221 w 2129299"/>
              <a:gd name="connsiteY54" fmla="*/ 5280665 h 5280665"/>
              <a:gd name="connsiteX55" fmla="*/ 929573 w 2129299"/>
              <a:gd name="connsiteY55" fmla="*/ 5280665 h 5280665"/>
              <a:gd name="connsiteX56" fmla="*/ 855090 w 2129299"/>
              <a:gd name="connsiteY56" fmla="*/ 5280665 h 5280665"/>
              <a:gd name="connsiteX57" fmla="*/ 365443 w 2129299"/>
              <a:gd name="connsiteY57" fmla="*/ 5280665 h 5280665"/>
              <a:gd name="connsiteX58" fmla="*/ 0 w 2129299"/>
              <a:gd name="connsiteY58" fmla="*/ 4857508 h 52806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2129299" h="5280665">
                <a:moveTo>
                  <a:pt x="0" y="4857508"/>
                </a:moveTo>
                <a:lnTo>
                  <a:pt x="0" y="4384590"/>
                </a:lnTo>
                <a:lnTo>
                  <a:pt x="0" y="4263056"/>
                </a:lnTo>
                <a:lnTo>
                  <a:pt x="0" y="4073053"/>
                </a:lnTo>
                <a:lnTo>
                  <a:pt x="0" y="3790140"/>
                </a:lnTo>
                <a:lnTo>
                  <a:pt x="0" y="3600135"/>
                </a:lnTo>
                <a:lnTo>
                  <a:pt x="0" y="3478602"/>
                </a:lnTo>
                <a:lnTo>
                  <a:pt x="0" y="3005684"/>
                </a:lnTo>
                <a:lnTo>
                  <a:pt x="0" y="2553995"/>
                </a:lnTo>
                <a:lnTo>
                  <a:pt x="0" y="2553993"/>
                </a:lnTo>
                <a:lnTo>
                  <a:pt x="0" y="2314522"/>
                </a:lnTo>
                <a:lnTo>
                  <a:pt x="0" y="2081079"/>
                </a:lnTo>
                <a:lnTo>
                  <a:pt x="0" y="2081074"/>
                </a:lnTo>
                <a:lnTo>
                  <a:pt x="0" y="1959546"/>
                </a:lnTo>
                <a:lnTo>
                  <a:pt x="0" y="1959544"/>
                </a:lnTo>
                <a:lnTo>
                  <a:pt x="0" y="1841604"/>
                </a:lnTo>
                <a:lnTo>
                  <a:pt x="0" y="1769542"/>
                </a:lnTo>
                <a:lnTo>
                  <a:pt x="0" y="1769539"/>
                </a:lnTo>
                <a:lnTo>
                  <a:pt x="0" y="1720070"/>
                </a:lnTo>
                <a:lnTo>
                  <a:pt x="0" y="1530067"/>
                </a:lnTo>
                <a:lnTo>
                  <a:pt x="0" y="1486628"/>
                </a:lnTo>
                <a:lnTo>
                  <a:pt x="0" y="1486626"/>
                </a:lnTo>
                <a:lnTo>
                  <a:pt x="0" y="1296624"/>
                </a:lnTo>
                <a:lnTo>
                  <a:pt x="0" y="1296622"/>
                </a:lnTo>
                <a:lnTo>
                  <a:pt x="0" y="1247153"/>
                </a:lnTo>
                <a:lnTo>
                  <a:pt x="0" y="1175092"/>
                </a:lnTo>
                <a:lnTo>
                  <a:pt x="0" y="1175089"/>
                </a:lnTo>
                <a:lnTo>
                  <a:pt x="0" y="1057149"/>
                </a:lnTo>
                <a:lnTo>
                  <a:pt x="0" y="935617"/>
                </a:lnTo>
                <a:lnTo>
                  <a:pt x="0" y="934110"/>
                </a:lnTo>
                <a:lnTo>
                  <a:pt x="0" y="702174"/>
                </a:lnTo>
                <a:lnTo>
                  <a:pt x="0" y="702172"/>
                </a:lnTo>
                <a:lnTo>
                  <a:pt x="0" y="651522"/>
                </a:lnTo>
                <a:lnTo>
                  <a:pt x="0" y="462699"/>
                </a:lnTo>
                <a:lnTo>
                  <a:pt x="0" y="11010"/>
                </a:lnTo>
                <a:lnTo>
                  <a:pt x="0" y="11008"/>
                </a:lnTo>
                <a:lnTo>
                  <a:pt x="0" y="0"/>
                </a:lnTo>
                <a:lnTo>
                  <a:pt x="515667" y="0"/>
                </a:lnTo>
                <a:lnTo>
                  <a:pt x="621018" y="0"/>
                </a:lnTo>
                <a:lnTo>
                  <a:pt x="1207013" y="0"/>
                </a:lnTo>
                <a:lnTo>
                  <a:pt x="1313582" y="0"/>
                </a:lnTo>
                <a:lnTo>
                  <a:pt x="1722679" y="0"/>
                </a:lnTo>
                <a:lnTo>
                  <a:pt x="1828030" y="0"/>
                </a:lnTo>
                <a:lnTo>
                  <a:pt x="2129299" y="0"/>
                </a:lnTo>
                <a:lnTo>
                  <a:pt x="2129299" y="84409"/>
                </a:lnTo>
                <a:lnTo>
                  <a:pt x="2129299" y="588968"/>
                </a:lnTo>
                <a:lnTo>
                  <a:pt x="2129299" y="2703061"/>
                </a:lnTo>
                <a:lnTo>
                  <a:pt x="2129299" y="3669127"/>
                </a:lnTo>
                <a:lnTo>
                  <a:pt x="2129299" y="3816082"/>
                </a:lnTo>
                <a:lnTo>
                  <a:pt x="2129299" y="4386737"/>
                </a:lnTo>
                <a:lnTo>
                  <a:pt x="2129299" y="4535392"/>
                </a:lnTo>
                <a:lnTo>
                  <a:pt x="2129299" y="5280665"/>
                </a:lnTo>
                <a:lnTo>
                  <a:pt x="2062103" y="5280665"/>
                </a:lnTo>
                <a:lnTo>
                  <a:pt x="1572455" y="5280665"/>
                </a:lnTo>
                <a:lnTo>
                  <a:pt x="1419221" y="5280665"/>
                </a:lnTo>
                <a:lnTo>
                  <a:pt x="929573" y="5280665"/>
                </a:lnTo>
                <a:lnTo>
                  <a:pt x="855090" y="5280665"/>
                </a:lnTo>
                <a:lnTo>
                  <a:pt x="365443" y="5280665"/>
                </a:lnTo>
                <a:cubicBezTo>
                  <a:pt x="164152" y="5280665"/>
                  <a:pt x="0" y="5091976"/>
                  <a:pt x="0" y="4857508"/>
                </a:cubicBezTo>
                <a:close/>
              </a:path>
            </a:pathLst>
          </a:custGeom>
          <a:noFill/>
          <a:ln w="24491" cap="flat">
            <a:solidFill>
              <a:srgbClr val="FBA63B"/>
            </a:solidFill>
            <a:prstDash val="solid"/>
            <a:miter/>
          </a:ln>
        </p:spPr>
        <p:txBody>
          <a:bodyPr wrap="square" rtlCol="0" anchor="ctr">
            <a:noAutofit/>
          </a:bodyPr>
          <a:lstStyle/>
          <a:p>
            <a:endParaRPr lang="en-US"/>
          </a:p>
        </p:txBody>
      </p:sp>
      <p:sp>
        <p:nvSpPr>
          <p:cNvPr id="2" name="Text Placeholder 3">
            <a:extLst>
              <a:ext uri="{FF2B5EF4-FFF2-40B4-BE49-F238E27FC236}">
                <a16:creationId xmlns:a16="http://schemas.microsoft.com/office/drawing/2014/main" id="{A7C71E1B-311E-1A09-531D-2701766C8937}"/>
              </a:ext>
            </a:extLst>
          </p:cNvPr>
          <p:cNvSpPr txBox="1">
            <a:spLocks/>
          </p:cNvSpPr>
          <p:nvPr/>
        </p:nvSpPr>
        <p:spPr>
          <a:xfrm>
            <a:off x="638570" y="460983"/>
            <a:ext cx="4209877" cy="724396"/>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IE" sz="3600" dirty="0"/>
              <a:t>Safarítjöld</a:t>
            </a:r>
          </a:p>
          <a:p>
            <a:pPr>
              <a:lnSpc>
                <a:spcPts val="3720"/>
              </a:lnSpc>
            </a:pPr>
            <a:endParaRPr lang="en-IE" sz="3600" dirty="0"/>
          </a:p>
        </p:txBody>
      </p:sp>
      <p:cxnSp>
        <p:nvCxnSpPr>
          <p:cNvPr id="3" name="Straight Connector 2">
            <a:extLst>
              <a:ext uri="{FF2B5EF4-FFF2-40B4-BE49-F238E27FC236}">
                <a16:creationId xmlns:a16="http://schemas.microsoft.com/office/drawing/2014/main" id="{61E2AFB3-DE68-B940-CB1F-B7D45C90351F}"/>
              </a:ext>
            </a:extLst>
          </p:cNvPr>
          <p:cNvCxnSpPr>
            <a:cxnSpLocks/>
          </p:cNvCxnSpPr>
          <p:nvPr/>
        </p:nvCxnSpPr>
        <p:spPr>
          <a:xfrm>
            <a:off x="0" y="1068885"/>
            <a:ext cx="2701925"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D3909F81-448A-75A8-6482-0CA61A2694C1}"/>
              </a:ext>
            </a:extLst>
          </p:cNvPr>
          <p:cNvSpPr txBox="1"/>
          <p:nvPr/>
        </p:nvSpPr>
        <p:spPr>
          <a:xfrm>
            <a:off x="605790" y="1404147"/>
            <a:ext cx="4691276" cy="3927422"/>
          </a:xfrm>
          <a:prstGeom prst="rect">
            <a:avLst/>
          </a:prstGeom>
          <a:noFill/>
        </p:spPr>
        <p:txBody>
          <a:bodyPr wrap="square">
            <a:spAutoFit/>
          </a:bodyPr>
          <a:lstStyle/>
          <a:p>
            <a:pPr marL="342900" indent="-342900">
              <a:lnSpc>
                <a:spcPts val="2340"/>
              </a:lnSpc>
              <a:buClr>
                <a:srgbClr val="EC7C69"/>
              </a:buClr>
              <a:buFont typeface="Arial" panose="020B0604020202020204" pitchFamily="34" charset="0"/>
              <a:buChar char="•"/>
            </a:pPr>
            <a:r>
              <a:rPr lang="en-US" sz="2200" dirty="0">
                <a:solidFill>
                  <a:srgbClr val="494949"/>
                </a:solidFill>
              </a:rPr>
              <a:t>Safarítjöld eru frekar </a:t>
            </a:r>
            <a:r>
              <a:rPr lang="en-US" sz="2200" b="1" dirty="0">
                <a:solidFill>
                  <a:srgbClr val="494949"/>
                </a:solidFill>
              </a:rPr>
              <a:t>varanleg mannvirki </a:t>
            </a:r>
            <a:r>
              <a:rPr lang="en-US" sz="2200" dirty="0">
                <a:solidFill>
                  <a:srgbClr val="494949"/>
                </a:solidFill>
              </a:rPr>
              <a:t>og krefjast styrkts, harðs undirlags. </a:t>
            </a:r>
          </a:p>
          <a:p>
            <a:pPr marL="342900" indent="-342900">
              <a:lnSpc>
                <a:spcPts val="2340"/>
              </a:lnSpc>
              <a:buClr>
                <a:srgbClr val="EC7C69"/>
              </a:buClr>
              <a:buFont typeface="Arial" panose="020B0604020202020204" pitchFamily="34" charset="0"/>
              <a:buChar char="•"/>
            </a:pPr>
            <a:r>
              <a:rPr lang="en-US" sz="2200" dirty="0">
                <a:solidFill>
                  <a:srgbClr val="494949"/>
                </a:solidFill>
              </a:rPr>
              <a:t>Þau geta </a:t>
            </a:r>
            <a:r>
              <a:rPr lang="en-US" sz="2200" dirty="0" err="1">
                <a:solidFill>
                  <a:srgbClr val="494949"/>
                </a:solidFill>
              </a:rPr>
              <a:t>nýtt sér </a:t>
            </a:r>
            <a:r>
              <a:rPr lang="en-US" sz="2200" dirty="0">
                <a:solidFill>
                  <a:srgbClr val="494949"/>
                </a:solidFill>
              </a:rPr>
              <a:t>meira ytra rými, og landeigandi ber yfirleitt ábyrgð á innanhússinnréttingum, sem stýrir gæðum gistingarinnar sem boðið er upp á.</a:t>
            </a:r>
          </a:p>
          <a:p>
            <a:pPr marL="342900" indent="-342900">
              <a:lnSpc>
                <a:spcPts val="2340"/>
              </a:lnSpc>
              <a:buClr>
                <a:srgbClr val="EC7C69"/>
              </a:buClr>
              <a:buFont typeface="Arial" panose="020B0604020202020204" pitchFamily="34" charset="0"/>
              <a:buChar char="•"/>
            </a:pPr>
            <a:r>
              <a:rPr lang="en-US" sz="2200" dirty="0">
                <a:solidFill>
                  <a:srgbClr val="494949"/>
                </a:solidFill>
              </a:rPr>
              <a:t>Aðallega ætluð notkun á </a:t>
            </a:r>
            <a:r>
              <a:rPr lang="en-US" sz="2200" b="1" dirty="0">
                <a:solidFill>
                  <a:srgbClr val="494949"/>
                </a:solidFill>
              </a:rPr>
              <a:t>hlýrri árstíð</a:t>
            </a:r>
            <a:r>
              <a:rPr lang="en-US" sz="2200" dirty="0">
                <a:solidFill>
                  <a:srgbClr val="494949"/>
                </a:solidFill>
              </a:rPr>
              <a:t>.</a:t>
            </a:r>
          </a:p>
          <a:p>
            <a:pPr marL="342900" indent="-342900">
              <a:lnSpc>
                <a:spcPts val="2340"/>
              </a:lnSpc>
              <a:buClr>
                <a:srgbClr val="EC7C69"/>
              </a:buClr>
              <a:buFont typeface="Arial" panose="020B0604020202020204" pitchFamily="34" charset="0"/>
              <a:buChar char="•"/>
            </a:pPr>
            <a:r>
              <a:rPr lang="en-US" sz="2200" dirty="0">
                <a:solidFill>
                  <a:srgbClr val="494949"/>
                </a:solidFill>
              </a:rPr>
              <a:t>Getur skilað </a:t>
            </a:r>
            <a:r>
              <a:rPr lang="en-US" sz="2200" b="1" dirty="0">
                <a:solidFill>
                  <a:srgbClr val="494949"/>
                </a:solidFill>
              </a:rPr>
              <a:t>háum nýtingarhlutföllum </a:t>
            </a:r>
            <a:r>
              <a:rPr lang="en-US" sz="2200" dirty="0">
                <a:solidFill>
                  <a:srgbClr val="494949"/>
                </a:solidFill>
              </a:rPr>
              <a:t>fyrir stuttar fríar þegar veðrið batnar skyndilega. </a:t>
            </a:r>
          </a:p>
          <a:p>
            <a:pPr marL="342900" indent="-342900">
              <a:lnSpc>
                <a:spcPts val="2340"/>
              </a:lnSpc>
              <a:buClr>
                <a:srgbClr val="EC7C69"/>
              </a:buClr>
              <a:buFont typeface="Arial" panose="020B0604020202020204" pitchFamily="34" charset="0"/>
              <a:buChar char="•"/>
            </a:pPr>
            <a:r>
              <a:rPr lang="en-US" sz="2200" b="1" dirty="0">
                <a:solidFill>
                  <a:srgbClr val="494949"/>
                </a:solidFill>
              </a:rPr>
              <a:t>Vinsælt meðal fjölskyldna.</a:t>
            </a:r>
            <a:endParaRPr lang="en-IE" sz="2200" dirty="0">
              <a:solidFill>
                <a:srgbClr val="494949"/>
              </a:solidFill>
            </a:endParaRPr>
          </a:p>
        </p:txBody>
      </p:sp>
      <p:sp>
        <p:nvSpPr>
          <p:cNvPr id="36" name="TextBox 35">
            <a:extLst>
              <a:ext uri="{FF2B5EF4-FFF2-40B4-BE49-F238E27FC236}">
                <a16:creationId xmlns:a16="http://schemas.microsoft.com/office/drawing/2014/main" id="{6D3000FF-41CB-DD80-AA89-3C93AFA3CCCF}"/>
              </a:ext>
            </a:extLst>
          </p:cNvPr>
          <p:cNvSpPr txBox="1"/>
          <p:nvPr/>
        </p:nvSpPr>
        <p:spPr>
          <a:xfrm>
            <a:off x="1191053" y="5612659"/>
            <a:ext cx="4078341" cy="646331"/>
          </a:xfrm>
          <a:prstGeom prst="rect">
            <a:avLst/>
          </a:prstGeom>
          <a:noFill/>
        </p:spPr>
        <p:txBody>
          <a:bodyPr wrap="square" rtlCol="0">
            <a:spAutoFit/>
          </a:bodyPr>
          <a:lstStyle/>
          <a:p>
            <a:r>
              <a:rPr lang="en-US" sz="1800" b="1" dirty="0">
                <a:solidFill>
                  <a:srgbClr val="494949"/>
                </a:solidFill>
              </a:rPr>
              <a:t>Dæmigerður einingarkostnaður </a:t>
            </a:r>
            <a:r>
              <a:rPr lang="en-US" sz="1800" dirty="0">
                <a:solidFill>
                  <a:srgbClr val="494949"/>
                </a:solidFill>
              </a:rPr>
              <a:t>€7.500-50.000</a:t>
            </a:r>
          </a:p>
          <a:p>
            <a:r>
              <a:rPr lang="en-US" sz="1800" b="1" dirty="0">
                <a:solidFill>
                  <a:srgbClr val="494949"/>
                </a:solidFill>
              </a:rPr>
              <a:t>Dæmigerð næturleiga </a:t>
            </a:r>
            <a:r>
              <a:rPr lang="en-US" sz="1800" dirty="0">
                <a:solidFill>
                  <a:srgbClr val="494949"/>
                </a:solidFill>
              </a:rPr>
              <a:t>€125-175</a:t>
            </a:r>
            <a:endParaRPr lang="en-IE" sz="1800" dirty="0">
              <a:solidFill>
                <a:srgbClr val="494949"/>
              </a:solidFill>
            </a:endParaRPr>
          </a:p>
        </p:txBody>
      </p:sp>
      <p:grpSp>
        <p:nvGrpSpPr>
          <p:cNvPr id="60" name="Group 59">
            <a:extLst>
              <a:ext uri="{FF2B5EF4-FFF2-40B4-BE49-F238E27FC236}">
                <a16:creationId xmlns:a16="http://schemas.microsoft.com/office/drawing/2014/main" id="{6EC89606-6076-EE1D-D0AD-B91397D11112}"/>
              </a:ext>
            </a:extLst>
          </p:cNvPr>
          <p:cNvGrpSpPr/>
          <p:nvPr/>
        </p:nvGrpSpPr>
        <p:grpSpPr>
          <a:xfrm>
            <a:off x="245827" y="5520962"/>
            <a:ext cx="790813" cy="789906"/>
            <a:chOff x="4979483" y="3025351"/>
            <a:chExt cx="347616" cy="347217"/>
          </a:xfrm>
        </p:grpSpPr>
        <p:sp>
          <p:nvSpPr>
            <p:cNvPr id="61" name="Freeform 60">
              <a:extLst>
                <a:ext uri="{FF2B5EF4-FFF2-40B4-BE49-F238E27FC236}">
                  <a16:creationId xmlns:a16="http://schemas.microsoft.com/office/drawing/2014/main" id="{46BF374F-48A2-BAB5-79BD-2E5F9ED5927E}"/>
                </a:ext>
              </a:extLst>
            </p:cNvPr>
            <p:cNvSpPr/>
            <p:nvPr/>
          </p:nvSpPr>
          <p:spPr>
            <a:xfrm>
              <a:off x="4979483" y="3025351"/>
              <a:ext cx="346465" cy="346642"/>
            </a:xfrm>
            <a:custGeom>
              <a:avLst/>
              <a:gdLst>
                <a:gd name="connsiteX0" fmla="*/ 103019 w 346465"/>
                <a:gd name="connsiteY0" fmla="*/ 236086 h 346642"/>
                <a:gd name="connsiteX1" fmla="*/ 74818 w 346465"/>
                <a:gd name="connsiteY1" fmla="*/ 207295 h 346642"/>
                <a:gd name="connsiteX2" fmla="*/ 71365 w 346465"/>
                <a:gd name="connsiteY2" fmla="*/ 199233 h 346642"/>
                <a:gd name="connsiteX3" fmla="*/ 71365 w 346465"/>
                <a:gd name="connsiteY3" fmla="*/ 116315 h 346642"/>
                <a:gd name="connsiteX4" fmla="*/ 77696 w 346465"/>
                <a:gd name="connsiteY4" fmla="*/ 109981 h 346642"/>
                <a:gd name="connsiteX5" fmla="*/ 94386 w 346465"/>
                <a:gd name="connsiteY5" fmla="*/ 133590 h 346642"/>
                <a:gd name="connsiteX6" fmla="*/ 141003 w 346465"/>
                <a:gd name="connsiteY6" fmla="*/ 93282 h 346642"/>
                <a:gd name="connsiteX7" fmla="*/ 172082 w 346465"/>
                <a:gd name="connsiteY7" fmla="*/ 81190 h 346642"/>
                <a:gd name="connsiteX8" fmla="*/ 177261 w 346465"/>
                <a:gd name="connsiteY8" fmla="*/ 80039 h 346642"/>
                <a:gd name="connsiteX9" fmla="*/ 147334 w 346465"/>
                <a:gd name="connsiteY9" fmla="*/ 40883 h 346642"/>
                <a:gd name="connsiteX10" fmla="*/ 183592 w 346465"/>
                <a:gd name="connsiteY10" fmla="*/ 78887 h 346642"/>
                <a:gd name="connsiteX11" fmla="*/ 187621 w 346465"/>
                <a:gd name="connsiteY11" fmla="*/ 78887 h 346642"/>
                <a:gd name="connsiteX12" fmla="*/ 244022 w 346465"/>
                <a:gd name="connsiteY12" fmla="*/ 53551 h 346642"/>
                <a:gd name="connsiteX13" fmla="*/ 218123 w 346465"/>
                <a:gd name="connsiteY13" fmla="*/ 81766 h 346642"/>
                <a:gd name="connsiteX14" fmla="*/ 273949 w 346465"/>
                <a:gd name="connsiteY14" fmla="*/ 109981 h 346642"/>
                <a:gd name="connsiteX15" fmla="*/ 280280 w 346465"/>
                <a:gd name="connsiteY15" fmla="*/ 116315 h 346642"/>
                <a:gd name="connsiteX16" fmla="*/ 280280 w 346465"/>
                <a:gd name="connsiteY16" fmla="*/ 116315 h 346642"/>
                <a:gd name="connsiteX17" fmla="*/ 346465 w 346465"/>
                <a:gd name="connsiteY17" fmla="*/ 181959 h 346642"/>
                <a:gd name="connsiteX18" fmla="*/ 346465 w 346465"/>
                <a:gd name="connsiteY18" fmla="*/ 173321 h 346642"/>
                <a:gd name="connsiteX19" fmla="*/ 173233 w 346465"/>
                <a:gd name="connsiteY19" fmla="*/ 0 h 346642"/>
                <a:gd name="connsiteX20" fmla="*/ 0 w 346465"/>
                <a:gd name="connsiteY20" fmla="*/ 173321 h 346642"/>
                <a:gd name="connsiteX21" fmla="*/ 173233 w 346465"/>
                <a:gd name="connsiteY21" fmla="*/ 346643 h 346642"/>
                <a:gd name="connsiteX22" fmla="*/ 176686 w 346465"/>
                <a:gd name="connsiteY22" fmla="*/ 346643 h 346642"/>
                <a:gd name="connsiteX23" fmla="*/ 105896 w 346465"/>
                <a:gd name="connsiteY23" fmla="*/ 276969 h 346642"/>
                <a:gd name="connsiteX24" fmla="*/ 102443 w 346465"/>
                <a:gd name="connsiteY24" fmla="*/ 236086 h 346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346465" h="346642">
                  <a:moveTo>
                    <a:pt x="103019" y="236086"/>
                  </a:moveTo>
                  <a:lnTo>
                    <a:pt x="74818" y="207295"/>
                  </a:lnTo>
                  <a:cubicBezTo>
                    <a:pt x="72516" y="204991"/>
                    <a:pt x="71365" y="202688"/>
                    <a:pt x="71365" y="199233"/>
                  </a:cubicBezTo>
                  <a:lnTo>
                    <a:pt x="71365" y="116315"/>
                  </a:lnTo>
                  <a:cubicBezTo>
                    <a:pt x="71365" y="112860"/>
                    <a:pt x="74243" y="109981"/>
                    <a:pt x="77696" y="109981"/>
                  </a:cubicBezTo>
                  <a:cubicBezTo>
                    <a:pt x="84602" y="109981"/>
                    <a:pt x="91508" y="118043"/>
                    <a:pt x="94386" y="133590"/>
                  </a:cubicBezTo>
                  <a:cubicBezTo>
                    <a:pt x="94386" y="133590"/>
                    <a:pt x="111652" y="109406"/>
                    <a:pt x="141003" y="93282"/>
                  </a:cubicBezTo>
                  <a:cubicBezTo>
                    <a:pt x="149636" y="86373"/>
                    <a:pt x="159996" y="82342"/>
                    <a:pt x="172082" y="81190"/>
                  </a:cubicBezTo>
                  <a:cubicBezTo>
                    <a:pt x="173808" y="81190"/>
                    <a:pt x="175535" y="80615"/>
                    <a:pt x="177261" y="80039"/>
                  </a:cubicBezTo>
                  <a:cubicBezTo>
                    <a:pt x="147910" y="70250"/>
                    <a:pt x="147334" y="40883"/>
                    <a:pt x="147334" y="40883"/>
                  </a:cubicBezTo>
                  <a:lnTo>
                    <a:pt x="183592" y="78887"/>
                  </a:lnTo>
                  <a:cubicBezTo>
                    <a:pt x="184743" y="78887"/>
                    <a:pt x="186470" y="78887"/>
                    <a:pt x="187621" y="78887"/>
                  </a:cubicBezTo>
                  <a:cubicBezTo>
                    <a:pt x="191074" y="69674"/>
                    <a:pt x="204311" y="42610"/>
                    <a:pt x="244022" y="53551"/>
                  </a:cubicBezTo>
                  <a:cubicBezTo>
                    <a:pt x="244022" y="53551"/>
                    <a:pt x="238267" y="74280"/>
                    <a:pt x="218123" y="81766"/>
                  </a:cubicBezTo>
                  <a:cubicBezTo>
                    <a:pt x="235389" y="85797"/>
                    <a:pt x="254382" y="94434"/>
                    <a:pt x="273949" y="109981"/>
                  </a:cubicBezTo>
                  <a:cubicBezTo>
                    <a:pt x="277978" y="109981"/>
                    <a:pt x="280280" y="112860"/>
                    <a:pt x="280280" y="116315"/>
                  </a:cubicBezTo>
                  <a:lnTo>
                    <a:pt x="280280" y="116315"/>
                  </a:lnTo>
                  <a:cubicBezTo>
                    <a:pt x="280280" y="116315"/>
                    <a:pt x="346465" y="181959"/>
                    <a:pt x="346465" y="181959"/>
                  </a:cubicBezTo>
                  <a:cubicBezTo>
                    <a:pt x="346465" y="179079"/>
                    <a:pt x="346465" y="176200"/>
                    <a:pt x="346465" y="173321"/>
                  </a:cubicBezTo>
                  <a:cubicBezTo>
                    <a:pt x="346465" y="77736"/>
                    <a:pt x="268770" y="0"/>
                    <a:pt x="173233" y="0"/>
                  </a:cubicBezTo>
                  <a:cubicBezTo>
                    <a:pt x="77696" y="0"/>
                    <a:pt x="0" y="77736"/>
                    <a:pt x="0" y="173321"/>
                  </a:cubicBezTo>
                  <a:cubicBezTo>
                    <a:pt x="0" y="268907"/>
                    <a:pt x="77696" y="346643"/>
                    <a:pt x="173233" y="346643"/>
                  </a:cubicBezTo>
                  <a:cubicBezTo>
                    <a:pt x="268770" y="346643"/>
                    <a:pt x="175535" y="346643"/>
                    <a:pt x="176686" y="346643"/>
                  </a:cubicBezTo>
                  <a:lnTo>
                    <a:pt x="105896" y="276969"/>
                  </a:lnTo>
                  <a:lnTo>
                    <a:pt x="102443" y="236086"/>
                  </a:lnTo>
                  <a:close/>
                </a:path>
              </a:pathLst>
            </a:custGeom>
            <a:solidFill>
              <a:srgbClr val="00979B"/>
            </a:solidFill>
            <a:ln w="12700" cap="flat">
              <a:noFill/>
              <a:prstDash val="solid"/>
              <a:miter/>
            </a:ln>
          </p:spPr>
          <p:txBody>
            <a:bodyPr rtlCol="0" anchor="ctr"/>
            <a:lstStyle/>
            <a:p>
              <a:endParaRPr lang="en-US"/>
            </a:p>
          </p:txBody>
        </p:sp>
        <p:sp>
          <p:nvSpPr>
            <p:cNvPr id="62" name="Freeform 61">
              <a:extLst>
                <a:ext uri="{FF2B5EF4-FFF2-40B4-BE49-F238E27FC236}">
                  <a16:creationId xmlns:a16="http://schemas.microsoft.com/office/drawing/2014/main" id="{B60B6FB6-799D-909A-95DC-F2BBC6FEB5C2}"/>
                </a:ext>
              </a:extLst>
            </p:cNvPr>
            <p:cNvSpPr/>
            <p:nvPr/>
          </p:nvSpPr>
          <p:spPr>
            <a:xfrm>
              <a:off x="5051424" y="3066809"/>
              <a:ext cx="275675" cy="305759"/>
            </a:xfrm>
            <a:custGeom>
              <a:avLst/>
              <a:gdLst>
                <a:gd name="connsiteX0" fmla="*/ 275100 w 275675"/>
                <a:gd name="connsiteY0" fmla="*/ 140500 h 305759"/>
                <a:gd name="connsiteX1" fmla="*/ 208915 w 275675"/>
                <a:gd name="connsiteY1" fmla="*/ 75432 h 305759"/>
                <a:gd name="connsiteX2" fmla="*/ 208915 w 275675"/>
                <a:gd name="connsiteY2" fmla="*/ 75432 h 305759"/>
                <a:gd name="connsiteX3" fmla="*/ 202584 w 275675"/>
                <a:gd name="connsiteY3" fmla="*/ 69098 h 305759"/>
                <a:gd name="connsiteX4" fmla="*/ 146759 w 275675"/>
                <a:gd name="connsiteY4" fmla="*/ 40883 h 305759"/>
                <a:gd name="connsiteX5" fmla="*/ 172657 w 275675"/>
                <a:gd name="connsiteY5" fmla="*/ 12668 h 305759"/>
                <a:gd name="connsiteX6" fmla="*/ 116256 w 275675"/>
                <a:gd name="connsiteY6" fmla="*/ 38004 h 305759"/>
                <a:gd name="connsiteX7" fmla="*/ 112227 w 275675"/>
                <a:gd name="connsiteY7" fmla="*/ 38004 h 305759"/>
                <a:gd name="connsiteX8" fmla="*/ 75969 w 275675"/>
                <a:gd name="connsiteY8" fmla="*/ 0 h 305759"/>
                <a:gd name="connsiteX9" fmla="*/ 105896 w 275675"/>
                <a:gd name="connsiteY9" fmla="*/ 39156 h 305759"/>
                <a:gd name="connsiteX10" fmla="*/ 100717 w 275675"/>
                <a:gd name="connsiteY10" fmla="*/ 40307 h 305759"/>
                <a:gd name="connsiteX11" fmla="*/ 69638 w 275675"/>
                <a:gd name="connsiteY11" fmla="*/ 52400 h 305759"/>
                <a:gd name="connsiteX12" fmla="*/ 23021 w 275675"/>
                <a:gd name="connsiteY12" fmla="*/ 92707 h 305759"/>
                <a:gd name="connsiteX13" fmla="*/ 6331 w 275675"/>
                <a:gd name="connsiteY13" fmla="*/ 69098 h 305759"/>
                <a:gd name="connsiteX14" fmla="*/ 0 w 275675"/>
                <a:gd name="connsiteY14" fmla="*/ 75432 h 305759"/>
                <a:gd name="connsiteX15" fmla="*/ 0 w 275675"/>
                <a:gd name="connsiteY15" fmla="*/ 158350 h 305759"/>
                <a:gd name="connsiteX16" fmla="*/ 3453 w 275675"/>
                <a:gd name="connsiteY16" fmla="*/ 166412 h 305759"/>
                <a:gd name="connsiteX17" fmla="*/ 31654 w 275675"/>
                <a:gd name="connsiteY17" fmla="*/ 195203 h 305759"/>
                <a:gd name="connsiteX18" fmla="*/ 35107 w 275675"/>
                <a:gd name="connsiteY18" fmla="*/ 236086 h 305759"/>
                <a:gd name="connsiteX19" fmla="*/ 105896 w 275675"/>
                <a:gd name="connsiteY19" fmla="*/ 305760 h 305759"/>
                <a:gd name="connsiteX20" fmla="*/ 275676 w 275675"/>
                <a:gd name="connsiteY20" fmla="*/ 141076 h 3057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75675" h="305759">
                  <a:moveTo>
                    <a:pt x="275100" y="140500"/>
                  </a:moveTo>
                  <a:lnTo>
                    <a:pt x="208915" y="75432"/>
                  </a:lnTo>
                  <a:lnTo>
                    <a:pt x="208915" y="75432"/>
                  </a:lnTo>
                  <a:cubicBezTo>
                    <a:pt x="208915" y="71977"/>
                    <a:pt x="206037" y="68523"/>
                    <a:pt x="202584" y="69098"/>
                  </a:cubicBezTo>
                  <a:cubicBezTo>
                    <a:pt x="183016" y="53551"/>
                    <a:pt x="164024" y="44914"/>
                    <a:pt x="146759" y="40883"/>
                  </a:cubicBezTo>
                  <a:cubicBezTo>
                    <a:pt x="166326" y="33398"/>
                    <a:pt x="172657" y="12668"/>
                    <a:pt x="172657" y="12668"/>
                  </a:cubicBezTo>
                  <a:cubicBezTo>
                    <a:pt x="133522" y="1728"/>
                    <a:pt x="119709" y="28791"/>
                    <a:pt x="116256" y="38004"/>
                  </a:cubicBezTo>
                  <a:cubicBezTo>
                    <a:pt x="115105" y="38004"/>
                    <a:pt x="113378" y="38004"/>
                    <a:pt x="112227" y="38004"/>
                  </a:cubicBezTo>
                  <a:lnTo>
                    <a:pt x="75969" y="0"/>
                  </a:lnTo>
                  <a:cubicBezTo>
                    <a:pt x="75969" y="0"/>
                    <a:pt x="76545" y="28791"/>
                    <a:pt x="105896" y="39156"/>
                  </a:cubicBezTo>
                  <a:cubicBezTo>
                    <a:pt x="104170" y="39156"/>
                    <a:pt x="102443" y="39732"/>
                    <a:pt x="100717" y="40307"/>
                  </a:cubicBezTo>
                  <a:cubicBezTo>
                    <a:pt x="89206" y="40883"/>
                    <a:pt x="78271" y="45490"/>
                    <a:pt x="69638" y="52400"/>
                  </a:cubicBezTo>
                  <a:cubicBezTo>
                    <a:pt x="40287" y="68523"/>
                    <a:pt x="23021" y="92707"/>
                    <a:pt x="23021" y="92707"/>
                  </a:cubicBezTo>
                  <a:cubicBezTo>
                    <a:pt x="20143" y="77736"/>
                    <a:pt x="13237" y="69674"/>
                    <a:pt x="6331" y="69098"/>
                  </a:cubicBezTo>
                  <a:cubicBezTo>
                    <a:pt x="2878" y="69098"/>
                    <a:pt x="0" y="71977"/>
                    <a:pt x="0" y="75432"/>
                  </a:cubicBezTo>
                  <a:lnTo>
                    <a:pt x="0" y="158350"/>
                  </a:lnTo>
                  <a:cubicBezTo>
                    <a:pt x="0" y="161229"/>
                    <a:pt x="1151" y="164108"/>
                    <a:pt x="3453" y="166412"/>
                  </a:cubicBezTo>
                  <a:lnTo>
                    <a:pt x="31654" y="195203"/>
                  </a:lnTo>
                  <a:lnTo>
                    <a:pt x="35107" y="236086"/>
                  </a:lnTo>
                  <a:lnTo>
                    <a:pt x="105896" y="305760"/>
                  </a:lnTo>
                  <a:cubicBezTo>
                    <a:pt x="197405" y="304033"/>
                    <a:pt x="271072" y="231479"/>
                    <a:pt x="275676" y="141076"/>
                  </a:cubicBezTo>
                  <a:close/>
                </a:path>
              </a:pathLst>
            </a:custGeom>
            <a:solidFill>
              <a:srgbClr val="087377"/>
            </a:solidFill>
            <a:ln w="12700" cap="flat">
              <a:noFill/>
              <a:prstDash val="solid"/>
              <a:miter/>
            </a:ln>
          </p:spPr>
          <p:txBody>
            <a:bodyPr rtlCol="0" anchor="ctr"/>
            <a:lstStyle/>
            <a:p>
              <a:endParaRPr lang="en-US"/>
            </a:p>
          </p:txBody>
        </p:sp>
        <p:grpSp>
          <p:nvGrpSpPr>
            <p:cNvPr id="63" name="Graphic 39">
              <a:extLst>
                <a:ext uri="{FF2B5EF4-FFF2-40B4-BE49-F238E27FC236}">
                  <a16:creationId xmlns:a16="http://schemas.microsoft.com/office/drawing/2014/main" id="{2595805D-A29A-ACBC-B0A1-CBDCDFCD033C}"/>
                </a:ext>
              </a:extLst>
            </p:cNvPr>
            <p:cNvGrpSpPr/>
            <p:nvPr/>
          </p:nvGrpSpPr>
          <p:grpSpPr>
            <a:xfrm>
              <a:off x="5050273" y="3065658"/>
              <a:ext cx="210066" cy="234933"/>
              <a:chOff x="5050273" y="3065658"/>
              <a:chExt cx="210066" cy="234933"/>
            </a:xfrm>
            <a:noFill/>
          </p:grpSpPr>
          <p:sp>
            <p:nvSpPr>
              <p:cNvPr id="64" name="Freeform 63">
                <a:extLst>
                  <a:ext uri="{FF2B5EF4-FFF2-40B4-BE49-F238E27FC236}">
                    <a16:creationId xmlns:a16="http://schemas.microsoft.com/office/drawing/2014/main" id="{1DC88C47-C76E-D252-F5F3-5B1DC37FB306}"/>
                  </a:ext>
                </a:extLst>
              </p:cNvPr>
              <p:cNvSpPr/>
              <p:nvPr/>
            </p:nvSpPr>
            <p:spPr>
              <a:xfrm>
                <a:off x="5168063" y="3133605"/>
                <a:ext cx="92275" cy="142227"/>
              </a:xfrm>
              <a:custGeom>
                <a:avLst/>
                <a:gdLst>
                  <a:gd name="connsiteX0" fmla="*/ 45658 w 92275"/>
                  <a:gd name="connsiteY0" fmla="*/ 141651 h 142227"/>
                  <a:gd name="connsiteX1" fmla="*/ 88823 w 92275"/>
                  <a:gd name="connsiteY1" fmla="*/ 97313 h 142227"/>
                  <a:gd name="connsiteX2" fmla="*/ 92276 w 92275"/>
                  <a:gd name="connsiteY2" fmla="*/ 89252 h 142227"/>
                  <a:gd name="connsiteX3" fmla="*/ 92276 w 92275"/>
                  <a:gd name="connsiteY3" fmla="*/ 6334 h 142227"/>
                  <a:gd name="connsiteX4" fmla="*/ 85945 w 92275"/>
                  <a:gd name="connsiteY4" fmla="*/ 0 h 142227"/>
                  <a:gd name="connsiteX5" fmla="*/ 69255 w 92275"/>
                  <a:gd name="connsiteY5" fmla="*/ 23608 h 142227"/>
                  <a:gd name="connsiteX6" fmla="*/ 63499 w 92275"/>
                  <a:gd name="connsiteY6" fmla="*/ 69674 h 142227"/>
                  <a:gd name="connsiteX7" fmla="*/ 49687 w 92275"/>
                  <a:gd name="connsiteY7" fmla="*/ 73705 h 142227"/>
                  <a:gd name="connsiteX8" fmla="*/ 34148 w 92275"/>
                  <a:gd name="connsiteY8" fmla="*/ 89252 h 142227"/>
                  <a:gd name="connsiteX9" fmla="*/ 7674 w 92275"/>
                  <a:gd name="connsiteY9" fmla="*/ 101920 h 142227"/>
                  <a:gd name="connsiteX10" fmla="*/ 767 w 92275"/>
                  <a:gd name="connsiteY10" fmla="*/ 142227 h 1422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2275" h="142227">
                    <a:moveTo>
                      <a:pt x="45658" y="141651"/>
                    </a:moveTo>
                    <a:lnTo>
                      <a:pt x="88823" y="97313"/>
                    </a:lnTo>
                    <a:cubicBezTo>
                      <a:pt x="91125" y="95010"/>
                      <a:pt x="92276" y="92131"/>
                      <a:pt x="92276" y="89252"/>
                    </a:cubicBezTo>
                    <a:lnTo>
                      <a:pt x="92276" y="6334"/>
                    </a:lnTo>
                    <a:cubicBezTo>
                      <a:pt x="92276" y="2879"/>
                      <a:pt x="89398" y="0"/>
                      <a:pt x="85945" y="0"/>
                    </a:cubicBezTo>
                    <a:cubicBezTo>
                      <a:pt x="79039" y="0"/>
                      <a:pt x="72132" y="8061"/>
                      <a:pt x="69255" y="23608"/>
                    </a:cubicBezTo>
                    <a:lnTo>
                      <a:pt x="63499" y="69674"/>
                    </a:lnTo>
                    <a:cubicBezTo>
                      <a:pt x="58320" y="69674"/>
                      <a:pt x="53140" y="70250"/>
                      <a:pt x="49687" y="73705"/>
                    </a:cubicBezTo>
                    <a:lnTo>
                      <a:pt x="34148" y="89252"/>
                    </a:lnTo>
                    <a:cubicBezTo>
                      <a:pt x="20335" y="92131"/>
                      <a:pt x="15155" y="93858"/>
                      <a:pt x="7674" y="101920"/>
                    </a:cubicBezTo>
                    <a:cubicBezTo>
                      <a:pt x="-1535" y="111133"/>
                      <a:pt x="-384" y="123801"/>
                      <a:pt x="767" y="142227"/>
                    </a:cubicBezTo>
                  </a:path>
                </a:pathLst>
              </a:custGeom>
              <a:noFill/>
              <a:ln w="12700" cap="flat">
                <a:solidFill>
                  <a:srgbClr val="FFFFFF"/>
                </a:solidFill>
                <a:prstDash val="solid"/>
                <a:miter/>
              </a:ln>
            </p:spPr>
            <p:txBody>
              <a:bodyPr rtlCol="0" anchor="ctr"/>
              <a:lstStyle/>
              <a:p>
                <a:endParaRPr lang="en-US"/>
              </a:p>
            </p:txBody>
          </p:sp>
          <p:sp>
            <p:nvSpPr>
              <p:cNvPr id="65" name="Freeform 64">
                <a:extLst>
                  <a:ext uri="{FF2B5EF4-FFF2-40B4-BE49-F238E27FC236}">
                    <a16:creationId xmlns:a16="http://schemas.microsoft.com/office/drawing/2014/main" id="{388EA37A-0B28-2981-60F5-514885C3DBB5}"/>
                  </a:ext>
                </a:extLst>
              </p:cNvPr>
              <p:cNvSpPr/>
              <p:nvPr/>
            </p:nvSpPr>
            <p:spPr>
              <a:xfrm>
                <a:off x="5166529" y="3275256"/>
                <a:ext cx="60429" cy="25336"/>
              </a:xfrm>
              <a:custGeom>
                <a:avLst/>
                <a:gdLst>
                  <a:gd name="connsiteX0" fmla="*/ 0 w 60429"/>
                  <a:gd name="connsiteY0" fmla="*/ 0 h 25336"/>
                  <a:gd name="connsiteX1" fmla="*/ 60430 w 60429"/>
                  <a:gd name="connsiteY1" fmla="*/ 0 h 25336"/>
                  <a:gd name="connsiteX2" fmla="*/ 60430 w 60429"/>
                  <a:gd name="connsiteY2" fmla="*/ 25336 h 25336"/>
                  <a:gd name="connsiteX3" fmla="*/ 0 w 60429"/>
                  <a:gd name="connsiteY3" fmla="*/ 25336 h 25336"/>
                </a:gdLst>
                <a:ahLst/>
                <a:cxnLst>
                  <a:cxn ang="0">
                    <a:pos x="connsiteX0" y="connsiteY0"/>
                  </a:cxn>
                  <a:cxn ang="0">
                    <a:pos x="connsiteX1" y="connsiteY1"/>
                  </a:cxn>
                  <a:cxn ang="0">
                    <a:pos x="connsiteX2" y="connsiteY2"/>
                  </a:cxn>
                  <a:cxn ang="0">
                    <a:pos x="connsiteX3" y="connsiteY3"/>
                  </a:cxn>
                </a:cxnLst>
                <a:rect l="l" t="t" r="r" b="b"/>
                <a:pathLst>
                  <a:path w="60429" h="25336">
                    <a:moveTo>
                      <a:pt x="0" y="0"/>
                    </a:moveTo>
                    <a:lnTo>
                      <a:pt x="60430" y="0"/>
                    </a:lnTo>
                    <a:lnTo>
                      <a:pt x="60430" y="25336"/>
                    </a:lnTo>
                    <a:lnTo>
                      <a:pt x="0" y="25336"/>
                    </a:lnTo>
                    <a:close/>
                  </a:path>
                </a:pathLst>
              </a:custGeom>
              <a:noFill/>
              <a:ln w="12700" cap="flat">
                <a:solidFill>
                  <a:srgbClr val="FFFFFF"/>
                </a:solidFill>
                <a:prstDash val="solid"/>
                <a:miter/>
              </a:ln>
            </p:spPr>
            <p:txBody>
              <a:bodyPr rtlCol="0" anchor="ctr"/>
              <a:lstStyle/>
              <a:p>
                <a:endParaRPr lang="en-US"/>
              </a:p>
            </p:txBody>
          </p:sp>
          <p:sp>
            <p:nvSpPr>
              <p:cNvPr id="66" name="Freeform 65">
                <a:extLst>
                  <a:ext uri="{FF2B5EF4-FFF2-40B4-BE49-F238E27FC236}">
                    <a16:creationId xmlns:a16="http://schemas.microsoft.com/office/drawing/2014/main" id="{312160A2-A5E8-15F4-CAB5-F01081AF10AE}"/>
                  </a:ext>
                </a:extLst>
              </p:cNvPr>
              <p:cNvSpPr/>
              <p:nvPr/>
            </p:nvSpPr>
            <p:spPr>
              <a:xfrm>
                <a:off x="5214297" y="3203855"/>
                <a:ext cx="26838" cy="36276"/>
              </a:xfrm>
              <a:custGeom>
                <a:avLst/>
                <a:gdLst>
                  <a:gd name="connsiteX0" fmla="*/ 17841 w 26838"/>
                  <a:gd name="connsiteY0" fmla="*/ 0 h 36276"/>
                  <a:gd name="connsiteX1" fmla="*/ 23021 w 26838"/>
                  <a:gd name="connsiteY1" fmla="*/ 1727 h 36276"/>
                  <a:gd name="connsiteX2" fmla="*/ 25899 w 26838"/>
                  <a:gd name="connsiteY2" fmla="*/ 9213 h 36276"/>
                  <a:gd name="connsiteX3" fmla="*/ 0 w 26838"/>
                  <a:gd name="connsiteY3" fmla="*/ 36277 h 36276"/>
                </a:gdLst>
                <a:ahLst/>
                <a:cxnLst>
                  <a:cxn ang="0">
                    <a:pos x="connsiteX0" y="connsiteY0"/>
                  </a:cxn>
                  <a:cxn ang="0">
                    <a:pos x="connsiteX1" y="connsiteY1"/>
                  </a:cxn>
                  <a:cxn ang="0">
                    <a:pos x="connsiteX2" y="connsiteY2"/>
                  </a:cxn>
                  <a:cxn ang="0">
                    <a:pos x="connsiteX3" y="connsiteY3"/>
                  </a:cxn>
                </a:cxnLst>
                <a:rect l="l" t="t" r="r" b="b"/>
                <a:pathLst>
                  <a:path w="26838" h="36276">
                    <a:moveTo>
                      <a:pt x="17841" y="0"/>
                    </a:moveTo>
                    <a:cubicBezTo>
                      <a:pt x="19568" y="0"/>
                      <a:pt x="21294" y="576"/>
                      <a:pt x="23021" y="1727"/>
                    </a:cubicBezTo>
                    <a:cubicBezTo>
                      <a:pt x="25899" y="2879"/>
                      <a:pt x="28201" y="6334"/>
                      <a:pt x="25899" y="9213"/>
                    </a:cubicBezTo>
                    <a:lnTo>
                      <a:pt x="0" y="36277"/>
                    </a:lnTo>
                  </a:path>
                </a:pathLst>
              </a:custGeom>
              <a:noFill/>
              <a:ln w="12700" cap="flat">
                <a:solidFill>
                  <a:srgbClr val="FFFFFF"/>
                </a:solidFill>
                <a:prstDash val="solid"/>
                <a:miter/>
              </a:ln>
            </p:spPr>
            <p:txBody>
              <a:bodyPr rtlCol="0" anchor="ctr"/>
              <a:lstStyle/>
              <a:p>
                <a:endParaRPr lang="en-US"/>
              </a:p>
            </p:txBody>
          </p:sp>
          <p:sp>
            <p:nvSpPr>
              <p:cNvPr id="67" name="Freeform 66">
                <a:extLst>
                  <a:ext uri="{FF2B5EF4-FFF2-40B4-BE49-F238E27FC236}">
                    <a16:creationId xmlns:a16="http://schemas.microsoft.com/office/drawing/2014/main" id="{829FB2E4-5F7B-7B08-BCCD-7A50A1F9BE7C}"/>
                  </a:ext>
                </a:extLst>
              </p:cNvPr>
              <p:cNvSpPr/>
              <p:nvPr/>
            </p:nvSpPr>
            <p:spPr>
              <a:xfrm>
                <a:off x="5050273" y="3133605"/>
                <a:ext cx="92275" cy="141651"/>
              </a:xfrm>
              <a:custGeom>
                <a:avLst/>
                <a:gdLst>
                  <a:gd name="connsiteX0" fmla="*/ 91508 w 92275"/>
                  <a:gd name="connsiteY0" fmla="*/ 141076 h 141651"/>
                  <a:gd name="connsiteX1" fmla="*/ 84602 w 92275"/>
                  <a:gd name="connsiteY1" fmla="*/ 101920 h 141651"/>
                  <a:gd name="connsiteX2" fmla="*/ 58128 w 92275"/>
                  <a:gd name="connsiteY2" fmla="*/ 89252 h 141651"/>
                  <a:gd name="connsiteX3" fmla="*/ 42589 w 92275"/>
                  <a:gd name="connsiteY3" fmla="*/ 73705 h 141651"/>
                  <a:gd name="connsiteX4" fmla="*/ 28776 w 92275"/>
                  <a:gd name="connsiteY4" fmla="*/ 69674 h 141651"/>
                  <a:gd name="connsiteX5" fmla="*/ 23021 w 92275"/>
                  <a:gd name="connsiteY5" fmla="*/ 23608 h 141651"/>
                  <a:gd name="connsiteX6" fmla="*/ 6331 w 92275"/>
                  <a:gd name="connsiteY6" fmla="*/ 0 h 141651"/>
                  <a:gd name="connsiteX7" fmla="*/ 0 w 92275"/>
                  <a:gd name="connsiteY7" fmla="*/ 6334 h 141651"/>
                  <a:gd name="connsiteX8" fmla="*/ 0 w 92275"/>
                  <a:gd name="connsiteY8" fmla="*/ 89252 h 141651"/>
                  <a:gd name="connsiteX9" fmla="*/ 3453 w 92275"/>
                  <a:gd name="connsiteY9" fmla="*/ 97313 h 141651"/>
                  <a:gd name="connsiteX10" fmla="*/ 46617 w 92275"/>
                  <a:gd name="connsiteY10" fmla="*/ 141651 h 141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2275" h="141651">
                    <a:moveTo>
                      <a:pt x="91508" y="141076"/>
                    </a:moveTo>
                    <a:cubicBezTo>
                      <a:pt x="92659" y="123225"/>
                      <a:pt x="93810" y="110557"/>
                      <a:pt x="84602" y="101920"/>
                    </a:cubicBezTo>
                    <a:cubicBezTo>
                      <a:pt x="77120" y="94434"/>
                      <a:pt x="71940" y="92707"/>
                      <a:pt x="58128" y="89252"/>
                    </a:cubicBezTo>
                    <a:lnTo>
                      <a:pt x="42589" y="73705"/>
                    </a:lnTo>
                    <a:cubicBezTo>
                      <a:pt x="39711" y="70826"/>
                      <a:pt x="33956" y="69098"/>
                      <a:pt x="28776" y="69674"/>
                    </a:cubicBezTo>
                    <a:lnTo>
                      <a:pt x="23021" y="23608"/>
                    </a:lnTo>
                    <a:cubicBezTo>
                      <a:pt x="20143" y="8637"/>
                      <a:pt x="13237" y="576"/>
                      <a:pt x="6331" y="0"/>
                    </a:cubicBezTo>
                    <a:cubicBezTo>
                      <a:pt x="2878" y="0"/>
                      <a:pt x="0" y="2879"/>
                      <a:pt x="0" y="6334"/>
                    </a:cubicBezTo>
                    <a:lnTo>
                      <a:pt x="0" y="89252"/>
                    </a:lnTo>
                    <a:cubicBezTo>
                      <a:pt x="0" y="92131"/>
                      <a:pt x="1151" y="95010"/>
                      <a:pt x="3453" y="97313"/>
                    </a:cubicBezTo>
                    <a:lnTo>
                      <a:pt x="46617" y="141651"/>
                    </a:lnTo>
                  </a:path>
                </a:pathLst>
              </a:custGeom>
              <a:noFill/>
              <a:ln w="12700" cap="flat">
                <a:solidFill>
                  <a:srgbClr val="FFFFFF"/>
                </a:solidFill>
                <a:prstDash val="solid"/>
                <a:miter/>
              </a:ln>
            </p:spPr>
            <p:txBody>
              <a:bodyPr rtlCol="0" anchor="ctr"/>
              <a:lstStyle/>
              <a:p>
                <a:endParaRPr lang="en-US"/>
              </a:p>
            </p:txBody>
          </p:sp>
          <p:sp>
            <p:nvSpPr>
              <p:cNvPr id="68" name="Freeform 67">
                <a:extLst>
                  <a:ext uri="{FF2B5EF4-FFF2-40B4-BE49-F238E27FC236}">
                    <a16:creationId xmlns:a16="http://schemas.microsoft.com/office/drawing/2014/main" id="{2039057E-73E8-6F95-83AA-4DB987F54E74}"/>
                  </a:ext>
                </a:extLst>
              </p:cNvPr>
              <p:cNvSpPr/>
              <p:nvPr/>
            </p:nvSpPr>
            <p:spPr>
              <a:xfrm>
                <a:off x="5085380" y="3275256"/>
                <a:ext cx="60429" cy="25336"/>
              </a:xfrm>
              <a:custGeom>
                <a:avLst/>
                <a:gdLst>
                  <a:gd name="connsiteX0" fmla="*/ 0 w 60429"/>
                  <a:gd name="connsiteY0" fmla="*/ 0 h 25336"/>
                  <a:gd name="connsiteX1" fmla="*/ 60430 w 60429"/>
                  <a:gd name="connsiteY1" fmla="*/ 0 h 25336"/>
                  <a:gd name="connsiteX2" fmla="*/ 60430 w 60429"/>
                  <a:gd name="connsiteY2" fmla="*/ 25336 h 25336"/>
                  <a:gd name="connsiteX3" fmla="*/ 0 w 60429"/>
                  <a:gd name="connsiteY3" fmla="*/ 25336 h 25336"/>
                </a:gdLst>
                <a:ahLst/>
                <a:cxnLst>
                  <a:cxn ang="0">
                    <a:pos x="connsiteX0" y="connsiteY0"/>
                  </a:cxn>
                  <a:cxn ang="0">
                    <a:pos x="connsiteX1" y="connsiteY1"/>
                  </a:cxn>
                  <a:cxn ang="0">
                    <a:pos x="connsiteX2" y="connsiteY2"/>
                  </a:cxn>
                  <a:cxn ang="0">
                    <a:pos x="connsiteX3" y="connsiteY3"/>
                  </a:cxn>
                </a:cxnLst>
                <a:rect l="l" t="t" r="r" b="b"/>
                <a:pathLst>
                  <a:path w="60429" h="25336">
                    <a:moveTo>
                      <a:pt x="0" y="0"/>
                    </a:moveTo>
                    <a:lnTo>
                      <a:pt x="60430" y="0"/>
                    </a:lnTo>
                    <a:lnTo>
                      <a:pt x="60430" y="25336"/>
                    </a:lnTo>
                    <a:lnTo>
                      <a:pt x="0" y="25336"/>
                    </a:lnTo>
                    <a:close/>
                  </a:path>
                </a:pathLst>
              </a:custGeom>
              <a:noFill/>
              <a:ln w="12700" cap="flat">
                <a:solidFill>
                  <a:srgbClr val="FFFFFF"/>
                </a:solidFill>
                <a:prstDash val="solid"/>
                <a:miter/>
              </a:ln>
            </p:spPr>
            <p:txBody>
              <a:bodyPr rtlCol="0" anchor="ctr"/>
              <a:lstStyle/>
              <a:p>
                <a:endParaRPr lang="en-US"/>
              </a:p>
            </p:txBody>
          </p:sp>
          <p:sp>
            <p:nvSpPr>
              <p:cNvPr id="69" name="Freeform 68">
                <a:extLst>
                  <a:ext uri="{FF2B5EF4-FFF2-40B4-BE49-F238E27FC236}">
                    <a16:creationId xmlns:a16="http://schemas.microsoft.com/office/drawing/2014/main" id="{2CA0569D-6C3D-8848-1B6C-1A564389785B}"/>
                  </a:ext>
                </a:extLst>
              </p:cNvPr>
              <p:cNvSpPr/>
              <p:nvPr/>
            </p:nvSpPr>
            <p:spPr>
              <a:xfrm>
                <a:off x="5069224" y="3203855"/>
                <a:ext cx="28817" cy="36276"/>
              </a:xfrm>
              <a:custGeom>
                <a:avLst/>
                <a:gdLst>
                  <a:gd name="connsiteX0" fmla="*/ 9825 w 28817"/>
                  <a:gd name="connsiteY0" fmla="*/ 0 h 36276"/>
                  <a:gd name="connsiteX1" fmla="*/ 4070 w 28817"/>
                  <a:gd name="connsiteY1" fmla="*/ 1727 h 36276"/>
                  <a:gd name="connsiteX2" fmla="*/ 1192 w 28817"/>
                  <a:gd name="connsiteY2" fmla="*/ 9213 h 36276"/>
                  <a:gd name="connsiteX3" fmla="*/ 28817 w 28817"/>
                  <a:gd name="connsiteY3" fmla="*/ 36277 h 36276"/>
                </a:gdLst>
                <a:ahLst/>
                <a:cxnLst>
                  <a:cxn ang="0">
                    <a:pos x="connsiteX0" y="connsiteY0"/>
                  </a:cxn>
                  <a:cxn ang="0">
                    <a:pos x="connsiteX1" y="connsiteY1"/>
                  </a:cxn>
                  <a:cxn ang="0">
                    <a:pos x="connsiteX2" y="connsiteY2"/>
                  </a:cxn>
                  <a:cxn ang="0">
                    <a:pos x="connsiteX3" y="connsiteY3"/>
                  </a:cxn>
                </a:cxnLst>
                <a:rect l="l" t="t" r="r" b="b"/>
                <a:pathLst>
                  <a:path w="28817" h="36276">
                    <a:moveTo>
                      <a:pt x="9825" y="0"/>
                    </a:moveTo>
                    <a:cubicBezTo>
                      <a:pt x="7523" y="0"/>
                      <a:pt x="5796" y="576"/>
                      <a:pt x="4070" y="1727"/>
                    </a:cubicBezTo>
                    <a:cubicBezTo>
                      <a:pt x="1192" y="2879"/>
                      <a:pt x="-1686" y="6334"/>
                      <a:pt x="1192" y="9213"/>
                    </a:cubicBezTo>
                    <a:lnTo>
                      <a:pt x="28817" y="36277"/>
                    </a:lnTo>
                  </a:path>
                </a:pathLst>
              </a:custGeom>
              <a:noFill/>
              <a:ln w="12700" cap="flat">
                <a:solidFill>
                  <a:srgbClr val="FFFFFF"/>
                </a:solidFill>
                <a:prstDash val="solid"/>
                <a:miter/>
              </a:ln>
            </p:spPr>
            <p:txBody>
              <a:bodyPr rtlCol="0" anchor="ctr"/>
              <a:lstStyle/>
              <a:p>
                <a:endParaRPr lang="en-US"/>
              </a:p>
            </p:txBody>
          </p:sp>
          <p:sp>
            <p:nvSpPr>
              <p:cNvPr id="70" name="Freeform 69">
                <a:extLst>
                  <a:ext uri="{FF2B5EF4-FFF2-40B4-BE49-F238E27FC236}">
                    <a16:creationId xmlns:a16="http://schemas.microsoft.com/office/drawing/2014/main" id="{F836ADBD-7FF8-118A-B92B-4F2755A672C3}"/>
                  </a:ext>
                </a:extLst>
              </p:cNvPr>
              <p:cNvSpPr/>
              <p:nvPr/>
            </p:nvSpPr>
            <p:spPr>
              <a:xfrm>
                <a:off x="5099768" y="3105389"/>
                <a:ext cx="109349" cy="111708"/>
              </a:xfrm>
              <a:custGeom>
                <a:avLst/>
                <a:gdLst>
                  <a:gd name="connsiteX0" fmla="*/ 109349 w 109349"/>
                  <a:gd name="connsiteY0" fmla="*/ 55854 h 111708"/>
                  <a:gd name="connsiteX1" fmla="*/ 54675 w 109349"/>
                  <a:gd name="connsiteY1" fmla="*/ 111709 h 111708"/>
                  <a:gd name="connsiteX2" fmla="*/ 0 w 109349"/>
                  <a:gd name="connsiteY2" fmla="*/ 55854 h 111708"/>
                  <a:gd name="connsiteX3" fmla="*/ 54675 w 109349"/>
                  <a:gd name="connsiteY3" fmla="*/ 0 h 111708"/>
                  <a:gd name="connsiteX4" fmla="*/ 109349 w 109349"/>
                  <a:gd name="connsiteY4" fmla="*/ 55854 h 1117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349" h="111708">
                    <a:moveTo>
                      <a:pt x="109349" y="55854"/>
                    </a:moveTo>
                    <a:cubicBezTo>
                      <a:pt x="109349" y="86702"/>
                      <a:pt x="84871" y="111709"/>
                      <a:pt x="54675" y="111709"/>
                    </a:cubicBezTo>
                    <a:cubicBezTo>
                      <a:pt x="24479" y="111709"/>
                      <a:pt x="0" y="86702"/>
                      <a:pt x="0" y="55854"/>
                    </a:cubicBezTo>
                    <a:cubicBezTo>
                      <a:pt x="0" y="25007"/>
                      <a:pt x="24479" y="0"/>
                      <a:pt x="54675" y="0"/>
                    </a:cubicBezTo>
                    <a:cubicBezTo>
                      <a:pt x="84871" y="0"/>
                      <a:pt x="109349" y="25007"/>
                      <a:pt x="109349" y="55854"/>
                    </a:cubicBezTo>
                    <a:close/>
                  </a:path>
                </a:pathLst>
              </a:custGeom>
              <a:noFill/>
              <a:ln w="12700" cap="flat">
                <a:solidFill>
                  <a:srgbClr val="FFFFFF"/>
                </a:solidFill>
                <a:prstDash val="solid"/>
                <a:miter/>
              </a:ln>
            </p:spPr>
            <p:txBody>
              <a:bodyPr rtlCol="0" anchor="ctr"/>
              <a:lstStyle/>
              <a:p>
                <a:endParaRPr lang="en-US"/>
              </a:p>
            </p:txBody>
          </p:sp>
          <p:sp>
            <p:nvSpPr>
              <p:cNvPr id="71" name="Freeform 70">
                <a:extLst>
                  <a:ext uri="{FF2B5EF4-FFF2-40B4-BE49-F238E27FC236}">
                    <a16:creationId xmlns:a16="http://schemas.microsoft.com/office/drawing/2014/main" id="{53517AE0-F7F0-9CC3-8737-7299A2479468}"/>
                  </a:ext>
                </a:extLst>
              </p:cNvPr>
              <p:cNvSpPr/>
              <p:nvPr/>
            </p:nvSpPr>
            <p:spPr>
              <a:xfrm rot="-947999">
                <a:off x="5112912" y="3116152"/>
                <a:ext cx="87479" cy="87524"/>
              </a:xfrm>
              <a:custGeom>
                <a:avLst/>
                <a:gdLst>
                  <a:gd name="connsiteX0" fmla="*/ 87480 w 87479"/>
                  <a:gd name="connsiteY0" fmla="*/ 43762 h 87524"/>
                  <a:gd name="connsiteX1" fmla="*/ 43740 w 87479"/>
                  <a:gd name="connsiteY1" fmla="*/ 87524 h 87524"/>
                  <a:gd name="connsiteX2" fmla="*/ 0 w 87479"/>
                  <a:gd name="connsiteY2" fmla="*/ 43762 h 87524"/>
                  <a:gd name="connsiteX3" fmla="*/ 43740 w 87479"/>
                  <a:gd name="connsiteY3" fmla="*/ 0 h 87524"/>
                  <a:gd name="connsiteX4" fmla="*/ 87480 w 87479"/>
                  <a:gd name="connsiteY4" fmla="*/ 43762 h 875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479" h="87524">
                    <a:moveTo>
                      <a:pt x="87480" y="43762"/>
                    </a:moveTo>
                    <a:cubicBezTo>
                      <a:pt x="87480" y="67931"/>
                      <a:pt x="67897" y="87524"/>
                      <a:pt x="43740" y="87524"/>
                    </a:cubicBezTo>
                    <a:cubicBezTo>
                      <a:pt x="19583" y="87524"/>
                      <a:pt x="0" y="67931"/>
                      <a:pt x="0" y="43762"/>
                    </a:cubicBezTo>
                    <a:cubicBezTo>
                      <a:pt x="0" y="19592"/>
                      <a:pt x="19583" y="0"/>
                      <a:pt x="43740" y="0"/>
                    </a:cubicBezTo>
                    <a:cubicBezTo>
                      <a:pt x="67897" y="0"/>
                      <a:pt x="87480" y="19593"/>
                      <a:pt x="87480" y="43762"/>
                    </a:cubicBezTo>
                    <a:close/>
                  </a:path>
                </a:pathLst>
              </a:custGeom>
              <a:noFill/>
              <a:ln w="12700" cap="flat">
                <a:solidFill>
                  <a:srgbClr val="FFFFFF"/>
                </a:solidFill>
                <a:prstDash val="solid"/>
                <a:miter/>
              </a:ln>
            </p:spPr>
            <p:txBody>
              <a:bodyPr rtlCol="0" anchor="ctr"/>
              <a:lstStyle/>
              <a:p>
                <a:endParaRPr lang="en-US"/>
              </a:p>
            </p:txBody>
          </p:sp>
          <p:sp>
            <p:nvSpPr>
              <p:cNvPr id="72" name="Freeform 71">
                <a:extLst>
                  <a:ext uri="{FF2B5EF4-FFF2-40B4-BE49-F238E27FC236}">
                    <a16:creationId xmlns:a16="http://schemas.microsoft.com/office/drawing/2014/main" id="{00A80BA6-5EE2-2426-65C8-4F18C9576247}"/>
                  </a:ext>
                </a:extLst>
              </p:cNvPr>
              <p:cNvSpPr/>
              <p:nvPr/>
            </p:nvSpPr>
            <p:spPr>
              <a:xfrm>
                <a:off x="5126818" y="3065658"/>
                <a:ext cx="39711" cy="41458"/>
              </a:xfrm>
              <a:custGeom>
                <a:avLst/>
                <a:gdLst>
                  <a:gd name="connsiteX0" fmla="*/ 0 w 39711"/>
                  <a:gd name="connsiteY0" fmla="*/ 0 h 41458"/>
                  <a:gd name="connsiteX1" fmla="*/ 39711 w 39711"/>
                  <a:gd name="connsiteY1" fmla="*/ 41459 h 41458"/>
                </a:gdLst>
                <a:ahLst/>
                <a:cxnLst>
                  <a:cxn ang="0">
                    <a:pos x="connsiteX0" y="connsiteY0"/>
                  </a:cxn>
                  <a:cxn ang="0">
                    <a:pos x="connsiteX1" y="connsiteY1"/>
                  </a:cxn>
                </a:cxnLst>
                <a:rect l="l" t="t" r="r" b="b"/>
                <a:pathLst>
                  <a:path w="39711" h="41458">
                    <a:moveTo>
                      <a:pt x="0" y="0"/>
                    </a:moveTo>
                    <a:cubicBezTo>
                      <a:pt x="0" y="0"/>
                      <a:pt x="575" y="35125"/>
                      <a:pt x="39711" y="41459"/>
                    </a:cubicBezTo>
                  </a:path>
                </a:pathLst>
              </a:custGeom>
              <a:noFill/>
              <a:ln w="12700" cap="flat">
                <a:solidFill>
                  <a:srgbClr val="FFFFFF"/>
                </a:solidFill>
                <a:prstDash val="solid"/>
                <a:miter/>
              </a:ln>
            </p:spPr>
            <p:txBody>
              <a:bodyPr rtlCol="0" anchor="ctr"/>
              <a:lstStyle/>
              <a:p>
                <a:endParaRPr lang="en-US"/>
              </a:p>
            </p:txBody>
          </p:sp>
          <p:sp>
            <p:nvSpPr>
              <p:cNvPr id="73" name="Freeform 72">
                <a:extLst>
                  <a:ext uri="{FF2B5EF4-FFF2-40B4-BE49-F238E27FC236}">
                    <a16:creationId xmlns:a16="http://schemas.microsoft.com/office/drawing/2014/main" id="{00D3992E-6CF8-A646-BE23-6E09FAB590EE}"/>
                  </a:ext>
                </a:extLst>
              </p:cNvPr>
              <p:cNvSpPr/>
              <p:nvPr/>
            </p:nvSpPr>
            <p:spPr>
              <a:xfrm>
                <a:off x="5166529" y="3075715"/>
                <a:ext cx="56976" cy="33260"/>
              </a:xfrm>
              <a:custGeom>
                <a:avLst/>
                <a:gdLst>
                  <a:gd name="connsiteX0" fmla="*/ 0 w 56976"/>
                  <a:gd name="connsiteY0" fmla="*/ 30826 h 33260"/>
                  <a:gd name="connsiteX1" fmla="*/ 56977 w 56976"/>
                  <a:gd name="connsiteY1" fmla="*/ 2610 h 33260"/>
                  <a:gd name="connsiteX2" fmla="*/ 0 w 56976"/>
                  <a:gd name="connsiteY2" fmla="*/ 30826 h 33260"/>
                </a:gdLst>
                <a:ahLst/>
                <a:cxnLst>
                  <a:cxn ang="0">
                    <a:pos x="connsiteX0" y="connsiteY0"/>
                  </a:cxn>
                  <a:cxn ang="0">
                    <a:pos x="connsiteX1" y="connsiteY1"/>
                  </a:cxn>
                  <a:cxn ang="0">
                    <a:pos x="connsiteX2" y="connsiteY2"/>
                  </a:cxn>
                </a:cxnLst>
                <a:rect l="l" t="t" r="r" b="b"/>
                <a:pathLst>
                  <a:path w="56976" h="33260">
                    <a:moveTo>
                      <a:pt x="0" y="30826"/>
                    </a:moveTo>
                    <a:cubicBezTo>
                      <a:pt x="0" y="30826"/>
                      <a:pt x="10359" y="-10633"/>
                      <a:pt x="56977" y="2610"/>
                    </a:cubicBezTo>
                    <a:cubicBezTo>
                      <a:pt x="56977" y="2610"/>
                      <a:pt x="45466" y="43494"/>
                      <a:pt x="0" y="30826"/>
                    </a:cubicBezTo>
                    <a:close/>
                  </a:path>
                </a:pathLst>
              </a:custGeom>
              <a:noFill/>
              <a:ln w="12700" cap="flat">
                <a:solidFill>
                  <a:srgbClr val="FFFFFF"/>
                </a:solidFill>
                <a:prstDash val="solid"/>
                <a:miter/>
              </a:ln>
            </p:spPr>
            <p:txBody>
              <a:bodyPr rtlCol="0" anchor="ctr"/>
              <a:lstStyle/>
              <a:p>
                <a:endParaRPr lang="en-US"/>
              </a:p>
            </p:txBody>
          </p:sp>
          <p:sp>
            <p:nvSpPr>
              <p:cNvPr id="74" name="Freeform 73">
                <a:extLst>
                  <a:ext uri="{FF2B5EF4-FFF2-40B4-BE49-F238E27FC236}">
                    <a16:creationId xmlns:a16="http://schemas.microsoft.com/office/drawing/2014/main" id="{ACE7E5AB-A942-402A-D2B1-6163F90DC889}"/>
                  </a:ext>
                </a:extLst>
              </p:cNvPr>
              <p:cNvSpPr/>
              <p:nvPr/>
            </p:nvSpPr>
            <p:spPr>
              <a:xfrm>
                <a:off x="5166529" y="3078326"/>
                <a:ext cx="56976" cy="28790"/>
              </a:xfrm>
              <a:custGeom>
                <a:avLst/>
                <a:gdLst>
                  <a:gd name="connsiteX0" fmla="*/ 56977 w 56976"/>
                  <a:gd name="connsiteY0" fmla="*/ 0 h 28790"/>
                  <a:gd name="connsiteX1" fmla="*/ 0 w 56976"/>
                  <a:gd name="connsiteY1" fmla="*/ 28791 h 28790"/>
                </a:gdLst>
                <a:ahLst/>
                <a:cxnLst>
                  <a:cxn ang="0">
                    <a:pos x="connsiteX0" y="connsiteY0"/>
                  </a:cxn>
                  <a:cxn ang="0">
                    <a:pos x="connsiteX1" y="connsiteY1"/>
                  </a:cxn>
                </a:cxnLst>
                <a:rect l="l" t="t" r="r" b="b"/>
                <a:pathLst>
                  <a:path w="56976" h="28790">
                    <a:moveTo>
                      <a:pt x="56977" y="0"/>
                    </a:moveTo>
                    <a:lnTo>
                      <a:pt x="0" y="28791"/>
                    </a:lnTo>
                  </a:path>
                </a:pathLst>
              </a:custGeom>
              <a:ln w="12700" cap="flat">
                <a:solidFill>
                  <a:srgbClr val="FFFFFF"/>
                </a:solidFill>
                <a:prstDash val="solid"/>
                <a:miter/>
              </a:ln>
            </p:spPr>
            <p:txBody>
              <a:bodyPr rtlCol="0" anchor="ctr"/>
              <a:lstStyle/>
              <a:p>
                <a:endParaRPr lang="en-US"/>
              </a:p>
            </p:txBody>
          </p:sp>
          <p:sp>
            <p:nvSpPr>
              <p:cNvPr id="75" name="Freeform 74">
                <a:extLst>
                  <a:ext uri="{FF2B5EF4-FFF2-40B4-BE49-F238E27FC236}">
                    <a16:creationId xmlns:a16="http://schemas.microsoft.com/office/drawing/2014/main" id="{264CC8AB-82A3-82F4-A266-0C0CD7F2D6A8}"/>
                  </a:ext>
                </a:extLst>
              </p:cNvPr>
              <p:cNvSpPr/>
              <p:nvPr/>
            </p:nvSpPr>
            <p:spPr>
              <a:xfrm>
                <a:off x="5128544" y="3135332"/>
                <a:ext cx="44315" cy="52975"/>
              </a:xfrm>
              <a:custGeom>
                <a:avLst/>
                <a:gdLst>
                  <a:gd name="connsiteX0" fmla="*/ 43164 w 44315"/>
                  <a:gd name="connsiteY0" fmla="*/ 46065 h 52975"/>
                  <a:gd name="connsiteX1" fmla="*/ 25899 w 44315"/>
                  <a:gd name="connsiteY1" fmla="*/ 52975 h 52975"/>
                  <a:gd name="connsiteX2" fmla="*/ 0 w 44315"/>
                  <a:gd name="connsiteY2" fmla="*/ 26488 h 52975"/>
                  <a:gd name="connsiteX3" fmla="*/ 25899 w 44315"/>
                  <a:gd name="connsiteY3" fmla="*/ 0 h 52975"/>
                  <a:gd name="connsiteX4" fmla="*/ 44315 w 44315"/>
                  <a:gd name="connsiteY4" fmla="*/ 7486 h 52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315" h="52975">
                    <a:moveTo>
                      <a:pt x="43164" y="46065"/>
                    </a:moveTo>
                    <a:cubicBezTo>
                      <a:pt x="38560" y="50096"/>
                      <a:pt x="32229" y="52975"/>
                      <a:pt x="25899" y="52975"/>
                    </a:cubicBezTo>
                    <a:cubicBezTo>
                      <a:pt x="11510" y="52975"/>
                      <a:pt x="0" y="41459"/>
                      <a:pt x="0" y="26488"/>
                    </a:cubicBezTo>
                    <a:cubicBezTo>
                      <a:pt x="0" y="11516"/>
                      <a:pt x="11510" y="0"/>
                      <a:pt x="25899" y="0"/>
                    </a:cubicBezTo>
                    <a:cubicBezTo>
                      <a:pt x="40287" y="0"/>
                      <a:pt x="39711" y="2879"/>
                      <a:pt x="44315" y="7486"/>
                    </a:cubicBezTo>
                  </a:path>
                </a:pathLst>
              </a:custGeom>
              <a:noFill/>
              <a:ln w="12700" cap="flat">
                <a:solidFill>
                  <a:srgbClr val="FFFFFF"/>
                </a:solidFill>
                <a:prstDash val="solid"/>
                <a:miter/>
              </a:ln>
            </p:spPr>
            <p:txBody>
              <a:bodyPr rtlCol="0" anchor="ctr"/>
              <a:lstStyle/>
              <a:p>
                <a:endParaRPr lang="en-US"/>
              </a:p>
            </p:txBody>
          </p:sp>
          <p:sp>
            <p:nvSpPr>
              <p:cNvPr id="76" name="Freeform 75">
                <a:extLst>
                  <a:ext uri="{FF2B5EF4-FFF2-40B4-BE49-F238E27FC236}">
                    <a16:creationId xmlns:a16="http://schemas.microsoft.com/office/drawing/2014/main" id="{800BEADF-61D9-C4DA-1B61-7DFDCFC0BEAF}"/>
                  </a:ext>
                </a:extLst>
              </p:cNvPr>
              <p:cNvSpPr/>
              <p:nvPr/>
            </p:nvSpPr>
            <p:spPr>
              <a:xfrm>
                <a:off x="5120487" y="3156637"/>
                <a:ext cx="39711" cy="5758"/>
              </a:xfrm>
              <a:custGeom>
                <a:avLst/>
                <a:gdLst>
                  <a:gd name="connsiteX0" fmla="*/ 0 w 39711"/>
                  <a:gd name="connsiteY0" fmla="*/ 0 h 5758"/>
                  <a:gd name="connsiteX1" fmla="*/ 39711 w 39711"/>
                  <a:gd name="connsiteY1" fmla="*/ 0 h 5758"/>
                </a:gdLst>
                <a:ahLst/>
                <a:cxnLst>
                  <a:cxn ang="0">
                    <a:pos x="connsiteX0" y="connsiteY0"/>
                  </a:cxn>
                  <a:cxn ang="0">
                    <a:pos x="connsiteX1" y="connsiteY1"/>
                  </a:cxn>
                </a:cxnLst>
                <a:rect l="l" t="t" r="r" b="b"/>
                <a:pathLst>
                  <a:path w="39711" h="5758">
                    <a:moveTo>
                      <a:pt x="0" y="0"/>
                    </a:moveTo>
                    <a:lnTo>
                      <a:pt x="39711" y="0"/>
                    </a:lnTo>
                  </a:path>
                </a:pathLst>
              </a:custGeom>
              <a:ln w="12700" cap="flat">
                <a:solidFill>
                  <a:srgbClr val="FFFFFF"/>
                </a:solidFill>
                <a:prstDash val="solid"/>
                <a:miter/>
              </a:ln>
            </p:spPr>
            <p:txBody>
              <a:bodyPr rtlCol="0" anchor="ctr"/>
              <a:lstStyle/>
              <a:p>
                <a:endParaRPr lang="en-US"/>
              </a:p>
            </p:txBody>
          </p:sp>
          <p:sp>
            <p:nvSpPr>
              <p:cNvPr id="77" name="Freeform 76">
                <a:extLst>
                  <a:ext uri="{FF2B5EF4-FFF2-40B4-BE49-F238E27FC236}">
                    <a16:creationId xmlns:a16="http://schemas.microsoft.com/office/drawing/2014/main" id="{5ED68C1D-08E5-1A42-CA17-B26E75E0BED2}"/>
                  </a:ext>
                </a:extLst>
              </p:cNvPr>
              <p:cNvSpPr/>
              <p:nvPr/>
            </p:nvSpPr>
            <p:spPr>
              <a:xfrm>
                <a:off x="5120487" y="3167578"/>
                <a:ext cx="39711" cy="5758"/>
              </a:xfrm>
              <a:custGeom>
                <a:avLst/>
                <a:gdLst>
                  <a:gd name="connsiteX0" fmla="*/ 0 w 39711"/>
                  <a:gd name="connsiteY0" fmla="*/ 0 h 5758"/>
                  <a:gd name="connsiteX1" fmla="*/ 39711 w 39711"/>
                  <a:gd name="connsiteY1" fmla="*/ 0 h 5758"/>
                </a:gdLst>
                <a:ahLst/>
                <a:cxnLst>
                  <a:cxn ang="0">
                    <a:pos x="connsiteX0" y="connsiteY0"/>
                  </a:cxn>
                  <a:cxn ang="0">
                    <a:pos x="connsiteX1" y="connsiteY1"/>
                  </a:cxn>
                </a:cxnLst>
                <a:rect l="l" t="t" r="r" b="b"/>
                <a:pathLst>
                  <a:path w="39711" h="5758">
                    <a:moveTo>
                      <a:pt x="0" y="0"/>
                    </a:moveTo>
                    <a:lnTo>
                      <a:pt x="39711" y="0"/>
                    </a:lnTo>
                  </a:path>
                </a:pathLst>
              </a:custGeom>
              <a:ln w="12700" cap="flat">
                <a:solidFill>
                  <a:srgbClr val="FFFFFF"/>
                </a:solidFill>
                <a:prstDash val="solid"/>
                <a:miter/>
              </a:ln>
            </p:spPr>
            <p:txBody>
              <a:bodyPr rtlCol="0" anchor="ctr"/>
              <a:lstStyle/>
              <a:p>
                <a:endParaRPr lang="en-US"/>
              </a:p>
            </p:txBody>
          </p:sp>
        </p:grpSp>
      </p:grpSp>
      <p:sp>
        <p:nvSpPr>
          <p:cNvPr id="79" name="Slide Number Placeholder 5">
            <a:extLst>
              <a:ext uri="{FF2B5EF4-FFF2-40B4-BE49-F238E27FC236}">
                <a16:creationId xmlns:a16="http://schemas.microsoft.com/office/drawing/2014/main" id="{FE7ABDC5-48EC-2137-8C2C-8920FCB92970}"/>
              </a:ext>
            </a:extLst>
          </p:cNvPr>
          <p:cNvSpPr txBox="1">
            <a:spLocks/>
          </p:cNvSpPr>
          <p:nvPr/>
        </p:nvSpPr>
        <p:spPr>
          <a:xfrm>
            <a:off x="11681466" y="652611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57</a:t>
            </a:fld>
            <a:endParaRPr lang="fr-CA" sz="1200" dirty="0"/>
          </a:p>
        </p:txBody>
      </p:sp>
      <p:pic>
        <p:nvPicPr>
          <p:cNvPr id="6" name="Picture 5">
            <a:extLst>
              <a:ext uri="{FF2B5EF4-FFF2-40B4-BE49-F238E27FC236}">
                <a16:creationId xmlns:a16="http://schemas.microsoft.com/office/drawing/2014/main" id="{6394677F-621C-CD1F-12BF-9356DAE162A3}"/>
              </a:ext>
            </a:extLst>
          </p:cNvPr>
          <p:cNvPicPr>
            <a:picLocks noChangeAspect="1"/>
          </p:cNvPicPr>
          <p:nvPr/>
        </p:nvPicPr>
        <p:blipFill>
          <a:blip r:embed="rId2"/>
          <a:stretch>
            <a:fillRect/>
          </a:stretch>
        </p:blipFill>
        <p:spPr>
          <a:xfrm>
            <a:off x="5611042" y="604269"/>
            <a:ext cx="6078762" cy="5752982"/>
          </a:xfrm>
          <a:prstGeom prst="rect">
            <a:avLst/>
          </a:prstGeom>
        </p:spPr>
      </p:pic>
      <p:sp>
        <p:nvSpPr>
          <p:cNvPr id="8" name="TextBox 7">
            <a:extLst>
              <a:ext uri="{FF2B5EF4-FFF2-40B4-BE49-F238E27FC236}">
                <a16:creationId xmlns:a16="http://schemas.microsoft.com/office/drawing/2014/main" id="{51C101F8-85AE-56ED-9DCA-E8FF61057929}"/>
              </a:ext>
            </a:extLst>
          </p:cNvPr>
          <p:cNvSpPr txBox="1"/>
          <p:nvPr/>
        </p:nvSpPr>
        <p:spPr>
          <a:xfrm>
            <a:off x="8255281" y="367843"/>
            <a:ext cx="3936719" cy="369332"/>
          </a:xfrm>
          <a:prstGeom prst="rect">
            <a:avLst/>
          </a:prstGeom>
          <a:solidFill>
            <a:srgbClr val="EC7C69"/>
          </a:solidFill>
        </p:spPr>
        <p:txBody>
          <a:bodyPr wrap="none" rtlCol="0">
            <a:spAutoFit/>
          </a:bodyPr>
          <a:lstStyle/>
          <a:p>
            <a:pPr algn="ctr"/>
            <a:r>
              <a:rPr lang="en-IE" dirty="0">
                <a:solidFill>
                  <a:schemeClr val="bg1"/>
                </a:solidFill>
              </a:rPr>
              <a:t>Upplýsingar veittar af</a:t>
            </a:r>
            <a:r>
              <a:rPr lang="en-IE" dirty="0">
                <a:solidFill>
                  <a:schemeClr val="bg1"/>
                </a:solidFill>
                <a:hlinkClick r:id="rId3">
                  <a:extLst>
                    <a:ext uri="{A12FA001-AC4F-418D-AE19-62706E023703}">
                      <ahyp:hlinkClr xmlns:ahyp="http://schemas.microsoft.com/office/drawing/2018/hyperlinkcolor" val="tx"/>
                    </a:ext>
                  </a:extLst>
                </a:hlinkClick>
              </a:rPr>
              <a:t> www.savills.ie  </a:t>
            </a:r>
            <a:endParaRPr lang="en-IE" dirty="0">
              <a:solidFill>
                <a:schemeClr val="bg1"/>
              </a:solidFill>
            </a:endParaRPr>
          </a:p>
        </p:txBody>
      </p:sp>
    </p:spTree>
    <p:extLst>
      <p:ext uri="{BB962C8B-B14F-4D97-AF65-F5344CB8AC3E}">
        <p14:creationId xmlns:p14="http://schemas.microsoft.com/office/powerpoint/2010/main" val="229811243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302DFD-1E84-CAD2-B913-86E88D6EBEBA}"/>
            </a:ext>
          </a:extLst>
        </p:cNvPr>
        <p:cNvGrpSpPr/>
        <p:nvPr/>
      </p:nvGrpSpPr>
      <p:grpSpPr>
        <a:xfrm>
          <a:off x="0" y="0"/>
          <a:ext cx="0" cy="0"/>
          <a:chOff x="0" y="0"/>
          <a:chExt cx="0" cy="0"/>
        </a:xfrm>
      </p:grpSpPr>
      <p:sp>
        <p:nvSpPr>
          <p:cNvPr id="37" name="Freeform 36">
            <a:extLst>
              <a:ext uri="{FF2B5EF4-FFF2-40B4-BE49-F238E27FC236}">
                <a16:creationId xmlns:a16="http://schemas.microsoft.com/office/drawing/2014/main" id="{1AB66399-2193-E5B4-91CE-CB556ED1AEAB}"/>
              </a:ext>
            </a:extLst>
          </p:cNvPr>
          <p:cNvSpPr/>
          <p:nvPr/>
        </p:nvSpPr>
        <p:spPr>
          <a:xfrm rot="5400000">
            <a:off x="2431599" y="3517464"/>
            <a:ext cx="2173047" cy="5759105"/>
          </a:xfrm>
          <a:custGeom>
            <a:avLst/>
            <a:gdLst>
              <a:gd name="connsiteX0" fmla="*/ 0 w 2129299"/>
              <a:gd name="connsiteY0" fmla="*/ 4857508 h 5280665"/>
              <a:gd name="connsiteX1" fmla="*/ 0 w 2129299"/>
              <a:gd name="connsiteY1" fmla="*/ 4384590 h 5280665"/>
              <a:gd name="connsiteX2" fmla="*/ 0 w 2129299"/>
              <a:gd name="connsiteY2" fmla="*/ 4263056 h 5280665"/>
              <a:gd name="connsiteX3" fmla="*/ 0 w 2129299"/>
              <a:gd name="connsiteY3" fmla="*/ 4073053 h 5280665"/>
              <a:gd name="connsiteX4" fmla="*/ 0 w 2129299"/>
              <a:gd name="connsiteY4" fmla="*/ 3790140 h 5280665"/>
              <a:gd name="connsiteX5" fmla="*/ 0 w 2129299"/>
              <a:gd name="connsiteY5" fmla="*/ 3600135 h 5280665"/>
              <a:gd name="connsiteX6" fmla="*/ 0 w 2129299"/>
              <a:gd name="connsiteY6" fmla="*/ 3478602 h 5280665"/>
              <a:gd name="connsiteX7" fmla="*/ 0 w 2129299"/>
              <a:gd name="connsiteY7" fmla="*/ 3005684 h 5280665"/>
              <a:gd name="connsiteX8" fmla="*/ 0 w 2129299"/>
              <a:gd name="connsiteY8" fmla="*/ 2553995 h 5280665"/>
              <a:gd name="connsiteX9" fmla="*/ 0 w 2129299"/>
              <a:gd name="connsiteY9" fmla="*/ 2553993 h 5280665"/>
              <a:gd name="connsiteX10" fmla="*/ 0 w 2129299"/>
              <a:gd name="connsiteY10" fmla="*/ 2314522 h 5280665"/>
              <a:gd name="connsiteX11" fmla="*/ 0 w 2129299"/>
              <a:gd name="connsiteY11" fmla="*/ 2081079 h 5280665"/>
              <a:gd name="connsiteX12" fmla="*/ 0 w 2129299"/>
              <a:gd name="connsiteY12" fmla="*/ 2081074 h 5280665"/>
              <a:gd name="connsiteX13" fmla="*/ 0 w 2129299"/>
              <a:gd name="connsiteY13" fmla="*/ 1959546 h 5280665"/>
              <a:gd name="connsiteX14" fmla="*/ 0 w 2129299"/>
              <a:gd name="connsiteY14" fmla="*/ 1959544 h 5280665"/>
              <a:gd name="connsiteX15" fmla="*/ 0 w 2129299"/>
              <a:gd name="connsiteY15" fmla="*/ 1841604 h 5280665"/>
              <a:gd name="connsiteX16" fmla="*/ 0 w 2129299"/>
              <a:gd name="connsiteY16" fmla="*/ 1769542 h 5280665"/>
              <a:gd name="connsiteX17" fmla="*/ 0 w 2129299"/>
              <a:gd name="connsiteY17" fmla="*/ 1769539 h 5280665"/>
              <a:gd name="connsiteX18" fmla="*/ 0 w 2129299"/>
              <a:gd name="connsiteY18" fmla="*/ 1720070 h 5280665"/>
              <a:gd name="connsiteX19" fmla="*/ 0 w 2129299"/>
              <a:gd name="connsiteY19" fmla="*/ 1530067 h 5280665"/>
              <a:gd name="connsiteX20" fmla="*/ 0 w 2129299"/>
              <a:gd name="connsiteY20" fmla="*/ 1486628 h 5280665"/>
              <a:gd name="connsiteX21" fmla="*/ 0 w 2129299"/>
              <a:gd name="connsiteY21" fmla="*/ 1486626 h 5280665"/>
              <a:gd name="connsiteX22" fmla="*/ 0 w 2129299"/>
              <a:gd name="connsiteY22" fmla="*/ 1296624 h 5280665"/>
              <a:gd name="connsiteX23" fmla="*/ 0 w 2129299"/>
              <a:gd name="connsiteY23" fmla="*/ 1296622 h 5280665"/>
              <a:gd name="connsiteX24" fmla="*/ 0 w 2129299"/>
              <a:gd name="connsiteY24" fmla="*/ 1247153 h 5280665"/>
              <a:gd name="connsiteX25" fmla="*/ 0 w 2129299"/>
              <a:gd name="connsiteY25" fmla="*/ 1175092 h 5280665"/>
              <a:gd name="connsiteX26" fmla="*/ 0 w 2129299"/>
              <a:gd name="connsiteY26" fmla="*/ 1175089 h 5280665"/>
              <a:gd name="connsiteX27" fmla="*/ 0 w 2129299"/>
              <a:gd name="connsiteY27" fmla="*/ 1057149 h 5280665"/>
              <a:gd name="connsiteX28" fmla="*/ 0 w 2129299"/>
              <a:gd name="connsiteY28" fmla="*/ 935617 h 5280665"/>
              <a:gd name="connsiteX29" fmla="*/ 0 w 2129299"/>
              <a:gd name="connsiteY29" fmla="*/ 934110 h 5280665"/>
              <a:gd name="connsiteX30" fmla="*/ 0 w 2129299"/>
              <a:gd name="connsiteY30" fmla="*/ 702174 h 5280665"/>
              <a:gd name="connsiteX31" fmla="*/ 0 w 2129299"/>
              <a:gd name="connsiteY31" fmla="*/ 702172 h 5280665"/>
              <a:gd name="connsiteX32" fmla="*/ 0 w 2129299"/>
              <a:gd name="connsiteY32" fmla="*/ 651522 h 5280665"/>
              <a:gd name="connsiteX33" fmla="*/ 0 w 2129299"/>
              <a:gd name="connsiteY33" fmla="*/ 462699 h 5280665"/>
              <a:gd name="connsiteX34" fmla="*/ 0 w 2129299"/>
              <a:gd name="connsiteY34" fmla="*/ 11010 h 5280665"/>
              <a:gd name="connsiteX35" fmla="*/ 0 w 2129299"/>
              <a:gd name="connsiteY35" fmla="*/ 11008 h 5280665"/>
              <a:gd name="connsiteX36" fmla="*/ 0 w 2129299"/>
              <a:gd name="connsiteY36" fmla="*/ 0 h 5280665"/>
              <a:gd name="connsiteX37" fmla="*/ 515667 w 2129299"/>
              <a:gd name="connsiteY37" fmla="*/ 0 h 5280665"/>
              <a:gd name="connsiteX38" fmla="*/ 621018 w 2129299"/>
              <a:gd name="connsiteY38" fmla="*/ 0 h 5280665"/>
              <a:gd name="connsiteX39" fmla="*/ 1207013 w 2129299"/>
              <a:gd name="connsiteY39" fmla="*/ 0 h 5280665"/>
              <a:gd name="connsiteX40" fmla="*/ 1313582 w 2129299"/>
              <a:gd name="connsiteY40" fmla="*/ 0 h 5280665"/>
              <a:gd name="connsiteX41" fmla="*/ 1722679 w 2129299"/>
              <a:gd name="connsiteY41" fmla="*/ 0 h 5280665"/>
              <a:gd name="connsiteX42" fmla="*/ 1828030 w 2129299"/>
              <a:gd name="connsiteY42" fmla="*/ 0 h 5280665"/>
              <a:gd name="connsiteX43" fmla="*/ 2129299 w 2129299"/>
              <a:gd name="connsiteY43" fmla="*/ 0 h 5280665"/>
              <a:gd name="connsiteX44" fmla="*/ 2129299 w 2129299"/>
              <a:gd name="connsiteY44" fmla="*/ 84409 h 5280665"/>
              <a:gd name="connsiteX45" fmla="*/ 2129299 w 2129299"/>
              <a:gd name="connsiteY45" fmla="*/ 588968 h 5280665"/>
              <a:gd name="connsiteX46" fmla="*/ 2129299 w 2129299"/>
              <a:gd name="connsiteY46" fmla="*/ 2703061 h 5280665"/>
              <a:gd name="connsiteX47" fmla="*/ 2129299 w 2129299"/>
              <a:gd name="connsiteY47" fmla="*/ 3669127 h 5280665"/>
              <a:gd name="connsiteX48" fmla="*/ 2129299 w 2129299"/>
              <a:gd name="connsiteY48" fmla="*/ 3816082 h 5280665"/>
              <a:gd name="connsiteX49" fmla="*/ 2129299 w 2129299"/>
              <a:gd name="connsiteY49" fmla="*/ 4386737 h 5280665"/>
              <a:gd name="connsiteX50" fmla="*/ 2129299 w 2129299"/>
              <a:gd name="connsiteY50" fmla="*/ 4535392 h 5280665"/>
              <a:gd name="connsiteX51" fmla="*/ 2129299 w 2129299"/>
              <a:gd name="connsiteY51" fmla="*/ 5280665 h 5280665"/>
              <a:gd name="connsiteX52" fmla="*/ 2062103 w 2129299"/>
              <a:gd name="connsiteY52" fmla="*/ 5280665 h 5280665"/>
              <a:gd name="connsiteX53" fmla="*/ 1572455 w 2129299"/>
              <a:gd name="connsiteY53" fmla="*/ 5280665 h 5280665"/>
              <a:gd name="connsiteX54" fmla="*/ 1419221 w 2129299"/>
              <a:gd name="connsiteY54" fmla="*/ 5280665 h 5280665"/>
              <a:gd name="connsiteX55" fmla="*/ 929573 w 2129299"/>
              <a:gd name="connsiteY55" fmla="*/ 5280665 h 5280665"/>
              <a:gd name="connsiteX56" fmla="*/ 855090 w 2129299"/>
              <a:gd name="connsiteY56" fmla="*/ 5280665 h 5280665"/>
              <a:gd name="connsiteX57" fmla="*/ 365443 w 2129299"/>
              <a:gd name="connsiteY57" fmla="*/ 5280665 h 5280665"/>
              <a:gd name="connsiteX58" fmla="*/ 0 w 2129299"/>
              <a:gd name="connsiteY58" fmla="*/ 4857508 h 52806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2129299" h="5280665">
                <a:moveTo>
                  <a:pt x="0" y="4857508"/>
                </a:moveTo>
                <a:lnTo>
                  <a:pt x="0" y="4384590"/>
                </a:lnTo>
                <a:lnTo>
                  <a:pt x="0" y="4263056"/>
                </a:lnTo>
                <a:lnTo>
                  <a:pt x="0" y="4073053"/>
                </a:lnTo>
                <a:lnTo>
                  <a:pt x="0" y="3790140"/>
                </a:lnTo>
                <a:lnTo>
                  <a:pt x="0" y="3600135"/>
                </a:lnTo>
                <a:lnTo>
                  <a:pt x="0" y="3478602"/>
                </a:lnTo>
                <a:lnTo>
                  <a:pt x="0" y="3005684"/>
                </a:lnTo>
                <a:lnTo>
                  <a:pt x="0" y="2553995"/>
                </a:lnTo>
                <a:lnTo>
                  <a:pt x="0" y="2553993"/>
                </a:lnTo>
                <a:lnTo>
                  <a:pt x="0" y="2314522"/>
                </a:lnTo>
                <a:lnTo>
                  <a:pt x="0" y="2081079"/>
                </a:lnTo>
                <a:lnTo>
                  <a:pt x="0" y="2081074"/>
                </a:lnTo>
                <a:lnTo>
                  <a:pt x="0" y="1959546"/>
                </a:lnTo>
                <a:lnTo>
                  <a:pt x="0" y="1959544"/>
                </a:lnTo>
                <a:lnTo>
                  <a:pt x="0" y="1841604"/>
                </a:lnTo>
                <a:lnTo>
                  <a:pt x="0" y="1769542"/>
                </a:lnTo>
                <a:lnTo>
                  <a:pt x="0" y="1769539"/>
                </a:lnTo>
                <a:lnTo>
                  <a:pt x="0" y="1720070"/>
                </a:lnTo>
                <a:lnTo>
                  <a:pt x="0" y="1530067"/>
                </a:lnTo>
                <a:lnTo>
                  <a:pt x="0" y="1486628"/>
                </a:lnTo>
                <a:lnTo>
                  <a:pt x="0" y="1486626"/>
                </a:lnTo>
                <a:lnTo>
                  <a:pt x="0" y="1296624"/>
                </a:lnTo>
                <a:lnTo>
                  <a:pt x="0" y="1296622"/>
                </a:lnTo>
                <a:lnTo>
                  <a:pt x="0" y="1247153"/>
                </a:lnTo>
                <a:lnTo>
                  <a:pt x="0" y="1175092"/>
                </a:lnTo>
                <a:lnTo>
                  <a:pt x="0" y="1175089"/>
                </a:lnTo>
                <a:lnTo>
                  <a:pt x="0" y="1057149"/>
                </a:lnTo>
                <a:lnTo>
                  <a:pt x="0" y="935617"/>
                </a:lnTo>
                <a:lnTo>
                  <a:pt x="0" y="934110"/>
                </a:lnTo>
                <a:lnTo>
                  <a:pt x="0" y="702174"/>
                </a:lnTo>
                <a:lnTo>
                  <a:pt x="0" y="702172"/>
                </a:lnTo>
                <a:lnTo>
                  <a:pt x="0" y="651522"/>
                </a:lnTo>
                <a:lnTo>
                  <a:pt x="0" y="462699"/>
                </a:lnTo>
                <a:lnTo>
                  <a:pt x="0" y="11010"/>
                </a:lnTo>
                <a:lnTo>
                  <a:pt x="0" y="11008"/>
                </a:lnTo>
                <a:lnTo>
                  <a:pt x="0" y="0"/>
                </a:lnTo>
                <a:lnTo>
                  <a:pt x="515667" y="0"/>
                </a:lnTo>
                <a:lnTo>
                  <a:pt x="621018" y="0"/>
                </a:lnTo>
                <a:lnTo>
                  <a:pt x="1207013" y="0"/>
                </a:lnTo>
                <a:lnTo>
                  <a:pt x="1313582" y="0"/>
                </a:lnTo>
                <a:lnTo>
                  <a:pt x="1722679" y="0"/>
                </a:lnTo>
                <a:lnTo>
                  <a:pt x="1828030" y="0"/>
                </a:lnTo>
                <a:lnTo>
                  <a:pt x="2129299" y="0"/>
                </a:lnTo>
                <a:lnTo>
                  <a:pt x="2129299" y="84409"/>
                </a:lnTo>
                <a:lnTo>
                  <a:pt x="2129299" y="588968"/>
                </a:lnTo>
                <a:lnTo>
                  <a:pt x="2129299" y="2703061"/>
                </a:lnTo>
                <a:lnTo>
                  <a:pt x="2129299" y="3669127"/>
                </a:lnTo>
                <a:lnTo>
                  <a:pt x="2129299" y="3816082"/>
                </a:lnTo>
                <a:lnTo>
                  <a:pt x="2129299" y="4386737"/>
                </a:lnTo>
                <a:lnTo>
                  <a:pt x="2129299" y="4535392"/>
                </a:lnTo>
                <a:lnTo>
                  <a:pt x="2129299" y="5280665"/>
                </a:lnTo>
                <a:lnTo>
                  <a:pt x="2062103" y="5280665"/>
                </a:lnTo>
                <a:lnTo>
                  <a:pt x="1572455" y="5280665"/>
                </a:lnTo>
                <a:lnTo>
                  <a:pt x="1419221" y="5280665"/>
                </a:lnTo>
                <a:lnTo>
                  <a:pt x="929573" y="5280665"/>
                </a:lnTo>
                <a:lnTo>
                  <a:pt x="855090" y="5280665"/>
                </a:lnTo>
                <a:lnTo>
                  <a:pt x="365443" y="5280665"/>
                </a:lnTo>
                <a:cubicBezTo>
                  <a:pt x="164152" y="5280665"/>
                  <a:pt x="0" y="5091976"/>
                  <a:pt x="0" y="4857508"/>
                </a:cubicBezTo>
                <a:close/>
              </a:path>
            </a:pathLst>
          </a:custGeom>
          <a:noFill/>
          <a:ln w="24491" cap="flat">
            <a:solidFill>
              <a:srgbClr val="FBA63B"/>
            </a:solidFill>
            <a:prstDash val="solid"/>
            <a:miter/>
          </a:ln>
        </p:spPr>
        <p:txBody>
          <a:bodyPr wrap="square" rtlCol="0" anchor="ctr">
            <a:noAutofit/>
          </a:bodyPr>
          <a:lstStyle/>
          <a:p>
            <a:endParaRPr lang="en-US"/>
          </a:p>
        </p:txBody>
      </p:sp>
      <p:sp>
        <p:nvSpPr>
          <p:cNvPr id="2" name="Text Placeholder 3">
            <a:extLst>
              <a:ext uri="{FF2B5EF4-FFF2-40B4-BE49-F238E27FC236}">
                <a16:creationId xmlns:a16="http://schemas.microsoft.com/office/drawing/2014/main" id="{18DABA2B-B162-653D-FAD0-C264483BD049}"/>
              </a:ext>
            </a:extLst>
          </p:cNvPr>
          <p:cNvSpPr txBox="1">
            <a:spLocks/>
          </p:cNvSpPr>
          <p:nvPr/>
        </p:nvSpPr>
        <p:spPr>
          <a:xfrm>
            <a:off x="638570" y="460983"/>
            <a:ext cx="4209877" cy="724396"/>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IE" sz="3600" dirty="0"/>
              <a:t>Tjaldkassar</a:t>
            </a:r>
          </a:p>
          <a:p>
            <a:pPr>
              <a:lnSpc>
                <a:spcPts val="3720"/>
              </a:lnSpc>
            </a:pPr>
            <a:endParaRPr lang="en-IE" sz="3600" dirty="0"/>
          </a:p>
        </p:txBody>
      </p:sp>
      <p:cxnSp>
        <p:nvCxnSpPr>
          <p:cNvPr id="3" name="Straight Connector 2">
            <a:extLst>
              <a:ext uri="{FF2B5EF4-FFF2-40B4-BE49-F238E27FC236}">
                <a16:creationId xmlns:a16="http://schemas.microsoft.com/office/drawing/2014/main" id="{275938AC-A1AE-95E1-99CA-A5F76A47109F}"/>
              </a:ext>
            </a:extLst>
          </p:cNvPr>
          <p:cNvCxnSpPr>
            <a:cxnSpLocks/>
          </p:cNvCxnSpPr>
          <p:nvPr/>
        </p:nvCxnSpPr>
        <p:spPr>
          <a:xfrm>
            <a:off x="0" y="1068885"/>
            <a:ext cx="2701925"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C38DC205-396B-DF4C-F9FF-B4F426527F65}"/>
              </a:ext>
            </a:extLst>
          </p:cNvPr>
          <p:cNvSpPr txBox="1"/>
          <p:nvPr/>
        </p:nvSpPr>
        <p:spPr>
          <a:xfrm>
            <a:off x="605790" y="1404147"/>
            <a:ext cx="4691276" cy="3927422"/>
          </a:xfrm>
          <a:prstGeom prst="rect">
            <a:avLst/>
          </a:prstGeom>
          <a:noFill/>
        </p:spPr>
        <p:txBody>
          <a:bodyPr wrap="square">
            <a:spAutoFit/>
          </a:bodyPr>
          <a:lstStyle/>
          <a:p>
            <a:pPr marL="342900" indent="-342900">
              <a:lnSpc>
                <a:spcPts val="2340"/>
              </a:lnSpc>
              <a:buClr>
                <a:srgbClr val="EC7C69"/>
              </a:buClr>
              <a:buFont typeface="Arial" panose="020B0604020202020204" pitchFamily="34" charset="0"/>
              <a:buChar char="•"/>
            </a:pPr>
            <a:r>
              <a:rPr lang="en-US" sz="2200" b="1" dirty="0">
                <a:solidFill>
                  <a:srgbClr val="494949"/>
                </a:solidFill>
              </a:rPr>
              <a:t>Mjög vinsælt </a:t>
            </a:r>
            <a:r>
              <a:rPr lang="en-US" sz="2200" dirty="0">
                <a:solidFill>
                  <a:srgbClr val="494949"/>
                </a:solidFill>
              </a:rPr>
              <a:t>á mörgum ferðabúða-svæðum sem annar gistimöguleiki til viðbótar ferðavögnum og tjöldum. </a:t>
            </a:r>
          </a:p>
          <a:p>
            <a:pPr marL="342900" indent="-342900">
              <a:lnSpc>
                <a:spcPts val="2340"/>
              </a:lnSpc>
              <a:buClr>
                <a:srgbClr val="EC7C69"/>
              </a:buClr>
              <a:buFont typeface="Arial" panose="020B0604020202020204" pitchFamily="34" charset="0"/>
              <a:buChar char="•"/>
            </a:pPr>
            <a:r>
              <a:rPr lang="en-US" sz="2200" dirty="0">
                <a:solidFill>
                  <a:srgbClr val="494949"/>
                </a:solidFill>
              </a:rPr>
              <a:t>Lands eigendur á réttum stöðum státa af því að </a:t>
            </a:r>
            <a:r>
              <a:rPr lang="en-US" sz="2200" b="1" dirty="0">
                <a:solidFill>
                  <a:srgbClr val="494949"/>
                </a:solidFill>
              </a:rPr>
              <a:t>arðsemi fjárfestingar (ROI) </a:t>
            </a:r>
            <a:r>
              <a:rPr lang="en-US" sz="2200" dirty="0">
                <a:solidFill>
                  <a:srgbClr val="494949"/>
                </a:solidFill>
              </a:rPr>
              <a:t>er yfirleitt um 2–3 ár. </a:t>
            </a:r>
          </a:p>
          <a:p>
            <a:pPr marL="342900" indent="-342900">
              <a:lnSpc>
                <a:spcPts val="2340"/>
              </a:lnSpc>
              <a:buClr>
                <a:srgbClr val="EC7C69"/>
              </a:buClr>
              <a:buFont typeface="Arial" panose="020B0604020202020204" pitchFamily="34" charset="0"/>
              <a:buChar char="•"/>
            </a:pPr>
            <a:r>
              <a:rPr lang="en-US" sz="2200" b="1" dirty="0">
                <a:solidFill>
                  <a:srgbClr val="494949"/>
                </a:solidFill>
              </a:rPr>
              <a:t> Inngangsgerðir podda </a:t>
            </a:r>
            <a:r>
              <a:rPr lang="en-US" sz="2200" dirty="0">
                <a:solidFill>
                  <a:srgbClr val="494949"/>
                </a:solidFill>
              </a:rPr>
              <a:t>geta verið mjög einfaldar og, eins og með flestar glamping-vörur, krefjast poddar venjulega sérbaðaðstöðu.</a:t>
            </a:r>
            <a:endParaRPr lang="en-IE" sz="2200" b="1" dirty="0">
              <a:solidFill>
                <a:srgbClr val="494949"/>
              </a:solidFill>
            </a:endParaRPr>
          </a:p>
          <a:p>
            <a:pPr marL="342900" indent="-342900">
              <a:lnSpc>
                <a:spcPts val="2340"/>
              </a:lnSpc>
              <a:buClr>
                <a:srgbClr val="EC7C69"/>
              </a:buClr>
              <a:buFont typeface="Arial" panose="020B0604020202020204" pitchFamily="34" charset="0"/>
              <a:buChar char="•"/>
            </a:pPr>
            <a:endParaRPr lang="en-IE" sz="2200" dirty="0">
              <a:solidFill>
                <a:srgbClr val="494949"/>
              </a:solidFill>
            </a:endParaRPr>
          </a:p>
        </p:txBody>
      </p:sp>
      <p:sp>
        <p:nvSpPr>
          <p:cNvPr id="36" name="TextBox 35">
            <a:extLst>
              <a:ext uri="{FF2B5EF4-FFF2-40B4-BE49-F238E27FC236}">
                <a16:creationId xmlns:a16="http://schemas.microsoft.com/office/drawing/2014/main" id="{671BD274-F96C-3D70-C20D-F80018B8234A}"/>
              </a:ext>
            </a:extLst>
          </p:cNvPr>
          <p:cNvSpPr txBox="1"/>
          <p:nvPr/>
        </p:nvSpPr>
        <p:spPr>
          <a:xfrm>
            <a:off x="1191053" y="5467758"/>
            <a:ext cx="4078341" cy="923330"/>
          </a:xfrm>
          <a:prstGeom prst="rect">
            <a:avLst/>
          </a:prstGeom>
          <a:noFill/>
        </p:spPr>
        <p:txBody>
          <a:bodyPr wrap="square" rtlCol="0">
            <a:spAutoFit/>
          </a:bodyPr>
          <a:lstStyle/>
          <a:p>
            <a:pPr>
              <a:tabLst>
                <a:tab pos="2162175" algn="l"/>
              </a:tabLst>
            </a:pPr>
            <a:r>
              <a:rPr lang="en-US" sz="1800" b="1" dirty="0">
                <a:solidFill>
                  <a:srgbClr val="494949"/>
                </a:solidFill>
              </a:rPr>
              <a:t>Dæmigerð verð á einingu</a:t>
            </a:r>
            <a:r>
              <a:rPr lang="en-US" sz="1800" dirty="0">
                <a:solidFill>
                  <a:srgbClr val="494949"/>
                </a:solidFill>
              </a:rPr>
              <a:t>	 €6,000-15,000</a:t>
            </a:r>
          </a:p>
          <a:p>
            <a:pPr>
              <a:tabLst>
                <a:tab pos="2162175" algn="l"/>
              </a:tabLst>
            </a:pPr>
            <a:r>
              <a:rPr lang="en-US" sz="1800" b="1" dirty="0">
                <a:solidFill>
                  <a:srgbClr val="494949"/>
                </a:solidFill>
              </a:rPr>
              <a:t>Dæmigerð næturleiga </a:t>
            </a:r>
            <a:r>
              <a:rPr lang="en-US" sz="1800" dirty="0">
                <a:solidFill>
                  <a:srgbClr val="494949"/>
                </a:solidFill>
              </a:rPr>
              <a:t>	€50-100</a:t>
            </a:r>
            <a:endParaRPr lang="en-IE" sz="1800" dirty="0">
              <a:solidFill>
                <a:srgbClr val="494949"/>
              </a:solidFill>
            </a:endParaRPr>
          </a:p>
          <a:p>
            <a:pPr>
              <a:tabLst>
                <a:tab pos="2162175" algn="l"/>
              </a:tabLst>
            </a:pPr>
            <a:endParaRPr lang="en-IE" sz="1800" dirty="0">
              <a:solidFill>
                <a:srgbClr val="494949"/>
              </a:solidFill>
            </a:endParaRPr>
          </a:p>
        </p:txBody>
      </p:sp>
      <p:grpSp>
        <p:nvGrpSpPr>
          <p:cNvPr id="60" name="Group 59">
            <a:extLst>
              <a:ext uri="{FF2B5EF4-FFF2-40B4-BE49-F238E27FC236}">
                <a16:creationId xmlns:a16="http://schemas.microsoft.com/office/drawing/2014/main" id="{8FFBC606-F30E-EF55-5226-16B91A956462}"/>
              </a:ext>
            </a:extLst>
          </p:cNvPr>
          <p:cNvGrpSpPr/>
          <p:nvPr/>
        </p:nvGrpSpPr>
        <p:grpSpPr>
          <a:xfrm>
            <a:off x="245827" y="5376061"/>
            <a:ext cx="790813" cy="789906"/>
            <a:chOff x="4979483" y="3025351"/>
            <a:chExt cx="347616" cy="347217"/>
          </a:xfrm>
        </p:grpSpPr>
        <p:sp>
          <p:nvSpPr>
            <p:cNvPr id="61" name="Freeform 60">
              <a:extLst>
                <a:ext uri="{FF2B5EF4-FFF2-40B4-BE49-F238E27FC236}">
                  <a16:creationId xmlns:a16="http://schemas.microsoft.com/office/drawing/2014/main" id="{59DF8319-7713-2CD2-2759-E5B0329B97AE}"/>
                </a:ext>
              </a:extLst>
            </p:cNvPr>
            <p:cNvSpPr/>
            <p:nvPr/>
          </p:nvSpPr>
          <p:spPr>
            <a:xfrm>
              <a:off x="4979483" y="3025351"/>
              <a:ext cx="346465" cy="346642"/>
            </a:xfrm>
            <a:custGeom>
              <a:avLst/>
              <a:gdLst>
                <a:gd name="connsiteX0" fmla="*/ 103019 w 346465"/>
                <a:gd name="connsiteY0" fmla="*/ 236086 h 346642"/>
                <a:gd name="connsiteX1" fmla="*/ 74818 w 346465"/>
                <a:gd name="connsiteY1" fmla="*/ 207295 h 346642"/>
                <a:gd name="connsiteX2" fmla="*/ 71365 w 346465"/>
                <a:gd name="connsiteY2" fmla="*/ 199233 h 346642"/>
                <a:gd name="connsiteX3" fmla="*/ 71365 w 346465"/>
                <a:gd name="connsiteY3" fmla="*/ 116315 h 346642"/>
                <a:gd name="connsiteX4" fmla="*/ 77696 w 346465"/>
                <a:gd name="connsiteY4" fmla="*/ 109981 h 346642"/>
                <a:gd name="connsiteX5" fmla="*/ 94386 w 346465"/>
                <a:gd name="connsiteY5" fmla="*/ 133590 h 346642"/>
                <a:gd name="connsiteX6" fmla="*/ 141003 w 346465"/>
                <a:gd name="connsiteY6" fmla="*/ 93282 h 346642"/>
                <a:gd name="connsiteX7" fmla="*/ 172082 w 346465"/>
                <a:gd name="connsiteY7" fmla="*/ 81190 h 346642"/>
                <a:gd name="connsiteX8" fmla="*/ 177261 w 346465"/>
                <a:gd name="connsiteY8" fmla="*/ 80039 h 346642"/>
                <a:gd name="connsiteX9" fmla="*/ 147334 w 346465"/>
                <a:gd name="connsiteY9" fmla="*/ 40883 h 346642"/>
                <a:gd name="connsiteX10" fmla="*/ 183592 w 346465"/>
                <a:gd name="connsiteY10" fmla="*/ 78887 h 346642"/>
                <a:gd name="connsiteX11" fmla="*/ 187621 w 346465"/>
                <a:gd name="connsiteY11" fmla="*/ 78887 h 346642"/>
                <a:gd name="connsiteX12" fmla="*/ 244022 w 346465"/>
                <a:gd name="connsiteY12" fmla="*/ 53551 h 346642"/>
                <a:gd name="connsiteX13" fmla="*/ 218123 w 346465"/>
                <a:gd name="connsiteY13" fmla="*/ 81766 h 346642"/>
                <a:gd name="connsiteX14" fmla="*/ 273949 w 346465"/>
                <a:gd name="connsiteY14" fmla="*/ 109981 h 346642"/>
                <a:gd name="connsiteX15" fmla="*/ 280280 w 346465"/>
                <a:gd name="connsiteY15" fmla="*/ 116315 h 346642"/>
                <a:gd name="connsiteX16" fmla="*/ 280280 w 346465"/>
                <a:gd name="connsiteY16" fmla="*/ 116315 h 346642"/>
                <a:gd name="connsiteX17" fmla="*/ 346465 w 346465"/>
                <a:gd name="connsiteY17" fmla="*/ 181959 h 346642"/>
                <a:gd name="connsiteX18" fmla="*/ 346465 w 346465"/>
                <a:gd name="connsiteY18" fmla="*/ 173321 h 346642"/>
                <a:gd name="connsiteX19" fmla="*/ 173233 w 346465"/>
                <a:gd name="connsiteY19" fmla="*/ 0 h 346642"/>
                <a:gd name="connsiteX20" fmla="*/ 0 w 346465"/>
                <a:gd name="connsiteY20" fmla="*/ 173321 h 346642"/>
                <a:gd name="connsiteX21" fmla="*/ 173233 w 346465"/>
                <a:gd name="connsiteY21" fmla="*/ 346643 h 346642"/>
                <a:gd name="connsiteX22" fmla="*/ 176686 w 346465"/>
                <a:gd name="connsiteY22" fmla="*/ 346643 h 346642"/>
                <a:gd name="connsiteX23" fmla="*/ 105896 w 346465"/>
                <a:gd name="connsiteY23" fmla="*/ 276969 h 346642"/>
                <a:gd name="connsiteX24" fmla="*/ 102443 w 346465"/>
                <a:gd name="connsiteY24" fmla="*/ 236086 h 346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346465" h="346642">
                  <a:moveTo>
                    <a:pt x="103019" y="236086"/>
                  </a:moveTo>
                  <a:lnTo>
                    <a:pt x="74818" y="207295"/>
                  </a:lnTo>
                  <a:cubicBezTo>
                    <a:pt x="72516" y="204991"/>
                    <a:pt x="71365" y="202688"/>
                    <a:pt x="71365" y="199233"/>
                  </a:cubicBezTo>
                  <a:lnTo>
                    <a:pt x="71365" y="116315"/>
                  </a:lnTo>
                  <a:cubicBezTo>
                    <a:pt x="71365" y="112860"/>
                    <a:pt x="74243" y="109981"/>
                    <a:pt x="77696" y="109981"/>
                  </a:cubicBezTo>
                  <a:cubicBezTo>
                    <a:pt x="84602" y="109981"/>
                    <a:pt x="91508" y="118043"/>
                    <a:pt x="94386" y="133590"/>
                  </a:cubicBezTo>
                  <a:cubicBezTo>
                    <a:pt x="94386" y="133590"/>
                    <a:pt x="111652" y="109406"/>
                    <a:pt x="141003" y="93282"/>
                  </a:cubicBezTo>
                  <a:cubicBezTo>
                    <a:pt x="149636" y="86373"/>
                    <a:pt x="159996" y="82342"/>
                    <a:pt x="172082" y="81190"/>
                  </a:cubicBezTo>
                  <a:cubicBezTo>
                    <a:pt x="173808" y="81190"/>
                    <a:pt x="175535" y="80615"/>
                    <a:pt x="177261" y="80039"/>
                  </a:cubicBezTo>
                  <a:cubicBezTo>
                    <a:pt x="147910" y="70250"/>
                    <a:pt x="147334" y="40883"/>
                    <a:pt x="147334" y="40883"/>
                  </a:cubicBezTo>
                  <a:lnTo>
                    <a:pt x="183592" y="78887"/>
                  </a:lnTo>
                  <a:cubicBezTo>
                    <a:pt x="184743" y="78887"/>
                    <a:pt x="186470" y="78887"/>
                    <a:pt x="187621" y="78887"/>
                  </a:cubicBezTo>
                  <a:cubicBezTo>
                    <a:pt x="191074" y="69674"/>
                    <a:pt x="204311" y="42610"/>
                    <a:pt x="244022" y="53551"/>
                  </a:cubicBezTo>
                  <a:cubicBezTo>
                    <a:pt x="244022" y="53551"/>
                    <a:pt x="238267" y="74280"/>
                    <a:pt x="218123" y="81766"/>
                  </a:cubicBezTo>
                  <a:cubicBezTo>
                    <a:pt x="235389" y="85797"/>
                    <a:pt x="254382" y="94434"/>
                    <a:pt x="273949" y="109981"/>
                  </a:cubicBezTo>
                  <a:cubicBezTo>
                    <a:pt x="277978" y="109981"/>
                    <a:pt x="280280" y="112860"/>
                    <a:pt x="280280" y="116315"/>
                  </a:cubicBezTo>
                  <a:lnTo>
                    <a:pt x="280280" y="116315"/>
                  </a:lnTo>
                  <a:cubicBezTo>
                    <a:pt x="280280" y="116315"/>
                    <a:pt x="346465" y="181959"/>
                    <a:pt x="346465" y="181959"/>
                  </a:cubicBezTo>
                  <a:cubicBezTo>
                    <a:pt x="346465" y="179079"/>
                    <a:pt x="346465" y="176200"/>
                    <a:pt x="346465" y="173321"/>
                  </a:cubicBezTo>
                  <a:cubicBezTo>
                    <a:pt x="346465" y="77736"/>
                    <a:pt x="268770" y="0"/>
                    <a:pt x="173233" y="0"/>
                  </a:cubicBezTo>
                  <a:cubicBezTo>
                    <a:pt x="77696" y="0"/>
                    <a:pt x="0" y="77736"/>
                    <a:pt x="0" y="173321"/>
                  </a:cubicBezTo>
                  <a:cubicBezTo>
                    <a:pt x="0" y="268907"/>
                    <a:pt x="77696" y="346643"/>
                    <a:pt x="173233" y="346643"/>
                  </a:cubicBezTo>
                  <a:cubicBezTo>
                    <a:pt x="268770" y="346643"/>
                    <a:pt x="175535" y="346643"/>
                    <a:pt x="176686" y="346643"/>
                  </a:cubicBezTo>
                  <a:lnTo>
                    <a:pt x="105896" y="276969"/>
                  </a:lnTo>
                  <a:lnTo>
                    <a:pt x="102443" y="236086"/>
                  </a:lnTo>
                  <a:close/>
                </a:path>
              </a:pathLst>
            </a:custGeom>
            <a:solidFill>
              <a:srgbClr val="00979B"/>
            </a:solidFill>
            <a:ln w="12700" cap="flat">
              <a:noFill/>
              <a:prstDash val="solid"/>
              <a:miter/>
            </a:ln>
          </p:spPr>
          <p:txBody>
            <a:bodyPr rtlCol="0" anchor="ctr"/>
            <a:lstStyle/>
            <a:p>
              <a:endParaRPr lang="en-US"/>
            </a:p>
          </p:txBody>
        </p:sp>
        <p:sp>
          <p:nvSpPr>
            <p:cNvPr id="62" name="Freeform 61">
              <a:extLst>
                <a:ext uri="{FF2B5EF4-FFF2-40B4-BE49-F238E27FC236}">
                  <a16:creationId xmlns:a16="http://schemas.microsoft.com/office/drawing/2014/main" id="{B0A20685-E176-A60F-1C72-76D0EF47914F}"/>
                </a:ext>
              </a:extLst>
            </p:cNvPr>
            <p:cNvSpPr/>
            <p:nvPr/>
          </p:nvSpPr>
          <p:spPr>
            <a:xfrm>
              <a:off x="5051424" y="3066809"/>
              <a:ext cx="275675" cy="305759"/>
            </a:xfrm>
            <a:custGeom>
              <a:avLst/>
              <a:gdLst>
                <a:gd name="connsiteX0" fmla="*/ 275100 w 275675"/>
                <a:gd name="connsiteY0" fmla="*/ 140500 h 305759"/>
                <a:gd name="connsiteX1" fmla="*/ 208915 w 275675"/>
                <a:gd name="connsiteY1" fmla="*/ 75432 h 305759"/>
                <a:gd name="connsiteX2" fmla="*/ 208915 w 275675"/>
                <a:gd name="connsiteY2" fmla="*/ 75432 h 305759"/>
                <a:gd name="connsiteX3" fmla="*/ 202584 w 275675"/>
                <a:gd name="connsiteY3" fmla="*/ 69098 h 305759"/>
                <a:gd name="connsiteX4" fmla="*/ 146759 w 275675"/>
                <a:gd name="connsiteY4" fmla="*/ 40883 h 305759"/>
                <a:gd name="connsiteX5" fmla="*/ 172657 w 275675"/>
                <a:gd name="connsiteY5" fmla="*/ 12668 h 305759"/>
                <a:gd name="connsiteX6" fmla="*/ 116256 w 275675"/>
                <a:gd name="connsiteY6" fmla="*/ 38004 h 305759"/>
                <a:gd name="connsiteX7" fmla="*/ 112227 w 275675"/>
                <a:gd name="connsiteY7" fmla="*/ 38004 h 305759"/>
                <a:gd name="connsiteX8" fmla="*/ 75969 w 275675"/>
                <a:gd name="connsiteY8" fmla="*/ 0 h 305759"/>
                <a:gd name="connsiteX9" fmla="*/ 105896 w 275675"/>
                <a:gd name="connsiteY9" fmla="*/ 39156 h 305759"/>
                <a:gd name="connsiteX10" fmla="*/ 100717 w 275675"/>
                <a:gd name="connsiteY10" fmla="*/ 40307 h 305759"/>
                <a:gd name="connsiteX11" fmla="*/ 69638 w 275675"/>
                <a:gd name="connsiteY11" fmla="*/ 52400 h 305759"/>
                <a:gd name="connsiteX12" fmla="*/ 23021 w 275675"/>
                <a:gd name="connsiteY12" fmla="*/ 92707 h 305759"/>
                <a:gd name="connsiteX13" fmla="*/ 6331 w 275675"/>
                <a:gd name="connsiteY13" fmla="*/ 69098 h 305759"/>
                <a:gd name="connsiteX14" fmla="*/ 0 w 275675"/>
                <a:gd name="connsiteY14" fmla="*/ 75432 h 305759"/>
                <a:gd name="connsiteX15" fmla="*/ 0 w 275675"/>
                <a:gd name="connsiteY15" fmla="*/ 158350 h 305759"/>
                <a:gd name="connsiteX16" fmla="*/ 3453 w 275675"/>
                <a:gd name="connsiteY16" fmla="*/ 166412 h 305759"/>
                <a:gd name="connsiteX17" fmla="*/ 31654 w 275675"/>
                <a:gd name="connsiteY17" fmla="*/ 195203 h 305759"/>
                <a:gd name="connsiteX18" fmla="*/ 35107 w 275675"/>
                <a:gd name="connsiteY18" fmla="*/ 236086 h 305759"/>
                <a:gd name="connsiteX19" fmla="*/ 105896 w 275675"/>
                <a:gd name="connsiteY19" fmla="*/ 305760 h 305759"/>
                <a:gd name="connsiteX20" fmla="*/ 275676 w 275675"/>
                <a:gd name="connsiteY20" fmla="*/ 141076 h 3057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75675" h="305759">
                  <a:moveTo>
                    <a:pt x="275100" y="140500"/>
                  </a:moveTo>
                  <a:lnTo>
                    <a:pt x="208915" y="75432"/>
                  </a:lnTo>
                  <a:lnTo>
                    <a:pt x="208915" y="75432"/>
                  </a:lnTo>
                  <a:cubicBezTo>
                    <a:pt x="208915" y="71977"/>
                    <a:pt x="206037" y="68523"/>
                    <a:pt x="202584" y="69098"/>
                  </a:cubicBezTo>
                  <a:cubicBezTo>
                    <a:pt x="183016" y="53551"/>
                    <a:pt x="164024" y="44914"/>
                    <a:pt x="146759" y="40883"/>
                  </a:cubicBezTo>
                  <a:cubicBezTo>
                    <a:pt x="166326" y="33398"/>
                    <a:pt x="172657" y="12668"/>
                    <a:pt x="172657" y="12668"/>
                  </a:cubicBezTo>
                  <a:cubicBezTo>
                    <a:pt x="133522" y="1728"/>
                    <a:pt x="119709" y="28791"/>
                    <a:pt x="116256" y="38004"/>
                  </a:cubicBezTo>
                  <a:cubicBezTo>
                    <a:pt x="115105" y="38004"/>
                    <a:pt x="113378" y="38004"/>
                    <a:pt x="112227" y="38004"/>
                  </a:cubicBezTo>
                  <a:lnTo>
                    <a:pt x="75969" y="0"/>
                  </a:lnTo>
                  <a:cubicBezTo>
                    <a:pt x="75969" y="0"/>
                    <a:pt x="76545" y="28791"/>
                    <a:pt x="105896" y="39156"/>
                  </a:cubicBezTo>
                  <a:cubicBezTo>
                    <a:pt x="104170" y="39156"/>
                    <a:pt x="102443" y="39732"/>
                    <a:pt x="100717" y="40307"/>
                  </a:cubicBezTo>
                  <a:cubicBezTo>
                    <a:pt x="89206" y="40883"/>
                    <a:pt x="78271" y="45490"/>
                    <a:pt x="69638" y="52400"/>
                  </a:cubicBezTo>
                  <a:cubicBezTo>
                    <a:pt x="40287" y="68523"/>
                    <a:pt x="23021" y="92707"/>
                    <a:pt x="23021" y="92707"/>
                  </a:cubicBezTo>
                  <a:cubicBezTo>
                    <a:pt x="20143" y="77736"/>
                    <a:pt x="13237" y="69674"/>
                    <a:pt x="6331" y="69098"/>
                  </a:cubicBezTo>
                  <a:cubicBezTo>
                    <a:pt x="2878" y="69098"/>
                    <a:pt x="0" y="71977"/>
                    <a:pt x="0" y="75432"/>
                  </a:cubicBezTo>
                  <a:lnTo>
                    <a:pt x="0" y="158350"/>
                  </a:lnTo>
                  <a:cubicBezTo>
                    <a:pt x="0" y="161229"/>
                    <a:pt x="1151" y="164108"/>
                    <a:pt x="3453" y="166412"/>
                  </a:cubicBezTo>
                  <a:lnTo>
                    <a:pt x="31654" y="195203"/>
                  </a:lnTo>
                  <a:lnTo>
                    <a:pt x="35107" y="236086"/>
                  </a:lnTo>
                  <a:lnTo>
                    <a:pt x="105896" y="305760"/>
                  </a:lnTo>
                  <a:cubicBezTo>
                    <a:pt x="197405" y="304033"/>
                    <a:pt x="271072" y="231479"/>
                    <a:pt x="275676" y="141076"/>
                  </a:cubicBezTo>
                  <a:close/>
                </a:path>
              </a:pathLst>
            </a:custGeom>
            <a:solidFill>
              <a:srgbClr val="087377"/>
            </a:solidFill>
            <a:ln w="12700" cap="flat">
              <a:noFill/>
              <a:prstDash val="solid"/>
              <a:miter/>
            </a:ln>
          </p:spPr>
          <p:txBody>
            <a:bodyPr rtlCol="0" anchor="ctr"/>
            <a:lstStyle/>
            <a:p>
              <a:endParaRPr lang="en-US"/>
            </a:p>
          </p:txBody>
        </p:sp>
        <p:grpSp>
          <p:nvGrpSpPr>
            <p:cNvPr id="63" name="Graphic 39">
              <a:extLst>
                <a:ext uri="{FF2B5EF4-FFF2-40B4-BE49-F238E27FC236}">
                  <a16:creationId xmlns:a16="http://schemas.microsoft.com/office/drawing/2014/main" id="{AC9F5299-85C0-6D78-13CF-9142C5D1AF7D}"/>
                </a:ext>
              </a:extLst>
            </p:cNvPr>
            <p:cNvGrpSpPr/>
            <p:nvPr/>
          </p:nvGrpSpPr>
          <p:grpSpPr>
            <a:xfrm>
              <a:off x="5050273" y="3065658"/>
              <a:ext cx="210066" cy="234933"/>
              <a:chOff x="5050273" y="3065658"/>
              <a:chExt cx="210066" cy="234933"/>
            </a:xfrm>
            <a:noFill/>
          </p:grpSpPr>
          <p:sp>
            <p:nvSpPr>
              <p:cNvPr id="64" name="Freeform 63">
                <a:extLst>
                  <a:ext uri="{FF2B5EF4-FFF2-40B4-BE49-F238E27FC236}">
                    <a16:creationId xmlns:a16="http://schemas.microsoft.com/office/drawing/2014/main" id="{F12D994E-3886-D1AB-1556-3AE0C5916676}"/>
                  </a:ext>
                </a:extLst>
              </p:cNvPr>
              <p:cNvSpPr/>
              <p:nvPr/>
            </p:nvSpPr>
            <p:spPr>
              <a:xfrm>
                <a:off x="5168063" y="3133605"/>
                <a:ext cx="92275" cy="142227"/>
              </a:xfrm>
              <a:custGeom>
                <a:avLst/>
                <a:gdLst>
                  <a:gd name="connsiteX0" fmla="*/ 45658 w 92275"/>
                  <a:gd name="connsiteY0" fmla="*/ 141651 h 142227"/>
                  <a:gd name="connsiteX1" fmla="*/ 88823 w 92275"/>
                  <a:gd name="connsiteY1" fmla="*/ 97313 h 142227"/>
                  <a:gd name="connsiteX2" fmla="*/ 92276 w 92275"/>
                  <a:gd name="connsiteY2" fmla="*/ 89252 h 142227"/>
                  <a:gd name="connsiteX3" fmla="*/ 92276 w 92275"/>
                  <a:gd name="connsiteY3" fmla="*/ 6334 h 142227"/>
                  <a:gd name="connsiteX4" fmla="*/ 85945 w 92275"/>
                  <a:gd name="connsiteY4" fmla="*/ 0 h 142227"/>
                  <a:gd name="connsiteX5" fmla="*/ 69255 w 92275"/>
                  <a:gd name="connsiteY5" fmla="*/ 23608 h 142227"/>
                  <a:gd name="connsiteX6" fmla="*/ 63499 w 92275"/>
                  <a:gd name="connsiteY6" fmla="*/ 69674 h 142227"/>
                  <a:gd name="connsiteX7" fmla="*/ 49687 w 92275"/>
                  <a:gd name="connsiteY7" fmla="*/ 73705 h 142227"/>
                  <a:gd name="connsiteX8" fmla="*/ 34148 w 92275"/>
                  <a:gd name="connsiteY8" fmla="*/ 89252 h 142227"/>
                  <a:gd name="connsiteX9" fmla="*/ 7674 w 92275"/>
                  <a:gd name="connsiteY9" fmla="*/ 101920 h 142227"/>
                  <a:gd name="connsiteX10" fmla="*/ 767 w 92275"/>
                  <a:gd name="connsiteY10" fmla="*/ 142227 h 1422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2275" h="142227">
                    <a:moveTo>
                      <a:pt x="45658" y="141651"/>
                    </a:moveTo>
                    <a:lnTo>
                      <a:pt x="88823" y="97313"/>
                    </a:lnTo>
                    <a:cubicBezTo>
                      <a:pt x="91125" y="95010"/>
                      <a:pt x="92276" y="92131"/>
                      <a:pt x="92276" y="89252"/>
                    </a:cubicBezTo>
                    <a:lnTo>
                      <a:pt x="92276" y="6334"/>
                    </a:lnTo>
                    <a:cubicBezTo>
                      <a:pt x="92276" y="2879"/>
                      <a:pt x="89398" y="0"/>
                      <a:pt x="85945" y="0"/>
                    </a:cubicBezTo>
                    <a:cubicBezTo>
                      <a:pt x="79039" y="0"/>
                      <a:pt x="72132" y="8061"/>
                      <a:pt x="69255" y="23608"/>
                    </a:cubicBezTo>
                    <a:lnTo>
                      <a:pt x="63499" y="69674"/>
                    </a:lnTo>
                    <a:cubicBezTo>
                      <a:pt x="58320" y="69674"/>
                      <a:pt x="53140" y="70250"/>
                      <a:pt x="49687" y="73705"/>
                    </a:cubicBezTo>
                    <a:lnTo>
                      <a:pt x="34148" y="89252"/>
                    </a:lnTo>
                    <a:cubicBezTo>
                      <a:pt x="20335" y="92131"/>
                      <a:pt x="15155" y="93858"/>
                      <a:pt x="7674" y="101920"/>
                    </a:cubicBezTo>
                    <a:cubicBezTo>
                      <a:pt x="-1535" y="111133"/>
                      <a:pt x="-384" y="123801"/>
                      <a:pt x="767" y="142227"/>
                    </a:cubicBezTo>
                  </a:path>
                </a:pathLst>
              </a:custGeom>
              <a:noFill/>
              <a:ln w="12700" cap="flat">
                <a:solidFill>
                  <a:srgbClr val="FFFFFF"/>
                </a:solidFill>
                <a:prstDash val="solid"/>
                <a:miter/>
              </a:ln>
            </p:spPr>
            <p:txBody>
              <a:bodyPr rtlCol="0" anchor="ctr"/>
              <a:lstStyle/>
              <a:p>
                <a:endParaRPr lang="en-US"/>
              </a:p>
            </p:txBody>
          </p:sp>
          <p:sp>
            <p:nvSpPr>
              <p:cNvPr id="65" name="Freeform 64">
                <a:extLst>
                  <a:ext uri="{FF2B5EF4-FFF2-40B4-BE49-F238E27FC236}">
                    <a16:creationId xmlns:a16="http://schemas.microsoft.com/office/drawing/2014/main" id="{390E2A06-D4B7-AA08-831A-B9F4FF3CDE14}"/>
                  </a:ext>
                </a:extLst>
              </p:cNvPr>
              <p:cNvSpPr/>
              <p:nvPr/>
            </p:nvSpPr>
            <p:spPr>
              <a:xfrm>
                <a:off x="5166529" y="3275256"/>
                <a:ext cx="60429" cy="25336"/>
              </a:xfrm>
              <a:custGeom>
                <a:avLst/>
                <a:gdLst>
                  <a:gd name="connsiteX0" fmla="*/ 0 w 60429"/>
                  <a:gd name="connsiteY0" fmla="*/ 0 h 25336"/>
                  <a:gd name="connsiteX1" fmla="*/ 60430 w 60429"/>
                  <a:gd name="connsiteY1" fmla="*/ 0 h 25336"/>
                  <a:gd name="connsiteX2" fmla="*/ 60430 w 60429"/>
                  <a:gd name="connsiteY2" fmla="*/ 25336 h 25336"/>
                  <a:gd name="connsiteX3" fmla="*/ 0 w 60429"/>
                  <a:gd name="connsiteY3" fmla="*/ 25336 h 25336"/>
                </a:gdLst>
                <a:ahLst/>
                <a:cxnLst>
                  <a:cxn ang="0">
                    <a:pos x="connsiteX0" y="connsiteY0"/>
                  </a:cxn>
                  <a:cxn ang="0">
                    <a:pos x="connsiteX1" y="connsiteY1"/>
                  </a:cxn>
                  <a:cxn ang="0">
                    <a:pos x="connsiteX2" y="connsiteY2"/>
                  </a:cxn>
                  <a:cxn ang="0">
                    <a:pos x="connsiteX3" y="connsiteY3"/>
                  </a:cxn>
                </a:cxnLst>
                <a:rect l="l" t="t" r="r" b="b"/>
                <a:pathLst>
                  <a:path w="60429" h="25336">
                    <a:moveTo>
                      <a:pt x="0" y="0"/>
                    </a:moveTo>
                    <a:lnTo>
                      <a:pt x="60430" y="0"/>
                    </a:lnTo>
                    <a:lnTo>
                      <a:pt x="60430" y="25336"/>
                    </a:lnTo>
                    <a:lnTo>
                      <a:pt x="0" y="25336"/>
                    </a:lnTo>
                    <a:close/>
                  </a:path>
                </a:pathLst>
              </a:custGeom>
              <a:noFill/>
              <a:ln w="12700" cap="flat">
                <a:solidFill>
                  <a:srgbClr val="FFFFFF"/>
                </a:solidFill>
                <a:prstDash val="solid"/>
                <a:miter/>
              </a:ln>
            </p:spPr>
            <p:txBody>
              <a:bodyPr rtlCol="0" anchor="ctr"/>
              <a:lstStyle/>
              <a:p>
                <a:endParaRPr lang="en-US"/>
              </a:p>
            </p:txBody>
          </p:sp>
          <p:sp>
            <p:nvSpPr>
              <p:cNvPr id="66" name="Freeform 65">
                <a:extLst>
                  <a:ext uri="{FF2B5EF4-FFF2-40B4-BE49-F238E27FC236}">
                    <a16:creationId xmlns:a16="http://schemas.microsoft.com/office/drawing/2014/main" id="{2DC7A4BF-AAB7-D66D-A320-D1540F1BA046}"/>
                  </a:ext>
                </a:extLst>
              </p:cNvPr>
              <p:cNvSpPr/>
              <p:nvPr/>
            </p:nvSpPr>
            <p:spPr>
              <a:xfrm>
                <a:off x="5214297" y="3203855"/>
                <a:ext cx="26838" cy="36276"/>
              </a:xfrm>
              <a:custGeom>
                <a:avLst/>
                <a:gdLst>
                  <a:gd name="connsiteX0" fmla="*/ 17841 w 26838"/>
                  <a:gd name="connsiteY0" fmla="*/ 0 h 36276"/>
                  <a:gd name="connsiteX1" fmla="*/ 23021 w 26838"/>
                  <a:gd name="connsiteY1" fmla="*/ 1727 h 36276"/>
                  <a:gd name="connsiteX2" fmla="*/ 25899 w 26838"/>
                  <a:gd name="connsiteY2" fmla="*/ 9213 h 36276"/>
                  <a:gd name="connsiteX3" fmla="*/ 0 w 26838"/>
                  <a:gd name="connsiteY3" fmla="*/ 36277 h 36276"/>
                </a:gdLst>
                <a:ahLst/>
                <a:cxnLst>
                  <a:cxn ang="0">
                    <a:pos x="connsiteX0" y="connsiteY0"/>
                  </a:cxn>
                  <a:cxn ang="0">
                    <a:pos x="connsiteX1" y="connsiteY1"/>
                  </a:cxn>
                  <a:cxn ang="0">
                    <a:pos x="connsiteX2" y="connsiteY2"/>
                  </a:cxn>
                  <a:cxn ang="0">
                    <a:pos x="connsiteX3" y="connsiteY3"/>
                  </a:cxn>
                </a:cxnLst>
                <a:rect l="l" t="t" r="r" b="b"/>
                <a:pathLst>
                  <a:path w="26838" h="36276">
                    <a:moveTo>
                      <a:pt x="17841" y="0"/>
                    </a:moveTo>
                    <a:cubicBezTo>
                      <a:pt x="19568" y="0"/>
                      <a:pt x="21294" y="576"/>
                      <a:pt x="23021" y="1727"/>
                    </a:cubicBezTo>
                    <a:cubicBezTo>
                      <a:pt x="25899" y="2879"/>
                      <a:pt x="28201" y="6334"/>
                      <a:pt x="25899" y="9213"/>
                    </a:cubicBezTo>
                    <a:lnTo>
                      <a:pt x="0" y="36277"/>
                    </a:lnTo>
                  </a:path>
                </a:pathLst>
              </a:custGeom>
              <a:noFill/>
              <a:ln w="12700" cap="flat">
                <a:solidFill>
                  <a:srgbClr val="FFFFFF"/>
                </a:solidFill>
                <a:prstDash val="solid"/>
                <a:miter/>
              </a:ln>
            </p:spPr>
            <p:txBody>
              <a:bodyPr rtlCol="0" anchor="ctr"/>
              <a:lstStyle/>
              <a:p>
                <a:endParaRPr lang="en-US"/>
              </a:p>
            </p:txBody>
          </p:sp>
          <p:sp>
            <p:nvSpPr>
              <p:cNvPr id="67" name="Freeform 66">
                <a:extLst>
                  <a:ext uri="{FF2B5EF4-FFF2-40B4-BE49-F238E27FC236}">
                    <a16:creationId xmlns:a16="http://schemas.microsoft.com/office/drawing/2014/main" id="{65397815-D4F9-9EFE-7084-58E070206410}"/>
                  </a:ext>
                </a:extLst>
              </p:cNvPr>
              <p:cNvSpPr/>
              <p:nvPr/>
            </p:nvSpPr>
            <p:spPr>
              <a:xfrm>
                <a:off x="5050273" y="3133605"/>
                <a:ext cx="92275" cy="141651"/>
              </a:xfrm>
              <a:custGeom>
                <a:avLst/>
                <a:gdLst>
                  <a:gd name="connsiteX0" fmla="*/ 91508 w 92275"/>
                  <a:gd name="connsiteY0" fmla="*/ 141076 h 141651"/>
                  <a:gd name="connsiteX1" fmla="*/ 84602 w 92275"/>
                  <a:gd name="connsiteY1" fmla="*/ 101920 h 141651"/>
                  <a:gd name="connsiteX2" fmla="*/ 58128 w 92275"/>
                  <a:gd name="connsiteY2" fmla="*/ 89252 h 141651"/>
                  <a:gd name="connsiteX3" fmla="*/ 42589 w 92275"/>
                  <a:gd name="connsiteY3" fmla="*/ 73705 h 141651"/>
                  <a:gd name="connsiteX4" fmla="*/ 28776 w 92275"/>
                  <a:gd name="connsiteY4" fmla="*/ 69674 h 141651"/>
                  <a:gd name="connsiteX5" fmla="*/ 23021 w 92275"/>
                  <a:gd name="connsiteY5" fmla="*/ 23608 h 141651"/>
                  <a:gd name="connsiteX6" fmla="*/ 6331 w 92275"/>
                  <a:gd name="connsiteY6" fmla="*/ 0 h 141651"/>
                  <a:gd name="connsiteX7" fmla="*/ 0 w 92275"/>
                  <a:gd name="connsiteY7" fmla="*/ 6334 h 141651"/>
                  <a:gd name="connsiteX8" fmla="*/ 0 w 92275"/>
                  <a:gd name="connsiteY8" fmla="*/ 89252 h 141651"/>
                  <a:gd name="connsiteX9" fmla="*/ 3453 w 92275"/>
                  <a:gd name="connsiteY9" fmla="*/ 97313 h 141651"/>
                  <a:gd name="connsiteX10" fmla="*/ 46617 w 92275"/>
                  <a:gd name="connsiteY10" fmla="*/ 141651 h 141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2275" h="141651">
                    <a:moveTo>
                      <a:pt x="91508" y="141076"/>
                    </a:moveTo>
                    <a:cubicBezTo>
                      <a:pt x="92659" y="123225"/>
                      <a:pt x="93810" y="110557"/>
                      <a:pt x="84602" y="101920"/>
                    </a:cubicBezTo>
                    <a:cubicBezTo>
                      <a:pt x="77120" y="94434"/>
                      <a:pt x="71940" y="92707"/>
                      <a:pt x="58128" y="89252"/>
                    </a:cubicBezTo>
                    <a:lnTo>
                      <a:pt x="42589" y="73705"/>
                    </a:lnTo>
                    <a:cubicBezTo>
                      <a:pt x="39711" y="70826"/>
                      <a:pt x="33956" y="69098"/>
                      <a:pt x="28776" y="69674"/>
                    </a:cubicBezTo>
                    <a:lnTo>
                      <a:pt x="23021" y="23608"/>
                    </a:lnTo>
                    <a:cubicBezTo>
                      <a:pt x="20143" y="8637"/>
                      <a:pt x="13237" y="576"/>
                      <a:pt x="6331" y="0"/>
                    </a:cubicBezTo>
                    <a:cubicBezTo>
                      <a:pt x="2878" y="0"/>
                      <a:pt x="0" y="2879"/>
                      <a:pt x="0" y="6334"/>
                    </a:cubicBezTo>
                    <a:lnTo>
                      <a:pt x="0" y="89252"/>
                    </a:lnTo>
                    <a:cubicBezTo>
                      <a:pt x="0" y="92131"/>
                      <a:pt x="1151" y="95010"/>
                      <a:pt x="3453" y="97313"/>
                    </a:cubicBezTo>
                    <a:lnTo>
                      <a:pt x="46617" y="141651"/>
                    </a:lnTo>
                  </a:path>
                </a:pathLst>
              </a:custGeom>
              <a:noFill/>
              <a:ln w="12700" cap="flat">
                <a:solidFill>
                  <a:srgbClr val="FFFFFF"/>
                </a:solidFill>
                <a:prstDash val="solid"/>
                <a:miter/>
              </a:ln>
            </p:spPr>
            <p:txBody>
              <a:bodyPr rtlCol="0" anchor="ctr"/>
              <a:lstStyle/>
              <a:p>
                <a:endParaRPr lang="en-US"/>
              </a:p>
            </p:txBody>
          </p:sp>
          <p:sp>
            <p:nvSpPr>
              <p:cNvPr id="68" name="Freeform 67">
                <a:extLst>
                  <a:ext uri="{FF2B5EF4-FFF2-40B4-BE49-F238E27FC236}">
                    <a16:creationId xmlns:a16="http://schemas.microsoft.com/office/drawing/2014/main" id="{671F6FE6-733D-29DB-C37D-38E2750ADFEB}"/>
                  </a:ext>
                </a:extLst>
              </p:cNvPr>
              <p:cNvSpPr/>
              <p:nvPr/>
            </p:nvSpPr>
            <p:spPr>
              <a:xfrm>
                <a:off x="5085380" y="3275256"/>
                <a:ext cx="60429" cy="25336"/>
              </a:xfrm>
              <a:custGeom>
                <a:avLst/>
                <a:gdLst>
                  <a:gd name="connsiteX0" fmla="*/ 0 w 60429"/>
                  <a:gd name="connsiteY0" fmla="*/ 0 h 25336"/>
                  <a:gd name="connsiteX1" fmla="*/ 60430 w 60429"/>
                  <a:gd name="connsiteY1" fmla="*/ 0 h 25336"/>
                  <a:gd name="connsiteX2" fmla="*/ 60430 w 60429"/>
                  <a:gd name="connsiteY2" fmla="*/ 25336 h 25336"/>
                  <a:gd name="connsiteX3" fmla="*/ 0 w 60429"/>
                  <a:gd name="connsiteY3" fmla="*/ 25336 h 25336"/>
                </a:gdLst>
                <a:ahLst/>
                <a:cxnLst>
                  <a:cxn ang="0">
                    <a:pos x="connsiteX0" y="connsiteY0"/>
                  </a:cxn>
                  <a:cxn ang="0">
                    <a:pos x="connsiteX1" y="connsiteY1"/>
                  </a:cxn>
                  <a:cxn ang="0">
                    <a:pos x="connsiteX2" y="connsiteY2"/>
                  </a:cxn>
                  <a:cxn ang="0">
                    <a:pos x="connsiteX3" y="connsiteY3"/>
                  </a:cxn>
                </a:cxnLst>
                <a:rect l="l" t="t" r="r" b="b"/>
                <a:pathLst>
                  <a:path w="60429" h="25336">
                    <a:moveTo>
                      <a:pt x="0" y="0"/>
                    </a:moveTo>
                    <a:lnTo>
                      <a:pt x="60430" y="0"/>
                    </a:lnTo>
                    <a:lnTo>
                      <a:pt x="60430" y="25336"/>
                    </a:lnTo>
                    <a:lnTo>
                      <a:pt x="0" y="25336"/>
                    </a:lnTo>
                    <a:close/>
                  </a:path>
                </a:pathLst>
              </a:custGeom>
              <a:noFill/>
              <a:ln w="12700" cap="flat">
                <a:solidFill>
                  <a:srgbClr val="FFFFFF"/>
                </a:solidFill>
                <a:prstDash val="solid"/>
                <a:miter/>
              </a:ln>
            </p:spPr>
            <p:txBody>
              <a:bodyPr rtlCol="0" anchor="ctr"/>
              <a:lstStyle/>
              <a:p>
                <a:endParaRPr lang="en-US"/>
              </a:p>
            </p:txBody>
          </p:sp>
          <p:sp>
            <p:nvSpPr>
              <p:cNvPr id="69" name="Freeform 68">
                <a:extLst>
                  <a:ext uri="{FF2B5EF4-FFF2-40B4-BE49-F238E27FC236}">
                    <a16:creationId xmlns:a16="http://schemas.microsoft.com/office/drawing/2014/main" id="{48324B71-5CEA-2C38-F995-70EAAC2635E9}"/>
                  </a:ext>
                </a:extLst>
              </p:cNvPr>
              <p:cNvSpPr/>
              <p:nvPr/>
            </p:nvSpPr>
            <p:spPr>
              <a:xfrm>
                <a:off x="5069224" y="3203855"/>
                <a:ext cx="28817" cy="36276"/>
              </a:xfrm>
              <a:custGeom>
                <a:avLst/>
                <a:gdLst>
                  <a:gd name="connsiteX0" fmla="*/ 9825 w 28817"/>
                  <a:gd name="connsiteY0" fmla="*/ 0 h 36276"/>
                  <a:gd name="connsiteX1" fmla="*/ 4070 w 28817"/>
                  <a:gd name="connsiteY1" fmla="*/ 1727 h 36276"/>
                  <a:gd name="connsiteX2" fmla="*/ 1192 w 28817"/>
                  <a:gd name="connsiteY2" fmla="*/ 9213 h 36276"/>
                  <a:gd name="connsiteX3" fmla="*/ 28817 w 28817"/>
                  <a:gd name="connsiteY3" fmla="*/ 36277 h 36276"/>
                </a:gdLst>
                <a:ahLst/>
                <a:cxnLst>
                  <a:cxn ang="0">
                    <a:pos x="connsiteX0" y="connsiteY0"/>
                  </a:cxn>
                  <a:cxn ang="0">
                    <a:pos x="connsiteX1" y="connsiteY1"/>
                  </a:cxn>
                  <a:cxn ang="0">
                    <a:pos x="connsiteX2" y="connsiteY2"/>
                  </a:cxn>
                  <a:cxn ang="0">
                    <a:pos x="connsiteX3" y="connsiteY3"/>
                  </a:cxn>
                </a:cxnLst>
                <a:rect l="l" t="t" r="r" b="b"/>
                <a:pathLst>
                  <a:path w="28817" h="36276">
                    <a:moveTo>
                      <a:pt x="9825" y="0"/>
                    </a:moveTo>
                    <a:cubicBezTo>
                      <a:pt x="7523" y="0"/>
                      <a:pt x="5796" y="576"/>
                      <a:pt x="4070" y="1727"/>
                    </a:cubicBezTo>
                    <a:cubicBezTo>
                      <a:pt x="1192" y="2879"/>
                      <a:pt x="-1686" y="6334"/>
                      <a:pt x="1192" y="9213"/>
                    </a:cubicBezTo>
                    <a:lnTo>
                      <a:pt x="28817" y="36277"/>
                    </a:lnTo>
                  </a:path>
                </a:pathLst>
              </a:custGeom>
              <a:noFill/>
              <a:ln w="12700" cap="flat">
                <a:solidFill>
                  <a:srgbClr val="FFFFFF"/>
                </a:solidFill>
                <a:prstDash val="solid"/>
                <a:miter/>
              </a:ln>
            </p:spPr>
            <p:txBody>
              <a:bodyPr rtlCol="0" anchor="ctr"/>
              <a:lstStyle/>
              <a:p>
                <a:endParaRPr lang="en-US"/>
              </a:p>
            </p:txBody>
          </p:sp>
          <p:sp>
            <p:nvSpPr>
              <p:cNvPr id="70" name="Freeform 69">
                <a:extLst>
                  <a:ext uri="{FF2B5EF4-FFF2-40B4-BE49-F238E27FC236}">
                    <a16:creationId xmlns:a16="http://schemas.microsoft.com/office/drawing/2014/main" id="{71513F24-C676-EF2E-1C6B-060F47CB16C0}"/>
                  </a:ext>
                </a:extLst>
              </p:cNvPr>
              <p:cNvSpPr/>
              <p:nvPr/>
            </p:nvSpPr>
            <p:spPr>
              <a:xfrm>
                <a:off x="5099768" y="3105389"/>
                <a:ext cx="109349" cy="111708"/>
              </a:xfrm>
              <a:custGeom>
                <a:avLst/>
                <a:gdLst>
                  <a:gd name="connsiteX0" fmla="*/ 109349 w 109349"/>
                  <a:gd name="connsiteY0" fmla="*/ 55854 h 111708"/>
                  <a:gd name="connsiteX1" fmla="*/ 54675 w 109349"/>
                  <a:gd name="connsiteY1" fmla="*/ 111709 h 111708"/>
                  <a:gd name="connsiteX2" fmla="*/ 0 w 109349"/>
                  <a:gd name="connsiteY2" fmla="*/ 55854 h 111708"/>
                  <a:gd name="connsiteX3" fmla="*/ 54675 w 109349"/>
                  <a:gd name="connsiteY3" fmla="*/ 0 h 111708"/>
                  <a:gd name="connsiteX4" fmla="*/ 109349 w 109349"/>
                  <a:gd name="connsiteY4" fmla="*/ 55854 h 1117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349" h="111708">
                    <a:moveTo>
                      <a:pt x="109349" y="55854"/>
                    </a:moveTo>
                    <a:cubicBezTo>
                      <a:pt x="109349" y="86702"/>
                      <a:pt x="84871" y="111709"/>
                      <a:pt x="54675" y="111709"/>
                    </a:cubicBezTo>
                    <a:cubicBezTo>
                      <a:pt x="24479" y="111709"/>
                      <a:pt x="0" y="86702"/>
                      <a:pt x="0" y="55854"/>
                    </a:cubicBezTo>
                    <a:cubicBezTo>
                      <a:pt x="0" y="25007"/>
                      <a:pt x="24479" y="0"/>
                      <a:pt x="54675" y="0"/>
                    </a:cubicBezTo>
                    <a:cubicBezTo>
                      <a:pt x="84871" y="0"/>
                      <a:pt x="109349" y="25007"/>
                      <a:pt x="109349" y="55854"/>
                    </a:cubicBezTo>
                    <a:close/>
                  </a:path>
                </a:pathLst>
              </a:custGeom>
              <a:noFill/>
              <a:ln w="12700" cap="flat">
                <a:solidFill>
                  <a:srgbClr val="FFFFFF"/>
                </a:solidFill>
                <a:prstDash val="solid"/>
                <a:miter/>
              </a:ln>
            </p:spPr>
            <p:txBody>
              <a:bodyPr rtlCol="0" anchor="ctr"/>
              <a:lstStyle/>
              <a:p>
                <a:endParaRPr lang="en-US"/>
              </a:p>
            </p:txBody>
          </p:sp>
          <p:sp>
            <p:nvSpPr>
              <p:cNvPr id="71" name="Freeform 70">
                <a:extLst>
                  <a:ext uri="{FF2B5EF4-FFF2-40B4-BE49-F238E27FC236}">
                    <a16:creationId xmlns:a16="http://schemas.microsoft.com/office/drawing/2014/main" id="{964AAA35-5CE7-F3AC-74E9-F11E477A3001}"/>
                  </a:ext>
                </a:extLst>
              </p:cNvPr>
              <p:cNvSpPr/>
              <p:nvPr/>
            </p:nvSpPr>
            <p:spPr>
              <a:xfrm rot="-947999">
                <a:off x="5112912" y="3116152"/>
                <a:ext cx="87479" cy="87524"/>
              </a:xfrm>
              <a:custGeom>
                <a:avLst/>
                <a:gdLst>
                  <a:gd name="connsiteX0" fmla="*/ 87480 w 87479"/>
                  <a:gd name="connsiteY0" fmla="*/ 43762 h 87524"/>
                  <a:gd name="connsiteX1" fmla="*/ 43740 w 87479"/>
                  <a:gd name="connsiteY1" fmla="*/ 87524 h 87524"/>
                  <a:gd name="connsiteX2" fmla="*/ 0 w 87479"/>
                  <a:gd name="connsiteY2" fmla="*/ 43762 h 87524"/>
                  <a:gd name="connsiteX3" fmla="*/ 43740 w 87479"/>
                  <a:gd name="connsiteY3" fmla="*/ 0 h 87524"/>
                  <a:gd name="connsiteX4" fmla="*/ 87480 w 87479"/>
                  <a:gd name="connsiteY4" fmla="*/ 43762 h 875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479" h="87524">
                    <a:moveTo>
                      <a:pt x="87480" y="43762"/>
                    </a:moveTo>
                    <a:cubicBezTo>
                      <a:pt x="87480" y="67931"/>
                      <a:pt x="67897" y="87524"/>
                      <a:pt x="43740" y="87524"/>
                    </a:cubicBezTo>
                    <a:cubicBezTo>
                      <a:pt x="19583" y="87524"/>
                      <a:pt x="0" y="67931"/>
                      <a:pt x="0" y="43762"/>
                    </a:cubicBezTo>
                    <a:cubicBezTo>
                      <a:pt x="0" y="19592"/>
                      <a:pt x="19583" y="0"/>
                      <a:pt x="43740" y="0"/>
                    </a:cubicBezTo>
                    <a:cubicBezTo>
                      <a:pt x="67897" y="0"/>
                      <a:pt x="87480" y="19593"/>
                      <a:pt x="87480" y="43762"/>
                    </a:cubicBezTo>
                    <a:close/>
                  </a:path>
                </a:pathLst>
              </a:custGeom>
              <a:noFill/>
              <a:ln w="12700" cap="flat">
                <a:solidFill>
                  <a:srgbClr val="FFFFFF"/>
                </a:solidFill>
                <a:prstDash val="solid"/>
                <a:miter/>
              </a:ln>
            </p:spPr>
            <p:txBody>
              <a:bodyPr rtlCol="0" anchor="ctr"/>
              <a:lstStyle/>
              <a:p>
                <a:endParaRPr lang="en-US"/>
              </a:p>
            </p:txBody>
          </p:sp>
          <p:sp>
            <p:nvSpPr>
              <p:cNvPr id="72" name="Freeform 71">
                <a:extLst>
                  <a:ext uri="{FF2B5EF4-FFF2-40B4-BE49-F238E27FC236}">
                    <a16:creationId xmlns:a16="http://schemas.microsoft.com/office/drawing/2014/main" id="{02E6E3FD-3597-3885-57D0-5C7530DB8268}"/>
                  </a:ext>
                </a:extLst>
              </p:cNvPr>
              <p:cNvSpPr/>
              <p:nvPr/>
            </p:nvSpPr>
            <p:spPr>
              <a:xfrm>
                <a:off x="5126818" y="3065658"/>
                <a:ext cx="39711" cy="41458"/>
              </a:xfrm>
              <a:custGeom>
                <a:avLst/>
                <a:gdLst>
                  <a:gd name="connsiteX0" fmla="*/ 0 w 39711"/>
                  <a:gd name="connsiteY0" fmla="*/ 0 h 41458"/>
                  <a:gd name="connsiteX1" fmla="*/ 39711 w 39711"/>
                  <a:gd name="connsiteY1" fmla="*/ 41459 h 41458"/>
                </a:gdLst>
                <a:ahLst/>
                <a:cxnLst>
                  <a:cxn ang="0">
                    <a:pos x="connsiteX0" y="connsiteY0"/>
                  </a:cxn>
                  <a:cxn ang="0">
                    <a:pos x="connsiteX1" y="connsiteY1"/>
                  </a:cxn>
                </a:cxnLst>
                <a:rect l="l" t="t" r="r" b="b"/>
                <a:pathLst>
                  <a:path w="39711" h="41458">
                    <a:moveTo>
                      <a:pt x="0" y="0"/>
                    </a:moveTo>
                    <a:cubicBezTo>
                      <a:pt x="0" y="0"/>
                      <a:pt x="575" y="35125"/>
                      <a:pt x="39711" y="41459"/>
                    </a:cubicBezTo>
                  </a:path>
                </a:pathLst>
              </a:custGeom>
              <a:noFill/>
              <a:ln w="12700" cap="flat">
                <a:solidFill>
                  <a:srgbClr val="FFFFFF"/>
                </a:solidFill>
                <a:prstDash val="solid"/>
                <a:miter/>
              </a:ln>
            </p:spPr>
            <p:txBody>
              <a:bodyPr rtlCol="0" anchor="ctr"/>
              <a:lstStyle/>
              <a:p>
                <a:endParaRPr lang="en-US"/>
              </a:p>
            </p:txBody>
          </p:sp>
          <p:sp>
            <p:nvSpPr>
              <p:cNvPr id="73" name="Freeform 72">
                <a:extLst>
                  <a:ext uri="{FF2B5EF4-FFF2-40B4-BE49-F238E27FC236}">
                    <a16:creationId xmlns:a16="http://schemas.microsoft.com/office/drawing/2014/main" id="{688BAA05-AFE8-0097-48D7-EFFE8BA85B7B}"/>
                  </a:ext>
                </a:extLst>
              </p:cNvPr>
              <p:cNvSpPr/>
              <p:nvPr/>
            </p:nvSpPr>
            <p:spPr>
              <a:xfrm>
                <a:off x="5166529" y="3075715"/>
                <a:ext cx="56976" cy="33260"/>
              </a:xfrm>
              <a:custGeom>
                <a:avLst/>
                <a:gdLst>
                  <a:gd name="connsiteX0" fmla="*/ 0 w 56976"/>
                  <a:gd name="connsiteY0" fmla="*/ 30826 h 33260"/>
                  <a:gd name="connsiteX1" fmla="*/ 56977 w 56976"/>
                  <a:gd name="connsiteY1" fmla="*/ 2610 h 33260"/>
                  <a:gd name="connsiteX2" fmla="*/ 0 w 56976"/>
                  <a:gd name="connsiteY2" fmla="*/ 30826 h 33260"/>
                </a:gdLst>
                <a:ahLst/>
                <a:cxnLst>
                  <a:cxn ang="0">
                    <a:pos x="connsiteX0" y="connsiteY0"/>
                  </a:cxn>
                  <a:cxn ang="0">
                    <a:pos x="connsiteX1" y="connsiteY1"/>
                  </a:cxn>
                  <a:cxn ang="0">
                    <a:pos x="connsiteX2" y="connsiteY2"/>
                  </a:cxn>
                </a:cxnLst>
                <a:rect l="l" t="t" r="r" b="b"/>
                <a:pathLst>
                  <a:path w="56976" h="33260">
                    <a:moveTo>
                      <a:pt x="0" y="30826"/>
                    </a:moveTo>
                    <a:cubicBezTo>
                      <a:pt x="0" y="30826"/>
                      <a:pt x="10359" y="-10633"/>
                      <a:pt x="56977" y="2610"/>
                    </a:cubicBezTo>
                    <a:cubicBezTo>
                      <a:pt x="56977" y="2610"/>
                      <a:pt x="45466" y="43494"/>
                      <a:pt x="0" y="30826"/>
                    </a:cubicBezTo>
                    <a:close/>
                  </a:path>
                </a:pathLst>
              </a:custGeom>
              <a:noFill/>
              <a:ln w="12700" cap="flat">
                <a:solidFill>
                  <a:srgbClr val="FFFFFF"/>
                </a:solidFill>
                <a:prstDash val="solid"/>
                <a:miter/>
              </a:ln>
            </p:spPr>
            <p:txBody>
              <a:bodyPr rtlCol="0" anchor="ctr"/>
              <a:lstStyle/>
              <a:p>
                <a:endParaRPr lang="en-US"/>
              </a:p>
            </p:txBody>
          </p:sp>
          <p:sp>
            <p:nvSpPr>
              <p:cNvPr id="74" name="Freeform 73">
                <a:extLst>
                  <a:ext uri="{FF2B5EF4-FFF2-40B4-BE49-F238E27FC236}">
                    <a16:creationId xmlns:a16="http://schemas.microsoft.com/office/drawing/2014/main" id="{36A244B0-7F27-BE2D-02E5-563076C8F10D}"/>
                  </a:ext>
                </a:extLst>
              </p:cNvPr>
              <p:cNvSpPr/>
              <p:nvPr/>
            </p:nvSpPr>
            <p:spPr>
              <a:xfrm>
                <a:off x="5166529" y="3078326"/>
                <a:ext cx="56976" cy="28790"/>
              </a:xfrm>
              <a:custGeom>
                <a:avLst/>
                <a:gdLst>
                  <a:gd name="connsiteX0" fmla="*/ 56977 w 56976"/>
                  <a:gd name="connsiteY0" fmla="*/ 0 h 28790"/>
                  <a:gd name="connsiteX1" fmla="*/ 0 w 56976"/>
                  <a:gd name="connsiteY1" fmla="*/ 28791 h 28790"/>
                </a:gdLst>
                <a:ahLst/>
                <a:cxnLst>
                  <a:cxn ang="0">
                    <a:pos x="connsiteX0" y="connsiteY0"/>
                  </a:cxn>
                  <a:cxn ang="0">
                    <a:pos x="connsiteX1" y="connsiteY1"/>
                  </a:cxn>
                </a:cxnLst>
                <a:rect l="l" t="t" r="r" b="b"/>
                <a:pathLst>
                  <a:path w="56976" h="28790">
                    <a:moveTo>
                      <a:pt x="56977" y="0"/>
                    </a:moveTo>
                    <a:lnTo>
                      <a:pt x="0" y="28791"/>
                    </a:lnTo>
                  </a:path>
                </a:pathLst>
              </a:custGeom>
              <a:ln w="12700" cap="flat">
                <a:solidFill>
                  <a:srgbClr val="FFFFFF"/>
                </a:solidFill>
                <a:prstDash val="solid"/>
                <a:miter/>
              </a:ln>
            </p:spPr>
            <p:txBody>
              <a:bodyPr rtlCol="0" anchor="ctr"/>
              <a:lstStyle/>
              <a:p>
                <a:endParaRPr lang="en-US"/>
              </a:p>
            </p:txBody>
          </p:sp>
          <p:sp>
            <p:nvSpPr>
              <p:cNvPr id="75" name="Freeform 74">
                <a:extLst>
                  <a:ext uri="{FF2B5EF4-FFF2-40B4-BE49-F238E27FC236}">
                    <a16:creationId xmlns:a16="http://schemas.microsoft.com/office/drawing/2014/main" id="{1EFC69CF-0A71-EDC3-7762-579B9D523D2B}"/>
                  </a:ext>
                </a:extLst>
              </p:cNvPr>
              <p:cNvSpPr/>
              <p:nvPr/>
            </p:nvSpPr>
            <p:spPr>
              <a:xfrm>
                <a:off x="5128544" y="3135332"/>
                <a:ext cx="44315" cy="52975"/>
              </a:xfrm>
              <a:custGeom>
                <a:avLst/>
                <a:gdLst>
                  <a:gd name="connsiteX0" fmla="*/ 43164 w 44315"/>
                  <a:gd name="connsiteY0" fmla="*/ 46065 h 52975"/>
                  <a:gd name="connsiteX1" fmla="*/ 25899 w 44315"/>
                  <a:gd name="connsiteY1" fmla="*/ 52975 h 52975"/>
                  <a:gd name="connsiteX2" fmla="*/ 0 w 44315"/>
                  <a:gd name="connsiteY2" fmla="*/ 26488 h 52975"/>
                  <a:gd name="connsiteX3" fmla="*/ 25899 w 44315"/>
                  <a:gd name="connsiteY3" fmla="*/ 0 h 52975"/>
                  <a:gd name="connsiteX4" fmla="*/ 44315 w 44315"/>
                  <a:gd name="connsiteY4" fmla="*/ 7486 h 52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315" h="52975">
                    <a:moveTo>
                      <a:pt x="43164" y="46065"/>
                    </a:moveTo>
                    <a:cubicBezTo>
                      <a:pt x="38560" y="50096"/>
                      <a:pt x="32229" y="52975"/>
                      <a:pt x="25899" y="52975"/>
                    </a:cubicBezTo>
                    <a:cubicBezTo>
                      <a:pt x="11510" y="52975"/>
                      <a:pt x="0" y="41459"/>
                      <a:pt x="0" y="26488"/>
                    </a:cubicBezTo>
                    <a:cubicBezTo>
                      <a:pt x="0" y="11516"/>
                      <a:pt x="11510" y="0"/>
                      <a:pt x="25899" y="0"/>
                    </a:cubicBezTo>
                    <a:cubicBezTo>
                      <a:pt x="40287" y="0"/>
                      <a:pt x="39711" y="2879"/>
                      <a:pt x="44315" y="7486"/>
                    </a:cubicBezTo>
                  </a:path>
                </a:pathLst>
              </a:custGeom>
              <a:noFill/>
              <a:ln w="12700" cap="flat">
                <a:solidFill>
                  <a:srgbClr val="FFFFFF"/>
                </a:solidFill>
                <a:prstDash val="solid"/>
                <a:miter/>
              </a:ln>
            </p:spPr>
            <p:txBody>
              <a:bodyPr rtlCol="0" anchor="ctr"/>
              <a:lstStyle/>
              <a:p>
                <a:endParaRPr lang="en-US"/>
              </a:p>
            </p:txBody>
          </p:sp>
          <p:sp>
            <p:nvSpPr>
              <p:cNvPr id="76" name="Freeform 75">
                <a:extLst>
                  <a:ext uri="{FF2B5EF4-FFF2-40B4-BE49-F238E27FC236}">
                    <a16:creationId xmlns:a16="http://schemas.microsoft.com/office/drawing/2014/main" id="{217B41D4-FE9F-5343-C441-08395953E230}"/>
                  </a:ext>
                </a:extLst>
              </p:cNvPr>
              <p:cNvSpPr/>
              <p:nvPr/>
            </p:nvSpPr>
            <p:spPr>
              <a:xfrm>
                <a:off x="5120487" y="3156637"/>
                <a:ext cx="39711" cy="5758"/>
              </a:xfrm>
              <a:custGeom>
                <a:avLst/>
                <a:gdLst>
                  <a:gd name="connsiteX0" fmla="*/ 0 w 39711"/>
                  <a:gd name="connsiteY0" fmla="*/ 0 h 5758"/>
                  <a:gd name="connsiteX1" fmla="*/ 39711 w 39711"/>
                  <a:gd name="connsiteY1" fmla="*/ 0 h 5758"/>
                </a:gdLst>
                <a:ahLst/>
                <a:cxnLst>
                  <a:cxn ang="0">
                    <a:pos x="connsiteX0" y="connsiteY0"/>
                  </a:cxn>
                  <a:cxn ang="0">
                    <a:pos x="connsiteX1" y="connsiteY1"/>
                  </a:cxn>
                </a:cxnLst>
                <a:rect l="l" t="t" r="r" b="b"/>
                <a:pathLst>
                  <a:path w="39711" h="5758">
                    <a:moveTo>
                      <a:pt x="0" y="0"/>
                    </a:moveTo>
                    <a:lnTo>
                      <a:pt x="39711" y="0"/>
                    </a:lnTo>
                  </a:path>
                </a:pathLst>
              </a:custGeom>
              <a:ln w="12700" cap="flat">
                <a:solidFill>
                  <a:srgbClr val="FFFFFF"/>
                </a:solidFill>
                <a:prstDash val="solid"/>
                <a:miter/>
              </a:ln>
            </p:spPr>
            <p:txBody>
              <a:bodyPr rtlCol="0" anchor="ctr"/>
              <a:lstStyle/>
              <a:p>
                <a:endParaRPr lang="en-US"/>
              </a:p>
            </p:txBody>
          </p:sp>
          <p:sp>
            <p:nvSpPr>
              <p:cNvPr id="77" name="Freeform 76">
                <a:extLst>
                  <a:ext uri="{FF2B5EF4-FFF2-40B4-BE49-F238E27FC236}">
                    <a16:creationId xmlns:a16="http://schemas.microsoft.com/office/drawing/2014/main" id="{4363DFC2-61ED-A26B-0EC4-2EB9A9BEBED9}"/>
                  </a:ext>
                </a:extLst>
              </p:cNvPr>
              <p:cNvSpPr/>
              <p:nvPr/>
            </p:nvSpPr>
            <p:spPr>
              <a:xfrm>
                <a:off x="5120487" y="3167578"/>
                <a:ext cx="39711" cy="5758"/>
              </a:xfrm>
              <a:custGeom>
                <a:avLst/>
                <a:gdLst>
                  <a:gd name="connsiteX0" fmla="*/ 0 w 39711"/>
                  <a:gd name="connsiteY0" fmla="*/ 0 h 5758"/>
                  <a:gd name="connsiteX1" fmla="*/ 39711 w 39711"/>
                  <a:gd name="connsiteY1" fmla="*/ 0 h 5758"/>
                </a:gdLst>
                <a:ahLst/>
                <a:cxnLst>
                  <a:cxn ang="0">
                    <a:pos x="connsiteX0" y="connsiteY0"/>
                  </a:cxn>
                  <a:cxn ang="0">
                    <a:pos x="connsiteX1" y="connsiteY1"/>
                  </a:cxn>
                </a:cxnLst>
                <a:rect l="l" t="t" r="r" b="b"/>
                <a:pathLst>
                  <a:path w="39711" h="5758">
                    <a:moveTo>
                      <a:pt x="0" y="0"/>
                    </a:moveTo>
                    <a:lnTo>
                      <a:pt x="39711" y="0"/>
                    </a:lnTo>
                  </a:path>
                </a:pathLst>
              </a:custGeom>
              <a:ln w="12700" cap="flat">
                <a:solidFill>
                  <a:srgbClr val="FFFFFF"/>
                </a:solidFill>
                <a:prstDash val="solid"/>
                <a:miter/>
              </a:ln>
            </p:spPr>
            <p:txBody>
              <a:bodyPr rtlCol="0" anchor="ctr"/>
              <a:lstStyle/>
              <a:p>
                <a:endParaRPr lang="en-US"/>
              </a:p>
            </p:txBody>
          </p:sp>
        </p:grpSp>
      </p:grpSp>
      <p:sp>
        <p:nvSpPr>
          <p:cNvPr id="79" name="Slide Number Placeholder 5">
            <a:extLst>
              <a:ext uri="{FF2B5EF4-FFF2-40B4-BE49-F238E27FC236}">
                <a16:creationId xmlns:a16="http://schemas.microsoft.com/office/drawing/2014/main" id="{68D7C090-F2A1-0B27-8FDE-C6569543CC89}"/>
              </a:ext>
            </a:extLst>
          </p:cNvPr>
          <p:cNvSpPr txBox="1">
            <a:spLocks/>
          </p:cNvSpPr>
          <p:nvPr/>
        </p:nvSpPr>
        <p:spPr>
          <a:xfrm>
            <a:off x="11681466" y="652611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58</a:t>
            </a:fld>
            <a:endParaRPr lang="fr-CA" sz="1200" dirty="0"/>
          </a:p>
        </p:txBody>
      </p:sp>
      <p:pic>
        <p:nvPicPr>
          <p:cNvPr id="5" name="Picture 4">
            <a:extLst>
              <a:ext uri="{FF2B5EF4-FFF2-40B4-BE49-F238E27FC236}">
                <a16:creationId xmlns:a16="http://schemas.microsoft.com/office/drawing/2014/main" id="{7AF2BB54-A9C5-FEC9-D918-704968FD00DF}"/>
              </a:ext>
            </a:extLst>
          </p:cNvPr>
          <p:cNvPicPr>
            <a:picLocks noChangeAspect="1"/>
          </p:cNvPicPr>
          <p:nvPr/>
        </p:nvPicPr>
        <p:blipFill>
          <a:blip r:embed="rId2"/>
          <a:stretch>
            <a:fillRect/>
          </a:stretch>
        </p:blipFill>
        <p:spPr>
          <a:xfrm>
            <a:off x="5595502" y="604269"/>
            <a:ext cx="6146514" cy="5916113"/>
          </a:xfrm>
          <a:prstGeom prst="rect">
            <a:avLst/>
          </a:prstGeom>
        </p:spPr>
      </p:pic>
      <p:sp>
        <p:nvSpPr>
          <p:cNvPr id="9" name="TextBox 8">
            <a:extLst>
              <a:ext uri="{FF2B5EF4-FFF2-40B4-BE49-F238E27FC236}">
                <a16:creationId xmlns:a16="http://schemas.microsoft.com/office/drawing/2014/main" id="{6E5D9D31-1E66-02A2-48B2-746D47B7AFF3}"/>
              </a:ext>
            </a:extLst>
          </p:cNvPr>
          <p:cNvSpPr txBox="1"/>
          <p:nvPr/>
        </p:nvSpPr>
        <p:spPr>
          <a:xfrm>
            <a:off x="8255281" y="367843"/>
            <a:ext cx="3936719" cy="369332"/>
          </a:xfrm>
          <a:prstGeom prst="rect">
            <a:avLst/>
          </a:prstGeom>
          <a:solidFill>
            <a:srgbClr val="EC7C69"/>
          </a:solidFill>
        </p:spPr>
        <p:txBody>
          <a:bodyPr wrap="none" rtlCol="0">
            <a:spAutoFit/>
          </a:bodyPr>
          <a:lstStyle/>
          <a:p>
            <a:pPr algn="ctr"/>
            <a:r>
              <a:rPr lang="en-IE" dirty="0">
                <a:solidFill>
                  <a:schemeClr val="bg1"/>
                </a:solidFill>
              </a:rPr>
              <a:t>Upplýsingar veittar af</a:t>
            </a:r>
            <a:r>
              <a:rPr lang="en-IE" dirty="0">
                <a:solidFill>
                  <a:schemeClr val="bg1"/>
                </a:solidFill>
                <a:hlinkClick r:id="rId3">
                  <a:extLst>
                    <a:ext uri="{A12FA001-AC4F-418D-AE19-62706E023703}">
                      <ahyp:hlinkClr xmlns:ahyp="http://schemas.microsoft.com/office/drawing/2018/hyperlinkcolor" val="tx"/>
                    </a:ext>
                  </a:extLst>
                </a:hlinkClick>
              </a:rPr>
              <a:t> www.savills.ie  </a:t>
            </a:r>
            <a:endParaRPr lang="en-IE" dirty="0">
              <a:solidFill>
                <a:schemeClr val="bg1"/>
              </a:solidFill>
            </a:endParaRPr>
          </a:p>
        </p:txBody>
      </p:sp>
    </p:spTree>
    <p:extLst>
      <p:ext uri="{BB962C8B-B14F-4D97-AF65-F5344CB8AC3E}">
        <p14:creationId xmlns:p14="http://schemas.microsoft.com/office/powerpoint/2010/main" val="360358689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FEF7AB-06A5-999B-4985-488E2501CB63}"/>
            </a:ext>
          </a:extLst>
        </p:cNvPr>
        <p:cNvGrpSpPr/>
        <p:nvPr/>
      </p:nvGrpSpPr>
      <p:grpSpPr>
        <a:xfrm>
          <a:off x="0" y="0"/>
          <a:ext cx="0" cy="0"/>
          <a:chOff x="0" y="0"/>
          <a:chExt cx="0" cy="0"/>
        </a:xfrm>
      </p:grpSpPr>
      <p:sp>
        <p:nvSpPr>
          <p:cNvPr id="37" name="Freeform 36">
            <a:extLst>
              <a:ext uri="{FF2B5EF4-FFF2-40B4-BE49-F238E27FC236}">
                <a16:creationId xmlns:a16="http://schemas.microsoft.com/office/drawing/2014/main" id="{D5160D9B-5307-530E-6261-82EDD160B250}"/>
              </a:ext>
            </a:extLst>
          </p:cNvPr>
          <p:cNvSpPr/>
          <p:nvPr/>
        </p:nvSpPr>
        <p:spPr>
          <a:xfrm rot="5400000">
            <a:off x="2431599" y="3517464"/>
            <a:ext cx="2173047" cy="5759105"/>
          </a:xfrm>
          <a:custGeom>
            <a:avLst/>
            <a:gdLst>
              <a:gd name="connsiteX0" fmla="*/ 0 w 2129299"/>
              <a:gd name="connsiteY0" fmla="*/ 4857508 h 5280665"/>
              <a:gd name="connsiteX1" fmla="*/ 0 w 2129299"/>
              <a:gd name="connsiteY1" fmla="*/ 4384590 h 5280665"/>
              <a:gd name="connsiteX2" fmla="*/ 0 w 2129299"/>
              <a:gd name="connsiteY2" fmla="*/ 4263056 h 5280665"/>
              <a:gd name="connsiteX3" fmla="*/ 0 w 2129299"/>
              <a:gd name="connsiteY3" fmla="*/ 4073053 h 5280665"/>
              <a:gd name="connsiteX4" fmla="*/ 0 w 2129299"/>
              <a:gd name="connsiteY4" fmla="*/ 3790140 h 5280665"/>
              <a:gd name="connsiteX5" fmla="*/ 0 w 2129299"/>
              <a:gd name="connsiteY5" fmla="*/ 3600135 h 5280665"/>
              <a:gd name="connsiteX6" fmla="*/ 0 w 2129299"/>
              <a:gd name="connsiteY6" fmla="*/ 3478602 h 5280665"/>
              <a:gd name="connsiteX7" fmla="*/ 0 w 2129299"/>
              <a:gd name="connsiteY7" fmla="*/ 3005684 h 5280665"/>
              <a:gd name="connsiteX8" fmla="*/ 0 w 2129299"/>
              <a:gd name="connsiteY8" fmla="*/ 2553995 h 5280665"/>
              <a:gd name="connsiteX9" fmla="*/ 0 w 2129299"/>
              <a:gd name="connsiteY9" fmla="*/ 2553993 h 5280665"/>
              <a:gd name="connsiteX10" fmla="*/ 0 w 2129299"/>
              <a:gd name="connsiteY10" fmla="*/ 2314522 h 5280665"/>
              <a:gd name="connsiteX11" fmla="*/ 0 w 2129299"/>
              <a:gd name="connsiteY11" fmla="*/ 2081079 h 5280665"/>
              <a:gd name="connsiteX12" fmla="*/ 0 w 2129299"/>
              <a:gd name="connsiteY12" fmla="*/ 2081074 h 5280665"/>
              <a:gd name="connsiteX13" fmla="*/ 0 w 2129299"/>
              <a:gd name="connsiteY13" fmla="*/ 1959546 h 5280665"/>
              <a:gd name="connsiteX14" fmla="*/ 0 w 2129299"/>
              <a:gd name="connsiteY14" fmla="*/ 1959544 h 5280665"/>
              <a:gd name="connsiteX15" fmla="*/ 0 w 2129299"/>
              <a:gd name="connsiteY15" fmla="*/ 1841604 h 5280665"/>
              <a:gd name="connsiteX16" fmla="*/ 0 w 2129299"/>
              <a:gd name="connsiteY16" fmla="*/ 1769542 h 5280665"/>
              <a:gd name="connsiteX17" fmla="*/ 0 w 2129299"/>
              <a:gd name="connsiteY17" fmla="*/ 1769539 h 5280665"/>
              <a:gd name="connsiteX18" fmla="*/ 0 w 2129299"/>
              <a:gd name="connsiteY18" fmla="*/ 1720070 h 5280665"/>
              <a:gd name="connsiteX19" fmla="*/ 0 w 2129299"/>
              <a:gd name="connsiteY19" fmla="*/ 1530067 h 5280665"/>
              <a:gd name="connsiteX20" fmla="*/ 0 w 2129299"/>
              <a:gd name="connsiteY20" fmla="*/ 1486628 h 5280665"/>
              <a:gd name="connsiteX21" fmla="*/ 0 w 2129299"/>
              <a:gd name="connsiteY21" fmla="*/ 1486626 h 5280665"/>
              <a:gd name="connsiteX22" fmla="*/ 0 w 2129299"/>
              <a:gd name="connsiteY22" fmla="*/ 1296624 h 5280665"/>
              <a:gd name="connsiteX23" fmla="*/ 0 w 2129299"/>
              <a:gd name="connsiteY23" fmla="*/ 1296622 h 5280665"/>
              <a:gd name="connsiteX24" fmla="*/ 0 w 2129299"/>
              <a:gd name="connsiteY24" fmla="*/ 1247153 h 5280665"/>
              <a:gd name="connsiteX25" fmla="*/ 0 w 2129299"/>
              <a:gd name="connsiteY25" fmla="*/ 1175092 h 5280665"/>
              <a:gd name="connsiteX26" fmla="*/ 0 w 2129299"/>
              <a:gd name="connsiteY26" fmla="*/ 1175089 h 5280665"/>
              <a:gd name="connsiteX27" fmla="*/ 0 w 2129299"/>
              <a:gd name="connsiteY27" fmla="*/ 1057149 h 5280665"/>
              <a:gd name="connsiteX28" fmla="*/ 0 w 2129299"/>
              <a:gd name="connsiteY28" fmla="*/ 935617 h 5280665"/>
              <a:gd name="connsiteX29" fmla="*/ 0 w 2129299"/>
              <a:gd name="connsiteY29" fmla="*/ 934110 h 5280665"/>
              <a:gd name="connsiteX30" fmla="*/ 0 w 2129299"/>
              <a:gd name="connsiteY30" fmla="*/ 702174 h 5280665"/>
              <a:gd name="connsiteX31" fmla="*/ 0 w 2129299"/>
              <a:gd name="connsiteY31" fmla="*/ 702172 h 5280665"/>
              <a:gd name="connsiteX32" fmla="*/ 0 w 2129299"/>
              <a:gd name="connsiteY32" fmla="*/ 651522 h 5280665"/>
              <a:gd name="connsiteX33" fmla="*/ 0 w 2129299"/>
              <a:gd name="connsiteY33" fmla="*/ 462699 h 5280665"/>
              <a:gd name="connsiteX34" fmla="*/ 0 w 2129299"/>
              <a:gd name="connsiteY34" fmla="*/ 11010 h 5280665"/>
              <a:gd name="connsiteX35" fmla="*/ 0 w 2129299"/>
              <a:gd name="connsiteY35" fmla="*/ 11008 h 5280665"/>
              <a:gd name="connsiteX36" fmla="*/ 0 w 2129299"/>
              <a:gd name="connsiteY36" fmla="*/ 0 h 5280665"/>
              <a:gd name="connsiteX37" fmla="*/ 515667 w 2129299"/>
              <a:gd name="connsiteY37" fmla="*/ 0 h 5280665"/>
              <a:gd name="connsiteX38" fmla="*/ 621018 w 2129299"/>
              <a:gd name="connsiteY38" fmla="*/ 0 h 5280665"/>
              <a:gd name="connsiteX39" fmla="*/ 1207013 w 2129299"/>
              <a:gd name="connsiteY39" fmla="*/ 0 h 5280665"/>
              <a:gd name="connsiteX40" fmla="*/ 1313582 w 2129299"/>
              <a:gd name="connsiteY40" fmla="*/ 0 h 5280665"/>
              <a:gd name="connsiteX41" fmla="*/ 1722679 w 2129299"/>
              <a:gd name="connsiteY41" fmla="*/ 0 h 5280665"/>
              <a:gd name="connsiteX42" fmla="*/ 1828030 w 2129299"/>
              <a:gd name="connsiteY42" fmla="*/ 0 h 5280665"/>
              <a:gd name="connsiteX43" fmla="*/ 2129299 w 2129299"/>
              <a:gd name="connsiteY43" fmla="*/ 0 h 5280665"/>
              <a:gd name="connsiteX44" fmla="*/ 2129299 w 2129299"/>
              <a:gd name="connsiteY44" fmla="*/ 84409 h 5280665"/>
              <a:gd name="connsiteX45" fmla="*/ 2129299 w 2129299"/>
              <a:gd name="connsiteY45" fmla="*/ 588968 h 5280665"/>
              <a:gd name="connsiteX46" fmla="*/ 2129299 w 2129299"/>
              <a:gd name="connsiteY46" fmla="*/ 2703061 h 5280665"/>
              <a:gd name="connsiteX47" fmla="*/ 2129299 w 2129299"/>
              <a:gd name="connsiteY47" fmla="*/ 3669127 h 5280665"/>
              <a:gd name="connsiteX48" fmla="*/ 2129299 w 2129299"/>
              <a:gd name="connsiteY48" fmla="*/ 3816082 h 5280665"/>
              <a:gd name="connsiteX49" fmla="*/ 2129299 w 2129299"/>
              <a:gd name="connsiteY49" fmla="*/ 4386737 h 5280665"/>
              <a:gd name="connsiteX50" fmla="*/ 2129299 w 2129299"/>
              <a:gd name="connsiteY50" fmla="*/ 4535392 h 5280665"/>
              <a:gd name="connsiteX51" fmla="*/ 2129299 w 2129299"/>
              <a:gd name="connsiteY51" fmla="*/ 5280665 h 5280665"/>
              <a:gd name="connsiteX52" fmla="*/ 2062103 w 2129299"/>
              <a:gd name="connsiteY52" fmla="*/ 5280665 h 5280665"/>
              <a:gd name="connsiteX53" fmla="*/ 1572455 w 2129299"/>
              <a:gd name="connsiteY53" fmla="*/ 5280665 h 5280665"/>
              <a:gd name="connsiteX54" fmla="*/ 1419221 w 2129299"/>
              <a:gd name="connsiteY54" fmla="*/ 5280665 h 5280665"/>
              <a:gd name="connsiteX55" fmla="*/ 929573 w 2129299"/>
              <a:gd name="connsiteY55" fmla="*/ 5280665 h 5280665"/>
              <a:gd name="connsiteX56" fmla="*/ 855090 w 2129299"/>
              <a:gd name="connsiteY56" fmla="*/ 5280665 h 5280665"/>
              <a:gd name="connsiteX57" fmla="*/ 365443 w 2129299"/>
              <a:gd name="connsiteY57" fmla="*/ 5280665 h 5280665"/>
              <a:gd name="connsiteX58" fmla="*/ 0 w 2129299"/>
              <a:gd name="connsiteY58" fmla="*/ 4857508 h 52806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2129299" h="5280665">
                <a:moveTo>
                  <a:pt x="0" y="4857508"/>
                </a:moveTo>
                <a:lnTo>
                  <a:pt x="0" y="4384590"/>
                </a:lnTo>
                <a:lnTo>
                  <a:pt x="0" y="4263056"/>
                </a:lnTo>
                <a:lnTo>
                  <a:pt x="0" y="4073053"/>
                </a:lnTo>
                <a:lnTo>
                  <a:pt x="0" y="3790140"/>
                </a:lnTo>
                <a:lnTo>
                  <a:pt x="0" y="3600135"/>
                </a:lnTo>
                <a:lnTo>
                  <a:pt x="0" y="3478602"/>
                </a:lnTo>
                <a:lnTo>
                  <a:pt x="0" y="3005684"/>
                </a:lnTo>
                <a:lnTo>
                  <a:pt x="0" y="2553995"/>
                </a:lnTo>
                <a:lnTo>
                  <a:pt x="0" y="2553993"/>
                </a:lnTo>
                <a:lnTo>
                  <a:pt x="0" y="2314522"/>
                </a:lnTo>
                <a:lnTo>
                  <a:pt x="0" y="2081079"/>
                </a:lnTo>
                <a:lnTo>
                  <a:pt x="0" y="2081074"/>
                </a:lnTo>
                <a:lnTo>
                  <a:pt x="0" y="1959546"/>
                </a:lnTo>
                <a:lnTo>
                  <a:pt x="0" y="1959544"/>
                </a:lnTo>
                <a:lnTo>
                  <a:pt x="0" y="1841604"/>
                </a:lnTo>
                <a:lnTo>
                  <a:pt x="0" y="1769542"/>
                </a:lnTo>
                <a:lnTo>
                  <a:pt x="0" y="1769539"/>
                </a:lnTo>
                <a:lnTo>
                  <a:pt x="0" y="1720070"/>
                </a:lnTo>
                <a:lnTo>
                  <a:pt x="0" y="1530067"/>
                </a:lnTo>
                <a:lnTo>
                  <a:pt x="0" y="1486628"/>
                </a:lnTo>
                <a:lnTo>
                  <a:pt x="0" y="1486626"/>
                </a:lnTo>
                <a:lnTo>
                  <a:pt x="0" y="1296624"/>
                </a:lnTo>
                <a:lnTo>
                  <a:pt x="0" y="1296622"/>
                </a:lnTo>
                <a:lnTo>
                  <a:pt x="0" y="1247153"/>
                </a:lnTo>
                <a:lnTo>
                  <a:pt x="0" y="1175092"/>
                </a:lnTo>
                <a:lnTo>
                  <a:pt x="0" y="1175089"/>
                </a:lnTo>
                <a:lnTo>
                  <a:pt x="0" y="1057149"/>
                </a:lnTo>
                <a:lnTo>
                  <a:pt x="0" y="935617"/>
                </a:lnTo>
                <a:lnTo>
                  <a:pt x="0" y="934110"/>
                </a:lnTo>
                <a:lnTo>
                  <a:pt x="0" y="702174"/>
                </a:lnTo>
                <a:lnTo>
                  <a:pt x="0" y="702172"/>
                </a:lnTo>
                <a:lnTo>
                  <a:pt x="0" y="651522"/>
                </a:lnTo>
                <a:lnTo>
                  <a:pt x="0" y="462699"/>
                </a:lnTo>
                <a:lnTo>
                  <a:pt x="0" y="11010"/>
                </a:lnTo>
                <a:lnTo>
                  <a:pt x="0" y="11008"/>
                </a:lnTo>
                <a:lnTo>
                  <a:pt x="0" y="0"/>
                </a:lnTo>
                <a:lnTo>
                  <a:pt x="515667" y="0"/>
                </a:lnTo>
                <a:lnTo>
                  <a:pt x="621018" y="0"/>
                </a:lnTo>
                <a:lnTo>
                  <a:pt x="1207013" y="0"/>
                </a:lnTo>
                <a:lnTo>
                  <a:pt x="1313582" y="0"/>
                </a:lnTo>
                <a:lnTo>
                  <a:pt x="1722679" y="0"/>
                </a:lnTo>
                <a:lnTo>
                  <a:pt x="1828030" y="0"/>
                </a:lnTo>
                <a:lnTo>
                  <a:pt x="2129299" y="0"/>
                </a:lnTo>
                <a:lnTo>
                  <a:pt x="2129299" y="84409"/>
                </a:lnTo>
                <a:lnTo>
                  <a:pt x="2129299" y="588968"/>
                </a:lnTo>
                <a:lnTo>
                  <a:pt x="2129299" y="2703061"/>
                </a:lnTo>
                <a:lnTo>
                  <a:pt x="2129299" y="3669127"/>
                </a:lnTo>
                <a:lnTo>
                  <a:pt x="2129299" y="3816082"/>
                </a:lnTo>
                <a:lnTo>
                  <a:pt x="2129299" y="4386737"/>
                </a:lnTo>
                <a:lnTo>
                  <a:pt x="2129299" y="4535392"/>
                </a:lnTo>
                <a:lnTo>
                  <a:pt x="2129299" y="5280665"/>
                </a:lnTo>
                <a:lnTo>
                  <a:pt x="2062103" y="5280665"/>
                </a:lnTo>
                <a:lnTo>
                  <a:pt x="1572455" y="5280665"/>
                </a:lnTo>
                <a:lnTo>
                  <a:pt x="1419221" y="5280665"/>
                </a:lnTo>
                <a:lnTo>
                  <a:pt x="929573" y="5280665"/>
                </a:lnTo>
                <a:lnTo>
                  <a:pt x="855090" y="5280665"/>
                </a:lnTo>
                <a:lnTo>
                  <a:pt x="365443" y="5280665"/>
                </a:lnTo>
                <a:cubicBezTo>
                  <a:pt x="164152" y="5280665"/>
                  <a:pt x="0" y="5091976"/>
                  <a:pt x="0" y="4857508"/>
                </a:cubicBezTo>
                <a:close/>
              </a:path>
            </a:pathLst>
          </a:custGeom>
          <a:noFill/>
          <a:ln w="24491" cap="flat">
            <a:solidFill>
              <a:srgbClr val="FBA63B"/>
            </a:solidFill>
            <a:prstDash val="solid"/>
            <a:miter/>
          </a:ln>
        </p:spPr>
        <p:txBody>
          <a:bodyPr wrap="square" rtlCol="0" anchor="ctr">
            <a:noAutofit/>
          </a:bodyPr>
          <a:lstStyle/>
          <a:p>
            <a:endParaRPr lang="en-US"/>
          </a:p>
        </p:txBody>
      </p:sp>
      <p:sp>
        <p:nvSpPr>
          <p:cNvPr id="2" name="Text Placeholder 3">
            <a:extLst>
              <a:ext uri="{FF2B5EF4-FFF2-40B4-BE49-F238E27FC236}">
                <a16:creationId xmlns:a16="http://schemas.microsoft.com/office/drawing/2014/main" id="{9E5E4AC3-83B4-5304-D301-7D089ED6C07D}"/>
              </a:ext>
            </a:extLst>
          </p:cNvPr>
          <p:cNvSpPr txBox="1">
            <a:spLocks/>
          </p:cNvSpPr>
          <p:nvPr/>
        </p:nvSpPr>
        <p:spPr>
          <a:xfrm>
            <a:off x="638570" y="460983"/>
            <a:ext cx="4209877" cy="724396"/>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IE" sz="3600" dirty="0"/>
              <a:t>Geodesískar kúpur</a:t>
            </a:r>
          </a:p>
          <a:p>
            <a:pPr>
              <a:lnSpc>
                <a:spcPts val="3720"/>
              </a:lnSpc>
            </a:pPr>
            <a:endParaRPr lang="en-IE" sz="3600" dirty="0"/>
          </a:p>
        </p:txBody>
      </p:sp>
      <p:cxnSp>
        <p:nvCxnSpPr>
          <p:cNvPr id="3" name="Straight Connector 2">
            <a:extLst>
              <a:ext uri="{FF2B5EF4-FFF2-40B4-BE49-F238E27FC236}">
                <a16:creationId xmlns:a16="http://schemas.microsoft.com/office/drawing/2014/main" id="{0408B6F4-6EB4-D6CC-D788-8FAA930FB6CE}"/>
              </a:ext>
            </a:extLst>
          </p:cNvPr>
          <p:cNvCxnSpPr>
            <a:cxnSpLocks/>
          </p:cNvCxnSpPr>
          <p:nvPr/>
        </p:nvCxnSpPr>
        <p:spPr>
          <a:xfrm>
            <a:off x="0" y="1068885"/>
            <a:ext cx="2701925"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40E2C192-AD24-EAB1-280F-21B80FBFF63C}"/>
              </a:ext>
            </a:extLst>
          </p:cNvPr>
          <p:cNvSpPr txBox="1"/>
          <p:nvPr/>
        </p:nvSpPr>
        <p:spPr>
          <a:xfrm>
            <a:off x="605790" y="1404147"/>
            <a:ext cx="4663604" cy="3337517"/>
          </a:xfrm>
          <a:prstGeom prst="rect">
            <a:avLst/>
          </a:prstGeom>
          <a:noFill/>
        </p:spPr>
        <p:txBody>
          <a:bodyPr wrap="square">
            <a:spAutoFit/>
          </a:bodyPr>
          <a:lstStyle/>
          <a:p>
            <a:pPr marL="342900" indent="-342900">
              <a:lnSpc>
                <a:spcPts val="2340"/>
              </a:lnSpc>
              <a:buClr>
                <a:srgbClr val="EC7C69"/>
              </a:buClr>
              <a:buFont typeface="Arial" panose="020B0604020202020204" pitchFamily="34" charset="0"/>
              <a:buChar char="•"/>
            </a:pPr>
            <a:r>
              <a:rPr lang="en-US" sz="2200" dirty="0">
                <a:solidFill>
                  <a:srgbClr val="494949"/>
                </a:solidFill>
              </a:rPr>
              <a:t>Einföld mannvirki í uppbyggingu og getur hentað til </a:t>
            </a:r>
            <a:r>
              <a:rPr lang="en-US" sz="2200" b="1" dirty="0">
                <a:solidFill>
                  <a:srgbClr val="494949"/>
                </a:solidFill>
              </a:rPr>
              <a:t>notkunar allt árið um kring</a:t>
            </a:r>
            <a:r>
              <a:rPr lang="en-US" sz="2200" dirty="0">
                <a:solidFill>
                  <a:srgbClr val="494949"/>
                </a:solidFill>
              </a:rPr>
              <a:t>, allt eftir tæknilýsingum. </a:t>
            </a:r>
          </a:p>
          <a:p>
            <a:pPr marL="342900" indent="-342900">
              <a:lnSpc>
                <a:spcPts val="2340"/>
              </a:lnSpc>
              <a:buClr>
                <a:srgbClr val="EC7C69"/>
              </a:buClr>
              <a:buFont typeface="Arial" panose="020B0604020202020204" pitchFamily="34" charset="0"/>
              <a:buChar char="•"/>
            </a:pPr>
            <a:r>
              <a:rPr lang="en-US" sz="2200" dirty="0">
                <a:solidFill>
                  <a:srgbClr val="494949"/>
                </a:solidFill>
              </a:rPr>
              <a:t>Ytra útlit og </a:t>
            </a:r>
            <a:r>
              <a:rPr lang="en-US" sz="2200" b="1" dirty="0">
                <a:solidFill>
                  <a:srgbClr val="494949"/>
                </a:solidFill>
              </a:rPr>
              <a:t>kvöldljósaútbreiðsla getur valdið vandræðum við að fá skipulagsleyfi</a:t>
            </a:r>
            <a:r>
              <a:rPr lang="en-US" sz="2200" dirty="0">
                <a:solidFill>
                  <a:srgbClr val="494949"/>
                </a:solidFill>
              </a:rPr>
              <a:t>, þó framleiðendur séu farnir að bjóða upp á fjölbreytt úrval dempaðra </a:t>
            </a:r>
            <a:r>
              <a:rPr lang="en-US" sz="2200" dirty="0" err="1">
                <a:solidFill>
                  <a:srgbClr val="494949"/>
                </a:solidFill>
              </a:rPr>
              <a:t>utanhússlita</a:t>
            </a:r>
            <a:r>
              <a:rPr lang="en-US" sz="2200" dirty="0">
                <a:solidFill>
                  <a:srgbClr val="494949"/>
                </a:solidFill>
              </a:rPr>
              <a:t>. </a:t>
            </a:r>
          </a:p>
          <a:p>
            <a:pPr marL="342900" indent="-342900">
              <a:lnSpc>
                <a:spcPts val="2340"/>
              </a:lnSpc>
              <a:buClr>
                <a:srgbClr val="EC7C69"/>
              </a:buClr>
              <a:buFont typeface="Arial" panose="020B0604020202020204" pitchFamily="34" charset="0"/>
              <a:buChar char="•"/>
            </a:pPr>
            <a:r>
              <a:rPr lang="en-US" sz="2200" b="1" dirty="0">
                <a:solidFill>
                  <a:srgbClr val="494949"/>
                </a:solidFill>
              </a:rPr>
              <a:t>Góður arðsemi </a:t>
            </a:r>
            <a:r>
              <a:rPr lang="en-US" sz="2200" dirty="0">
                <a:solidFill>
                  <a:srgbClr val="494949"/>
                </a:solidFill>
              </a:rPr>
              <a:t>á réttum stað. Tilvalinn fyrir sumarstjörnuskoðunarfrí.</a:t>
            </a:r>
            <a:endParaRPr lang="en-IE" sz="2200" b="1" dirty="0">
              <a:solidFill>
                <a:srgbClr val="494949"/>
              </a:solidFill>
            </a:endParaRPr>
          </a:p>
        </p:txBody>
      </p:sp>
      <p:sp>
        <p:nvSpPr>
          <p:cNvPr id="36" name="TextBox 35">
            <a:extLst>
              <a:ext uri="{FF2B5EF4-FFF2-40B4-BE49-F238E27FC236}">
                <a16:creationId xmlns:a16="http://schemas.microsoft.com/office/drawing/2014/main" id="{0BA8A049-C935-6A3A-455E-A1111E5675CC}"/>
              </a:ext>
            </a:extLst>
          </p:cNvPr>
          <p:cNvSpPr txBox="1"/>
          <p:nvPr/>
        </p:nvSpPr>
        <p:spPr>
          <a:xfrm>
            <a:off x="1191053" y="5467758"/>
            <a:ext cx="4078341" cy="646331"/>
          </a:xfrm>
          <a:prstGeom prst="rect">
            <a:avLst/>
          </a:prstGeom>
          <a:noFill/>
        </p:spPr>
        <p:txBody>
          <a:bodyPr wrap="square" rtlCol="0">
            <a:spAutoFit/>
          </a:bodyPr>
          <a:lstStyle/>
          <a:p>
            <a:pPr>
              <a:tabLst>
                <a:tab pos="2265363" algn="l"/>
              </a:tabLst>
            </a:pPr>
            <a:r>
              <a:rPr lang="en-US" sz="1800" b="1" dirty="0">
                <a:solidFill>
                  <a:srgbClr val="494949"/>
                </a:solidFill>
              </a:rPr>
              <a:t>Dæmigerð einingarkostnaður </a:t>
            </a:r>
            <a:r>
              <a:rPr lang="en-US" sz="1800" dirty="0">
                <a:solidFill>
                  <a:srgbClr val="494949"/>
                </a:solidFill>
              </a:rPr>
              <a:t>	€6.000-15.000</a:t>
            </a:r>
          </a:p>
          <a:p>
            <a:pPr>
              <a:tabLst>
                <a:tab pos="2265363" algn="l"/>
              </a:tabLst>
            </a:pPr>
            <a:r>
              <a:rPr lang="en-US" sz="1800" b="1" dirty="0">
                <a:solidFill>
                  <a:srgbClr val="494949"/>
                </a:solidFill>
              </a:rPr>
              <a:t>Dæmigerð nóttarleiga </a:t>
            </a:r>
            <a:r>
              <a:rPr lang="en-US" sz="1800" dirty="0">
                <a:solidFill>
                  <a:srgbClr val="494949"/>
                </a:solidFill>
              </a:rPr>
              <a:t>	€95-150</a:t>
            </a:r>
            <a:endParaRPr lang="en-IE" sz="1800" dirty="0">
              <a:solidFill>
                <a:srgbClr val="494949"/>
              </a:solidFill>
            </a:endParaRPr>
          </a:p>
        </p:txBody>
      </p:sp>
      <p:grpSp>
        <p:nvGrpSpPr>
          <p:cNvPr id="60" name="Group 59">
            <a:extLst>
              <a:ext uri="{FF2B5EF4-FFF2-40B4-BE49-F238E27FC236}">
                <a16:creationId xmlns:a16="http://schemas.microsoft.com/office/drawing/2014/main" id="{A221AB4B-48D1-ED6D-EC95-47AF074A54AD}"/>
              </a:ext>
            </a:extLst>
          </p:cNvPr>
          <p:cNvGrpSpPr/>
          <p:nvPr/>
        </p:nvGrpSpPr>
        <p:grpSpPr>
          <a:xfrm>
            <a:off x="245827" y="5376061"/>
            <a:ext cx="790813" cy="789906"/>
            <a:chOff x="4979483" y="3025351"/>
            <a:chExt cx="347616" cy="347217"/>
          </a:xfrm>
        </p:grpSpPr>
        <p:sp>
          <p:nvSpPr>
            <p:cNvPr id="61" name="Freeform 60">
              <a:extLst>
                <a:ext uri="{FF2B5EF4-FFF2-40B4-BE49-F238E27FC236}">
                  <a16:creationId xmlns:a16="http://schemas.microsoft.com/office/drawing/2014/main" id="{92AAA8A3-BEF5-764D-647E-0AC3709A19E2}"/>
                </a:ext>
              </a:extLst>
            </p:cNvPr>
            <p:cNvSpPr/>
            <p:nvPr/>
          </p:nvSpPr>
          <p:spPr>
            <a:xfrm>
              <a:off x="4979483" y="3025351"/>
              <a:ext cx="346465" cy="346642"/>
            </a:xfrm>
            <a:custGeom>
              <a:avLst/>
              <a:gdLst>
                <a:gd name="connsiteX0" fmla="*/ 103019 w 346465"/>
                <a:gd name="connsiteY0" fmla="*/ 236086 h 346642"/>
                <a:gd name="connsiteX1" fmla="*/ 74818 w 346465"/>
                <a:gd name="connsiteY1" fmla="*/ 207295 h 346642"/>
                <a:gd name="connsiteX2" fmla="*/ 71365 w 346465"/>
                <a:gd name="connsiteY2" fmla="*/ 199233 h 346642"/>
                <a:gd name="connsiteX3" fmla="*/ 71365 w 346465"/>
                <a:gd name="connsiteY3" fmla="*/ 116315 h 346642"/>
                <a:gd name="connsiteX4" fmla="*/ 77696 w 346465"/>
                <a:gd name="connsiteY4" fmla="*/ 109981 h 346642"/>
                <a:gd name="connsiteX5" fmla="*/ 94386 w 346465"/>
                <a:gd name="connsiteY5" fmla="*/ 133590 h 346642"/>
                <a:gd name="connsiteX6" fmla="*/ 141003 w 346465"/>
                <a:gd name="connsiteY6" fmla="*/ 93282 h 346642"/>
                <a:gd name="connsiteX7" fmla="*/ 172082 w 346465"/>
                <a:gd name="connsiteY7" fmla="*/ 81190 h 346642"/>
                <a:gd name="connsiteX8" fmla="*/ 177261 w 346465"/>
                <a:gd name="connsiteY8" fmla="*/ 80039 h 346642"/>
                <a:gd name="connsiteX9" fmla="*/ 147334 w 346465"/>
                <a:gd name="connsiteY9" fmla="*/ 40883 h 346642"/>
                <a:gd name="connsiteX10" fmla="*/ 183592 w 346465"/>
                <a:gd name="connsiteY10" fmla="*/ 78887 h 346642"/>
                <a:gd name="connsiteX11" fmla="*/ 187621 w 346465"/>
                <a:gd name="connsiteY11" fmla="*/ 78887 h 346642"/>
                <a:gd name="connsiteX12" fmla="*/ 244022 w 346465"/>
                <a:gd name="connsiteY12" fmla="*/ 53551 h 346642"/>
                <a:gd name="connsiteX13" fmla="*/ 218123 w 346465"/>
                <a:gd name="connsiteY13" fmla="*/ 81766 h 346642"/>
                <a:gd name="connsiteX14" fmla="*/ 273949 w 346465"/>
                <a:gd name="connsiteY14" fmla="*/ 109981 h 346642"/>
                <a:gd name="connsiteX15" fmla="*/ 280280 w 346465"/>
                <a:gd name="connsiteY15" fmla="*/ 116315 h 346642"/>
                <a:gd name="connsiteX16" fmla="*/ 280280 w 346465"/>
                <a:gd name="connsiteY16" fmla="*/ 116315 h 346642"/>
                <a:gd name="connsiteX17" fmla="*/ 346465 w 346465"/>
                <a:gd name="connsiteY17" fmla="*/ 181959 h 346642"/>
                <a:gd name="connsiteX18" fmla="*/ 346465 w 346465"/>
                <a:gd name="connsiteY18" fmla="*/ 173321 h 346642"/>
                <a:gd name="connsiteX19" fmla="*/ 173233 w 346465"/>
                <a:gd name="connsiteY19" fmla="*/ 0 h 346642"/>
                <a:gd name="connsiteX20" fmla="*/ 0 w 346465"/>
                <a:gd name="connsiteY20" fmla="*/ 173321 h 346642"/>
                <a:gd name="connsiteX21" fmla="*/ 173233 w 346465"/>
                <a:gd name="connsiteY21" fmla="*/ 346643 h 346642"/>
                <a:gd name="connsiteX22" fmla="*/ 176686 w 346465"/>
                <a:gd name="connsiteY22" fmla="*/ 346643 h 346642"/>
                <a:gd name="connsiteX23" fmla="*/ 105896 w 346465"/>
                <a:gd name="connsiteY23" fmla="*/ 276969 h 346642"/>
                <a:gd name="connsiteX24" fmla="*/ 102443 w 346465"/>
                <a:gd name="connsiteY24" fmla="*/ 236086 h 346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346465" h="346642">
                  <a:moveTo>
                    <a:pt x="103019" y="236086"/>
                  </a:moveTo>
                  <a:lnTo>
                    <a:pt x="74818" y="207295"/>
                  </a:lnTo>
                  <a:cubicBezTo>
                    <a:pt x="72516" y="204991"/>
                    <a:pt x="71365" y="202688"/>
                    <a:pt x="71365" y="199233"/>
                  </a:cubicBezTo>
                  <a:lnTo>
                    <a:pt x="71365" y="116315"/>
                  </a:lnTo>
                  <a:cubicBezTo>
                    <a:pt x="71365" y="112860"/>
                    <a:pt x="74243" y="109981"/>
                    <a:pt x="77696" y="109981"/>
                  </a:cubicBezTo>
                  <a:cubicBezTo>
                    <a:pt x="84602" y="109981"/>
                    <a:pt x="91508" y="118043"/>
                    <a:pt x="94386" y="133590"/>
                  </a:cubicBezTo>
                  <a:cubicBezTo>
                    <a:pt x="94386" y="133590"/>
                    <a:pt x="111652" y="109406"/>
                    <a:pt x="141003" y="93282"/>
                  </a:cubicBezTo>
                  <a:cubicBezTo>
                    <a:pt x="149636" y="86373"/>
                    <a:pt x="159996" y="82342"/>
                    <a:pt x="172082" y="81190"/>
                  </a:cubicBezTo>
                  <a:cubicBezTo>
                    <a:pt x="173808" y="81190"/>
                    <a:pt x="175535" y="80615"/>
                    <a:pt x="177261" y="80039"/>
                  </a:cubicBezTo>
                  <a:cubicBezTo>
                    <a:pt x="147910" y="70250"/>
                    <a:pt x="147334" y="40883"/>
                    <a:pt x="147334" y="40883"/>
                  </a:cubicBezTo>
                  <a:lnTo>
                    <a:pt x="183592" y="78887"/>
                  </a:lnTo>
                  <a:cubicBezTo>
                    <a:pt x="184743" y="78887"/>
                    <a:pt x="186470" y="78887"/>
                    <a:pt x="187621" y="78887"/>
                  </a:cubicBezTo>
                  <a:cubicBezTo>
                    <a:pt x="191074" y="69674"/>
                    <a:pt x="204311" y="42610"/>
                    <a:pt x="244022" y="53551"/>
                  </a:cubicBezTo>
                  <a:cubicBezTo>
                    <a:pt x="244022" y="53551"/>
                    <a:pt x="238267" y="74280"/>
                    <a:pt x="218123" y="81766"/>
                  </a:cubicBezTo>
                  <a:cubicBezTo>
                    <a:pt x="235389" y="85797"/>
                    <a:pt x="254382" y="94434"/>
                    <a:pt x="273949" y="109981"/>
                  </a:cubicBezTo>
                  <a:cubicBezTo>
                    <a:pt x="277978" y="109981"/>
                    <a:pt x="280280" y="112860"/>
                    <a:pt x="280280" y="116315"/>
                  </a:cubicBezTo>
                  <a:lnTo>
                    <a:pt x="280280" y="116315"/>
                  </a:lnTo>
                  <a:cubicBezTo>
                    <a:pt x="280280" y="116315"/>
                    <a:pt x="346465" y="181959"/>
                    <a:pt x="346465" y="181959"/>
                  </a:cubicBezTo>
                  <a:cubicBezTo>
                    <a:pt x="346465" y="179079"/>
                    <a:pt x="346465" y="176200"/>
                    <a:pt x="346465" y="173321"/>
                  </a:cubicBezTo>
                  <a:cubicBezTo>
                    <a:pt x="346465" y="77736"/>
                    <a:pt x="268770" y="0"/>
                    <a:pt x="173233" y="0"/>
                  </a:cubicBezTo>
                  <a:cubicBezTo>
                    <a:pt x="77696" y="0"/>
                    <a:pt x="0" y="77736"/>
                    <a:pt x="0" y="173321"/>
                  </a:cubicBezTo>
                  <a:cubicBezTo>
                    <a:pt x="0" y="268907"/>
                    <a:pt x="77696" y="346643"/>
                    <a:pt x="173233" y="346643"/>
                  </a:cubicBezTo>
                  <a:cubicBezTo>
                    <a:pt x="268770" y="346643"/>
                    <a:pt x="175535" y="346643"/>
                    <a:pt x="176686" y="346643"/>
                  </a:cubicBezTo>
                  <a:lnTo>
                    <a:pt x="105896" y="276969"/>
                  </a:lnTo>
                  <a:lnTo>
                    <a:pt x="102443" y="236086"/>
                  </a:lnTo>
                  <a:close/>
                </a:path>
              </a:pathLst>
            </a:custGeom>
            <a:solidFill>
              <a:srgbClr val="00979B"/>
            </a:solidFill>
            <a:ln w="12700" cap="flat">
              <a:noFill/>
              <a:prstDash val="solid"/>
              <a:miter/>
            </a:ln>
          </p:spPr>
          <p:txBody>
            <a:bodyPr rtlCol="0" anchor="ctr"/>
            <a:lstStyle/>
            <a:p>
              <a:endParaRPr lang="en-US"/>
            </a:p>
          </p:txBody>
        </p:sp>
        <p:sp>
          <p:nvSpPr>
            <p:cNvPr id="62" name="Freeform 61">
              <a:extLst>
                <a:ext uri="{FF2B5EF4-FFF2-40B4-BE49-F238E27FC236}">
                  <a16:creationId xmlns:a16="http://schemas.microsoft.com/office/drawing/2014/main" id="{C46297EE-BF48-C204-FAC6-992FBCF95116}"/>
                </a:ext>
              </a:extLst>
            </p:cNvPr>
            <p:cNvSpPr/>
            <p:nvPr/>
          </p:nvSpPr>
          <p:spPr>
            <a:xfrm>
              <a:off x="5051424" y="3066809"/>
              <a:ext cx="275675" cy="305759"/>
            </a:xfrm>
            <a:custGeom>
              <a:avLst/>
              <a:gdLst>
                <a:gd name="connsiteX0" fmla="*/ 275100 w 275675"/>
                <a:gd name="connsiteY0" fmla="*/ 140500 h 305759"/>
                <a:gd name="connsiteX1" fmla="*/ 208915 w 275675"/>
                <a:gd name="connsiteY1" fmla="*/ 75432 h 305759"/>
                <a:gd name="connsiteX2" fmla="*/ 208915 w 275675"/>
                <a:gd name="connsiteY2" fmla="*/ 75432 h 305759"/>
                <a:gd name="connsiteX3" fmla="*/ 202584 w 275675"/>
                <a:gd name="connsiteY3" fmla="*/ 69098 h 305759"/>
                <a:gd name="connsiteX4" fmla="*/ 146759 w 275675"/>
                <a:gd name="connsiteY4" fmla="*/ 40883 h 305759"/>
                <a:gd name="connsiteX5" fmla="*/ 172657 w 275675"/>
                <a:gd name="connsiteY5" fmla="*/ 12668 h 305759"/>
                <a:gd name="connsiteX6" fmla="*/ 116256 w 275675"/>
                <a:gd name="connsiteY6" fmla="*/ 38004 h 305759"/>
                <a:gd name="connsiteX7" fmla="*/ 112227 w 275675"/>
                <a:gd name="connsiteY7" fmla="*/ 38004 h 305759"/>
                <a:gd name="connsiteX8" fmla="*/ 75969 w 275675"/>
                <a:gd name="connsiteY8" fmla="*/ 0 h 305759"/>
                <a:gd name="connsiteX9" fmla="*/ 105896 w 275675"/>
                <a:gd name="connsiteY9" fmla="*/ 39156 h 305759"/>
                <a:gd name="connsiteX10" fmla="*/ 100717 w 275675"/>
                <a:gd name="connsiteY10" fmla="*/ 40307 h 305759"/>
                <a:gd name="connsiteX11" fmla="*/ 69638 w 275675"/>
                <a:gd name="connsiteY11" fmla="*/ 52400 h 305759"/>
                <a:gd name="connsiteX12" fmla="*/ 23021 w 275675"/>
                <a:gd name="connsiteY12" fmla="*/ 92707 h 305759"/>
                <a:gd name="connsiteX13" fmla="*/ 6331 w 275675"/>
                <a:gd name="connsiteY13" fmla="*/ 69098 h 305759"/>
                <a:gd name="connsiteX14" fmla="*/ 0 w 275675"/>
                <a:gd name="connsiteY14" fmla="*/ 75432 h 305759"/>
                <a:gd name="connsiteX15" fmla="*/ 0 w 275675"/>
                <a:gd name="connsiteY15" fmla="*/ 158350 h 305759"/>
                <a:gd name="connsiteX16" fmla="*/ 3453 w 275675"/>
                <a:gd name="connsiteY16" fmla="*/ 166412 h 305759"/>
                <a:gd name="connsiteX17" fmla="*/ 31654 w 275675"/>
                <a:gd name="connsiteY17" fmla="*/ 195203 h 305759"/>
                <a:gd name="connsiteX18" fmla="*/ 35107 w 275675"/>
                <a:gd name="connsiteY18" fmla="*/ 236086 h 305759"/>
                <a:gd name="connsiteX19" fmla="*/ 105896 w 275675"/>
                <a:gd name="connsiteY19" fmla="*/ 305760 h 305759"/>
                <a:gd name="connsiteX20" fmla="*/ 275676 w 275675"/>
                <a:gd name="connsiteY20" fmla="*/ 141076 h 3057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75675" h="305759">
                  <a:moveTo>
                    <a:pt x="275100" y="140500"/>
                  </a:moveTo>
                  <a:lnTo>
                    <a:pt x="208915" y="75432"/>
                  </a:lnTo>
                  <a:lnTo>
                    <a:pt x="208915" y="75432"/>
                  </a:lnTo>
                  <a:cubicBezTo>
                    <a:pt x="208915" y="71977"/>
                    <a:pt x="206037" y="68523"/>
                    <a:pt x="202584" y="69098"/>
                  </a:cubicBezTo>
                  <a:cubicBezTo>
                    <a:pt x="183016" y="53551"/>
                    <a:pt x="164024" y="44914"/>
                    <a:pt x="146759" y="40883"/>
                  </a:cubicBezTo>
                  <a:cubicBezTo>
                    <a:pt x="166326" y="33398"/>
                    <a:pt x="172657" y="12668"/>
                    <a:pt x="172657" y="12668"/>
                  </a:cubicBezTo>
                  <a:cubicBezTo>
                    <a:pt x="133522" y="1728"/>
                    <a:pt x="119709" y="28791"/>
                    <a:pt x="116256" y="38004"/>
                  </a:cubicBezTo>
                  <a:cubicBezTo>
                    <a:pt x="115105" y="38004"/>
                    <a:pt x="113378" y="38004"/>
                    <a:pt x="112227" y="38004"/>
                  </a:cubicBezTo>
                  <a:lnTo>
                    <a:pt x="75969" y="0"/>
                  </a:lnTo>
                  <a:cubicBezTo>
                    <a:pt x="75969" y="0"/>
                    <a:pt x="76545" y="28791"/>
                    <a:pt x="105896" y="39156"/>
                  </a:cubicBezTo>
                  <a:cubicBezTo>
                    <a:pt x="104170" y="39156"/>
                    <a:pt x="102443" y="39732"/>
                    <a:pt x="100717" y="40307"/>
                  </a:cubicBezTo>
                  <a:cubicBezTo>
                    <a:pt x="89206" y="40883"/>
                    <a:pt x="78271" y="45490"/>
                    <a:pt x="69638" y="52400"/>
                  </a:cubicBezTo>
                  <a:cubicBezTo>
                    <a:pt x="40287" y="68523"/>
                    <a:pt x="23021" y="92707"/>
                    <a:pt x="23021" y="92707"/>
                  </a:cubicBezTo>
                  <a:cubicBezTo>
                    <a:pt x="20143" y="77736"/>
                    <a:pt x="13237" y="69674"/>
                    <a:pt x="6331" y="69098"/>
                  </a:cubicBezTo>
                  <a:cubicBezTo>
                    <a:pt x="2878" y="69098"/>
                    <a:pt x="0" y="71977"/>
                    <a:pt x="0" y="75432"/>
                  </a:cubicBezTo>
                  <a:lnTo>
                    <a:pt x="0" y="158350"/>
                  </a:lnTo>
                  <a:cubicBezTo>
                    <a:pt x="0" y="161229"/>
                    <a:pt x="1151" y="164108"/>
                    <a:pt x="3453" y="166412"/>
                  </a:cubicBezTo>
                  <a:lnTo>
                    <a:pt x="31654" y="195203"/>
                  </a:lnTo>
                  <a:lnTo>
                    <a:pt x="35107" y="236086"/>
                  </a:lnTo>
                  <a:lnTo>
                    <a:pt x="105896" y="305760"/>
                  </a:lnTo>
                  <a:cubicBezTo>
                    <a:pt x="197405" y="304033"/>
                    <a:pt x="271072" y="231479"/>
                    <a:pt x="275676" y="141076"/>
                  </a:cubicBezTo>
                  <a:close/>
                </a:path>
              </a:pathLst>
            </a:custGeom>
            <a:solidFill>
              <a:srgbClr val="087377"/>
            </a:solidFill>
            <a:ln w="12700" cap="flat">
              <a:noFill/>
              <a:prstDash val="solid"/>
              <a:miter/>
            </a:ln>
          </p:spPr>
          <p:txBody>
            <a:bodyPr rtlCol="0" anchor="ctr"/>
            <a:lstStyle/>
            <a:p>
              <a:endParaRPr lang="en-US"/>
            </a:p>
          </p:txBody>
        </p:sp>
        <p:grpSp>
          <p:nvGrpSpPr>
            <p:cNvPr id="63" name="Graphic 39">
              <a:extLst>
                <a:ext uri="{FF2B5EF4-FFF2-40B4-BE49-F238E27FC236}">
                  <a16:creationId xmlns:a16="http://schemas.microsoft.com/office/drawing/2014/main" id="{8DC750B2-672A-8D99-7E7A-5746BB69C146}"/>
                </a:ext>
              </a:extLst>
            </p:cNvPr>
            <p:cNvGrpSpPr/>
            <p:nvPr/>
          </p:nvGrpSpPr>
          <p:grpSpPr>
            <a:xfrm>
              <a:off x="5050273" y="3065658"/>
              <a:ext cx="210066" cy="234933"/>
              <a:chOff x="5050273" y="3065658"/>
              <a:chExt cx="210066" cy="234933"/>
            </a:xfrm>
            <a:noFill/>
          </p:grpSpPr>
          <p:sp>
            <p:nvSpPr>
              <p:cNvPr id="64" name="Freeform 63">
                <a:extLst>
                  <a:ext uri="{FF2B5EF4-FFF2-40B4-BE49-F238E27FC236}">
                    <a16:creationId xmlns:a16="http://schemas.microsoft.com/office/drawing/2014/main" id="{7C5AA441-21DA-9AA4-DEAC-61801AFA47B9}"/>
                  </a:ext>
                </a:extLst>
              </p:cNvPr>
              <p:cNvSpPr/>
              <p:nvPr/>
            </p:nvSpPr>
            <p:spPr>
              <a:xfrm>
                <a:off x="5168063" y="3133605"/>
                <a:ext cx="92275" cy="142227"/>
              </a:xfrm>
              <a:custGeom>
                <a:avLst/>
                <a:gdLst>
                  <a:gd name="connsiteX0" fmla="*/ 45658 w 92275"/>
                  <a:gd name="connsiteY0" fmla="*/ 141651 h 142227"/>
                  <a:gd name="connsiteX1" fmla="*/ 88823 w 92275"/>
                  <a:gd name="connsiteY1" fmla="*/ 97313 h 142227"/>
                  <a:gd name="connsiteX2" fmla="*/ 92276 w 92275"/>
                  <a:gd name="connsiteY2" fmla="*/ 89252 h 142227"/>
                  <a:gd name="connsiteX3" fmla="*/ 92276 w 92275"/>
                  <a:gd name="connsiteY3" fmla="*/ 6334 h 142227"/>
                  <a:gd name="connsiteX4" fmla="*/ 85945 w 92275"/>
                  <a:gd name="connsiteY4" fmla="*/ 0 h 142227"/>
                  <a:gd name="connsiteX5" fmla="*/ 69255 w 92275"/>
                  <a:gd name="connsiteY5" fmla="*/ 23608 h 142227"/>
                  <a:gd name="connsiteX6" fmla="*/ 63499 w 92275"/>
                  <a:gd name="connsiteY6" fmla="*/ 69674 h 142227"/>
                  <a:gd name="connsiteX7" fmla="*/ 49687 w 92275"/>
                  <a:gd name="connsiteY7" fmla="*/ 73705 h 142227"/>
                  <a:gd name="connsiteX8" fmla="*/ 34148 w 92275"/>
                  <a:gd name="connsiteY8" fmla="*/ 89252 h 142227"/>
                  <a:gd name="connsiteX9" fmla="*/ 7674 w 92275"/>
                  <a:gd name="connsiteY9" fmla="*/ 101920 h 142227"/>
                  <a:gd name="connsiteX10" fmla="*/ 767 w 92275"/>
                  <a:gd name="connsiteY10" fmla="*/ 142227 h 1422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2275" h="142227">
                    <a:moveTo>
                      <a:pt x="45658" y="141651"/>
                    </a:moveTo>
                    <a:lnTo>
                      <a:pt x="88823" y="97313"/>
                    </a:lnTo>
                    <a:cubicBezTo>
                      <a:pt x="91125" y="95010"/>
                      <a:pt x="92276" y="92131"/>
                      <a:pt x="92276" y="89252"/>
                    </a:cubicBezTo>
                    <a:lnTo>
                      <a:pt x="92276" y="6334"/>
                    </a:lnTo>
                    <a:cubicBezTo>
                      <a:pt x="92276" y="2879"/>
                      <a:pt x="89398" y="0"/>
                      <a:pt x="85945" y="0"/>
                    </a:cubicBezTo>
                    <a:cubicBezTo>
                      <a:pt x="79039" y="0"/>
                      <a:pt x="72132" y="8061"/>
                      <a:pt x="69255" y="23608"/>
                    </a:cubicBezTo>
                    <a:lnTo>
                      <a:pt x="63499" y="69674"/>
                    </a:lnTo>
                    <a:cubicBezTo>
                      <a:pt x="58320" y="69674"/>
                      <a:pt x="53140" y="70250"/>
                      <a:pt x="49687" y="73705"/>
                    </a:cubicBezTo>
                    <a:lnTo>
                      <a:pt x="34148" y="89252"/>
                    </a:lnTo>
                    <a:cubicBezTo>
                      <a:pt x="20335" y="92131"/>
                      <a:pt x="15155" y="93858"/>
                      <a:pt x="7674" y="101920"/>
                    </a:cubicBezTo>
                    <a:cubicBezTo>
                      <a:pt x="-1535" y="111133"/>
                      <a:pt x="-384" y="123801"/>
                      <a:pt x="767" y="142227"/>
                    </a:cubicBezTo>
                  </a:path>
                </a:pathLst>
              </a:custGeom>
              <a:noFill/>
              <a:ln w="12700" cap="flat">
                <a:solidFill>
                  <a:srgbClr val="FFFFFF"/>
                </a:solidFill>
                <a:prstDash val="solid"/>
                <a:miter/>
              </a:ln>
            </p:spPr>
            <p:txBody>
              <a:bodyPr rtlCol="0" anchor="ctr"/>
              <a:lstStyle/>
              <a:p>
                <a:endParaRPr lang="en-US"/>
              </a:p>
            </p:txBody>
          </p:sp>
          <p:sp>
            <p:nvSpPr>
              <p:cNvPr id="65" name="Freeform 64">
                <a:extLst>
                  <a:ext uri="{FF2B5EF4-FFF2-40B4-BE49-F238E27FC236}">
                    <a16:creationId xmlns:a16="http://schemas.microsoft.com/office/drawing/2014/main" id="{353170BE-0DBA-DA67-6425-399210334C96}"/>
                  </a:ext>
                </a:extLst>
              </p:cNvPr>
              <p:cNvSpPr/>
              <p:nvPr/>
            </p:nvSpPr>
            <p:spPr>
              <a:xfrm>
                <a:off x="5166529" y="3275256"/>
                <a:ext cx="60429" cy="25336"/>
              </a:xfrm>
              <a:custGeom>
                <a:avLst/>
                <a:gdLst>
                  <a:gd name="connsiteX0" fmla="*/ 0 w 60429"/>
                  <a:gd name="connsiteY0" fmla="*/ 0 h 25336"/>
                  <a:gd name="connsiteX1" fmla="*/ 60430 w 60429"/>
                  <a:gd name="connsiteY1" fmla="*/ 0 h 25336"/>
                  <a:gd name="connsiteX2" fmla="*/ 60430 w 60429"/>
                  <a:gd name="connsiteY2" fmla="*/ 25336 h 25336"/>
                  <a:gd name="connsiteX3" fmla="*/ 0 w 60429"/>
                  <a:gd name="connsiteY3" fmla="*/ 25336 h 25336"/>
                </a:gdLst>
                <a:ahLst/>
                <a:cxnLst>
                  <a:cxn ang="0">
                    <a:pos x="connsiteX0" y="connsiteY0"/>
                  </a:cxn>
                  <a:cxn ang="0">
                    <a:pos x="connsiteX1" y="connsiteY1"/>
                  </a:cxn>
                  <a:cxn ang="0">
                    <a:pos x="connsiteX2" y="connsiteY2"/>
                  </a:cxn>
                  <a:cxn ang="0">
                    <a:pos x="connsiteX3" y="connsiteY3"/>
                  </a:cxn>
                </a:cxnLst>
                <a:rect l="l" t="t" r="r" b="b"/>
                <a:pathLst>
                  <a:path w="60429" h="25336">
                    <a:moveTo>
                      <a:pt x="0" y="0"/>
                    </a:moveTo>
                    <a:lnTo>
                      <a:pt x="60430" y="0"/>
                    </a:lnTo>
                    <a:lnTo>
                      <a:pt x="60430" y="25336"/>
                    </a:lnTo>
                    <a:lnTo>
                      <a:pt x="0" y="25336"/>
                    </a:lnTo>
                    <a:close/>
                  </a:path>
                </a:pathLst>
              </a:custGeom>
              <a:noFill/>
              <a:ln w="12700" cap="flat">
                <a:solidFill>
                  <a:srgbClr val="FFFFFF"/>
                </a:solidFill>
                <a:prstDash val="solid"/>
                <a:miter/>
              </a:ln>
            </p:spPr>
            <p:txBody>
              <a:bodyPr rtlCol="0" anchor="ctr"/>
              <a:lstStyle/>
              <a:p>
                <a:endParaRPr lang="en-US"/>
              </a:p>
            </p:txBody>
          </p:sp>
          <p:sp>
            <p:nvSpPr>
              <p:cNvPr id="66" name="Freeform 65">
                <a:extLst>
                  <a:ext uri="{FF2B5EF4-FFF2-40B4-BE49-F238E27FC236}">
                    <a16:creationId xmlns:a16="http://schemas.microsoft.com/office/drawing/2014/main" id="{39F62A2D-016D-375E-0E7A-59326F721C45}"/>
                  </a:ext>
                </a:extLst>
              </p:cNvPr>
              <p:cNvSpPr/>
              <p:nvPr/>
            </p:nvSpPr>
            <p:spPr>
              <a:xfrm>
                <a:off x="5214297" y="3203855"/>
                <a:ext cx="26838" cy="36276"/>
              </a:xfrm>
              <a:custGeom>
                <a:avLst/>
                <a:gdLst>
                  <a:gd name="connsiteX0" fmla="*/ 17841 w 26838"/>
                  <a:gd name="connsiteY0" fmla="*/ 0 h 36276"/>
                  <a:gd name="connsiteX1" fmla="*/ 23021 w 26838"/>
                  <a:gd name="connsiteY1" fmla="*/ 1727 h 36276"/>
                  <a:gd name="connsiteX2" fmla="*/ 25899 w 26838"/>
                  <a:gd name="connsiteY2" fmla="*/ 9213 h 36276"/>
                  <a:gd name="connsiteX3" fmla="*/ 0 w 26838"/>
                  <a:gd name="connsiteY3" fmla="*/ 36277 h 36276"/>
                </a:gdLst>
                <a:ahLst/>
                <a:cxnLst>
                  <a:cxn ang="0">
                    <a:pos x="connsiteX0" y="connsiteY0"/>
                  </a:cxn>
                  <a:cxn ang="0">
                    <a:pos x="connsiteX1" y="connsiteY1"/>
                  </a:cxn>
                  <a:cxn ang="0">
                    <a:pos x="connsiteX2" y="connsiteY2"/>
                  </a:cxn>
                  <a:cxn ang="0">
                    <a:pos x="connsiteX3" y="connsiteY3"/>
                  </a:cxn>
                </a:cxnLst>
                <a:rect l="l" t="t" r="r" b="b"/>
                <a:pathLst>
                  <a:path w="26838" h="36276">
                    <a:moveTo>
                      <a:pt x="17841" y="0"/>
                    </a:moveTo>
                    <a:cubicBezTo>
                      <a:pt x="19568" y="0"/>
                      <a:pt x="21294" y="576"/>
                      <a:pt x="23021" y="1727"/>
                    </a:cubicBezTo>
                    <a:cubicBezTo>
                      <a:pt x="25899" y="2879"/>
                      <a:pt x="28201" y="6334"/>
                      <a:pt x="25899" y="9213"/>
                    </a:cubicBezTo>
                    <a:lnTo>
                      <a:pt x="0" y="36277"/>
                    </a:lnTo>
                  </a:path>
                </a:pathLst>
              </a:custGeom>
              <a:noFill/>
              <a:ln w="12700" cap="flat">
                <a:solidFill>
                  <a:srgbClr val="FFFFFF"/>
                </a:solidFill>
                <a:prstDash val="solid"/>
                <a:miter/>
              </a:ln>
            </p:spPr>
            <p:txBody>
              <a:bodyPr rtlCol="0" anchor="ctr"/>
              <a:lstStyle/>
              <a:p>
                <a:endParaRPr lang="en-US"/>
              </a:p>
            </p:txBody>
          </p:sp>
          <p:sp>
            <p:nvSpPr>
              <p:cNvPr id="67" name="Freeform 66">
                <a:extLst>
                  <a:ext uri="{FF2B5EF4-FFF2-40B4-BE49-F238E27FC236}">
                    <a16:creationId xmlns:a16="http://schemas.microsoft.com/office/drawing/2014/main" id="{1914D56E-D35B-CAE7-9490-AA5187E68CDD}"/>
                  </a:ext>
                </a:extLst>
              </p:cNvPr>
              <p:cNvSpPr/>
              <p:nvPr/>
            </p:nvSpPr>
            <p:spPr>
              <a:xfrm>
                <a:off x="5050273" y="3133605"/>
                <a:ext cx="92275" cy="141651"/>
              </a:xfrm>
              <a:custGeom>
                <a:avLst/>
                <a:gdLst>
                  <a:gd name="connsiteX0" fmla="*/ 91508 w 92275"/>
                  <a:gd name="connsiteY0" fmla="*/ 141076 h 141651"/>
                  <a:gd name="connsiteX1" fmla="*/ 84602 w 92275"/>
                  <a:gd name="connsiteY1" fmla="*/ 101920 h 141651"/>
                  <a:gd name="connsiteX2" fmla="*/ 58128 w 92275"/>
                  <a:gd name="connsiteY2" fmla="*/ 89252 h 141651"/>
                  <a:gd name="connsiteX3" fmla="*/ 42589 w 92275"/>
                  <a:gd name="connsiteY3" fmla="*/ 73705 h 141651"/>
                  <a:gd name="connsiteX4" fmla="*/ 28776 w 92275"/>
                  <a:gd name="connsiteY4" fmla="*/ 69674 h 141651"/>
                  <a:gd name="connsiteX5" fmla="*/ 23021 w 92275"/>
                  <a:gd name="connsiteY5" fmla="*/ 23608 h 141651"/>
                  <a:gd name="connsiteX6" fmla="*/ 6331 w 92275"/>
                  <a:gd name="connsiteY6" fmla="*/ 0 h 141651"/>
                  <a:gd name="connsiteX7" fmla="*/ 0 w 92275"/>
                  <a:gd name="connsiteY7" fmla="*/ 6334 h 141651"/>
                  <a:gd name="connsiteX8" fmla="*/ 0 w 92275"/>
                  <a:gd name="connsiteY8" fmla="*/ 89252 h 141651"/>
                  <a:gd name="connsiteX9" fmla="*/ 3453 w 92275"/>
                  <a:gd name="connsiteY9" fmla="*/ 97313 h 141651"/>
                  <a:gd name="connsiteX10" fmla="*/ 46617 w 92275"/>
                  <a:gd name="connsiteY10" fmla="*/ 141651 h 141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2275" h="141651">
                    <a:moveTo>
                      <a:pt x="91508" y="141076"/>
                    </a:moveTo>
                    <a:cubicBezTo>
                      <a:pt x="92659" y="123225"/>
                      <a:pt x="93810" y="110557"/>
                      <a:pt x="84602" y="101920"/>
                    </a:cubicBezTo>
                    <a:cubicBezTo>
                      <a:pt x="77120" y="94434"/>
                      <a:pt x="71940" y="92707"/>
                      <a:pt x="58128" y="89252"/>
                    </a:cubicBezTo>
                    <a:lnTo>
                      <a:pt x="42589" y="73705"/>
                    </a:lnTo>
                    <a:cubicBezTo>
                      <a:pt x="39711" y="70826"/>
                      <a:pt x="33956" y="69098"/>
                      <a:pt x="28776" y="69674"/>
                    </a:cubicBezTo>
                    <a:lnTo>
                      <a:pt x="23021" y="23608"/>
                    </a:lnTo>
                    <a:cubicBezTo>
                      <a:pt x="20143" y="8637"/>
                      <a:pt x="13237" y="576"/>
                      <a:pt x="6331" y="0"/>
                    </a:cubicBezTo>
                    <a:cubicBezTo>
                      <a:pt x="2878" y="0"/>
                      <a:pt x="0" y="2879"/>
                      <a:pt x="0" y="6334"/>
                    </a:cubicBezTo>
                    <a:lnTo>
                      <a:pt x="0" y="89252"/>
                    </a:lnTo>
                    <a:cubicBezTo>
                      <a:pt x="0" y="92131"/>
                      <a:pt x="1151" y="95010"/>
                      <a:pt x="3453" y="97313"/>
                    </a:cubicBezTo>
                    <a:lnTo>
                      <a:pt x="46617" y="141651"/>
                    </a:lnTo>
                  </a:path>
                </a:pathLst>
              </a:custGeom>
              <a:noFill/>
              <a:ln w="12700" cap="flat">
                <a:solidFill>
                  <a:srgbClr val="FFFFFF"/>
                </a:solidFill>
                <a:prstDash val="solid"/>
                <a:miter/>
              </a:ln>
            </p:spPr>
            <p:txBody>
              <a:bodyPr rtlCol="0" anchor="ctr"/>
              <a:lstStyle/>
              <a:p>
                <a:endParaRPr lang="en-US"/>
              </a:p>
            </p:txBody>
          </p:sp>
          <p:sp>
            <p:nvSpPr>
              <p:cNvPr id="68" name="Freeform 67">
                <a:extLst>
                  <a:ext uri="{FF2B5EF4-FFF2-40B4-BE49-F238E27FC236}">
                    <a16:creationId xmlns:a16="http://schemas.microsoft.com/office/drawing/2014/main" id="{4351E386-FA46-74C9-7C0F-B324F20D7991}"/>
                  </a:ext>
                </a:extLst>
              </p:cNvPr>
              <p:cNvSpPr/>
              <p:nvPr/>
            </p:nvSpPr>
            <p:spPr>
              <a:xfrm>
                <a:off x="5085380" y="3275256"/>
                <a:ext cx="60429" cy="25336"/>
              </a:xfrm>
              <a:custGeom>
                <a:avLst/>
                <a:gdLst>
                  <a:gd name="connsiteX0" fmla="*/ 0 w 60429"/>
                  <a:gd name="connsiteY0" fmla="*/ 0 h 25336"/>
                  <a:gd name="connsiteX1" fmla="*/ 60430 w 60429"/>
                  <a:gd name="connsiteY1" fmla="*/ 0 h 25336"/>
                  <a:gd name="connsiteX2" fmla="*/ 60430 w 60429"/>
                  <a:gd name="connsiteY2" fmla="*/ 25336 h 25336"/>
                  <a:gd name="connsiteX3" fmla="*/ 0 w 60429"/>
                  <a:gd name="connsiteY3" fmla="*/ 25336 h 25336"/>
                </a:gdLst>
                <a:ahLst/>
                <a:cxnLst>
                  <a:cxn ang="0">
                    <a:pos x="connsiteX0" y="connsiteY0"/>
                  </a:cxn>
                  <a:cxn ang="0">
                    <a:pos x="connsiteX1" y="connsiteY1"/>
                  </a:cxn>
                  <a:cxn ang="0">
                    <a:pos x="connsiteX2" y="connsiteY2"/>
                  </a:cxn>
                  <a:cxn ang="0">
                    <a:pos x="connsiteX3" y="connsiteY3"/>
                  </a:cxn>
                </a:cxnLst>
                <a:rect l="l" t="t" r="r" b="b"/>
                <a:pathLst>
                  <a:path w="60429" h="25336">
                    <a:moveTo>
                      <a:pt x="0" y="0"/>
                    </a:moveTo>
                    <a:lnTo>
                      <a:pt x="60430" y="0"/>
                    </a:lnTo>
                    <a:lnTo>
                      <a:pt x="60430" y="25336"/>
                    </a:lnTo>
                    <a:lnTo>
                      <a:pt x="0" y="25336"/>
                    </a:lnTo>
                    <a:close/>
                  </a:path>
                </a:pathLst>
              </a:custGeom>
              <a:noFill/>
              <a:ln w="12700" cap="flat">
                <a:solidFill>
                  <a:srgbClr val="FFFFFF"/>
                </a:solidFill>
                <a:prstDash val="solid"/>
                <a:miter/>
              </a:ln>
            </p:spPr>
            <p:txBody>
              <a:bodyPr rtlCol="0" anchor="ctr"/>
              <a:lstStyle/>
              <a:p>
                <a:endParaRPr lang="en-US"/>
              </a:p>
            </p:txBody>
          </p:sp>
          <p:sp>
            <p:nvSpPr>
              <p:cNvPr id="69" name="Freeform 68">
                <a:extLst>
                  <a:ext uri="{FF2B5EF4-FFF2-40B4-BE49-F238E27FC236}">
                    <a16:creationId xmlns:a16="http://schemas.microsoft.com/office/drawing/2014/main" id="{6BC02511-2AB8-9DDB-9C05-422315C52D90}"/>
                  </a:ext>
                </a:extLst>
              </p:cNvPr>
              <p:cNvSpPr/>
              <p:nvPr/>
            </p:nvSpPr>
            <p:spPr>
              <a:xfrm>
                <a:off x="5069224" y="3203855"/>
                <a:ext cx="28817" cy="36276"/>
              </a:xfrm>
              <a:custGeom>
                <a:avLst/>
                <a:gdLst>
                  <a:gd name="connsiteX0" fmla="*/ 9825 w 28817"/>
                  <a:gd name="connsiteY0" fmla="*/ 0 h 36276"/>
                  <a:gd name="connsiteX1" fmla="*/ 4070 w 28817"/>
                  <a:gd name="connsiteY1" fmla="*/ 1727 h 36276"/>
                  <a:gd name="connsiteX2" fmla="*/ 1192 w 28817"/>
                  <a:gd name="connsiteY2" fmla="*/ 9213 h 36276"/>
                  <a:gd name="connsiteX3" fmla="*/ 28817 w 28817"/>
                  <a:gd name="connsiteY3" fmla="*/ 36277 h 36276"/>
                </a:gdLst>
                <a:ahLst/>
                <a:cxnLst>
                  <a:cxn ang="0">
                    <a:pos x="connsiteX0" y="connsiteY0"/>
                  </a:cxn>
                  <a:cxn ang="0">
                    <a:pos x="connsiteX1" y="connsiteY1"/>
                  </a:cxn>
                  <a:cxn ang="0">
                    <a:pos x="connsiteX2" y="connsiteY2"/>
                  </a:cxn>
                  <a:cxn ang="0">
                    <a:pos x="connsiteX3" y="connsiteY3"/>
                  </a:cxn>
                </a:cxnLst>
                <a:rect l="l" t="t" r="r" b="b"/>
                <a:pathLst>
                  <a:path w="28817" h="36276">
                    <a:moveTo>
                      <a:pt x="9825" y="0"/>
                    </a:moveTo>
                    <a:cubicBezTo>
                      <a:pt x="7523" y="0"/>
                      <a:pt x="5796" y="576"/>
                      <a:pt x="4070" y="1727"/>
                    </a:cubicBezTo>
                    <a:cubicBezTo>
                      <a:pt x="1192" y="2879"/>
                      <a:pt x="-1686" y="6334"/>
                      <a:pt x="1192" y="9213"/>
                    </a:cubicBezTo>
                    <a:lnTo>
                      <a:pt x="28817" y="36277"/>
                    </a:lnTo>
                  </a:path>
                </a:pathLst>
              </a:custGeom>
              <a:noFill/>
              <a:ln w="12700" cap="flat">
                <a:solidFill>
                  <a:srgbClr val="FFFFFF"/>
                </a:solidFill>
                <a:prstDash val="solid"/>
                <a:miter/>
              </a:ln>
            </p:spPr>
            <p:txBody>
              <a:bodyPr rtlCol="0" anchor="ctr"/>
              <a:lstStyle/>
              <a:p>
                <a:endParaRPr lang="en-US"/>
              </a:p>
            </p:txBody>
          </p:sp>
          <p:sp>
            <p:nvSpPr>
              <p:cNvPr id="70" name="Freeform 69">
                <a:extLst>
                  <a:ext uri="{FF2B5EF4-FFF2-40B4-BE49-F238E27FC236}">
                    <a16:creationId xmlns:a16="http://schemas.microsoft.com/office/drawing/2014/main" id="{BA30F3F9-70CD-2B93-3E2E-CA5F9036B0E6}"/>
                  </a:ext>
                </a:extLst>
              </p:cNvPr>
              <p:cNvSpPr/>
              <p:nvPr/>
            </p:nvSpPr>
            <p:spPr>
              <a:xfrm>
                <a:off x="5099768" y="3105389"/>
                <a:ext cx="109349" cy="111708"/>
              </a:xfrm>
              <a:custGeom>
                <a:avLst/>
                <a:gdLst>
                  <a:gd name="connsiteX0" fmla="*/ 109349 w 109349"/>
                  <a:gd name="connsiteY0" fmla="*/ 55854 h 111708"/>
                  <a:gd name="connsiteX1" fmla="*/ 54675 w 109349"/>
                  <a:gd name="connsiteY1" fmla="*/ 111709 h 111708"/>
                  <a:gd name="connsiteX2" fmla="*/ 0 w 109349"/>
                  <a:gd name="connsiteY2" fmla="*/ 55854 h 111708"/>
                  <a:gd name="connsiteX3" fmla="*/ 54675 w 109349"/>
                  <a:gd name="connsiteY3" fmla="*/ 0 h 111708"/>
                  <a:gd name="connsiteX4" fmla="*/ 109349 w 109349"/>
                  <a:gd name="connsiteY4" fmla="*/ 55854 h 1117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349" h="111708">
                    <a:moveTo>
                      <a:pt x="109349" y="55854"/>
                    </a:moveTo>
                    <a:cubicBezTo>
                      <a:pt x="109349" y="86702"/>
                      <a:pt x="84871" y="111709"/>
                      <a:pt x="54675" y="111709"/>
                    </a:cubicBezTo>
                    <a:cubicBezTo>
                      <a:pt x="24479" y="111709"/>
                      <a:pt x="0" y="86702"/>
                      <a:pt x="0" y="55854"/>
                    </a:cubicBezTo>
                    <a:cubicBezTo>
                      <a:pt x="0" y="25007"/>
                      <a:pt x="24479" y="0"/>
                      <a:pt x="54675" y="0"/>
                    </a:cubicBezTo>
                    <a:cubicBezTo>
                      <a:pt x="84871" y="0"/>
                      <a:pt x="109349" y="25007"/>
                      <a:pt x="109349" y="55854"/>
                    </a:cubicBezTo>
                    <a:close/>
                  </a:path>
                </a:pathLst>
              </a:custGeom>
              <a:noFill/>
              <a:ln w="12700" cap="flat">
                <a:solidFill>
                  <a:srgbClr val="FFFFFF"/>
                </a:solidFill>
                <a:prstDash val="solid"/>
                <a:miter/>
              </a:ln>
            </p:spPr>
            <p:txBody>
              <a:bodyPr rtlCol="0" anchor="ctr"/>
              <a:lstStyle/>
              <a:p>
                <a:endParaRPr lang="en-US"/>
              </a:p>
            </p:txBody>
          </p:sp>
          <p:sp>
            <p:nvSpPr>
              <p:cNvPr id="71" name="Freeform 70">
                <a:extLst>
                  <a:ext uri="{FF2B5EF4-FFF2-40B4-BE49-F238E27FC236}">
                    <a16:creationId xmlns:a16="http://schemas.microsoft.com/office/drawing/2014/main" id="{2D6A1B24-A951-A37E-CEAE-1ED1666DB1A6}"/>
                  </a:ext>
                </a:extLst>
              </p:cNvPr>
              <p:cNvSpPr/>
              <p:nvPr/>
            </p:nvSpPr>
            <p:spPr>
              <a:xfrm rot="-947999">
                <a:off x="5112912" y="3116152"/>
                <a:ext cx="87479" cy="87524"/>
              </a:xfrm>
              <a:custGeom>
                <a:avLst/>
                <a:gdLst>
                  <a:gd name="connsiteX0" fmla="*/ 87480 w 87479"/>
                  <a:gd name="connsiteY0" fmla="*/ 43762 h 87524"/>
                  <a:gd name="connsiteX1" fmla="*/ 43740 w 87479"/>
                  <a:gd name="connsiteY1" fmla="*/ 87524 h 87524"/>
                  <a:gd name="connsiteX2" fmla="*/ 0 w 87479"/>
                  <a:gd name="connsiteY2" fmla="*/ 43762 h 87524"/>
                  <a:gd name="connsiteX3" fmla="*/ 43740 w 87479"/>
                  <a:gd name="connsiteY3" fmla="*/ 0 h 87524"/>
                  <a:gd name="connsiteX4" fmla="*/ 87480 w 87479"/>
                  <a:gd name="connsiteY4" fmla="*/ 43762 h 875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479" h="87524">
                    <a:moveTo>
                      <a:pt x="87480" y="43762"/>
                    </a:moveTo>
                    <a:cubicBezTo>
                      <a:pt x="87480" y="67931"/>
                      <a:pt x="67897" y="87524"/>
                      <a:pt x="43740" y="87524"/>
                    </a:cubicBezTo>
                    <a:cubicBezTo>
                      <a:pt x="19583" y="87524"/>
                      <a:pt x="0" y="67931"/>
                      <a:pt x="0" y="43762"/>
                    </a:cubicBezTo>
                    <a:cubicBezTo>
                      <a:pt x="0" y="19592"/>
                      <a:pt x="19583" y="0"/>
                      <a:pt x="43740" y="0"/>
                    </a:cubicBezTo>
                    <a:cubicBezTo>
                      <a:pt x="67897" y="0"/>
                      <a:pt x="87480" y="19593"/>
                      <a:pt x="87480" y="43762"/>
                    </a:cubicBezTo>
                    <a:close/>
                  </a:path>
                </a:pathLst>
              </a:custGeom>
              <a:noFill/>
              <a:ln w="12700" cap="flat">
                <a:solidFill>
                  <a:srgbClr val="FFFFFF"/>
                </a:solidFill>
                <a:prstDash val="solid"/>
                <a:miter/>
              </a:ln>
            </p:spPr>
            <p:txBody>
              <a:bodyPr rtlCol="0" anchor="ctr"/>
              <a:lstStyle/>
              <a:p>
                <a:endParaRPr lang="en-US"/>
              </a:p>
            </p:txBody>
          </p:sp>
          <p:sp>
            <p:nvSpPr>
              <p:cNvPr id="72" name="Freeform 71">
                <a:extLst>
                  <a:ext uri="{FF2B5EF4-FFF2-40B4-BE49-F238E27FC236}">
                    <a16:creationId xmlns:a16="http://schemas.microsoft.com/office/drawing/2014/main" id="{DFC8B52C-451E-A2EF-E1EC-83E1C5E33725}"/>
                  </a:ext>
                </a:extLst>
              </p:cNvPr>
              <p:cNvSpPr/>
              <p:nvPr/>
            </p:nvSpPr>
            <p:spPr>
              <a:xfrm>
                <a:off x="5126818" y="3065658"/>
                <a:ext cx="39711" cy="41458"/>
              </a:xfrm>
              <a:custGeom>
                <a:avLst/>
                <a:gdLst>
                  <a:gd name="connsiteX0" fmla="*/ 0 w 39711"/>
                  <a:gd name="connsiteY0" fmla="*/ 0 h 41458"/>
                  <a:gd name="connsiteX1" fmla="*/ 39711 w 39711"/>
                  <a:gd name="connsiteY1" fmla="*/ 41459 h 41458"/>
                </a:gdLst>
                <a:ahLst/>
                <a:cxnLst>
                  <a:cxn ang="0">
                    <a:pos x="connsiteX0" y="connsiteY0"/>
                  </a:cxn>
                  <a:cxn ang="0">
                    <a:pos x="connsiteX1" y="connsiteY1"/>
                  </a:cxn>
                </a:cxnLst>
                <a:rect l="l" t="t" r="r" b="b"/>
                <a:pathLst>
                  <a:path w="39711" h="41458">
                    <a:moveTo>
                      <a:pt x="0" y="0"/>
                    </a:moveTo>
                    <a:cubicBezTo>
                      <a:pt x="0" y="0"/>
                      <a:pt x="575" y="35125"/>
                      <a:pt x="39711" y="41459"/>
                    </a:cubicBezTo>
                  </a:path>
                </a:pathLst>
              </a:custGeom>
              <a:noFill/>
              <a:ln w="12700" cap="flat">
                <a:solidFill>
                  <a:srgbClr val="FFFFFF"/>
                </a:solidFill>
                <a:prstDash val="solid"/>
                <a:miter/>
              </a:ln>
            </p:spPr>
            <p:txBody>
              <a:bodyPr rtlCol="0" anchor="ctr"/>
              <a:lstStyle/>
              <a:p>
                <a:endParaRPr lang="en-US"/>
              </a:p>
            </p:txBody>
          </p:sp>
          <p:sp>
            <p:nvSpPr>
              <p:cNvPr id="73" name="Freeform 72">
                <a:extLst>
                  <a:ext uri="{FF2B5EF4-FFF2-40B4-BE49-F238E27FC236}">
                    <a16:creationId xmlns:a16="http://schemas.microsoft.com/office/drawing/2014/main" id="{4029E061-861E-8BEE-D109-340E82A5AD9A}"/>
                  </a:ext>
                </a:extLst>
              </p:cNvPr>
              <p:cNvSpPr/>
              <p:nvPr/>
            </p:nvSpPr>
            <p:spPr>
              <a:xfrm>
                <a:off x="5166529" y="3075715"/>
                <a:ext cx="56976" cy="33260"/>
              </a:xfrm>
              <a:custGeom>
                <a:avLst/>
                <a:gdLst>
                  <a:gd name="connsiteX0" fmla="*/ 0 w 56976"/>
                  <a:gd name="connsiteY0" fmla="*/ 30826 h 33260"/>
                  <a:gd name="connsiteX1" fmla="*/ 56977 w 56976"/>
                  <a:gd name="connsiteY1" fmla="*/ 2610 h 33260"/>
                  <a:gd name="connsiteX2" fmla="*/ 0 w 56976"/>
                  <a:gd name="connsiteY2" fmla="*/ 30826 h 33260"/>
                </a:gdLst>
                <a:ahLst/>
                <a:cxnLst>
                  <a:cxn ang="0">
                    <a:pos x="connsiteX0" y="connsiteY0"/>
                  </a:cxn>
                  <a:cxn ang="0">
                    <a:pos x="connsiteX1" y="connsiteY1"/>
                  </a:cxn>
                  <a:cxn ang="0">
                    <a:pos x="connsiteX2" y="connsiteY2"/>
                  </a:cxn>
                </a:cxnLst>
                <a:rect l="l" t="t" r="r" b="b"/>
                <a:pathLst>
                  <a:path w="56976" h="33260">
                    <a:moveTo>
                      <a:pt x="0" y="30826"/>
                    </a:moveTo>
                    <a:cubicBezTo>
                      <a:pt x="0" y="30826"/>
                      <a:pt x="10359" y="-10633"/>
                      <a:pt x="56977" y="2610"/>
                    </a:cubicBezTo>
                    <a:cubicBezTo>
                      <a:pt x="56977" y="2610"/>
                      <a:pt x="45466" y="43494"/>
                      <a:pt x="0" y="30826"/>
                    </a:cubicBezTo>
                    <a:close/>
                  </a:path>
                </a:pathLst>
              </a:custGeom>
              <a:noFill/>
              <a:ln w="12700" cap="flat">
                <a:solidFill>
                  <a:srgbClr val="FFFFFF"/>
                </a:solidFill>
                <a:prstDash val="solid"/>
                <a:miter/>
              </a:ln>
            </p:spPr>
            <p:txBody>
              <a:bodyPr rtlCol="0" anchor="ctr"/>
              <a:lstStyle/>
              <a:p>
                <a:endParaRPr lang="en-US"/>
              </a:p>
            </p:txBody>
          </p:sp>
          <p:sp>
            <p:nvSpPr>
              <p:cNvPr id="74" name="Freeform 73">
                <a:extLst>
                  <a:ext uri="{FF2B5EF4-FFF2-40B4-BE49-F238E27FC236}">
                    <a16:creationId xmlns:a16="http://schemas.microsoft.com/office/drawing/2014/main" id="{D9A11273-D392-7D71-F0F5-6E01766D40A7}"/>
                  </a:ext>
                </a:extLst>
              </p:cNvPr>
              <p:cNvSpPr/>
              <p:nvPr/>
            </p:nvSpPr>
            <p:spPr>
              <a:xfrm>
                <a:off x="5166529" y="3078326"/>
                <a:ext cx="56976" cy="28790"/>
              </a:xfrm>
              <a:custGeom>
                <a:avLst/>
                <a:gdLst>
                  <a:gd name="connsiteX0" fmla="*/ 56977 w 56976"/>
                  <a:gd name="connsiteY0" fmla="*/ 0 h 28790"/>
                  <a:gd name="connsiteX1" fmla="*/ 0 w 56976"/>
                  <a:gd name="connsiteY1" fmla="*/ 28791 h 28790"/>
                </a:gdLst>
                <a:ahLst/>
                <a:cxnLst>
                  <a:cxn ang="0">
                    <a:pos x="connsiteX0" y="connsiteY0"/>
                  </a:cxn>
                  <a:cxn ang="0">
                    <a:pos x="connsiteX1" y="connsiteY1"/>
                  </a:cxn>
                </a:cxnLst>
                <a:rect l="l" t="t" r="r" b="b"/>
                <a:pathLst>
                  <a:path w="56976" h="28790">
                    <a:moveTo>
                      <a:pt x="56977" y="0"/>
                    </a:moveTo>
                    <a:lnTo>
                      <a:pt x="0" y="28791"/>
                    </a:lnTo>
                  </a:path>
                </a:pathLst>
              </a:custGeom>
              <a:ln w="12700" cap="flat">
                <a:solidFill>
                  <a:srgbClr val="FFFFFF"/>
                </a:solidFill>
                <a:prstDash val="solid"/>
                <a:miter/>
              </a:ln>
            </p:spPr>
            <p:txBody>
              <a:bodyPr rtlCol="0" anchor="ctr"/>
              <a:lstStyle/>
              <a:p>
                <a:endParaRPr lang="en-US"/>
              </a:p>
            </p:txBody>
          </p:sp>
          <p:sp>
            <p:nvSpPr>
              <p:cNvPr id="75" name="Freeform 74">
                <a:extLst>
                  <a:ext uri="{FF2B5EF4-FFF2-40B4-BE49-F238E27FC236}">
                    <a16:creationId xmlns:a16="http://schemas.microsoft.com/office/drawing/2014/main" id="{526BC8F8-D10F-9EC8-9AAC-4D34571B1B8B}"/>
                  </a:ext>
                </a:extLst>
              </p:cNvPr>
              <p:cNvSpPr/>
              <p:nvPr/>
            </p:nvSpPr>
            <p:spPr>
              <a:xfrm>
                <a:off x="5128544" y="3135332"/>
                <a:ext cx="44315" cy="52975"/>
              </a:xfrm>
              <a:custGeom>
                <a:avLst/>
                <a:gdLst>
                  <a:gd name="connsiteX0" fmla="*/ 43164 w 44315"/>
                  <a:gd name="connsiteY0" fmla="*/ 46065 h 52975"/>
                  <a:gd name="connsiteX1" fmla="*/ 25899 w 44315"/>
                  <a:gd name="connsiteY1" fmla="*/ 52975 h 52975"/>
                  <a:gd name="connsiteX2" fmla="*/ 0 w 44315"/>
                  <a:gd name="connsiteY2" fmla="*/ 26488 h 52975"/>
                  <a:gd name="connsiteX3" fmla="*/ 25899 w 44315"/>
                  <a:gd name="connsiteY3" fmla="*/ 0 h 52975"/>
                  <a:gd name="connsiteX4" fmla="*/ 44315 w 44315"/>
                  <a:gd name="connsiteY4" fmla="*/ 7486 h 52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315" h="52975">
                    <a:moveTo>
                      <a:pt x="43164" y="46065"/>
                    </a:moveTo>
                    <a:cubicBezTo>
                      <a:pt x="38560" y="50096"/>
                      <a:pt x="32229" y="52975"/>
                      <a:pt x="25899" y="52975"/>
                    </a:cubicBezTo>
                    <a:cubicBezTo>
                      <a:pt x="11510" y="52975"/>
                      <a:pt x="0" y="41459"/>
                      <a:pt x="0" y="26488"/>
                    </a:cubicBezTo>
                    <a:cubicBezTo>
                      <a:pt x="0" y="11516"/>
                      <a:pt x="11510" y="0"/>
                      <a:pt x="25899" y="0"/>
                    </a:cubicBezTo>
                    <a:cubicBezTo>
                      <a:pt x="40287" y="0"/>
                      <a:pt x="39711" y="2879"/>
                      <a:pt x="44315" y="7486"/>
                    </a:cubicBezTo>
                  </a:path>
                </a:pathLst>
              </a:custGeom>
              <a:noFill/>
              <a:ln w="12700" cap="flat">
                <a:solidFill>
                  <a:srgbClr val="FFFFFF"/>
                </a:solidFill>
                <a:prstDash val="solid"/>
                <a:miter/>
              </a:ln>
            </p:spPr>
            <p:txBody>
              <a:bodyPr rtlCol="0" anchor="ctr"/>
              <a:lstStyle/>
              <a:p>
                <a:endParaRPr lang="en-US"/>
              </a:p>
            </p:txBody>
          </p:sp>
          <p:sp>
            <p:nvSpPr>
              <p:cNvPr id="76" name="Freeform 75">
                <a:extLst>
                  <a:ext uri="{FF2B5EF4-FFF2-40B4-BE49-F238E27FC236}">
                    <a16:creationId xmlns:a16="http://schemas.microsoft.com/office/drawing/2014/main" id="{8659E89D-2A0D-A225-3DDA-DA05529BDB90}"/>
                  </a:ext>
                </a:extLst>
              </p:cNvPr>
              <p:cNvSpPr/>
              <p:nvPr/>
            </p:nvSpPr>
            <p:spPr>
              <a:xfrm>
                <a:off x="5120487" y="3156637"/>
                <a:ext cx="39711" cy="5758"/>
              </a:xfrm>
              <a:custGeom>
                <a:avLst/>
                <a:gdLst>
                  <a:gd name="connsiteX0" fmla="*/ 0 w 39711"/>
                  <a:gd name="connsiteY0" fmla="*/ 0 h 5758"/>
                  <a:gd name="connsiteX1" fmla="*/ 39711 w 39711"/>
                  <a:gd name="connsiteY1" fmla="*/ 0 h 5758"/>
                </a:gdLst>
                <a:ahLst/>
                <a:cxnLst>
                  <a:cxn ang="0">
                    <a:pos x="connsiteX0" y="connsiteY0"/>
                  </a:cxn>
                  <a:cxn ang="0">
                    <a:pos x="connsiteX1" y="connsiteY1"/>
                  </a:cxn>
                </a:cxnLst>
                <a:rect l="l" t="t" r="r" b="b"/>
                <a:pathLst>
                  <a:path w="39711" h="5758">
                    <a:moveTo>
                      <a:pt x="0" y="0"/>
                    </a:moveTo>
                    <a:lnTo>
                      <a:pt x="39711" y="0"/>
                    </a:lnTo>
                  </a:path>
                </a:pathLst>
              </a:custGeom>
              <a:ln w="12700" cap="flat">
                <a:solidFill>
                  <a:srgbClr val="FFFFFF"/>
                </a:solidFill>
                <a:prstDash val="solid"/>
                <a:miter/>
              </a:ln>
            </p:spPr>
            <p:txBody>
              <a:bodyPr rtlCol="0" anchor="ctr"/>
              <a:lstStyle/>
              <a:p>
                <a:endParaRPr lang="en-US"/>
              </a:p>
            </p:txBody>
          </p:sp>
          <p:sp>
            <p:nvSpPr>
              <p:cNvPr id="77" name="Freeform 76">
                <a:extLst>
                  <a:ext uri="{FF2B5EF4-FFF2-40B4-BE49-F238E27FC236}">
                    <a16:creationId xmlns:a16="http://schemas.microsoft.com/office/drawing/2014/main" id="{7B3DCFBF-020C-5BFB-B314-A4E34E49CDA8}"/>
                  </a:ext>
                </a:extLst>
              </p:cNvPr>
              <p:cNvSpPr/>
              <p:nvPr/>
            </p:nvSpPr>
            <p:spPr>
              <a:xfrm>
                <a:off x="5120487" y="3167578"/>
                <a:ext cx="39711" cy="5758"/>
              </a:xfrm>
              <a:custGeom>
                <a:avLst/>
                <a:gdLst>
                  <a:gd name="connsiteX0" fmla="*/ 0 w 39711"/>
                  <a:gd name="connsiteY0" fmla="*/ 0 h 5758"/>
                  <a:gd name="connsiteX1" fmla="*/ 39711 w 39711"/>
                  <a:gd name="connsiteY1" fmla="*/ 0 h 5758"/>
                </a:gdLst>
                <a:ahLst/>
                <a:cxnLst>
                  <a:cxn ang="0">
                    <a:pos x="connsiteX0" y="connsiteY0"/>
                  </a:cxn>
                  <a:cxn ang="0">
                    <a:pos x="connsiteX1" y="connsiteY1"/>
                  </a:cxn>
                </a:cxnLst>
                <a:rect l="l" t="t" r="r" b="b"/>
                <a:pathLst>
                  <a:path w="39711" h="5758">
                    <a:moveTo>
                      <a:pt x="0" y="0"/>
                    </a:moveTo>
                    <a:lnTo>
                      <a:pt x="39711" y="0"/>
                    </a:lnTo>
                  </a:path>
                </a:pathLst>
              </a:custGeom>
              <a:ln w="12700" cap="flat">
                <a:solidFill>
                  <a:srgbClr val="FFFFFF"/>
                </a:solidFill>
                <a:prstDash val="solid"/>
                <a:miter/>
              </a:ln>
            </p:spPr>
            <p:txBody>
              <a:bodyPr rtlCol="0" anchor="ctr"/>
              <a:lstStyle/>
              <a:p>
                <a:endParaRPr lang="en-US"/>
              </a:p>
            </p:txBody>
          </p:sp>
        </p:grpSp>
      </p:grpSp>
      <p:sp>
        <p:nvSpPr>
          <p:cNvPr id="79" name="Slide Number Placeholder 5">
            <a:extLst>
              <a:ext uri="{FF2B5EF4-FFF2-40B4-BE49-F238E27FC236}">
                <a16:creationId xmlns:a16="http://schemas.microsoft.com/office/drawing/2014/main" id="{A76E8779-83F1-7FC0-1D96-B17A93806AAC}"/>
              </a:ext>
            </a:extLst>
          </p:cNvPr>
          <p:cNvSpPr txBox="1">
            <a:spLocks/>
          </p:cNvSpPr>
          <p:nvPr/>
        </p:nvSpPr>
        <p:spPr>
          <a:xfrm>
            <a:off x="11681466" y="652611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59</a:t>
            </a:fld>
            <a:endParaRPr lang="fr-CA" sz="1200" dirty="0"/>
          </a:p>
        </p:txBody>
      </p:sp>
      <p:pic>
        <p:nvPicPr>
          <p:cNvPr id="6" name="Picture 5">
            <a:extLst>
              <a:ext uri="{FF2B5EF4-FFF2-40B4-BE49-F238E27FC236}">
                <a16:creationId xmlns:a16="http://schemas.microsoft.com/office/drawing/2014/main" id="{EAB2F640-EA67-B2CF-7301-1FA6BF967D5D}"/>
              </a:ext>
            </a:extLst>
          </p:cNvPr>
          <p:cNvPicPr>
            <a:picLocks noChangeAspect="1"/>
          </p:cNvPicPr>
          <p:nvPr/>
        </p:nvPicPr>
        <p:blipFill rotWithShape="1">
          <a:blip r:embed="rId2"/>
          <a:srcRect l="3032" r="3032"/>
          <a:stretch/>
        </p:blipFill>
        <p:spPr>
          <a:xfrm>
            <a:off x="5422629" y="550653"/>
            <a:ext cx="6294428" cy="5939503"/>
          </a:xfrm>
          <a:prstGeom prst="rect">
            <a:avLst/>
          </a:prstGeom>
        </p:spPr>
      </p:pic>
      <p:sp>
        <p:nvSpPr>
          <p:cNvPr id="8" name="TextBox 7">
            <a:extLst>
              <a:ext uri="{FF2B5EF4-FFF2-40B4-BE49-F238E27FC236}">
                <a16:creationId xmlns:a16="http://schemas.microsoft.com/office/drawing/2014/main" id="{9E80B675-0B2C-B5A7-E170-2375E4333B68}"/>
              </a:ext>
            </a:extLst>
          </p:cNvPr>
          <p:cNvSpPr txBox="1"/>
          <p:nvPr/>
        </p:nvSpPr>
        <p:spPr>
          <a:xfrm>
            <a:off x="8255281" y="367843"/>
            <a:ext cx="3936719" cy="369332"/>
          </a:xfrm>
          <a:prstGeom prst="rect">
            <a:avLst/>
          </a:prstGeom>
          <a:solidFill>
            <a:srgbClr val="EC7C69"/>
          </a:solidFill>
        </p:spPr>
        <p:txBody>
          <a:bodyPr wrap="none" rtlCol="0">
            <a:spAutoFit/>
          </a:bodyPr>
          <a:lstStyle/>
          <a:p>
            <a:pPr algn="ctr"/>
            <a:r>
              <a:rPr lang="en-IE" dirty="0">
                <a:solidFill>
                  <a:schemeClr val="bg1"/>
                </a:solidFill>
              </a:rPr>
              <a:t>Upplýsingar veittar af</a:t>
            </a:r>
            <a:r>
              <a:rPr lang="en-IE" dirty="0">
                <a:solidFill>
                  <a:schemeClr val="bg1"/>
                </a:solidFill>
                <a:hlinkClick r:id="rId3">
                  <a:extLst>
                    <a:ext uri="{A12FA001-AC4F-418D-AE19-62706E023703}">
                      <ahyp:hlinkClr xmlns:ahyp="http://schemas.microsoft.com/office/drawing/2018/hyperlinkcolor" val="tx"/>
                    </a:ext>
                  </a:extLst>
                </a:hlinkClick>
              </a:rPr>
              <a:t> www.savills.ie  </a:t>
            </a:r>
            <a:endParaRPr lang="en-IE" dirty="0">
              <a:solidFill>
                <a:schemeClr val="bg1"/>
              </a:solidFill>
            </a:endParaRPr>
          </a:p>
        </p:txBody>
      </p:sp>
    </p:spTree>
    <p:extLst>
      <p:ext uri="{BB962C8B-B14F-4D97-AF65-F5344CB8AC3E}">
        <p14:creationId xmlns:p14="http://schemas.microsoft.com/office/powerpoint/2010/main" val="7512693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63D856-8562-9180-CFF5-44B87F1DB739}"/>
            </a:ext>
          </a:extLst>
        </p:cNvPr>
        <p:cNvGrpSpPr/>
        <p:nvPr/>
      </p:nvGrpSpPr>
      <p:grpSpPr>
        <a:xfrm>
          <a:off x="0" y="0"/>
          <a:ext cx="0" cy="0"/>
          <a:chOff x="0" y="0"/>
          <a:chExt cx="0" cy="0"/>
        </a:xfrm>
      </p:grpSpPr>
      <p:sp>
        <p:nvSpPr>
          <p:cNvPr id="13" name="Slide Number Placeholder 5">
            <a:extLst>
              <a:ext uri="{FF2B5EF4-FFF2-40B4-BE49-F238E27FC236}">
                <a16:creationId xmlns:a16="http://schemas.microsoft.com/office/drawing/2014/main" id="{D4A7F916-7D85-CB90-C270-0D8360BE4172}"/>
              </a:ext>
            </a:extLst>
          </p:cNvPr>
          <p:cNvSpPr>
            <a:spLocks noGrp="1"/>
          </p:cNvSpPr>
          <p:nvPr>
            <p:ph type="sldNum" sz="quarter" idx="4"/>
          </p:nvPr>
        </p:nvSpPr>
        <p:spPr>
          <a:xfrm>
            <a:off x="11681466" y="645499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t>6</a:t>
            </a:fld>
            <a:endParaRPr lang="fr-CA" sz="1200" dirty="0"/>
          </a:p>
        </p:txBody>
      </p:sp>
      <p:sp>
        <p:nvSpPr>
          <p:cNvPr id="8" name="Text Placeholder 1">
            <a:extLst>
              <a:ext uri="{FF2B5EF4-FFF2-40B4-BE49-F238E27FC236}">
                <a16:creationId xmlns:a16="http://schemas.microsoft.com/office/drawing/2014/main" id="{A21192D3-1A5A-CD5C-3FF4-420E373DC2A6}"/>
              </a:ext>
            </a:extLst>
          </p:cNvPr>
          <p:cNvSpPr txBox="1">
            <a:spLocks/>
          </p:cNvSpPr>
          <p:nvPr/>
        </p:nvSpPr>
        <p:spPr>
          <a:xfrm>
            <a:off x="1779517" y="2227953"/>
            <a:ext cx="5042623" cy="2919728"/>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48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480"/>
              </a:lnSpc>
            </a:pPr>
            <a:r>
              <a:rPr lang="en-GB" sz="3200" b="1" dirty="0"/>
              <a:t>Byggðu snjallt: fjárhagsáætlun, stærðargráða og viðskiptalíkön: </a:t>
            </a:r>
          </a:p>
          <a:p>
            <a:pPr>
              <a:lnSpc>
                <a:spcPts val="2480"/>
              </a:lnSpc>
            </a:pPr>
            <a:endParaRPr lang="en-GB" sz="2400" b="1" dirty="0"/>
          </a:p>
          <a:p>
            <a:pPr>
              <a:lnSpc>
                <a:spcPts val="2380"/>
              </a:lnSpc>
            </a:pPr>
            <a:r>
              <a:rPr lang="en-IE" sz="2400" dirty="0"/>
              <a:t>Ákveðið og skilgreinið fjárhagsleg mörk ykkar, upphafsfasann og hvernig þið munið starfa til að tryggja fjárhagslega sjálfbærni. </a:t>
            </a:r>
          </a:p>
          <a:p>
            <a:pPr>
              <a:lnSpc>
                <a:spcPts val="2380"/>
              </a:lnSpc>
            </a:pPr>
            <a:endParaRPr lang="en-IE" sz="2200" dirty="0"/>
          </a:p>
          <a:p>
            <a:pPr>
              <a:lnSpc>
                <a:spcPts val="2380"/>
              </a:lnSpc>
            </a:pPr>
            <a:endParaRPr lang="en-US" sz="2400" dirty="0"/>
          </a:p>
          <a:p>
            <a:pPr>
              <a:lnSpc>
                <a:spcPts val="2480"/>
              </a:lnSpc>
            </a:pPr>
            <a:endParaRPr lang="en-US" sz="2400" dirty="0"/>
          </a:p>
          <a:p>
            <a:pPr>
              <a:lnSpc>
                <a:spcPts val="2480"/>
              </a:lnSpc>
            </a:pPr>
            <a:endParaRPr lang="en-GB" sz="2400" dirty="0"/>
          </a:p>
          <a:p>
            <a:pPr>
              <a:lnSpc>
                <a:spcPts val="2480"/>
              </a:lnSpc>
            </a:pPr>
            <a:endParaRPr lang="en-GB" sz="2400" dirty="0"/>
          </a:p>
        </p:txBody>
      </p:sp>
      <p:sp>
        <p:nvSpPr>
          <p:cNvPr id="9" name="Text Placeholder 2">
            <a:extLst>
              <a:ext uri="{FF2B5EF4-FFF2-40B4-BE49-F238E27FC236}">
                <a16:creationId xmlns:a16="http://schemas.microsoft.com/office/drawing/2014/main" id="{7E4A5FFB-F1AE-8DCC-617E-B24923B96D72}"/>
              </a:ext>
            </a:extLst>
          </p:cNvPr>
          <p:cNvSpPr txBox="1">
            <a:spLocks/>
          </p:cNvSpPr>
          <p:nvPr/>
        </p:nvSpPr>
        <p:spPr>
          <a:xfrm>
            <a:off x="730329" y="1710319"/>
            <a:ext cx="1495922" cy="5822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IE" sz="6600" b="1" dirty="0">
                <a:solidFill>
                  <a:schemeClr val="bg1"/>
                </a:solidFill>
              </a:rPr>
              <a:t>02</a:t>
            </a:r>
            <a:endParaRPr lang="en-GB" sz="6600" b="1" dirty="0">
              <a:solidFill>
                <a:schemeClr val="bg1"/>
              </a:solidFill>
            </a:endParaRPr>
          </a:p>
        </p:txBody>
      </p:sp>
      <p:sp>
        <p:nvSpPr>
          <p:cNvPr id="10" name="Freeform 9">
            <a:extLst>
              <a:ext uri="{FF2B5EF4-FFF2-40B4-BE49-F238E27FC236}">
                <a16:creationId xmlns:a16="http://schemas.microsoft.com/office/drawing/2014/main" id="{7B9DE442-6BDC-7219-2030-3083F3B2140E}"/>
              </a:ext>
            </a:extLst>
          </p:cNvPr>
          <p:cNvSpPr/>
          <p:nvPr/>
        </p:nvSpPr>
        <p:spPr>
          <a:xfrm>
            <a:off x="-3603" y="2452527"/>
            <a:ext cx="1620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pic>
        <p:nvPicPr>
          <p:cNvPr id="2" name="Picture 1">
            <a:extLst>
              <a:ext uri="{FF2B5EF4-FFF2-40B4-BE49-F238E27FC236}">
                <a16:creationId xmlns:a16="http://schemas.microsoft.com/office/drawing/2014/main" id="{B276689D-D11A-423B-3718-B9E8AD50F555}"/>
              </a:ext>
            </a:extLst>
          </p:cNvPr>
          <p:cNvPicPr>
            <a:picLocks noChangeAspect="1"/>
          </p:cNvPicPr>
          <p:nvPr/>
        </p:nvPicPr>
        <p:blipFill>
          <a:blip r:embed="rId2">
            <a:biLevel thresh="25000"/>
            <a:alphaModFix amt="35000"/>
            <a:extLst>
              <a:ext uri="{28A0092B-C50C-407E-A947-70E740481C1C}">
                <a14:useLocalDpi xmlns:a14="http://schemas.microsoft.com/office/drawing/2010/main" val="0"/>
              </a:ext>
            </a:extLst>
          </a:blip>
          <a:srcRect l="53155" t="-1" r="5047" b="49903"/>
          <a:stretch/>
        </p:blipFill>
        <p:spPr>
          <a:xfrm>
            <a:off x="6582787" y="3360636"/>
            <a:ext cx="4246690" cy="3154091"/>
          </a:xfrm>
          <a:prstGeom prst="rect">
            <a:avLst/>
          </a:prstGeom>
        </p:spPr>
      </p:pic>
      <p:grpSp>
        <p:nvGrpSpPr>
          <p:cNvPr id="5" name="Group 4">
            <a:extLst>
              <a:ext uri="{FF2B5EF4-FFF2-40B4-BE49-F238E27FC236}">
                <a16:creationId xmlns:a16="http://schemas.microsoft.com/office/drawing/2014/main" id="{8000ED58-601B-4D6B-EAF0-5973C5F2EA65}"/>
              </a:ext>
            </a:extLst>
          </p:cNvPr>
          <p:cNvGrpSpPr/>
          <p:nvPr/>
        </p:nvGrpSpPr>
        <p:grpSpPr>
          <a:xfrm>
            <a:off x="3882647" y="640374"/>
            <a:ext cx="8320434" cy="835348"/>
            <a:chOff x="3882647" y="640374"/>
            <a:chExt cx="8320434" cy="835348"/>
          </a:xfrm>
        </p:grpSpPr>
        <p:sp>
          <p:nvSpPr>
            <p:cNvPr id="11" name="Freeform 10">
              <a:extLst>
                <a:ext uri="{FF2B5EF4-FFF2-40B4-BE49-F238E27FC236}">
                  <a16:creationId xmlns:a16="http://schemas.microsoft.com/office/drawing/2014/main" id="{BD85B54C-1898-47DC-6E34-D9752BC286DD}"/>
                </a:ext>
              </a:extLst>
            </p:cNvPr>
            <p:cNvSpPr/>
            <p:nvPr/>
          </p:nvSpPr>
          <p:spPr>
            <a:xfrm flipH="1">
              <a:off x="3882647" y="640374"/>
              <a:ext cx="6993897" cy="835348"/>
            </a:xfrm>
            <a:custGeom>
              <a:avLst/>
              <a:gdLst>
                <a:gd name="connsiteX0" fmla="*/ 0 w 6993897"/>
                <a:gd name="connsiteY0" fmla="*/ 0 h 835348"/>
                <a:gd name="connsiteX1" fmla="*/ 6315126 w 6993897"/>
                <a:gd name="connsiteY1" fmla="*/ 0 h 835348"/>
                <a:gd name="connsiteX2" fmla="*/ 6993897 w 6993897"/>
                <a:gd name="connsiteY2" fmla="*/ 452003 h 835348"/>
                <a:gd name="connsiteX3" fmla="*/ 6993897 w 6993897"/>
                <a:gd name="connsiteY3" fmla="*/ 835348 h 835348"/>
                <a:gd name="connsiteX4" fmla="*/ 0 w 6993897"/>
                <a:gd name="connsiteY4" fmla="*/ 835348 h 8353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93897" h="835348">
                  <a:moveTo>
                    <a:pt x="0" y="0"/>
                  </a:moveTo>
                  <a:lnTo>
                    <a:pt x="6315126" y="0"/>
                  </a:lnTo>
                  <a:cubicBezTo>
                    <a:pt x="6688881" y="0"/>
                    <a:pt x="6993897" y="203115"/>
                    <a:pt x="6993897" y="452003"/>
                  </a:cubicBezTo>
                  <a:lnTo>
                    <a:pt x="6993897" y="835348"/>
                  </a:lnTo>
                  <a:lnTo>
                    <a:pt x="0" y="835348"/>
                  </a:lnTo>
                  <a:close/>
                </a:path>
              </a:pathLst>
            </a:custGeom>
            <a:solidFill>
              <a:srgbClr val="EC7C69"/>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3" name="Freeform 2">
              <a:extLst>
                <a:ext uri="{FF2B5EF4-FFF2-40B4-BE49-F238E27FC236}">
                  <a16:creationId xmlns:a16="http://schemas.microsoft.com/office/drawing/2014/main" id="{2BBF039A-F6CF-BF7E-3220-129A16B0A081}"/>
                </a:ext>
              </a:extLst>
            </p:cNvPr>
            <p:cNvSpPr/>
            <p:nvPr/>
          </p:nvSpPr>
          <p:spPr>
            <a:xfrm flipH="1">
              <a:off x="5209184" y="640374"/>
              <a:ext cx="6993897" cy="835348"/>
            </a:xfrm>
            <a:custGeom>
              <a:avLst/>
              <a:gdLst>
                <a:gd name="connsiteX0" fmla="*/ 0 w 6993897"/>
                <a:gd name="connsiteY0" fmla="*/ 0 h 835348"/>
                <a:gd name="connsiteX1" fmla="*/ 6315126 w 6993897"/>
                <a:gd name="connsiteY1" fmla="*/ 0 h 835348"/>
                <a:gd name="connsiteX2" fmla="*/ 6993897 w 6993897"/>
                <a:gd name="connsiteY2" fmla="*/ 452003 h 835348"/>
                <a:gd name="connsiteX3" fmla="*/ 6993897 w 6993897"/>
                <a:gd name="connsiteY3" fmla="*/ 835348 h 835348"/>
                <a:gd name="connsiteX4" fmla="*/ 0 w 6993897"/>
                <a:gd name="connsiteY4" fmla="*/ 835348 h 8353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93897" h="835348">
                  <a:moveTo>
                    <a:pt x="0" y="0"/>
                  </a:moveTo>
                  <a:lnTo>
                    <a:pt x="6315126" y="0"/>
                  </a:lnTo>
                  <a:cubicBezTo>
                    <a:pt x="6688881" y="0"/>
                    <a:pt x="6993897" y="203115"/>
                    <a:pt x="6993897" y="452003"/>
                  </a:cubicBezTo>
                  <a:lnTo>
                    <a:pt x="6993897" y="835348"/>
                  </a:lnTo>
                  <a:lnTo>
                    <a:pt x="0" y="835348"/>
                  </a:lnTo>
                  <a:close/>
                </a:path>
              </a:pathLst>
            </a:custGeom>
            <a:solidFill>
              <a:srgbClr val="EC7C69"/>
            </a:solidFill>
            <a:ln w="3598" cap="flat">
              <a:noFill/>
              <a:prstDash val="solid"/>
              <a:miter/>
            </a:ln>
          </p:spPr>
          <p:txBody>
            <a:bodyPr wrap="square" rtlCol="0" anchor="ctr">
              <a:noAutofit/>
            </a:bodyPr>
            <a:lstStyle/>
            <a:p>
              <a:endParaRPr lang="en-US" b="0" i="0">
                <a:latin typeface="Calibri" panose="020F0502020204030204" pitchFamily="34" charset="0"/>
              </a:endParaRPr>
            </a:p>
          </p:txBody>
        </p:sp>
      </p:grpSp>
      <p:sp>
        <p:nvSpPr>
          <p:cNvPr id="4" name="Text Placeholder 23">
            <a:extLst>
              <a:ext uri="{FF2B5EF4-FFF2-40B4-BE49-F238E27FC236}">
                <a16:creationId xmlns:a16="http://schemas.microsoft.com/office/drawing/2014/main" id="{E84D4388-288D-EE6D-2E11-9CA738887BE4}"/>
              </a:ext>
            </a:extLst>
          </p:cNvPr>
          <p:cNvSpPr txBox="1">
            <a:spLocks/>
          </p:cNvSpPr>
          <p:nvPr/>
        </p:nvSpPr>
        <p:spPr>
          <a:xfrm>
            <a:off x="3673644" y="754970"/>
            <a:ext cx="8177610"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r>
              <a:rPr lang="en-US" b="1" dirty="0"/>
              <a:t>Eining 6 (hluti 1): </a:t>
            </a:r>
            <a:r>
              <a:rPr lang="en-US" dirty="0"/>
              <a:t> Helstu námsþættir</a:t>
            </a:r>
          </a:p>
        </p:txBody>
      </p:sp>
    </p:spTree>
    <p:extLst>
      <p:ext uri="{BB962C8B-B14F-4D97-AF65-F5344CB8AC3E}">
        <p14:creationId xmlns:p14="http://schemas.microsoft.com/office/powerpoint/2010/main" val="397693182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EF93F6-D301-D26F-9AEB-753B6464123E}"/>
            </a:ext>
          </a:extLst>
        </p:cNvPr>
        <p:cNvGrpSpPr/>
        <p:nvPr/>
      </p:nvGrpSpPr>
      <p:grpSpPr>
        <a:xfrm>
          <a:off x="0" y="0"/>
          <a:ext cx="0" cy="0"/>
          <a:chOff x="0" y="0"/>
          <a:chExt cx="0" cy="0"/>
        </a:xfrm>
      </p:grpSpPr>
      <p:sp>
        <p:nvSpPr>
          <p:cNvPr id="37" name="Freeform 36">
            <a:extLst>
              <a:ext uri="{FF2B5EF4-FFF2-40B4-BE49-F238E27FC236}">
                <a16:creationId xmlns:a16="http://schemas.microsoft.com/office/drawing/2014/main" id="{B0624F46-17FC-DFBE-D56B-6EF6D57EEE2D}"/>
              </a:ext>
            </a:extLst>
          </p:cNvPr>
          <p:cNvSpPr/>
          <p:nvPr/>
        </p:nvSpPr>
        <p:spPr>
          <a:xfrm rot="5400000">
            <a:off x="2431599" y="3517464"/>
            <a:ext cx="2173047" cy="5759105"/>
          </a:xfrm>
          <a:custGeom>
            <a:avLst/>
            <a:gdLst>
              <a:gd name="connsiteX0" fmla="*/ 0 w 2129299"/>
              <a:gd name="connsiteY0" fmla="*/ 4857508 h 5280665"/>
              <a:gd name="connsiteX1" fmla="*/ 0 w 2129299"/>
              <a:gd name="connsiteY1" fmla="*/ 4384590 h 5280665"/>
              <a:gd name="connsiteX2" fmla="*/ 0 w 2129299"/>
              <a:gd name="connsiteY2" fmla="*/ 4263056 h 5280665"/>
              <a:gd name="connsiteX3" fmla="*/ 0 w 2129299"/>
              <a:gd name="connsiteY3" fmla="*/ 4073053 h 5280665"/>
              <a:gd name="connsiteX4" fmla="*/ 0 w 2129299"/>
              <a:gd name="connsiteY4" fmla="*/ 3790140 h 5280665"/>
              <a:gd name="connsiteX5" fmla="*/ 0 w 2129299"/>
              <a:gd name="connsiteY5" fmla="*/ 3600135 h 5280665"/>
              <a:gd name="connsiteX6" fmla="*/ 0 w 2129299"/>
              <a:gd name="connsiteY6" fmla="*/ 3478602 h 5280665"/>
              <a:gd name="connsiteX7" fmla="*/ 0 w 2129299"/>
              <a:gd name="connsiteY7" fmla="*/ 3005684 h 5280665"/>
              <a:gd name="connsiteX8" fmla="*/ 0 w 2129299"/>
              <a:gd name="connsiteY8" fmla="*/ 2553995 h 5280665"/>
              <a:gd name="connsiteX9" fmla="*/ 0 w 2129299"/>
              <a:gd name="connsiteY9" fmla="*/ 2553993 h 5280665"/>
              <a:gd name="connsiteX10" fmla="*/ 0 w 2129299"/>
              <a:gd name="connsiteY10" fmla="*/ 2314522 h 5280665"/>
              <a:gd name="connsiteX11" fmla="*/ 0 w 2129299"/>
              <a:gd name="connsiteY11" fmla="*/ 2081079 h 5280665"/>
              <a:gd name="connsiteX12" fmla="*/ 0 w 2129299"/>
              <a:gd name="connsiteY12" fmla="*/ 2081074 h 5280665"/>
              <a:gd name="connsiteX13" fmla="*/ 0 w 2129299"/>
              <a:gd name="connsiteY13" fmla="*/ 1959546 h 5280665"/>
              <a:gd name="connsiteX14" fmla="*/ 0 w 2129299"/>
              <a:gd name="connsiteY14" fmla="*/ 1959544 h 5280665"/>
              <a:gd name="connsiteX15" fmla="*/ 0 w 2129299"/>
              <a:gd name="connsiteY15" fmla="*/ 1841604 h 5280665"/>
              <a:gd name="connsiteX16" fmla="*/ 0 w 2129299"/>
              <a:gd name="connsiteY16" fmla="*/ 1769542 h 5280665"/>
              <a:gd name="connsiteX17" fmla="*/ 0 w 2129299"/>
              <a:gd name="connsiteY17" fmla="*/ 1769539 h 5280665"/>
              <a:gd name="connsiteX18" fmla="*/ 0 w 2129299"/>
              <a:gd name="connsiteY18" fmla="*/ 1720070 h 5280665"/>
              <a:gd name="connsiteX19" fmla="*/ 0 w 2129299"/>
              <a:gd name="connsiteY19" fmla="*/ 1530067 h 5280665"/>
              <a:gd name="connsiteX20" fmla="*/ 0 w 2129299"/>
              <a:gd name="connsiteY20" fmla="*/ 1486628 h 5280665"/>
              <a:gd name="connsiteX21" fmla="*/ 0 w 2129299"/>
              <a:gd name="connsiteY21" fmla="*/ 1486626 h 5280665"/>
              <a:gd name="connsiteX22" fmla="*/ 0 w 2129299"/>
              <a:gd name="connsiteY22" fmla="*/ 1296624 h 5280665"/>
              <a:gd name="connsiteX23" fmla="*/ 0 w 2129299"/>
              <a:gd name="connsiteY23" fmla="*/ 1296622 h 5280665"/>
              <a:gd name="connsiteX24" fmla="*/ 0 w 2129299"/>
              <a:gd name="connsiteY24" fmla="*/ 1247153 h 5280665"/>
              <a:gd name="connsiteX25" fmla="*/ 0 w 2129299"/>
              <a:gd name="connsiteY25" fmla="*/ 1175092 h 5280665"/>
              <a:gd name="connsiteX26" fmla="*/ 0 w 2129299"/>
              <a:gd name="connsiteY26" fmla="*/ 1175089 h 5280665"/>
              <a:gd name="connsiteX27" fmla="*/ 0 w 2129299"/>
              <a:gd name="connsiteY27" fmla="*/ 1057149 h 5280665"/>
              <a:gd name="connsiteX28" fmla="*/ 0 w 2129299"/>
              <a:gd name="connsiteY28" fmla="*/ 935617 h 5280665"/>
              <a:gd name="connsiteX29" fmla="*/ 0 w 2129299"/>
              <a:gd name="connsiteY29" fmla="*/ 934110 h 5280665"/>
              <a:gd name="connsiteX30" fmla="*/ 0 w 2129299"/>
              <a:gd name="connsiteY30" fmla="*/ 702174 h 5280665"/>
              <a:gd name="connsiteX31" fmla="*/ 0 w 2129299"/>
              <a:gd name="connsiteY31" fmla="*/ 702172 h 5280665"/>
              <a:gd name="connsiteX32" fmla="*/ 0 w 2129299"/>
              <a:gd name="connsiteY32" fmla="*/ 651522 h 5280665"/>
              <a:gd name="connsiteX33" fmla="*/ 0 w 2129299"/>
              <a:gd name="connsiteY33" fmla="*/ 462699 h 5280665"/>
              <a:gd name="connsiteX34" fmla="*/ 0 w 2129299"/>
              <a:gd name="connsiteY34" fmla="*/ 11010 h 5280665"/>
              <a:gd name="connsiteX35" fmla="*/ 0 w 2129299"/>
              <a:gd name="connsiteY35" fmla="*/ 11008 h 5280665"/>
              <a:gd name="connsiteX36" fmla="*/ 0 w 2129299"/>
              <a:gd name="connsiteY36" fmla="*/ 0 h 5280665"/>
              <a:gd name="connsiteX37" fmla="*/ 515667 w 2129299"/>
              <a:gd name="connsiteY37" fmla="*/ 0 h 5280665"/>
              <a:gd name="connsiteX38" fmla="*/ 621018 w 2129299"/>
              <a:gd name="connsiteY38" fmla="*/ 0 h 5280665"/>
              <a:gd name="connsiteX39" fmla="*/ 1207013 w 2129299"/>
              <a:gd name="connsiteY39" fmla="*/ 0 h 5280665"/>
              <a:gd name="connsiteX40" fmla="*/ 1313582 w 2129299"/>
              <a:gd name="connsiteY40" fmla="*/ 0 h 5280665"/>
              <a:gd name="connsiteX41" fmla="*/ 1722679 w 2129299"/>
              <a:gd name="connsiteY41" fmla="*/ 0 h 5280665"/>
              <a:gd name="connsiteX42" fmla="*/ 1828030 w 2129299"/>
              <a:gd name="connsiteY42" fmla="*/ 0 h 5280665"/>
              <a:gd name="connsiteX43" fmla="*/ 2129299 w 2129299"/>
              <a:gd name="connsiteY43" fmla="*/ 0 h 5280665"/>
              <a:gd name="connsiteX44" fmla="*/ 2129299 w 2129299"/>
              <a:gd name="connsiteY44" fmla="*/ 84409 h 5280665"/>
              <a:gd name="connsiteX45" fmla="*/ 2129299 w 2129299"/>
              <a:gd name="connsiteY45" fmla="*/ 588968 h 5280665"/>
              <a:gd name="connsiteX46" fmla="*/ 2129299 w 2129299"/>
              <a:gd name="connsiteY46" fmla="*/ 2703061 h 5280665"/>
              <a:gd name="connsiteX47" fmla="*/ 2129299 w 2129299"/>
              <a:gd name="connsiteY47" fmla="*/ 3669127 h 5280665"/>
              <a:gd name="connsiteX48" fmla="*/ 2129299 w 2129299"/>
              <a:gd name="connsiteY48" fmla="*/ 3816082 h 5280665"/>
              <a:gd name="connsiteX49" fmla="*/ 2129299 w 2129299"/>
              <a:gd name="connsiteY49" fmla="*/ 4386737 h 5280665"/>
              <a:gd name="connsiteX50" fmla="*/ 2129299 w 2129299"/>
              <a:gd name="connsiteY50" fmla="*/ 4535392 h 5280665"/>
              <a:gd name="connsiteX51" fmla="*/ 2129299 w 2129299"/>
              <a:gd name="connsiteY51" fmla="*/ 5280665 h 5280665"/>
              <a:gd name="connsiteX52" fmla="*/ 2062103 w 2129299"/>
              <a:gd name="connsiteY52" fmla="*/ 5280665 h 5280665"/>
              <a:gd name="connsiteX53" fmla="*/ 1572455 w 2129299"/>
              <a:gd name="connsiteY53" fmla="*/ 5280665 h 5280665"/>
              <a:gd name="connsiteX54" fmla="*/ 1419221 w 2129299"/>
              <a:gd name="connsiteY54" fmla="*/ 5280665 h 5280665"/>
              <a:gd name="connsiteX55" fmla="*/ 929573 w 2129299"/>
              <a:gd name="connsiteY55" fmla="*/ 5280665 h 5280665"/>
              <a:gd name="connsiteX56" fmla="*/ 855090 w 2129299"/>
              <a:gd name="connsiteY56" fmla="*/ 5280665 h 5280665"/>
              <a:gd name="connsiteX57" fmla="*/ 365443 w 2129299"/>
              <a:gd name="connsiteY57" fmla="*/ 5280665 h 5280665"/>
              <a:gd name="connsiteX58" fmla="*/ 0 w 2129299"/>
              <a:gd name="connsiteY58" fmla="*/ 4857508 h 52806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2129299" h="5280665">
                <a:moveTo>
                  <a:pt x="0" y="4857508"/>
                </a:moveTo>
                <a:lnTo>
                  <a:pt x="0" y="4384590"/>
                </a:lnTo>
                <a:lnTo>
                  <a:pt x="0" y="4263056"/>
                </a:lnTo>
                <a:lnTo>
                  <a:pt x="0" y="4073053"/>
                </a:lnTo>
                <a:lnTo>
                  <a:pt x="0" y="3790140"/>
                </a:lnTo>
                <a:lnTo>
                  <a:pt x="0" y="3600135"/>
                </a:lnTo>
                <a:lnTo>
                  <a:pt x="0" y="3478602"/>
                </a:lnTo>
                <a:lnTo>
                  <a:pt x="0" y="3005684"/>
                </a:lnTo>
                <a:lnTo>
                  <a:pt x="0" y="2553995"/>
                </a:lnTo>
                <a:lnTo>
                  <a:pt x="0" y="2553993"/>
                </a:lnTo>
                <a:lnTo>
                  <a:pt x="0" y="2314522"/>
                </a:lnTo>
                <a:lnTo>
                  <a:pt x="0" y="2081079"/>
                </a:lnTo>
                <a:lnTo>
                  <a:pt x="0" y="2081074"/>
                </a:lnTo>
                <a:lnTo>
                  <a:pt x="0" y="1959546"/>
                </a:lnTo>
                <a:lnTo>
                  <a:pt x="0" y="1959544"/>
                </a:lnTo>
                <a:lnTo>
                  <a:pt x="0" y="1841604"/>
                </a:lnTo>
                <a:lnTo>
                  <a:pt x="0" y="1769542"/>
                </a:lnTo>
                <a:lnTo>
                  <a:pt x="0" y="1769539"/>
                </a:lnTo>
                <a:lnTo>
                  <a:pt x="0" y="1720070"/>
                </a:lnTo>
                <a:lnTo>
                  <a:pt x="0" y="1530067"/>
                </a:lnTo>
                <a:lnTo>
                  <a:pt x="0" y="1486628"/>
                </a:lnTo>
                <a:lnTo>
                  <a:pt x="0" y="1486626"/>
                </a:lnTo>
                <a:lnTo>
                  <a:pt x="0" y="1296624"/>
                </a:lnTo>
                <a:lnTo>
                  <a:pt x="0" y="1296622"/>
                </a:lnTo>
                <a:lnTo>
                  <a:pt x="0" y="1247153"/>
                </a:lnTo>
                <a:lnTo>
                  <a:pt x="0" y="1175092"/>
                </a:lnTo>
                <a:lnTo>
                  <a:pt x="0" y="1175089"/>
                </a:lnTo>
                <a:lnTo>
                  <a:pt x="0" y="1057149"/>
                </a:lnTo>
                <a:lnTo>
                  <a:pt x="0" y="935617"/>
                </a:lnTo>
                <a:lnTo>
                  <a:pt x="0" y="934110"/>
                </a:lnTo>
                <a:lnTo>
                  <a:pt x="0" y="702174"/>
                </a:lnTo>
                <a:lnTo>
                  <a:pt x="0" y="702172"/>
                </a:lnTo>
                <a:lnTo>
                  <a:pt x="0" y="651522"/>
                </a:lnTo>
                <a:lnTo>
                  <a:pt x="0" y="462699"/>
                </a:lnTo>
                <a:lnTo>
                  <a:pt x="0" y="11010"/>
                </a:lnTo>
                <a:lnTo>
                  <a:pt x="0" y="11008"/>
                </a:lnTo>
                <a:lnTo>
                  <a:pt x="0" y="0"/>
                </a:lnTo>
                <a:lnTo>
                  <a:pt x="515667" y="0"/>
                </a:lnTo>
                <a:lnTo>
                  <a:pt x="621018" y="0"/>
                </a:lnTo>
                <a:lnTo>
                  <a:pt x="1207013" y="0"/>
                </a:lnTo>
                <a:lnTo>
                  <a:pt x="1313582" y="0"/>
                </a:lnTo>
                <a:lnTo>
                  <a:pt x="1722679" y="0"/>
                </a:lnTo>
                <a:lnTo>
                  <a:pt x="1828030" y="0"/>
                </a:lnTo>
                <a:lnTo>
                  <a:pt x="2129299" y="0"/>
                </a:lnTo>
                <a:lnTo>
                  <a:pt x="2129299" y="84409"/>
                </a:lnTo>
                <a:lnTo>
                  <a:pt x="2129299" y="588968"/>
                </a:lnTo>
                <a:lnTo>
                  <a:pt x="2129299" y="2703061"/>
                </a:lnTo>
                <a:lnTo>
                  <a:pt x="2129299" y="3669127"/>
                </a:lnTo>
                <a:lnTo>
                  <a:pt x="2129299" y="3816082"/>
                </a:lnTo>
                <a:lnTo>
                  <a:pt x="2129299" y="4386737"/>
                </a:lnTo>
                <a:lnTo>
                  <a:pt x="2129299" y="4535392"/>
                </a:lnTo>
                <a:lnTo>
                  <a:pt x="2129299" y="5280665"/>
                </a:lnTo>
                <a:lnTo>
                  <a:pt x="2062103" y="5280665"/>
                </a:lnTo>
                <a:lnTo>
                  <a:pt x="1572455" y="5280665"/>
                </a:lnTo>
                <a:lnTo>
                  <a:pt x="1419221" y="5280665"/>
                </a:lnTo>
                <a:lnTo>
                  <a:pt x="929573" y="5280665"/>
                </a:lnTo>
                <a:lnTo>
                  <a:pt x="855090" y="5280665"/>
                </a:lnTo>
                <a:lnTo>
                  <a:pt x="365443" y="5280665"/>
                </a:lnTo>
                <a:cubicBezTo>
                  <a:pt x="164152" y="5280665"/>
                  <a:pt x="0" y="5091976"/>
                  <a:pt x="0" y="4857508"/>
                </a:cubicBezTo>
                <a:close/>
              </a:path>
            </a:pathLst>
          </a:custGeom>
          <a:noFill/>
          <a:ln w="24491" cap="flat">
            <a:solidFill>
              <a:srgbClr val="FBA63B"/>
            </a:solidFill>
            <a:prstDash val="solid"/>
            <a:miter/>
          </a:ln>
        </p:spPr>
        <p:txBody>
          <a:bodyPr wrap="square" rtlCol="0" anchor="ctr">
            <a:noAutofit/>
          </a:bodyPr>
          <a:lstStyle/>
          <a:p>
            <a:endParaRPr lang="en-US"/>
          </a:p>
        </p:txBody>
      </p:sp>
      <p:sp>
        <p:nvSpPr>
          <p:cNvPr id="2" name="Text Placeholder 3">
            <a:extLst>
              <a:ext uri="{FF2B5EF4-FFF2-40B4-BE49-F238E27FC236}">
                <a16:creationId xmlns:a16="http://schemas.microsoft.com/office/drawing/2014/main" id="{440F56AE-D4DD-F874-E125-460B6F88532A}"/>
              </a:ext>
            </a:extLst>
          </p:cNvPr>
          <p:cNvSpPr txBox="1">
            <a:spLocks/>
          </p:cNvSpPr>
          <p:nvPr/>
        </p:nvSpPr>
        <p:spPr>
          <a:xfrm>
            <a:off x="638570" y="460983"/>
            <a:ext cx="4209877" cy="724396"/>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IE" sz="3600" dirty="0"/>
              <a:t>Tréhús</a:t>
            </a:r>
          </a:p>
          <a:p>
            <a:pPr>
              <a:lnSpc>
                <a:spcPts val="3720"/>
              </a:lnSpc>
            </a:pPr>
            <a:endParaRPr lang="en-IE" sz="3600" dirty="0"/>
          </a:p>
        </p:txBody>
      </p:sp>
      <p:cxnSp>
        <p:nvCxnSpPr>
          <p:cNvPr id="3" name="Straight Connector 2">
            <a:extLst>
              <a:ext uri="{FF2B5EF4-FFF2-40B4-BE49-F238E27FC236}">
                <a16:creationId xmlns:a16="http://schemas.microsoft.com/office/drawing/2014/main" id="{AFE125A1-413D-C3D5-238A-1D522F982EAB}"/>
              </a:ext>
            </a:extLst>
          </p:cNvPr>
          <p:cNvCxnSpPr>
            <a:cxnSpLocks/>
          </p:cNvCxnSpPr>
          <p:nvPr/>
        </p:nvCxnSpPr>
        <p:spPr>
          <a:xfrm>
            <a:off x="0" y="1068885"/>
            <a:ext cx="2701925"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17C4F0D2-8888-A428-A38A-E42EFE2CB2EF}"/>
              </a:ext>
            </a:extLst>
          </p:cNvPr>
          <p:cNvSpPr txBox="1"/>
          <p:nvPr/>
        </p:nvSpPr>
        <p:spPr>
          <a:xfrm>
            <a:off x="605790" y="1404147"/>
            <a:ext cx="4341896" cy="2747612"/>
          </a:xfrm>
          <a:prstGeom prst="rect">
            <a:avLst/>
          </a:prstGeom>
          <a:noFill/>
        </p:spPr>
        <p:txBody>
          <a:bodyPr wrap="square">
            <a:spAutoFit/>
          </a:bodyPr>
          <a:lstStyle/>
          <a:p>
            <a:pPr marL="342900" indent="-342900">
              <a:lnSpc>
                <a:spcPts val="2340"/>
              </a:lnSpc>
              <a:buClr>
                <a:srgbClr val="EC7C69"/>
              </a:buClr>
              <a:buFont typeface="Arial" panose="020B0604020202020204" pitchFamily="34" charset="0"/>
              <a:buChar char="•"/>
            </a:pPr>
            <a:r>
              <a:rPr lang="en-US" sz="2200" dirty="0">
                <a:solidFill>
                  <a:srgbClr val="494949"/>
                </a:solidFill>
              </a:rPr>
              <a:t>Tréhús gera kleift að hanna hugmyndaríkar og nýstárlegar lausnir sem hægt er að nota </a:t>
            </a:r>
            <a:r>
              <a:rPr lang="en-US" sz="2200" b="1" dirty="0">
                <a:solidFill>
                  <a:srgbClr val="494949"/>
                </a:solidFill>
              </a:rPr>
              <a:t>allt árið. </a:t>
            </a:r>
          </a:p>
          <a:p>
            <a:pPr marL="342900" indent="-342900">
              <a:lnSpc>
                <a:spcPts val="2340"/>
              </a:lnSpc>
              <a:buClr>
                <a:srgbClr val="EC7C69"/>
              </a:buClr>
              <a:buFont typeface="Arial" panose="020B0604020202020204" pitchFamily="34" charset="0"/>
              <a:buChar char="•"/>
            </a:pPr>
            <a:r>
              <a:rPr lang="en-US" sz="2200" b="1" dirty="0">
                <a:solidFill>
                  <a:srgbClr val="494949"/>
                </a:solidFill>
              </a:rPr>
              <a:t>Meðalbókunarhlutfall </a:t>
            </a:r>
            <a:r>
              <a:rPr lang="en-US" sz="2200" dirty="0">
                <a:solidFill>
                  <a:srgbClr val="494949"/>
                </a:solidFill>
              </a:rPr>
              <a:t>og næturverð eru bæði há fyrir einstakar hönnanir. </a:t>
            </a:r>
          </a:p>
          <a:p>
            <a:pPr marL="342900" indent="-342900">
              <a:lnSpc>
                <a:spcPts val="2340"/>
              </a:lnSpc>
              <a:buClr>
                <a:srgbClr val="EC7C69"/>
              </a:buClr>
              <a:buFont typeface="Arial" panose="020B0604020202020204" pitchFamily="34" charset="0"/>
              <a:buChar char="•"/>
            </a:pPr>
            <a:r>
              <a:rPr lang="en-US" sz="2200" dirty="0">
                <a:solidFill>
                  <a:srgbClr val="494949"/>
                </a:solidFill>
              </a:rPr>
              <a:t>Mjög </a:t>
            </a:r>
            <a:r>
              <a:rPr lang="en-US" sz="2200" b="1" dirty="0">
                <a:solidFill>
                  <a:srgbClr val="494949"/>
                </a:solidFill>
              </a:rPr>
              <a:t>vinsælt meðal para </a:t>
            </a:r>
            <a:r>
              <a:rPr lang="en-US" sz="2200" dirty="0">
                <a:solidFill>
                  <a:srgbClr val="494949"/>
                </a:solidFill>
              </a:rPr>
              <a:t>sem leita að rómantískri og myndrænni upplifun</a:t>
            </a:r>
            <a:endParaRPr lang="en-IE" sz="2200" b="1" dirty="0">
              <a:solidFill>
                <a:srgbClr val="494949"/>
              </a:solidFill>
            </a:endParaRPr>
          </a:p>
        </p:txBody>
      </p:sp>
      <p:sp>
        <p:nvSpPr>
          <p:cNvPr id="36" name="TextBox 35">
            <a:extLst>
              <a:ext uri="{FF2B5EF4-FFF2-40B4-BE49-F238E27FC236}">
                <a16:creationId xmlns:a16="http://schemas.microsoft.com/office/drawing/2014/main" id="{34C8AF94-F544-88ED-2A0B-C68A19341D14}"/>
              </a:ext>
            </a:extLst>
          </p:cNvPr>
          <p:cNvSpPr txBox="1"/>
          <p:nvPr/>
        </p:nvSpPr>
        <p:spPr>
          <a:xfrm>
            <a:off x="1191053" y="5467758"/>
            <a:ext cx="4231576" cy="646331"/>
          </a:xfrm>
          <a:prstGeom prst="rect">
            <a:avLst/>
          </a:prstGeom>
          <a:noFill/>
        </p:spPr>
        <p:txBody>
          <a:bodyPr wrap="square" rtlCol="0">
            <a:spAutoFit/>
          </a:bodyPr>
          <a:lstStyle/>
          <a:p>
            <a:pPr>
              <a:tabLst>
                <a:tab pos="2298700" algn="l"/>
              </a:tabLst>
            </a:pPr>
            <a:r>
              <a:rPr lang="en-US" sz="1800" b="1" dirty="0">
                <a:solidFill>
                  <a:srgbClr val="494949"/>
                </a:solidFill>
              </a:rPr>
              <a:t>Dæmigerð einingarkostnaður</a:t>
            </a:r>
            <a:r>
              <a:rPr lang="en-US" sz="1800" dirty="0">
                <a:solidFill>
                  <a:srgbClr val="494949"/>
                </a:solidFill>
              </a:rPr>
              <a:t>	 €50,000-120,000</a:t>
            </a:r>
          </a:p>
          <a:p>
            <a:pPr>
              <a:tabLst>
                <a:tab pos="2298700" algn="l"/>
              </a:tabLst>
            </a:pPr>
            <a:r>
              <a:rPr lang="en-US" sz="1800" b="1" dirty="0">
                <a:solidFill>
                  <a:srgbClr val="494949"/>
                </a:solidFill>
              </a:rPr>
              <a:t>Dæmigerð næturleiga </a:t>
            </a:r>
            <a:r>
              <a:rPr lang="en-US" sz="1800" dirty="0">
                <a:solidFill>
                  <a:srgbClr val="494949"/>
                </a:solidFill>
              </a:rPr>
              <a:t>	€125-250</a:t>
            </a:r>
            <a:endParaRPr lang="en-IE" sz="1800" dirty="0">
              <a:solidFill>
                <a:srgbClr val="494949"/>
              </a:solidFill>
            </a:endParaRPr>
          </a:p>
        </p:txBody>
      </p:sp>
      <p:grpSp>
        <p:nvGrpSpPr>
          <p:cNvPr id="60" name="Group 59">
            <a:extLst>
              <a:ext uri="{FF2B5EF4-FFF2-40B4-BE49-F238E27FC236}">
                <a16:creationId xmlns:a16="http://schemas.microsoft.com/office/drawing/2014/main" id="{CA436BAD-2A83-14D1-CE36-5DE976D830FB}"/>
              </a:ext>
            </a:extLst>
          </p:cNvPr>
          <p:cNvGrpSpPr/>
          <p:nvPr/>
        </p:nvGrpSpPr>
        <p:grpSpPr>
          <a:xfrm>
            <a:off x="245827" y="5376061"/>
            <a:ext cx="790813" cy="789906"/>
            <a:chOff x="4979483" y="3025351"/>
            <a:chExt cx="347616" cy="347217"/>
          </a:xfrm>
        </p:grpSpPr>
        <p:sp>
          <p:nvSpPr>
            <p:cNvPr id="61" name="Freeform 60">
              <a:extLst>
                <a:ext uri="{FF2B5EF4-FFF2-40B4-BE49-F238E27FC236}">
                  <a16:creationId xmlns:a16="http://schemas.microsoft.com/office/drawing/2014/main" id="{DA6D0A2F-46EA-AC5D-0321-5D8CB8C8A933}"/>
                </a:ext>
              </a:extLst>
            </p:cNvPr>
            <p:cNvSpPr/>
            <p:nvPr/>
          </p:nvSpPr>
          <p:spPr>
            <a:xfrm>
              <a:off x="4979483" y="3025351"/>
              <a:ext cx="346465" cy="346642"/>
            </a:xfrm>
            <a:custGeom>
              <a:avLst/>
              <a:gdLst>
                <a:gd name="connsiteX0" fmla="*/ 103019 w 346465"/>
                <a:gd name="connsiteY0" fmla="*/ 236086 h 346642"/>
                <a:gd name="connsiteX1" fmla="*/ 74818 w 346465"/>
                <a:gd name="connsiteY1" fmla="*/ 207295 h 346642"/>
                <a:gd name="connsiteX2" fmla="*/ 71365 w 346465"/>
                <a:gd name="connsiteY2" fmla="*/ 199233 h 346642"/>
                <a:gd name="connsiteX3" fmla="*/ 71365 w 346465"/>
                <a:gd name="connsiteY3" fmla="*/ 116315 h 346642"/>
                <a:gd name="connsiteX4" fmla="*/ 77696 w 346465"/>
                <a:gd name="connsiteY4" fmla="*/ 109981 h 346642"/>
                <a:gd name="connsiteX5" fmla="*/ 94386 w 346465"/>
                <a:gd name="connsiteY5" fmla="*/ 133590 h 346642"/>
                <a:gd name="connsiteX6" fmla="*/ 141003 w 346465"/>
                <a:gd name="connsiteY6" fmla="*/ 93282 h 346642"/>
                <a:gd name="connsiteX7" fmla="*/ 172082 w 346465"/>
                <a:gd name="connsiteY7" fmla="*/ 81190 h 346642"/>
                <a:gd name="connsiteX8" fmla="*/ 177261 w 346465"/>
                <a:gd name="connsiteY8" fmla="*/ 80039 h 346642"/>
                <a:gd name="connsiteX9" fmla="*/ 147334 w 346465"/>
                <a:gd name="connsiteY9" fmla="*/ 40883 h 346642"/>
                <a:gd name="connsiteX10" fmla="*/ 183592 w 346465"/>
                <a:gd name="connsiteY10" fmla="*/ 78887 h 346642"/>
                <a:gd name="connsiteX11" fmla="*/ 187621 w 346465"/>
                <a:gd name="connsiteY11" fmla="*/ 78887 h 346642"/>
                <a:gd name="connsiteX12" fmla="*/ 244022 w 346465"/>
                <a:gd name="connsiteY12" fmla="*/ 53551 h 346642"/>
                <a:gd name="connsiteX13" fmla="*/ 218123 w 346465"/>
                <a:gd name="connsiteY13" fmla="*/ 81766 h 346642"/>
                <a:gd name="connsiteX14" fmla="*/ 273949 w 346465"/>
                <a:gd name="connsiteY14" fmla="*/ 109981 h 346642"/>
                <a:gd name="connsiteX15" fmla="*/ 280280 w 346465"/>
                <a:gd name="connsiteY15" fmla="*/ 116315 h 346642"/>
                <a:gd name="connsiteX16" fmla="*/ 280280 w 346465"/>
                <a:gd name="connsiteY16" fmla="*/ 116315 h 346642"/>
                <a:gd name="connsiteX17" fmla="*/ 346465 w 346465"/>
                <a:gd name="connsiteY17" fmla="*/ 181959 h 346642"/>
                <a:gd name="connsiteX18" fmla="*/ 346465 w 346465"/>
                <a:gd name="connsiteY18" fmla="*/ 173321 h 346642"/>
                <a:gd name="connsiteX19" fmla="*/ 173233 w 346465"/>
                <a:gd name="connsiteY19" fmla="*/ 0 h 346642"/>
                <a:gd name="connsiteX20" fmla="*/ 0 w 346465"/>
                <a:gd name="connsiteY20" fmla="*/ 173321 h 346642"/>
                <a:gd name="connsiteX21" fmla="*/ 173233 w 346465"/>
                <a:gd name="connsiteY21" fmla="*/ 346643 h 346642"/>
                <a:gd name="connsiteX22" fmla="*/ 176686 w 346465"/>
                <a:gd name="connsiteY22" fmla="*/ 346643 h 346642"/>
                <a:gd name="connsiteX23" fmla="*/ 105896 w 346465"/>
                <a:gd name="connsiteY23" fmla="*/ 276969 h 346642"/>
                <a:gd name="connsiteX24" fmla="*/ 102443 w 346465"/>
                <a:gd name="connsiteY24" fmla="*/ 236086 h 346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346465" h="346642">
                  <a:moveTo>
                    <a:pt x="103019" y="236086"/>
                  </a:moveTo>
                  <a:lnTo>
                    <a:pt x="74818" y="207295"/>
                  </a:lnTo>
                  <a:cubicBezTo>
                    <a:pt x="72516" y="204991"/>
                    <a:pt x="71365" y="202688"/>
                    <a:pt x="71365" y="199233"/>
                  </a:cubicBezTo>
                  <a:lnTo>
                    <a:pt x="71365" y="116315"/>
                  </a:lnTo>
                  <a:cubicBezTo>
                    <a:pt x="71365" y="112860"/>
                    <a:pt x="74243" y="109981"/>
                    <a:pt x="77696" y="109981"/>
                  </a:cubicBezTo>
                  <a:cubicBezTo>
                    <a:pt x="84602" y="109981"/>
                    <a:pt x="91508" y="118043"/>
                    <a:pt x="94386" y="133590"/>
                  </a:cubicBezTo>
                  <a:cubicBezTo>
                    <a:pt x="94386" y="133590"/>
                    <a:pt x="111652" y="109406"/>
                    <a:pt x="141003" y="93282"/>
                  </a:cubicBezTo>
                  <a:cubicBezTo>
                    <a:pt x="149636" y="86373"/>
                    <a:pt x="159996" y="82342"/>
                    <a:pt x="172082" y="81190"/>
                  </a:cubicBezTo>
                  <a:cubicBezTo>
                    <a:pt x="173808" y="81190"/>
                    <a:pt x="175535" y="80615"/>
                    <a:pt x="177261" y="80039"/>
                  </a:cubicBezTo>
                  <a:cubicBezTo>
                    <a:pt x="147910" y="70250"/>
                    <a:pt x="147334" y="40883"/>
                    <a:pt x="147334" y="40883"/>
                  </a:cubicBezTo>
                  <a:lnTo>
                    <a:pt x="183592" y="78887"/>
                  </a:lnTo>
                  <a:cubicBezTo>
                    <a:pt x="184743" y="78887"/>
                    <a:pt x="186470" y="78887"/>
                    <a:pt x="187621" y="78887"/>
                  </a:cubicBezTo>
                  <a:cubicBezTo>
                    <a:pt x="191074" y="69674"/>
                    <a:pt x="204311" y="42610"/>
                    <a:pt x="244022" y="53551"/>
                  </a:cubicBezTo>
                  <a:cubicBezTo>
                    <a:pt x="244022" y="53551"/>
                    <a:pt x="238267" y="74280"/>
                    <a:pt x="218123" y="81766"/>
                  </a:cubicBezTo>
                  <a:cubicBezTo>
                    <a:pt x="235389" y="85797"/>
                    <a:pt x="254382" y="94434"/>
                    <a:pt x="273949" y="109981"/>
                  </a:cubicBezTo>
                  <a:cubicBezTo>
                    <a:pt x="277978" y="109981"/>
                    <a:pt x="280280" y="112860"/>
                    <a:pt x="280280" y="116315"/>
                  </a:cubicBezTo>
                  <a:lnTo>
                    <a:pt x="280280" y="116315"/>
                  </a:lnTo>
                  <a:cubicBezTo>
                    <a:pt x="280280" y="116315"/>
                    <a:pt x="346465" y="181959"/>
                    <a:pt x="346465" y="181959"/>
                  </a:cubicBezTo>
                  <a:cubicBezTo>
                    <a:pt x="346465" y="179079"/>
                    <a:pt x="346465" y="176200"/>
                    <a:pt x="346465" y="173321"/>
                  </a:cubicBezTo>
                  <a:cubicBezTo>
                    <a:pt x="346465" y="77736"/>
                    <a:pt x="268770" y="0"/>
                    <a:pt x="173233" y="0"/>
                  </a:cubicBezTo>
                  <a:cubicBezTo>
                    <a:pt x="77696" y="0"/>
                    <a:pt x="0" y="77736"/>
                    <a:pt x="0" y="173321"/>
                  </a:cubicBezTo>
                  <a:cubicBezTo>
                    <a:pt x="0" y="268907"/>
                    <a:pt x="77696" y="346643"/>
                    <a:pt x="173233" y="346643"/>
                  </a:cubicBezTo>
                  <a:cubicBezTo>
                    <a:pt x="268770" y="346643"/>
                    <a:pt x="175535" y="346643"/>
                    <a:pt x="176686" y="346643"/>
                  </a:cubicBezTo>
                  <a:lnTo>
                    <a:pt x="105896" y="276969"/>
                  </a:lnTo>
                  <a:lnTo>
                    <a:pt x="102443" y="236086"/>
                  </a:lnTo>
                  <a:close/>
                </a:path>
              </a:pathLst>
            </a:custGeom>
            <a:solidFill>
              <a:srgbClr val="00979B"/>
            </a:solidFill>
            <a:ln w="12700" cap="flat">
              <a:noFill/>
              <a:prstDash val="solid"/>
              <a:miter/>
            </a:ln>
          </p:spPr>
          <p:txBody>
            <a:bodyPr rtlCol="0" anchor="ctr"/>
            <a:lstStyle/>
            <a:p>
              <a:endParaRPr lang="en-US"/>
            </a:p>
          </p:txBody>
        </p:sp>
        <p:sp>
          <p:nvSpPr>
            <p:cNvPr id="62" name="Freeform 61">
              <a:extLst>
                <a:ext uri="{FF2B5EF4-FFF2-40B4-BE49-F238E27FC236}">
                  <a16:creationId xmlns:a16="http://schemas.microsoft.com/office/drawing/2014/main" id="{74B60A3A-A93F-B9A4-1F33-C5E065286328}"/>
                </a:ext>
              </a:extLst>
            </p:cNvPr>
            <p:cNvSpPr/>
            <p:nvPr/>
          </p:nvSpPr>
          <p:spPr>
            <a:xfrm>
              <a:off x="5051424" y="3066809"/>
              <a:ext cx="275675" cy="305759"/>
            </a:xfrm>
            <a:custGeom>
              <a:avLst/>
              <a:gdLst>
                <a:gd name="connsiteX0" fmla="*/ 275100 w 275675"/>
                <a:gd name="connsiteY0" fmla="*/ 140500 h 305759"/>
                <a:gd name="connsiteX1" fmla="*/ 208915 w 275675"/>
                <a:gd name="connsiteY1" fmla="*/ 75432 h 305759"/>
                <a:gd name="connsiteX2" fmla="*/ 208915 w 275675"/>
                <a:gd name="connsiteY2" fmla="*/ 75432 h 305759"/>
                <a:gd name="connsiteX3" fmla="*/ 202584 w 275675"/>
                <a:gd name="connsiteY3" fmla="*/ 69098 h 305759"/>
                <a:gd name="connsiteX4" fmla="*/ 146759 w 275675"/>
                <a:gd name="connsiteY4" fmla="*/ 40883 h 305759"/>
                <a:gd name="connsiteX5" fmla="*/ 172657 w 275675"/>
                <a:gd name="connsiteY5" fmla="*/ 12668 h 305759"/>
                <a:gd name="connsiteX6" fmla="*/ 116256 w 275675"/>
                <a:gd name="connsiteY6" fmla="*/ 38004 h 305759"/>
                <a:gd name="connsiteX7" fmla="*/ 112227 w 275675"/>
                <a:gd name="connsiteY7" fmla="*/ 38004 h 305759"/>
                <a:gd name="connsiteX8" fmla="*/ 75969 w 275675"/>
                <a:gd name="connsiteY8" fmla="*/ 0 h 305759"/>
                <a:gd name="connsiteX9" fmla="*/ 105896 w 275675"/>
                <a:gd name="connsiteY9" fmla="*/ 39156 h 305759"/>
                <a:gd name="connsiteX10" fmla="*/ 100717 w 275675"/>
                <a:gd name="connsiteY10" fmla="*/ 40307 h 305759"/>
                <a:gd name="connsiteX11" fmla="*/ 69638 w 275675"/>
                <a:gd name="connsiteY11" fmla="*/ 52400 h 305759"/>
                <a:gd name="connsiteX12" fmla="*/ 23021 w 275675"/>
                <a:gd name="connsiteY12" fmla="*/ 92707 h 305759"/>
                <a:gd name="connsiteX13" fmla="*/ 6331 w 275675"/>
                <a:gd name="connsiteY13" fmla="*/ 69098 h 305759"/>
                <a:gd name="connsiteX14" fmla="*/ 0 w 275675"/>
                <a:gd name="connsiteY14" fmla="*/ 75432 h 305759"/>
                <a:gd name="connsiteX15" fmla="*/ 0 w 275675"/>
                <a:gd name="connsiteY15" fmla="*/ 158350 h 305759"/>
                <a:gd name="connsiteX16" fmla="*/ 3453 w 275675"/>
                <a:gd name="connsiteY16" fmla="*/ 166412 h 305759"/>
                <a:gd name="connsiteX17" fmla="*/ 31654 w 275675"/>
                <a:gd name="connsiteY17" fmla="*/ 195203 h 305759"/>
                <a:gd name="connsiteX18" fmla="*/ 35107 w 275675"/>
                <a:gd name="connsiteY18" fmla="*/ 236086 h 305759"/>
                <a:gd name="connsiteX19" fmla="*/ 105896 w 275675"/>
                <a:gd name="connsiteY19" fmla="*/ 305760 h 305759"/>
                <a:gd name="connsiteX20" fmla="*/ 275676 w 275675"/>
                <a:gd name="connsiteY20" fmla="*/ 141076 h 3057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75675" h="305759">
                  <a:moveTo>
                    <a:pt x="275100" y="140500"/>
                  </a:moveTo>
                  <a:lnTo>
                    <a:pt x="208915" y="75432"/>
                  </a:lnTo>
                  <a:lnTo>
                    <a:pt x="208915" y="75432"/>
                  </a:lnTo>
                  <a:cubicBezTo>
                    <a:pt x="208915" y="71977"/>
                    <a:pt x="206037" y="68523"/>
                    <a:pt x="202584" y="69098"/>
                  </a:cubicBezTo>
                  <a:cubicBezTo>
                    <a:pt x="183016" y="53551"/>
                    <a:pt x="164024" y="44914"/>
                    <a:pt x="146759" y="40883"/>
                  </a:cubicBezTo>
                  <a:cubicBezTo>
                    <a:pt x="166326" y="33398"/>
                    <a:pt x="172657" y="12668"/>
                    <a:pt x="172657" y="12668"/>
                  </a:cubicBezTo>
                  <a:cubicBezTo>
                    <a:pt x="133522" y="1728"/>
                    <a:pt x="119709" y="28791"/>
                    <a:pt x="116256" y="38004"/>
                  </a:cubicBezTo>
                  <a:cubicBezTo>
                    <a:pt x="115105" y="38004"/>
                    <a:pt x="113378" y="38004"/>
                    <a:pt x="112227" y="38004"/>
                  </a:cubicBezTo>
                  <a:lnTo>
                    <a:pt x="75969" y="0"/>
                  </a:lnTo>
                  <a:cubicBezTo>
                    <a:pt x="75969" y="0"/>
                    <a:pt x="76545" y="28791"/>
                    <a:pt x="105896" y="39156"/>
                  </a:cubicBezTo>
                  <a:cubicBezTo>
                    <a:pt x="104170" y="39156"/>
                    <a:pt x="102443" y="39732"/>
                    <a:pt x="100717" y="40307"/>
                  </a:cubicBezTo>
                  <a:cubicBezTo>
                    <a:pt x="89206" y="40883"/>
                    <a:pt x="78271" y="45490"/>
                    <a:pt x="69638" y="52400"/>
                  </a:cubicBezTo>
                  <a:cubicBezTo>
                    <a:pt x="40287" y="68523"/>
                    <a:pt x="23021" y="92707"/>
                    <a:pt x="23021" y="92707"/>
                  </a:cubicBezTo>
                  <a:cubicBezTo>
                    <a:pt x="20143" y="77736"/>
                    <a:pt x="13237" y="69674"/>
                    <a:pt x="6331" y="69098"/>
                  </a:cubicBezTo>
                  <a:cubicBezTo>
                    <a:pt x="2878" y="69098"/>
                    <a:pt x="0" y="71977"/>
                    <a:pt x="0" y="75432"/>
                  </a:cubicBezTo>
                  <a:lnTo>
                    <a:pt x="0" y="158350"/>
                  </a:lnTo>
                  <a:cubicBezTo>
                    <a:pt x="0" y="161229"/>
                    <a:pt x="1151" y="164108"/>
                    <a:pt x="3453" y="166412"/>
                  </a:cubicBezTo>
                  <a:lnTo>
                    <a:pt x="31654" y="195203"/>
                  </a:lnTo>
                  <a:lnTo>
                    <a:pt x="35107" y="236086"/>
                  </a:lnTo>
                  <a:lnTo>
                    <a:pt x="105896" y="305760"/>
                  </a:lnTo>
                  <a:cubicBezTo>
                    <a:pt x="197405" y="304033"/>
                    <a:pt x="271072" y="231479"/>
                    <a:pt x="275676" y="141076"/>
                  </a:cubicBezTo>
                  <a:close/>
                </a:path>
              </a:pathLst>
            </a:custGeom>
            <a:solidFill>
              <a:srgbClr val="087377"/>
            </a:solidFill>
            <a:ln w="12700" cap="flat">
              <a:noFill/>
              <a:prstDash val="solid"/>
              <a:miter/>
            </a:ln>
          </p:spPr>
          <p:txBody>
            <a:bodyPr rtlCol="0" anchor="ctr"/>
            <a:lstStyle/>
            <a:p>
              <a:endParaRPr lang="en-US"/>
            </a:p>
          </p:txBody>
        </p:sp>
        <p:grpSp>
          <p:nvGrpSpPr>
            <p:cNvPr id="63" name="Graphic 39">
              <a:extLst>
                <a:ext uri="{FF2B5EF4-FFF2-40B4-BE49-F238E27FC236}">
                  <a16:creationId xmlns:a16="http://schemas.microsoft.com/office/drawing/2014/main" id="{7778FF5F-AF57-6E3E-4769-8FC356222255}"/>
                </a:ext>
              </a:extLst>
            </p:cNvPr>
            <p:cNvGrpSpPr/>
            <p:nvPr/>
          </p:nvGrpSpPr>
          <p:grpSpPr>
            <a:xfrm>
              <a:off x="5050273" y="3065658"/>
              <a:ext cx="210066" cy="234933"/>
              <a:chOff x="5050273" y="3065658"/>
              <a:chExt cx="210066" cy="234933"/>
            </a:xfrm>
            <a:noFill/>
          </p:grpSpPr>
          <p:sp>
            <p:nvSpPr>
              <p:cNvPr id="64" name="Freeform 63">
                <a:extLst>
                  <a:ext uri="{FF2B5EF4-FFF2-40B4-BE49-F238E27FC236}">
                    <a16:creationId xmlns:a16="http://schemas.microsoft.com/office/drawing/2014/main" id="{0EB4A371-9DDA-891D-C161-291E043CB0FA}"/>
                  </a:ext>
                </a:extLst>
              </p:cNvPr>
              <p:cNvSpPr/>
              <p:nvPr/>
            </p:nvSpPr>
            <p:spPr>
              <a:xfrm>
                <a:off x="5168063" y="3133605"/>
                <a:ext cx="92275" cy="142227"/>
              </a:xfrm>
              <a:custGeom>
                <a:avLst/>
                <a:gdLst>
                  <a:gd name="connsiteX0" fmla="*/ 45658 w 92275"/>
                  <a:gd name="connsiteY0" fmla="*/ 141651 h 142227"/>
                  <a:gd name="connsiteX1" fmla="*/ 88823 w 92275"/>
                  <a:gd name="connsiteY1" fmla="*/ 97313 h 142227"/>
                  <a:gd name="connsiteX2" fmla="*/ 92276 w 92275"/>
                  <a:gd name="connsiteY2" fmla="*/ 89252 h 142227"/>
                  <a:gd name="connsiteX3" fmla="*/ 92276 w 92275"/>
                  <a:gd name="connsiteY3" fmla="*/ 6334 h 142227"/>
                  <a:gd name="connsiteX4" fmla="*/ 85945 w 92275"/>
                  <a:gd name="connsiteY4" fmla="*/ 0 h 142227"/>
                  <a:gd name="connsiteX5" fmla="*/ 69255 w 92275"/>
                  <a:gd name="connsiteY5" fmla="*/ 23608 h 142227"/>
                  <a:gd name="connsiteX6" fmla="*/ 63499 w 92275"/>
                  <a:gd name="connsiteY6" fmla="*/ 69674 h 142227"/>
                  <a:gd name="connsiteX7" fmla="*/ 49687 w 92275"/>
                  <a:gd name="connsiteY7" fmla="*/ 73705 h 142227"/>
                  <a:gd name="connsiteX8" fmla="*/ 34148 w 92275"/>
                  <a:gd name="connsiteY8" fmla="*/ 89252 h 142227"/>
                  <a:gd name="connsiteX9" fmla="*/ 7674 w 92275"/>
                  <a:gd name="connsiteY9" fmla="*/ 101920 h 142227"/>
                  <a:gd name="connsiteX10" fmla="*/ 767 w 92275"/>
                  <a:gd name="connsiteY10" fmla="*/ 142227 h 1422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2275" h="142227">
                    <a:moveTo>
                      <a:pt x="45658" y="141651"/>
                    </a:moveTo>
                    <a:lnTo>
                      <a:pt x="88823" y="97313"/>
                    </a:lnTo>
                    <a:cubicBezTo>
                      <a:pt x="91125" y="95010"/>
                      <a:pt x="92276" y="92131"/>
                      <a:pt x="92276" y="89252"/>
                    </a:cubicBezTo>
                    <a:lnTo>
                      <a:pt x="92276" y="6334"/>
                    </a:lnTo>
                    <a:cubicBezTo>
                      <a:pt x="92276" y="2879"/>
                      <a:pt x="89398" y="0"/>
                      <a:pt x="85945" y="0"/>
                    </a:cubicBezTo>
                    <a:cubicBezTo>
                      <a:pt x="79039" y="0"/>
                      <a:pt x="72132" y="8061"/>
                      <a:pt x="69255" y="23608"/>
                    </a:cubicBezTo>
                    <a:lnTo>
                      <a:pt x="63499" y="69674"/>
                    </a:lnTo>
                    <a:cubicBezTo>
                      <a:pt x="58320" y="69674"/>
                      <a:pt x="53140" y="70250"/>
                      <a:pt x="49687" y="73705"/>
                    </a:cubicBezTo>
                    <a:lnTo>
                      <a:pt x="34148" y="89252"/>
                    </a:lnTo>
                    <a:cubicBezTo>
                      <a:pt x="20335" y="92131"/>
                      <a:pt x="15155" y="93858"/>
                      <a:pt x="7674" y="101920"/>
                    </a:cubicBezTo>
                    <a:cubicBezTo>
                      <a:pt x="-1535" y="111133"/>
                      <a:pt x="-384" y="123801"/>
                      <a:pt x="767" y="142227"/>
                    </a:cubicBezTo>
                  </a:path>
                </a:pathLst>
              </a:custGeom>
              <a:noFill/>
              <a:ln w="12700" cap="flat">
                <a:solidFill>
                  <a:srgbClr val="FFFFFF"/>
                </a:solidFill>
                <a:prstDash val="solid"/>
                <a:miter/>
              </a:ln>
            </p:spPr>
            <p:txBody>
              <a:bodyPr rtlCol="0" anchor="ctr"/>
              <a:lstStyle/>
              <a:p>
                <a:endParaRPr lang="en-US"/>
              </a:p>
            </p:txBody>
          </p:sp>
          <p:sp>
            <p:nvSpPr>
              <p:cNvPr id="65" name="Freeform 64">
                <a:extLst>
                  <a:ext uri="{FF2B5EF4-FFF2-40B4-BE49-F238E27FC236}">
                    <a16:creationId xmlns:a16="http://schemas.microsoft.com/office/drawing/2014/main" id="{FDD797B8-1454-8772-A10F-7142541D8871}"/>
                  </a:ext>
                </a:extLst>
              </p:cNvPr>
              <p:cNvSpPr/>
              <p:nvPr/>
            </p:nvSpPr>
            <p:spPr>
              <a:xfrm>
                <a:off x="5166529" y="3275256"/>
                <a:ext cx="60429" cy="25336"/>
              </a:xfrm>
              <a:custGeom>
                <a:avLst/>
                <a:gdLst>
                  <a:gd name="connsiteX0" fmla="*/ 0 w 60429"/>
                  <a:gd name="connsiteY0" fmla="*/ 0 h 25336"/>
                  <a:gd name="connsiteX1" fmla="*/ 60430 w 60429"/>
                  <a:gd name="connsiteY1" fmla="*/ 0 h 25336"/>
                  <a:gd name="connsiteX2" fmla="*/ 60430 w 60429"/>
                  <a:gd name="connsiteY2" fmla="*/ 25336 h 25336"/>
                  <a:gd name="connsiteX3" fmla="*/ 0 w 60429"/>
                  <a:gd name="connsiteY3" fmla="*/ 25336 h 25336"/>
                </a:gdLst>
                <a:ahLst/>
                <a:cxnLst>
                  <a:cxn ang="0">
                    <a:pos x="connsiteX0" y="connsiteY0"/>
                  </a:cxn>
                  <a:cxn ang="0">
                    <a:pos x="connsiteX1" y="connsiteY1"/>
                  </a:cxn>
                  <a:cxn ang="0">
                    <a:pos x="connsiteX2" y="connsiteY2"/>
                  </a:cxn>
                  <a:cxn ang="0">
                    <a:pos x="connsiteX3" y="connsiteY3"/>
                  </a:cxn>
                </a:cxnLst>
                <a:rect l="l" t="t" r="r" b="b"/>
                <a:pathLst>
                  <a:path w="60429" h="25336">
                    <a:moveTo>
                      <a:pt x="0" y="0"/>
                    </a:moveTo>
                    <a:lnTo>
                      <a:pt x="60430" y="0"/>
                    </a:lnTo>
                    <a:lnTo>
                      <a:pt x="60430" y="25336"/>
                    </a:lnTo>
                    <a:lnTo>
                      <a:pt x="0" y="25336"/>
                    </a:lnTo>
                    <a:close/>
                  </a:path>
                </a:pathLst>
              </a:custGeom>
              <a:noFill/>
              <a:ln w="12700" cap="flat">
                <a:solidFill>
                  <a:srgbClr val="FFFFFF"/>
                </a:solidFill>
                <a:prstDash val="solid"/>
                <a:miter/>
              </a:ln>
            </p:spPr>
            <p:txBody>
              <a:bodyPr rtlCol="0" anchor="ctr"/>
              <a:lstStyle/>
              <a:p>
                <a:endParaRPr lang="en-US"/>
              </a:p>
            </p:txBody>
          </p:sp>
          <p:sp>
            <p:nvSpPr>
              <p:cNvPr id="66" name="Freeform 65">
                <a:extLst>
                  <a:ext uri="{FF2B5EF4-FFF2-40B4-BE49-F238E27FC236}">
                    <a16:creationId xmlns:a16="http://schemas.microsoft.com/office/drawing/2014/main" id="{056AF62C-6751-2DB1-9672-7E927A7EC84D}"/>
                  </a:ext>
                </a:extLst>
              </p:cNvPr>
              <p:cNvSpPr/>
              <p:nvPr/>
            </p:nvSpPr>
            <p:spPr>
              <a:xfrm>
                <a:off x="5214297" y="3203855"/>
                <a:ext cx="26838" cy="36276"/>
              </a:xfrm>
              <a:custGeom>
                <a:avLst/>
                <a:gdLst>
                  <a:gd name="connsiteX0" fmla="*/ 17841 w 26838"/>
                  <a:gd name="connsiteY0" fmla="*/ 0 h 36276"/>
                  <a:gd name="connsiteX1" fmla="*/ 23021 w 26838"/>
                  <a:gd name="connsiteY1" fmla="*/ 1727 h 36276"/>
                  <a:gd name="connsiteX2" fmla="*/ 25899 w 26838"/>
                  <a:gd name="connsiteY2" fmla="*/ 9213 h 36276"/>
                  <a:gd name="connsiteX3" fmla="*/ 0 w 26838"/>
                  <a:gd name="connsiteY3" fmla="*/ 36277 h 36276"/>
                </a:gdLst>
                <a:ahLst/>
                <a:cxnLst>
                  <a:cxn ang="0">
                    <a:pos x="connsiteX0" y="connsiteY0"/>
                  </a:cxn>
                  <a:cxn ang="0">
                    <a:pos x="connsiteX1" y="connsiteY1"/>
                  </a:cxn>
                  <a:cxn ang="0">
                    <a:pos x="connsiteX2" y="connsiteY2"/>
                  </a:cxn>
                  <a:cxn ang="0">
                    <a:pos x="connsiteX3" y="connsiteY3"/>
                  </a:cxn>
                </a:cxnLst>
                <a:rect l="l" t="t" r="r" b="b"/>
                <a:pathLst>
                  <a:path w="26838" h="36276">
                    <a:moveTo>
                      <a:pt x="17841" y="0"/>
                    </a:moveTo>
                    <a:cubicBezTo>
                      <a:pt x="19568" y="0"/>
                      <a:pt x="21294" y="576"/>
                      <a:pt x="23021" y="1727"/>
                    </a:cubicBezTo>
                    <a:cubicBezTo>
                      <a:pt x="25899" y="2879"/>
                      <a:pt x="28201" y="6334"/>
                      <a:pt x="25899" y="9213"/>
                    </a:cubicBezTo>
                    <a:lnTo>
                      <a:pt x="0" y="36277"/>
                    </a:lnTo>
                  </a:path>
                </a:pathLst>
              </a:custGeom>
              <a:noFill/>
              <a:ln w="12700" cap="flat">
                <a:solidFill>
                  <a:srgbClr val="FFFFFF"/>
                </a:solidFill>
                <a:prstDash val="solid"/>
                <a:miter/>
              </a:ln>
            </p:spPr>
            <p:txBody>
              <a:bodyPr rtlCol="0" anchor="ctr"/>
              <a:lstStyle/>
              <a:p>
                <a:endParaRPr lang="en-US"/>
              </a:p>
            </p:txBody>
          </p:sp>
          <p:sp>
            <p:nvSpPr>
              <p:cNvPr id="67" name="Freeform 66">
                <a:extLst>
                  <a:ext uri="{FF2B5EF4-FFF2-40B4-BE49-F238E27FC236}">
                    <a16:creationId xmlns:a16="http://schemas.microsoft.com/office/drawing/2014/main" id="{4A3B2C8D-3C69-9842-6E39-98EDB8A81543}"/>
                  </a:ext>
                </a:extLst>
              </p:cNvPr>
              <p:cNvSpPr/>
              <p:nvPr/>
            </p:nvSpPr>
            <p:spPr>
              <a:xfrm>
                <a:off x="5050273" y="3133605"/>
                <a:ext cx="92275" cy="141651"/>
              </a:xfrm>
              <a:custGeom>
                <a:avLst/>
                <a:gdLst>
                  <a:gd name="connsiteX0" fmla="*/ 91508 w 92275"/>
                  <a:gd name="connsiteY0" fmla="*/ 141076 h 141651"/>
                  <a:gd name="connsiteX1" fmla="*/ 84602 w 92275"/>
                  <a:gd name="connsiteY1" fmla="*/ 101920 h 141651"/>
                  <a:gd name="connsiteX2" fmla="*/ 58128 w 92275"/>
                  <a:gd name="connsiteY2" fmla="*/ 89252 h 141651"/>
                  <a:gd name="connsiteX3" fmla="*/ 42589 w 92275"/>
                  <a:gd name="connsiteY3" fmla="*/ 73705 h 141651"/>
                  <a:gd name="connsiteX4" fmla="*/ 28776 w 92275"/>
                  <a:gd name="connsiteY4" fmla="*/ 69674 h 141651"/>
                  <a:gd name="connsiteX5" fmla="*/ 23021 w 92275"/>
                  <a:gd name="connsiteY5" fmla="*/ 23608 h 141651"/>
                  <a:gd name="connsiteX6" fmla="*/ 6331 w 92275"/>
                  <a:gd name="connsiteY6" fmla="*/ 0 h 141651"/>
                  <a:gd name="connsiteX7" fmla="*/ 0 w 92275"/>
                  <a:gd name="connsiteY7" fmla="*/ 6334 h 141651"/>
                  <a:gd name="connsiteX8" fmla="*/ 0 w 92275"/>
                  <a:gd name="connsiteY8" fmla="*/ 89252 h 141651"/>
                  <a:gd name="connsiteX9" fmla="*/ 3453 w 92275"/>
                  <a:gd name="connsiteY9" fmla="*/ 97313 h 141651"/>
                  <a:gd name="connsiteX10" fmla="*/ 46617 w 92275"/>
                  <a:gd name="connsiteY10" fmla="*/ 141651 h 141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2275" h="141651">
                    <a:moveTo>
                      <a:pt x="91508" y="141076"/>
                    </a:moveTo>
                    <a:cubicBezTo>
                      <a:pt x="92659" y="123225"/>
                      <a:pt x="93810" y="110557"/>
                      <a:pt x="84602" y="101920"/>
                    </a:cubicBezTo>
                    <a:cubicBezTo>
                      <a:pt x="77120" y="94434"/>
                      <a:pt x="71940" y="92707"/>
                      <a:pt x="58128" y="89252"/>
                    </a:cubicBezTo>
                    <a:lnTo>
                      <a:pt x="42589" y="73705"/>
                    </a:lnTo>
                    <a:cubicBezTo>
                      <a:pt x="39711" y="70826"/>
                      <a:pt x="33956" y="69098"/>
                      <a:pt x="28776" y="69674"/>
                    </a:cubicBezTo>
                    <a:lnTo>
                      <a:pt x="23021" y="23608"/>
                    </a:lnTo>
                    <a:cubicBezTo>
                      <a:pt x="20143" y="8637"/>
                      <a:pt x="13237" y="576"/>
                      <a:pt x="6331" y="0"/>
                    </a:cubicBezTo>
                    <a:cubicBezTo>
                      <a:pt x="2878" y="0"/>
                      <a:pt x="0" y="2879"/>
                      <a:pt x="0" y="6334"/>
                    </a:cubicBezTo>
                    <a:lnTo>
                      <a:pt x="0" y="89252"/>
                    </a:lnTo>
                    <a:cubicBezTo>
                      <a:pt x="0" y="92131"/>
                      <a:pt x="1151" y="95010"/>
                      <a:pt x="3453" y="97313"/>
                    </a:cubicBezTo>
                    <a:lnTo>
                      <a:pt x="46617" y="141651"/>
                    </a:lnTo>
                  </a:path>
                </a:pathLst>
              </a:custGeom>
              <a:noFill/>
              <a:ln w="12700" cap="flat">
                <a:solidFill>
                  <a:srgbClr val="FFFFFF"/>
                </a:solidFill>
                <a:prstDash val="solid"/>
                <a:miter/>
              </a:ln>
            </p:spPr>
            <p:txBody>
              <a:bodyPr rtlCol="0" anchor="ctr"/>
              <a:lstStyle/>
              <a:p>
                <a:endParaRPr lang="en-US"/>
              </a:p>
            </p:txBody>
          </p:sp>
          <p:sp>
            <p:nvSpPr>
              <p:cNvPr id="68" name="Freeform 67">
                <a:extLst>
                  <a:ext uri="{FF2B5EF4-FFF2-40B4-BE49-F238E27FC236}">
                    <a16:creationId xmlns:a16="http://schemas.microsoft.com/office/drawing/2014/main" id="{69AA2CC9-A3E4-41C7-4D2F-818E392AEC06}"/>
                  </a:ext>
                </a:extLst>
              </p:cNvPr>
              <p:cNvSpPr/>
              <p:nvPr/>
            </p:nvSpPr>
            <p:spPr>
              <a:xfrm>
                <a:off x="5085380" y="3275256"/>
                <a:ext cx="60429" cy="25336"/>
              </a:xfrm>
              <a:custGeom>
                <a:avLst/>
                <a:gdLst>
                  <a:gd name="connsiteX0" fmla="*/ 0 w 60429"/>
                  <a:gd name="connsiteY0" fmla="*/ 0 h 25336"/>
                  <a:gd name="connsiteX1" fmla="*/ 60430 w 60429"/>
                  <a:gd name="connsiteY1" fmla="*/ 0 h 25336"/>
                  <a:gd name="connsiteX2" fmla="*/ 60430 w 60429"/>
                  <a:gd name="connsiteY2" fmla="*/ 25336 h 25336"/>
                  <a:gd name="connsiteX3" fmla="*/ 0 w 60429"/>
                  <a:gd name="connsiteY3" fmla="*/ 25336 h 25336"/>
                </a:gdLst>
                <a:ahLst/>
                <a:cxnLst>
                  <a:cxn ang="0">
                    <a:pos x="connsiteX0" y="connsiteY0"/>
                  </a:cxn>
                  <a:cxn ang="0">
                    <a:pos x="connsiteX1" y="connsiteY1"/>
                  </a:cxn>
                  <a:cxn ang="0">
                    <a:pos x="connsiteX2" y="connsiteY2"/>
                  </a:cxn>
                  <a:cxn ang="0">
                    <a:pos x="connsiteX3" y="connsiteY3"/>
                  </a:cxn>
                </a:cxnLst>
                <a:rect l="l" t="t" r="r" b="b"/>
                <a:pathLst>
                  <a:path w="60429" h="25336">
                    <a:moveTo>
                      <a:pt x="0" y="0"/>
                    </a:moveTo>
                    <a:lnTo>
                      <a:pt x="60430" y="0"/>
                    </a:lnTo>
                    <a:lnTo>
                      <a:pt x="60430" y="25336"/>
                    </a:lnTo>
                    <a:lnTo>
                      <a:pt x="0" y="25336"/>
                    </a:lnTo>
                    <a:close/>
                  </a:path>
                </a:pathLst>
              </a:custGeom>
              <a:noFill/>
              <a:ln w="12700" cap="flat">
                <a:solidFill>
                  <a:srgbClr val="FFFFFF"/>
                </a:solidFill>
                <a:prstDash val="solid"/>
                <a:miter/>
              </a:ln>
            </p:spPr>
            <p:txBody>
              <a:bodyPr rtlCol="0" anchor="ctr"/>
              <a:lstStyle/>
              <a:p>
                <a:endParaRPr lang="en-US"/>
              </a:p>
            </p:txBody>
          </p:sp>
          <p:sp>
            <p:nvSpPr>
              <p:cNvPr id="69" name="Freeform 68">
                <a:extLst>
                  <a:ext uri="{FF2B5EF4-FFF2-40B4-BE49-F238E27FC236}">
                    <a16:creationId xmlns:a16="http://schemas.microsoft.com/office/drawing/2014/main" id="{C2BA30C7-35EA-891B-EB6C-6B88FD070BBD}"/>
                  </a:ext>
                </a:extLst>
              </p:cNvPr>
              <p:cNvSpPr/>
              <p:nvPr/>
            </p:nvSpPr>
            <p:spPr>
              <a:xfrm>
                <a:off x="5069224" y="3203855"/>
                <a:ext cx="28817" cy="36276"/>
              </a:xfrm>
              <a:custGeom>
                <a:avLst/>
                <a:gdLst>
                  <a:gd name="connsiteX0" fmla="*/ 9825 w 28817"/>
                  <a:gd name="connsiteY0" fmla="*/ 0 h 36276"/>
                  <a:gd name="connsiteX1" fmla="*/ 4070 w 28817"/>
                  <a:gd name="connsiteY1" fmla="*/ 1727 h 36276"/>
                  <a:gd name="connsiteX2" fmla="*/ 1192 w 28817"/>
                  <a:gd name="connsiteY2" fmla="*/ 9213 h 36276"/>
                  <a:gd name="connsiteX3" fmla="*/ 28817 w 28817"/>
                  <a:gd name="connsiteY3" fmla="*/ 36277 h 36276"/>
                </a:gdLst>
                <a:ahLst/>
                <a:cxnLst>
                  <a:cxn ang="0">
                    <a:pos x="connsiteX0" y="connsiteY0"/>
                  </a:cxn>
                  <a:cxn ang="0">
                    <a:pos x="connsiteX1" y="connsiteY1"/>
                  </a:cxn>
                  <a:cxn ang="0">
                    <a:pos x="connsiteX2" y="connsiteY2"/>
                  </a:cxn>
                  <a:cxn ang="0">
                    <a:pos x="connsiteX3" y="connsiteY3"/>
                  </a:cxn>
                </a:cxnLst>
                <a:rect l="l" t="t" r="r" b="b"/>
                <a:pathLst>
                  <a:path w="28817" h="36276">
                    <a:moveTo>
                      <a:pt x="9825" y="0"/>
                    </a:moveTo>
                    <a:cubicBezTo>
                      <a:pt x="7523" y="0"/>
                      <a:pt x="5796" y="576"/>
                      <a:pt x="4070" y="1727"/>
                    </a:cubicBezTo>
                    <a:cubicBezTo>
                      <a:pt x="1192" y="2879"/>
                      <a:pt x="-1686" y="6334"/>
                      <a:pt x="1192" y="9213"/>
                    </a:cubicBezTo>
                    <a:lnTo>
                      <a:pt x="28817" y="36277"/>
                    </a:lnTo>
                  </a:path>
                </a:pathLst>
              </a:custGeom>
              <a:noFill/>
              <a:ln w="12700" cap="flat">
                <a:solidFill>
                  <a:srgbClr val="FFFFFF"/>
                </a:solidFill>
                <a:prstDash val="solid"/>
                <a:miter/>
              </a:ln>
            </p:spPr>
            <p:txBody>
              <a:bodyPr rtlCol="0" anchor="ctr"/>
              <a:lstStyle/>
              <a:p>
                <a:endParaRPr lang="en-US"/>
              </a:p>
            </p:txBody>
          </p:sp>
          <p:sp>
            <p:nvSpPr>
              <p:cNvPr id="70" name="Freeform 69">
                <a:extLst>
                  <a:ext uri="{FF2B5EF4-FFF2-40B4-BE49-F238E27FC236}">
                    <a16:creationId xmlns:a16="http://schemas.microsoft.com/office/drawing/2014/main" id="{ACEDB0DE-600C-5FFC-CD26-3A6B717102FA}"/>
                  </a:ext>
                </a:extLst>
              </p:cNvPr>
              <p:cNvSpPr/>
              <p:nvPr/>
            </p:nvSpPr>
            <p:spPr>
              <a:xfrm>
                <a:off x="5099768" y="3105389"/>
                <a:ext cx="109349" cy="111708"/>
              </a:xfrm>
              <a:custGeom>
                <a:avLst/>
                <a:gdLst>
                  <a:gd name="connsiteX0" fmla="*/ 109349 w 109349"/>
                  <a:gd name="connsiteY0" fmla="*/ 55854 h 111708"/>
                  <a:gd name="connsiteX1" fmla="*/ 54675 w 109349"/>
                  <a:gd name="connsiteY1" fmla="*/ 111709 h 111708"/>
                  <a:gd name="connsiteX2" fmla="*/ 0 w 109349"/>
                  <a:gd name="connsiteY2" fmla="*/ 55854 h 111708"/>
                  <a:gd name="connsiteX3" fmla="*/ 54675 w 109349"/>
                  <a:gd name="connsiteY3" fmla="*/ 0 h 111708"/>
                  <a:gd name="connsiteX4" fmla="*/ 109349 w 109349"/>
                  <a:gd name="connsiteY4" fmla="*/ 55854 h 1117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349" h="111708">
                    <a:moveTo>
                      <a:pt x="109349" y="55854"/>
                    </a:moveTo>
                    <a:cubicBezTo>
                      <a:pt x="109349" y="86702"/>
                      <a:pt x="84871" y="111709"/>
                      <a:pt x="54675" y="111709"/>
                    </a:cubicBezTo>
                    <a:cubicBezTo>
                      <a:pt x="24479" y="111709"/>
                      <a:pt x="0" y="86702"/>
                      <a:pt x="0" y="55854"/>
                    </a:cubicBezTo>
                    <a:cubicBezTo>
                      <a:pt x="0" y="25007"/>
                      <a:pt x="24479" y="0"/>
                      <a:pt x="54675" y="0"/>
                    </a:cubicBezTo>
                    <a:cubicBezTo>
                      <a:pt x="84871" y="0"/>
                      <a:pt x="109349" y="25007"/>
                      <a:pt x="109349" y="55854"/>
                    </a:cubicBezTo>
                    <a:close/>
                  </a:path>
                </a:pathLst>
              </a:custGeom>
              <a:noFill/>
              <a:ln w="12700" cap="flat">
                <a:solidFill>
                  <a:srgbClr val="FFFFFF"/>
                </a:solidFill>
                <a:prstDash val="solid"/>
                <a:miter/>
              </a:ln>
            </p:spPr>
            <p:txBody>
              <a:bodyPr rtlCol="0" anchor="ctr"/>
              <a:lstStyle/>
              <a:p>
                <a:endParaRPr lang="en-US"/>
              </a:p>
            </p:txBody>
          </p:sp>
          <p:sp>
            <p:nvSpPr>
              <p:cNvPr id="71" name="Freeform 70">
                <a:extLst>
                  <a:ext uri="{FF2B5EF4-FFF2-40B4-BE49-F238E27FC236}">
                    <a16:creationId xmlns:a16="http://schemas.microsoft.com/office/drawing/2014/main" id="{FA14CDA1-BF32-D4E0-9DB2-7531477FF436}"/>
                  </a:ext>
                </a:extLst>
              </p:cNvPr>
              <p:cNvSpPr/>
              <p:nvPr/>
            </p:nvSpPr>
            <p:spPr>
              <a:xfrm rot="-947999">
                <a:off x="5112912" y="3116152"/>
                <a:ext cx="87479" cy="87524"/>
              </a:xfrm>
              <a:custGeom>
                <a:avLst/>
                <a:gdLst>
                  <a:gd name="connsiteX0" fmla="*/ 87480 w 87479"/>
                  <a:gd name="connsiteY0" fmla="*/ 43762 h 87524"/>
                  <a:gd name="connsiteX1" fmla="*/ 43740 w 87479"/>
                  <a:gd name="connsiteY1" fmla="*/ 87524 h 87524"/>
                  <a:gd name="connsiteX2" fmla="*/ 0 w 87479"/>
                  <a:gd name="connsiteY2" fmla="*/ 43762 h 87524"/>
                  <a:gd name="connsiteX3" fmla="*/ 43740 w 87479"/>
                  <a:gd name="connsiteY3" fmla="*/ 0 h 87524"/>
                  <a:gd name="connsiteX4" fmla="*/ 87480 w 87479"/>
                  <a:gd name="connsiteY4" fmla="*/ 43762 h 875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479" h="87524">
                    <a:moveTo>
                      <a:pt x="87480" y="43762"/>
                    </a:moveTo>
                    <a:cubicBezTo>
                      <a:pt x="87480" y="67931"/>
                      <a:pt x="67897" y="87524"/>
                      <a:pt x="43740" y="87524"/>
                    </a:cubicBezTo>
                    <a:cubicBezTo>
                      <a:pt x="19583" y="87524"/>
                      <a:pt x="0" y="67931"/>
                      <a:pt x="0" y="43762"/>
                    </a:cubicBezTo>
                    <a:cubicBezTo>
                      <a:pt x="0" y="19592"/>
                      <a:pt x="19583" y="0"/>
                      <a:pt x="43740" y="0"/>
                    </a:cubicBezTo>
                    <a:cubicBezTo>
                      <a:pt x="67897" y="0"/>
                      <a:pt x="87480" y="19593"/>
                      <a:pt x="87480" y="43762"/>
                    </a:cubicBezTo>
                    <a:close/>
                  </a:path>
                </a:pathLst>
              </a:custGeom>
              <a:noFill/>
              <a:ln w="12700" cap="flat">
                <a:solidFill>
                  <a:srgbClr val="FFFFFF"/>
                </a:solidFill>
                <a:prstDash val="solid"/>
                <a:miter/>
              </a:ln>
            </p:spPr>
            <p:txBody>
              <a:bodyPr rtlCol="0" anchor="ctr"/>
              <a:lstStyle/>
              <a:p>
                <a:endParaRPr lang="en-US"/>
              </a:p>
            </p:txBody>
          </p:sp>
          <p:sp>
            <p:nvSpPr>
              <p:cNvPr id="72" name="Freeform 71">
                <a:extLst>
                  <a:ext uri="{FF2B5EF4-FFF2-40B4-BE49-F238E27FC236}">
                    <a16:creationId xmlns:a16="http://schemas.microsoft.com/office/drawing/2014/main" id="{E4283541-18CF-71CF-8F09-1DD3FDAAB114}"/>
                  </a:ext>
                </a:extLst>
              </p:cNvPr>
              <p:cNvSpPr/>
              <p:nvPr/>
            </p:nvSpPr>
            <p:spPr>
              <a:xfrm>
                <a:off x="5126818" y="3065658"/>
                <a:ext cx="39711" cy="41458"/>
              </a:xfrm>
              <a:custGeom>
                <a:avLst/>
                <a:gdLst>
                  <a:gd name="connsiteX0" fmla="*/ 0 w 39711"/>
                  <a:gd name="connsiteY0" fmla="*/ 0 h 41458"/>
                  <a:gd name="connsiteX1" fmla="*/ 39711 w 39711"/>
                  <a:gd name="connsiteY1" fmla="*/ 41459 h 41458"/>
                </a:gdLst>
                <a:ahLst/>
                <a:cxnLst>
                  <a:cxn ang="0">
                    <a:pos x="connsiteX0" y="connsiteY0"/>
                  </a:cxn>
                  <a:cxn ang="0">
                    <a:pos x="connsiteX1" y="connsiteY1"/>
                  </a:cxn>
                </a:cxnLst>
                <a:rect l="l" t="t" r="r" b="b"/>
                <a:pathLst>
                  <a:path w="39711" h="41458">
                    <a:moveTo>
                      <a:pt x="0" y="0"/>
                    </a:moveTo>
                    <a:cubicBezTo>
                      <a:pt x="0" y="0"/>
                      <a:pt x="575" y="35125"/>
                      <a:pt x="39711" y="41459"/>
                    </a:cubicBezTo>
                  </a:path>
                </a:pathLst>
              </a:custGeom>
              <a:noFill/>
              <a:ln w="12700" cap="flat">
                <a:solidFill>
                  <a:srgbClr val="FFFFFF"/>
                </a:solidFill>
                <a:prstDash val="solid"/>
                <a:miter/>
              </a:ln>
            </p:spPr>
            <p:txBody>
              <a:bodyPr rtlCol="0" anchor="ctr"/>
              <a:lstStyle/>
              <a:p>
                <a:endParaRPr lang="en-US"/>
              </a:p>
            </p:txBody>
          </p:sp>
          <p:sp>
            <p:nvSpPr>
              <p:cNvPr id="73" name="Freeform 72">
                <a:extLst>
                  <a:ext uri="{FF2B5EF4-FFF2-40B4-BE49-F238E27FC236}">
                    <a16:creationId xmlns:a16="http://schemas.microsoft.com/office/drawing/2014/main" id="{66DAC889-F876-F58A-8253-5E2CA89EBB0D}"/>
                  </a:ext>
                </a:extLst>
              </p:cNvPr>
              <p:cNvSpPr/>
              <p:nvPr/>
            </p:nvSpPr>
            <p:spPr>
              <a:xfrm>
                <a:off x="5166529" y="3075715"/>
                <a:ext cx="56976" cy="33260"/>
              </a:xfrm>
              <a:custGeom>
                <a:avLst/>
                <a:gdLst>
                  <a:gd name="connsiteX0" fmla="*/ 0 w 56976"/>
                  <a:gd name="connsiteY0" fmla="*/ 30826 h 33260"/>
                  <a:gd name="connsiteX1" fmla="*/ 56977 w 56976"/>
                  <a:gd name="connsiteY1" fmla="*/ 2610 h 33260"/>
                  <a:gd name="connsiteX2" fmla="*/ 0 w 56976"/>
                  <a:gd name="connsiteY2" fmla="*/ 30826 h 33260"/>
                </a:gdLst>
                <a:ahLst/>
                <a:cxnLst>
                  <a:cxn ang="0">
                    <a:pos x="connsiteX0" y="connsiteY0"/>
                  </a:cxn>
                  <a:cxn ang="0">
                    <a:pos x="connsiteX1" y="connsiteY1"/>
                  </a:cxn>
                  <a:cxn ang="0">
                    <a:pos x="connsiteX2" y="connsiteY2"/>
                  </a:cxn>
                </a:cxnLst>
                <a:rect l="l" t="t" r="r" b="b"/>
                <a:pathLst>
                  <a:path w="56976" h="33260">
                    <a:moveTo>
                      <a:pt x="0" y="30826"/>
                    </a:moveTo>
                    <a:cubicBezTo>
                      <a:pt x="0" y="30826"/>
                      <a:pt x="10359" y="-10633"/>
                      <a:pt x="56977" y="2610"/>
                    </a:cubicBezTo>
                    <a:cubicBezTo>
                      <a:pt x="56977" y="2610"/>
                      <a:pt x="45466" y="43494"/>
                      <a:pt x="0" y="30826"/>
                    </a:cubicBezTo>
                    <a:close/>
                  </a:path>
                </a:pathLst>
              </a:custGeom>
              <a:noFill/>
              <a:ln w="12700" cap="flat">
                <a:solidFill>
                  <a:srgbClr val="FFFFFF"/>
                </a:solidFill>
                <a:prstDash val="solid"/>
                <a:miter/>
              </a:ln>
            </p:spPr>
            <p:txBody>
              <a:bodyPr rtlCol="0" anchor="ctr"/>
              <a:lstStyle/>
              <a:p>
                <a:endParaRPr lang="en-US"/>
              </a:p>
            </p:txBody>
          </p:sp>
          <p:sp>
            <p:nvSpPr>
              <p:cNvPr id="74" name="Freeform 73">
                <a:extLst>
                  <a:ext uri="{FF2B5EF4-FFF2-40B4-BE49-F238E27FC236}">
                    <a16:creationId xmlns:a16="http://schemas.microsoft.com/office/drawing/2014/main" id="{B5012D4F-E6B2-C9E0-4D9A-0A9207345F7D}"/>
                  </a:ext>
                </a:extLst>
              </p:cNvPr>
              <p:cNvSpPr/>
              <p:nvPr/>
            </p:nvSpPr>
            <p:spPr>
              <a:xfrm>
                <a:off x="5166529" y="3078326"/>
                <a:ext cx="56976" cy="28790"/>
              </a:xfrm>
              <a:custGeom>
                <a:avLst/>
                <a:gdLst>
                  <a:gd name="connsiteX0" fmla="*/ 56977 w 56976"/>
                  <a:gd name="connsiteY0" fmla="*/ 0 h 28790"/>
                  <a:gd name="connsiteX1" fmla="*/ 0 w 56976"/>
                  <a:gd name="connsiteY1" fmla="*/ 28791 h 28790"/>
                </a:gdLst>
                <a:ahLst/>
                <a:cxnLst>
                  <a:cxn ang="0">
                    <a:pos x="connsiteX0" y="connsiteY0"/>
                  </a:cxn>
                  <a:cxn ang="0">
                    <a:pos x="connsiteX1" y="connsiteY1"/>
                  </a:cxn>
                </a:cxnLst>
                <a:rect l="l" t="t" r="r" b="b"/>
                <a:pathLst>
                  <a:path w="56976" h="28790">
                    <a:moveTo>
                      <a:pt x="56977" y="0"/>
                    </a:moveTo>
                    <a:lnTo>
                      <a:pt x="0" y="28791"/>
                    </a:lnTo>
                  </a:path>
                </a:pathLst>
              </a:custGeom>
              <a:ln w="12700" cap="flat">
                <a:solidFill>
                  <a:srgbClr val="FFFFFF"/>
                </a:solidFill>
                <a:prstDash val="solid"/>
                <a:miter/>
              </a:ln>
            </p:spPr>
            <p:txBody>
              <a:bodyPr rtlCol="0" anchor="ctr"/>
              <a:lstStyle/>
              <a:p>
                <a:endParaRPr lang="en-US"/>
              </a:p>
            </p:txBody>
          </p:sp>
          <p:sp>
            <p:nvSpPr>
              <p:cNvPr id="75" name="Freeform 74">
                <a:extLst>
                  <a:ext uri="{FF2B5EF4-FFF2-40B4-BE49-F238E27FC236}">
                    <a16:creationId xmlns:a16="http://schemas.microsoft.com/office/drawing/2014/main" id="{E4F24073-2742-1CDF-799C-D25E2935B855}"/>
                  </a:ext>
                </a:extLst>
              </p:cNvPr>
              <p:cNvSpPr/>
              <p:nvPr/>
            </p:nvSpPr>
            <p:spPr>
              <a:xfrm>
                <a:off x="5128544" y="3135332"/>
                <a:ext cx="44315" cy="52975"/>
              </a:xfrm>
              <a:custGeom>
                <a:avLst/>
                <a:gdLst>
                  <a:gd name="connsiteX0" fmla="*/ 43164 w 44315"/>
                  <a:gd name="connsiteY0" fmla="*/ 46065 h 52975"/>
                  <a:gd name="connsiteX1" fmla="*/ 25899 w 44315"/>
                  <a:gd name="connsiteY1" fmla="*/ 52975 h 52975"/>
                  <a:gd name="connsiteX2" fmla="*/ 0 w 44315"/>
                  <a:gd name="connsiteY2" fmla="*/ 26488 h 52975"/>
                  <a:gd name="connsiteX3" fmla="*/ 25899 w 44315"/>
                  <a:gd name="connsiteY3" fmla="*/ 0 h 52975"/>
                  <a:gd name="connsiteX4" fmla="*/ 44315 w 44315"/>
                  <a:gd name="connsiteY4" fmla="*/ 7486 h 52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315" h="52975">
                    <a:moveTo>
                      <a:pt x="43164" y="46065"/>
                    </a:moveTo>
                    <a:cubicBezTo>
                      <a:pt x="38560" y="50096"/>
                      <a:pt x="32229" y="52975"/>
                      <a:pt x="25899" y="52975"/>
                    </a:cubicBezTo>
                    <a:cubicBezTo>
                      <a:pt x="11510" y="52975"/>
                      <a:pt x="0" y="41459"/>
                      <a:pt x="0" y="26488"/>
                    </a:cubicBezTo>
                    <a:cubicBezTo>
                      <a:pt x="0" y="11516"/>
                      <a:pt x="11510" y="0"/>
                      <a:pt x="25899" y="0"/>
                    </a:cubicBezTo>
                    <a:cubicBezTo>
                      <a:pt x="40287" y="0"/>
                      <a:pt x="39711" y="2879"/>
                      <a:pt x="44315" y="7486"/>
                    </a:cubicBezTo>
                  </a:path>
                </a:pathLst>
              </a:custGeom>
              <a:noFill/>
              <a:ln w="12700" cap="flat">
                <a:solidFill>
                  <a:srgbClr val="FFFFFF"/>
                </a:solidFill>
                <a:prstDash val="solid"/>
                <a:miter/>
              </a:ln>
            </p:spPr>
            <p:txBody>
              <a:bodyPr rtlCol="0" anchor="ctr"/>
              <a:lstStyle/>
              <a:p>
                <a:endParaRPr lang="en-US"/>
              </a:p>
            </p:txBody>
          </p:sp>
          <p:sp>
            <p:nvSpPr>
              <p:cNvPr id="76" name="Freeform 75">
                <a:extLst>
                  <a:ext uri="{FF2B5EF4-FFF2-40B4-BE49-F238E27FC236}">
                    <a16:creationId xmlns:a16="http://schemas.microsoft.com/office/drawing/2014/main" id="{ADBD9150-5FA2-0AC0-2EA1-8D3185C30A40}"/>
                  </a:ext>
                </a:extLst>
              </p:cNvPr>
              <p:cNvSpPr/>
              <p:nvPr/>
            </p:nvSpPr>
            <p:spPr>
              <a:xfrm>
                <a:off x="5120487" y="3156637"/>
                <a:ext cx="39711" cy="5758"/>
              </a:xfrm>
              <a:custGeom>
                <a:avLst/>
                <a:gdLst>
                  <a:gd name="connsiteX0" fmla="*/ 0 w 39711"/>
                  <a:gd name="connsiteY0" fmla="*/ 0 h 5758"/>
                  <a:gd name="connsiteX1" fmla="*/ 39711 w 39711"/>
                  <a:gd name="connsiteY1" fmla="*/ 0 h 5758"/>
                </a:gdLst>
                <a:ahLst/>
                <a:cxnLst>
                  <a:cxn ang="0">
                    <a:pos x="connsiteX0" y="connsiteY0"/>
                  </a:cxn>
                  <a:cxn ang="0">
                    <a:pos x="connsiteX1" y="connsiteY1"/>
                  </a:cxn>
                </a:cxnLst>
                <a:rect l="l" t="t" r="r" b="b"/>
                <a:pathLst>
                  <a:path w="39711" h="5758">
                    <a:moveTo>
                      <a:pt x="0" y="0"/>
                    </a:moveTo>
                    <a:lnTo>
                      <a:pt x="39711" y="0"/>
                    </a:lnTo>
                  </a:path>
                </a:pathLst>
              </a:custGeom>
              <a:ln w="12700" cap="flat">
                <a:solidFill>
                  <a:srgbClr val="FFFFFF"/>
                </a:solidFill>
                <a:prstDash val="solid"/>
                <a:miter/>
              </a:ln>
            </p:spPr>
            <p:txBody>
              <a:bodyPr rtlCol="0" anchor="ctr"/>
              <a:lstStyle/>
              <a:p>
                <a:endParaRPr lang="en-US"/>
              </a:p>
            </p:txBody>
          </p:sp>
          <p:sp>
            <p:nvSpPr>
              <p:cNvPr id="77" name="Freeform 76">
                <a:extLst>
                  <a:ext uri="{FF2B5EF4-FFF2-40B4-BE49-F238E27FC236}">
                    <a16:creationId xmlns:a16="http://schemas.microsoft.com/office/drawing/2014/main" id="{66DC2412-ABE6-8905-1B2B-00A7747A44DE}"/>
                  </a:ext>
                </a:extLst>
              </p:cNvPr>
              <p:cNvSpPr/>
              <p:nvPr/>
            </p:nvSpPr>
            <p:spPr>
              <a:xfrm>
                <a:off x="5120487" y="3167578"/>
                <a:ext cx="39711" cy="5758"/>
              </a:xfrm>
              <a:custGeom>
                <a:avLst/>
                <a:gdLst>
                  <a:gd name="connsiteX0" fmla="*/ 0 w 39711"/>
                  <a:gd name="connsiteY0" fmla="*/ 0 h 5758"/>
                  <a:gd name="connsiteX1" fmla="*/ 39711 w 39711"/>
                  <a:gd name="connsiteY1" fmla="*/ 0 h 5758"/>
                </a:gdLst>
                <a:ahLst/>
                <a:cxnLst>
                  <a:cxn ang="0">
                    <a:pos x="connsiteX0" y="connsiteY0"/>
                  </a:cxn>
                  <a:cxn ang="0">
                    <a:pos x="connsiteX1" y="connsiteY1"/>
                  </a:cxn>
                </a:cxnLst>
                <a:rect l="l" t="t" r="r" b="b"/>
                <a:pathLst>
                  <a:path w="39711" h="5758">
                    <a:moveTo>
                      <a:pt x="0" y="0"/>
                    </a:moveTo>
                    <a:lnTo>
                      <a:pt x="39711" y="0"/>
                    </a:lnTo>
                  </a:path>
                </a:pathLst>
              </a:custGeom>
              <a:ln w="12700" cap="flat">
                <a:solidFill>
                  <a:srgbClr val="FFFFFF"/>
                </a:solidFill>
                <a:prstDash val="solid"/>
                <a:miter/>
              </a:ln>
            </p:spPr>
            <p:txBody>
              <a:bodyPr rtlCol="0" anchor="ctr"/>
              <a:lstStyle/>
              <a:p>
                <a:endParaRPr lang="en-US"/>
              </a:p>
            </p:txBody>
          </p:sp>
        </p:grpSp>
      </p:grpSp>
      <p:sp>
        <p:nvSpPr>
          <p:cNvPr id="79" name="Slide Number Placeholder 5">
            <a:extLst>
              <a:ext uri="{FF2B5EF4-FFF2-40B4-BE49-F238E27FC236}">
                <a16:creationId xmlns:a16="http://schemas.microsoft.com/office/drawing/2014/main" id="{8940E1EE-156A-3676-2EB9-BF5C6A0B36CB}"/>
              </a:ext>
            </a:extLst>
          </p:cNvPr>
          <p:cNvSpPr txBox="1">
            <a:spLocks/>
          </p:cNvSpPr>
          <p:nvPr/>
        </p:nvSpPr>
        <p:spPr>
          <a:xfrm>
            <a:off x="11681466" y="652611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60</a:t>
            </a:fld>
            <a:endParaRPr lang="fr-CA" sz="1200" dirty="0"/>
          </a:p>
        </p:txBody>
      </p:sp>
      <p:pic>
        <p:nvPicPr>
          <p:cNvPr id="9" name="Picture 8">
            <a:extLst>
              <a:ext uri="{FF2B5EF4-FFF2-40B4-BE49-F238E27FC236}">
                <a16:creationId xmlns:a16="http://schemas.microsoft.com/office/drawing/2014/main" id="{AA109F05-2D11-D6A6-49EA-8764AA2393F3}"/>
              </a:ext>
            </a:extLst>
          </p:cNvPr>
          <p:cNvPicPr>
            <a:picLocks noChangeAspect="1"/>
          </p:cNvPicPr>
          <p:nvPr/>
        </p:nvPicPr>
        <p:blipFill rotWithShape="1">
          <a:blip r:embed="rId2"/>
          <a:srcRect t="1356" b="1356"/>
          <a:stretch/>
        </p:blipFill>
        <p:spPr>
          <a:xfrm>
            <a:off x="5441006" y="586611"/>
            <a:ext cx="6272862" cy="5903546"/>
          </a:xfrm>
          <a:prstGeom prst="rect">
            <a:avLst/>
          </a:prstGeom>
        </p:spPr>
      </p:pic>
      <p:sp>
        <p:nvSpPr>
          <p:cNvPr id="10" name="TextBox 9">
            <a:extLst>
              <a:ext uri="{FF2B5EF4-FFF2-40B4-BE49-F238E27FC236}">
                <a16:creationId xmlns:a16="http://schemas.microsoft.com/office/drawing/2014/main" id="{28A199F2-5D4D-1BE4-6CE1-03EF86C4B078}"/>
              </a:ext>
            </a:extLst>
          </p:cNvPr>
          <p:cNvSpPr txBox="1"/>
          <p:nvPr/>
        </p:nvSpPr>
        <p:spPr>
          <a:xfrm>
            <a:off x="8255281" y="367843"/>
            <a:ext cx="3936719" cy="369332"/>
          </a:xfrm>
          <a:prstGeom prst="rect">
            <a:avLst/>
          </a:prstGeom>
          <a:solidFill>
            <a:srgbClr val="EC7C69"/>
          </a:solidFill>
        </p:spPr>
        <p:txBody>
          <a:bodyPr wrap="none" rtlCol="0">
            <a:spAutoFit/>
          </a:bodyPr>
          <a:lstStyle/>
          <a:p>
            <a:pPr algn="ctr"/>
            <a:r>
              <a:rPr lang="en-IE" dirty="0">
                <a:solidFill>
                  <a:schemeClr val="bg1"/>
                </a:solidFill>
              </a:rPr>
              <a:t>Upplýsingar veittar af</a:t>
            </a:r>
            <a:r>
              <a:rPr lang="en-IE" dirty="0">
                <a:solidFill>
                  <a:schemeClr val="bg1"/>
                </a:solidFill>
                <a:hlinkClick r:id="rId3">
                  <a:extLst>
                    <a:ext uri="{A12FA001-AC4F-418D-AE19-62706E023703}">
                      <ahyp:hlinkClr xmlns:ahyp="http://schemas.microsoft.com/office/drawing/2018/hyperlinkcolor" val="tx"/>
                    </a:ext>
                  </a:extLst>
                </a:hlinkClick>
              </a:rPr>
              <a:t> www.savills.ie  </a:t>
            </a:r>
            <a:endParaRPr lang="en-IE" dirty="0">
              <a:solidFill>
                <a:schemeClr val="bg1"/>
              </a:solidFill>
            </a:endParaRPr>
          </a:p>
        </p:txBody>
      </p:sp>
    </p:spTree>
    <p:extLst>
      <p:ext uri="{BB962C8B-B14F-4D97-AF65-F5344CB8AC3E}">
        <p14:creationId xmlns:p14="http://schemas.microsoft.com/office/powerpoint/2010/main" val="54638197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0C5306-F23B-43B8-5D4F-0263955777D1}"/>
            </a:ext>
          </a:extLst>
        </p:cNvPr>
        <p:cNvGrpSpPr/>
        <p:nvPr/>
      </p:nvGrpSpPr>
      <p:grpSpPr>
        <a:xfrm>
          <a:off x="0" y="0"/>
          <a:ext cx="0" cy="0"/>
          <a:chOff x="0" y="0"/>
          <a:chExt cx="0" cy="0"/>
        </a:xfrm>
      </p:grpSpPr>
      <p:sp>
        <p:nvSpPr>
          <p:cNvPr id="37" name="Freeform 36">
            <a:extLst>
              <a:ext uri="{FF2B5EF4-FFF2-40B4-BE49-F238E27FC236}">
                <a16:creationId xmlns:a16="http://schemas.microsoft.com/office/drawing/2014/main" id="{1523E179-7D1A-22D5-CB9E-8C648E829EDC}"/>
              </a:ext>
            </a:extLst>
          </p:cNvPr>
          <p:cNvSpPr/>
          <p:nvPr/>
        </p:nvSpPr>
        <p:spPr>
          <a:xfrm rot="5400000">
            <a:off x="2431599" y="3757308"/>
            <a:ext cx="2173047" cy="5759105"/>
          </a:xfrm>
          <a:custGeom>
            <a:avLst/>
            <a:gdLst>
              <a:gd name="connsiteX0" fmla="*/ 0 w 2129299"/>
              <a:gd name="connsiteY0" fmla="*/ 4857508 h 5280665"/>
              <a:gd name="connsiteX1" fmla="*/ 0 w 2129299"/>
              <a:gd name="connsiteY1" fmla="*/ 4384590 h 5280665"/>
              <a:gd name="connsiteX2" fmla="*/ 0 w 2129299"/>
              <a:gd name="connsiteY2" fmla="*/ 4263056 h 5280665"/>
              <a:gd name="connsiteX3" fmla="*/ 0 w 2129299"/>
              <a:gd name="connsiteY3" fmla="*/ 4073053 h 5280665"/>
              <a:gd name="connsiteX4" fmla="*/ 0 w 2129299"/>
              <a:gd name="connsiteY4" fmla="*/ 3790140 h 5280665"/>
              <a:gd name="connsiteX5" fmla="*/ 0 w 2129299"/>
              <a:gd name="connsiteY5" fmla="*/ 3600135 h 5280665"/>
              <a:gd name="connsiteX6" fmla="*/ 0 w 2129299"/>
              <a:gd name="connsiteY6" fmla="*/ 3478602 h 5280665"/>
              <a:gd name="connsiteX7" fmla="*/ 0 w 2129299"/>
              <a:gd name="connsiteY7" fmla="*/ 3005684 h 5280665"/>
              <a:gd name="connsiteX8" fmla="*/ 0 w 2129299"/>
              <a:gd name="connsiteY8" fmla="*/ 2553995 h 5280665"/>
              <a:gd name="connsiteX9" fmla="*/ 0 w 2129299"/>
              <a:gd name="connsiteY9" fmla="*/ 2553993 h 5280665"/>
              <a:gd name="connsiteX10" fmla="*/ 0 w 2129299"/>
              <a:gd name="connsiteY10" fmla="*/ 2314522 h 5280665"/>
              <a:gd name="connsiteX11" fmla="*/ 0 w 2129299"/>
              <a:gd name="connsiteY11" fmla="*/ 2081079 h 5280665"/>
              <a:gd name="connsiteX12" fmla="*/ 0 w 2129299"/>
              <a:gd name="connsiteY12" fmla="*/ 2081074 h 5280665"/>
              <a:gd name="connsiteX13" fmla="*/ 0 w 2129299"/>
              <a:gd name="connsiteY13" fmla="*/ 1959546 h 5280665"/>
              <a:gd name="connsiteX14" fmla="*/ 0 w 2129299"/>
              <a:gd name="connsiteY14" fmla="*/ 1959544 h 5280665"/>
              <a:gd name="connsiteX15" fmla="*/ 0 w 2129299"/>
              <a:gd name="connsiteY15" fmla="*/ 1841604 h 5280665"/>
              <a:gd name="connsiteX16" fmla="*/ 0 w 2129299"/>
              <a:gd name="connsiteY16" fmla="*/ 1769542 h 5280665"/>
              <a:gd name="connsiteX17" fmla="*/ 0 w 2129299"/>
              <a:gd name="connsiteY17" fmla="*/ 1769539 h 5280665"/>
              <a:gd name="connsiteX18" fmla="*/ 0 w 2129299"/>
              <a:gd name="connsiteY18" fmla="*/ 1720070 h 5280665"/>
              <a:gd name="connsiteX19" fmla="*/ 0 w 2129299"/>
              <a:gd name="connsiteY19" fmla="*/ 1530067 h 5280665"/>
              <a:gd name="connsiteX20" fmla="*/ 0 w 2129299"/>
              <a:gd name="connsiteY20" fmla="*/ 1486628 h 5280665"/>
              <a:gd name="connsiteX21" fmla="*/ 0 w 2129299"/>
              <a:gd name="connsiteY21" fmla="*/ 1486626 h 5280665"/>
              <a:gd name="connsiteX22" fmla="*/ 0 w 2129299"/>
              <a:gd name="connsiteY22" fmla="*/ 1296624 h 5280665"/>
              <a:gd name="connsiteX23" fmla="*/ 0 w 2129299"/>
              <a:gd name="connsiteY23" fmla="*/ 1296622 h 5280665"/>
              <a:gd name="connsiteX24" fmla="*/ 0 w 2129299"/>
              <a:gd name="connsiteY24" fmla="*/ 1247153 h 5280665"/>
              <a:gd name="connsiteX25" fmla="*/ 0 w 2129299"/>
              <a:gd name="connsiteY25" fmla="*/ 1175092 h 5280665"/>
              <a:gd name="connsiteX26" fmla="*/ 0 w 2129299"/>
              <a:gd name="connsiteY26" fmla="*/ 1175089 h 5280665"/>
              <a:gd name="connsiteX27" fmla="*/ 0 w 2129299"/>
              <a:gd name="connsiteY27" fmla="*/ 1057149 h 5280665"/>
              <a:gd name="connsiteX28" fmla="*/ 0 w 2129299"/>
              <a:gd name="connsiteY28" fmla="*/ 935617 h 5280665"/>
              <a:gd name="connsiteX29" fmla="*/ 0 w 2129299"/>
              <a:gd name="connsiteY29" fmla="*/ 934110 h 5280665"/>
              <a:gd name="connsiteX30" fmla="*/ 0 w 2129299"/>
              <a:gd name="connsiteY30" fmla="*/ 702174 h 5280665"/>
              <a:gd name="connsiteX31" fmla="*/ 0 w 2129299"/>
              <a:gd name="connsiteY31" fmla="*/ 702172 h 5280665"/>
              <a:gd name="connsiteX32" fmla="*/ 0 w 2129299"/>
              <a:gd name="connsiteY32" fmla="*/ 651522 h 5280665"/>
              <a:gd name="connsiteX33" fmla="*/ 0 w 2129299"/>
              <a:gd name="connsiteY33" fmla="*/ 462699 h 5280665"/>
              <a:gd name="connsiteX34" fmla="*/ 0 w 2129299"/>
              <a:gd name="connsiteY34" fmla="*/ 11010 h 5280665"/>
              <a:gd name="connsiteX35" fmla="*/ 0 w 2129299"/>
              <a:gd name="connsiteY35" fmla="*/ 11008 h 5280665"/>
              <a:gd name="connsiteX36" fmla="*/ 0 w 2129299"/>
              <a:gd name="connsiteY36" fmla="*/ 0 h 5280665"/>
              <a:gd name="connsiteX37" fmla="*/ 515667 w 2129299"/>
              <a:gd name="connsiteY37" fmla="*/ 0 h 5280665"/>
              <a:gd name="connsiteX38" fmla="*/ 621018 w 2129299"/>
              <a:gd name="connsiteY38" fmla="*/ 0 h 5280665"/>
              <a:gd name="connsiteX39" fmla="*/ 1207013 w 2129299"/>
              <a:gd name="connsiteY39" fmla="*/ 0 h 5280665"/>
              <a:gd name="connsiteX40" fmla="*/ 1313582 w 2129299"/>
              <a:gd name="connsiteY40" fmla="*/ 0 h 5280665"/>
              <a:gd name="connsiteX41" fmla="*/ 1722679 w 2129299"/>
              <a:gd name="connsiteY41" fmla="*/ 0 h 5280665"/>
              <a:gd name="connsiteX42" fmla="*/ 1828030 w 2129299"/>
              <a:gd name="connsiteY42" fmla="*/ 0 h 5280665"/>
              <a:gd name="connsiteX43" fmla="*/ 2129299 w 2129299"/>
              <a:gd name="connsiteY43" fmla="*/ 0 h 5280665"/>
              <a:gd name="connsiteX44" fmla="*/ 2129299 w 2129299"/>
              <a:gd name="connsiteY44" fmla="*/ 84409 h 5280665"/>
              <a:gd name="connsiteX45" fmla="*/ 2129299 w 2129299"/>
              <a:gd name="connsiteY45" fmla="*/ 588968 h 5280665"/>
              <a:gd name="connsiteX46" fmla="*/ 2129299 w 2129299"/>
              <a:gd name="connsiteY46" fmla="*/ 2703061 h 5280665"/>
              <a:gd name="connsiteX47" fmla="*/ 2129299 w 2129299"/>
              <a:gd name="connsiteY47" fmla="*/ 3669127 h 5280665"/>
              <a:gd name="connsiteX48" fmla="*/ 2129299 w 2129299"/>
              <a:gd name="connsiteY48" fmla="*/ 3816082 h 5280665"/>
              <a:gd name="connsiteX49" fmla="*/ 2129299 w 2129299"/>
              <a:gd name="connsiteY49" fmla="*/ 4386737 h 5280665"/>
              <a:gd name="connsiteX50" fmla="*/ 2129299 w 2129299"/>
              <a:gd name="connsiteY50" fmla="*/ 4535392 h 5280665"/>
              <a:gd name="connsiteX51" fmla="*/ 2129299 w 2129299"/>
              <a:gd name="connsiteY51" fmla="*/ 5280665 h 5280665"/>
              <a:gd name="connsiteX52" fmla="*/ 2062103 w 2129299"/>
              <a:gd name="connsiteY52" fmla="*/ 5280665 h 5280665"/>
              <a:gd name="connsiteX53" fmla="*/ 1572455 w 2129299"/>
              <a:gd name="connsiteY53" fmla="*/ 5280665 h 5280665"/>
              <a:gd name="connsiteX54" fmla="*/ 1419221 w 2129299"/>
              <a:gd name="connsiteY54" fmla="*/ 5280665 h 5280665"/>
              <a:gd name="connsiteX55" fmla="*/ 929573 w 2129299"/>
              <a:gd name="connsiteY55" fmla="*/ 5280665 h 5280665"/>
              <a:gd name="connsiteX56" fmla="*/ 855090 w 2129299"/>
              <a:gd name="connsiteY56" fmla="*/ 5280665 h 5280665"/>
              <a:gd name="connsiteX57" fmla="*/ 365443 w 2129299"/>
              <a:gd name="connsiteY57" fmla="*/ 5280665 h 5280665"/>
              <a:gd name="connsiteX58" fmla="*/ 0 w 2129299"/>
              <a:gd name="connsiteY58" fmla="*/ 4857508 h 52806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2129299" h="5280665">
                <a:moveTo>
                  <a:pt x="0" y="4857508"/>
                </a:moveTo>
                <a:lnTo>
                  <a:pt x="0" y="4384590"/>
                </a:lnTo>
                <a:lnTo>
                  <a:pt x="0" y="4263056"/>
                </a:lnTo>
                <a:lnTo>
                  <a:pt x="0" y="4073053"/>
                </a:lnTo>
                <a:lnTo>
                  <a:pt x="0" y="3790140"/>
                </a:lnTo>
                <a:lnTo>
                  <a:pt x="0" y="3600135"/>
                </a:lnTo>
                <a:lnTo>
                  <a:pt x="0" y="3478602"/>
                </a:lnTo>
                <a:lnTo>
                  <a:pt x="0" y="3005684"/>
                </a:lnTo>
                <a:lnTo>
                  <a:pt x="0" y="2553995"/>
                </a:lnTo>
                <a:lnTo>
                  <a:pt x="0" y="2553993"/>
                </a:lnTo>
                <a:lnTo>
                  <a:pt x="0" y="2314522"/>
                </a:lnTo>
                <a:lnTo>
                  <a:pt x="0" y="2081079"/>
                </a:lnTo>
                <a:lnTo>
                  <a:pt x="0" y="2081074"/>
                </a:lnTo>
                <a:lnTo>
                  <a:pt x="0" y="1959546"/>
                </a:lnTo>
                <a:lnTo>
                  <a:pt x="0" y="1959544"/>
                </a:lnTo>
                <a:lnTo>
                  <a:pt x="0" y="1841604"/>
                </a:lnTo>
                <a:lnTo>
                  <a:pt x="0" y="1769542"/>
                </a:lnTo>
                <a:lnTo>
                  <a:pt x="0" y="1769539"/>
                </a:lnTo>
                <a:lnTo>
                  <a:pt x="0" y="1720070"/>
                </a:lnTo>
                <a:lnTo>
                  <a:pt x="0" y="1530067"/>
                </a:lnTo>
                <a:lnTo>
                  <a:pt x="0" y="1486628"/>
                </a:lnTo>
                <a:lnTo>
                  <a:pt x="0" y="1486626"/>
                </a:lnTo>
                <a:lnTo>
                  <a:pt x="0" y="1296624"/>
                </a:lnTo>
                <a:lnTo>
                  <a:pt x="0" y="1296622"/>
                </a:lnTo>
                <a:lnTo>
                  <a:pt x="0" y="1247153"/>
                </a:lnTo>
                <a:lnTo>
                  <a:pt x="0" y="1175092"/>
                </a:lnTo>
                <a:lnTo>
                  <a:pt x="0" y="1175089"/>
                </a:lnTo>
                <a:lnTo>
                  <a:pt x="0" y="1057149"/>
                </a:lnTo>
                <a:lnTo>
                  <a:pt x="0" y="935617"/>
                </a:lnTo>
                <a:lnTo>
                  <a:pt x="0" y="934110"/>
                </a:lnTo>
                <a:lnTo>
                  <a:pt x="0" y="702174"/>
                </a:lnTo>
                <a:lnTo>
                  <a:pt x="0" y="702172"/>
                </a:lnTo>
                <a:lnTo>
                  <a:pt x="0" y="651522"/>
                </a:lnTo>
                <a:lnTo>
                  <a:pt x="0" y="462699"/>
                </a:lnTo>
                <a:lnTo>
                  <a:pt x="0" y="11010"/>
                </a:lnTo>
                <a:lnTo>
                  <a:pt x="0" y="11008"/>
                </a:lnTo>
                <a:lnTo>
                  <a:pt x="0" y="0"/>
                </a:lnTo>
                <a:lnTo>
                  <a:pt x="515667" y="0"/>
                </a:lnTo>
                <a:lnTo>
                  <a:pt x="621018" y="0"/>
                </a:lnTo>
                <a:lnTo>
                  <a:pt x="1207013" y="0"/>
                </a:lnTo>
                <a:lnTo>
                  <a:pt x="1313582" y="0"/>
                </a:lnTo>
                <a:lnTo>
                  <a:pt x="1722679" y="0"/>
                </a:lnTo>
                <a:lnTo>
                  <a:pt x="1828030" y="0"/>
                </a:lnTo>
                <a:lnTo>
                  <a:pt x="2129299" y="0"/>
                </a:lnTo>
                <a:lnTo>
                  <a:pt x="2129299" y="84409"/>
                </a:lnTo>
                <a:lnTo>
                  <a:pt x="2129299" y="588968"/>
                </a:lnTo>
                <a:lnTo>
                  <a:pt x="2129299" y="2703061"/>
                </a:lnTo>
                <a:lnTo>
                  <a:pt x="2129299" y="3669127"/>
                </a:lnTo>
                <a:lnTo>
                  <a:pt x="2129299" y="3816082"/>
                </a:lnTo>
                <a:lnTo>
                  <a:pt x="2129299" y="4386737"/>
                </a:lnTo>
                <a:lnTo>
                  <a:pt x="2129299" y="4535392"/>
                </a:lnTo>
                <a:lnTo>
                  <a:pt x="2129299" y="5280665"/>
                </a:lnTo>
                <a:lnTo>
                  <a:pt x="2062103" y="5280665"/>
                </a:lnTo>
                <a:lnTo>
                  <a:pt x="1572455" y="5280665"/>
                </a:lnTo>
                <a:lnTo>
                  <a:pt x="1419221" y="5280665"/>
                </a:lnTo>
                <a:lnTo>
                  <a:pt x="929573" y="5280665"/>
                </a:lnTo>
                <a:lnTo>
                  <a:pt x="855090" y="5280665"/>
                </a:lnTo>
                <a:lnTo>
                  <a:pt x="365443" y="5280665"/>
                </a:lnTo>
                <a:cubicBezTo>
                  <a:pt x="164152" y="5280665"/>
                  <a:pt x="0" y="5091976"/>
                  <a:pt x="0" y="4857508"/>
                </a:cubicBezTo>
                <a:close/>
              </a:path>
            </a:pathLst>
          </a:custGeom>
          <a:noFill/>
          <a:ln w="24491" cap="flat">
            <a:solidFill>
              <a:srgbClr val="FBA63B"/>
            </a:solidFill>
            <a:prstDash val="solid"/>
            <a:miter/>
          </a:ln>
        </p:spPr>
        <p:txBody>
          <a:bodyPr wrap="square" rtlCol="0" anchor="ctr">
            <a:noAutofit/>
          </a:bodyPr>
          <a:lstStyle/>
          <a:p>
            <a:endParaRPr lang="en-US"/>
          </a:p>
        </p:txBody>
      </p:sp>
      <p:sp>
        <p:nvSpPr>
          <p:cNvPr id="2" name="Text Placeholder 3">
            <a:extLst>
              <a:ext uri="{FF2B5EF4-FFF2-40B4-BE49-F238E27FC236}">
                <a16:creationId xmlns:a16="http://schemas.microsoft.com/office/drawing/2014/main" id="{B6455309-B732-7EF6-AB1F-CED7AF3ED4E4}"/>
              </a:ext>
            </a:extLst>
          </p:cNvPr>
          <p:cNvSpPr txBox="1">
            <a:spLocks/>
          </p:cNvSpPr>
          <p:nvPr/>
        </p:nvSpPr>
        <p:spPr>
          <a:xfrm>
            <a:off x="638570" y="460983"/>
            <a:ext cx="4209877" cy="724396"/>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IE" sz="3600" dirty="0"/>
              <a:t>Kofa</a:t>
            </a:r>
          </a:p>
        </p:txBody>
      </p:sp>
      <p:cxnSp>
        <p:nvCxnSpPr>
          <p:cNvPr id="3" name="Straight Connector 2">
            <a:extLst>
              <a:ext uri="{FF2B5EF4-FFF2-40B4-BE49-F238E27FC236}">
                <a16:creationId xmlns:a16="http://schemas.microsoft.com/office/drawing/2014/main" id="{CD0C1EEC-E9ED-F001-2311-F1E471CAD38A}"/>
              </a:ext>
            </a:extLst>
          </p:cNvPr>
          <p:cNvCxnSpPr>
            <a:cxnSpLocks/>
          </p:cNvCxnSpPr>
          <p:nvPr/>
        </p:nvCxnSpPr>
        <p:spPr>
          <a:xfrm>
            <a:off x="0" y="1068885"/>
            <a:ext cx="2701925"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A7948DD1-C208-071F-C083-FA5E5513E8E3}"/>
              </a:ext>
            </a:extLst>
          </p:cNvPr>
          <p:cNvSpPr txBox="1"/>
          <p:nvPr/>
        </p:nvSpPr>
        <p:spPr>
          <a:xfrm>
            <a:off x="605790" y="1404147"/>
            <a:ext cx="4341896" cy="3927422"/>
          </a:xfrm>
          <a:prstGeom prst="rect">
            <a:avLst/>
          </a:prstGeom>
          <a:noFill/>
        </p:spPr>
        <p:txBody>
          <a:bodyPr wrap="square">
            <a:spAutoFit/>
          </a:bodyPr>
          <a:lstStyle/>
          <a:p>
            <a:pPr marL="342900" indent="-342900">
              <a:lnSpc>
                <a:spcPts val="2340"/>
              </a:lnSpc>
              <a:buClr>
                <a:srgbClr val="EC7C69"/>
              </a:buClr>
              <a:buFont typeface="Arial" panose="020B0604020202020204" pitchFamily="34" charset="0"/>
              <a:buChar char="•"/>
            </a:pPr>
            <a:r>
              <a:rPr lang="en-US" sz="2200" dirty="0">
                <a:solidFill>
                  <a:srgbClr val="494949"/>
                </a:solidFill>
              </a:rPr>
              <a:t>Gistihús eru </a:t>
            </a:r>
            <a:r>
              <a:rPr lang="en-US" sz="2200" b="1" dirty="0">
                <a:solidFill>
                  <a:srgbClr val="494949"/>
                </a:solidFill>
              </a:rPr>
              <a:t>vinsæl á hágæða sumarhúsasvæðum </a:t>
            </a:r>
            <a:r>
              <a:rPr lang="en-US" sz="2200" dirty="0">
                <a:solidFill>
                  <a:srgbClr val="494949"/>
                </a:solidFill>
              </a:rPr>
              <a:t>(bæði eldri og nýjum) og koma á svæðið forsmíðuð og fullbúin húsgögnum. </a:t>
            </a:r>
          </a:p>
          <a:p>
            <a:pPr marL="342900" indent="-342900">
              <a:lnSpc>
                <a:spcPts val="2340"/>
              </a:lnSpc>
              <a:buClr>
                <a:srgbClr val="EC7C69"/>
              </a:buClr>
              <a:buFont typeface="Arial" panose="020B0604020202020204" pitchFamily="34" charset="0"/>
              <a:buChar char="•"/>
            </a:pPr>
            <a:r>
              <a:rPr lang="en-US" sz="2200" dirty="0">
                <a:solidFill>
                  <a:srgbClr val="494949"/>
                </a:solidFill>
              </a:rPr>
              <a:t>Þær </a:t>
            </a:r>
            <a:r>
              <a:rPr lang="en-US" sz="2200" b="1" dirty="0">
                <a:solidFill>
                  <a:srgbClr val="494949"/>
                </a:solidFill>
              </a:rPr>
              <a:t>rúma</a:t>
            </a:r>
            <a:r>
              <a:rPr lang="en-US" sz="2200" dirty="0">
                <a:solidFill>
                  <a:srgbClr val="494949"/>
                </a:solidFill>
              </a:rPr>
              <a:t> yfirleitt</a:t>
            </a:r>
            <a:r>
              <a:rPr lang="en-US" sz="2200" b="1" dirty="0">
                <a:solidFill>
                  <a:srgbClr val="494949"/>
                </a:solidFill>
              </a:rPr>
              <a:t> 4–6 manns </a:t>
            </a:r>
            <a:r>
              <a:rPr lang="en-US" sz="2200" dirty="0">
                <a:solidFill>
                  <a:srgbClr val="494949"/>
                </a:solidFill>
              </a:rPr>
              <a:t>og uppfylla lagalegu skilgreininguna á "hýsi á hjólum". </a:t>
            </a:r>
          </a:p>
          <a:p>
            <a:pPr marL="342900" indent="-342900">
              <a:lnSpc>
                <a:spcPts val="2340"/>
              </a:lnSpc>
              <a:buClr>
                <a:srgbClr val="EC7C69"/>
              </a:buClr>
              <a:buFont typeface="Arial" panose="020B0604020202020204" pitchFamily="34" charset="0"/>
              <a:buChar char="•"/>
            </a:pPr>
            <a:r>
              <a:rPr lang="en-US" sz="2200" dirty="0">
                <a:solidFill>
                  <a:srgbClr val="494949"/>
                </a:solidFill>
              </a:rPr>
              <a:t>Á réttum stað geta þær skilað </a:t>
            </a:r>
            <a:r>
              <a:rPr lang="en-US" sz="2200" b="1" dirty="0">
                <a:solidFill>
                  <a:srgbClr val="494949"/>
                </a:solidFill>
              </a:rPr>
              <a:t>mjög háum arðsemi</a:t>
            </a:r>
            <a:r>
              <a:rPr lang="en-US" sz="2200" dirty="0">
                <a:solidFill>
                  <a:srgbClr val="494949"/>
                </a:solidFill>
              </a:rPr>
              <a:t>. </a:t>
            </a:r>
          </a:p>
          <a:p>
            <a:pPr marL="342900" indent="-342900">
              <a:lnSpc>
                <a:spcPts val="2340"/>
              </a:lnSpc>
              <a:buClr>
                <a:srgbClr val="EC7C69"/>
              </a:buClr>
              <a:buFont typeface="Arial" panose="020B0604020202020204" pitchFamily="34" charset="0"/>
              <a:buChar char="•"/>
            </a:pPr>
            <a:r>
              <a:rPr lang="en-US" sz="2200" dirty="0">
                <a:solidFill>
                  <a:srgbClr val="494949"/>
                </a:solidFill>
              </a:rPr>
              <a:t>Gistihúsin eru yfirleitt seld með 25 ára leyfissamningi, sem gerir kleift enduruppbyggingu og frekari framtíðar sölu.</a:t>
            </a:r>
            <a:endParaRPr lang="en-IE" sz="2200" b="1" dirty="0">
              <a:solidFill>
                <a:srgbClr val="494949"/>
              </a:solidFill>
            </a:endParaRPr>
          </a:p>
        </p:txBody>
      </p:sp>
      <p:sp>
        <p:nvSpPr>
          <p:cNvPr id="36" name="TextBox 35">
            <a:extLst>
              <a:ext uri="{FF2B5EF4-FFF2-40B4-BE49-F238E27FC236}">
                <a16:creationId xmlns:a16="http://schemas.microsoft.com/office/drawing/2014/main" id="{44BA917D-9B39-10E3-0D6A-D6DD31216718}"/>
              </a:ext>
            </a:extLst>
          </p:cNvPr>
          <p:cNvSpPr txBox="1"/>
          <p:nvPr/>
        </p:nvSpPr>
        <p:spPr>
          <a:xfrm>
            <a:off x="1191053" y="5707602"/>
            <a:ext cx="4231576" cy="646331"/>
          </a:xfrm>
          <a:prstGeom prst="rect">
            <a:avLst/>
          </a:prstGeom>
          <a:noFill/>
        </p:spPr>
        <p:txBody>
          <a:bodyPr wrap="square" rtlCol="0">
            <a:spAutoFit/>
          </a:bodyPr>
          <a:lstStyle/>
          <a:p>
            <a:pPr>
              <a:tabLst>
                <a:tab pos="2222500" algn="l"/>
              </a:tabLst>
            </a:pPr>
            <a:r>
              <a:rPr lang="en-US" sz="1800" b="1" dirty="0">
                <a:solidFill>
                  <a:srgbClr val="494949"/>
                </a:solidFill>
              </a:rPr>
              <a:t>Dæmigerður einingarkostnaður </a:t>
            </a:r>
            <a:r>
              <a:rPr lang="en-US" sz="1800" dirty="0">
                <a:solidFill>
                  <a:srgbClr val="494949"/>
                </a:solidFill>
              </a:rPr>
              <a:t>	€60.000-120.000</a:t>
            </a:r>
          </a:p>
          <a:p>
            <a:pPr>
              <a:tabLst>
                <a:tab pos="2222500" algn="l"/>
              </a:tabLst>
            </a:pPr>
            <a:r>
              <a:rPr lang="en-US" sz="1800" b="1" dirty="0">
                <a:solidFill>
                  <a:srgbClr val="494949"/>
                </a:solidFill>
              </a:rPr>
              <a:t>Dæmigerð nóttargjald </a:t>
            </a:r>
            <a:r>
              <a:rPr lang="en-US" sz="1800" dirty="0">
                <a:solidFill>
                  <a:srgbClr val="494949"/>
                </a:solidFill>
              </a:rPr>
              <a:t>	€200-450</a:t>
            </a:r>
            <a:endParaRPr lang="en-IE" sz="1800" dirty="0">
              <a:solidFill>
                <a:srgbClr val="494949"/>
              </a:solidFill>
            </a:endParaRPr>
          </a:p>
        </p:txBody>
      </p:sp>
      <p:grpSp>
        <p:nvGrpSpPr>
          <p:cNvPr id="60" name="Group 59">
            <a:extLst>
              <a:ext uri="{FF2B5EF4-FFF2-40B4-BE49-F238E27FC236}">
                <a16:creationId xmlns:a16="http://schemas.microsoft.com/office/drawing/2014/main" id="{031BF39B-2577-0D1A-B56F-4A3130159035}"/>
              </a:ext>
            </a:extLst>
          </p:cNvPr>
          <p:cNvGrpSpPr/>
          <p:nvPr/>
        </p:nvGrpSpPr>
        <p:grpSpPr>
          <a:xfrm>
            <a:off x="245827" y="5615905"/>
            <a:ext cx="790813" cy="789906"/>
            <a:chOff x="4979483" y="3025351"/>
            <a:chExt cx="347616" cy="347217"/>
          </a:xfrm>
        </p:grpSpPr>
        <p:sp>
          <p:nvSpPr>
            <p:cNvPr id="61" name="Freeform 60">
              <a:extLst>
                <a:ext uri="{FF2B5EF4-FFF2-40B4-BE49-F238E27FC236}">
                  <a16:creationId xmlns:a16="http://schemas.microsoft.com/office/drawing/2014/main" id="{C76E78E0-695F-F8FF-D341-0185FED40B4C}"/>
                </a:ext>
              </a:extLst>
            </p:cNvPr>
            <p:cNvSpPr/>
            <p:nvPr/>
          </p:nvSpPr>
          <p:spPr>
            <a:xfrm>
              <a:off x="4979483" y="3025351"/>
              <a:ext cx="346465" cy="346642"/>
            </a:xfrm>
            <a:custGeom>
              <a:avLst/>
              <a:gdLst>
                <a:gd name="connsiteX0" fmla="*/ 103019 w 346465"/>
                <a:gd name="connsiteY0" fmla="*/ 236086 h 346642"/>
                <a:gd name="connsiteX1" fmla="*/ 74818 w 346465"/>
                <a:gd name="connsiteY1" fmla="*/ 207295 h 346642"/>
                <a:gd name="connsiteX2" fmla="*/ 71365 w 346465"/>
                <a:gd name="connsiteY2" fmla="*/ 199233 h 346642"/>
                <a:gd name="connsiteX3" fmla="*/ 71365 w 346465"/>
                <a:gd name="connsiteY3" fmla="*/ 116315 h 346642"/>
                <a:gd name="connsiteX4" fmla="*/ 77696 w 346465"/>
                <a:gd name="connsiteY4" fmla="*/ 109981 h 346642"/>
                <a:gd name="connsiteX5" fmla="*/ 94386 w 346465"/>
                <a:gd name="connsiteY5" fmla="*/ 133590 h 346642"/>
                <a:gd name="connsiteX6" fmla="*/ 141003 w 346465"/>
                <a:gd name="connsiteY6" fmla="*/ 93282 h 346642"/>
                <a:gd name="connsiteX7" fmla="*/ 172082 w 346465"/>
                <a:gd name="connsiteY7" fmla="*/ 81190 h 346642"/>
                <a:gd name="connsiteX8" fmla="*/ 177261 w 346465"/>
                <a:gd name="connsiteY8" fmla="*/ 80039 h 346642"/>
                <a:gd name="connsiteX9" fmla="*/ 147334 w 346465"/>
                <a:gd name="connsiteY9" fmla="*/ 40883 h 346642"/>
                <a:gd name="connsiteX10" fmla="*/ 183592 w 346465"/>
                <a:gd name="connsiteY10" fmla="*/ 78887 h 346642"/>
                <a:gd name="connsiteX11" fmla="*/ 187621 w 346465"/>
                <a:gd name="connsiteY11" fmla="*/ 78887 h 346642"/>
                <a:gd name="connsiteX12" fmla="*/ 244022 w 346465"/>
                <a:gd name="connsiteY12" fmla="*/ 53551 h 346642"/>
                <a:gd name="connsiteX13" fmla="*/ 218123 w 346465"/>
                <a:gd name="connsiteY13" fmla="*/ 81766 h 346642"/>
                <a:gd name="connsiteX14" fmla="*/ 273949 w 346465"/>
                <a:gd name="connsiteY14" fmla="*/ 109981 h 346642"/>
                <a:gd name="connsiteX15" fmla="*/ 280280 w 346465"/>
                <a:gd name="connsiteY15" fmla="*/ 116315 h 346642"/>
                <a:gd name="connsiteX16" fmla="*/ 280280 w 346465"/>
                <a:gd name="connsiteY16" fmla="*/ 116315 h 346642"/>
                <a:gd name="connsiteX17" fmla="*/ 346465 w 346465"/>
                <a:gd name="connsiteY17" fmla="*/ 181959 h 346642"/>
                <a:gd name="connsiteX18" fmla="*/ 346465 w 346465"/>
                <a:gd name="connsiteY18" fmla="*/ 173321 h 346642"/>
                <a:gd name="connsiteX19" fmla="*/ 173233 w 346465"/>
                <a:gd name="connsiteY19" fmla="*/ 0 h 346642"/>
                <a:gd name="connsiteX20" fmla="*/ 0 w 346465"/>
                <a:gd name="connsiteY20" fmla="*/ 173321 h 346642"/>
                <a:gd name="connsiteX21" fmla="*/ 173233 w 346465"/>
                <a:gd name="connsiteY21" fmla="*/ 346643 h 346642"/>
                <a:gd name="connsiteX22" fmla="*/ 176686 w 346465"/>
                <a:gd name="connsiteY22" fmla="*/ 346643 h 346642"/>
                <a:gd name="connsiteX23" fmla="*/ 105896 w 346465"/>
                <a:gd name="connsiteY23" fmla="*/ 276969 h 346642"/>
                <a:gd name="connsiteX24" fmla="*/ 102443 w 346465"/>
                <a:gd name="connsiteY24" fmla="*/ 236086 h 346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346465" h="346642">
                  <a:moveTo>
                    <a:pt x="103019" y="236086"/>
                  </a:moveTo>
                  <a:lnTo>
                    <a:pt x="74818" y="207295"/>
                  </a:lnTo>
                  <a:cubicBezTo>
                    <a:pt x="72516" y="204991"/>
                    <a:pt x="71365" y="202688"/>
                    <a:pt x="71365" y="199233"/>
                  </a:cubicBezTo>
                  <a:lnTo>
                    <a:pt x="71365" y="116315"/>
                  </a:lnTo>
                  <a:cubicBezTo>
                    <a:pt x="71365" y="112860"/>
                    <a:pt x="74243" y="109981"/>
                    <a:pt x="77696" y="109981"/>
                  </a:cubicBezTo>
                  <a:cubicBezTo>
                    <a:pt x="84602" y="109981"/>
                    <a:pt x="91508" y="118043"/>
                    <a:pt x="94386" y="133590"/>
                  </a:cubicBezTo>
                  <a:cubicBezTo>
                    <a:pt x="94386" y="133590"/>
                    <a:pt x="111652" y="109406"/>
                    <a:pt x="141003" y="93282"/>
                  </a:cubicBezTo>
                  <a:cubicBezTo>
                    <a:pt x="149636" y="86373"/>
                    <a:pt x="159996" y="82342"/>
                    <a:pt x="172082" y="81190"/>
                  </a:cubicBezTo>
                  <a:cubicBezTo>
                    <a:pt x="173808" y="81190"/>
                    <a:pt x="175535" y="80615"/>
                    <a:pt x="177261" y="80039"/>
                  </a:cubicBezTo>
                  <a:cubicBezTo>
                    <a:pt x="147910" y="70250"/>
                    <a:pt x="147334" y="40883"/>
                    <a:pt x="147334" y="40883"/>
                  </a:cubicBezTo>
                  <a:lnTo>
                    <a:pt x="183592" y="78887"/>
                  </a:lnTo>
                  <a:cubicBezTo>
                    <a:pt x="184743" y="78887"/>
                    <a:pt x="186470" y="78887"/>
                    <a:pt x="187621" y="78887"/>
                  </a:cubicBezTo>
                  <a:cubicBezTo>
                    <a:pt x="191074" y="69674"/>
                    <a:pt x="204311" y="42610"/>
                    <a:pt x="244022" y="53551"/>
                  </a:cubicBezTo>
                  <a:cubicBezTo>
                    <a:pt x="244022" y="53551"/>
                    <a:pt x="238267" y="74280"/>
                    <a:pt x="218123" y="81766"/>
                  </a:cubicBezTo>
                  <a:cubicBezTo>
                    <a:pt x="235389" y="85797"/>
                    <a:pt x="254382" y="94434"/>
                    <a:pt x="273949" y="109981"/>
                  </a:cubicBezTo>
                  <a:cubicBezTo>
                    <a:pt x="277978" y="109981"/>
                    <a:pt x="280280" y="112860"/>
                    <a:pt x="280280" y="116315"/>
                  </a:cubicBezTo>
                  <a:lnTo>
                    <a:pt x="280280" y="116315"/>
                  </a:lnTo>
                  <a:cubicBezTo>
                    <a:pt x="280280" y="116315"/>
                    <a:pt x="346465" y="181959"/>
                    <a:pt x="346465" y="181959"/>
                  </a:cubicBezTo>
                  <a:cubicBezTo>
                    <a:pt x="346465" y="179079"/>
                    <a:pt x="346465" y="176200"/>
                    <a:pt x="346465" y="173321"/>
                  </a:cubicBezTo>
                  <a:cubicBezTo>
                    <a:pt x="346465" y="77736"/>
                    <a:pt x="268770" y="0"/>
                    <a:pt x="173233" y="0"/>
                  </a:cubicBezTo>
                  <a:cubicBezTo>
                    <a:pt x="77696" y="0"/>
                    <a:pt x="0" y="77736"/>
                    <a:pt x="0" y="173321"/>
                  </a:cubicBezTo>
                  <a:cubicBezTo>
                    <a:pt x="0" y="268907"/>
                    <a:pt x="77696" y="346643"/>
                    <a:pt x="173233" y="346643"/>
                  </a:cubicBezTo>
                  <a:cubicBezTo>
                    <a:pt x="268770" y="346643"/>
                    <a:pt x="175535" y="346643"/>
                    <a:pt x="176686" y="346643"/>
                  </a:cubicBezTo>
                  <a:lnTo>
                    <a:pt x="105896" y="276969"/>
                  </a:lnTo>
                  <a:lnTo>
                    <a:pt x="102443" y="236086"/>
                  </a:lnTo>
                  <a:close/>
                </a:path>
              </a:pathLst>
            </a:custGeom>
            <a:solidFill>
              <a:srgbClr val="00979B"/>
            </a:solidFill>
            <a:ln w="12700" cap="flat">
              <a:noFill/>
              <a:prstDash val="solid"/>
              <a:miter/>
            </a:ln>
          </p:spPr>
          <p:txBody>
            <a:bodyPr rtlCol="0" anchor="ctr"/>
            <a:lstStyle/>
            <a:p>
              <a:endParaRPr lang="en-US"/>
            </a:p>
          </p:txBody>
        </p:sp>
        <p:sp>
          <p:nvSpPr>
            <p:cNvPr id="62" name="Freeform 61">
              <a:extLst>
                <a:ext uri="{FF2B5EF4-FFF2-40B4-BE49-F238E27FC236}">
                  <a16:creationId xmlns:a16="http://schemas.microsoft.com/office/drawing/2014/main" id="{C02B39C8-61D6-4479-4B21-39FB48F65155}"/>
                </a:ext>
              </a:extLst>
            </p:cNvPr>
            <p:cNvSpPr/>
            <p:nvPr/>
          </p:nvSpPr>
          <p:spPr>
            <a:xfrm>
              <a:off x="5051424" y="3066809"/>
              <a:ext cx="275675" cy="305759"/>
            </a:xfrm>
            <a:custGeom>
              <a:avLst/>
              <a:gdLst>
                <a:gd name="connsiteX0" fmla="*/ 275100 w 275675"/>
                <a:gd name="connsiteY0" fmla="*/ 140500 h 305759"/>
                <a:gd name="connsiteX1" fmla="*/ 208915 w 275675"/>
                <a:gd name="connsiteY1" fmla="*/ 75432 h 305759"/>
                <a:gd name="connsiteX2" fmla="*/ 208915 w 275675"/>
                <a:gd name="connsiteY2" fmla="*/ 75432 h 305759"/>
                <a:gd name="connsiteX3" fmla="*/ 202584 w 275675"/>
                <a:gd name="connsiteY3" fmla="*/ 69098 h 305759"/>
                <a:gd name="connsiteX4" fmla="*/ 146759 w 275675"/>
                <a:gd name="connsiteY4" fmla="*/ 40883 h 305759"/>
                <a:gd name="connsiteX5" fmla="*/ 172657 w 275675"/>
                <a:gd name="connsiteY5" fmla="*/ 12668 h 305759"/>
                <a:gd name="connsiteX6" fmla="*/ 116256 w 275675"/>
                <a:gd name="connsiteY6" fmla="*/ 38004 h 305759"/>
                <a:gd name="connsiteX7" fmla="*/ 112227 w 275675"/>
                <a:gd name="connsiteY7" fmla="*/ 38004 h 305759"/>
                <a:gd name="connsiteX8" fmla="*/ 75969 w 275675"/>
                <a:gd name="connsiteY8" fmla="*/ 0 h 305759"/>
                <a:gd name="connsiteX9" fmla="*/ 105896 w 275675"/>
                <a:gd name="connsiteY9" fmla="*/ 39156 h 305759"/>
                <a:gd name="connsiteX10" fmla="*/ 100717 w 275675"/>
                <a:gd name="connsiteY10" fmla="*/ 40307 h 305759"/>
                <a:gd name="connsiteX11" fmla="*/ 69638 w 275675"/>
                <a:gd name="connsiteY11" fmla="*/ 52400 h 305759"/>
                <a:gd name="connsiteX12" fmla="*/ 23021 w 275675"/>
                <a:gd name="connsiteY12" fmla="*/ 92707 h 305759"/>
                <a:gd name="connsiteX13" fmla="*/ 6331 w 275675"/>
                <a:gd name="connsiteY13" fmla="*/ 69098 h 305759"/>
                <a:gd name="connsiteX14" fmla="*/ 0 w 275675"/>
                <a:gd name="connsiteY14" fmla="*/ 75432 h 305759"/>
                <a:gd name="connsiteX15" fmla="*/ 0 w 275675"/>
                <a:gd name="connsiteY15" fmla="*/ 158350 h 305759"/>
                <a:gd name="connsiteX16" fmla="*/ 3453 w 275675"/>
                <a:gd name="connsiteY16" fmla="*/ 166412 h 305759"/>
                <a:gd name="connsiteX17" fmla="*/ 31654 w 275675"/>
                <a:gd name="connsiteY17" fmla="*/ 195203 h 305759"/>
                <a:gd name="connsiteX18" fmla="*/ 35107 w 275675"/>
                <a:gd name="connsiteY18" fmla="*/ 236086 h 305759"/>
                <a:gd name="connsiteX19" fmla="*/ 105896 w 275675"/>
                <a:gd name="connsiteY19" fmla="*/ 305760 h 305759"/>
                <a:gd name="connsiteX20" fmla="*/ 275676 w 275675"/>
                <a:gd name="connsiteY20" fmla="*/ 141076 h 3057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75675" h="305759">
                  <a:moveTo>
                    <a:pt x="275100" y="140500"/>
                  </a:moveTo>
                  <a:lnTo>
                    <a:pt x="208915" y="75432"/>
                  </a:lnTo>
                  <a:lnTo>
                    <a:pt x="208915" y="75432"/>
                  </a:lnTo>
                  <a:cubicBezTo>
                    <a:pt x="208915" y="71977"/>
                    <a:pt x="206037" y="68523"/>
                    <a:pt x="202584" y="69098"/>
                  </a:cubicBezTo>
                  <a:cubicBezTo>
                    <a:pt x="183016" y="53551"/>
                    <a:pt x="164024" y="44914"/>
                    <a:pt x="146759" y="40883"/>
                  </a:cubicBezTo>
                  <a:cubicBezTo>
                    <a:pt x="166326" y="33398"/>
                    <a:pt x="172657" y="12668"/>
                    <a:pt x="172657" y="12668"/>
                  </a:cubicBezTo>
                  <a:cubicBezTo>
                    <a:pt x="133522" y="1728"/>
                    <a:pt x="119709" y="28791"/>
                    <a:pt x="116256" y="38004"/>
                  </a:cubicBezTo>
                  <a:cubicBezTo>
                    <a:pt x="115105" y="38004"/>
                    <a:pt x="113378" y="38004"/>
                    <a:pt x="112227" y="38004"/>
                  </a:cubicBezTo>
                  <a:lnTo>
                    <a:pt x="75969" y="0"/>
                  </a:lnTo>
                  <a:cubicBezTo>
                    <a:pt x="75969" y="0"/>
                    <a:pt x="76545" y="28791"/>
                    <a:pt x="105896" y="39156"/>
                  </a:cubicBezTo>
                  <a:cubicBezTo>
                    <a:pt x="104170" y="39156"/>
                    <a:pt x="102443" y="39732"/>
                    <a:pt x="100717" y="40307"/>
                  </a:cubicBezTo>
                  <a:cubicBezTo>
                    <a:pt x="89206" y="40883"/>
                    <a:pt x="78271" y="45490"/>
                    <a:pt x="69638" y="52400"/>
                  </a:cubicBezTo>
                  <a:cubicBezTo>
                    <a:pt x="40287" y="68523"/>
                    <a:pt x="23021" y="92707"/>
                    <a:pt x="23021" y="92707"/>
                  </a:cubicBezTo>
                  <a:cubicBezTo>
                    <a:pt x="20143" y="77736"/>
                    <a:pt x="13237" y="69674"/>
                    <a:pt x="6331" y="69098"/>
                  </a:cubicBezTo>
                  <a:cubicBezTo>
                    <a:pt x="2878" y="69098"/>
                    <a:pt x="0" y="71977"/>
                    <a:pt x="0" y="75432"/>
                  </a:cubicBezTo>
                  <a:lnTo>
                    <a:pt x="0" y="158350"/>
                  </a:lnTo>
                  <a:cubicBezTo>
                    <a:pt x="0" y="161229"/>
                    <a:pt x="1151" y="164108"/>
                    <a:pt x="3453" y="166412"/>
                  </a:cubicBezTo>
                  <a:lnTo>
                    <a:pt x="31654" y="195203"/>
                  </a:lnTo>
                  <a:lnTo>
                    <a:pt x="35107" y="236086"/>
                  </a:lnTo>
                  <a:lnTo>
                    <a:pt x="105896" y="305760"/>
                  </a:lnTo>
                  <a:cubicBezTo>
                    <a:pt x="197405" y="304033"/>
                    <a:pt x="271072" y="231479"/>
                    <a:pt x="275676" y="141076"/>
                  </a:cubicBezTo>
                  <a:close/>
                </a:path>
              </a:pathLst>
            </a:custGeom>
            <a:solidFill>
              <a:srgbClr val="087377"/>
            </a:solidFill>
            <a:ln w="12700" cap="flat">
              <a:noFill/>
              <a:prstDash val="solid"/>
              <a:miter/>
            </a:ln>
          </p:spPr>
          <p:txBody>
            <a:bodyPr rtlCol="0" anchor="ctr"/>
            <a:lstStyle/>
            <a:p>
              <a:endParaRPr lang="en-US"/>
            </a:p>
          </p:txBody>
        </p:sp>
        <p:grpSp>
          <p:nvGrpSpPr>
            <p:cNvPr id="63" name="Graphic 39">
              <a:extLst>
                <a:ext uri="{FF2B5EF4-FFF2-40B4-BE49-F238E27FC236}">
                  <a16:creationId xmlns:a16="http://schemas.microsoft.com/office/drawing/2014/main" id="{E39B6FAD-29B3-2A6F-75A5-80160D080C06}"/>
                </a:ext>
              </a:extLst>
            </p:cNvPr>
            <p:cNvGrpSpPr/>
            <p:nvPr/>
          </p:nvGrpSpPr>
          <p:grpSpPr>
            <a:xfrm>
              <a:off x="5050273" y="3065658"/>
              <a:ext cx="210066" cy="234933"/>
              <a:chOff x="5050273" y="3065658"/>
              <a:chExt cx="210066" cy="234933"/>
            </a:xfrm>
            <a:noFill/>
          </p:grpSpPr>
          <p:sp>
            <p:nvSpPr>
              <p:cNvPr id="64" name="Freeform 63">
                <a:extLst>
                  <a:ext uri="{FF2B5EF4-FFF2-40B4-BE49-F238E27FC236}">
                    <a16:creationId xmlns:a16="http://schemas.microsoft.com/office/drawing/2014/main" id="{EBF351B4-16B4-3734-010B-3819966A3FD7}"/>
                  </a:ext>
                </a:extLst>
              </p:cNvPr>
              <p:cNvSpPr/>
              <p:nvPr/>
            </p:nvSpPr>
            <p:spPr>
              <a:xfrm>
                <a:off x="5168063" y="3133605"/>
                <a:ext cx="92275" cy="142227"/>
              </a:xfrm>
              <a:custGeom>
                <a:avLst/>
                <a:gdLst>
                  <a:gd name="connsiteX0" fmla="*/ 45658 w 92275"/>
                  <a:gd name="connsiteY0" fmla="*/ 141651 h 142227"/>
                  <a:gd name="connsiteX1" fmla="*/ 88823 w 92275"/>
                  <a:gd name="connsiteY1" fmla="*/ 97313 h 142227"/>
                  <a:gd name="connsiteX2" fmla="*/ 92276 w 92275"/>
                  <a:gd name="connsiteY2" fmla="*/ 89252 h 142227"/>
                  <a:gd name="connsiteX3" fmla="*/ 92276 w 92275"/>
                  <a:gd name="connsiteY3" fmla="*/ 6334 h 142227"/>
                  <a:gd name="connsiteX4" fmla="*/ 85945 w 92275"/>
                  <a:gd name="connsiteY4" fmla="*/ 0 h 142227"/>
                  <a:gd name="connsiteX5" fmla="*/ 69255 w 92275"/>
                  <a:gd name="connsiteY5" fmla="*/ 23608 h 142227"/>
                  <a:gd name="connsiteX6" fmla="*/ 63499 w 92275"/>
                  <a:gd name="connsiteY6" fmla="*/ 69674 h 142227"/>
                  <a:gd name="connsiteX7" fmla="*/ 49687 w 92275"/>
                  <a:gd name="connsiteY7" fmla="*/ 73705 h 142227"/>
                  <a:gd name="connsiteX8" fmla="*/ 34148 w 92275"/>
                  <a:gd name="connsiteY8" fmla="*/ 89252 h 142227"/>
                  <a:gd name="connsiteX9" fmla="*/ 7674 w 92275"/>
                  <a:gd name="connsiteY9" fmla="*/ 101920 h 142227"/>
                  <a:gd name="connsiteX10" fmla="*/ 767 w 92275"/>
                  <a:gd name="connsiteY10" fmla="*/ 142227 h 1422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2275" h="142227">
                    <a:moveTo>
                      <a:pt x="45658" y="141651"/>
                    </a:moveTo>
                    <a:lnTo>
                      <a:pt x="88823" y="97313"/>
                    </a:lnTo>
                    <a:cubicBezTo>
                      <a:pt x="91125" y="95010"/>
                      <a:pt x="92276" y="92131"/>
                      <a:pt x="92276" y="89252"/>
                    </a:cubicBezTo>
                    <a:lnTo>
                      <a:pt x="92276" y="6334"/>
                    </a:lnTo>
                    <a:cubicBezTo>
                      <a:pt x="92276" y="2879"/>
                      <a:pt x="89398" y="0"/>
                      <a:pt x="85945" y="0"/>
                    </a:cubicBezTo>
                    <a:cubicBezTo>
                      <a:pt x="79039" y="0"/>
                      <a:pt x="72132" y="8061"/>
                      <a:pt x="69255" y="23608"/>
                    </a:cubicBezTo>
                    <a:lnTo>
                      <a:pt x="63499" y="69674"/>
                    </a:lnTo>
                    <a:cubicBezTo>
                      <a:pt x="58320" y="69674"/>
                      <a:pt x="53140" y="70250"/>
                      <a:pt x="49687" y="73705"/>
                    </a:cubicBezTo>
                    <a:lnTo>
                      <a:pt x="34148" y="89252"/>
                    </a:lnTo>
                    <a:cubicBezTo>
                      <a:pt x="20335" y="92131"/>
                      <a:pt x="15155" y="93858"/>
                      <a:pt x="7674" y="101920"/>
                    </a:cubicBezTo>
                    <a:cubicBezTo>
                      <a:pt x="-1535" y="111133"/>
                      <a:pt x="-384" y="123801"/>
                      <a:pt x="767" y="142227"/>
                    </a:cubicBezTo>
                  </a:path>
                </a:pathLst>
              </a:custGeom>
              <a:noFill/>
              <a:ln w="12700" cap="flat">
                <a:solidFill>
                  <a:srgbClr val="FFFFFF"/>
                </a:solidFill>
                <a:prstDash val="solid"/>
                <a:miter/>
              </a:ln>
            </p:spPr>
            <p:txBody>
              <a:bodyPr rtlCol="0" anchor="ctr"/>
              <a:lstStyle/>
              <a:p>
                <a:endParaRPr lang="en-US"/>
              </a:p>
            </p:txBody>
          </p:sp>
          <p:sp>
            <p:nvSpPr>
              <p:cNvPr id="65" name="Freeform 64">
                <a:extLst>
                  <a:ext uri="{FF2B5EF4-FFF2-40B4-BE49-F238E27FC236}">
                    <a16:creationId xmlns:a16="http://schemas.microsoft.com/office/drawing/2014/main" id="{7EC3D50F-83FB-D9E9-61AC-3A71D11621F7}"/>
                  </a:ext>
                </a:extLst>
              </p:cNvPr>
              <p:cNvSpPr/>
              <p:nvPr/>
            </p:nvSpPr>
            <p:spPr>
              <a:xfrm>
                <a:off x="5166529" y="3275256"/>
                <a:ext cx="60429" cy="25336"/>
              </a:xfrm>
              <a:custGeom>
                <a:avLst/>
                <a:gdLst>
                  <a:gd name="connsiteX0" fmla="*/ 0 w 60429"/>
                  <a:gd name="connsiteY0" fmla="*/ 0 h 25336"/>
                  <a:gd name="connsiteX1" fmla="*/ 60430 w 60429"/>
                  <a:gd name="connsiteY1" fmla="*/ 0 h 25336"/>
                  <a:gd name="connsiteX2" fmla="*/ 60430 w 60429"/>
                  <a:gd name="connsiteY2" fmla="*/ 25336 h 25336"/>
                  <a:gd name="connsiteX3" fmla="*/ 0 w 60429"/>
                  <a:gd name="connsiteY3" fmla="*/ 25336 h 25336"/>
                </a:gdLst>
                <a:ahLst/>
                <a:cxnLst>
                  <a:cxn ang="0">
                    <a:pos x="connsiteX0" y="connsiteY0"/>
                  </a:cxn>
                  <a:cxn ang="0">
                    <a:pos x="connsiteX1" y="connsiteY1"/>
                  </a:cxn>
                  <a:cxn ang="0">
                    <a:pos x="connsiteX2" y="connsiteY2"/>
                  </a:cxn>
                  <a:cxn ang="0">
                    <a:pos x="connsiteX3" y="connsiteY3"/>
                  </a:cxn>
                </a:cxnLst>
                <a:rect l="l" t="t" r="r" b="b"/>
                <a:pathLst>
                  <a:path w="60429" h="25336">
                    <a:moveTo>
                      <a:pt x="0" y="0"/>
                    </a:moveTo>
                    <a:lnTo>
                      <a:pt x="60430" y="0"/>
                    </a:lnTo>
                    <a:lnTo>
                      <a:pt x="60430" y="25336"/>
                    </a:lnTo>
                    <a:lnTo>
                      <a:pt x="0" y="25336"/>
                    </a:lnTo>
                    <a:close/>
                  </a:path>
                </a:pathLst>
              </a:custGeom>
              <a:noFill/>
              <a:ln w="12700" cap="flat">
                <a:solidFill>
                  <a:srgbClr val="FFFFFF"/>
                </a:solidFill>
                <a:prstDash val="solid"/>
                <a:miter/>
              </a:ln>
            </p:spPr>
            <p:txBody>
              <a:bodyPr rtlCol="0" anchor="ctr"/>
              <a:lstStyle/>
              <a:p>
                <a:endParaRPr lang="en-US"/>
              </a:p>
            </p:txBody>
          </p:sp>
          <p:sp>
            <p:nvSpPr>
              <p:cNvPr id="66" name="Freeform 65">
                <a:extLst>
                  <a:ext uri="{FF2B5EF4-FFF2-40B4-BE49-F238E27FC236}">
                    <a16:creationId xmlns:a16="http://schemas.microsoft.com/office/drawing/2014/main" id="{DF71459A-922F-A188-953E-1CF6C9730614}"/>
                  </a:ext>
                </a:extLst>
              </p:cNvPr>
              <p:cNvSpPr/>
              <p:nvPr/>
            </p:nvSpPr>
            <p:spPr>
              <a:xfrm>
                <a:off x="5214297" y="3203855"/>
                <a:ext cx="26838" cy="36276"/>
              </a:xfrm>
              <a:custGeom>
                <a:avLst/>
                <a:gdLst>
                  <a:gd name="connsiteX0" fmla="*/ 17841 w 26838"/>
                  <a:gd name="connsiteY0" fmla="*/ 0 h 36276"/>
                  <a:gd name="connsiteX1" fmla="*/ 23021 w 26838"/>
                  <a:gd name="connsiteY1" fmla="*/ 1727 h 36276"/>
                  <a:gd name="connsiteX2" fmla="*/ 25899 w 26838"/>
                  <a:gd name="connsiteY2" fmla="*/ 9213 h 36276"/>
                  <a:gd name="connsiteX3" fmla="*/ 0 w 26838"/>
                  <a:gd name="connsiteY3" fmla="*/ 36277 h 36276"/>
                </a:gdLst>
                <a:ahLst/>
                <a:cxnLst>
                  <a:cxn ang="0">
                    <a:pos x="connsiteX0" y="connsiteY0"/>
                  </a:cxn>
                  <a:cxn ang="0">
                    <a:pos x="connsiteX1" y="connsiteY1"/>
                  </a:cxn>
                  <a:cxn ang="0">
                    <a:pos x="connsiteX2" y="connsiteY2"/>
                  </a:cxn>
                  <a:cxn ang="0">
                    <a:pos x="connsiteX3" y="connsiteY3"/>
                  </a:cxn>
                </a:cxnLst>
                <a:rect l="l" t="t" r="r" b="b"/>
                <a:pathLst>
                  <a:path w="26838" h="36276">
                    <a:moveTo>
                      <a:pt x="17841" y="0"/>
                    </a:moveTo>
                    <a:cubicBezTo>
                      <a:pt x="19568" y="0"/>
                      <a:pt x="21294" y="576"/>
                      <a:pt x="23021" y="1727"/>
                    </a:cubicBezTo>
                    <a:cubicBezTo>
                      <a:pt x="25899" y="2879"/>
                      <a:pt x="28201" y="6334"/>
                      <a:pt x="25899" y="9213"/>
                    </a:cubicBezTo>
                    <a:lnTo>
                      <a:pt x="0" y="36277"/>
                    </a:lnTo>
                  </a:path>
                </a:pathLst>
              </a:custGeom>
              <a:noFill/>
              <a:ln w="12700" cap="flat">
                <a:solidFill>
                  <a:srgbClr val="FFFFFF"/>
                </a:solidFill>
                <a:prstDash val="solid"/>
                <a:miter/>
              </a:ln>
            </p:spPr>
            <p:txBody>
              <a:bodyPr rtlCol="0" anchor="ctr"/>
              <a:lstStyle/>
              <a:p>
                <a:endParaRPr lang="en-US"/>
              </a:p>
            </p:txBody>
          </p:sp>
          <p:sp>
            <p:nvSpPr>
              <p:cNvPr id="67" name="Freeform 66">
                <a:extLst>
                  <a:ext uri="{FF2B5EF4-FFF2-40B4-BE49-F238E27FC236}">
                    <a16:creationId xmlns:a16="http://schemas.microsoft.com/office/drawing/2014/main" id="{2A603BE2-E03E-4B4D-8E93-F2113501F007}"/>
                  </a:ext>
                </a:extLst>
              </p:cNvPr>
              <p:cNvSpPr/>
              <p:nvPr/>
            </p:nvSpPr>
            <p:spPr>
              <a:xfrm>
                <a:off x="5050273" y="3133605"/>
                <a:ext cx="92275" cy="141651"/>
              </a:xfrm>
              <a:custGeom>
                <a:avLst/>
                <a:gdLst>
                  <a:gd name="connsiteX0" fmla="*/ 91508 w 92275"/>
                  <a:gd name="connsiteY0" fmla="*/ 141076 h 141651"/>
                  <a:gd name="connsiteX1" fmla="*/ 84602 w 92275"/>
                  <a:gd name="connsiteY1" fmla="*/ 101920 h 141651"/>
                  <a:gd name="connsiteX2" fmla="*/ 58128 w 92275"/>
                  <a:gd name="connsiteY2" fmla="*/ 89252 h 141651"/>
                  <a:gd name="connsiteX3" fmla="*/ 42589 w 92275"/>
                  <a:gd name="connsiteY3" fmla="*/ 73705 h 141651"/>
                  <a:gd name="connsiteX4" fmla="*/ 28776 w 92275"/>
                  <a:gd name="connsiteY4" fmla="*/ 69674 h 141651"/>
                  <a:gd name="connsiteX5" fmla="*/ 23021 w 92275"/>
                  <a:gd name="connsiteY5" fmla="*/ 23608 h 141651"/>
                  <a:gd name="connsiteX6" fmla="*/ 6331 w 92275"/>
                  <a:gd name="connsiteY6" fmla="*/ 0 h 141651"/>
                  <a:gd name="connsiteX7" fmla="*/ 0 w 92275"/>
                  <a:gd name="connsiteY7" fmla="*/ 6334 h 141651"/>
                  <a:gd name="connsiteX8" fmla="*/ 0 w 92275"/>
                  <a:gd name="connsiteY8" fmla="*/ 89252 h 141651"/>
                  <a:gd name="connsiteX9" fmla="*/ 3453 w 92275"/>
                  <a:gd name="connsiteY9" fmla="*/ 97313 h 141651"/>
                  <a:gd name="connsiteX10" fmla="*/ 46617 w 92275"/>
                  <a:gd name="connsiteY10" fmla="*/ 141651 h 141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2275" h="141651">
                    <a:moveTo>
                      <a:pt x="91508" y="141076"/>
                    </a:moveTo>
                    <a:cubicBezTo>
                      <a:pt x="92659" y="123225"/>
                      <a:pt x="93810" y="110557"/>
                      <a:pt x="84602" y="101920"/>
                    </a:cubicBezTo>
                    <a:cubicBezTo>
                      <a:pt x="77120" y="94434"/>
                      <a:pt x="71940" y="92707"/>
                      <a:pt x="58128" y="89252"/>
                    </a:cubicBezTo>
                    <a:lnTo>
                      <a:pt x="42589" y="73705"/>
                    </a:lnTo>
                    <a:cubicBezTo>
                      <a:pt x="39711" y="70826"/>
                      <a:pt x="33956" y="69098"/>
                      <a:pt x="28776" y="69674"/>
                    </a:cubicBezTo>
                    <a:lnTo>
                      <a:pt x="23021" y="23608"/>
                    </a:lnTo>
                    <a:cubicBezTo>
                      <a:pt x="20143" y="8637"/>
                      <a:pt x="13237" y="576"/>
                      <a:pt x="6331" y="0"/>
                    </a:cubicBezTo>
                    <a:cubicBezTo>
                      <a:pt x="2878" y="0"/>
                      <a:pt x="0" y="2879"/>
                      <a:pt x="0" y="6334"/>
                    </a:cubicBezTo>
                    <a:lnTo>
                      <a:pt x="0" y="89252"/>
                    </a:lnTo>
                    <a:cubicBezTo>
                      <a:pt x="0" y="92131"/>
                      <a:pt x="1151" y="95010"/>
                      <a:pt x="3453" y="97313"/>
                    </a:cubicBezTo>
                    <a:lnTo>
                      <a:pt x="46617" y="141651"/>
                    </a:lnTo>
                  </a:path>
                </a:pathLst>
              </a:custGeom>
              <a:noFill/>
              <a:ln w="12700" cap="flat">
                <a:solidFill>
                  <a:srgbClr val="FFFFFF"/>
                </a:solidFill>
                <a:prstDash val="solid"/>
                <a:miter/>
              </a:ln>
            </p:spPr>
            <p:txBody>
              <a:bodyPr rtlCol="0" anchor="ctr"/>
              <a:lstStyle/>
              <a:p>
                <a:endParaRPr lang="en-US"/>
              </a:p>
            </p:txBody>
          </p:sp>
          <p:sp>
            <p:nvSpPr>
              <p:cNvPr id="68" name="Freeform 67">
                <a:extLst>
                  <a:ext uri="{FF2B5EF4-FFF2-40B4-BE49-F238E27FC236}">
                    <a16:creationId xmlns:a16="http://schemas.microsoft.com/office/drawing/2014/main" id="{31548FD0-4C55-02F2-BD4B-AC1FC1B02AE1}"/>
                  </a:ext>
                </a:extLst>
              </p:cNvPr>
              <p:cNvSpPr/>
              <p:nvPr/>
            </p:nvSpPr>
            <p:spPr>
              <a:xfrm>
                <a:off x="5085380" y="3275256"/>
                <a:ext cx="60429" cy="25336"/>
              </a:xfrm>
              <a:custGeom>
                <a:avLst/>
                <a:gdLst>
                  <a:gd name="connsiteX0" fmla="*/ 0 w 60429"/>
                  <a:gd name="connsiteY0" fmla="*/ 0 h 25336"/>
                  <a:gd name="connsiteX1" fmla="*/ 60430 w 60429"/>
                  <a:gd name="connsiteY1" fmla="*/ 0 h 25336"/>
                  <a:gd name="connsiteX2" fmla="*/ 60430 w 60429"/>
                  <a:gd name="connsiteY2" fmla="*/ 25336 h 25336"/>
                  <a:gd name="connsiteX3" fmla="*/ 0 w 60429"/>
                  <a:gd name="connsiteY3" fmla="*/ 25336 h 25336"/>
                </a:gdLst>
                <a:ahLst/>
                <a:cxnLst>
                  <a:cxn ang="0">
                    <a:pos x="connsiteX0" y="connsiteY0"/>
                  </a:cxn>
                  <a:cxn ang="0">
                    <a:pos x="connsiteX1" y="connsiteY1"/>
                  </a:cxn>
                  <a:cxn ang="0">
                    <a:pos x="connsiteX2" y="connsiteY2"/>
                  </a:cxn>
                  <a:cxn ang="0">
                    <a:pos x="connsiteX3" y="connsiteY3"/>
                  </a:cxn>
                </a:cxnLst>
                <a:rect l="l" t="t" r="r" b="b"/>
                <a:pathLst>
                  <a:path w="60429" h="25336">
                    <a:moveTo>
                      <a:pt x="0" y="0"/>
                    </a:moveTo>
                    <a:lnTo>
                      <a:pt x="60430" y="0"/>
                    </a:lnTo>
                    <a:lnTo>
                      <a:pt x="60430" y="25336"/>
                    </a:lnTo>
                    <a:lnTo>
                      <a:pt x="0" y="25336"/>
                    </a:lnTo>
                    <a:close/>
                  </a:path>
                </a:pathLst>
              </a:custGeom>
              <a:noFill/>
              <a:ln w="12700" cap="flat">
                <a:solidFill>
                  <a:srgbClr val="FFFFFF"/>
                </a:solidFill>
                <a:prstDash val="solid"/>
                <a:miter/>
              </a:ln>
            </p:spPr>
            <p:txBody>
              <a:bodyPr rtlCol="0" anchor="ctr"/>
              <a:lstStyle/>
              <a:p>
                <a:endParaRPr lang="en-US"/>
              </a:p>
            </p:txBody>
          </p:sp>
          <p:sp>
            <p:nvSpPr>
              <p:cNvPr id="69" name="Freeform 68">
                <a:extLst>
                  <a:ext uri="{FF2B5EF4-FFF2-40B4-BE49-F238E27FC236}">
                    <a16:creationId xmlns:a16="http://schemas.microsoft.com/office/drawing/2014/main" id="{D9256313-9FEA-B62A-AA85-AE46B8016179}"/>
                  </a:ext>
                </a:extLst>
              </p:cNvPr>
              <p:cNvSpPr/>
              <p:nvPr/>
            </p:nvSpPr>
            <p:spPr>
              <a:xfrm>
                <a:off x="5069224" y="3203855"/>
                <a:ext cx="28817" cy="36276"/>
              </a:xfrm>
              <a:custGeom>
                <a:avLst/>
                <a:gdLst>
                  <a:gd name="connsiteX0" fmla="*/ 9825 w 28817"/>
                  <a:gd name="connsiteY0" fmla="*/ 0 h 36276"/>
                  <a:gd name="connsiteX1" fmla="*/ 4070 w 28817"/>
                  <a:gd name="connsiteY1" fmla="*/ 1727 h 36276"/>
                  <a:gd name="connsiteX2" fmla="*/ 1192 w 28817"/>
                  <a:gd name="connsiteY2" fmla="*/ 9213 h 36276"/>
                  <a:gd name="connsiteX3" fmla="*/ 28817 w 28817"/>
                  <a:gd name="connsiteY3" fmla="*/ 36277 h 36276"/>
                </a:gdLst>
                <a:ahLst/>
                <a:cxnLst>
                  <a:cxn ang="0">
                    <a:pos x="connsiteX0" y="connsiteY0"/>
                  </a:cxn>
                  <a:cxn ang="0">
                    <a:pos x="connsiteX1" y="connsiteY1"/>
                  </a:cxn>
                  <a:cxn ang="0">
                    <a:pos x="connsiteX2" y="connsiteY2"/>
                  </a:cxn>
                  <a:cxn ang="0">
                    <a:pos x="connsiteX3" y="connsiteY3"/>
                  </a:cxn>
                </a:cxnLst>
                <a:rect l="l" t="t" r="r" b="b"/>
                <a:pathLst>
                  <a:path w="28817" h="36276">
                    <a:moveTo>
                      <a:pt x="9825" y="0"/>
                    </a:moveTo>
                    <a:cubicBezTo>
                      <a:pt x="7523" y="0"/>
                      <a:pt x="5796" y="576"/>
                      <a:pt x="4070" y="1727"/>
                    </a:cubicBezTo>
                    <a:cubicBezTo>
                      <a:pt x="1192" y="2879"/>
                      <a:pt x="-1686" y="6334"/>
                      <a:pt x="1192" y="9213"/>
                    </a:cubicBezTo>
                    <a:lnTo>
                      <a:pt x="28817" y="36277"/>
                    </a:lnTo>
                  </a:path>
                </a:pathLst>
              </a:custGeom>
              <a:noFill/>
              <a:ln w="12700" cap="flat">
                <a:solidFill>
                  <a:srgbClr val="FFFFFF"/>
                </a:solidFill>
                <a:prstDash val="solid"/>
                <a:miter/>
              </a:ln>
            </p:spPr>
            <p:txBody>
              <a:bodyPr rtlCol="0" anchor="ctr"/>
              <a:lstStyle/>
              <a:p>
                <a:endParaRPr lang="en-US"/>
              </a:p>
            </p:txBody>
          </p:sp>
          <p:sp>
            <p:nvSpPr>
              <p:cNvPr id="70" name="Freeform 69">
                <a:extLst>
                  <a:ext uri="{FF2B5EF4-FFF2-40B4-BE49-F238E27FC236}">
                    <a16:creationId xmlns:a16="http://schemas.microsoft.com/office/drawing/2014/main" id="{68464B4A-B01A-0B76-1679-6FDF708BCC3A}"/>
                  </a:ext>
                </a:extLst>
              </p:cNvPr>
              <p:cNvSpPr/>
              <p:nvPr/>
            </p:nvSpPr>
            <p:spPr>
              <a:xfrm>
                <a:off x="5099768" y="3105389"/>
                <a:ext cx="109349" cy="111708"/>
              </a:xfrm>
              <a:custGeom>
                <a:avLst/>
                <a:gdLst>
                  <a:gd name="connsiteX0" fmla="*/ 109349 w 109349"/>
                  <a:gd name="connsiteY0" fmla="*/ 55854 h 111708"/>
                  <a:gd name="connsiteX1" fmla="*/ 54675 w 109349"/>
                  <a:gd name="connsiteY1" fmla="*/ 111709 h 111708"/>
                  <a:gd name="connsiteX2" fmla="*/ 0 w 109349"/>
                  <a:gd name="connsiteY2" fmla="*/ 55854 h 111708"/>
                  <a:gd name="connsiteX3" fmla="*/ 54675 w 109349"/>
                  <a:gd name="connsiteY3" fmla="*/ 0 h 111708"/>
                  <a:gd name="connsiteX4" fmla="*/ 109349 w 109349"/>
                  <a:gd name="connsiteY4" fmla="*/ 55854 h 1117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349" h="111708">
                    <a:moveTo>
                      <a:pt x="109349" y="55854"/>
                    </a:moveTo>
                    <a:cubicBezTo>
                      <a:pt x="109349" y="86702"/>
                      <a:pt x="84871" y="111709"/>
                      <a:pt x="54675" y="111709"/>
                    </a:cubicBezTo>
                    <a:cubicBezTo>
                      <a:pt x="24479" y="111709"/>
                      <a:pt x="0" y="86702"/>
                      <a:pt x="0" y="55854"/>
                    </a:cubicBezTo>
                    <a:cubicBezTo>
                      <a:pt x="0" y="25007"/>
                      <a:pt x="24479" y="0"/>
                      <a:pt x="54675" y="0"/>
                    </a:cubicBezTo>
                    <a:cubicBezTo>
                      <a:pt x="84871" y="0"/>
                      <a:pt x="109349" y="25007"/>
                      <a:pt x="109349" y="55854"/>
                    </a:cubicBezTo>
                    <a:close/>
                  </a:path>
                </a:pathLst>
              </a:custGeom>
              <a:noFill/>
              <a:ln w="12700" cap="flat">
                <a:solidFill>
                  <a:srgbClr val="FFFFFF"/>
                </a:solidFill>
                <a:prstDash val="solid"/>
                <a:miter/>
              </a:ln>
            </p:spPr>
            <p:txBody>
              <a:bodyPr rtlCol="0" anchor="ctr"/>
              <a:lstStyle/>
              <a:p>
                <a:endParaRPr lang="en-US"/>
              </a:p>
            </p:txBody>
          </p:sp>
          <p:sp>
            <p:nvSpPr>
              <p:cNvPr id="71" name="Freeform 70">
                <a:extLst>
                  <a:ext uri="{FF2B5EF4-FFF2-40B4-BE49-F238E27FC236}">
                    <a16:creationId xmlns:a16="http://schemas.microsoft.com/office/drawing/2014/main" id="{10D23497-86B2-3DBB-E1FD-4A59D8E4A8FD}"/>
                  </a:ext>
                </a:extLst>
              </p:cNvPr>
              <p:cNvSpPr/>
              <p:nvPr/>
            </p:nvSpPr>
            <p:spPr>
              <a:xfrm rot="-947999">
                <a:off x="5112912" y="3116152"/>
                <a:ext cx="87479" cy="87524"/>
              </a:xfrm>
              <a:custGeom>
                <a:avLst/>
                <a:gdLst>
                  <a:gd name="connsiteX0" fmla="*/ 87480 w 87479"/>
                  <a:gd name="connsiteY0" fmla="*/ 43762 h 87524"/>
                  <a:gd name="connsiteX1" fmla="*/ 43740 w 87479"/>
                  <a:gd name="connsiteY1" fmla="*/ 87524 h 87524"/>
                  <a:gd name="connsiteX2" fmla="*/ 0 w 87479"/>
                  <a:gd name="connsiteY2" fmla="*/ 43762 h 87524"/>
                  <a:gd name="connsiteX3" fmla="*/ 43740 w 87479"/>
                  <a:gd name="connsiteY3" fmla="*/ 0 h 87524"/>
                  <a:gd name="connsiteX4" fmla="*/ 87480 w 87479"/>
                  <a:gd name="connsiteY4" fmla="*/ 43762 h 875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479" h="87524">
                    <a:moveTo>
                      <a:pt x="87480" y="43762"/>
                    </a:moveTo>
                    <a:cubicBezTo>
                      <a:pt x="87480" y="67931"/>
                      <a:pt x="67897" y="87524"/>
                      <a:pt x="43740" y="87524"/>
                    </a:cubicBezTo>
                    <a:cubicBezTo>
                      <a:pt x="19583" y="87524"/>
                      <a:pt x="0" y="67931"/>
                      <a:pt x="0" y="43762"/>
                    </a:cubicBezTo>
                    <a:cubicBezTo>
                      <a:pt x="0" y="19592"/>
                      <a:pt x="19583" y="0"/>
                      <a:pt x="43740" y="0"/>
                    </a:cubicBezTo>
                    <a:cubicBezTo>
                      <a:pt x="67897" y="0"/>
                      <a:pt x="87480" y="19593"/>
                      <a:pt x="87480" y="43762"/>
                    </a:cubicBezTo>
                    <a:close/>
                  </a:path>
                </a:pathLst>
              </a:custGeom>
              <a:noFill/>
              <a:ln w="12700" cap="flat">
                <a:solidFill>
                  <a:srgbClr val="FFFFFF"/>
                </a:solidFill>
                <a:prstDash val="solid"/>
                <a:miter/>
              </a:ln>
            </p:spPr>
            <p:txBody>
              <a:bodyPr rtlCol="0" anchor="ctr"/>
              <a:lstStyle/>
              <a:p>
                <a:endParaRPr lang="en-US"/>
              </a:p>
            </p:txBody>
          </p:sp>
          <p:sp>
            <p:nvSpPr>
              <p:cNvPr id="72" name="Freeform 71">
                <a:extLst>
                  <a:ext uri="{FF2B5EF4-FFF2-40B4-BE49-F238E27FC236}">
                    <a16:creationId xmlns:a16="http://schemas.microsoft.com/office/drawing/2014/main" id="{4B5516B0-46F7-64DC-30CC-2CDECA79ED52}"/>
                  </a:ext>
                </a:extLst>
              </p:cNvPr>
              <p:cNvSpPr/>
              <p:nvPr/>
            </p:nvSpPr>
            <p:spPr>
              <a:xfrm>
                <a:off x="5126818" y="3065658"/>
                <a:ext cx="39711" cy="41458"/>
              </a:xfrm>
              <a:custGeom>
                <a:avLst/>
                <a:gdLst>
                  <a:gd name="connsiteX0" fmla="*/ 0 w 39711"/>
                  <a:gd name="connsiteY0" fmla="*/ 0 h 41458"/>
                  <a:gd name="connsiteX1" fmla="*/ 39711 w 39711"/>
                  <a:gd name="connsiteY1" fmla="*/ 41459 h 41458"/>
                </a:gdLst>
                <a:ahLst/>
                <a:cxnLst>
                  <a:cxn ang="0">
                    <a:pos x="connsiteX0" y="connsiteY0"/>
                  </a:cxn>
                  <a:cxn ang="0">
                    <a:pos x="connsiteX1" y="connsiteY1"/>
                  </a:cxn>
                </a:cxnLst>
                <a:rect l="l" t="t" r="r" b="b"/>
                <a:pathLst>
                  <a:path w="39711" h="41458">
                    <a:moveTo>
                      <a:pt x="0" y="0"/>
                    </a:moveTo>
                    <a:cubicBezTo>
                      <a:pt x="0" y="0"/>
                      <a:pt x="575" y="35125"/>
                      <a:pt x="39711" y="41459"/>
                    </a:cubicBezTo>
                  </a:path>
                </a:pathLst>
              </a:custGeom>
              <a:noFill/>
              <a:ln w="12700" cap="flat">
                <a:solidFill>
                  <a:srgbClr val="FFFFFF"/>
                </a:solidFill>
                <a:prstDash val="solid"/>
                <a:miter/>
              </a:ln>
            </p:spPr>
            <p:txBody>
              <a:bodyPr rtlCol="0" anchor="ctr"/>
              <a:lstStyle/>
              <a:p>
                <a:endParaRPr lang="en-US"/>
              </a:p>
            </p:txBody>
          </p:sp>
          <p:sp>
            <p:nvSpPr>
              <p:cNvPr id="73" name="Freeform 72">
                <a:extLst>
                  <a:ext uri="{FF2B5EF4-FFF2-40B4-BE49-F238E27FC236}">
                    <a16:creationId xmlns:a16="http://schemas.microsoft.com/office/drawing/2014/main" id="{3BFC26B1-C1A7-97C7-7CDC-49EE62EAFF3E}"/>
                  </a:ext>
                </a:extLst>
              </p:cNvPr>
              <p:cNvSpPr/>
              <p:nvPr/>
            </p:nvSpPr>
            <p:spPr>
              <a:xfrm>
                <a:off x="5166529" y="3075715"/>
                <a:ext cx="56976" cy="33260"/>
              </a:xfrm>
              <a:custGeom>
                <a:avLst/>
                <a:gdLst>
                  <a:gd name="connsiteX0" fmla="*/ 0 w 56976"/>
                  <a:gd name="connsiteY0" fmla="*/ 30826 h 33260"/>
                  <a:gd name="connsiteX1" fmla="*/ 56977 w 56976"/>
                  <a:gd name="connsiteY1" fmla="*/ 2610 h 33260"/>
                  <a:gd name="connsiteX2" fmla="*/ 0 w 56976"/>
                  <a:gd name="connsiteY2" fmla="*/ 30826 h 33260"/>
                </a:gdLst>
                <a:ahLst/>
                <a:cxnLst>
                  <a:cxn ang="0">
                    <a:pos x="connsiteX0" y="connsiteY0"/>
                  </a:cxn>
                  <a:cxn ang="0">
                    <a:pos x="connsiteX1" y="connsiteY1"/>
                  </a:cxn>
                  <a:cxn ang="0">
                    <a:pos x="connsiteX2" y="connsiteY2"/>
                  </a:cxn>
                </a:cxnLst>
                <a:rect l="l" t="t" r="r" b="b"/>
                <a:pathLst>
                  <a:path w="56976" h="33260">
                    <a:moveTo>
                      <a:pt x="0" y="30826"/>
                    </a:moveTo>
                    <a:cubicBezTo>
                      <a:pt x="0" y="30826"/>
                      <a:pt x="10359" y="-10633"/>
                      <a:pt x="56977" y="2610"/>
                    </a:cubicBezTo>
                    <a:cubicBezTo>
                      <a:pt x="56977" y="2610"/>
                      <a:pt x="45466" y="43494"/>
                      <a:pt x="0" y="30826"/>
                    </a:cubicBezTo>
                    <a:close/>
                  </a:path>
                </a:pathLst>
              </a:custGeom>
              <a:noFill/>
              <a:ln w="12700" cap="flat">
                <a:solidFill>
                  <a:srgbClr val="FFFFFF"/>
                </a:solidFill>
                <a:prstDash val="solid"/>
                <a:miter/>
              </a:ln>
            </p:spPr>
            <p:txBody>
              <a:bodyPr rtlCol="0" anchor="ctr"/>
              <a:lstStyle/>
              <a:p>
                <a:endParaRPr lang="en-US"/>
              </a:p>
            </p:txBody>
          </p:sp>
          <p:sp>
            <p:nvSpPr>
              <p:cNvPr id="74" name="Freeform 73">
                <a:extLst>
                  <a:ext uri="{FF2B5EF4-FFF2-40B4-BE49-F238E27FC236}">
                    <a16:creationId xmlns:a16="http://schemas.microsoft.com/office/drawing/2014/main" id="{0FA4EE2A-D880-67A2-A30D-7FFCDE298B4B}"/>
                  </a:ext>
                </a:extLst>
              </p:cNvPr>
              <p:cNvSpPr/>
              <p:nvPr/>
            </p:nvSpPr>
            <p:spPr>
              <a:xfrm>
                <a:off x="5166529" y="3078326"/>
                <a:ext cx="56976" cy="28790"/>
              </a:xfrm>
              <a:custGeom>
                <a:avLst/>
                <a:gdLst>
                  <a:gd name="connsiteX0" fmla="*/ 56977 w 56976"/>
                  <a:gd name="connsiteY0" fmla="*/ 0 h 28790"/>
                  <a:gd name="connsiteX1" fmla="*/ 0 w 56976"/>
                  <a:gd name="connsiteY1" fmla="*/ 28791 h 28790"/>
                </a:gdLst>
                <a:ahLst/>
                <a:cxnLst>
                  <a:cxn ang="0">
                    <a:pos x="connsiteX0" y="connsiteY0"/>
                  </a:cxn>
                  <a:cxn ang="0">
                    <a:pos x="connsiteX1" y="connsiteY1"/>
                  </a:cxn>
                </a:cxnLst>
                <a:rect l="l" t="t" r="r" b="b"/>
                <a:pathLst>
                  <a:path w="56976" h="28790">
                    <a:moveTo>
                      <a:pt x="56977" y="0"/>
                    </a:moveTo>
                    <a:lnTo>
                      <a:pt x="0" y="28791"/>
                    </a:lnTo>
                  </a:path>
                </a:pathLst>
              </a:custGeom>
              <a:ln w="12700" cap="flat">
                <a:solidFill>
                  <a:srgbClr val="FFFFFF"/>
                </a:solidFill>
                <a:prstDash val="solid"/>
                <a:miter/>
              </a:ln>
            </p:spPr>
            <p:txBody>
              <a:bodyPr rtlCol="0" anchor="ctr"/>
              <a:lstStyle/>
              <a:p>
                <a:endParaRPr lang="en-US"/>
              </a:p>
            </p:txBody>
          </p:sp>
          <p:sp>
            <p:nvSpPr>
              <p:cNvPr id="75" name="Freeform 74">
                <a:extLst>
                  <a:ext uri="{FF2B5EF4-FFF2-40B4-BE49-F238E27FC236}">
                    <a16:creationId xmlns:a16="http://schemas.microsoft.com/office/drawing/2014/main" id="{3B48731F-CD56-AFB0-7CB9-C44003498B2F}"/>
                  </a:ext>
                </a:extLst>
              </p:cNvPr>
              <p:cNvSpPr/>
              <p:nvPr/>
            </p:nvSpPr>
            <p:spPr>
              <a:xfrm>
                <a:off x="5128544" y="3135332"/>
                <a:ext cx="44315" cy="52975"/>
              </a:xfrm>
              <a:custGeom>
                <a:avLst/>
                <a:gdLst>
                  <a:gd name="connsiteX0" fmla="*/ 43164 w 44315"/>
                  <a:gd name="connsiteY0" fmla="*/ 46065 h 52975"/>
                  <a:gd name="connsiteX1" fmla="*/ 25899 w 44315"/>
                  <a:gd name="connsiteY1" fmla="*/ 52975 h 52975"/>
                  <a:gd name="connsiteX2" fmla="*/ 0 w 44315"/>
                  <a:gd name="connsiteY2" fmla="*/ 26488 h 52975"/>
                  <a:gd name="connsiteX3" fmla="*/ 25899 w 44315"/>
                  <a:gd name="connsiteY3" fmla="*/ 0 h 52975"/>
                  <a:gd name="connsiteX4" fmla="*/ 44315 w 44315"/>
                  <a:gd name="connsiteY4" fmla="*/ 7486 h 52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315" h="52975">
                    <a:moveTo>
                      <a:pt x="43164" y="46065"/>
                    </a:moveTo>
                    <a:cubicBezTo>
                      <a:pt x="38560" y="50096"/>
                      <a:pt x="32229" y="52975"/>
                      <a:pt x="25899" y="52975"/>
                    </a:cubicBezTo>
                    <a:cubicBezTo>
                      <a:pt x="11510" y="52975"/>
                      <a:pt x="0" y="41459"/>
                      <a:pt x="0" y="26488"/>
                    </a:cubicBezTo>
                    <a:cubicBezTo>
                      <a:pt x="0" y="11516"/>
                      <a:pt x="11510" y="0"/>
                      <a:pt x="25899" y="0"/>
                    </a:cubicBezTo>
                    <a:cubicBezTo>
                      <a:pt x="40287" y="0"/>
                      <a:pt x="39711" y="2879"/>
                      <a:pt x="44315" y="7486"/>
                    </a:cubicBezTo>
                  </a:path>
                </a:pathLst>
              </a:custGeom>
              <a:noFill/>
              <a:ln w="12700" cap="flat">
                <a:solidFill>
                  <a:srgbClr val="FFFFFF"/>
                </a:solidFill>
                <a:prstDash val="solid"/>
                <a:miter/>
              </a:ln>
            </p:spPr>
            <p:txBody>
              <a:bodyPr rtlCol="0" anchor="ctr"/>
              <a:lstStyle/>
              <a:p>
                <a:endParaRPr lang="en-US"/>
              </a:p>
            </p:txBody>
          </p:sp>
          <p:sp>
            <p:nvSpPr>
              <p:cNvPr id="76" name="Freeform 75">
                <a:extLst>
                  <a:ext uri="{FF2B5EF4-FFF2-40B4-BE49-F238E27FC236}">
                    <a16:creationId xmlns:a16="http://schemas.microsoft.com/office/drawing/2014/main" id="{118A1C8F-5BB8-90D6-4A78-DB4B5D6C1E5F}"/>
                  </a:ext>
                </a:extLst>
              </p:cNvPr>
              <p:cNvSpPr/>
              <p:nvPr/>
            </p:nvSpPr>
            <p:spPr>
              <a:xfrm>
                <a:off x="5120487" y="3156637"/>
                <a:ext cx="39711" cy="5758"/>
              </a:xfrm>
              <a:custGeom>
                <a:avLst/>
                <a:gdLst>
                  <a:gd name="connsiteX0" fmla="*/ 0 w 39711"/>
                  <a:gd name="connsiteY0" fmla="*/ 0 h 5758"/>
                  <a:gd name="connsiteX1" fmla="*/ 39711 w 39711"/>
                  <a:gd name="connsiteY1" fmla="*/ 0 h 5758"/>
                </a:gdLst>
                <a:ahLst/>
                <a:cxnLst>
                  <a:cxn ang="0">
                    <a:pos x="connsiteX0" y="connsiteY0"/>
                  </a:cxn>
                  <a:cxn ang="0">
                    <a:pos x="connsiteX1" y="connsiteY1"/>
                  </a:cxn>
                </a:cxnLst>
                <a:rect l="l" t="t" r="r" b="b"/>
                <a:pathLst>
                  <a:path w="39711" h="5758">
                    <a:moveTo>
                      <a:pt x="0" y="0"/>
                    </a:moveTo>
                    <a:lnTo>
                      <a:pt x="39711" y="0"/>
                    </a:lnTo>
                  </a:path>
                </a:pathLst>
              </a:custGeom>
              <a:ln w="12700" cap="flat">
                <a:solidFill>
                  <a:srgbClr val="FFFFFF"/>
                </a:solidFill>
                <a:prstDash val="solid"/>
                <a:miter/>
              </a:ln>
            </p:spPr>
            <p:txBody>
              <a:bodyPr rtlCol="0" anchor="ctr"/>
              <a:lstStyle/>
              <a:p>
                <a:endParaRPr lang="en-US"/>
              </a:p>
            </p:txBody>
          </p:sp>
          <p:sp>
            <p:nvSpPr>
              <p:cNvPr id="77" name="Freeform 76">
                <a:extLst>
                  <a:ext uri="{FF2B5EF4-FFF2-40B4-BE49-F238E27FC236}">
                    <a16:creationId xmlns:a16="http://schemas.microsoft.com/office/drawing/2014/main" id="{7471D9F0-3DF4-68D4-5173-503E3344CCEC}"/>
                  </a:ext>
                </a:extLst>
              </p:cNvPr>
              <p:cNvSpPr/>
              <p:nvPr/>
            </p:nvSpPr>
            <p:spPr>
              <a:xfrm>
                <a:off x="5120487" y="3167578"/>
                <a:ext cx="39711" cy="5758"/>
              </a:xfrm>
              <a:custGeom>
                <a:avLst/>
                <a:gdLst>
                  <a:gd name="connsiteX0" fmla="*/ 0 w 39711"/>
                  <a:gd name="connsiteY0" fmla="*/ 0 h 5758"/>
                  <a:gd name="connsiteX1" fmla="*/ 39711 w 39711"/>
                  <a:gd name="connsiteY1" fmla="*/ 0 h 5758"/>
                </a:gdLst>
                <a:ahLst/>
                <a:cxnLst>
                  <a:cxn ang="0">
                    <a:pos x="connsiteX0" y="connsiteY0"/>
                  </a:cxn>
                  <a:cxn ang="0">
                    <a:pos x="connsiteX1" y="connsiteY1"/>
                  </a:cxn>
                </a:cxnLst>
                <a:rect l="l" t="t" r="r" b="b"/>
                <a:pathLst>
                  <a:path w="39711" h="5758">
                    <a:moveTo>
                      <a:pt x="0" y="0"/>
                    </a:moveTo>
                    <a:lnTo>
                      <a:pt x="39711" y="0"/>
                    </a:lnTo>
                  </a:path>
                </a:pathLst>
              </a:custGeom>
              <a:ln w="12700" cap="flat">
                <a:solidFill>
                  <a:srgbClr val="FFFFFF"/>
                </a:solidFill>
                <a:prstDash val="solid"/>
                <a:miter/>
              </a:ln>
            </p:spPr>
            <p:txBody>
              <a:bodyPr rtlCol="0" anchor="ctr"/>
              <a:lstStyle/>
              <a:p>
                <a:endParaRPr lang="en-US"/>
              </a:p>
            </p:txBody>
          </p:sp>
        </p:grpSp>
      </p:grpSp>
      <p:sp>
        <p:nvSpPr>
          <p:cNvPr id="79" name="Slide Number Placeholder 5">
            <a:extLst>
              <a:ext uri="{FF2B5EF4-FFF2-40B4-BE49-F238E27FC236}">
                <a16:creationId xmlns:a16="http://schemas.microsoft.com/office/drawing/2014/main" id="{160ED4F2-078A-5E1F-BCF4-C8F0CFBCF56A}"/>
              </a:ext>
            </a:extLst>
          </p:cNvPr>
          <p:cNvSpPr txBox="1">
            <a:spLocks/>
          </p:cNvSpPr>
          <p:nvPr/>
        </p:nvSpPr>
        <p:spPr>
          <a:xfrm>
            <a:off x="11681466" y="652611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61</a:t>
            </a:fld>
            <a:endParaRPr lang="fr-CA" sz="1200" dirty="0"/>
          </a:p>
        </p:txBody>
      </p:sp>
      <p:pic>
        <p:nvPicPr>
          <p:cNvPr id="5" name="Picture 4">
            <a:extLst>
              <a:ext uri="{FF2B5EF4-FFF2-40B4-BE49-F238E27FC236}">
                <a16:creationId xmlns:a16="http://schemas.microsoft.com/office/drawing/2014/main" id="{44FE48E9-0993-1209-C421-7263EC236452}"/>
              </a:ext>
            </a:extLst>
          </p:cNvPr>
          <p:cNvPicPr>
            <a:picLocks noChangeAspect="1"/>
          </p:cNvPicPr>
          <p:nvPr/>
        </p:nvPicPr>
        <p:blipFill rotWithShape="1">
          <a:blip r:embed="rId2"/>
          <a:srcRect l="4051" r="4051"/>
          <a:stretch/>
        </p:blipFill>
        <p:spPr>
          <a:xfrm>
            <a:off x="5438389" y="586611"/>
            <a:ext cx="6275480" cy="5903546"/>
          </a:xfrm>
          <a:prstGeom prst="rect">
            <a:avLst/>
          </a:prstGeom>
        </p:spPr>
      </p:pic>
      <p:sp>
        <p:nvSpPr>
          <p:cNvPr id="6" name="TextBox 5">
            <a:extLst>
              <a:ext uri="{FF2B5EF4-FFF2-40B4-BE49-F238E27FC236}">
                <a16:creationId xmlns:a16="http://schemas.microsoft.com/office/drawing/2014/main" id="{13129044-8BA5-4D45-E19F-918D25BC5D0B}"/>
              </a:ext>
            </a:extLst>
          </p:cNvPr>
          <p:cNvSpPr txBox="1"/>
          <p:nvPr/>
        </p:nvSpPr>
        <p:spPr>
          <a:xfrm>
            <a:off x="8255281" y="367843"/>
            <a:ext cx="3936719" cy="369332"/>
          </a:xfrm>
          <a:prstGeom prst="rect">
            <a:avLst/>
          </a:prstGeom>
          <a:solidFill>
            <a:srgbClr val="EC7C69"/>
          </a:solidFill>
        </p:spPr>
        <p:txBody>
          <a:bodyPr wrap="none" rtlCol="0">
            <a:spAutoFit/>
          </a:bodyPr>
          <a:lstStyle/>
          <a:p>
            <a:pPr algn="ctr"/>
            <a:r>
              <a:rPr lang="en-IE" dirty="0">
                <a:solidFill>
                  <a:schemeClr val="bg1"/>
                </a:solidFill>
              </a:rPr>
              <a:t>Upplýsingar veittar af</a:t>
            </a:r>
            <a:r>
              <a:rPr lang="en-IE" dirty="0">
                <a:solidFill>
                  <a:schemeClr val="bg1"/>
                </a:solidFill>
                <a:hlinkClick r:id="rId3">
                  <a:extLst>
                    <a:ext uri="{A12FA001-AC4F-418D-AE19-62706E023703}">
                      <ahyp:hlinkClr xmlns:ahyp="http://schemas.microsoft.com/office/drawing/2018/hyperlinkcolor" val="tx"/>
                    </a:ext>
                  </a:extLst>
                </a:hlinkClick>
              </a:rPr>
              <a:t> www.savills.ie  </a:t>
            </a:r>
            <a:endParaRPr lang="en-IE" dirty="0">
              <a:solidFill>
                <a:schemeClr val="bg1"/>
              </a:solidFill>
            </a:endParaRPr>
          </a:p>
        </p:txBody>
      </p:sp>
    </p:spTree>
    <p:extLst>
      <p:ext uri="{BB962C8B-B14F-4D97-AF65-F5344CB8AC3E}">
        <p14:creationId xmlns:p14="http://schemas.microsoft.com/office/powerpoint/2010/main" val="135020072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CFDD26-0746-6F07-541C-75C98E398608}"/>
            </a:ext>
          </a:extLst>
        </p:cNvPr>
        <p:cNvGrpSpPr/>
        <p:nvPr/>
      </p:nvGrpSpPr>
      <p:grpSpPr>
        <a:xfrm>
          <a:off x="0" y="0"/>
          <a:ext cx="0" cy="0"/>
          <a:chOff x="0" y="0"/>
          <a:chExt cx="0" cy="0"/>
        </a:xfrm>
      </p:grpSpPr>
      <p:sp>
        <p:nvSpPr>
          <p:cNvPr id="37" name="Freeform 36">
            <a:extLst>
              <a:ext uri="{FF2B5EF4-FFF2-40B4-BE49-F238E27FC236}">
                <a16:creationId xmlns:a16="http://schemas.microsoft.com/office/drawing/2014/main" id="{7389A04A-828C-E4B4-1155-8802A0E393ED}"/>
              </a:ext>
            </a:extLst>
          </p:cNvPr>
          <p:cNvSpPr/>
          <p:nvPr/>
        </p:nvSpPr>
        <p:spPr>
          <a:xfrm rot="5400000">
            <a:off x="2431599" y="3757308"/>
            <a:ext cx="2173047" cy="5759105"/>
          </a:xfrm>
          <a:custGeom>
            <a:avLst/>
            <a:gdLst>
              <a:gd name="connsiteX0" fmla="*/ 0 w 2129299"/>
              <a:gd name="connsiteY0" fmla="*/ 4857508 h 5280665"/>
              <a:gd name="connsiteX1" fmla="*/ 0 w 2129299"/>
              <a:gd name="connsiteY1" fmla="*/ 4384590 h 5280665"/>
              <a:gd name="connsiteX2" fmla="*/ 0 w 2129299"/>
              <a:gd name="connsiteY2" fmla="*/ 4263056 h 5280665"/>
              <a:gd name="connsiteX3" fmla="*/ 0 w 2129299"/>
              <a:gd name="connsiteY3" fmla="*/ 4073053 h 5280665"/>
              <a:gd name="connsiteX4" fmla="*/ 0 w 2129299"/>
              <a:gd name="connsiteY4" fmla="*/ 3790140 h 5280665"/>
              <a:gd name="connsiteX5" fmla="*/ 0 w 2129299"/>
              <a:gd name="connsiteY5" fmla="*/ 3600135 h 5280665"/>
              <a:gd name="connsiteX6" fmla="*/ 0 w 2129299"/>
              <a:gd name="connsiteY6" fmla="*/ 3478602 h 5280665"/>
              <a:gd name="connsiteX7" fmla="*/ 0 w 2129299"/>
              <a:gd name="connsiteY7" fmla="*/ 3005684 h 5280665"/>
              <a:gd name="connsiteX8" fmla="*/ 0 w 2129299"/>
              <a:gd name="connsiteY8" fmla="*/ 2553995 h 5280665"/>
              <a:gd name="connsiteX9" fmla="*/ 0 w 2129299"/>
              <a:gd name="connsiteY9" fmla="*/ 2553993 h 5280665"/>
              <a:gd name="connsiteX10" fmla="*/ 0 w 2129299"/>
              <a:gd name="connsiteY10" fmla="*/ 2314522 h 5280665"/>
              <a:gd name="connsiteX11" fmla="*/ 0 w 2129299"/>
              <a:gd name="connsiteY11" fmla="*/ 2081079 h 5280665"/>
              <a:gd name="connsiteX12" fmla="*/ 0 w 2129299"/>
              <a:gd name="connsiteY12" fmla="*/ 2081074 h 5280665"/>
              <a:gd name="connsiteX13" fmla="*/ 0 w 2129299"/>
              <a:gd name="connsiteY13" fmla="*/ 1959546 h 5280665"/>
              <a:gd name="connsiteX14" fmla="*/ 0 w 2129299"/>
              <a:gd name="connsiteY14" fmla="*/ 1959544 h 5280665"/>
              <a:gd name="connsiteX15" fmla="*/ 0 w 2129299"/>
              <a:gd name="connsiteY15" fmla="*/ 1841604 h 5280665"/>
              <a:gd name="connsiteX16" fmla="*/ 0 w 2129299"/>
              <a:gd name="connsiteY16" fmla="*/ 1769542 h 5280665"/>
              <a:gd name="connsiteX17" fmla="*/ 0 w 2129299"/>
              <a:gd name="connsiteY17" fmla="*/ 1769539 h 5280665"/>
              <a:gd name="connsiteX18" fmla="*/ 0 w 2129299"/>
              <a:gd name="connsiteY18" fmla="*/ 1720070 h 5280665"/>
              <a:gd name="connsiteX19" fmla="*/ 0 w 2129299"/>
              <a:gd name="connsiteY19" fmla="*/ 1530067 h 5280665"/>
              <a:gd name="connsiteX20" fmla="*/ 0 w 2129299"/>
              <a:gd name="connsiteY20" fmla="*/ 1486628 h 5280665"/>
              <a:gd name="connsiteX21" fmla="*/ 0 w 2129299"/>
              <a:gd name="connsiteY21" fmla="*/ 1486626 h 5280665"/>
              <a:gd name="connsiteX22" fmla="*/ 0 w 2129299"/>
              <a:gd name="connsiteY22" fmla="*/ 1296624 h 5280665"/>
              <a:gd name="connsiteX23" fmla="*/ 0 w 2129299"/>
              <a:gd name="connsiteY23" fmla="*/ 1296622 h 5280665"/>
              <a:gd name="connsiteX24" fmla="*/ 0 w 2129299"/>
              <a:gd name="connsiteY24" fmla="*/ 1247153 h 5280665"/>
              <a:gd name="connsiteX25" fmla="*/ 0 w 2129299"/>
              <a:gd name="connsiteY25" fmla="*/ 1175092 h 5280665"/>
              <a:gd name="connsiteX26" fmla="*/ 0 w 2129299"/>
              <a:gd name="connsiteY26" fmla="*/ 1175089 h 5280665"/>
              <a:gd name="connsiteX27" fmla="*/ 0 w 2129299"/>
              <a:gd name="connsiteY27" fmla="*/ 1057149 h 5280665"/>
              <a:gd name="connsiteX28" fmla="*/ 0 w 2129299"/>
              <a:gd name="connsiteY28" fmla="*/ 935617 h 5280665"/>
              <a:gd name="connsiteX29" fmla="*/ 0 w 2129299"/>
              <a:gd name="connsiteY29" fmla="*/ 934110 h 5280665"/>
              <a:gd name="connsiteX30" fmla="*/ 0 w 2129299"/>
              <a:gd name="connsiteY30" fmla="*/ 702174 h 5280665"/>
              <a:gd name="connsiteX31" fmla="*/ 0 w 2129299"/>
              <a:gd name="connsiteY31" fmla="*/ 702172 h 5280665"/>
              <a:gd name="connsiteX32" fmla="*/ 0 w 2129299"/>
              <a:gd name="connsiteY32" fmla="*/ 651522 h 5280665"/>
              <a:gd name="connsiteX33" fmla="*/ 0 w 2129299"/>
              <a:gd name="connsiteY33" fmla="*/ 462699 h 5280665"/>
              <a:gd name="connsiteX34" fmla="*/ 0 w 2129299"/>
              <a:gd name="connsiteY34" fmla="*/ 11010 h 5280665"/>
              <a:gd name="connsiteX35" fmla="*/ 0 w 2129299"/>
              <a:gd name="connsiteY35" fmla="*/ 11008 h 5280665"/>
              <a:gd name="connsiteX36" fmla="*/ 0 w 2129299"/>
              <a:gd name="connsiteY36" fmla="*/ 0 h 5280665"/>
              <a:gd name="connsiteX37" fmla="*/ 515667 w 2129299"/>
              <a:gd name="connsiteY37" fmla="*/ 0 h 5280665"/>
              <a:gd name="connsiteX38" fmla="*/ 621018 w 2129299"/>
              <a:gd name="connsiteY38" fmla="*/ 0 h 5280665"/>
              <a:gd name="connsiteX39" fmla="*/ 1207013 w 2129299"/>
              <a:gd name="connsiteY39" fmla="*/ 0 h 5280665"/>
              <a:gd name="connsiteX40" fmla="*/ 1313582 w 2129299"/>
              <a:gd name="connsiteY40" fmla="*/ 0 h 5280665"/>
              <a:gd name="connsiteX41" fmla="*/ 1722679 w 2129299"/>
              <a:gd name="connsiteY41" fmla="*/ 0 h 5280665"/>
              <a:gd name="connsiteX42" fmla="*/ 1828030 w 2129299"/>
              <a:gd name="connsiteY42" fmla="*/ 0 h 5280665"/>
              <a:gd name="connsiteX43" fmla="*/ 2129299 w 2129299"/>
              <a:gd name="connsiteY43" fmla="*/ 0 h 5280665"/>
              <a:gd name="connsiteX44" fmla="*/ 2129299 w 2129299"/>
              <a:gd name="connsiteY44" fmla="*/ 84409 h 5280665"/>
              <a:gd name="connsiteX45" fmla="*/ 2129299 w 2129299"/>
              <a:gd name="connsiteY45" fmla="*/ 588968 h 5280665"/>
              <a:gd name="connsiteX46" fmla="*/ 2129299 w 2129299"/>
              <a:gd name="connsiteY46" fmla="*/ 2703061 h 5280665"/>
              <a:gd name="connsiteX47" fmla="*/ 2129299 w 2129299"/>
              <a:gd name="connsiteY47" fmla="*/ 3669127 h 5280665"/>
              <a:gd name="connsiteX48" fmla="*/ 2129299 w 2129299"/>
              <a:gd name="connsiteY48" fmla="*/ 3816082 h 5280665"/>
              <a:gd name="connsiteX49" fmla="*/ 2129299 w 2129299"/>
              <a:gd name="connsiteY49" fmla="*/ 4386737 h 5280665"/>
              <a:gd name="connsiteX50" fmla="*/ 2129299 w 2129299"/>
              <a:gd name="connsiteY50" fmla="*/ 4535392 h 5280665"/>
              <a:gd name="connsiteX51" fmla="*/ 2129299 w 2129299"/>
              <a:gd name="connsiteY51" fmla="*/ 5280665 h 5280665"/>
              <a:gd name="connsiteX52" fmla="*/ 2062103 w 2129299"/>
              <a:gd name="connsiteY52" fmla="*/ 5280665 h 5280665"/>
              <a:gd name="connsiteX53" fmla="*/ 1572455 w 2129299"/>
              <a:gd name="connsiteY53" fmla="*/ 5280665 h 5280665"/>
              <a:gd name="connsiteX54" fmla="*/ 1419221 w 2129299"/>
              <a:gd name="connsiteY54" fmla="*/ 5280665 h 5280665"/>
              <a:gd name="connsiteX55" fmla="*/ 929573 w 2129299"/>
              <a:gd name="connsiteY55" fmla="*/ 5280665 h 5280665"/>
              <a:gd name="connsiteX56" fmla="*/ 855090 w 2129299"/>
              <a:gd name="connsiteY56" fmla="*/ 5280665 h 5280665"/>
              <a:gd name="connsiteX57" fmla="*/ 365443 w 2129299"/>
              <a:gd name="connsiteY57" fmla="*/ 5280665 h 5280665"/>
              <a:gd name="connsiteX58" fmla="*/ 0 w 2129299"/>
              <a:gd name="connsiteY58" fmla="*/ 4857508 h 52806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2129299" h="5280665">
                <a:moveTo>
                  <a:pt x="0" y="4857508"/>
                </a:moveTo>
                <a:lnTo>
                  <a:pt x="0" y="4384590"/>
                </a:lnTo>
                <a:lnTo>
                  <a:pt x="0" y="4263056"/>
                </a:lnTo>
                <a:lnTo>
                  <a:pt x="0" y="4073053"/>
                </a:lnTo>
                <a:lnTo>
                  <a:pt x="0" y="3790140"/>
                </a:lnTo>
                <a:lnTo>
                  <a:pt x="0" y="3600135"/>
                </a:lnTo>
                <a:lnTo>
                  <a:pt x="0" y="3478602"/>
                </a:lnTo>
                <a:lnTo>
                  <a:pt x="0" y="3005684"/>
                </a:lnTo>
                <a:lnTo>
                  <a:pt x="0" y="2553995"/>
                </a:lnTo>
                <a:lnTo>
                  <a:pt x="0" y="2553993"/>
                </a:lnTo>
                <a:lnTo>
                  <a:pt x="0" y="2314522"/>
                </a:lnTo>
                <a:lnTo>
                  <a:pt x="0" y="2081079"/>
                </a:lnTo>
                <a:lnTo>
                  <a:pt x="0" y="2081074"/>
                </a:lnTo>
                <a:lnTo>
                  <a:pt x="0" y="1959546"/>
                </a:lnTo>
                <a:lnTo>
                  <a:pt x="0" y="1959544"/>
                </a:lnTo>
                <a:lnTo>
                  <a:pt x="0" y="1841604"/>
                </a:lnTo>
                <a:lnTo>
                  <a:pt x="0" y="1769542"/>
                </a:lnTo>
                <a:lnTo>
                  <a:pt x="0" y="1769539"/>
                </a:lnTo>
                <a:lnTo>
                  <a:pt x="0" y="1720070"/>
                </a:lnTo>
                <a:lnTo>
                  <a:pt x="0" y="1530067"/>
                </a:lnTo>
                <a:lnTo>
                  <a:pt x="0" y="1486628"/>
                </a:lnTo>
                <a:lnTo>
                  <a:pt x="0" y="1486626"/>
                </a:lnTo>
                <a:lnTo>
                  <a:pt x="0" y="1296624"/>
                </a:lnTo>
                <a:lnTo>
                  <a:pt x="0" y="1296622"/>
                </a:lnTo>
                <a:lnTo>
                  <a:pt x="0" y="1247153"/>
                </a:lnTo>
                <a:lnTo>
                  <a:pt x="0" y="1175092"/>
                </a:lnTo>
                <a:lnTo>
                  <a:pt x="0" y="1175089"/>
                </a:lnTo>
                <a:lnTo>
                  <a:pt x="0" y="1057149"/>
                </a:lnTo>
                <a:lnTo>
                  <a:pt x="0" y="935617"/>
                </a:lnTo>
                <a:lnTo>
                  <a:pt x="0" y="934110"/>
                </a:lnTo>
                <a:lnTo>
                  <a:pt x="0" y="702174"/>
                </a:lnTo>
                <a:lnTo>
                  <a:pt x="0" y="702172"/>
                </a:lnTo>
                <a:lnTo>
                  <a:pt x="0" y="651522"/>
                </a:lnTo>
                <a:lnTo>
                  <a:pt x="0" y="462699"/>
                </a:lnTo>
                <a:lnTo>
                  <a:pt x="0" y="11010"/>
                </a:lnTo>
                <a:lnTo>
                  <a:pt x="0" y="11008"/>
                </a:lnTo>
                <a:lnTo>
                  <a:pt x="0" y="0"/>
                </a:lnTo>
                <a:lnTo>
                  <a:pt x="515667" y="0"/>
                </a:lnTo>
                <a:lnTo>
                  <a:pt x="621018" y="0"/>
                </a:lnTo>
                <a:lnTo>
                  <a:pt x="1207013" y="0"/>
                </a:lnTo>
                <a:lnTo>
                  <a:pt x="1313582" y="0"/>
                </a:lnTo>
                <a:lnTo>
                  <a:pt x="1722679" y="0"/>
                </a:lnTo>
                <a:lnTo>
                  <a:pt x="1828030" y="0"/>
                </a:lnTo>
                <a:lnTo>
                  <a:pt x="2129299" y="0"/>
                </a:lnTo>
                <a:lnTo>
                  <a:pt x="2129299" y="84409"/>
                </a:lnTo>
                <a:lnTo>
                  <a:pt x="2129299" y="588968"/>
                </a:lnTo>
                <a:lnTo>
                  <a:pt x="2129299" y="2703061"/>
                </a:lnTo>
                <a:lnTo>
                  <a:pt x="2129299" y="3669127"/>
                </a:lnTo>
                <a:lnTo>
                  <a:pt x="2129299" y="3816082"/>
                </a:lnTo>
                <a:lnTo>
                  <a:pt x="2129299" y="4386737"/>
                </a:lnTo>
                <a:lnTo>
                  <a:pt x="2129299" y="4535392"/>
                </a:lnTo>
                <a:lnTo>
                  <a:pt x="2129299" y="5280665"/>
                </a:lnTo>
                <a:lnTo>
                  <a:pt x="2062103" y="5280665"/>
                </a:lnTo>
                <a:lnTo>
                  <a:pt x="1572455" y="5280665"/>
                </a:lnTo>
                <a:lnTo>
                  <a:pt x="1419221" y="5280665"/>
                </a:lnTo>
                <a:lnTo>
                  <a:pt x="929573" y="5280665"/>
                </a:lnTo>
                <a:lnTo>
                  <a:pt x="855090" y="5280665"/>
                </a:lnTo>
                <a:lnTo>
                  <a:pt x="365443" y="5280665"/>
                </a:lnTo>
                <a:cubicBezTo>
                  <a:pt x="164152" y="5280665"/>
                  <a:pt x="0" y="5091976"/>
                  <a:pt x="0" y="4857508"/>
                </a:cubicBezTo>
                <a:close/>
              </a:path>
            </a:pathLst>
          </a:custGeom>
          <a:noFill/>
          <a:ln w="24491" cap="flat">
            <a:solidFill>
              <a:srgbClr val="FBA63B"/>
            </a:solidFill>
            <a:prstDash val="solid"/>
            <a:miter/>
          </a:ln>
        </p:spPr>
        <p:txBody>
          <a:bodyPr wrap="square" rtlCol="0" anchor="ctr">
            <a:noAutofit/>
          </a:bodyPr>
          <a:lstStyle/>
          <a:p>
            <a:endParaRPr lang="en-US"/>
          </a:p>
        </p:txBody>
      </p:sp>
      <p:sp>
        <p:nvSpPr>
          <p:cNvPr id="2" name="Text Placeholder 3">
            <a:extLst>
              <a:ext uri="{FF2B5EF4-FFF2-40B4-BE49-F238E27FC236}">
                <a16:creationId xmlns:a16="http://schemas.microsoft.com/office/drawing/2014/main" id="{AB03293C-E9B2-F45A-FFC7-7F45F63A37C0}"/>
              </a:ext>
            </a:extLst>
          </p:cNvPr>
          <p:cNvSpPr txBox="1">
            <a:spLocks/>
          </p:cNvSpPr>
          <p:nvPr/>
        </p:nvSpPr>
        <p:spPr>
          <a:xfrm>
            <a:off x="638570" y="460983"/>
            <a:ext cx="4209877" cy="724396"/>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IE" sz="3600" dirty="0"/>
              <a:t>Modúlhús  Modular Cottages</a:t>
            </a:r>
          </a:p>
          <a:p>
            <a:pPr>
              <a:lnSpc>
                <a:spcPts val="3720"/>
              </a:lnSpc>
            </a:pPr>
            <a:endParaRPr lang="en-IE" sz="3600" dirty="0"/>
          </a:p>
        </p:txBody>
      </p:sp>
      <p:cxnSp>
        <p:nvCxnSpPr>
          <p:cNvPr id="3" name="Straight Connector 2">
            <a:extLst>
              <a:ext uri="{FF2B5EF4-FFF2-40B4-BE49-F238E27FC236}">
                <a16:creationId xmlns:a16="http://schemas.microsoft.com/office/drawing/2014/main" id="{60EA7362-C900-8DC4-074D-10A33A506BBB}"/>
              </a:ext>
            </a:extLst>
          </p:cNvPr>
          <p:cNvCxnSpPr>
            <a:cxnSpLocks/>
          </p:cNvCxnSpPr>
          <p:nvPr/>
        </p:nvCxnSpPr>
        <p:spPr>
          <a:xfrm>
            <a:off x="0" y="1068885"/>
            <a:ext cx="2701925"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1FBDA156-9217-C970-A906-BEA5035C02F4}"/>
              </a:ext>
            </a:extLst>
          </p:cNvPr>
          <p:cNvSpPr txBox="1"/>
          <p:nvPr/>
        </p:nvSpPr>
        <p:spPr>
          <a:xfrm>
            <a:off x="605790" y="1404147"/>
            <a:ext cx="4341896" cy="3927422"/>
          </a:xfrm>
          <a:prstGeom prst="rect">
            <a:avLst/>
          </a:prstGeom>
          <a:noFill/>
        </p:spPr>
        <p:txBody>
          <a:bodyPr wrap="square">
            <a:spAutoFit/>
          </a:bodyPr>
          <a:lstStyle/>
          <a:p>
            <a:pPr marL="342900" indent="-342900">
              <a:lnSpc>
                <a:spcPts val="2340"/>
              </a:lnSpc>
              <a:buFont typeface="Arial" panose="020B0604020202020204" pitchFamily="34" charset="0"/>
              <a:buChar char="•"/>
            </a:pPr>
            <a:r>
              <a:rPr lang="en-US" sz="2200" dirty="0">
                <a:solidFill>
                  <a:srgbClr val="494949"/>
                </a:solidFill>
              </a:rPr>
              <a:t>Samsett sumarhúsnæði (og raunar samsett íbúðarhúsnæði) er sífellt eftirsóttara vegna stuttrar byggingarferlis á verkstað og verksmiðjustýrðrar hönnunar og smíði. </a:t>
            </a:r>
          </a:p>
          <a:p>
            <a:pPr marL="342900" indent="-342900">
              <a:lnSpc>
                <a:spcPts val="2340"/>
              </a:lnSpc>
              <a:buFont typeface="Arial" panose="020B0604020202020204" pitchFamily="34" charset="0"/>
              <a:buChar char="•"/>
            </a:pPr>
            <a:r>
              <a:rPr lang="en-US" sz="2200" b="1" dirty="0">
                <a:solidFill>
                  <a:srgbClr val="494949"/>
                </a:solidFill>
              </a:rPr>
              <a:t>Kostnaðarhagkvæmur valkostur við hefðbundnar nýbyggðar sumarhús. </a:t>
            </a:r>
          </a:p>
          <a:p>
            <a:pPr marL="342900" indent="-342900">
              <a:lnSpc>
                <a:spcPts val="2340"/>
              </a:lnSpc>
              <a:buFont typeface="Arial" panose="020B0604020202020204" pitchFamily="34" charset="0"/>
              <a:buChar char="•"/>
            </a:pPr>
            <a:r>
              <a:rPr lang="en-US" sz="2200" dirty="0">
                <a:solidFill>
                  <a:srgbClr val="494949"/>
                </a:solidFill>
              </a:rPr>
              <a:t>Íbúðir úr modulum eru nú algengar sem </a:t>
            </a:r>
            <a:r>
              <a:rPr lang="en-US" sz="2200" b="1" dirty="0">
                <a:solidFill>
                  <a:srgbClr val="494949"/>
                </a:solidFill>
              </a:rPr>
              <a:t>sérsniðin gistiaðstaða </a:t>
            </a:r>
            <a:r>
              <a:rPr lang="en-US" sz="2200" dirty="0">
                <a:solidFill>
                  <a:srgbClr val="494949"/>
                </a:solidFill>
              </a:rPr>
              <a:t>í</a:t>
            </a:r>
            <a:r>
              <a:rPr lang="en-US" sz="2200" b="1" dirty="0">
                <a:solidFill>
                  <a:srgbClr val="494949"/>
                </a:solidFill>
              </a:rPr>
              <a:t> garðherbergjum </a:t>
            </a:r>
            <a:r>
              <a:rPr lang="en-US" sz="2200" dirty="0">
                <a:solidFill>
                  <a:srgbClr val="494949"/>
                </a:solidFill>
              </a:rPr>
              <a:t>á ferðamannastöðum eða áfangastöðum.</a:t>
            </a:r>
            <a:endParaRPr lang="en-IE" sz="2200" b="1" dirty="0">
              <a:solidFill>
                <a:srgbClr val="494949"/>
              </a:solidFill>
            </a:endParaRPr>
          </a:p>
        </p:txBody>
      </p:sp>
      <p:sp>
        <p:nvSpPr>
          <p:cNvPr id="36" name="TextBox 35">
            <a:extLst>
              <a:ext uri="{FF2B5EF4-FFF2-40B4-BE49-F238E27FC236}">
                <a16:creationId xmlns:a16="http://schemas.microsoft.com/office/drawing/2014/main" id="{46AC0427-D5AC-F4DD-5136-908A429AB3FD}"/>
              </a:ext>
            </a:extLst>
          </p:cNvPr>
          <p:cNvSpPr txBox="1"/>
          <p:nvPr/>
        </p:nvSpPr>
        <p:spPr>
          <a:xfrm>
            <a:off x="1191053" y="5707602"/>
            <a:ext cx="4231576" cy="646331"/>
          </a:xfrm>
          <a:prstGeom prst="rect">
            <a:avLst/>
          </a:prstGeom>
          <a:noFill/>
        </p:spPr>
        <p:txBody>
          <a:bodyPr wrap="square" rtlCol="0">
            <a:spAutoFit/>
          </a:bodyPr>
          <a:lstStyle/>
          <a:p>
            <a:pPr>
              <a:tabLst>
                <a:tab pos="2166938" algn="l"/>
              </a:tabLst>
            </a:pPr>
            <a:r>
              <a:rPr lang="en-US" sz="1800" b="1" dirty="0">
                <a:solidFill>
                  <a:srgbClr val="494949"/>
                </a:solidFill>
              </a:rPr>
              <a:t>Dæmigerð einingarkostnaður </a:t>
            </a:r>
            <a:r>
              <a:rPr lang="en-US" sz="1800" dirty="0">
                <a:solidFill>
                  <a:srgbClr val="494949"/>
                </a:solidFill>
              </a:rPr>
              <a:t>	€80,000-100,000</a:t>
            </a:r>
          </a:p>
          <a:p>
            <a:pPr>
              <a:tabLst>
                <a:tab pos="2166938" algn="l"/>
              </a:tabLst>
            </a:pPr>
            <a:r>
              <a:rPr lang="en-US" sz="1800" b="1" dirty="0">
                <a:solidFill>
                  <a:srgbClr val="494949"/>
                </a:solidFill>
              </a:rPr>
              <a:t>Dæmigerð næturleiga </a:t>
            </a:r>
            <a:r>
              <a:rPr lang="en-US" sz="1800" dirty="0">
                <a:solidFill>
                  <a:srgbClr val="494949"/>
                </a:solidFill>
              </a:rPr>
              <a:t>	€125-350</a:t>
            </a:r>
            <a:endParaRPr lang="en-IE" sz="1800" dirty="0">
              <a:solidFill>
                <a:srgbClr val="494949"/>
              </a:solidFill>
            </a:endParaRPr>
          </a:p>
        </p:txBody>
      </p:sp>
      <p:grpSp>
        <p:nvGrpSpPr>
          <p:cNvPr id="60" name="Group 59">
            <a:extLst>
              <a:ext uri="{FF2B5EF4-FFF2-40B4-BE49-F238E27FC236}">
                <a16:creationId xmlns:a16="http://schemas.microsoft.com/office/drawing/2014/main" id="{C807FE76-77DC-27A7-5899-E923A2F19DD4}"/>
              </a:ext>
            </a:extLst>
          </p:cNvPr>
          <p:cNvGrpSpPr/>
          <p:nvPr/>
        </p:nvGrpSpPr>
        <p:grpSpPr>
          <a:xfrm>
            <a:off x="245827" y="5615905"/>
            <a:ext cx="790813" cy="789906"/>
            <a:chOff x="4979483" y="3025351"/>
            <a:chExt cx="347616" cy="347217"/>
          </a:xfrm>
        </p:grpSpPr>
        <p:sp>
          <p:nvSpPr>
            <p:cNvPr id="61" name="Freeform 60">
              <a:extLst>
                <a:ext uri="{FF2B5EF4-FFF2-40B4-BE49-F238E27FC236}">
                  <a16:creationId xmlns:a16="http://schemas.microsoft.com/office/drawing/2014/main" id="{A4BF7ACD-5B28-8CB9-A700-D317A605FE3A}"/>
                </a:ext>
              </a:extLst>
            </p:cNvPr>
            <p:cNvSpPr/>
            <p:nvPr/>
          </p:nvSpPr>
          <p:spPr>
            <a:xfrm>
              <a:off x="4979483" y="3025351"/>
              <a:ext cx="346465" cy="346642"/>
            </a:xfrm>
            <a:custGeom>
              <a:avLst/>
              <a:gdLst>
                <a:gd name="connsiteX0" fmla="*/ 103019 w 346465"/>
                <a:gd name="connsiteY0" fmla="*/ 236086 h 346642"/>
                <a:gd name="connsiteX1" fmla="*/ 74818 w 346465"/>
                <a:gd name="connsiteY1" fmla="*/ 207295 h 346642"/>
                <a:gd name="connsiteX2" fmla="*/ 71365 w 346465"/>
                <a:gd name="connsiteY2" fmla="*/ 199233 h 346642"/>
                <a:gd name="connsiteX3" fmla="*/ 71365 w 346465"/>
                <a:gd name="connsiteY3" fmla="*/ 116315 h 346642"/>
                <a:gd name="connsiteX4" fmla="*/ 77696 w 346465"/>
                <a:gd name="connsiteY4" fmla="*/ 109981 h 346642"/>
                <a:gd name="connsiteX5" fmla="*/ 94386 w 346465"/>
                <a:gd name="connsiteY5" fmla="*/ 133590 h 346642"/>
                <a:gd name="connsiteX6" fmla="*/ 141003 w 346465"/>
                <a:gd name="connsiteY6" fmla="*/ 93282 h 346642"/>
                <a:gd name="connsiteX7" fmla="*/ 172082 w 346465"/>
                <a:gd name="connsiteY7" fmla="*/ 81190 h 346642"/>
                <a:gd name="connsiteX8" fmla="*/ 177261 w 346465"/>
                <a:gd name="connsiteY8" fmla="*/ 80039 h 346642"/>
                <a:gd name="connsiteX9" fmla="*/ 147334 w 346465"/>
                <a:gd name="connsiteY9" fmla="*/ 40883 h 346642"/>
                <a:gd name="connsiteX10" fmla="*/ 183592 w 346465"/>
                <a:gd name="connsiteY10" fmla="*/ 78887 h 346642"/>
                <a:gd name="connsiteX11" fmla="*/ 187621 w 346465"/>
                <a:gd name="connsiteY11" fmla="*/ 78887 h 346642"/>
                <a:gd name="connsiteX12" fmla="*/ 244022 w 346465"/>
                <a:gd name="connsiteY12" fmla="*/ 53551 h 346642"/>
                <a:gd name="connsiteX13" fmla="*/ 218123 w 346465"/>
                <a:gd name="connsiteY13" fmla="*/ 81766 h 346642"/>
                <a:gd name="connsiteX14" fmla="*/ 273949 w 346465"/>
                <a:gd name="connsiteY14" fmla="*/ 109981 h 346642"/>
                <a:gd name="connsiteX15" fmla="*/ 280280 w 346465"/>
                <a:gd name="connsiteY15" fmla="*/ 116315 h 346642"/>
                <a:gd name="connsiteX16" fmla="*/ 280280 w 346465"/>
                <a:gd name="connsiteY16" fmla="*/ 116315 h 346642"/>
                <a:gd name="connsiteX17" fmla="*/ 346465 w 346465"/>
                <a:gd name="connsiteY17" fmla="*/ 181959 h 346642"/>
                <a:gd name="connsiteX18" fmla="*/ 346465 w 346465"/>
                <a:gd name="connsiteY18" fmla="*/ 173321 h 346642"/>
                <a:gd name="connsiteX19" fmla="*/ 173233 w 346465"/>
                <a:gd name="connsiteY19" fmla="*/ 0 h 346642"/>
                <a:gd name="connsiteX20" fmla="*/ 0 w 346465"/>
                <a:gd name="connsiteY20" fmla="*/ 173321 h 346642"/>
                <a:gd name="connsiteX21" fmla="*/ 173233 w 346465"/>
                <a:gd name="connsiteY21" fmla="*/ 346643 h 346642"/>
                <a:gd name="connsiteX22" fmla="*/ 176686 w 346465"/>
                <a:gd name="connsiteY22" fmla="*/ 346643 h 346642"/>
                <a:gd name="connsiteX23" fmla="*/ 105896 w 346465"/>
                <a:gd name="connsiteY23" fmla="*/ 276969 h 346642"/>
                <a:gd name="connsiteX24" fmla="*/ 102443 w 346465"/>
                <a:gd name="connsiteY24" fmla="*/ 236086 h 346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346465" h="346642">
                  <a:moveTo>
                    <a:pt x="103019" y="236086"/>
                  </a:moveTo>
                  <a:lnTo>
                    <a:pt x="74818" y="207295"/>
                  </a:lnTo>
                  <a:cubicBezTo>
                    <a:pt x="72516" y="204991"/>
                    <a:pt x="71365" y="202688"/>
                    <a:pt x="71365" y="199233"/>
                  </a:cubicBezTo>
                  <a:lnTo>
                    <a:pt x="71365" y="116315"/>
                  </a:lnTo>
                  <a:cubicBezTo>
                    <a:pt x="71365" y="112860"/>
                    <a:pt x="74243" y="109981"/>
                    <a:pt x="77696" y="109981"/>
                  </a:cubicBezTo>
                  <a:cubicBezTo>
                    <a:pt x="84602" y="109981"/>
                    <a:pt x="91508" y="118043"/>
                    <a:pt x="94386" y="133590"/>
                  </a:cubicBezTo>
                  <a:cubicBezTo>
                    <a:pt x="94386" y="133590"/>
                    <a:pt x="111652" y="109406"/>
                    <a:pt x="141003" y="93282"/>
                  </a:cubicBezTo>
                  <a:cubicBezTo>
                    <a:pt x="149636" y="86373"/>
                    <a:pt x="159996" y="82342"/>
                    <a:pt x="172082" y="81190"/>
                  </a:cubicBezTo>
                  <a:cubicBezTo>
                    <a:pt x="173808" y="81190"/>
                    <a:pt x="175535" y="80615"/>
                    <a:pt x="177261" y="80039"/>
                  </a:cubicBezTo>
                  <a:cubicBezTo>
                    <a:pt x="147910" y="70250"/>
                    <a:pt x="147334" y="40883"/>
                    <a:pt x="147334" y="40883"/>
                  </a:cubicBezTo>
                  <a:lnTo>
                    <a:pt x="183592" y="78887"/>
                  </a:lnTo>
                  <a:cubicBezTo>
                    <a:pt x="184743" y="78887"/>
                    <a:pt x="186470" y="78887"/>
                    <a:pt x="187621" y="78887"/>
                  </a:cubicBezTo>
                  <a:cubicBezTo>
                    <a:pt x="191074" y="69674"/>
                    <a:pt x="204311" y="42610"/>
                    <a:pt x="244022" y="53551"/>
                  </a:cubicBezTo>
                  <a:cubicBezTo>
                    <a:pt x="244022" y="53551"/>
                    <a:pt x="238267" y="74280"/>
                    <a:pt x="218123" y="81766"/>
                  </a:cubicBezTo>
                  <a:cubicBezTo>
                    <a:pt x="235389" y="85797"/>
                    <a:pt x="254382" y="94434"/>
                    <a:pt x="273949" y="109981"/>
                  </a:cubicBezTo>
                  <a:cubicBezTo>
                    <a:pt x="277978" y="109981"/>
                    <a:pt x="280280" y="112860"/>
                    <a:pt x="280280" y="116315"/>
                  </a:cubicBezTo>
                  <a:lnTo>
                    <a:pt x="280280" y="116315"/>
                  </a:lnTo>
                  <a:cubicBezTo>
                    <a:pt x="280280" y="116315"/>
                    <a:pt x="346465" y="181959"/>
                    <a:pt x="346465" y="181959"/>
                  </a:cubicBezTo>
                  <a:cubicBezTo>
                    <a:pt x="346465" y="179079"/>
                    <a:pt x="346465" y="176200"/>
                    <a:pt x="346465" y="173321"/>
                  </a:cubicBezTo>
                  <a:cubicBezTo>
                    <a:pt x="346465" y="77736"/>
                    <a:pt x="268770" y="0"/>
                    <a:pt x="173233" y="0"/>
                  </a:cubicBezTo>
                  <a:cubicBezTo>
                    <a:pt x="77696" y="0"/>
                    <a:pt x="0" y="77736"/>
                    <a:pt x="0" y="173321"/>
                  </a:cubicBezTo>
                  <a:cubicBezTo>
                    <a:pt x="0" y="268907"/>
                    <a:pt x="77696" y="346643"/>
                    <a:pt x="173233" y="346643"/>
                  </a:cubicBezTo>
                  <a:cubicBezTo>
                    <a:pt x="268770" y="346643"/>
                    <a:pt x="175535" y="346643"/>
                    <a:pt x="176686" y="346643"/>
                  </a:cubicBezTo>
                  <a:lnTo>
                    <a:pt x="105896" y="276969"/>
                  </a:lnTo>
                  <a:lnTo>
                    <a:pt x="102443" y="236086"/>
                  </a:lnTo>
                  <a:close/>
                </a:path>
              </a:pathLst>
            </a:custGeom>
            <a:solidFill>
              <a:srgbClr val="00979B"/>
            </a:solidFill>
            <a:ln w="12700" cap="flat">
              <a:noFill/>
              <a:prstDash val="solid"/>
              <a:miter/>
            </a:ln>
          </p:spPr>
          <p:txBody>
            <a:bodyPr rtlCol="0" anchor="ctr"/>
            <a:lstStyle/>
            <a:p>
              <a:endParaRPr lang="en-US"/>
            </a:p>
          </p:txBody>
        </p:sp>
        <p:sp>
          <p:nvSpPr>
            <p:cNvPr id="62" name="Freeform 61">
              <a:extLst>
                <a:ext uri="{FF2B5EF4-FFF2-40B4-BE49-F238E27FC236}">
                  <a16:creationId xmlns:a16="http://schemas.microsoft.com/office/drawing/2014/main" id="{8137A7BC-E6DB-51DF-0F8C-CBF7E4DDDC55}"/>
                </a:ext>
              </a:extLst>
            </p:cNvPr>
            <p:cNvSpPr/>
            <p:nvPr/>
          </p:nvSpPr>
          <p:spPr>
            <a:xfrm>
              <a:off x="5051424" y="3066809"/>
              <a:ext cx="275675" cy="305759"/>
            </a:xfrm>
            <a:custGeom>
              <a:avLst/>
              <a:gdLst>
                <a:gd name="connsiteX0" fmla="*/ 275100 w 275675"/>
                <a:gd name="connsiteY0" fmla="*/ 140500 h 305759"/>
                <a:gd name="connsiteX1" fmla="*/ 208915 w 275675"/>
                <a:gd name="connsiteY1" fmla="*/ 75432 h 305759"/>
                <a:gd name="connsiteX2" fmla="*/ 208915 w 275675"/>
                <a:gd name="connsiteY2" fmla="*/ 75432 h 305759"/>
                <a:gd name="connsiteX3" fmla="*/ 202584 w 275675"/>
                <a:gd name="connsiteY3" fmla="*/ 69098 h 305759"/>
                <a:gd name="connsiteX4" fmla="*/ 146759 w 275675"/>
                <a:gd name="connsiteY4" fmla="*/ 40883 h 305759"/>
                <a:gd name="connsiteX5" fmla="*/ 172657 w 275675"/>
                <a:gd name="connsiteY5" fmla="*/ 12668 h 305759"/>
                <a:gd name="connsiteX6" fmla="*/ 116256 w 275675"/>
                <a:gd name="connsiteY6" fmla="*/ 38004 h 305759"/>
                <a:gd name="connsiteX7" fmla="*/ 112227 w 275675"/>
                <a:gd name="connsiteY7" fmla="*/ 38004 h 305759"/>
                <a:gd name="connsiteX8" fmla="*/ 75969 w 275675"/>
                <a:gd name="connsiteY8" fmla="*/ 0 h 305759"/>
                <a:gd name="connsiteX9" fmla="*/ 105896 w 275675"/>
                <a:gd name="connsiteY9" fmla="*/ 39156 h 305759"/>
                <a:gd name="connsiteX10" fmla="*/ 100717 w 275675"/>
                <a:gd name="connsiteY10" fmla="*/ 40307 h 305759"/>
                <a:gd name="connsiteX11" fmla="*/ 69638 w 275675"/>
                <a:gd name="connsiteY11" fmla="*/ 52400 h 305759"/>
                <a:gd name="connsiteX12" fmla="*/ 23021 w 275675"/>
                <a:gd name="connsiteY12" fmla="*/ 92707 h 305759"/>
                <a:gd name="connsiteX13" fmla="*/ 6331 w 275675"/>
                <a:gd name="connsiteY13" fmla="*/ 69098 h 305759"/>
                <a:gd name="connsiteX14" fmla="*/ 0 w 275675"/>
                <a:gd name="connsiteY14" fmla="*/ 75432 h 305759"/>
                <a:gd name="connsiteX15" fmla="*/ 0 w 275675"/>
                <a:gd name="connsiteY15" fmla="*/ 158350 h 305759"/>
                <a:gd name="connsiteX16" fmla="*/ 3453 w 275675"/>
                <a:gd name="connsiteY16" fmla="*/ 166412 h 305759"/>
                <a:gd name="connsiteX17" fmla="*/ 31654 w 275675"/>
                <a:gd name="connsiteY17" fmla="*/ 195203 h 305759"/>
                <a:gd name="connsiteX18" fmla="*/ 35107 w 275675"/>
                <a:gd name="connsiteY18" fmla="*/ 236086 h 305759"/>
                <a:gd name="connsiteX19" fmla="*/ 105896 w 275675"/>
                <a:gd name="connsiteY19" fmla="*/ 305760 h 305759"/>
                <a:gd name="connsiteX20" fmla="*/ 275676 w 275675"/>
                <a:gd name="connsiteY20" fmla="*/ 141076 h 3057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75675" h="305759">
                  <a:moveTo>
                    <a:pt x="275100" y="140500"/>
                  </a:moveTo>
                  <a:lnTo>
                    <a:pt x="208915" y="75432"/>
                  </a:lnTo>
                  <a:lnTo>
                    <a:pt x="208915" y="75432"/>
                  </a:lnTo>
                  <a:cubicBezTo>
                    <a:pt x="208915" y="71977"/>
                    <a:pt x="206037" y="68523"/>
                    <a:pt x="202584" y="69098"/>
                  </a:cubicBezTo>
                  <a:cubicBezTo>
                    <a:pt x="183016" y="53551"/>
                    <a:pt x="164024" y="44914"/>
                    <a:pt x="146759" y="40883"/>
                  </a:cubicBezTo>
                  <a:cubicBezTo>
                    <a:pt x="166326" y="33398"/>
                    <a:pt x="172657" y="12668"/>
                    <a:pt x="172657" y="12668"/>
                  </a:cubicBezTo>
                  <a:cubicBezTo>
                    <a:pt x="133522" y="1728"/>
                    <a:pt x="119709" y="28791"/>
                    <a:pt x="116256" y="38004"/>
                  </a:cubicBezTo>
                  <a:cubicBezTo>
                    <a:pt x="115105" y="38004"/>
                    <a:pt x="113378" y="38004"/>
                    <a:pt x="112227" y="38004"/>
                  </a:cubicBezTo>
                  <a:lnTo>
                    <a:pt x="75969" y="0"/>
                  </a:lnTo>
                  <a:cubicBezTo>
                    <a:pt x="75969" y="0"/>
                    <a:pt x="76545" y="28791"/>
                    <a:pt x="105896" y="39156"/>
                  </a:cubicBezTo>
                  <a:cubicBezTo>
                    <a:pt x="104170" y="39156"/>
                    <a:pt x="102443" y="39732"/>
                    <a:pt x="100717" y="40307"/>
                  </a:cubicBezTo>
                  <a:cubicBezTo>
                    <a:pt x="89206" y="40883"/>
                    <a:pt x="78271" y="45490"/>
                    <a:pt x="69638" y="52400"/>
                  </a:cubicBezTo>
                  <a:cubicBezTo>
                    <a:pt x="40287" y="68523"/>
                    <a:pt x="23021" y="92707"/>
                    <a:pt x="23021" y="92707"/>
                  </a:cubicBezTo>
                  <a:cubicBezTo>
                    <a:pt x="20143" y="77736"/>
                    <a:pt x="13237" y="69674"/>
                    <a:pt x="6331" y="69098"/>
                  </a:cubicBezTo>
                  <a:cubicBezTo>
                    <a:pt x="2878" y="69098"/>
                    <a:pt x="0" y="71977"/>
                    <a:pt x="0" y="75432"/>
                  </a:cubicBezTo>
                  <a:lnTo>
                    <a:pt x="0" y="158350"/>
                  </a:lnTo>
                  <a:cubicBezTo>
                    <a:pt x="0" y="161229"/>
                    <a:pt x="1151" y="164108"/>
                    <a:pt x="3453" y="166412"/>
                  </a:cubicBezTo>
                  <a:lnTo>
                    <a:pt x="31654" y="195203"/>
                  </a:lnTo>
                  <a:lnTo>
                    <a:pt x="35107" y="236086"/>
                  </a:lnTo>
                  <a:lnTo>
                    <a:pt x="105896" y="305760"/>
                  </a:lnTo>
                  <a:cubicBezTo>
                    <a:pt x="197405" y="304033"/>
                    <a:pt x="271072" y="231479"/>
                    <a:pt x="275676" y="141076"/>
                  </a:cubicBezTo>
                  <a:close/>
                </a:path>
              </a:pathLst>
            </a:custGeom>
            <a:solidFill>
              <a:srgbClr val="087377"/>
            </a:solidFill>
            <a:ln w="12700" cap="flat">
              <a:noFill/>
              <a:prstDash val="solid"/>
              <a:miter/>
            </a:ln>
          </p:spPr>
          <p:txBody>
            <a:bodyPr rtlCol="0" anchor="ctr"/>
            <a:lstStyle/>
            <a:p>
              <a:endParaRPr lang="en-US"/>
            </a:p>
          </p:txBody>
        </p:sp>
        <p:grpSp>
          <p:nvGrpSpPr>
            <p:cNvPr id="63" name="Graphic 39">
              <a:extLst>
                <a:ext uri="{FF2B5EF4-FFF2-40B4-BE49-F238E27FC236}">
                  <a16:creationId xmlns:a16="http://schemas.microsoft.com/office/drawing/2014/main" id="{858A0717-A552-BF2C-6ACD-101AEA599345}"/>
                </a:ext>
              </a:extLst>
            </p:cNvPr>
            <p:cNvGrpSpPr/>
            <p:nvPr/>
          </p:nvGrpSpPr>
          <p:grpSpPr>
            <a:xfrm>
              <a:off x="5050273" y="3065658"/>
              <a:ext cx="210066" cy="234933"/>
              <a:chOff x="5050273" y="3065658"/>
              <a:chExt cx="210066" cy="234933"/>
            </a:xfrm>
            <a:noFill/>
          </p:grpSpPr>
          <p:sp>
            <p:nvSpPr>
              <p:cNvPr id="64" name="Freeform 63">
                <a:extLst>
                  <a:ext uri="{FF2B5EF4-FFF2-40B4-BE49-F238E27FC236}">
                    <a16:creationId xmlns:a16="http://schemas.microsoft.com/office/drawing/2014/main" id="{319DE83A-83C4-1A07-5399-C105E4408BC1}"/>
                  </a:ext>
                </a:extLst>
              </p:cNvPr>
              <p:cNvSpPr/>
              <p:nvPr/>
            </p:nvSpPr>
            <p:spPr>
              <a:xfrm>
                <a:off x="5168063" y="3133605"/>
                <a:ext cx="92275" cy="142227"/>
              </a:xfrm>
              <a:custGeom>
                <a:avLst/>
                <a:gdLst>
                  <a:gd name="connsiteX0" fmla="*/ 45658 w 92275"/>
                  <a:gd name="connsiteY0" fmla="*/ 141651 h 142227"/>
                  <a:gd name="connsiteX1" fmla="*/ 88823 w 92275"/>
                  <a:gd name="connsiteY1" fmla="*/ 97313 h 142227"/>
                  <a:gd name="connsiteX2" fmla="*/ 92276 w 92275"/>
                  <a:gd name="connsiteY2" fmla="*/ 89252 h 142227"/>
                  <a:gd name="connsiteX3" fmla="*/ 92276 w 92275"/>
                  <a:gd name="connsiteY3" fmla="*/ 6334 h 142227"/>
                  <a:gd name="connsiteX4" fmla="*/ 85945 w 92275"/>
                  <a:gd name="connsiteY4" fmla="*/ 0 h 142227"/>
                  <a:gd name="connsiteX5" fmla="*/ 69255 w 92275"/>
                  <a:gd name="connsiteY5" fmla="*/ 23608 h 142227"/>
                  <a:gd name="connsiteX6" fmla="*/ 63499 w 92275"/>
                  <a:gd name="connsiteY6" fmla="*/ 69674 h 142227"/>
                  <a:gd name="connsiteX7" fmla="*/ 49687 w 92275"/>
                  <a:gd name="connsiteY7" fmla="*/ 73705 h 142227"/>
                  <a:gd name="connsiteX8" fmla="*/ 34148 w 92275"/>
                  <a:gd name="connsiteY8" fmla="*/ 89252 h 142227"/>
                  <a:gd name="connsiteX9" fmla="*/ 7674 w 92275"/>
                  <a:gd name="connsiteY9" fmla="*/ 101920 h 142227"/>
                  <a:gd name="connsiteX10" fmla="*/ 767 w 92275"/>
                  <a:gd name="connsiteY10" fmla="*/ 142227 h 1422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2275" h="142227">
                    <a:moveTo>
                      <a:pt x="45658" y="141651"/>
                    </a:moveTo>
                    <a:lnTo>
                      <a:pt x="88823" y="97313"/>
                    </a:lnTo>
                    <a:cubicBezTo>
                      <a:pt x="91125" y="95010"/>
                      <a:pt x="92276" y="92131"/>
                      <a:pt x="92276" y="89252"/>
                    </a:cubicBezTo>
                    <a:lnTo>
                      <a:pt x="92276" y="6334"/>
                    </a:lnTo>
                    <a:cubicBezTo>
                      <a:pt x="92276" y="2879"/>
                      <a:pt x="89398" y="0"/>
                      <a:pt x="85945" y="0"/>
                    </a:cubicBezTo>
                    <a:cubicBezTo>
                      <a:pt x="79039" y="0"/>
                      <a:pt x="72132" y="8061"/>
                      <a:pt x="69255" y="23608"/>
                    </a:cubicBezTo>
                    <a:lnTo>
                      <a:pt x="63499" y="69674"/>
                    </a:lnTo>
                    <a:cubicBezTo>
                      <a:pt x="58320" y="69674"/>
                      <a:pt x="53140" y="70250"/>
                      <a:pt x="49687" y="73705"/>
                    </a:cubicBezTo>
                    <a:lnTo>
                      <a:pt x="34148" y="89252"/>
                    </a:lnTo>
                    <a:cubicBezTo>
                      <a:pt x="20335" y="92131"/>
                      <a:pt x="15155" y="93858"/>
                      <a:pt x="7674" y="101920"/>
                    </a:cubicBezTo>
                    <a:cubicBezTo>
                      <a:pt x="-1535" y="111133"/>
                      <a:pt x="-384" y="123801"/>
                      <a:pt x="767" y="142227"/>
                    </a:cubicBezTo>
                  </a:path>
                </a:pathLst>
              </a:custGeom>
              <a:noFill/>
              <a:ln w="12700" cap="flat">
                <a:solidFill>
                  <a:srgbClr val="FFFFFF"/>
                </a:solidFill>
                <a:prstDash val="solid"/>
                <a:miter/>
              </a:ln>
            </p:spPr>
            <p:txBody>
              <a:bodyPr rtlCol="0" anchor="ctr"/>
              <a:lstStyle/>
              <a:p>
                <a:endParaRPr lang="en-US"/>
              </a:p>
            </p:txBody>
          </p:sp>
          <p:sp>
            <p:nvSpPr>
              <p:cNvPr id="65" name="Freeform 64">
                <a:extLst>
                  <a:ext uri="{FF2B5EF4-FFF2-40B4-BE49-F238E27FC236}">
                    <a16:creationId xmlns:a16="http://schemas.microsoft.com/office/drawing/2014/main" id="{F656FD14-1288-DBA1-5DAD-80AB5FDE6B7D}"/>
                  </a:ext>
                </a:extLst>
              </p:cNvPr>
              <p:cNvSpPr/>
              <p:nvPr/>
            </p:nvSpPr>
            <p:spPr>
              <a:xfrm>
                <a:off x="5166529" y="3275256"/>
                <a:ext cx="60429" cy="25336"/>
              </a:xfrm>
              <a:custGeom>
                <a:avLst/>
                <a:gdLst>
                  <a:gd name="connsiteX0" fmla="*/ 0 w 60429"/>
                  <a:gd name="connsiteY0" fmla="*/ 0 h 25336"/>
                  <a:gd name="connsiteX1" fmla="*/ 60430 w 60429"/>
                  <a:gd name="connsiteY1" fmla="*/ 0 h 25336"/>
                  <a:gd name="connsiteX2" fmla="*/ 60430 w 60429"/>
                  <a:gd name="connsiteY2" fmla="*/ 25336 h 25336"/>
                  <a:gd name="connsiteX3" fmla="*/ 0 w 60429"/>
                  <a:gd name="connsiteY3" fmla="*/ 25336 h 25336"/>
                </a:gdLst>
                <a:ahLst/>
                <a:cxnLst>
                  <a:cxn ang="0">
                    <a:pos x="connsiteX0" y="connsiteY0"/>
                  </a:cxn>
                  <a:cxn ang="0">
                    <a:pos x="connsiteX1" y="connsiteY1"/>
                  </a:cxn>
                  <a:cxn ang="0">
                    <a:pos x="connsiteX2" y="connsiteY2"/>
                  </a:cxn>
                  <a:cxn ang="0">
                    <a:pos x="connsiteX3" y="connsiteY3"/>
                  </a:cxn>
                </a:cxnLst>
                <a:rect l="l" t="t" r="r" b="b"/>
                <a:pathLst>
                  <a:path w="60429" h="25336">
                    <a:moveTo>
                      <a:pt x="0" y="0"/>
                    </a:moveTo>
                    <a:lnTo>
                      <a:pt x="60430" y="0"/>
                    </a:lnTo>
                    <a:lnTo>
                      <a:pt x="60430" y="25336"/>
                    </a:lnTo>
                    <a:lnTo>
                      <a:pt x="0" y="25336"/>
                    </a:lnTo>
                    <a:close/>
                  </a:path>
                </a:pathLst>
              </a:custGeom>
              <a:noFill/>
              <a:ln w="12700" cap="flat">
                <a:solidFill>
                  <a:srgbClr val="FFFFFF"/>
                </a:solidFill>
                <a:prstDash val="solid"/>
                <a:miter/>
              </a:ln>
            </p:spPr>
            <p:txBody>
              <a:bodyPr rtlCol="0" anchor="ctr"/>
              <a:lstStyle/>
              <a:p>
                <a:endParaRPr lang="en-US"/>
              </a:p>
            </p:txBody>
          </p:sp>
          <p:sp>
            <p:nvSpPr>
              <p:cNvPr id="66" name="Freeform 65">
                <a:extLst>
                  <a:ext uri="{FF2B5EF4-FFF2-40B4-BE49-F238E27FC236}">
                    <a16:creationId xmlns:a16="http://schemas.microsoft.com/office/drawing/2014/main" id="{0254D942-2D2A-41DB-F067-8FCA0F23C317}"/>
                  </a:ext>
                </a:extLst>
              </p:cNvPr>
              <p:cNvSpPr/>
              <p:nvPr/>
            </p:nvSpPr>
            <p:spPr>
              <a:xfrm>
                <a:off x="5214297" y="3203855"/>
                <a:ext cx="26838" cy="36276"/>
              </a:xfrm>
              <a:custGeom>
                <a:avLst/>
                <a:gdLst>
                  <a:gd name="connsiteX0" fmla="*/ 17841 w 26838"/>
                  <a:gd name="connsiteY0" fmla="*/ 0 h 36276"/>
                  <a:gd name="connsiteX1" fmla="*/ 23021 w 26838"/>
                  <a:gd name="connsiteY1" fmla="*/ 1727 h 36276"/>
                  <a:gd name="connsiteX2" fmla="*/ 25899 w 26838"/>
                  <a:gd name="connsiteY2" fmla="*/ 9213 h 36276"/>
                  <a:gd name="connsiteX3" fmla="*/ 0 w 26838"/>
                  <a:gd name="connsiteY3" fmla="*/ 36277 h 36276"/>
                </a:gdLst>
                <a:ahLst/>
                <a:cxnLst>
                  <a:cxn ang="0">
                    <a:pos x="connsiteX0" y="connsiteY0"/>
                  </a:cxn>
                  <a:cxn ang="0">
                    <a:pos x="connsiteX1" y="connsiteY1"/>
                  </a:cxn>
                  <a:cxn ang="0">
                    <a:pos x="connsiteX2" y="connsiteY2"/>
                  </a:cxn>
                  <a:cxn ang="0">
                    <a:pos x="connsiteX3" y="connsiteY3"/>
                  </a:cxn>
                </a:cxnLst>
                <a:rect l="l" t="t" r="r" b="b"/>
                <a:pathLst>
                  <a:path w="26838" h="36276">
                    <a:moveTo>
                      <a:pt x="17841" y="0"/>
                    </a:moveTo>
                    <a:cubicBezTo>
                      <a:pt x="19568" y="0"/>
                      <a:pt x="21294" y="576"/>
                      <a:pt x="23021" y="1727"/>
                    </a:cubicBezTo>
                    <a:cubicBezTo>
                      <a:pt x="25899" y="2879"/>
                      <a:pt x="28201" y="6334"/>
                      <a:pt x="25899" y="9213"/>
                    </a:cubicBezTo>
                    <a:lnTo>
                      <a:pt x="0" y="36277"/>
                    </a:lnTo>
                  </a:path>
                </a:pathLst>
              </a:custGeom>
              <a:noFill/>
              <a:ln w="12700" cap="flat">
                <a:solidFill>
                  <a:srgbClr val="FFFFFF"/>
                </a:solidFill>
                <a:prstDash val="solid"/>
                <a:miter/>
              </a:ln>
            </p:spPr>
            <p:txBody>
              <a:bodyPr rtlCol="0" anchor="ctr"/>
              <a:lstStyle/>
              <a:p>
                <a:endParaRPr lang="en-US"/>
              </a:p>
            </p:txBody>
          </p:sp>
          <p:sp>
            <p:nvSpPr>
              <p:cNvPr id="67" name="Freeform 66">
                <a:extLst>
                  <a:ext uri="{FF2B5EF4-FFF2-40B4-BE49-F238E27FC236}">
                    <a16:creationId xmlns:a16="http://schemas.microsoft.com/office/drawing/2014/main" id="{8C606310-B5B6-0D33-7387-50EDD0032626}"/>
                  </a:ext>
                </a:extLst>
              </p:cNvPr>
              <p:cNvSpPr/>
              <p:nvPr/>
            </p:nvSpPr>
            <p:spPr>
              <a:xfrm>
                <a:off x="5050273" y="3133605"/>
                <a:ext cx="92275" cy="141651"/>
              </a:xfrm>
              <a:custGeom>
                <a:avLst/>
                <a:gdLst>
                  <a:gd name="connsiteX0" fmla="*/ 91508 w 92275"/>
                  <a:gd name="connsiteY0" fmla="*/ 141076 h 141651"/>
                  <a:gd name="connsiteX1" fmla="*/ 84602 w 92275"/>
                  <a:gd name="connsiteY1" fmla="*/ 101920 h 141651"/>
                  <a:gd name="connsiteX2" fmla="*/ 58128 w 92275"/>
                  <a:gd name="connsiteY2" fmla="*/ 89252 h 141651"/>
                  <a:gd name="connsiteX3" fmla="*/ 42589 w 92275"/>
                  <a:gd name="connsiteY3" fmla="*/ 73705 h 141651"/>
                  <a:gd name="connsiteX4" fmla="*/ 28776 w 92275"/>
                  <a:gd name="connsiteY4" fmla="*/ 69674 h 141651"/>
                  <a:gd name="connsiteX5" fmla="*/ 23021 w 92275"/>
                  <a:gd name="connsiteY5" fmla="*/ 23608 h 141651"/>
                  <a:gd name="connsiteX6" fmla="*/ 6331 w 92275"/>
                  <a:gd name="connsiteY6" fmla="*/ 0 h 141651"/>
                  <a:gd name="connsiteX7" fmla="*/ 0 w 92275"/>
                  <a:gd name="connsiteY7" fmla="*/ 6334 h 141651"/>
                  <a:gd name="connsiteX8" fmla="*/ 0 w 92275"/>
                  <a:gd name="connsiteY8" fmla="*/ 89252 h 141651"/>
                  <a:gd name="connsiteX9" fmla="*/ 3453 w 92275"/>
                  <a:gd name="connsiteY9" fmla="*/ 97313 h 141651"/>
                  <a:gd name="connsiteX10" fmla="*/ 46617 w 92275"/>
                  <a:gd name="connsiteY10" fmla="*/ 141651 h 141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2275" h="141651">
                    <a:moveTo>
                      <a:pt x="91508" y="141076"/>
                    </a:moveTo>
                    <a:cubicBezTo>
                      <a:pt x="92659" y="123225"/>
                      <a:pt x="93810" y="110557"/>
                      <a:pt x="84602" y="101920"/>
                    </a:cubicBezTo>
                    <a:cubicBezTo>
                      <a:pt x="77120" y="94434"/>
                      <a:pt x="71940" y="92707"/>
                      <a:pt x="58128" y="89252"/>
                    </a:cubicBezTo>
                    <a:lnTo>
                      <a:pt x="42589" y="73705"/>
                    </a:lnTo>
                    <a:cubicBezTo>
                      <a:pt x="39711" y="70826"/>
                      <a:pt x="33956" y="69098"/>
                      <a:pt x="28776" y="69674"/>
                    </a:cubicBezTo>
                    <a:lnTo>
                      <a:pt x="23021" y="23608"/>
                    </a:lnTo>
                    <a:cubicBezTo>
                      <a:pt x="20143" y="8637"/>
                      <a:pt x="13237" y="576"/>
                      <a:pt x="6331" y="0"/>
                    </a:cubicBezTo>
                    <a:cubicBezTo>
                      <a:pt x="2878" y="0"/>
                      <a:pt x="0" y="2879"/>
                      <a:pt x="0" y="6334"/>
                    </a:cubicBezTo>
                    <a:lnTo>
                      <a:pt x="0" y="89252"/>
                    </a:lnTo>
                    <a:cubicBezTo>
                      <a:pt x="0" y="92131"/>
                      <a:pt x="1151" y="95010"/>
                      <a:pt x="3453" y="97313"/>
                    </a:cubicBezTo>
                    <a:lnTo>
                      <a:pt x="46617" y="141651"/>
                    </a:lnTo>
                  </a:path>
                </a:pathLst>
              </a:custGeom>
              <a:noFill/>
              <a:ln w="12700" cap="flat">
                <a:solidFill>
                  <a:srgbClr val="FFFFFF"/>
                </a:solidFill>
                <a:prstDash val="solid"/>
                <a:miter/>
              </a:ln>
            </p:spPr>
            <p:txBody>
              <a:bodyPr rtlCol="0" anchor="ctr"/>
              <a:lstStyle/>
              <a:p>
                <a:endParaRPr lang="en-US"/>
              </a:p>
            </p:txBody>
          </p:sp>
          <p:sp>
            <p:nvSpPr>
              <p:cNvPr id="68" name="Freeform 67">
                <a:extLst>
                  <a:ext uri="{FF2B5EF4-FFF2-40B4-BE49-F238E27FC236}">
                    <a16:creationId xmlns:a16="http://schemas.microsoft.com/office/drawing/2014/main" id="{E04AA04C-8163-31DB-E82E-44D538030CF6}"/>
                  </a:ext>
                </a:extLst>
              </p:cNvPr>
              <p:cNvSpPr/>
              <p:nvPr/>
            </p:nvSpPr>
            <p:spPr>
              <a:xfrm>
                <a:off x="5085380" y="3275256"/>
                <a:ext cx="60429" cy="25336"/>
              </a:xfrm>
              <a:custGeom>
                <a:avLst/>
                <a:gdLst>
                  <a:gd name="connsiteX0" fmla="*/ 0 w 60429"/>
                  <a:gd name="connsiteY0" fmla="*/ 0 h 25336"/>
                  <a:gd name="connsiteX1" fmla="*/ 60430 w 60429"/>
                  <a:gd name="connsiteY1" fmla="*/ 0 h 25336"/>
                  <a:gd name="connsiteX2" fmla="*/ 60430 w 60429"/>
                  <a:gd name="connsiteY2" fmla="*/ 25336 h 25336"/>
                  <a:gd name="connsiteX3" fmla="*/ 0 w 60429"/>
                  <a:gd name="connsiteY3" fmla="*/ 25336 h 25336"/>
                </a:gdLst>
                <a:ahLst/>
                <a:cxnLst>
                  <a:cxn ang="0">
                    <a:pos x="connsiteX0" y="connsiteY0"/>
                  </a:cxn>
                  <a:cxn ang="0">
                    <a:pos x="connsiteX1" y="connsiteY1"/>
                  </a:cxn>
                  <a:cxn ang="0">
                    <a:pos x="connsiteX2" y="connsiteY2"/>
                  </a:cxn>
                  <a:cxn ang="0">
                    <a:pos x="connsiteX3" y="connsiteY3"/>
                  </a:cxn>
                </a:cxnLst>
                <a:rect l="l" t="t" r="r" b="b"/>
                <a:pathLst>
                  <a:path w="60429" h="25336">
                    <a:moveTo>
                      <a:pt x="0" y="0"/>
                    </a:moveTo>
                    <a:lnTo>
                      <a:pt x="60430" y="0"/>
                    </a:lnTo>
                    <a:lnTo>
                      <a:pt x="60430" y="25336"/>
                    </a:lnTo>
                    <a:lnTo>
                      <a:pt x="0" y="25336"/>
                    </a:lnTo>
                    <a:close/>
                  </a:path>
                </a:pathLst>
              </a:custGeom>
              <a:noFill/>
              <a:ln w="12700" cap="flat">
                <a:solidFill>
                  <a:srgbClr val="FFFFFF"/>
                </a:solidFill>
                <a:prstDash val="solid"/>
                <a:miter/>
              </a:ln>
            </p:spPr>
            <p:txBody>
              <a:bodyPr rtlCol="0" anchor="ctr"/>
              <a:lstStyle/>
              <a:p>
                <a:endParaRPr lang="en-US"/>
              </a:p>
            </p:txBody>
          </p:sp>
          <p:sp>
            <p:nvSpPr>
              <p:cNvPr id="69" name="Freeform 68">
                <a:extLst>
                  <a:ext uri="{FF2B5EF4-FFF2-40B4-BE49-F238E27FC236}">
                    <a16:creationId xmlns:a16="http://schemas.microsoft.com/office/drawing/2014/main" id="{B524BA7C-1D7D-669B-5E1A-A4E8A469937B}"/>
                  </a:ext>
                </a:extLst>
              </p:cNvPr>
              <p:cNvSpPr/>
              <p:nvPr/>
            </p:nvSpPr>
            <p:spPr>
              <a:xfrm>
                <a:off x="5069224" y="3203855"/>
                <a:ext cx="28817" cy="36276"/>
              </a:xfrm>
              <a:custGeom>
                <a:avLst/>
                <a:gdLst>
                  <a:gd name="connsiteX0" fmla="*/ 9825 w 28817"/>
                  <a:gd name="connsiteY0" fmla="*/ 0 h 36276"/>
                  <a:gd name="connsiteX1" fmla="*/ 4070 w 28817"/>
                  <a:gd name="connsiteY1" fmla="*/ 1727 h 36276"/>
                  <a:gd name="connsiteX2" fmla="*/ 1192 w 28817"/>
                  <a:gd name="connsiteY2" fmla="*/ 9213 h 36276"/>
                  <a:gd name="connsiteX3" fmla="*/ 28817 w 28817"/>
                  <a:gd name="connsiteY3" fmla="*/ 36277 h 36276"/>
                </a:gdLst>
                <a:ahLst/>
                <a:cxnLst>
                  <a:cxn ang="0">
                    <a:pos x="connsiteX0" y="connsiteY0"/>
                  </a:cxn>
                  <a:cxn ang="0">
                    <a:pos x="connsiteX1" y="connsiteY1"/>
                  </a:cxn>
                  <a:cxn ang="0">
                    <a:pos x="connsiteX2" y="connsiteY2"/>
                  </a:cxn>
                  <a:cxn ang="0">
                    <a:pos x="connsiteX3" y="connsiteY3"/>
                  </a:cxn>
                </a:cxnLst>
                <a:rect l="l" t="t" r="r" b="b"/>
                <a:pathLst>
                  <a:path w="28817" h="36276">
                    <a:moveTo>
                      <a:pt x="9825" y="0"/>
                    </a:moveTo>
                    <a:cubicBezTo>
                      <a:pt x="7523" y="0"/>
                      <a:pt x="5796" y="576"/>
                      <a:pt x="4070" y="1727"/>
                    </a:cubicBezTo>
                    <a:cubicBezTo>
                      <a:pt x="1192" y="2879"/>
                      <a:pt x="-1686" y="6334"/>
                      <a:pt x="1192" y="9213"/>
                    </a:cubicBezTo>
                    <a:lnTo>
                      <a:pt x="28817" y="36277"/>
                    </a:lnTo>
                  </a:path>
                </a:pathLst>
              </a:custGeom>
              <a:noFill/>
              <a:ln w="12700" cap="flat">
                <a:solidFill>
                  <a:srgbClr val="FFFFFF"/>
                </a:solidFill>
                <a:prstDash val="solid"/>
                <a:miter/>
              </a:ln>
            </p:spPr>
            <p:txBody>
              <a:bodyPr rtlCol="0" anchor="ctr"/>
              <a:lstStyle/>
              <a:p>
                <a:endParaRPr lang="en-US"/>
              </a:p>
            </p:txBody>
          </p:sp>
          <p:sp>
            <p:nvSpPr>
              <p:cNvPr id="70" name="Freeform 69">
                <a:extLst>
                  <a:ext uri="{FF2B5EF4-FFF2-40B4-BE49-F238E27FC236}">
                    <a16:creationId xmlns:a16="http://schemas.microsoft.com/office/drawing/2014/main" id="{94359F65-EF8B-4436-AC12-BB062ECE763D}"/>
                  </a:ext>
                </a:extLst>
              </p:cNvPr>
              <p:cNvSpPr/>
              <p:nvPr/>
            </p:nvSpPr>
            <p:spPr>
              <a:xfrm>
                <a:off x="5099768" y="3105389"/>
                <a:ext cx="109349" cy="111708"/>
              </a:xfrm>
              <a:custGeom>
                <a:avLst/>
                <a:gdLst>
                  <a:gd name="connsiteX0" fmla="*/ 109349 w 109349"/>
                  <a:gd name="connsiteY0" fmla="*/ 55854 h 111708"/>
                  <a:gd name="connsiteX1" fmla="*/ 54675 w 109349"/>
                  <a:gd name="connsiteY1" fmla="*/ 111709 h 111708"/>
                  <a:gd name="connsiteX2" fmla="*/ 0 w 109349"/>
                  <a:gd name="connsiteY2" fmla="*/ 55854 h 111708"/>
                  <a:gd name="connsiteX3" fmla="*/ 54675 w 109349"/>
                  <a:gd name="connsiteY3" fmla="*/ 0 h 111708"/>
                  <a:gd name="connsiteX4" fmla="*/ 109349 w 109349"/>
                  <a:gd name="connsiteY4" fmla="*/ 55854 h 1117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349" h="111708">
                    <a:moveTo>
                      <a:pt x="109349" y="55854"/>
                    </a:moveTo>
                    <a:cubicBezTo>
                      <a:pt x="109349" y="86702"/>
                      <a:pt x="84871" y="111709"/>
                      <a:pt x="54675" y="111709"/>
                    </a:cubicBezTo>
                    <a:cubicBezTo>
                      <a:pt x="24479" y="111709"/>
                      <a:pt x="0" y="86702"/>
                      <a:pt x="0" y="55854"/>
                    </a:cubicBezTo>
                    <a:cubicBezTo>
                      <a:pt x="0" y="25007"/>
                      <a:pt x="24479" y="0"/>
                      <a:pt x="54675" y="0"/>
                    </a:cubicBezTo>
                    <a:cubicBezTo>
                      <a:pt x="84871" y="0"/>
                      <a:pt x="109349" y="25007"/>
                      <a:pt x="109349" y="55854"/>
                    </a:cubicBezTo>
                    <a:close/>
                  </a:path>
                </a:pathLst>
              </a:custGeom>
              <a:noFill/>
              <a:ln w="12700" cap="flat">
                <a:solidFill>
                  <a:srgbClr val="FFFFFF"/>
                </a:solidFill>
                <a:prstDash val="solid"/>
                <a:miter/>
              </a:ln>
            </p:spPr>
            <p:txBody>
              <a:bodyPr rtlCol="0" anchor="ctr"/>
              <a:lstStyle/>
              <a:p>
                <a:endParaRPr lang="en-US"/>
              </a:p>
            </p:txBody>
          </p:sp>
          <p:sp>
            <p:nvSpPr>
              <p:cNvPr id="71" name="Freeform 70">
                <a:extLst>
                  <a:ext uri="{FF2B5EF4-FFF2-40B4-BE49-F238E27FC236}">
                    <a16:creationId xmlns:a16="http://schemas.microsoft.com/office/drawing/2014/main" id="{30C8475F-006F-0C44-6F59-396459894E7F}"/>
                  </a:ext>
                </a:extLst>
              </p:cNvPr>
              <p:cNvSpPr/>
              <p:nvPr/>
            </p:nvSpPr>
            <p:spPr>
              <a:xfrm rot="-947999">
                <a:off x="5112912" y="3116152"/>
                <a:ext cx="87479" cy="87524"/>
              </a:xfrm>
              <a:custGeom>
                <a:avLst/>
                <a:gdLst>
                  <a:gd name="connsiteX0" fmla="*/ 87480 w 87479"/>
                  <a:gd name="connsiteY0" fmla="*/ 43762 h 87524"/>
                  <a:gd name="connsiteX1" fmla="*/ 43740 w 87479"/>
                  <a:gd name="connsiteY1" fmla="*/ 87524 h 87524"/>
                  <a:gd name="connsiteX2" fmla="*/ 0 w 87479"/>
                  <a:gd name="connsiteY2" fmla="*/ 43762 h 87524"/>
                  <a:gd name="connsiteX3" fmla="*/ 43740 w 87479"/>
                  <a:gd name="connsiteY3" fmla="*/ 0 h 87524"/>
                  <a:gd name="connsiteX4" fmla="*/ 87480 w 87479"/>
                  <a:gd name="connsiteY4" fmla="*/ 43762 h 875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479" h="87524">
                    <a:moveTo>
                      <a:pt x="87480" y="43762"/>
                    </a:moveTo>
                    <a:cubicBezTo>
                      <a:pt x="87480" y="67931"/>
                      <a:pt x="67897" y="87524"/>
                      <a:pt x="43740" y="87524"/>
                    </a:cubicBezTo>
                    <a:cubicBezTo>
                      <a:pt x="19583" y="87524"/>
                      <a:pt x="0" y="67931"/>
                      <a:pt x="0" y="43762"/>
                    </a:cubicBezTo>
                    <a:cubicBezTo>
                      <a:pt x="0" y="19592"/>
                      <a:pt x="19583" y="0"/>
                      <a:pt x="43740" y="0"/>
                    </a:cubicBezTo>
                    <a:cubicBezTo>
                      <a:pt x="67897" y="0"/>
                      <a:pt x="87480" y="19593"/>
                      <a:pt x="87480" y="43762"/>
                    </a:cubicBezTo>
                    <a:close/>
                  </a:path>
                </a:pathLst>
              </a:custGeom>
              <a:noFill/>
              <a:ln w="12700" cap="flat">
                <a:solidFill>
                  <a:srgbClr val="FFFFFF"/>
                </a:solidFill>
                <a:prstDash val="solid"/>
                <a:miter/>
              </a:ln>
            </p:spPr>
            <p:txBody>
              <a:bodyPr rtlCol="0" anchor="ctr"/>
              <a:lstStyle/>
              <a:p>
                <a:endParaRPr lang="en-US"/>
              </a:p>
            </p:txBody>
          </p:sp>
          <p:sp>
            <p:nvSpPr>
              <p:cNvPr id="72" name="Freeform 71">
                <a:extLst>
                  <a:ext uri="{FF2B5EF4-FFF2-40B4-BE49-F238E27FC236}">
                    <a16:creationId xmlns:a16="http://schemas.microsoft.com/office/drawing/2014/main" id="{8F9151E7-2CBF-0E6C-2CDE-916A9F5D7B31}"/>
                  </a:ext>
                </a:extLst>
              </p:cNvPr>
              <p:cNvSpPr/>
              <p:nvPr/>
            </p:nvSpPr>
            <p:spPr>
              <a:xfrm>
                <a:off x="5126818" y="3065658"/>
                <a:ext cx="39711" cy="41458"/>
              </a:xfrm>
              <a:custGeom>
                <a:avLst/>
                <a:gdLst>
                  <a:gd name="connsiteX0" fmla="*/ 0 w 39711"/>
                  <a:gd name="connsiteY0" fmla="*/ 0 h 41458"/>
                  <a:gd name="connsiteX1" fmla="*/ 39711 w 39711"/>
                  <a:gd name="connsiteY1" fmla="*/ 41459 h 41458"/>
                </a:gdLst>
                <a:ahLst/>
                <a:cxnLst>
                  <a:cxn ang="0">
                    <a:pos x="connsiteX0" y="connsiteY0"/>
                  </a:cxn>
                  <a:cxn ang="0">
                    <a:pos x="connsiteX1" y="connsiteY1"/>
                  </a:cxn>
                </a:cxnLst>
                <a:rect l="l" t="t" r="r" b="b"/>
                <a:pathLst>
                  <a:path w="39711" h="41458">
                    <a:moveTo>
                      <a:pt x="0" y="0"/>
                    </a:moveTo>
                    <a:cubicBezTo>
                      <a:pt x="0" y="0"/>
                      <a:pt x="575" y="35125"/>
                      <a:pt x="39711" y="41459"/>
                    </a:cubicBezTo>
                  </a:path>
                </a:pathLst>
              </a:custGeom>
              <a:noFill/>
              <a:ln w="12700" cap="flat">
                <a:solidFill>
                  <a:srgbClr val="FFFFFF"/>
                </a:solidFill>
                <a:prstDash val="solid"/>
                <a:miter/>
              </a:ln>
            </p:spPr>
            <p:txBody>
              <a:bodyPr rtlCol="0" anchor="ctr"/>
              <a:lstStyle/>
              <a:p>
                <a:endParaRPr lang="en-US"/>
              </a:p>
            </p:txBody>
          </p:sp>
          <p:sp>
            <p:nvSpPr>
              <p:cNvPr id="73" name="Freeform 72">
                <a:extLst>
                  <a:ext uri="{FF2B5EF4-FFF2-40B4-BE49-F238E27FC236}">
                    <a16:creationId xmlns:a16="http://schemas.microsoft.com/office/drawing/2014/main" id="{9CA1D909-70DA-5030-54FB-285C6C74D02D}"/>
                  </a:ext>
                </a:extLst>
              </p:cNvPr>
              <p:cNvSpPr/>
              <p:nvPr/>
            </p:nvSpPr>
            <p:spPr>
              <a:xfrm>
                <a:off x="5166529" y="3075715"/>
                <a:ext cx="56976" cy="33260"/>
              </a:xfrm>
              <a:custGeom>
                <a:avLst/>
                <a:gdLst>
                  <a:gd name="connsiteX0" fmla="*/ 0 w 56976"/>
                  <a:gd name="connsiteY0" fmla="*/ 30826 h 33260"/>
                  <a:gd name="connsiteX1" fmla="*/ 56977 w 56976"/>
                  <a:gd name="connsiteY1" fmla="*/ 2610 h 33260"/>
                  <a:gd name="connsiteX2" fmla="*/ 0 w 56976"/>
                  <a:gd name="connsiteY2" fmla="*/ 30826 h 33260"/>
                </a:gdLst>
                <a:ahLst/>
                <a:cxnLst>
                  <a:cxn ang="0">
                    <a:pos x="connsiteX0" y="connsiteY0"/>
                  </a:cxn>
                  <a:cxn ang="0">
                    <a:pos x="connsiteX1" y="connsiteY1"/>
                  </a:cxn>
                  <a:cxn ang="0">
                    <a:pos x="connsiteX2" y="connsiteY2"/>
                  </a:cxn>
                </a:cxnLst>
                <a:rect l="l" t="t" r="r" b="b"/>
                <a:pathLst>
                  <a:path w="56976" h="33260">
                    <a:moveTo>
                      <a:pt x="0" y="30826"/>
                    </a:moveTo>
                    <a:cubicBezTo>
                      <a:pt x="0" y="30826"/>
                      <a:pt x="10359" y="-10633"/>
                      <a:pt x="56977" y="2610"/>
                    </a:cubicBezTo>
                    <a:cubicBezTo>
                      <a:pt x="56977" y="2610"/>
                      <a:pt x="45466" y="43494"/>
                      <a:pt x="0" y="30826"/>
                    </a:cubicBezTo>
                    <a:close/>
                  </a:path>
                </a:pathLst>
              </a:custGeom>
              <a:noFill/>
              <a:ln w="12700" cap="flat">
                <a:solidFill>
                  <a:srgbClr val="FFFFFF"/>
                </a:solidFill>
                <a:prstDash val="solid"/>
                <a:miter/>
              </a:ln>
            </p:spPr>
            <p:txBody>
              <a:bodyPr rtlCol="0" anchor="ctr"/>
              <a:lstStyle/>
              <a:p>
                <a:endParaRPr lang="en-US"/>
              </a:p>
            </p:txBody>
          </p:sp>
          <p:sp>
            <p:nvSpPr>
              <p:cNvPr id="74" name="Freeform 73">
                <a:extLst>
                  <a:ext uri="{FF2B5EF4-FFF2-40B4-BE49-F238E27FC236}">
                    <a16:creationId xmlns:a16="http://schemas.microsoft.com/office/drawing/2014/main" id="{D5E6297D-32B4-6CC5-D193-F35C96434593}"/>
                  </a:ext>
                </a:extLst>
              </p:cNvPr>
              <p:cNvSpPr/>
              <p:nvPr/>
            </p:nvSpPr>
            <p:spPr>
              <a:xfrm>
                <a:off x="5166529" y="3078326"/>
                <a:ext cx="56976" cy="28790"/>
              </a:xfrm>
              <a:custGeom>
                <a:avLst/>
                <a:gdLst>
                  <a:gd name="connsiteX0" fmla="*/ 56977 w 56976"/>
                  <a:gd name="connsiteY0" fmla="*/ 0 h 28790"/>
                  <a:gd name="connsiteX1" fmla="*/ 0 w 56976"/>
                  <a:gd name="connsiteY1" fmla="*/ 28791 h 28790"/>
                </a:gdLst>
                <a:ahLst/>
                <a:cxnLst>
                  <a:cxn ang="0">
                    <a:pos x="connsiteX0" y="connsiteY0"/>
                  </a:cxn>
                  <a:cxn ang="0">
                    <a:pos x="connsiteX1" y="connsiteY1"/>
                  </a:cxn>
                </a:cxnLst>
                <a:rect l="l" t="t" r="r" b="b"/>
                <a:pathLst>
                  <a:path w="56976" h="28790">
                    <a:moveTo>
                      <a:pt x="56977" y="0"/>
                    </a:moveTo>
                    <a:lnTo>
                      <a:pt x="0" y="28791"/>
                    </a:lnTo>
                  </a:path>
                </a:pathLst>
              </a:custGeom>
              <a:ln w="12700" cap="flat">
                <a:solidFill>
                  <a:srgbClr val="FFFFFF"/>
                </a:solidFill>
                <a:prstDash val="solid"/>
                <a:miter/>
              </a:ln>
            </p:spPr>
            <p:txBody>
              <a:bodyPr rtlCol="0" anchor="ctr"/>
              <a:lstStyle/>
              <a:p>
                <a:endParaRPr lang="en-US"/>
              </a:p>
            </p:txBody>
          </p:sp>
          <p:sp>
            <p:nvSpPr>
              <p:cNvPr id="75" name="Freeform 74">
                <a:extLst>
                  <a:ext uri="{FF2B5EF4-FFF2-40B4-BE49-F238E27FC236}">
                    <a16:creationId xmlns:a16="http://schemas.microsoft.com/office/drawing/2014/main" id="{80C92123-54B5-81DF-9CDF-A529ACFB9D5D}"/>
                  </a:ext>
                </a:extLst>
              </p:cNvPr>
              <p:cNvSpPr/>
              <p:nvPr/>
            </p:nvSpPr>
            <p:spPr>
              <a:xfrm>
                <a:off x="5128544" y="3135332"/>
                <a:ext cx="44315" cy="52975"/>
              </a:xfrm>
              <a:custGeom>
                <a:avLst/>
                <a:gdLst>
                  <a:gd name="connsiteX0" fmla="*/ 43164 w 44315"/>
                  <a:gd name="connsiteY0" fmla="*/ 46065 h 52975"/>
                  <a:gd name="connsiteX1" fmla="*/ 25899 w 44315"/>
                  <a:gd name="connsiteY1" fmla="*/ 52975 h 52975"/>
                  <a:gd name="connsiteX2" fmla="*/ 0 w 44315"/>
                  <a:gd name="connsiteY2" fmla="*/ 26488 h 52975"/>
                  <a:gd name="connsiteX3" fmla="*/ 25899 w 44315"/>
                  <a:gd name="connsiteY3" fmla="*/ 0 h 52975"/>
                  <a:gd name="connsiteX4" fmla="*/ 44315 w 44315"/>
                  <a:gd name="connsiteY4" fmla="*/ 7486 h 52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315" h="52975">
                    <a:moveTo>
                      <a:pt x="43164" y="46065"/>
                    </a:moveTo>
                    <a:cubicBezTo>
                      <a:pt x="38560" y="50096"/>
                      <a:pt x="32229" y="52975"/>
                      <a:pt x="25899" y="52975"/>
                    </a:cubicBezTo>
                    <a:cubicBezTo>
                      <a:pt x="11510" y="52975"/>
                      <a:pt x="0" y="41459"/>
                      <a:pt x="0" y="26488"/>
                    </a:cubicBezTo>
                    <a:cubicBezTo>
                      <a:pt x="0" y="11516"/>
                      <a:pt x="11510" y="0"/>
                      <a:pt x="25899" y="0"/>
                    </a:cubicBezTo>
                    <a:cubicBezTo>
                      <a:pt x="40287" y="0"/>
                      <a:pt x="39711" y="2879"/>
                      <a:pt x="44315" y="7486"/>
                    </a:cubicBezTo>
                  </a:path>
                </a:pathLst>
              </a:custGeom>
              <a:noFill/>
              <a:ln w="12700" cap="flat">
                <a:solidFill>
                  <a:srgbClr val="FFFFFF"/>
                </a:solidFill>
                <a:prstDash val="solid"/>
                <a:miter/>
              </a:ln>
            </p:spPr>
            <p:txBody>
              <a:bodyPr rtlCol="0" anchor="ctr"/>
              <a:lstStyle/>
              <a:p>
                <a:endParaRPr lang="en-US"/>
              </a:p>
            </p:txBody>
          </p:sp>
          <p:sp>
            <p:nvSpPr>
              <p:cNvPr id="76" name="Freeform 75">
                <a:extLst>
                  <a:ext uri="{FF2B5EF4-FFF2-40B4-BE49-F238E27FC236}">
                    <a16:creationId xmlns:a16="http://schemas.microsoft.com/office/drawing/2014/main" id="{932C8B4C-93F9-87CB-7AE5-D5B4A6D36C2C}"/>
                  </a:ext>
                </a:extLst>
              </p:cNvPr>
              <p:cNvSpPr/>
              <p:nvPr/>
            </p:nvSpPr>
            <p:spPr>
              <a:xfrm>
                <a:off x="5120487" y="3156637"/>
                <a:ext cx="39711" cy="5758"/>
              </a:xfrm>
              <a:custGeom>
                <a:avLst/>
                <a:gdLst>
                  <a:gd name="connsiteX0" fmla="*/ 0 w 39711"/>
                  <a:gd name="connsiteY0" fmla="*/ 0 h 5758"/>
                  <a:gd name="connsiteX1" fmla="*/ 39711 w 39711"/>
                  <a:gd name="connsiteY1" fmla="*/ 0 h 5758"/>
                </a:gdLst>
                <a:ahLst/>
                <a:cxnLst>
                  <a:cxn ang="0">
                    <a:pos x="connsiteX0" y="connsiteY0"/>
                  </a:cxn>
                  <a:cxn ang="0">
                    <a:pos x="connsiteX1" y="connsiteY1"/>
                  </a:cxn>
                </a:cxnLst>
                <a:rect l="l" t="t" r="r" b="b"/>
                <a:pathLst>
                  <a:path w="39711" h="5758">
                    <a:moveTo>
                      <a:pt x="0" y="0"/>
                    </a:moveTo>
                    <a:lnTo>
                      <a:pt x="39711" y="0"/>
                    </a:lnTo>
                  </a:path>
                </a:pathLst>
              </a:custGeom>
              <a:ln w="12700" cap="flat">
                <a:solidFill>
                  <a:srgbClr val="FFFFFF"/>
                </a:solidFill>
                <a:prstDash val="solid"/>
                <a:miter/>
              </a:ln>
            </p:spPr>
            <p:txBody>
              <a:bodyPr rtlCol="0" anchor="ctr"/>
              <a:lstStyle/>
              <a:p>
                <a:endParaRPr lang="en-US"/>
              </a:p>
            </p:txBody>
          </p:sp>
          <p:sp>
            <p:nvSpPr>
              <p:cNvPr id="77" name="Freeform 76">
                <a:extLst>
                  <a:ext uri="{FF2B5EF4-FFF2-40B4-BE49-F238E27FC236}">
                    <a16:creationId xmlns:a16="http://schemas.microsoft.com/office/drawing/2014/main" id="{3D302652-50D7-AC92-7895-3E0158F8CA81}"/>
                  </a:ext>
                </a:extLst>
              </p:cNvPr>
              <p:cNvSpPr/>
              <p:nvPr/>
            </p:nvSpPr>
            <p:spPr>
              <a:xfrm>
                <a:off x="5120487" y="3167578"/>
                <a:ext cx="39711" cy="5758"/>
              </a:xfrm>
              <a:custGeom>
                <a:avLst/>
                <a:gdLst>
                  <a:gd name="connsiteX0" fmla="*/ 0 w 39711"/>
                  <a:gd name="connsiteY0" fmla="*/ 0 h 5758"/>
                  <a:gd name="connsiteX1" fmla="*/ 39711 w 39711"/>
                  <a:gd name="connsiteY1" fmla="*/ 0 h 5758"/>
                </a:gdLst>
                <a:ahLst/>
                <a:cxnLst>
                  <a:cxn ang="0">
                    <a:pos x="connsiteX0" y="connsiteY0"/>
                  </a:cxn>
                  <a:cxn ang="0">
                    <a:pos x="connsiteX1" y="connsiteY1"/>
                  </a:cxn>
                </a:cxnLst>
                <a:rect l="l" t="t" r="r" b="b"/>
                <a:pathLst>
                  <a:path w="39711" h="5758">
                    <a:moveTo>
                      <a:pt x="0" y="0"/>
                    </a:moveTo>
                    <a:lnTo>
                      <a:pt x="39711" y="0"/>
                    </a:lnTo>
                  </a:path>
                </a:pathLst>
              </a:custGeom>
              <a:ln w="12700" cap="flat">
                <a:solidFill>
                  <a:srgbClr val="FFFFFF"/>
                </a:solidFill>
                <a:prstDash val="solid"/>
                <a:miter/>
              </a:ln>
            </p:spPr>
            <p:txBody>
              <a:bodyPr rtlCol="0" anchor="ctr"/>
              <a:lstStyle/>
              <a:p>
                <a:endParaRPr lang="en-US"/>
              </a:p>
            </p:txBody>
          </p:sp>
        </p:grpSp>
      </p:grpSp>
      <p:sp>
        <p:nvSpPr>
          <p:cNvPr id="79" name="Slide Number Placeholder 5">
            <a:extLst>
              <a:ext uri="{FF2B5EF4-FFF2-40B4-BE49-F238E27FC236}">
                <a16:creationId xmlns:a16="http://schemas.microsoft.com/office/drawing/2014/main" id="{608ED080-5D62-194A-296B-CBB39B6564A3}"/>
              </a:ext>
            </a:extLst>
          </p:cNvPr>
          <p:cNvSpPr txBox="1">
            <a:spLocks/>
          </p:cNvSpPr>
          <p:nvPr/>
        </p:nvSpPr>
        <p:spPr>
          <a:xfrm>
            <a:off x="11681466" y="652611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62</a:t>
            </a:fld>
            <a:endParaRPr lang="fr-CA" sz="1200" dirty="0"/>
          </a:p>
        </p:txBody>
      </p:sp>
      <p:pic>
        <p:nvPicPr>
          <p:cNvPr id="9" name="Picture 8">
            <a:extLst>
              <a:ext uri="{FF2B5EF4-FFF2-40B4-BE49-F238E27FC236}">
                <a16:creationId xmlns:a16="http://schemas.microsoft.com/office/drawing/2014/main" id="{ECF34665-3437-18C2-E138-2A170CE996D1}"/>
              </a:ext>
            </a:extLst>
          </p:cNvPr>
          <p:cNvPicPr>
            <a:picLocks noChangeAspect="1"/>
          </p:cNvPicPr>
          <p:nvPr/>
        </p:nvPicPr>
        <p:blipFill rotWithShape="1">
          <a:blip r:embed="rId2"/>
          <a:srcRect l="22" r="22"/>
          <a:stretch/>
        </p:blipFill>
        <p:spPr>
          <a:xfrm>
            <a:off x="5422629" y="584615"/>
            <a:ext cx="6275480" cy="5903546"/>
          </a:xfrm>
          <a:prstGeom prst="rect">
            <a:avLst/>
          </a:prstGeom>
        </p:spPr>
      </p:pic>
      <p:sp>
        <p:nvSpPr>
          <p:cNvPr id="10" name="TextBox 9">
            <a:extLst>
              <a:ext uri="{FF2B5EF4-FFF2-40B4-BE49-F238E27FC236}">
                <a16:creationId xmlns:a16="http://schemas.microsoft.com/office/drawing/2014/main" id="{05644DCD-67B2-AE82-723E-D69569C1810A}"/>
              </a:ext>
            </a:extLst>
          </p:cNvPr>
          <p:cNvSpPr txBox="1"/>
          <p:nvPr/>
        </p:nvSpPr>
        <p:spPr>
          <a:xfrm>
            <a:off x="8255281" y="367843"/>
            <a:ext cx="3936719" cy="369332"/>
          </a:xfrm>
          <a:prstGeom prst="rect">
            <a:avLst/>
          </a:prstGeom>
          <a:solidFill>
            <a:srgbClr val="EC7C69"/>
          </a:solidFill>
        </p:spPr>
        <p:txBody>
          <a:bodyPr wrap="none" rtlCol="0">
            <a:spAutoFit/>
          </a:bodyPr>
          <a:lstStyle/>
          <a:p>
            <a:pPr algn="ctr"/>
            <a:r>
              <a:rPr lang="en-IE" dirty="0">
                <a:solidFill>
                  <a:schemeClr val="bg1"/>
                </a:solidFill>
              </a:rPr>
              <a:t>Upplýsingar veittar af</a:t>
            </a:r>
            <a:r>
              <a:rPr lang="en-IE" dirty="0">
                <a:solidFill>
                  <a:schemeClr val="bg1"/>
                </a:solidFill>
                <a:hlinkClick r:id="rId3">
                  <a:extLst>
                    <a:ext uri="{A12FA001-AC4F-418D-AE19-62706E023703}">
                      <ahyp:hlinkClr xmlns:ahyp="http://schemas.microsoft.com/office/drawing/2018/hyperlinkcolor" val="tx"/>
                    </a:ext>
                  </a:extLst>
                </a:hlinkClick>
              </a:rPr>
              <a:t> www.savills.ie  </a:t>
            </a:r>
            <a:endParaRPr lang="en-IE" dirty="0">
              <a:solidFill>
                <a:schemeClr val="bg1"/>
              </a:solidFill>
            </a:endParaRPr>
          </a:p>
        </p:txBody>
      </p:sp>
    </p:spTree>
    <p:extLst>
      <p:ext uri="{BB962C8B-B14F-4D97-AF65-F5344CB8AC3E}">
        <p14:creationId xmlns:p14="http://schemas.microsoft.com/office/powerpoint/2010/main" val="73852264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741E03-C8FB-DE2B-A783-3C8861098691}"/>
            </a:ext>
          </a:extLst>
        </p:cNvPr>
        <p:cNvGrpSpPr/>
        <p:nvPr/>
      </p:nvGrpSpPr>
      <p:grpSpPr>
        <a:xfrm>
          <a:off x="0" y="0"/>
          <a:ext cx="0" cy="0"/>
          <a:chOff x="0" y="0"/>
          <a:chExt cx="0" cy="0"/>
        </a:xfrm>
      </p:grpSpPr>
      <p:sp>
        <p:nvSpPr>
          <p:cNvPr id="43" name="Graphic 40">
            <a:extLst>
              <a:ext uri="{FF2B5EF4-FFF2-40B4-BE49-F238E27FC236}">
                <a16:creationId xmlns:a16="http://schemas.microsoft.com/office/drawing/2014/main" id="{E2769C53-06C8-C9A1-3670-7BFA1149D892}"/>
              </a:ext>
            </a:extLst>
          </p:cNvPr>
          <p:cNvSpPr/>
          <p:nvPr/>
        </p:nvSpPr>
        <p:spPr>
          <a:xfrm>
            <a:off x="16042" y="721893"/>
            <a:ext cx="12268594" cy="5414213"/>
          </a:xfrm>
          <a:custGeom>
            <a:avLst/>
            <a:gdLst>
              <a:gd name="connsiteX0" fmla="*/ 0 w 4543781"/>
              <a:gd name="connsiteY0" fmla="*/ 88 h 1951443"/>
              <a:gd name="connsiteX1" fmla="*/ 2372737 w 4543781"/>
              <a:gd name="connsiteY1" fmla="*/ 1037576 h 1951443"/>
              <a:gd name="connsiteX2" fmla="*/ 4543782 w 4543781"/>
              <a:gd name="connsiteY2" fmla="*/ 1951440 h 1951443"/>
            </a:gdLst>
            <a:ahLst/>
            <a:cxnLst>
              <a:cxn ang="0">
                <a:pos x="connsiteX0" y="connsiteY0"/>
              </a:cxn>
              <a:cxn ang="0">
                <a:pos x="connsiteX1" y="connsiteY1"/>
              </a:cxn>
              <a:cxn ang="0">
                <a:pos x="connsiteX2" y="connsiteY2"/>
              </a:cxn>
            </a:cxnLst>
            <a:rect l="l" t="t" r="r" b="b"/>
            <a:pathLst>
              <a:path w="4543781" h="1951443">
                <a:moveTo>
                  <a:pt x="0" y="88"/>
                </a:moveTo>
                <a:cubicBezTo>
                  <a:pt x="0" y="88"/>
                  <a:pt x="1472733" y="-30342"/>
                  <a:pt x="2372737" y="1037576"/>
                </a:cubicBezTo>
                <a:cubicBezTo>
                  <a:pt x="3150964" y="1959999"/>
                  <a:pt x="4543782" y="1951440"/>
                  <a:pt x="4543782" y="1951440"/>
                </a:cubicBezTo>
              </a:path>
            </a:pathLst>
          </a:custGeom>
          <a:noFill/>
          <a:ln w="28575" cap="flat">
            <a:solidFill>
              <a:srgbClr val="414141"/>
            </a:solidFill>
            <a:prstDash val="sysDot"/>
            <a:miter/>
          </a:ln>
        </p:spPr>
        <p:txBody>
          <a:bodyPr rtlCol="0" anchor="ctr"/>
          <a:lstStyle/>
          <a:p>
            <a:endParaRPr lang="en-US"/>
          </a:p>
        </p:txBody>
      </p:sp>
      <p:sp>
        <p:nvSpPr>
          <p:cNvPr id="14" name="Text Placeholder 5">
            <a:extLst>
              <a:ext uri="{FF2B5EF4-FFF2-40B4-BE49-F238E27FC236}">
                <a16:creationId xmlns:a16="http://schemas.microsoft.com/office/drawing/2014/main" id="{2AD8C0AC-C9BC-4D1F-1AD3-1682F2A3F6CE}"/>
              </a:ext>
            </a:extLst>
          </p:cNvPr>
          <p:cNvSpPr txBox="1">
            <a:spLocks/>
          </p:cNvSpPr>
          <p:nvPr/>
        </p:nvSpPr>
        <p:spPr>
          <a:xfrm>
            <a:off x="710231" y="2955896"/>
            <a:ext cx="4464312" cy="1610515"/>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a:buNone/>
              <a:defRPr sz="28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lnSpc>
                <a:spcPts val="3340"/>
              </a:lnSpc>
              <a:spcBef>
                <a:spcPts val="0"/>
              </a:spcBef>
            </a:pPr>
            <a:r>
              <a:rPr lang="en-US" sz="3200" b="1" dirty="0">
                <a:solidFill>
                  <a:srgbClr val="459597"/>
                </a:solidFill>
              </a:rPr>
              <a:t>Þú hefur lokið…             Modúl 6 (hluti 1)</a:t>
            </a:r>
          </a:p>
          <a:p>
            <a:pPr algn="ctr">
              <a:lnSpc>
                <a:spcPts val="3340"/>
              </a:lnSpc>
              <a:spcBef>
                <a:spcPts val="0"/>
              </a:spcBef>
            </a:pPr>
            <a:endParaRPr lang="en-US" sz="3200" b="1" dirty="0">
              <a:solidFill>
                <a:srgbClr val="459597"/>
              </a:solidFill>
            </a:endParaRPr>
          </a:p>
          <a:p>
            <a:pPr algn="ctr">
              <a:lnSpc>
                <a:spcPct val="100000"/>
              </a:lnSpc>
              <a:spcBef>
                <a:spcPts val="0"/>
              </a:spcBef>
            </a:pPr>
            <a:endParaRPr lang="en-US" sz="3200" dirty="0">
              <a:solidFill>
                <a:srgbClr val="000000"/>
              </a:solidFill>
            </a:endParaRPr>
          </a:p>
        </p:txBody>
      </p:sp>
      <p:sp>
        <p:nvSpPr>
          <p:cNvPr id="20" name="TextBox 19">
            <a:extLst>
              <a:ext uri="{FF2B5EF4-FFF2-40B4-BE49-F238E27FC236}">
                <a16:creationId xmlns:a16="http://schemas.microsoft.com/office/drawing/2014/main" id="{7669AFD1-7C0A-814E-4589-22C57C0FCBEB}"/>
              </a:ext>
            </a:extLst>
          </p:cNvPr>
          <p:cNvSpPr txBox="1"/>
          <p:nvPr/>
        </p:nvSpPr>
        <p:spPr>
          <a:xfrm>
            <a:off x="575238" y="4059291"/>
            <a:ext cx="4734298" cy="1055225"/>
          </a:xfrm>
          <a:prstGeom prst="rect">
            <a:avLst/>
          </a:prstGeom>
          <a:noFill/>
        </p:spPr>
        <p:txBody>
          <a:bodyPr wrap="square" rtlCol="0">
            <a:spAutoFit/>
          </a:bodyPr>
          <a:lstStyle/>
          <a:p>
            <a:pPr algn="ctr">
              <a:lnSpc>
                <a:spcPts val="2520"/>
              </a:lnSpc>
            </a:pPr>
            <a:r>
              <a:rPr lang="en-US" sz="2400" dirty="0">
                <a:solidFill>
                  <a:srgbClr val="414141"/>
                </a:solidFill>
              </a:rPr>
              <a:t>Inngangur: Byrjaðu snjallt, gerðu fjárhagsáætlun, stækkaðu og viðskiptalíkön</a:t>
            </a:r>
            <a:endParaRPr lang="en-IE" sz="2400" dirty="0">
              <a:solidFill>
                <a:srgbClr val="414141"/>
              </a:solidFill>
            </a:endParaRPr>
          </a:p>
          <a:p>
            <a:pPr algn="ctr">
              <a:lnSpc>
                <a:spcPts val="2520"/>
              </a:lnSpc>
            </a:pPr>
            <a:endParaRPr lang="en-US" sz="2400" dirty="0">
              <a:solidFill>
                <a:srgbClr val="414141"/>
              </a:solidFill>
            </a:endParaRPr>
          </a:p>
        </p:txBody>
      </p:sp>
      <p:sp>
        <p:nvSpPr>
          <p:cNvPr id="26" name="Text Placeholder 5">
            <a:extLst>
              <a:ext uri="{FF2B5EF4-FFF2-40B4-BE49-F238E27FC236}">
                <a16:creationId xmlns:a16="http://schemas.microsoft.com/office/drawing/2014/main" id="{004F7D75-0B8B-E3E9-8ABC-3697E2D4F340}"/>
              </a:ext>
            </a:extLst>
          </p:cNvPr>
          <p:cNvSpPr txBox="1">
            <a:spLocks/>
          </p:cNvSpPr>
          <p:nvPr/>
        </p:nvSpPr>
        <p:spPr>
          <a:xfrm>
            <a:off x="7283687" y="1600142"/>
            <a:ext cx="4464312" cy="1610515"/>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a:buNone/>
              <a:defRPr sz="28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lnSpc>
                <a:spcPts val="3340"/>
              </a:lnSpc>
              <a:spcBef>
                <a:spcPts val="0"/>
              </a:spcBef>
            </a:pPr>
            <a:r>
              <a:rPr lang="en-US" sz="3200" b="1" dirty="0">
                <a:solidFill>
                  <a:srgbClr val="EC7C69"/>
                </a:solidFill>
              </a:rPr>
              <a:t>Modúl 6 (hluti 2)</a:t>
            </a:r>
            <a:endParaRPr lang="en-US" sz="3200" b="1" dirty="0">
              <a:solidFill>
                <a:srgbClr val="459597"/>
              </a:solidFill>
            </a:endParaRPr>
          </a:p>
          <a:p>
            <a:pPr algn="ctr">
              <a:lnSpc>
                <a:spcPct val="100000"/>
              </a:lnSpc>
              <a:spcBef>
                <a:spcPts val="0"/>
              </a:spcBef>
            </a:pPr>
            <a:endParaRPr lang="en-US" sz="3200" dirty="0">
              <a:solidFill>
                <a:srgbClr val="000000"/>
              </a:solidFill>
            </a:endParaRPr>
          </a:p>
        </p:txBody>
      </p:sp>
      <p:sp>
        <p:nvSpPr>
          <p:cNvPr id="28" name="TextBox 27">
            <a:extLst>
              <a:ext uri="{FF2B5EF4-FFF2-40B4-BE49-F238E27FC236}">
                <a16:creationId xmlns:a16="http://schemas.microsoft.com/office/drawing/2014/main" id="{96C93DDA-6E63-5125-6E2A-A388161DE3CE}"/>
              </a:ext>
            </a:extLst>
          </p:cNvPr>
          <p:cNvSpPr txBox="1"/>
          <p:nvPr/>
        </p:nvSpPr>
        <p:spPr>
          <a:xfrm>
            <a:off x="7915839" y="2232022"/>
            <a:ext cx="3369875" cy="1696426"/>
          </a:xfrm>
          <a:prstGeom prst="rect">
            <a:avLst/>
          </a:prstGeom>
          <a:noFill/>
        </p:spPr>
        <p:txBody>
          <a:bodyPr wrap="square" rtlCol="0">
            <a:spAutoFit/>
          </a:bodyPr>
          <a:lstStyle/>
          <a:p>
            <a:pPr algn="ctr">
              <a:lnSpc>
                <a:spcPts val="2520"/>
              </a:lnSpc>
            </a:pPr>
            <a:r>
              <a:rPr lang="en-US" sz="2400" dirty="0">
                <a:solidFill>
                  <a:srgbClr val="414141"/>
                </a:solidFill>
              </a:rPr>
              <a:t>Skildu gestina þína og hvað þeir eru tilbúnir að borga </a:t>
            </a:r>
          </a:p>
          <a:p>
            <a:pPr algn="ctr">
              <a:lnSpc>
                <a:spcPts val="2520"/>
              </a:lnSpc>
            </a:pPr>
            <a:endParaRPr lang="en-US" sz="2400" dirty="0">
              <a:solidFill>
                <a:srgbClr val="414141"/>
              </a:solidFill>
            </a:endParaRPr>
          </a:p>
          <a:p>
            <a:pPr algn="ctr">
              <a:lnSpc>
                <a:spcPts val="2520"/>
              </a:lnSpc>
            </a:pPr>
            <a:endParaRPr lang="en-IE" sz="2400" dirty="0">
              <a:solidFill>
                <a:srgbClr val="414141"/>
              </a:solidFill>
            </a:endParaRPr>
          </a:p>
        </p:txBody>
      </p:sp>
      <p:sp>
        <p:nvSpPr>
          <p:cNvPr id="44" name="Rectangle 43">
            <a:extLst>
              <a:ext uri="{FF2B5EF4-FFF2-40B4-BE49-F238E27FC236}">
                <a16:creationId xmlns:a16="http://schemas.microsoft.com/office/drawing/2014/main" id="{6B1481BA-8505-3FAB-60CA-9D372E6E64A1}"/>
              </a:ext>
            </a:extLst>
          </p:cNvPr>
          <p:cNvSpPr/>
          <p:nvPr/>
        </p:nvSpPr>
        <p:spPr>
          <a:xfrm>
            <a:off x="580181" y="721893"/>
            <a:ext cx="2294740" cy="85549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6" name="Picture 45">
            <a:extLst>
              <a:ext uri="{FF2B5EF4-FFF2-40B4-BE49-F238E27FC236}">
                <a16:creationId xmlns:a16="http://schemas.microsoft.com/office/drawing/2014/main" id="{8304CAA4-9618-EB87-C086-B964F2C2A999}"/>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80181" y="239683"/>
            <a:ext cx="2399469" cy="1486850"/>
          </a:xfrm>
          <a:prstGeom prst="rect">
            <a:avLst/>
          </a:prstGeom>
        </p:spPr>
      </p:pic>
      <p:sp>
        <p:nvSpPr>
          <p:cNvPr id="52" name="Rectangle 51">
            <a:extLst>
              <a:ext uri="{FF2B5EF4-FFF2-40B4-BE49-F238E27FC236}">
                <a16:creationId xmlns:a16="http://schemas.microsoft.com/office/drawing/2014/main" id="{B6ED819B-98F8-AC9A-4D90-B1809047E271}"/>
              </a:ext>
            </a:extLst>
          </p:cNvPr>
          <p:cNvSpPr/>
          <p:nvPr/>
        </p:nvSpPr>
        <p:spPr>
          <a:xfrm>
            <a:off x="9897260" y="4406313"/>
            <a:ext cx="1017144" cy="51104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Speech Bubble: Oval 68">
            <a:extLst>
              <a:ext uri="{FF2B5EF4-FFF2-40B4-BE49-F238E27FC236}">
                <a16:creationId xmlns:a16="http://schemas.microsoft.com/office/drawing/2014/main" id="{0BC582D2-55AF-12E7-7B43-135F05457584}"/>
              </a:ext>
            </a:extLst>
          </p:cNvPr>
          <p:cNvSpPr/>
          <p:nvPr/>
        </p:nvSpPr>
        <p:spPr>
          <a:xfrm rot="10800000">
            <a:off x="9820706" y="4927701"/>
            <a:ext cx="1791111" cy="1174411"/>
          </a:xfrm>
          <a:prstGeom prst="wedgeEllipseCallout">
            <a:avLst>
              <a:gd name="adj1" fmla="val 22868"/>
              <a:gd name="adj2" fmla="val 84925"/>
            </a:avLst>
          </a:prstGeom>
          <a:solidFill>
            <a:srgbClr val="EC7C69"/>
          </a:solid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sz="2400" dirty="0">
              <a:solidFill>
                <a:srgbClr val="382B1B"/>
              </a:solidFill>
            </a:endParaRPr>
          </a:p>
        </p:txBody>
      </p:sp>
      <p:sp>
        <p:nvSpPr>
          <p:cNvPr id="54" name="TextBox 53">
            <a:extLst>
              <a:ext uri="{FF2B5EF4-FFF2-40B4-BE49-F238E27FC236}">
                <a16:creationId xmlns:a16="http://schemas.microsoft.com/office/drawing/2014/main" id="{9DE80189-B861-B21A-373E-E397D49CFFA1}"/>
              </a:ext>
            </a:extLst>
          </p:cNvPr>
          <p:cNvSpPr txBox="1"/>
          <p:nvPr/>
        </p:nvSpPr>
        <p:spPr>
          <a:xfrm>
            <a:off x="9820707" y="5200624"/>
            <a:ext cx="1791110" cy="541174"/>
          </a:xfrm>
          <a:prstGeom prst="rect">
            <a:avLst/>
          </a:prstGeom>
          <a:noFill/>
        </p:spPr>
        <p:txBody>
          <a:bodyPr wrap="square">
            <a:spAutoFit/>
          </a:bodyPr>
          <a:lstStyle/>
          <a:p>
            <a:pPr algn="ctr">
              <a:lnSpc>
                <a:spcPts val="3540"/>
              </a:lnSpc>
            </a:pPr>
            <a:r>
              <a:rPr lang="en-US" sz="3200" b="1" dirty="0">
                <a:solidFill>
                  <a:schemeClr val="bg1"/>
                </a:solidFill>
              </a:rPr>
              <a:t>Næst er…</a:t>
            </a:r>
            <a:endParaRPr lang="en-US" sz="3200" dirty="0">
              <a:solidFill>
                <a:schemeClr val="bg1"/>
              </a:solidFill>
            </a:endParaRPr>
          </a:p>
        </p:txBody>
      </p:sp>
      <p:sp>
        <p:nvSpPr>
          <p:cNvPr id="55" name="Speech Bubble: Oval 68">
            <a:extLst>
              <a:ext uri="{FF2B5EF4-FFF2-40B4-BE49-F238E27FC236}">
                <a16:creationId xmlns:a16="http://schemas.microsoft.com/office/drawing/2014/main" id="{511BC9E4-683A-37DB-BE7A-3D8FD59B4053}"/>
              </a:ext>
            </a:extLst>
          </p:cNvPr>
          <p:cNvSpPr/>
          <p:nvPr/>
        </p:nvSpPr>
        <p:spPr>
          <a:xfrm rot="10800000">
            <a:off x="9739818" y="4884005"/>
            <a:ext cx="1791111" cy="1174411"/>
          </a:xfrm>
          <a:prstGeom prst="wedgeEllipseCallout">
            <a:avLst>
              <a:gd name="adj1" fmla="val 22868"/>
              <a:gd name="adj2" fmla="val 84925"/>
            </a:avLst>
          </a:prstGeom>
          <a:noFill/>
          <a:ln w="19050">
            <a:solidFill>
              <a:srgbClr val="4141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sz="2400" dirty="0">
              <a:solidFill>
                <a:srgbClr val="382B1B"/>
              </a:solidFill>
            </a:endParaRPr>
          </a:p>
        </p:txBody>
      </p:sp>
      <p:sp>
        <p:nvSpPr>
          <p:cNvPr id="2" name="Rectangle 1">
            <a:extLst>
              <a:ext uri="{FF2B5EF4-FFF2-40B4-BE49-F238E27FC236}">
                <a16:creationId xmlns:a16="http://schemas.microsoft.com/office/drawing/2014/main" id="{ECF519FD-082E-53DB-D077-C3996532256D}"/>
              </a:ext>
            </a:extLst>
          </p:cNvPr>
          <p:cNvSpPr/>
          <p:nvPr/>
        </p:nvSpPr>
        <p:spPr>
          <a:xfrm>
            <a:off x="3515528" y="948923"/>
            <a:ext cx="2206687" cy="183321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Graphic 108">
            <a:extLst>
              <a:ext uri="{FF2B5EF4-FFF2-40B4-BE49-F238E27FC236}">
                <a16:creationId xmlns:a16="http://schemas.microsoft.com/office/drawing/2014/main" id="{44042A50-D399-EA2C-4D63-85FD44DAD84A}"/>
              </a:ext>
            </a:extLst>
          </p:cNvPr>
          <p:cNvSpPr/>
          <p:nvPr/>
        </p:nvSpPr>
        <p:spPr>
          <a:xfrm>
            <a:off x="3669179" y="948569"/>
            <a:ext cx="2115393" cy="1486850"/>
          </a:xfrm>
          <a:custGeom>
            <a:avLst/>
            <a:gdLst>
              <a:gd name="connsiteX0" fmla="*/ 1307194 w 1557773"/>
              <a:gd name="connsiteY0" fmla="*/ 813434 h 1094915"/>
              <a:gd name="connsiteX1" fmla="*/ 1148313 w 1557773"/>
              <a:gd name="connsiteY1" fmla="*/ 900921 h 1094915"/>
              <a:gd name="connsiteX2" fmla="*/ 918080 w 1557773"/>
              <a:gd name="connsiteY2" fmla="*/ 1090161 h 1094915"/>
              <a:gd name="connsiteX3" fmla="*/ 910469 w 1557773"/>
              <a:gd name="connsiteY3" fmla="*/ 1094915 h 1094915"/>
              <a:gd name="connsiteX4" fmla="*/ 891441 w 1557773"/>
              <a:gd name="connsiteY4" fmla="*/ 1048319 h 1094915"/>
              <a:gd name="connsiteX5" fmla="*/ 810574 w 1557773"/>
              <a:gd name="connsiteY5" fmla="*/ 980801 h 1094915"/>
              <a:gd name="connsiteX6" fmla="*/ 670722 w 1557773"/>
              <a:gd name="connsiteY6" fmla="*/ 963684 h 1094915"/>
              <a:gd name="connsiteX7" fmla="*/ 449050 w 1557773"/>
              <a:gd name="connsiteY7" fmla="*/ 955126 h 1094915"/>
              <a:gd name="connsiteX8" fmla="*/ 485203 w 1557773"/>
              <a:gd name="connsiteY8" fmla="*/ 899019 h 1094915"/>
              <a:gd name="connsiteX9" fmla="*/ 499474 w 1557773"/>
              <a:gd name="connsiteY9" fmla="*/ 874295 h 1094915"/>
              <a:gd name="connsiteX10" fmla="*/ 500425 w 1557773"/>
              <a:gd name="connsiteY10" fmla="*/ 870491 h 1094915"/>
              <a:gd name="connsiteX11" fmla="*/ 500425 w 1557773"/>
              <a:gd name="connsiteY11" fmla="*/ 870491 h 1094915"/>
              <a:gd name="connsiteX12" fmla="*/ 500425 w 1557773"/>
              <a:gd name="connsiteY12" fmla="*/ 867638 h 1094915"/>
              <a:gd name="connsiteX13" fmla="*/ 500425 w 1557773"/>
              <a:gd name="connsiteY13" fmla="*/ 867638 h 1094915"/>
              <a:gd name="connsiteX14" fmla="*/ 500425 w 1557773"/>
              <a:gd name="connsiteY14" fmla="*/ 863834 h 1094915"/>
              <a:gd name="connsiteX15" fmla="*/ 500425 w 1557773"/>
              <a:gd name="connsiteY15" fmla="*/ 863834 h 1094915"/>
              <a:gd name="connsiteX16" fmla="*/ 500425 w 1557773"/>
              <a:gd name="connsiteY16" fmla="*/ 860031 h 1094915"/>
              <a:gd name="connsiteX17" fmla="*/ 500425 w 1557773"/>
              <a:gd name="connsiteY17" fmla="*/ 860031 h 1094915"/>
              <a:gd name="connsiteX18" fmla="*/ 500425 w 1557773"/>
              <a:gd name="connsiteY18" fmla="*/ 856227 h 1094915"/>
              <a:gd name="connsiteX19" fmla="*/ 500425 w 1557773"/>
              <a:gd name="connsiteY19" fmla="*/ 856227 h 1094915"/>
              <a:gd name="connsiteX20" fmla="*/ 500425 w 1557773"/>
              <a:gd name="connsiteY20" fmla="*/ 852423 h 1094915"/>
              <a:gd name="connsiteX21" fmla="*/ 500425 w 1557773"/>
              <a:gd name="connsiteY21" fmla="*/ 852423 h 1094915"/>
              <a:gd name="connsiteX22" fmla="*/ 500425 w 1557773"/>
              <a:gd name="connsiteY22" fmla="*/ 848619 h 1094915"/>
              <a:gd name="connsiteX23" fmla="*/ 499474 w 1557773"/>
              <a:gd name="connsiteY23" fmla="*/ 844815 h 1094915"/>
              <a:gd name="connsiteX24" fmla="*/ 483300 w 1557773"/>
              <a:gd name="connsiteY24" fmla="*/ 823894 h 1094915"/>
              <a:gd name="connsiteX25" fmla="*/ 419558 w 1557773"/>
              <a:gd name="connsiteY25" fmla="*/ 821992 h 1094915"/>
              <a:gd name="connsiteX26" fmla="*/ 405287 w 1557773"/>
              <a:gd name="connsiteY26" fmla="*/ 836257 h 1094915"/>
              <a:gd name="connsiteX27" fmla="*/ 405287 w 1557773"/>
              <a:gd name="connsiteY27" fmla="*/ 837208 h 1094915"/>
              <a:gd name="connsiteX28" fmla="*/ 405287 w 1557773"/>
              <a:gd name="connsiteY28" fmla="*/ 837208 h 1094915"/>
              <a:gd name="connsiteX29" fmla="*/ 405287 w 1557773"/>
              <a:gd name="connsiteY29" fmla="*/ 838159 h 1094915"/>
              <a:gd name="connsiteX30" fmla="*/ 405287 w 1557773"/>
              <a:gd name="connsiteY30" fmla="*/ 838159 h 1094915"/>
              <a:gd name="connsiteX31" fmla="*/ 401482 w 1557773"/>
              <a:gd name="connsiteY31" fmla="*/ 842913 h 1094915"/>
              <a:gd name="connsiteX32" fmla="*/ 401482 w 1557773"/>
              <a:gd name="connsiteY32" fmla="*/ 842913 h 1094915"/>
              <a:gd name="connsiteX33" fmla="*/ 400530 w 1557773"/>
              <a:gd name="connsiteY33" fmla="*/ 844815 h 1094915"/>
              <a:gd name="connsiteX34" fmla="*/ 400530 w 1557773"/>
              <a:gd name="connsiteY34" fmla="*/ 844815 h 1094915"/>
              <a:gd name="connsiteX35" fmla="*/ 396725 w 1557773"/>
              <a:gd name="connsiteY35" fmla="*/ 850521 h 1094915"/>
              <a:gd name="connsiteX36" fmla="*/ 396725 w 1557773"/>
              <a:gd name="connsiteY36" fmla="*/ 850521 h 1094915"/>
              <a:gd name="connsiteX37" fmla="*/ 395773 w 1557773"/>
              <a:gd name="connsiteY37" fmla="*/ 852423 h 1094915"/>
              <a:gd name="connsiteX38" fmla="*/ 395773 w 1557773"/>
              <a:gd name="connsiteY38" fmla="*/ 852423 h 1094915"/>
              <a:gd name="connsiteX39" fmla="*/ 382454 w 1557773"/>
              <a:gd name="connsiteY39" fmla="*/ 875246 h 1094915"/>
              <a:gd name="connsiteX40" fmla="*/ 381503 w 1557773"/>
              <a:gd name="connsiteY40" fmla="*/ 877148 h 1094915"/>
              <a:gd name="connsiteX41" fmla="*/ 381503 w 1557773"/>
              <a:gd name="connsiteY41" fmla="*/ 877148 h 1094915"/>
              <a:gd name="connsiteX42" fmla="*/ 379600 w 1557773"/>
              <a:gd name="connsiteY42" fmla="*/ 880951 h 1094915"/>
              <a:gd name="connsiteX43" fmla="*/ 379600 w 1557773"/>
              <a:gd name="connsiteY43" fmla="*/ 880951 h 1094915"/>
              <a:gd name="connsiteX44" fmla="*/ 379600 w 1557773"/>
              <a:gd name="connsiteY44" fmla="*/ 881902 h 1094915"/>
              <a:gd name="connsiteX45" fmla="*/ 379600 w 1557773"/>
              <a:gd name="connsiteY45" fmla="*/ 881902 h 1094915"/>
              <a:gd name="connsiteX46" fmla="*/ 379600 w 1557773"/>
              <a:gd name="connsiteY46" fmla="*/ 882853 h 1094915"/>
              <a:gd name="connsiteX47" fmla="*/ 379600 w 1557773"/>
              <a:gd name="connsiteY47" fmla="*/ 883804 h 1094915"/>
              <a:gd name="connsiteX48" fmla="*/ 379600 w 1557773"/>
              <a:gd name="connsiteY48" fmla="*/ 883804 h 1094915"/>
              <a:gd name="connsiteX49" fmla="*/ 379600 w 1557773"/>
              <a:gd name="connsiteY49" fmla="*/ 883804 h 1094915"/>
              <a:gd name="connsiteX50" fmla="*/ 379600 w 1557773"/>
              <a:gd name="connsiteY50" fmla="*/ 883804 h 1094915"/>
              <a:gd name="connsiteX51" fmla="*/ 379600 w 1557773"/>
              <a:gd name="connsiteY51" fmla="*/ 883804 h 1094915"/>
              <a:gd name="connsiteX52" fmla="*/ 273045 w 1557773"/>
              <a:gd name="connsiteY52" fmla="*/ 903774 h 1094915"/>
              <a:gd name="connsiteX53" fmla="*/ 193130 w 1557773"/>
              <a:gd name="connsiteY53" fmla="*/ 859080 h 1094915"/>
              <a:gd name="connsiteX54" fmla="*/ 40909 w 1557773"/>
              <a:gd name="connsiteY54" fmla="*/ 704074 h 1094915"/>
              <a:gd name="connsiteX55" fmla="*/ 0 w 1557773"/>
              <a:gd name="connsiteY55" fmla="*/ 571892 h 1094915"/>
              <a:gd name="connsiteX56" fmla="*/ 0 w 1557773"/>
              <a:gd name="connsiteY56" fmla="*/ 561432 h 1094915"/>
              <a:gd name="connsiteX57" fmla="*/ 0 w 1557773"/>
              <a:gd name="connsiteY57" fmla="*/ 557628 h 1094915"/>
              <a:gd name="connsiteX58" fmla="*/ 0 w 1557773"/>
              <a:gd name="connsiteY58" fmla="*/ 550971 h 1094915"/>
              <a:gd name="connsiteX59" fmla="*/ 0 w 1557773"/>
              <a:gd name="connsiteY59" fmla="*/ 537658 h 1094915"/>
              <a:gd name="connsiteX60" fmla="*/ 132242 w 1557773"/>
              <a:gd name="connsiteY60" fmla="*/ 241912 h 1094915"/>
              <a:gd name="connsiteX61" fmla="*/ 274948 w 1557773"/>
              <a:gd name="connsiteY61" fmla="*/ 124945 h 1094915"/>
              <a:gd name="connsiteX62" fmla="*/ 414801 w 1557773"/>
              <a:gd name="connsiteY62" fmla="*/ 64084 h 1094915"/>
              <a:gd name="connsiteX63" fmla="*/ 1080766 w 1557773"/>
              <a:gd name="connsiteY63" fmla="*/ 12733 h 1094915"/>
              <a:gd name="connsiteX64" fmla="*/ 1289117 w 1557773"/>
              <a:gd name="connsiteY64" fmla="*/ 79299 h 1094915"/>
              <a:gd name="connsiteX65" fmla="*/ 1395672 w 1557773"/>
              <a:gd name="connsiteY65" fmla="*/ 152523 h 1094915"/>
              <a:gd name="connsiteX66" fmla="*/ 1397574 w 1557773"/>
              <a:gd name="connsiteY66" fmla="*/ 154425 h 1094915"/>
              <a:gd name="connsiteX67" fmla="*/ 1398526 w 1557773"/>
              <a:gd name="connsiteY67" fmla="*/ 154425 h 1094915"/>
              <a:gd name="connsiteX68" fmla="*/ 1400428 w 1557773"/>
              <a:gd name="connsiteY68" fmla="*/ 156327 h 1094915"/>
              <a:gd name="connsiteX69" fmla="*/ 1401380 w 1557773"/>
              <a:gd name="connsiteY69" fmla="*/ 156327 h 1094915"/>
              <a:gd name="connsiteX70" fmla="*/ 1403283 w 1557773"/>
              <a:gd name="connsiteY70" fmla="*/ 158228 h 1094915"/>
              <a:gd name="connsiteX71" fmla="*/ 1404234 w 1557773"/>
              <a:gd name="connsiteY71" fmla="*/ 159179 h 1094915"/>
              <a:gd name="connsiteX72" fmla="*/ 1406137 w 1557773"/>
              <a:gd name="connsiteY72" fmla="*/ 161081 h 1094915"/>
              <a:gd name="connsiteX73" fmla="*/ 1407088 w 1557773"/>
              <a:gd name="connsiteY73" fmla="*/ 162032 h 1094915"/>
              <a:gd name="connsiteX74" fmla="*/ 1408991 w 1557773"/>
              <a:gd name="connsiteY74" fmla="*/ 163934 h 1094915"/>
              <a:gd name="connsiteX75" fmla="*/ 1409942 w 1557773"/>
              <a:gd name="connsiteY75" fmla="*/ 164885 h 1094915"/>
              <a:gd name="connsiteX76" fmla="*/ 1411845 w 1557773"/>
              <a:gd name="connsiteY76" fmla="*/ 166787 h 1094915"/>
              <a:gd name="connsiteX77" fmla="*/ 1412797 w 1557773"/>
              <a:gd name="connsiteY77" fmla="*/ 167738 h 1094915"/>
              <a:gd name="connsiteX78" fmla="*/ 1414699 w 1557773"/>
              <a:gd name="connsiteY78" fmla="*/ 169640 h 1094915"/>
              <a:gd name="connsiteX79" fmla="*/ 1415651 w 1557773"/>
              <a:gd name="connsiteY79" fmla="*/ 170591 h 1094915"/>
              <a:gd name="connsiteX80" fmla="*/ 1417553 w 1557773"/>
              <a:gd name="connsiteY80" fmla="*/ 172493 h 1094915"/>
              <a:gd name="connsiteX81" fmla="*/ 1418505 w 1557773"/>
              <a:gd name="connsiteY81" fmla="*/ 173444 h 1094915"/>
              <a:gd name="connsiteX82" fmla="*/ 1420407 w 1557773"/>
              <a:gd name="connsiteY82" fmla="*/ 175346 h 1094915"/>
              <a:gd name="connsiteX83" fmla="*/ 1421359 w 1557773"/>
              <a:gd name="connsiteY83" fmla="*/ 176296 h 1094915"/>
              <a:gd name="connsiteX84" fmla="*/ 1423262 w 1557773"/>
              <a:gd name="connsiteY84" fmla="*/ 178199 h 1094915"/>
              <a:gd name="connsiteX85" fmla="*/ 1424213 w 1557773"/>
              <a:gd name="connsiteY85" fmla="*/ 179149 h 1094915"/>
              <a:gd name="connsiteX86" fmla="*/ 1426116 w 1557773"/>
              <a:gd name="connsiteY86" fmla="*/ 181051 h 1094915"/>
              <a:gd name="connsiteX87" fmla="*/ 1427067 w 1557773"/>
              <a:gd name="connsiteY87" fmla="*/ 182002 h 1094915"/>
              <a:gd name="connsiteX88" fmla="*/ 1428970 w 1557773"/>
              <a:gd name="connsiteY88" fmla="*/ 183904 h 1094915"/>
              <a:gd name="connsiteX89" fmla="*/ 1429921 w 1557773"/>
              <a:gd name="connsiteY89" fmla="*/ 184855 h 1094915"/>
              <a:gd name="connsiteX90" fmla="*/ 1431824 w 1557773"/>
              <a:gd name="connsiteY90" fmla="*/ 186757 h 1094915"/>
              <a:gd name="connsiteX91" fmla="*/ 1432776 w 1557773"/>
              <a:gd name="connsiteY91" fmla="*/ 187708 h 1094915"/>
              <a:gd name="connsiteX92" fmla="*/ 1434678 w 1557773"/>
              <a:gd name="connsiteY92" fmla="*/ 189610 h 1094915"/>
              <a:gd name="connsiteX93" fmla="*/ 1434678 w 1557773"/>
              <a:gd name="connsiteY93" fmla="*/ 189610 h 1094915"/>
              <a:gd name="connsiteX94" fmla="*/ 1438484 w 1557773"/>
              <a:gd name="connsiteY94" fmla="*/ 192463 h 1094915"/>
              <a:gd name="connsiteX95" fmla="*/ 1439435 w 1557773"/>
              <a:gd name="connsiteY95" fmla="*/ 192463 h 1094915"/>
              <a:gd name="connsiteX96" fmla="*/ 1440386 w 1557773"/>
              <a:gd name="connsiteY96" fmla="*/ 193414 h 1094915"/>
              <a:gd name="connsiteX97" fmla="*/ 1441338 w 1557773"/>
              <a:gd name="connsiteY97" fmla="*/ 194365 h 1094915"/>
              <a:gd name="connsiteX98" fmla="*/ 1442289 w 1557773"/>
              <a:gd name="connsiteY98" fmla="*/ 195316 h 1094915"/>
              <a:gd name="connsiteX99" fmla="*/ 1443240 w 1557773"/>
              <a:gd name="connsiteY99" fmla="*/ 196267 h 1094915"/>
              <a:gd name="connsiteX100" fmla="*/ 1444192 w 1557773"/>
              <a:gd name="connsiteY100" fmla="*/ 197218 h 1094915"/>
              <a:gd name="connsiteX101" fmla="*/ 1445143 w 1557773"/>
              <a:gd name="connsiteY101" fmla="*/ 198168 h 1094915"/>
              <a:gd name="connsiteX102" fmla="*/ 1446095 w 1557773"/>
              <a:gd name="connsiteY102" fmla="*/ 199119 h 1094915"/>
              <a:gd name="connsiteX103" fmla="*/ 1447046 w 1557773"/>
              <a:gd name="connsiteY103" fmla="*/ 200070 h 1094915"/>
              <a:gd name="connsiteX104" fmla="*/ 1447997 w 1557773"/>
              <a:gd name="connsiteY104" fmla="*/ 201021 h 1094915"/>
              <a:gd name="connsiteX105" fmla="*/ 1448949 w 1557773"/>
              <a:gd name="connsiteY105" fmla="*/ 201972 h 1094915"/>
              <a:gd name="connsiteX106" fmla="*/ 1449900 w 1557773"/>
              <a:gd name="connsiteY106" fmla="*/ 202923 h 1094915"/>
              <a:gd name="connsiteX107" fmla="*/ 1450852 w 1557773"/>
              <a:gd name="connsiteY107" fmla="*/ 203874 h 1094915"/>
              <a:gd name="connsiteX108" fmla="*/ 1450852 w 1557773"/>
              <a:gd name="connsiteY108" fmla="*/ 203874 h 1094915"/>
              <a:gd name="connsiteX109" fmla="*/ 1451803 w 1557773"/>
              <a:gd name="connsiteY109" fmla="*/ 204825 h 1094915"/>
              <a:gd name="connsiteX110" fmla="*/ 1451803 w 1557773"/>
              <a:gd name="connsiteY110" fmla="*/ 204825 h 1094915"/>
              <a:gd name="connsiteX111" fmla="*/ 1451803 w 1557773"/>
              <a:gd name="connsiteY111" fmla="*/ 205776 h 1094915"/>
              <a:gd name="connsiteX112" fmla="*/ 1451803 w 1557773"/>
              <a:gd name="connsiteY112" fmla="*/ 205776 h 1094915"/>
              <a:gd name="connsiteX113" fmla="*/ 1451803 w 1557773"/>
              <a:gd name="connsiteY113" fmla="*/ 206727 h 1094915"/>
              <a:gd name="connsiteX114" fmla="*/ 1451803 w 1557773"/>
              <a:gd name="connsiteY114" fmla="*/ 206727 h 1094915"/>
              <a:gd name="connsiteX115" fmla="*/ 1451803 w 1557773"/>
              <a:gd name="connsiteY115" fmla="*/ 206727 h 1094915"/>
              <a:gd name="connsiteX116" fmla="*/ 1451803 w 1557773"/>
              <a:gd name="connsiteY116" fmla="*/ 206727 h 1094915"/>
              <a:gd name="connsiteX117" fmla="*/ 1451803 w 1557773"/>
              <a:gd name="connsiteY117" fmla="*/ 206727 h 1094915"/>
              <a:gd name="connsiteX118" fmla="*/ 1451803 w 1557773"/>
              <a:gd name="connsiteY118" fmla="*/ 206727 h 1094915"/>
              <a:gd name="connsiteX119" fmla="*/ 1451803 w 1557773"/>
              <a:gd name="connsiteY119" fmla="*/ 206727 h 1094915"/>
              <a:gd name="connsiteX120" fmla="*/ 1451803 w 1557773"/>
              <a:gd name="connsiteY120" fmla="*/ 206727 h 1094915"/>
              <a:gd name="connsiteX121" fmla="*/ 1451803 w 1557773"/>
              <a:gd name="connsiteY121" fmla="*/ 206727 h 1094915"/>
              <a:gd name="connsiteX122" fmla="*/ 1451803 w 1557773"/>
              <a:gd name="connsiteY122" fmla="*/ 206727 h 1094915"/>
              <a:gd name="connsiteX123" fmla="*/ 1451803 w 1557773"/>
              <a:gd name="connsiteY123" fmla="*/ 206727 h 1094915"/>
              <a:gd name="connsiteX124" fmla="*/ 1451803 w 1557773"/>
              <a:gd name="connsiteY124" fmla="*/ 206727 h 1094915"/>
              <a:gd name="connsiteX125" fmla="*/ 1451803 w 1557773"/>
              <a:gd name="connsiteY125" fmla="*/ 207678 h 1094915"/>
              <a:gd name="connsiteX126" fmla="*/ 1543135 w 1557773"/>
              <a:gd name="connsiteY126" fmla="*/ 382653 h 1094915"/>
              <a:gd name="connsiteX127" fmla="*/ 1524108 w 1557773"/>
              <a:gd name="connsiteY127" fmla="*/ 602323 h 1094915"/>
              <a:gd name="connsiteX128" fmla="*/ 1513643 w 1557773"/>
              <a:gd name="connsiteY128" fmla="*/ 622293 h 1094915"/>
              <a:gd name="connsiteX129" fmla="*/ 1472733 w 1557773"/>
              <a:gd name="connsiteY129" fmla="*/ 629900 h 1094915"/>
              <a:gd name="connsiteX130" fmla="*/ 1389012 w 1557773"/>
              <a:gd name="connsiteY130" fmla="*/ 663184 h 1094915"/>
              <a:gd name="connsiteX131" fmla="*/ 1395672 w 1557773"/>
              <a:gd name="connsiteY131" fmla="*/ 690761 h 1094915"/>
              <a:gd name="connsiteX132" fmla="*/ 1409942 w 1557773"/>
              <a:gd name="connsiteY132" fmla="*/ 720241 h 1094915"/>
              <a:gd name="connsiteX133" fmla="*/ 1299583 w 1557773"/>
              <a:gd name="connsiteY133" fmla="*/ 791562 h 10949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1557773" h="1094915">
                <a:moveTo>
                  <a:pt x="1307194" y="813434"/>
                </a:moveTo>
                <a:cubicBezTo>
                  <a:pt x="1252965" y="841011"/>
                  <a:pt x="1199688" y="868589"/>
                  <a:pt x="1148313" y="900921"/>
                </a:cubicBezTo>
                <a:cubicBezTo>
                  <a:pt x="1063641" y="954175"/>
                  <a:pt x="978968" y="1009330"/>
                  <a:pt x="918080" y="1090161"/>
                </a:cubicBezTo>
                <a:cubicBezTo>
                  <a:pt x="917128" y="1092063"/>
                  <a:pt x="913323" y="1093013"/>
                  <a:pt x="910469" y="1094915"/>
                </a:cubicBezTo>
                <a:cubicBezTo>
                  <a:pt x="903809" y="1078749"/>
                  <a:pt x="898101" y="1062583"/>
                  <a:pt x="891441" y="1048319"/>
                </a:cubicBezTo>
                <a:cubicBezTo>
                  <a:pt x="875268" y="1014085"/>
                  <a:pt x="847678" y="992213"/>
                  <a:pt x="810574" y="980801"/>
                </a:cubicBezTo>
                <a:cubicBezTo>
                  <a:pt x="764908" y="966537"/>
                  <a:pt x="718290" y="960831"/>
                  <a:pt x="670722" y="963684"/>
                </a:cubicBezTo>
                <a:cubicBezTo>
                  <a:pt x="597465" y="967488"/>
                  <a:pt x="525161" y="959880"/>
                  <a:pt x="449050" y="955126"/>
                </a:cubicBezTo>
                <a:cubicBezTo>
                  <a:pt x="459516" y="933254"/>
                  <a:pt x="471883" y="916137"/>
                  <a:pt x="485203" y="899019"/>
                </a:cubicBezTo>
                <a:cubicBezTo>
                  <a:pt x="490911" y="891412"/>
                  <a:pt x="496619" y="883804"/>
                  <a:pt x="499474" y="874295"/>
                </a:cubicBezTo>
                <a:cubicBezTo>
                  <a:pt x="499474" y="873344"/>
                  <a:pt x="499474" y="871442"/>
                  <a:pt x="500425" y="870491"/>
                </a:cubicBezTo>
                <a:cubicBezTo>
                  <a:pt x="500425" y="870491"/>
                  <a:pt x="500425" y="870491"/>
                  <a:pt x="500425" y="870491"/>
                </a:cubicBezTo>
                <a:cubicBezTo>
                  <a:pt x="500425" y="870491"/>
                  <a:pt x="500425" y="868589"/>
                  <a:pt x="500425" y="867638"/>
                </a:cubicBezTo>
                <a:lnTo>
                  <a:pt x="500425" y="867638"/>
                </a:lnTo>
                <a:cubicBezTo>
                  <a:pt x="500425" y="865736"/>
                  <a:pt x="500425" y="864785"/>
                  <a:pt x="500425" y="863834"/>
                </a:cubicBezTo>
                <a:lnTo>
                  <a:pt x="500425" y="863834"/>
                </a:lnTo>
                <a:lnTo>
                  <a:pt x="500425" y="860031"/>
                </a:lnTo>
                <a:lnTo>
                  <a:pt x="500425" y="860031"/>
                </a:lnTo>
                <a:cubicBezTo>
                  <a:pt x="500425" y="858129"/>
                  <a:pt x="500425" y="857178"/>
                  <a:pt x="500425" y="856227"/>
                </a:cubicBezTo>
                <a:lnTo>
                  <a:pt x="500425" y="856227"/>
                </a:lnTo>
                <a:cubicBezTo>
                  <a:pt x="500425" y="854325"/>
                  <a:pt x="500425" y="853374"/>
                  <a:pt x="500425" y="852423"/>
                </a:cubicBezTo>
                <a:lnTo>
                  <a:pt x="500425" y="852423"/>
                </a:lnTo>
                <a:cubicBezTo>
                  <a:pt x="500425" y="851472"/>
                  <a:pt x="500425" y="849570"/>
                  <a:pt x="500425" y="848619"/>
                </a:cubicBezTo>
                <a:cubicBezTo>
                  <a:pt x="500425" y="847668"/>
                  <a:pt x="500425" y="846717"/>
                  <a:pt x="499474" y="844815"/>
                </a:cubicBezTo>
                <a:cubicBezTo>
                  <a:pt x="495668" y="837208"/>
                  <a:pt x="489960" y="829600"/>
                  <a:pt x="483300" y="823894"/>
                </a:cubicBezTo>
                <a:cubicBezTo>
                  <a:pt x="464272" y="809630"/>
                  <a:pt x="439537" y="810581"/>
                  <a:pt x="419558" y="821992"/>
                </a:cubicBezTo>
                <a:cubicBezTo>
                  <a:pt x="414801" y="824845"/>
                  <a:pt x="410044" y="829600"/>
                  <a:pt x="405287" y="836257"/>
                </a:cubicBezTo>
                <a:cubicBezTo>
                  <a:pt x="405287" y="836257"/>
                  <a:pt x="405287" y="836257"/>
                  <a:pt x="405287" y="837208"/>
                </a:cubicBezTo>
                <a:cubicBezTo>
                  <a:pt x="405287" y="837208"/>
                  <a:pt x="405287" y="837208"/>
                  <a:pt x="405287" y="837208"/>
                </a:cubicBezTo>
                <a:cubicBezTo>
                  <a:pt x="405287" y="837208"/>
                  <a:pt x="405287" y="837208"/>
                  <a:pt x="405287" y="838159"/>
                </a:cubicBezTo>
                <a:cubicBezTo>
                  <a:pt x="405287" y="838159"/>
                  <a:pt x="405287" y="838159"/>
                  <a:pt x="405287" y="838159"/>
                </a:cubicBezTo>
                <a:cubicBezTo>
                  <a:pt x="404336" y="840060"/>
                  <a:pt x="403384" y="841962"/>
                  <a:pt x="401482" y="842913"/>
                </a:cubicBezTo>
                <a:cubicBezTo>
                  <a:pt x="401482" y="842913"/>
                  <a:pt x="401482" y="842913"/>
                  <a:pt x="401482" y="842913"/>
                </a:cubicBezTo>
                <a:cubicBezTo>
                  <a:pt x="401482" y="842913"/>
                  <a:pt x="401482" y="843864"/>
                  <a:pt x="400530" y="844815"/>
                </a:cubicBezTo>
                <a:cubicBezTo>
                  <a:pt x="400530" y="844815"/>
                  <a:pt x="400530" y="844815"/>
                  <a:pt x="400530" y="844815"/>
                </a:cubicBezTo>
                <a:cubicBezTo>
                  <a:pt x="399579" y="846717"/>
                  <a:pt x="397676" y="848619"/>
                  <a:pt x="396725" y="850521"/>
                </a:cubicBezTo>
                <a:lnTo>
                  <a:pt x="396725" y="850521"/>
                </a:lnTo>
                <a:cubicBezTo>
                  <a:pt x="396725" y="850521"/>
                  <a:pt x="396725" y="852423"/>
                  <a:pt x="395773" y="852423"/>
                </a:cubicBezTo>
                <a:cubicBezTo>
                  <a:pt x="395773" y="852423"/>
                  <a:pt x="395773" y="852423"/>
                  <a:pt x="395773" y="852423"/>
                </a:cubicBezTo>
                <a:cubicBezTo>
                  <a:pt x="391016" y="860981"/>
                  <a:pt x="386259" y="868589"/>
                  <a:pt x="382454" y="875246"/>
                </a:cubicBezTo>
                <a:cubicBezTo>
                  <a:pt x="382454" y="875246"/>
                  <a:pt x="382454" y="876197"/>
                  <a:pt x="381503" y="877148"/>
                </a:cubicBezTo>
                <a:cubicBezTo>
                  <a:pt x="381503" y="877148"/>
                  <a:pt x="381503" y="877148"/>
                  <a:pt x="381503" y="877148"/>
                </a:cubicBezTo>
                <a:cubicBezTo>
                  <a:pt x="381503" y="878099"/>
                  <a:pt x="379600" y="880000"/>
                  <a:pt x="379600" y="880951"/>
                </a:cubicBezTo>
                <a:cubicBezTo>
                  <a:pt x="379600" y="880951"/>
                  <a:pt x="379600" y="880951"/>
                  <a:pt x="379600" y="880951"/>
                </a:cubicBezTo>
                <a:cubicBezTo>
                  <a:pt x="379600" y="880951"/>
                  <a:pt x="379600" y="880951"/>
                  <a:pt x="379600" y="881902"/>
                </a:cubicBezTo>
                <a:cubicBezTo>
                  <a:pt x="379600" y="881902"/>
                  <a:pt x="379600" y="881902"/>
                  <a:pt x="379600" y="881902"/>
                </a:cubicBezTo>
                <a:cubicBezTo>
                  <a:pt x="379600" y="881902"/>
                  <a:pt x="379600" y="881902"/>
                  <a:pt x="379600" y="882853"/>
                </a:cubicBezTo>
                <a:cubicBezTo>
                  <a:pt x="379600" y="882853"/>
                  <a:pt x="379600" y="882853"/>
                  <a:pt x="379600" y="883804"/>
                </a:cubicBezTo>
                <a:lnTo>
                  <a:pt x="379600" y="883804"/>
                </a:lnTo>
                <a:cubicBezTo>
                  <a:pt x="379600" y="883804"/>
                  <a:pt x="379600" y="883804"/>
                  <a:pt x="379600" y="883804"/>
                </a:cubicBezTo>
                <a:lnTo>
                  <a:pt x="379600" y="883804"/>
                </a:lnTo>
                <a:cubicBezTo>
                  <a:pt x="379600" y="883804"/>
                  <a:pt x="379600" y="883804"/>
                  <a:pt x="379600" y="883804"/>
                </a:cubicBezTo>
                <a:cubicBezTo>
                  <a:pt x="349156" y="913284"/>
                  <a:pt x="313003" y="918989"/>
                  <a:pt x="273045" y="903774"/>
                </a:cubicBezTo>
                <a:cubicBezTo>
                  <a:pt x="243553" y="893314"/>
                  <a:pt x="218817" y="875246"/>
                  <a:pt x="193130" y="859080"/>
                </a:cubicBezTo>
                <a:cubicBezTo>
                  <a:pt x="129387" y="819140"/>
                  <a:pt x="82770" y="763984"/>
                  <a:pt x="40909" y="704074"/>
                </a:cubicBezTo>
                <a:cubicBezTo>
                  <a:pt x="13319" y="665086"/>
                  <a:pt x="2854" y="618489"/>
                  <a:pt x="0" y="571892"/>
                </a:cubicBezTo>
                <a:cubicBezTo>
                  <a:pt x="0" y="568089"/>
                  <a:pt x="0" y="565236"/>
                  <a:pt x="0" y="561432"/>
                </a:cubicBezTo>
                <a:cubicBezTo>
                  <a:pt x="0" y="560481"/>
                  <a:pt x="0" y="558579"/>
                  <a:pt x="0" y="557628"/>
                </a:cubicBezTo>
                <a:cubicBezTo>
                  <a:pt x="0" y="555726"/>
                  <a:pt x="0" y="553824"/>
                  <a:pt x="0" y="550971"/>
                </a:cubicBezTo>
                <a:lnTo>
                  <a:pt x="0" y="537658"/>
                </a:lnTo>
                <a:cubicBezTo>
                  <a:pt x="951" y="422593"/>
                  <a:pt x="50423" y="326547"/>
                  <a:pt x="132242" y="241912"/>
                </a:cubicBezTo>
                <a:cubicBezTo>
                  <a:pt x="175054" y="197218"/>
                  <a:pt x="221671" y="156327"/>
                  <a:pt x="274948" y="124945"/>
                </a:cubicBezTo>
                <a:cubicBezTo>
                  <a:pt x="318712" y="99270"/>
                  <a:pt x="365329" y="79299"/>
                  <a:pt x="414801" y="64084"/>
                </a:cubicBezTo>
                <a:cubicBezTo>
                  <a:pt x="715436" y="-30060"/>
                  <a:pt x="1036051" y="5125"/>
                  <a:pt x="1080766" y="12733"/>
                </a:cubicBezTo>
                <a:cubicBezTo>
                  <a:pt x="1154022" y="24144"/>
                  <a:pt x="1222521" y="47918"/>
                  <a:pt x="1289117" y="79299"/>
                </a:cubicBezTo>
                <a:cubicBezTo>
                  <a:pt x="1309096" y="88809"/>
                  <a:pt x="1354762" y="120190"/>
                  <a:pt x="1395672" y="152523"/>
                </a:cubicBezTo>
                <a:cubicBezTo>
                  <a:pt x="1395672" y="152523"/>
                  <a:pt x="1397574" y="153474"/>
                  <a:pt x="1397574" y="154425"/>
                </a:cubicBezTo>
                <a:cubicBezTo>
                  <a:pt x="1397574" y="154425"/>
                  <a:pt x="1397574" y="154425"/>
                  <a:pt x="1398526" y="154425"/>
                </a:cubicBezTo>
                <a:cubicBezTo>
                  <a:pt x="1398526" y="154425"/>
                  <a:pt x="1400428" y="155376"/>
                  <a:pt x="1400428" y="156327"/>
                </a:cubicBezTo>
                <a:cubicBezTo>
                  <a:pt x="1400428" y="156327"/>
                  <a:pt x="1400428" y="156327"/>
                  <a:pt x="1401380" y="156327"/>
                </a:cubicBezTo>
                <a:cubicBezTo>
                  <a:pt x="1401380" y="156327"/>
                  <a:pt x="1402331" y="157277"/>
                  <a:pt x="1403283" y="158228"/>
                </a:cubicBezTo>
                <a:cubicBezTo>
                  <a:pt x="1403283" y="158228"/>
                  <a:pt x="1403283" y="158228"/>
                  <a:pt x="1404234" y="159179"/>
                </a:cubicBezTo>
                <a:cubicBezTo>
                  <a:pt x="1404234" y="159179"/>
                  <a:pt x="1405185" y="160130"/>
                  <a:pt x="1406137" y="161081"/>
                </a:cubicBezTo>
                <a:cubicBezTo>
                  <a:pt x="1406137" y="161081"/>
                  <a:pt x="1406137" y="161081"/>
                  <a:pt x="1407088" y="162032"/>
                </a:cubicBezTo>
                <a:cubicBezTo>
                  <a:pt x="1407088" y="162032"/>
                  <a:pt x="1408040" y="162983"/>
                  <a:pt x="1408991" y="163934"/>
                </a:cubicBezTo>
                <a:cubicBezTo>
                  <a:pt x="1408991" y="163934"/>
                  <a:pt x="1408991" y="163934"/>
                  <a:pt x="1409942" y="164885"/>
                </a:cubicBezTo>
                <a:cubicBezTo>
                  <a:pt x="1409942" y="164885"/>
                  <a:pt x="1410894" y="165836"/>
                  <a:pt x="1411845" y="166787"/>
                </a:cubicBezTo>
                <a:cubicBezTo>
                  <a:pt x="1411845" y="166787"/>
                  <a:pt x="1411845" y="166787"/>
                  <a:pt x="1412797" y="167738"/>
                </a:cubicBezTo>
                <a:cubicBezTo>
                  <a:pt x="1412797" y="167738"/>
                  <a:pt x="1413748" y="168689"/>
                  <a:pt x="1414699" y="169640"/>
                </a:cubicBezTo>
                <a:cubicBezTo>
                  <a:pt x="1414699" y="169640"/>
                  <a:pt x="1414699" y="169640"/>
                  <a:pt x="1415651" y="170591"/>
                </a:cubicBezTo>
                <a:cubicBezTo>
                  <a:pt x="1415651" y="170591"/>
                  <a:pt x="1416602" y="171542"/>
                  <a:pt x="1417553" y="172493"/>
                </a:cubicBezTo>
                <a:cubicBezTo>
                  <a:pt x="1417553" y="172493"/>
                  <a:pt x="1417553" y="172493"/>
                  <a:pt x="1418505" y="173444"/>
                </a:cubicBezTo>
                <a:cubicBezTo>
                  <a:pt x="1418505" y="173444"/>
                  <a:pt x="1419456" y="174395"/>
                  <a:pt x="1420407" y="175346"/>
                </a:cubicBezTo>
                <a:cubicBezTo>
                  <a:pt x="1420407" y="175346"/>
                  <a:pt x="1420407" y="175346"/>
                  <a:pt x="1421359" y="176296"/>
                </a:cubicBezTo>
                <a:cubicBezTo>
                  <a:pt x="1421359" y="176296"/>
                  <a:pt x="1422310" y="177247"/>
                  <a:pt x="1423262" y="178199"/>
                </a:cubicBezTo>
                <a:cubicBezTo>
                  <a:pt x="1423262" y="178199"/>
                  <a:pt x="1423262" y="178199"/>
                  <a:pt x="1424213" y="179149"/>
                </a:cubicBezTo>
                <a:cubicBezTo>
                  <a:pt x="1424213" y="179149"/>
                  <a:pt x="1425164" y="180100"/>
                  <a:pt x="1426116" y="181051"/>
                </a:cubicBezTo>
                <a:cubicBezTo>
                  <a:pt x="1426116" y="181051"/>
                  <a:pt x="1426116" y="181051"/>
                  <a:pt x="1427067" y="182002"/>
                </a:cubicBezTo>
                <a:cubicBezTo>
                  <a:pt x="1427067" y="182002"/>
                  <a:pt x="1428019" y="182953"/>
                  <a:pt x="1428970" y="183904"/>
                </a:cubicBezTo>
                <a:cubicBezTo>
                  <a:pt x="1428970" y="183904"/>
                  <a:pt x="1428970" y="183904"/>
                  <a:pt x="1429921" y="184855"/>
                </a:cubicBezTo>
                <a:cubicBezTo>
                  <a:pt x="1429921" y="184855"/>
                  <a:pt x="1430873" y="184855"/>
                  <a:pt x="1431824" y="186757"/>
                </a:cubicBezTo>
                <a:cubicBezTo>
                  <a:pt x="1431824" y="186757"/>
                  <a:pt x="1431824" y="186757"/>
                  <a:pt x="1432776" y="187708"/>
                </a:cubicBezTo>
                <a:cubicBezTo>
                  <a:pt x="1432776" y="187708"/>
                  <a:pt x="1433727" y="187708"/>
                  <a:pt x="1434678" y="189610"/>
                </a:cubicBezTo>
                <a:cubicBezTo>
                  <a:pt x="1434678" y="189610"/>
                  <a:pt x="1434678" y="189610"/>
                  <a:pt x="1434678" y="189610"/>
                </a:cubicBezTo>
                <a:cubicBezTo>
                  <a:pt x="1435630" y="190561"/>
                  <a:pt x="1436581" y="191512"/>
                  <a:pt x="1438484" y="192463"/>
                </a:cubicBezTo>
                <a:cubicBezTo>
                  <a:pt x="1438484" y="192463"/>
                  <a:pt x="1438484" y="192463"/>
                  <a:pt x="1439435" y="192463"/>
                </a:cubicBezTo>
                <a:cubicBezTo>
                  <a:pt x="1439435" y="192463"/>
                  <a:pt x="1439435" y="192463"/>
                  <a:pt x="1440386" y="193414"/>
                </a:cubicBezTo>
                <a:cubicBezTo>
                  <a:pt x="1440386" y="193414"/>
                  <a:pt x="1440386" y="193414"/>
                  <a:pt x="1441338" y="194365"/>
                </a:cubicBezTo>
                <a:cubicBezTo>
                  <a:pt x="1441338" y="194365"/>
                  <a:pt x="1441338" y="194365"/>
                  <a:pt x="1442289" y="195316"/>
                </a:cubicBezTo>
                <a:cubicBezTo>
                  <a:pt x="1442289" y="195316"/>
                  <a:pt x="1442289" y="195316"/>
                  <a:pt x="1443240" y="196267"/>
                </a:cubicBezTo>
                <a:cubicBezTo>
                  <a:pt x="1443240" y="196267"/>
                  <a:pt x="1443240" y="196267"/>
                  <a:pt x="1444192" y="197218"/>
                </a:cubicBezTo>
                <a:cubicBezTo>
                  <a:pt x="1444192" y="197218"/>
                  <a:pt x="1444192" y="197218"/>
                  <a:pt x="1445143" y="198168"/>
                </a:cubicBezTo>
                <a:cubicBezTo>
                  <a:pt x="1445143" y="198168"/>
                  <a:pt x="1445143" y="198168"/>
                  <a:pt x="1446095" y="199119"/>
                </a:cubicBezTo>
                <a:cubicBezTo>
                  <a:pt x="1446095" y="199119"/>
                  <a:pt x="1446095" y="199119"/>
                  <a:pt x="1447046" y="200070"/>
                </a:cubicBezTo>
                <a:cubicBezTo>
                  <a:pt x="1447046" y="200070"/>
                  <a:pt x="1447046" y="200070"/>
                  <a:pt x="1447997" y="201021"/>
                </a:cubicBezTo>
                <a:cubicBezTo>
                  <a:pt x="1447997" y="201021"/>
                  <a:pt x="1447997" y="201021"/>
                  <a:pt x="1448949" y="201972"/>
                </a:cubicBezTo>
                <a:cubicBezTo>
                  <a:pt x="1448949" y="201972"/>
                  <a:pt x="1448949" y="201972"/>
                  <a:pt x="1449900" y="202923"/>
                </a:cubicBezTo>
                <a:cubicBezTo>
                  <a:pt x="1449900" y="202923"/>
                  <a:pt x="1449900" y="202923"/>
                  <a:pt x="1450852" y="203874"/>
                </a:cubicBezTo>
                <a:cubicBezTo>
                  <a:pt x="1450852" y="203874"/>
                  <a:pt x="1450852" y="203874"/>
                  <a:pt x="1450852" y="203874"/>
                </a:cubicBezTo>
                <a:cubicBezTo>
                  <a:pt x="1450852" y="203874"/>
                  <a:pt x="1450852" y="203874"/>
                  <a:pt x="1451803" y="204825"/>
                </a:cubicBezTo>
                <a:cubicBezTo>
                  <a:pt x="1451803" y="204825"/>
                  <a:pt x="1451803" y="204825"/>
                  <a:pt x="1451803" y="204825"/>
                </a:cubicBezTo>
                <a:cubicBezTo>
                  <a:pt x="1451803" y="204825"/>
                  <a:pt x="1451803" y="204825"/>
                  <a:pt x="1451803" y="205776"/>
                </a:cubicBezTo>
                <a:cubicBezTo>
                  <a:pt x="1451803" y="205776"/>
                  <a:pt x="1451803" y="205776"/>
                  <a:pt x="1451803" y="205776"/>
                </a:cubicBezTo>
                <a:cubicBezTo>
                  <a:pt x="1451803" y="205776"/>
                  <a:pt x="1451803" y="205776"/>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7678"/>
                </a:cubicBezTo>
                <a:cubicBezTo>
                  <a:pt x="1487955" y="262833"/>
                  <a:pt x="1520302" y="319890"/>
                  <a:pt x="1543135" y="382653"/>
                </a:cubicBezTo>
                <a:cubicBezTo>
                  <a:pt x="1570725" y="459680"/>
                  <a:pt x="1556455" y="531952"/>
                  <a:pt x="1524108" y="602323"/>
                </a:cubicBezTo>
                <a:cubicBezTo>
                  <a:pt x="1521254" y="608979"/>
                  <a:pt x="1517448" y="615636"/>
                  <a:pt x="1513643" y="622293"/>
                </a:cubicBezTo>
                <a:cubicBezTo>
                  <a:pt x="1499372" y="644165"/>
                  <a:pt x="1495566" y="645115"/>
                  <a:pt x="1472733" y="629900"/>
                </a:cubicBezTo>
                <a:cubicBezTo>
                  <a:pt x="1435630" y="604225"/>
                  <a:pt x="1391866" y="629900"/>
                  <a:pt x="1389012" y="663184"/>
                </a:cubicBezTo>
                <a:cubicBezTo>
                  <a:pt x="1388061" y="672693"/>
                  <a:pt x="1389964" y="682203"/>
                  <a:pt x="1395672" y="690761"/>
                </a:cubicBezTo>
                <a:cubicBezTo>
                  <a:pt x="1409942" y="715486"/>
                  <a:pt x="1406137" y="722143"/>
                  <a:pt x="1409942" y="720241"/>
                </a:cubicBezTo>
                <a:cubicBezTo>
                  <a:pt x="1384255" y="736407"/>
                  <a:pt x="1327173" y="778249"/>
                  <a:pt x="1299583" y="791562"/>
                </a:cubicBezTo>
                <a:close/>
              </a:path>
            </a:pathLst>
          </a:custGeom>
          <a:solidFill>
            <a:srgbClr val="459597"/>
          </a:solidFill>
          <a:ln w="9508" cap="flat">
            <a:noFill/>
            <a:prstDash val="solid"/>
            <a:miter/>
          </a:ln>
        </p:spPr>
        <p:txBody>
          <a:bodyPr rtlCol="0" anchor="ctr"/>
          <a:lstStyle/>
          <a:p>
            <a:endParaRPr lang="en-US"/>
          </a:p>
        </p:txBody>
      </p:sp>
      <p:grpSp>
        <p:nvGrpSpPr>
          <p:cNvPr id="4" name="Graphic 4">
            <a:extLst>
              <a:ext uri="{FF2B5EF4-FFF2-40B4-BE49-F238E27FC236}">
                <a16:creationId xmlns:a16="http://schemas.microsoft.com/office/drawing/2014/main" id="{40FA39F0-C0A0-B2BC-0C6A-48C0BECD168B}"/>
              </a:ext>
            </a:extLst>
          </p:cNvPr>
          <p:cNvGrpSpPr/>
          <p:nvPr/>
        </p:nvGrpSpPr>
        <p:grpSpPr>
          <a:xfrm>
            <a:off x="3655229" y="881980"/>
            <a:ext cx="2248602" cy="1927534"/>
            <a:chOff x="8109460" y="2812987"/>
            <a:chExt cx="1567138" cy="1383387"/>
          </a:xfrm>
          <a:solidFill>
            <a:srgbClr val="414141"/>
          </a:solidFill>
        </p:grpSpPr>
        <p:sp>
          <p:nvSpPr>
            <p:cNvPr id="5" name="Freeform 73">
              <a:extLst>
                <a:ext uri="{FF2B5EF4-FFF2-40B4-BE49-F238E27FC236}">
                  <a16:creationId xmlns:a16="http://schemas.microsoft.com/office/drawing/2014/main" id="{B0456ABD-388F-060F-C648-87EE3F2EE524}"/>
                </a:ext>
              </a:extLst>
            </p:cNvPr>
            <p:cNvSpPr/>
            <p:nvPr/>
          </p:nvSpPr>
          <p:spPr>
            <a:xfrm>
              <a:off x="8109460" y="2812987"/>
              <a:ext cx="1539677" cy="1383387"/>
            </a:xfrm>
            <a:custGeom>
              <a:avLst/>
              <a:gdLst>
                <a:gd name="connsiteX0" fmla="*/ 1538338 w 1539677"/>
                <a:gd name="connsiteY0" fmla="*/ 784898 h 1383387"/>
                <a:gd name="connsiteX1" fmla="*/ 1501476 w 1539677"/>
                <a:gd name="connsiteY1" fmla="*/ 725962 h 1383387"/>
                <a:gd name="connsiteX2" fmla="*/ 1495904 w 1539677"/>
                <a:gd name="connsiteY2" fmla="*/ 691672 h 1383387"/>
                <a:gd name="connsiteX3" fmla="*/ 1474687 w 1539677"/>
                <a:gd name="connsiteY3" fmla="*/ 625235 h 1383387"/>
                <a:gd name="connsiteX4" fmla="*/ 1483688 w 1539677"/>
                <a:gd name="connsiteY4" fmla="*/ 580015 h 1383387"/>
                <a:gd name="connsiteX5" fmla="*/ 1499547 w 1539677"/>
                <a:gd name="connsiteY5" fmla="*/ 438569 h 1383387"/>
                <a:gd name="connsiteX6" fmla="*/ 1416394 w 1539677"/>
                <a:gd name="connsiteY6" fmla="*/ 244188 h 1383387"/>
                <a:gd name="connsiteX7" fmla="*/ 1063850 w 1539677"/>
                <a:gd name="connsiteY7" fmla="*/ 15731 h 1383387"/>
                <a:gd name="connsiteX8" fmla="*/ 594077 w 1539677"/>
                <a:gd name="connsiteY8" fmla="*/ 12944 h 1383387"/>
                <a:gd name="connsiteX9" fmla="*/ 148093 w 1539677"/>
                <a:gd name="connsiteY9" fmla="*/ 215255 h 1383387"/>
                <a:gd name="connsiteX10" fmla="*/ 9647 w 1539677"/>
                <a:gd name="connsiteY10" fmla="*/ 444356 h 1383387"/>
                <a:gd name="connsiteX11" fmla="*/ 3 w 1539677"/>
                <a:gd name="connsiteY11" fmla="*/ 543154 h 1383387"/>
                <a:gd name="connsiteX12" fmla="*/ 41580 w 1539677"/>
                <a:gd name="connsiteY12" fmla="*/ 705174 h 1383387"/>
                <a:gd name="connsiteX13" fmla="*/ 41151 w 1539677"/>
                <a:gd name="connsiteY13" fmla="*/ 728748 h 1383387"/>
                <a:gd name="connsiteX14" fmla="*/ 40937 w 1539677"/>
                <a:gd name="connsiteY14" fmla="*/ 878553 h 1383387"/>
                <a:gd name="connsiteX15" fmla="*/ 139306 w 1539677"/>
                <a:gd name="connsiteY15" fmla="*/ 895698 h 1383387"/>
                <a:gd name="connsiteX16" fmla="*/ 171024 w 1539677"/>
                <a:gd name="connsiteY16" fmla="*/ 988066 h 1383387"/>
                <a:gd name="connsiteX17" fmla="*/ 290182 w 1539677"/>
                <a:gd name="connsiteY17" fmla="*/ 1157587 h 1383387"/>
                <a:gd name="connsiteX18" fmla="*/ 295969 w 1539677"/>
                <a:gd name="connsiteY18" fmla="*/ 1222096 h 1383387"/>
                <a:gd name="connsiteX19" fmla="*/ 282681 w 1539677"/>
                <a:gd name="connsiteY19" fmla="*/ 1251456 h 1383387"/>
                <a:gd name="connsiteX20" fmla="*/ 253320 w 1539677"/>
                <a:gd name="connsiteY20" fmla="*/ 1316822 h 1383387"/>
                <a:gd name="connsiteX21" fmla="*/ 271966 w 1539677"/>
                <a:gd name="connsiteY21" fmla="*/ 1366971 h 1383387"/>
                <a:gd name="connsiteX22" fmla="*/ 349118 w 1539677"/>
                <a:gd name="connsiteY22" fmla="*/ 1353041 h 1383387"/>
                <a:gd name="connsiteX23" fmla="*/ 400553 w 1539677"/>
                <a:gd name="connsiteY23" fmla="*/ 1248242 h 1383387"/>
                <a:gd name="connsiteX24" fmla="*/ 406768 w 1539677"/>
                <a:gd name="connsiteY24" fmla="*/ 1161445 h 1383387"/>
                <a:gd name="connsiteX25" fmla="*/ 395624 w 1539677"/>
                <a:gd name="connsiteY25" fmla="*/ 1138085 h 1383387"/>
                <a:gd name="connsiteX26" fmla="*/ 443844 w 1539677"/>
                <a:gd name="connsiteY26" fmla="*/ 1220381 h 1383387"/>
                <a:gd name="connsiteX27" fmla="*/ 445130 w 1539677"/>
                <a:gd name="connsiteY27" fmla="*/ 1239026 h 1383387"/>
                <a:gd name="connsiteX28" fmla="*/ 444701 w 1539677"/>
                <a:gd name="connsiteY28" fmla="*/ 1333324 h 1383387"/>
                <a:gd name="connsiteX29" fmla="*/ 503209 w 1539677"/>
                <a:gd name="connsiteY29" fmla="*/ 1382830 h 1383387"/>
                <a:gd name="connsiteX30" fmla="*/ 543500 w 1539677"/>
                <a:gd name="connsiteY30" fmla="*/ 1346611 h 1383387"/>
                <a:gd name="connsiteX31" fmla="*/ 537927 w 1539677"/>
                <a:gd name="connsiteY31" fmla="*/ 1220167 h 1383387"/>
                <a:gd name="connsiteX32" fmla="*/ 505566 w 1539677"/>
                <a:gd name="connsiteY32" fmla="*/ 1120940 h 1383387"/>
                <a:gd name="connsiteX33" fmla="*/ 427128 w 1539677"/>
                <a:gd name="connsiteY33" fmla="*/ 1015070 h 1383387"/>
                <a:gd name="connsiteX34" fmla="*/ 390909 w 1539677"/>
                <a:gd name="connsiteY34" fmla="*/ 971564 h 1383387"/>
                <a:gd name="connsiteX35" fmla="*/ 481992 w 1539677"/>
                <a:gd name="connsiteY35" fmla="*/ 948633 h 1383387"/>
                <a:gd name="connsiteX36" fmla="*/ 495279 w 1539677"/>
                <a:gd name="connsiteY36" fmla="*/ 950133 h 1383387"/>
                <a:gd name="connsiteX37" fmla="*/ 613365 w 1539677"/>
                <a:gd name="connsiteY37" fmla="*/ 954419 h 1383387"/>
                <a:gd name="connsiteX38" fmla="*/ 770242 w 1539677"/>
                <a:gd name="connsiteY38" fmla="*/ 968564 h 1383387"/>
                <a:gd name="connsiteX39" fmla="*/ 856396 w 1539677"/>
                <a:gd name="connsiteY39" fmla="*/ 1074220 h 1383387"/>
                <a:gd name="connsiteX40" fmla="*/ 857681 w 1539677"/>
                <a:gd name="connsiteY40" fmla="*/ 1131870 h 1383387"/>
                <a:gd name="connsiteX41" fmla="*/ 871826 w 1539677"/>
                <a:gd name="connsiteY41" fmla="*/ 1120083 h 1383387"/>
                <a:gd name="connsiteX42" fmla="*/ 937835 w 1539677"/>
                <a:gd name="connsiteY42" fmla="*/ 1020427 h 1383387"/>
                <a:gd name="connsiteX43" fmla="*/ 1126430 w 1539677"/>
                <a:gd name="connsiteY43" fmla="*/ 877695 h 1383387"/>
                <a:gd name="connsiteX44" fmla="*/ 1303880 w 1539677"/>
                <a:gd name="connsiteY44" fmla="*/ 775683 h 1383387"/>
                <a:gd name="connsiteX45" fmla="*/ 1342457 w 1539677"/>
                <a:gd name="connsiteY45" fmla="*/ 746536 h 1383387"/>
                <a:gd name="connsiteX46" fmla="*/ 1354029 w 1539677"/>
                <a:gd name="connsiteY46" fmla="*/ 742036 h 1383387"/>
                <a:gd name="connsiteX47" fmla="*/ 1358959 w 1539677"/>
                <a:gd name="connsiteY47" fmla="*/ 755751 h 1383387"/>
                <a:gd name="connsiteX48" fmla="*/ 1339885 w 1539677"/>
                <a:gd name="connsiteY48" fmla="*/ 788970 h 1383387"/>
                <a:gd name="connsiteX49" fmla="*/ 1240444 w 1539677"/>
                <a:gd name="connsiteY49" fmla="*/ 909628 h 1383387"/>
                <a:gd name="connsiteX50" fmla="*/ 1155790 w 1539677"/>
                <a:gd name="connsiteY50" fmla="*/ 1003497 h 1383387"/>
                <a:gd name="connsiteX51" fmla="*/ 1109070 w 1539677"/>
                <a:gd name="connsiteY51" fmla="*/ 1126512 h 1383387"/>
                <a:gd name="connsiteX52" fmla="*/ 1108856 w 1539677"/>
                <a:gd name="connsiteY52" fmla="*/ 1164231 h 1383387"/>
                <a:gd name="connsiteX53" fmla="*/ 1087425 w 1539677"/>
                <a:gd name="connsiteY53" fmla="*/ 1231740 h 1383387"/>
                <a:gd name="connsiteX54" fmla="*/ 1032989 w 1539677"/>
                <a:gd name="connsiteY54" fmla="*/ 1311892 h 1383387"/>
                <a:gd name="connsiteX55" fmla="*/ 1029774 w 1539677"/>
                <a:gd name="connsiteY55" fmla="*/ 1355184 h 1383387"/>
                <a:gd name="connsiteX56" fmla="*/ 1107141 w 1539677"/>
                <a:gd name="connsiteY56" fmla="*/ 1363327 h 1383387"/>
                <a:gd name="connsiteX57" fmla="*/ 1186009 w 1539677"/>
                <a:gd name="connsiteY57" fmla="*/ 1255314 h 1383387"/>
                <a:gd name="connsiteX58" fmla="*/ 1202082 w 1539677"/>
                <a:gd name="connsiteY58" fmla="*/ 1182448 h 1383387"/>
                <a:gd name="connsiteX59" fmla="*/ 1209797 w 1539677"/>
                <a:gd name="connsiteY59" fmla="*/ 1140228 h 1383387"/>
                <a:gd name="connsiteX60" fmla="*/ 1220084 w 1539677"/>
                <a:gd name="connsiteY60" fmla="*/ 1130370 h 1383387"/>
                <a:gd name="connsiteX61" fmla="*/ 1233800 w 1539677"/>
                <a:gd name="connsiteY61" fmla="*/ 1153944 h 1383387"/>
                <a:gd name="connsiteX62" fmla="*/ 1237444 w 1539677"/>
                <a:gd name="connsiteY62" fmla="*/ 1253171 h 1383387"/>
                <a:gd name="connsiteX63" fmla="*/ 1204654 w 1539677"/>
                <a:gd name="connsiteY63" fmla="*/ 1333538 h 1383387"/>
                <a:gd name="connsiteX64" fmla="*/ 1220084 w 1539677"/>
                <a:gd name="connsiteY64" fmla="*/ 1373615 h 1383387"/>
                <a:gd name="connsiteX65" fmla="*/ 1271734 w 1539677"/>
                <a:gd name="connsiteY65" fmla="*/ 1374043 h 1383387"/>
                <a:gd name="connsiteX66" fmla="*/ 1323597 w 1539677"/>
                <a:gd name="connsiteY66" fmla="*/ 1250385 h 1383387"/>
                <a:gd name="connsiteX67" fmla="*/ 1316953 w 1539677"/>
                <a:gd name="connsiteY67" fmla="*/ 1148801 h 1383387"/>
                <a:gd name="connsiteX68" fmla="*/ 1326597 w 1539677"/>
                <a:gd name="connsiteY68" fmla="*/ 1091794 h 1383387"/>
                <a:gd name="connsiteX69" fmla="*/ 1405464 w 1539677"/>
                <a:gd name="connsiteY69" fmla="*/ 929559 h 1383387"/>
                <a:gd name="connsiteX70" fmla="*/ 1413180 w 1539677"/>
                <a:gd name="connsiteY70" fmla="*/ 913700 h 1383387"/>
                <a:gd name="connsiteX71" fmla="*/ 1538338 w 1539677"/>
                <a:gd name="connsiteY71" fmla="*/ 784898 h 1383387"/>
                <a:gd name="connsiteX72" fmla="*/ 1482402 w 1539677"/>
                <a:gd name="connsiteY72" fmla="*/ 716104 h 1383387"/>
                <a:gd name="connsiteX73" fmla="*/ 1450470 w 1539677"/>
                <a:gd name="connsiteY73" fmla="*/ 717390 h 1383387"/>
                <a:gd name="connsiteX74" fmla="*/ 1443398 w 1539677"/>
                <a:gd name="connsiteY74" fmla="*/ 699173 h 1383387"/>
                <a:gd name="connsiteX75" fmla="*/ 1442541 w 1539677"/>
                <a:gd name="connsiteY75" fmla="*/ 696601 h 1383387"/>
                <a:gd name="connsiteX76" fmla="*/ 1458399 w 1539677"/>
                <a:gd name="connsiteY76" fmla="*/ 634451 h 1383387"/>
                <a:gd name="connsiteX77" fmla="*/ 1482402 w 1539677"/>
                <a:gd name="connsiteY77" fmla="*/ 716104 h 1383387"/>
                <a:gd name="connsiteX78" fmla="*/ 153665 w 1539677"/>
                <a:gd name="connsiteY78" fmla="*/ 842763 h 1383387"/>
                <a:gd name="connsiteX79" fmla="*/ 139949 w 1539677"/>
                <a:gd name="connsiteY79" fmla="*/ 873623 h 1383387"/>
                <a:gd name="connsiteX80" fmla="*/ 98158 w 1539677"/>
                <a:gd name="connsiteY80" fmla="*/ 884125 h 1383387"/>
                <a:gd name="connsiteX81" fmla="*/ 27435 w 1539677"/>
                <a:gd name="connsiteY81" fmla="*/ 790899 h 1383387"/>
                <a:gd name="connsiteX82" fmla="*/ 45437 w 1539677"/>
                <a:gd name="connsiteY82" fmla="*/ 745036 h 1383387"/>
                <a:gd name="connsiteX83" fmla="*/ 68583 w 1539677"/>
                <a:gd name="connsiteY83" fmla="*/ 742893 h 1383387"/>
                <a:gd name="connsiteX84" fmla="*/ 97730 w 1539677"/>
                <a:gd name="connsiteY84" fmla="*/ 777826 h 1383387"/>
                <a:gd name="connsiteX85" fmla="*/ 141235 w 1539677"/>
                <a:gd name="connsiteY85" fmla="*/ 824546 h 1383387"/>
                <a:gd name="connsiteX86" fmla="*/ 153665 w 1539677"/>
                <a:gd name="connsiteY86" fmla="*/ 842763 h 1383387"/>
                <a:gd name="connsiteX87" fmla="*/ 333473 w 1539677"/>
                <a:gd name="connsiteY87" fmla="*/ 969850 h 1383387"/>
                <a:gd name="connsiteX88" fmla="*/ 281395 w 1539677"/>
                <a:gd name="connsiteY88" fmla="*/ 982708 h 1383387"/>
                <a:gd name="connsiteX89" fmla="*/ 273894 w 1539677"/>
                <a:gd name="connsiteY89" fmla="*/ 989138 h 1383387"/>
                <a:gd name="connsiteX90" fmla="*/ 281395 w 1539677"/>
                <a:gd name="connsiteY90" fmla="*/ 998782 h 1383387"/>
                <a:gd name="connsiteX91" fmla="*/ 297040 w 1539677"/>
                <a:gd name="connsiteY91" fmla="*/ 997068 h 1383387"/>
                <a:gd name="connsiteX92" fmla="*/ 349118 w 1539677"/>
                <a:gd name="connsiteY92" fmla="*/ 984209 h 1383387"/>
                <a:gd name="connsiteX93" fmla="*/ 390480 w 1539677"/>
                <a:gd name="connsiteY93" fmla="*/ 998782 h 1383387"/>
                <a:gd name="connsiteX94" fmla="*/ 453488 w 1539677"/>
                <a:gd name="connsiteY94" fmla="*/ 1079363 h 1383387"/>
                <a:gd name="connsiteX95" fmla="*/ 485421 w 1539677"/>
                <a:gd name="connsiteY95" fmla="*/ 1122440 h 1383387"/>
                <a:gd name="connsiteX96" fmla="*/ 525926 w 1539677"/>
                <a:gd name="connsiteY96" fmla="*/ 1277174 h 1383387"/>
                <a:gd name="connsiteX97" fmla="*/ 526355 w 1539677"/>
                <a:gd name="connsiteY97" fmla="*/ 1339110 h 1383387"/>
                <a:gd name="connsiteX98" fmla="*/ 495279 w 1539677"/>
                <a:gd name="connsiteY98" fmla="*/ 1366757 h 1383387"/>
                <a:gd name="connsiteX99" fmla="*/ 462275 w 1539677"/>
                <a:gd name="connsiteY99" fmla="*/ 1339325 h 1383387"/>
                <a:gd name="connsiteX100" fmla="*/ 463775 w 1539677"/>
                <a:gd name="connsiteY100" fmla="*/ 1258529 h 1383387"/>
                <a:gd name="connsiteX101" fmla="*/ 438700 w 1539677"/>
                <a:gd name="connsiteY101" fmla="*/ 1167231 h 1383387"/>
                <a:gd name="connsiteX102" fmla="*/ 416412 w 1539677"/>
                <a:gd name="connsiteY102" fmla="*/ 1130584 h 1383387"/>
                <a:gd name="connsiteX103" fmla="*/ 392838 w 1539677"/>
                <a:gd name="connsiteY103" fmla="*/ 1108939 h 1383387"/>
                <a:gd name="connsiteX104" fmla="*/ 375050 w 1539677"/>
                <a:gd name="connsiteY104" fmla="*/ 1109153 h 1383387"/>
                <a:gd name="connsiteX105" fmla="*/ 371192 w 1539677"/>
                <a:gd name="connsiteY105" fmla="*/ 1126084 h 1383387"/>
                <a:gd name="connsiteX106" fmla="*/ 380194 w 1539677"/>
                <a:gd name="connsiteY106" fmla="*/ 1148586 h 1383387"/>
                <a:gd name="connsiteX107" fmla="*/ 380622 w 1539677"/>
                <a:gd name="connsiteY107" fmla="*/ 1253385 h 1383387"/>
                <a:gd name="connsiteX108" fmla="*/ 343331 w 1539677"/>
                <a:gd name="connsiteY108" fmla="*/ 1324751 h 1383387"/>
                <a:gd name="connsiteX109" fmla="*/ 322543 w 1539677"/>
                <a:gd name="connsiteY109" fmla="*/ 1349183 h 1383387"/>
                <a:gd name="connsiteX110" fmla="*/ 277324 w 1539677"/>
                <a:gd name="connsiteY110" fmla="*/ 1344897 h 1383387"/>
                <a:gd name="connsiteX111" fmla="*/ 307541 w 1539677"/>
                <a:gd name="connsiteY111" fmla="*/ 1243527 h 1383387"/>
                <a:gd name="connsiteX112" fmla="*/ 303898 w 1539677"/>
                <a:gd name="connsiteY112" fmla="*/ 1146015 h 1383387"/>
                <a:gd name="connsiteX113" fmla="*/ 216887 w 1539677"/>
                <a:gd name="connsiteY113" fmla="*/ 1026214 h 1383387"/>
                <a:gd name="connsiteX114" fmla="*/ 171239 w 1539677"/>
                <a:gd name="connsiteY114" fmla="*/ 953133 h 1383387"/>
                <a:gd name="connsiteX115" fmla="*/ 162666 w 1539677"/>
                <a:gd name="connsiteY115" fmla="*/ 893554 h 1383387"/>
                <a:gd name="connsiteX116" fmla="*/ 175525 w 1539677"/>
                <a:gd name="connsiteY116" fmla="*/ 850478 h 1383387"/>
                <a:gd name="connsiteX117" fmla="*/ 222031 w 1539677"/>
                <a:gd name="connsiteY117" fmla="*/ 879410 h 1383387"/>
                <a:gd name="connsiteX118" fmla="*/ 223316 w 1539677"/>
                <a:gd name="connsiteY118" fmla="*/ 891411 h 1383387"/>
                <a:gd name="connsiteX119" fmla="*/ 229746 w 1539677"/>
                <a:gd name="connsiteY119" fmla="*/ 905127 h 1383387"/>
                <a:gd name="connsiteX120" fmla="*/ 331544 w 1539677"/>
                <a:gd name="connsiteY120" fmla="*/ 908128 h 1383387"/>
                <a:gd name="connsiteX121" fmla="*/ 396267 w 1539677"/>
                <a:gd name="connsiteY121" fmla="*/ 864408 h 1383387"/>
                <a:gd name="connsiteX122" fmla="*/ 426485 w 1539677"/>
                <a:gd name="connsiteY122" fmla="*/ 819617 h 1383387"/>
                <a:gd name="connsiteX123" fmla="*/ 465489 w 1539677"/>
                <a:gd name="connsiteY123" fmla="*/ 812973 h 1383387"/>
                <a:gd name="connsiteX124" fmla="*/ 476634 w 1539677"/>
                <a:gd name="connsiteY124" fmla="*/ 847906 h 1383387"/>
                <a:gd name="connsiteX125" fmla="*/ 333473 w 1539677"/>
                <a:gd name="connsiteY125" fmla="*/ 969850 h 1383387"/>
                <a:gd name="connsiteX126" fmla="*/ 1243873 w 1539677"/>
                <a:gd name="connsiteY126" fmla="*/ 791328 h 1383387"/>
                <a:gd name="connsiteX127" fmla="*/ 1096211 w 1539677"/>
                <a:gd name="connsiteY127" fmla="*/ 874909 h 1383387"/>
                <a:gd name="connsiteX128" fmla="*/ 882113 w 1539677"/>
                <a:gd name="connsiteY128" fmla="*/ 1057075 h 1383387"/>
                <a:gd name="connsiteX129" fmla="*/ 875041 w 1539677"/>
                <a:gd name="connsiteY129" fmla="*/ 1061361 h 1383387"/>
                <a:gd name="connsiteX130" fmla="*/ 857039 w 1539677"/>
                <a:gd name="connsiteY130" fmla="*/ 1016356 h 1383387"/>
                <a:gd name="connsiteX131" fmla="*/ 782243 w 1539677"/>
                <a:gd name="connsiteY131" fmla="*/ 951205 h 1383387"/>
                <a:gd name="connsiteX132" fmla="*/ 652370 w 1539677"/>
                <a:gd name="connsiteY132" fmla="*/ 935131 h 1383387"/>
                <a:gd name="connsiteX133" fmla="*/ 446201 w 1539677"/>
                <a:gd name="connsiteY133" fmla="*/ 927201 h 1383387"/>
                <a:gd name="connsiteX134" fmla="*/ 479849 w 1539677"/>
                <a:gd name="connsiteY134" fmla="*/ 873409 h 1383387"/>
                <a:gd name="connsiteX135" fmla="*/ 492922 w 1539677"/>
                <a:gd name="connsiteY135" fmla="*/ 850049 h 1383387"/>
                <a:gd name="connsiteX136" fmla="*/ 493993 w 1539677"/>
                <a:gd name="connsiteY136" fmla="*/ 846406 h 1383387"/>
                <a:gd name="connsiteX137" fmla="*/ 494208 w 1539677"/>
                <a:gd name="connsiteY137" fmla="*/ 845548 h 1383387"/>
                <a:gd name="connsiteX138" fmla="*/ 494636 w 1539677"/>
                <a:gd name="connsiteY138" fmla="*/ 842763 h 1383387"/>
                <a:gd name="connsiteX139" fmla="*/ 494636 w 1539677"/>
                <a:gd name="connsiteY139" fmla="*/ 841905 h 1383387"/>
                <a:gd name="connsiteX140" fmla="*/ 494851 w 1539677"/>
                <a:gd name="connsiteY140" fmla="*/ 839119 h 1383387"/>
                <a:gd name="connsiteX141" fmla="*/ 494851 w 1539677"/>
                <a:gd name="connsiteY141" fmla="*/ 838262 h 1383387"/>
                <a:gd name="connsiteX142" fmla="*/ 494851 w 1539677"/>
                <a:gd name="connsiteY142" fmla="*/ 835262 h 1383387"/>
                <a:gd name="connsiteX143" fmla="*/ 494851 w 1539677"/>
                <a:gd name="connsiteY143" fmla="*/ 834619 h 1383387"/>
                <a:gd name="connsiteX144" fmla="*/ 494636 w 1539677"/>
                <a:gd name="connsiteY144" fmla="*/ 831618 h 1383387"/>
                <a:gd name="connsiteX145" fmla="*/ 494636 w 1539677"/>
                <a:gd name="connsiteY145" fmla="*/ 831190 h 1383387"/>
                <a:gd name="connsiteX146" fmla="*/ 493993 w 1539677"/>
                <a:gd name="connsiteY146" fmla="*/ 827975 h 1383387"/>
                <a:gd name="connsiteX147" fmla="*/ 493993 w 1539677"/>
                <a:gd name="connsiteY147" fmla="*/ 827761 h 1383387"/>
                <a:gd name="connsiteX148" fmla="*/ 493136 w 1539677"/>
                <a:gd name="connsiteY148" fmla="*/ 824546 h 1383387"/>
                <a:gd name="connsiteX149" fmla="*/ 493136 w 1539677"/>
                <a:gd name="connsiteY149" fmla="*/ 824546 h 1383387"/>
                <a:gd name="connsiteX150" fmla="*/ 492065 w 1539677"/>
                <a:gd name="connsiteY150" fmla="*/ 821331 h 1383387"/>
                <a:gd name="connsiteX151" fmla="*/ 476634 w 1539677"/>
                <a:gd name="connsiteY151" fmla="*/ 801400 h 1383387"/>
                <a:gd name="connsiteX152" fmla="*/ 417698 w 1539677"/>
                <a:gd name="connsiteY152" fmla="*/ 799257 h 1383387"/>
                <a:gd name="connsiteX153" fmla="*/ 404196 w 1539677"/>
                <a:gd name="connsiteY153" fmla="*/ 812759 h 1383387"/>
                <a:gd name="connsiteX154" fmla="*/ 403339 w 1539677"/>
                <a:gd name="connsiteY154" fmla="*/ 814045 h 1383387"/>
                <a:gd name="connsiteX155" fmla="*/ 402696 w 1539677"/>
                <a:gd name="connsiteY155" fmla="*/ 814902 h 1383387"/>
                <a:gd name="connsiteX156" fmla="*/ 401839 w 1539677"/>
                <a:gd name="connsiteY156" fmla="*/ 816188 h 1383387"/>
                <a:gd name="connsiteX157" fmla="*/ 401410 w 1539677"/>
                <a:gd name="connsiteY157" fmla="*/ 816831 h 1383387"/>
                <a:gd name="connsiteX158" fmla="*/ 398196 w 1539677"/>
                <a:gd name="connsiteY158" fmla="*/ 821760 h 1383387"/>
                <a:gd name="connsiteX159" fmla="*/ 397767 w 1539677"/>
                <a:gd name="connsiteY159" fmla="*/ 822403 h 1383387"/>
                <a:gd name="connsiteX160" fmla="*/ 396695 w 1539677"/>
                <a:gd name="connsiteY160" fmla="*/ 824117 h 1383387"/>
                <a:gd name="connsiteX161" fmla="*/ 396267 w 1539677"/>
                <a:gd name="connsiteY161" fmla="*/ 824760 h 1383387"/>
                <a:gd name="connsiteX162" fmla="*/ 392838 w 1539677"/>
                <a:gd name="connsiteY162" fmla="*/ 830332 h 1383387"/>
                <a:gd name="connsiteX163" fmla="*/ 392623 w 1539677"/>
                <a:gd name="connsiteY163" fmla="*/ 830547 h 1383387"/>
                <a:gd name="connsiteX164" fmla="*/ 391552 w 1539677"/>
                <a:gd name="connsiteY164" fmla="*/ 832475 h 1383387"/>
                <a:gd name="connsiteX165" fmla="*/ 391338 w 1539677"/>
                <a:gd name="connsiteY165" fmla="*/ 832690 h 1383387"/>
                <a:gd name="connsiteX166" fmla="*/ 379336 w 1539677"/>
                <a:gd name="connsiteY166" fmla="*/ 854550 h 1383387"/>
                <a:gd name="connsiteX167" fmla="*/ 379336 w 1539677"/>
                <a:gd name="connsiteY167" fmla="*/ 854550 h 1383387"/>
                <a:gd name="connsiteX168" fmla="*/ 378264 w 1539677"/>
                <a:gd name="connsiteY168" fmla="*/ 856478 h 1383387"/>
                <a:gd name="connsiteX169" fmla="*/ 378050 w 1539677"/>
                <a:gd name="connsiteY169" fmla="*/ 856693 h 1383387"/>
                <a:gd name="connsiteX170" fmla="*/ 375907 w 1539677"/>
                <a:gd name="connsiteY170" fmla="*/ 860336 h 1383387"/>
                <a:gd name="connsiteX171" fmla="*/ 375693 w 1539677"/>
                <a:gd name="connsiteY171" fmla="*/ 860765 h 1383387"/>
                <a:gd name="connsiteX172" fmla="*/ 375050 w 1539677"/>
                <a:gd name="connsiteY172" fmla="*/ 861836 h 1383387"/>
                <a:gd name="connsiteX173" fmla="*/ 374836 w 1539677"/>
                <a:gd name="connsiteY173" fmla="*/ 862265 h 1383387"/>
                <a:gd name="connsiteX174" fmla="*/ 373978 w 1539677"/>
                <a:gd name="connsiteY174" fmla="*/ 863551 h 1383387"/>
                <a:gd name="connsiteX175" fmla="*/ 373978 w 1539677"/>
                <a:gd name="connsiteY175" fmla="*/ 863551 h 1383387"/>
                <a:gd name="connsiteX176" fmla="*/ 373335 w 1539677"/>
                <a:gd name="connsiteY176" fmla="*/ 864622 h 1383387"/>
                <a:gd name="connsiteX177" fmla="*/ 373121 w 1539677"/>
                <a:gd name="connsiteY177" fmla="*/ 864837 h 1383387"/>
                <a:gd name="connsiteX178" fmla="*/ 372693 w 1539677"/>
                <a:gd name="connsiteY178" fmla="*/ 865480 h 1383387"/>
                <a:gd name="connsiteX179" fmla="*/ 372478 w 1539677"/>
                <a:gd name="connsiteY179" fmla="*/ 865694 h 1383387"/>
                <a:gd name="connsiteX180" fmla="*/ 371835 w 1539677"/>
                <a:gd name="connsiteY180" fmla="*/ 866337 h 1383387"/>
                <a:gd name="connsiteX181" fmla="*/ 272823 w 1539677"/>
                <a:gd name="connsiteY181" fmla="*/ 885625 h 1383387"/>
                <a:gd name="connsiteX182" fmla="*/ 198242 w 1539677"/>
                <a:gd name="connsiteY182" fmla="*/ 842977 h 1383387"/>
                <a:gd name="connsiteX183" fmla="*/ 56367 w 1539677"/>
                <a:gd name="connsiteY183" fmla="*/ 694244 h 1383387"/>
                <a:gd name="connsiteX184" fmla="*/ 18005 w 1539677"/>
                <a:gd name="connsiteY184" fmla="*/ 566942 h 1383387"/>
                <a:gd name="connsiteX185" fmla="*/ 17362 w 1539677"/>
                <a:gd name="connsiteY185" fmla="*/ 556870 h 1383387"/>
                <a:gd name="connsiteX186" fmla="*/ 17148 w 1539677"/>
                <a:gd name="connsiteY186" fmla="*/ 553012 h 1383387"/>
                <a:gd name="connsiteX187" fmla="*/ 16934 w 1539677"/>
                <a:gd name="connsiteY187" fmla="*/ 547011 h 1383387"/>
                <a:gd name="connsiteX188" fmla="*/ 16934 w 1539677"/>
                <a:gd name="connsiteY188" fmla="*/ 542296 h 1383387"/>
                <a:gd name="connsiteX189" fmla="*/ 16934 w 1539677"/>
                <a:gd name="connsiteY189" fmla="*/ 534153 h 1383387"/>
                <a:gd name="connsiteX190" fmla="*/ 139734 w 1539677"/>
                <a:gd name="connsiteY190" fmla="*/ 249760 h 1383387"/>
                <a:gd name="connsiteX191" fmla="*/ 272823 w 1539677"/>
                <a:gd name="connsiteY191" fmla="*/ 137246 h 1383387"/>
                <a:gd name="connsiteX192" fmla="*/ 402696 w 1539677"/>
                <a:gd name="connsiteY192" fmla="*/ 78524 h 1383387"/>
                <a:gd name="connsiteX193" fmla="*/ 1021845 w 1539677"/>
                <a:gd name="connsiteY193" fmla="*/ 28804 h 1383387"/>
                <a:gd name="connsiteX194" fmla="*/ 1215369 w 1539677"/>
                <a:gd name="connsiteY194" fmla="*/ 92454 h 1383387"/>
                <a:gd name="connsiteX195" fmla="*/ 1314167 w 1539677"/>
                <a:gd name="connsiteY195" fmla="*/ 162749 h 1383387"/>
                <a:gd name="connsiteX196" fmla="*/ 1314167 w 1539677"/>
                <a:gd name="connsiteY196" fmla="*/ 162749 h 1383387"/>
                <a:gd name="connsiteX197" fmla="*/ 1316310 w 1539677"/>
                <a:gd name="connsiteY197" fmla="*/ 164463 h 1383387"/>
                <a:gd name="connsiteX198" fmla="*/ 1317382 w 1539677"/>
                <a:gd name="connsiteY198" fmla="*/ 165320 h 1383387"/>
                <a:gd name="connsiteX199" fmla="*/ 1319525 w 1539677"/>
                <a:gd name="connsiteY199" fmla="*/ 167035 h 1383387"/>
                <a:gd name="connsiteX200" fmla="*/ 1320596 w 1539677"/>
                <a:gd name="connsiteY200" fmla="*/ 167892 h 1383387"/>
                <a:gd name="connsiteX201" fmla="*/ 1322526 w 1539677"/>
                <a:gd name="connsiteY201" fmla="*/ 169607 h 1383387"/>
                <a:gd name="connsiteX202" fmla="*/ 1323811 w 1539677"/>
                <a:gd name="connsiteY202" fmla="*/ 170678 h 1383387"/>
                <a:gd name="connsiteX203" fmla="*/ 1325740 w 1539677"/>
                <a:gd name="connsiteY203" fmla="*/ 172179 h 1383387"/>
                <a:gd name="connsiteX204" fmla="*/ 1327026 w 1539677"/>
                <a:gd name="connsiteY204" fmla="*/ 173250 h 1383387"/>
                <a:gd name="connsiteX205" fmla="*/ 1328955 w 1539677"/>
                <a:gd name="connsiteY205" fmla="*/ 174750 h 1383387"/>
                <a:gd name="connsiteX206" fmla="*/ 1330240 w 1539677"/>
                <a:gd name="connsiteY206" fmla="*/ 175822 h 1383387"/>
                <a:gd name="connsiteX207" fmla="*/ 1332170 w 1539677"/>
                <a:gd name="connsiteY207" fmla="*/ 177322 h 1383387"/>
                <a:gd name="connsiteX208" fmla="*/ 1333455 w 1539677"/>
                <a:gd name="connsiteY208" fmla="*/ 178394 h 1383387"/>
                <a:gd name="connsiteX209" fmla="*/ 1335170 w 1539677"/>
                <a:gd name="connsiteY209" fmla="*/ 179894 h 1383387"/>
                <a:gd name="connsiteX210" fmla="*/ 1336456 w 1539677"/>
                <a:gd name="connsiteY210" fmla="*/ 180965 h 1383387"/>
                <a:gd name="connsiteX211" fmla="*/ 1338170 w 1539677"/>
                <a:gd name="connsiteY211" fmla="*/ 182465 h 1383387"/>
                <a:gd name="connsiteX212" fmla="*/ 1339456 w 1539677"/>
                <a:gd name="connsiteY212" fmla="*/ 183537 h 1383387"/>
                <a:gd name="connsiteX213" fmla="*/ 1341171 w 1539677"/>
                <a:gd name="connsiteY213" fmla="*/ 185037 h 1383387"/>
                <a:gd name="connsiteX214" fmla="*/ 1342457 w 1539677"/>
                <a:gd name="connsiteY214" fmla="*/ 186109 h 1383387"/>
                <a:gd name="connsiteX215" fmla="*/ 1344171 w 1539677"/>
                <a:gd name="connsiteY215" fmla="*/ 187609 h 1383387"/>
                <a:gd name="connsiteX216" fmla="*/ 1345457 w 1539677"/>
                <a:gd name="connsiteY216" fmla="*/ 188681 h 1383387"/>
                <a:gd name="connsiteX217" fmla="*/ 1347171 w 1539677"/>
                <a:gd name="connsiteY217" fmla="*/ 190181 h 1383387"/>
                <a:gd name="connsiteX218" fmla="*/ 1348243 w 1539677"/>
                <a:gd name="connsiteY218" fmla="*/ 191253 h 1383387"/>
                <a:gd name="connsiteX219" fmla="*/ 1349958 w 1539677"/>
                <a:gd name="connsiteY219" fmla="*/ 192753 h 1383387"/>
                <a:gd name="connsiteX220" fmla="*/ 1351029 w 1539677"/>
                <a:gd name="connsiteY220" fmla="*/ 193824 h 1383387"/>
                <a:gd name="connsiteX221" fmla="*/ 1352529 w 1539677"/>
                <a:gd name="connsiteY221" fmla="*/ 195324 h 1383387"/>
                <a:gd name="connsiteX222" fmla="*/ 1353601 w 1539677"/>
                <a:gd name="connsiteY222" fmla="*/ 196396 h 1383387"/>
                <a:gd name="connsiteX223" fmla="*/ 1355101 w 1539677"/>
                <a:gd name="connsiteY223" fmla="*/ 197896 h 1383387"/>
                <a:gd name="connsiteX224" fmla="*/ 1355958 w 1539677"/>
                <a:gd name="connsiteY224" fmla="*/ 198753 h 1383387"/>
                <a:gd name="connsiteX225" fmla="*/ 1359173 w 1539677"/>
                <a:gd name="connsiteY225" fmla="*/ 201539 h 1383387"/>
                <a:gd name="connsiteX226" fmla="*/ 1360244 w 1539677"/>
                <a:gd name="connsiteY226" fmla="*/ 202397 h 1383387"/>
                <a:gd name="connsiteX227" fmla="*/ 1361530 w 1539677"/>
                <a:gd name="connsiteY227" fmla="*/ 203682 h 1383387"/>
                <a:gd name="connsiteX228" fmla="*/ 1362602 w 1539677"/>
                <a:gd name="connsiteY228" fmla="*/ 204754 h 1383387"/>
                <a:gd name="connsiteX229" fmla="*/ 1363888 w 1539677"/>
                <a:gd name="connsiteY229" fmla="*/ 206040 h 1383387"/>
                <a:gd name="connsiteX230" fmla="*/ 1364959 w 1539677"/>
                <a:gd name="connsiteY230" fmla="*/ 207111 h 1383387"/>
                <a:gd name="connsiteX231" fmla="*/ 1366031 w 1539677"/>
                <a:gd name="connsiteY231" fmla="*/ 208183 h 1383387"/>
                <a:gd name="connsiteX232" fmla="*/ 1367103 w 1539677"/>
                <a:gd name="connsiteY232" fmla="*/ 209255 h 1383387"/>
                <a:gd name="connsiteX233" fmla="*/ 1368174 w 1539677"/>
                <a:gd name="connsiteY233" fmla="*/ 210326 h 1383387"/>
                <a:gd name="connsiteX234" fmla="*/ 1369246 w 1539677"/>
                <a:gd name="connsiteY234" fmla="*/ 211398 h 1383387"/>
                <a:gd name="connsiteX235" fmla="*/ 1370317 w 1539677"/>
                <a:gd name="connsiteY235" fmla="*/ 212469 h 1383387"/>
                <a:gd name="connsiteX236" fmla="*/ 1371389 w 1539677"/>
                <a:gd name="connsiteY236" fmla="*/ 213541 h 1383387"/>
                <a:gd name="connsiteX237" fmla="*/ 1372460 w 1539677"/>
                <a:gd name="connsiteY237" fmla="*/ 214612 h 1383387"/>
                <a:gd name="connsiteX238" fmla="*/ 1373532 w 1539677"/>
                <a:gd name="connsiteY238" fmla="*/ 215684 h 1383387"/>
                <a:gd name="connsiteX239" fmla="*/ 1374389 w 1539677"/>
                <a:gd name="connsiteY239" fmla="*/ 216541 h 1383387"/>
                <a:gd name="connsiteX240" fmla="*/ 1375461 w 1539677"/>
                <a:gd name="connsiteY240" fmla="*/ 217613 h 1383387"/>
                <a:gd name="connsiteX241" fmla="*/ 1376318 w 1539677"/>
                <a:gd name="connsiteY241" fmla="*/ 218470 h 1383387"/>
                <a:gd name="connsiteX242" fmla="*/ 1377175 w 1539677"/>
                <a:gd name="connsiteY242" fmla="*/ 219542 h 1383387"/>
                <a:gd name="connsiteX243" fmla="*/ 1378032 w 1539677"/>
                <a:gd name="connsiteY243" fmla="*/ 220399 h 1383387"/>
                <a:gd name="connsiteX244" fmla="*/ 1378890 w 1539677"/>
                <a:gd name="connsiteY244" fmla="*/ 221471 h 1383387"/>
                <a:gd name="connsiteX245" fmla="*/ 1379532 w 1539677"/>
                <a:gd name="connsiteY245" fmla="*/ 222328 h 1383387"/>
                <a:gd name="connsiteX246" fmla="*/ 1380390 w 1539677"/>
                <a:gd name="connsiteY246" fmla="*/ 223185 h 1383387"/>
                <a:gd name="connsiteX247" fmla="*/ 1381033 w 1539677"/>
                <a:gd name="connsiteY247" fmla="*/ 224042 h 1383387"/>
                <a:gd name="connsiteX248" fmla="*/ 1381890 w 1539677"/>
                <a:gd name="connsiteY248" fmla="*/ 224899 h 1383387"/>
                <a:gd name="connsiteX249" fmla="*/ 1382533 w 1539677"/>
                <a:gd name="connsiteY249" fmla="*/ 225543 h 1383387"/>
                <a:gd name="connsiteX250" fmla="*/ 1383176 w 1539677"/>
                <a:gd name="connsiteY250" fmla="*/ 226400 h 1383387"/>
                <a:gd name="connsiteX251" fmla="*/ 1383819 w 1539677"/>
                <a:gd name="connsiteY251" fmla="*/ 227043 h 1383387"/>
                <a:gd name="connsiteX252" fmla="*/ 1384462 w 1539677"/>
                <a:gd name="connsiteY252" fmla="*/ 227900 h 1383387"/>
                <a:gd name="connsiteX253" fmla="*/ 1384890 w 1539677"/>
                <a:gd name="connsiteY253" fmla="*/ 228543 h 1383387"/>
                <a:gd name="connsiteX254" fmla="*/ 1385533 w 1539677"/>
                <a:gd name="connsiteY254" fmla="*/ 229400 h 1383387"/>
                <a:gd name="connsiteX255" fmla="*/ 1385962 w 1539677"/>
                <a:gd name="connsiteY255" fmla="*/ 229829 h 1383387"/>
                <a:gd name="connsiteX256" fmla="*/ 1386819 w 1539677"/>
                <a:gd name="connsiteY256" fmla="*/ 231115 h 1383387"/>
                <a:gd name="connsiteX257" fmla="*/ 1471473 w 1539677"/>
                <a:gd name="connsiteY257" fmla="*/ 399136 h 1383387"/>
                <a:gd name="connsiteX258" fmla="*/ 1453685 w 1539677"/>
                <a:gd name="connsiteY258" fmla="*/ 610233 h 1383387"/>
                <a:gd name="connsiteX259" fmla="*/ 1443612 w 1539677"/>
                <a:gd name="connsiteY259" fmla="*/ 629307 h 1383387"/>
                <a:gd name="connsiteX260" fmla="*/ 1405679 w 1539677"/>
                <a:gd name="connsiteY260" fmla="*/ 636379 h 1383387"/>
                <a:gd name="connsiteX261" fmla="*/ 1327455 w 1539677"/>
                <a:gd name="connsiteY261" fmla="*/ 667883 h 1383387"/>
                <a:gd name="connsiteX262" fmla="*/ 1333241 w 1539677"/>
                <a:gd name="connsiteY262" fmla="*/ 694458 h 1383387"/>
                <a:gd name="connsiteX263" fmla="*/ 1346100 w 1539677"/>
                <a:gd name="connsiteY263" fmla="*/ 722748 h 1383387"/>
                <a:gd name="connsiteX264" fmla="*/ 1243873 w 1539677"/>
                <a:gd name="connsiteY264" fmla="*/ 791328 h 1383387"/>
                <a:gd name="connsiteX265" fmla="*/ 1390677 w 1539677"/>
                <a:gd name="connsiteY265" fmla="*/ 892269 h 1383387"/>
                <a:gd name="connsiteX266" fmla="*/ 1394534 w 1539677"/>
                <a:gd name="connsiteY266" fmla="*/ 917772 h 1383387"/>
                <a:gd name="connsiteX267" fmla="*/ 1312881 w 1539677"/>
                <a:gd name="connsiteY267" fmla="*/ 1081506 h 1383387"/>
                <a:gd name="connsiteX268" fmla="*/ 1299380 w 1539677"/>
                <a:gd name="connsiteY268" fmla="*/ 1156730 h 1383387"/>
                <a:gd name="connsiteX269" fmla="*/ 1306452 w 1539677"/>
                <a:gd name="connsiteY269" fmla="*/ 1226382 h 1383387"/>
                <a:gd name="connsiteX270" fmla="*/ 1298094 w 1539677"/>
                <a:gd name="connsiteY270" fmla="*/ 1293676 h 1383387"/>
                <a:gd name="connsiteX271" fmla="*/ 1259946 w 1539677"/>
                <a:gd name="connsiteY271" fmla="*/ 1360970 h 1383387"/>
                <a:gd name="connsiteX272" fmla="*/ 1228228 w 1539677"/>
                <a:gd name="connsiteY272" fmla="*/ 1358613 h 1383387"/>
                <a:gd name="connsiteX273" fmla="*/ 1250516 w 1539677"/>
                <a:gd name="connsiteY273" fmla="*/ 1268387 h 1383387"/>
                <a:gd name="connsiteX274" fmla="*/ 1241301 w 1539677"/>
                <a:gd name="connsiteY274" fmla="*/ 1125226 h 1383387"/>
                <a:gd name="connsiteX275" fmla="*/ 1201010 w 1539677"/>
                <a:gd name="connsiteY275" fmla="*/ 1123297 h 1383387"/>
                <a:gd name="connsiteX276" fmla="*/ 1189009 w 1539677"/>
                <a:gd name="connsiteY276" fmla="*/ 1160588 h 1383387"/>
                <a:gd name="connsiteX277" fmla="*/ 1181722 w 1539677"/>
                <a:gd name="connsiteY277" fmla="*/ 1219310 h 1383387"/>
                <a:gd name="connsiteX278" fmla="*/ 1122143 w 1539677"/>
                <a:gd name="connsiteY278" fmla="*/ 1320251 h 1383387"/>
                <a:gd name="connsiteX279" fmla="*/ 1104355 w 1539677"/>
                <a:gd name="connsiteY279" fmla="*/ 1343397 h 1383387"/>
                <a:gd name="connsiteX280" fmla="*/ 1077138 w 1539677"/>
                <a:gd name="connsiteY280" fmla="*/ 1359041 h 1383387"/>
                <a:gd name="connsiteX281" fmla="*/ 1049277 w 1539677"/>
                <a:gd name="connsiteY281" fmla="*/ 1325823 h 1383387"/>
                <a:gd name="connsiteX282" fmla="*/ 1070494 w 1539677"/>
                <a:gd name="connsiteY282" fmla="*/ 1288533 h 1383387"/>
                <a:gd name="connsiteX283" fmla="*/ 1111213 w 1539677"/>
                <a:gd name="connsiteY283" fmla="*/ 1231954 h 1383387"/>
                <a:gd name="connsiteX284" fmla="*/ 1126430 w 1539677"/>
                <a:gd name="connsiteY284" fmla="*/ 1186734 h 1383387"/>
                <a:gd name="connsiteX285" fmla="*/ 1127287 w 1539677"/>
                <a:gd name="connsiteY285" fmla="*/ 1141085 h 1383387"/>
                <a:gd name="connsiteX286" fmla="*/ 1178936 w 1539677"/>
                <a:gd name="connsiteY286" fmla="*/ 1004140 h 1383387"/>
                <a:gd name="connsiteX287" fmla="*/ 1247945 w 1539677"/>
                <a:gd name="connsiteY287" fmla="*/ 928702 h 1383387"/>
                <a:gd name="connsiteX288" fmla="*/ 1356387 w 1539677"/>
                <a:gd name="connsiteY288" fmla="*/ 795185 h 1383387"/>
                <a:gd name="connsiteX289" fmla="*/ 1375461 w 1539677"/>
                <a:gd name="connsiteY289" fmla="*/ 756823 h 1383387"/>
                <a:gd name="connsiteX290" fmla="*/ 1373103 w 1539677"/>
                <a:gd name="connsiteY290" fmla="*/ 741821 h 1383387"/>
                <a:gd name="connsiteX291" fmla="*/ 1357030 w 1539677"/>
                <a:gd name="connsiteY291" fmla="*/ 707746 h 1383387"/>
                <a:gd name="connsiteX292" fmla="*/ 1347171 w 1539677"/>
                <a:gd name="connsiteY292" fmla="*/ 675384 h 1383387"/>
                <a:gd name="connsiteX293" fmla="*/ 1364959 w 1539677"/>
                <a:gd name="connsiteY293" fmla="*/ 647095 h 1383387"/>
                <a:gd name="connsiteX294" fmla="*/ 1397106 w 1539677"/>
                <a:gd name="connsiteY294" fmla="*/ 652024 h 1383387"/>
                <a:gd name="connsiteX295" fmla="*/ 1412751 w 1539677"/>
                <a:gd name="connsiteY295" fmla="*/ 672170 h 1383387"/>
                <a:gd name="connsiteX296" fmla="*/ 1441254 w 1539677"/>
                <a:gd name="connsiteY296" fmla="*/ 772468 h 1383387"/>
                <a:gd name="connsiteX297" fmla="*/ 1431396 w 1539677"/>
                <a:gd name="connsiteY297" fmla="*/ 808044 h 1383387"/>
                <a:gd name="connsiteX298" fmla="*/ 1389391 w 1539677"/>
                <a:gd name="connsiteY298" fmla="*/ 870623 h 1383387"/>
                <a:gd name="connsiteX299" fmla="*/ 1390677 w 1539677"/>
                <a:gd name="connsiteY299" fmla="*/ 892269 h 1383387"/>
                <a:gd name="connsiteX300" fmla="*/ 1522050 w 1539677"/>
                <a:gd name="connsiteY300" fmla="*/ 813187 h 1383387"/>
                <a:gd name="connsiteX301" fmla="*/ 1433968 w 1539677"/>
                <a:gd name="connsiteY301" fmla="*/ 893126 h 1383387"/>
                <a:gd name="connsiteX302" fmla="*/ 1418109 w 1539677"/>
                <a:gd name="connsiteY302" fmla="*/ 892269 h 1383387"/>
                <a:gd name="connsiteX303" fmla="*/ 1411037 w 1539677"/>
                <a:gd name="connsiteY303" fmla="*/ 871266 h 1383387"/>
                <a:gd name="connsiteX304" fmla="*/ 1439540 w 1539677"/>
                <a:gd name="connsiteY304" fmla="*/ 829046 h 1383387"/>
                <a:gd name="connsiteX305" fmla="*/ 1455613 w 1539677"/>
                <a:gd name="connsiteY305" fmla="*/ 737321 h 1383387"/>
                <a:gd name="connsiteX306" fmla="*/ 1481117 w 1539677"/>
                <a:gd name="connsiteY306" fmla="*/ 737321 h 1383387"/>
                <a:gd name="connsiteX307" fmla="*/ 1522050 w 1539677"/>
                <a:gd name="connsiteY307" fmla="*/ 813187 h 1383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Lst>
              <a:rect l="l" t="t" r="r" b="b"/>
              <a:pathLst>
                <a:path w="1539677" h="1383387">
                  <a:moveTo>
                    <a:pt x="1538338" y="784898"/>
                  </a:moveTo>
                  <a:cubicBezTo>
                    <a:pt x="1536838" y="771182"/>
                    <a:pt x="1531909" y="751680"/>
                    <a:pt x="1501476" y="725962"/>
                  </a:cubicBezTo>
                  <a:cubicBezTo>
                    <a:pt x="1501476" y="725962"/>
                    <a:pt x="1501262" y="712246"/>
                    <a:pt x="1495904" y="691672"/>
                  </a:cubicBezTo>
                  <a:cubicBezTo>
                    <a:pt x="1492261" y="677742"/>
                    <a:pt x="1482617" y="637237"/>
                    <a:pt x="1474687" y="625235"/>
                  </a:cubicBezTo>
                  <a:cubicBezTo>
                    <a:pt x="1470401" y="618163"/>
                    <a:pt x="1470401" y="603590"/>
                    <a:pt x="1483688" y="580015"/>
                  </a:cubicBezTo>
                  <a:cubicBezTo>
                    <a:pt x="1508763" y="535224"/>
                    <a:pt x="1509406" y="486789"/>
                    <a:pt x="1499547" y="438569"/>
                  </a:cubicBezTo>
                  <a:cubicBezTo>
                    <a:pt x="1485403" y="368275"/>
                    <a:pt x="1456256" y="303552"/>
                    <a:pt x="1416394" y="244188"/>
                  </a:cubicBezTo>
                  <a:cubicBezTo>
                    <a:pt x="1401393" y="221899"/>
                    <a:pt x="1316310" y="79381"/>
                    <a:pt x="1063850" y="15731"/>
                  </a:cubicBezTo>
                  <a:cubicBezTo>
                    <a:pt x="1008986" y="5443"/>
                    <a:pt x="821248" y="-12344"/>
                    <a:pt x="594077" y="12944"/>
                  </a:cubicBezTo>
                  <a:cubicBezTo>
                    <a:pt x="312685" y="51092"/>
                    <a:pt x="188598" y="175393"/>
                    <a:pt x="148093" y="215255"/>
                  </a:cubicBezTo>
                  <a:cubicBezTo>
                    <a:pt x="85085" y="277192"/>
                    <a:pt x="32150" y="358631"/>
                    <a:pt x="9647" y="444356"/>
                  </a:cubicBezTo>
                  <a:cubicBezTo>
                    <a:pt x="1074" y="476931"/>
                    <a:pt x="3" y="509721"/>
                    <a:pt x="3" y="543154"/>
                  </a:cubicBezTo>
                  <a:cubicBezTo>
                    <a:pt x="-211" y="601018"/>
                    <a:pt x="11790" y="655453"/>
                    <a:pt x="41580" y="705174"/>
                  </a:cubicBezTo>
                  <a:cubicBezTo>
                    <a:pt x="46723" y="713961"/>
                    <a:pt x="48652" y="719961"/>
                    <a:pt x="41151" y="728748"/>
                  </a:cubicBezTo>
                  <a:cubicBezTo>
                    <a:pt x="-11784" y="781898"/>
                    <a:pt x="8790" y="854121"/>
                    <a:pt x="40937" y="878553"/>
                  </a:cubicBezTo>
                  <a:cubicBezTo>
                    <a:pt x="68369" y="899341"/>
                    <a:pt x="101373" y="910914"/>
                    <a:pt x="139306" y="895698"/>
                  </a:cubicBezTo>
                  <a:cubicBezTo>
                    <a:pt x="144450" y="943704"/>
                    <a:pt x="143592" y="944346"/>
                    <a:pt x="171024" y="988066"/>
                  </a:cubicBezTo>
                  <a:cubicBezTo>
                    <a:pt x="197599" y="1030500"/>
                    <a:pt x="280324" y="1141514"/>
                    <a:pt x="290182" y="1157587"/>
                  </a:cubicBezTo>
                  <a:cubicBezTo>
                    <a:pt x="302398" y="1177733"/>
                    <a:pt x="305827" y="1199593"/>
                    <a:pt x="295969" y="1222096"/>
                  </a:cubicBezTo>
                  <a:cubicBezTo>
                    <a:pt x="291682" y="1231954"/>
                    <a:pt x="286968" y="1241598"/>
                    <a:pt x="282681" y="1251456"/>
                  </a:cubicBezTo>
                  <a:cubicBezTo>
                    <a:pt x="272180" y="1275245"/>
                    <a:pt x="262536" y="1292604"/>
                    <a:pt x="253320" y="1316822"/>
                  </a:cubicBezTo>
                  <a:cubicBezTo>
                    <a:pt x="245605" y="1336967"/>
                    <a:pt x="253749" y="1355826"/>
                    <a:pt x="271966" y="1366971"/>
                  </a:cubicBezTo>
                  <a:cubicBezTo>
                    <a:pt x="301755" y="1385187"/>
                    <a:pt x="324472" y="1377258"/>
                    <a:pt x="349118" y="1353041"/>
                  </a:cubicBezTo>
                  <a:cubicBezTo>
                    <a:pt x="356619" y="1345540"/>
                    <a:pt x="385551" y="1278460"/>
                    <a:pt x="400553" y="1248242"/>
                  </a:cubicBezTo>
                  <a:cubicBezTo>
                    <a:pt x="413412" y="1222524"/>
                    <a:pt x="418127" y="1186520"/>
                    <a:pt x="406768" y="1161445"/>
                  </a:cubicBezTo>
                  <a:cubicBezTo>
                    <a:pt x="403125" y="1153301"/>
                    <a:pt x="397124" y="1153301"/>
                    <a:pt x="395624" y="1138085"/>
                  </a:cubicBezTo>
                  <a:cubicBezTo>
                    <a:pt x="416198" y="1168732"/>
                    <a:pt x="433343" y="1188877"/>
                    <a:pt x="443844" y="1220381"/>
                  </a:cubicBezTo>
                  <a:cubicBezTo>
                    <a:pt x="445773" y="1226167"/>
                    <a:pt x="445130" y="1232811"/>
                    <a:pt x="445130" y="1239026"/>
                  </a:cubicBezTo>
                  <a:cubicBezTo>
                    <a:pt x="445130" y="1270530"/>
                    <a:pt x="445130" y="1302034"/>
                    <a:pt x="444701" y="1333324"/>
                  </a:cubicBezTo>
                  <a:cubicBezTo>
                    <a:pt x="444273" y="1366328"/>
                    <a:pt x="471062" y="1387116"/>
                    <a:pt x="503209" y="1382830"/>
                  </a:cubicBezTo>
                  <a:cubicBezTo>
                    <a:pt x="524854" y="1380044"/>
                    <a:pt x="543500" y="1362470"/>
                    <a:pt x="543500" y="1346611"/>
                  </a:cubicBezTo>
                  <a:cubicBezTo>
                    <a:pt x="543714" y="1304391"/>
                    <a:pt x="546286" y="1261958"/>
                    <a:pt x="537927" y="1220167"/>
                  </a:cubicBezTo>
                  <a:cubicBezTo>
                    <a:pt x="531069" y="1185877"/>
                    <a:pt x="524854" y="1150944"/>
                    <a:pt x="505566" y="1120940"/>
                  </a:cubicBezTo>
                  <a:cubicBezTo>
                    <a:pt x="481563" y="1084078"/>
                    <a:pt x="456060" y="1048288"/>
                    <a:pt x="427128" y="1015070"/>
                  </a:cubicBezTo>
                  <a:cubicBezTo>
                    <a:pt x="414484" y="1000496"/>
                    <a:pt x="402482" y="985495"/>
                    <a:pt x="390909" y="971564"/>
                  </a:cubicBezTo>
                  <a:cubicBezTo>
                    <a:pt x="418555" y="946275"/>
                    <a:pt x="449202" y="943275"/>
                    <a:pt x="481992" y="948633"/>
                  </a:cubicBezTo>
                  <a:cubicBezTo>
                    <a:pt x="486492" y="949276"/>
                    <a:pt x="490993" y="950133"/>
                    <a:pt x="495279" y="950133"/>
                  </a:cubicBezTo>
                  <a:cubicBezTo>
                    <a:pt x="534713" y="950562"/>
                    <a:pt x="573932" y="955277"/>
                    <a:pt x="613365" y="954419"/>
                  </a:cubicBezTo>
                  <a:cubicBezTo>
                    <a:pt x="666086" y="953348"/>
                    <a:pt x="718807" y="951847"/>
                    <a:pt x="770242" y="968564"/>
                  </a:cubicBezTo>
                  <a:cubicBezTo>
                    <a:pt x="818891" y="984423"/>
                    <a:pt x="851252" y="1023214"/>
                    <a:pt x="856396" y="1074220"/>
                  </a:cubicBezTo>
                  <a:cubicBezTo>
                    <a:pt x="858324" y="1093508"/>
                    <a:pt x="855324" y="1112796"/>
                    <a:pt x="857681" y="1131870"/>
                  </a:cubicBezTo>
                  <a:cubicBezTo>
                    <a:pt x="868183" y="1132727"/>
                    <a:pt x="869898" y="1125869"/>
                    <a:pt x="871826" y="1120083"/>
                  </a:cubicBezTo>
                  <a:cubicBezTo>
                    <a:pt x="884899" y="1080864"/>
                    <a:pt x="909759" y="1049360"/>
                    <a:pt x="937835" y="1020427"/>
                  </a:cubicBezTo>
                  <a:cubicBezTo>
                    <a:pt x="993556" y="963420"/>
                    <a:pt x="1060636" y="921415"/>
                    <a:pt x="1126430" y="877695"/>
                  </a:cubicBezTo>
                  <a:cubicBezTo>
                    <a:pt x="1183222" y="839762"/>
                    <a:pt x="1247088" y="813616"/>
                    <a:pt x="1303880" y="775683"/>
                  </a:cubicBezTo>
                  <a:cubicBezTo>
                    <a:pt x="1317382" y="766682"/>
                    <a:pt x="1329598" y="756180"/>
                    <a:pt x="1342457" y="746536"/>
                  </a:cubicBezTo>
                  <a:cubicBezTo>
                    <a:pt x="1345028" y="744607"/>
                    <a:pt x="1349958" y="739464"/>
                    <a:pt x="1354029" y="742036"/>
                  </a:cubicBezTo>
                  <a:cubicBezTo>
                    <a:pt x="1358530" y="744822"/>
                    <a:pt x="1359816" y="751680"/>
                    <a:pt x="1358959" y="755751"/>
                  </a:cubicBezTo>
                  <a:cubicBezTo>
                    <a:pt x="1356601" y="768396"/>
                    <a:pt x="1347171" y="778897"/>
                    <a:pt x="1339885" y="788970"/>
                  </a:cubicBezTo>
                  <a:cubicBezTo>
                    <a:pt x="1309667" y="831618"/>
                    <a:pt x="1275591" y="870837"/>
                    <a:pt x="1240444" y="909628"/>
                  </a:cubicBezTo>
                  <a:cubicBezTo>
                    <a:pt x="1212155" y="940917"/>
                    <a:pt x="1181936" y="970493"/>
                    <a:pt x="1155790" y="1003497"/>
                  </a:cubicBezTo>
                  <a:cubicBezTo>
                    <a:pt x="1127073" y="1039930"/>
                    <a:pt x="1108427" y="1079149"/>
                    <a:pt x="1109070" y="1126512"/>
                  </a:cubicBezTo>
                  <a:cubicBezTo>
                    <a:pt x="1109285" y="1139157"/>
                    <a:pt x="1108213" y="1151801"/>
                    <a:pt x="1108856" y="1164231"/>
                  </a:cubicBezTo>
                  <a:cubicBezTo>
                    <a:pt x="1110142" y="1189520"/>
                    <a:pt x="1103498" y="1211809"/>
                    <a:pt x="1087425" y="1231740"/>
                  </a:cubicBezTo>
                  <a:cubicBezTo>
                    <a:pt x="1067065" y="1257028"/>
                    <a:pt x="1049920" y="1284246"/>
                    <a:pt x="1032989" y="1311892"/>
                  </a:cubicBezTo>
                  <a:cubicBezTo>
                    <a:pt x="1024631" y="1325608"/>
                    <a:pt x="1021416" y="1339753"/>
                    <a:pt x="1029774" y="1355184"/>
                  </a:cubicBezTo>
                  <a:cubicBezTo>
                    <a:pt x="1045205" y="1383687"/>
                    <a:pt x="1082281" y="1389259"/>
                    <a:pt x="1107141" y="1363327"/>
                  </a:cubicBezTo>
                  <a:cubicBezTo>
                    <a:pt x="1138002" y="1330966"/>
                    <a:pt x="1162434" y="1293247"/>
                    <a:pt x="1186009" y="1255314"/>
                  </a:cubicBezTo>
                  <a:cubicBezTo>
                    <a:pt x="1199724" y="1233240"/>
                    <a:pt x="1198653" y="1207094"/>
                    <a:pt x="1202082" y="1182448"/>
                  </a:cubicBezTo>
                  <a:cubicBezTo>
                    <a:pt x="1204011" y="1168303"/>
                    <a:pt x="1204439" y="1153730"/>
                    <a:pt x="1209797" y="1140228"/>
                  </a:cubicBezTo>
                  <a:cubicBezTo>
                    <a:pt x="1212155" y="1134013"/>
                    <a:pt x="1212369" y="1129727"/>
                    <a:pt x="1220084" y="1130370"/>
                  </a:cubicBezTo>
                  <a:cubicBezTo>
                    <a:pt x="1229085" y="1130798"/>
                    <a:pt x="1233800" y="1147515"/>
                    <a:pt x="1233800" y="1153944"/>
                  </a:cubicBezTo>
                  <a:cubicBezTo>
                    <a:pt x="1235086" y="1194235"/>
                    <a:pt x="1240658" y="1238812"/>
                    <a:pt x="1237444" y="1253171"/>
                  </a:cubicBezTo>
                  <a:cubicBezTo>
                    <a:pt x="1230585" y="1277388"/>
                    <a:pt x="1211297" y="1309321"/>
                    <a:pt x="1204654" y="1333538"/>
                  </a:cubicBezTo>
                  <a:cubicBezTo>
                    <a:pt x="1199939" y="1350469"/>
                    <a:pt x="1205939" y="1363756"/>
                    <a:pt x="1220084" y="1373615"/>
                  </a:cubicBezTo>
                  <a:cubicBezTo>
                    <a:pt x="1234014" y="1383473"/>
                    <a:pt x="1252659" y="1383473"/>
                    <a:pt x="1271734" y="1374043"/>
                  </a:cubicBezTo>
                  <a:cubicBezTo>
                    <a:pt x="1289093" y="1364828"/>
                    <a:pt x="1319954" y="1307606"/>
                    <a:pt x="1323597" y="1250385"/>
                  </a:cubicBezTo>
                  <a:cubicBezTo>
                    <a:pt x="1322740" y="1217166"/>
                    <a:pt x="1320596" y="1181805"/>
                    <a:pt x="1316953" y="1148801"/>
                  </a:cubicBezTo>
                  <a:cubicBezTo>
                    <a:pt x="1314810" y="1128227"/>
                    <a:pt x="1316953" y="1109796"/>
                    <a:pt x="1326597" y="1091794"/>
                  </a:cubicBezTo>
                  <a:cubicBezTo>
                    <a:pt x="1354886" y="1038644"/>
                    <a:pt x="1381033" y="984423"/>
                    <a:pt x="1405464" y="929559"/>
                  </a:cubicBezTo>
                  <a:cubicBezTo>
                    <a:pt x="1411465" y="916057"/>
                    <a:pt x="1413180" y="913700"/>
                    <a:pt x="1413180" y="913700"/>
                  </a:cubicBezTo>
                  <a:cubicBezTo>
                    <a:pt x="1531909" y="914986"/>
                    <a:pt x="1544767" y="845763"/>
                    <a:pt x="1538338" y="784898"/>
                  </a:cubicBezTo>
                  <a:close/>
                  <a:moveTo>
                    <a:pt x="1482402" y="716104"/>
                  </a:moveTo>
                  <a:cubicBezTo>
                    <a:pt x="1470830" y="713103"/>
                    <a:pt x="1454542" y="716318"/>
                    <a:pt x="1450470" y="717390"/>
                  </a:cubicBezTo>
                  <a:cubicBezTo>
                    <a:pt x="1450470" y="717390"/>
                    <a:pt x="1449398" y="713961"/>
                    <a:pt x="1443398" y="699173"/>
                  </a:cubicBezTo>
                  <a:cubicBezTo>
                    <a:pt x="1442969" y="698316"/>
                    <a:pt x="1442755" y="697459"/>
                    <a:pt x="1442541" y="696601"/>
                  </a:cubicBezTo>
                  <a:cubicBezTo>
                    <a:pt x="1430967" y="665097"/>
                    <a:pt x="1430967" y="659311"/>
                    <a:pt x="1458399" y="634451"/>
                  </a:cubicBezTo>
                  <a:cubicBezTo>
                    <a:pt x="1473616" y="654810"/>
                    <a:pt x="1477474" y="692958"/>
                    <a:pt x="1482402" y="716104"/>
                  </a:cubicBezTo>
                  <a:close/>
                  <a:moveTo>
                    <a:pt x="153665" y="842763"/>
                  </a:moveTo>
                  <a:cubicBezTo>
                    <a:pt x="150236" y="853478"/>
                    <a:pt x="151308" y="866337"/>
                    <a:pt x="139949" y="873623"/>
                  </a:cubicBezTo>
                  <a:cubicBezTo>
                    <a:pt x="132448" y="878553"/>
                    <a:pt x="106945" y="885196"/>
                    <a:pt x="98158" y="884125"/>
                  </a:cubicBezTo>
                  <a:cubicBezTo>
                    <a:pt x="54438" y="884339"/>
                    <a:pt x="22934" y="836547"/>
                    <a:pt x="27435" y="790899"/>
                  </a:cubicBezTo>
                  <a:cubicBezTo>
                    <a:pt x="28935" y="774825"/>
                    <a:pt x="37079" y="759395"/>
                    <a:pt x="45437" y="745036"/>
                  </a:cubicBezTo>
                  <a:cubicBezTo>
                    <a:pt x="50581" y="736463"/>
                    <a:pt x="62582" y="736463"/>
                    <a:pt x="68583" y="742893"/>
                  </a:cubicBezTo>
                  <a:cubicBezTo>
                    <a:pt x="78870" y="754037"/>
                    <a:pt x="89371" y="765396"/>
                    <a:pt x="97730" y="777826"/>
                  </a:cubicBezTo>
                  <a:cubicBezTo>
                    <a:pt x="109731" y="796042"/>
                    <a:pt x="125804" y="809973"/>
                    <a:pt x="141235" y="824546"/>
                  </a:cubicBezTo>
                  <a:cubicBezTo>
                    <a:pt x="147021" y="829689"/>
                    <a:pt x="157094" y="832261"/>
                    <a:pt x="153665" y="842763"/>
                  </a:cubicBezTo>
                  <a:close/>
                  <a:moveTo>
                    <a:pt x="333473" y="969850"/>
                  </a:moveTo>
                  <a:cubicBezTo>
                    <a:pt x="315685" y="971993"/>
                    <a:pt x="299612" y="982066"/>
                    <a:pt x="281395" y="982708"/>
                  </a:cubicBezTo>
                  <a:cubicBezTo>
                    <a:pt x="277966" y="982708"/>
                    <a:pt x="274109" y="984852"/>
                    <a:pt x="273894" y="989138"/>
                  </a:cubicBezTo>
                  <a:cubicBezTo>
                    <a:pt x="273466" y="994496"/>
                    <a:pt x="277109" y="996853"/>
                    <a:pt x="281395" y="998782"/>
                  </a:cubicBezTo>
                  <a:cubicBezTo>
                    <a:pt x="286968" y="1001354"/>
                    <a:pt x="291896" y="997710"/>
                    <a:pt x="297040" y="997068"/>
                  </a:cubicBezTo>
                  <a:cubicBezTo>
                    <a:pt x="314828" y="994710"/>
                    <a:pt x="332402" y="989567"/>
                    <a:pt x="349118" y="984209"/>
                  </a:cubicBezTo>
                  <a:cubicBezTo>
                    <a:pt x="369263" y="977565"/>
                    <a:pt x="379979" y="985709"/>
                    <a:pt x="390480" y="998782"/>
                  </a:cubicBezTo>
                  <a:cubicBezTo>
                    <a:pt x="411911" y="1025357"/>
                    <a:pt x="432914" y="1052146"/>
                    <a:pt x="453488" y="1079363"/>
                  </a:cubicBezTo>
                  <a:cubicBezTo>
                    <a:pt x="464204" y="1093722"/>
                    <a:pt x="475991" y="1107010"/>
                    <a:pt x="485421" y="1122440"/>
                  </a:cubicBezTo>
                  <a:cubicBezTo>
                    <a:pt x="514567" y="1170232"/>
                    <a:pt x="521425" y="1223382"/>
                    <a:pt x="525926" y="1277174"/>
                  </a:cubicBezTo>
                  <a:cubicBezTo>
                    <a:pt x="527640" y="1297748"/>
                    <a:pt x="526569" y="1318536"/>
                    <a:pt x="526355" y="1339110"/>
                  </a:cubicBezTo>
                  <a:cubicBezTo>
                    <a:pt x="526140" y="1354326"/>
                    <a:pt x="513924" y="1366971"/>
                    <a:pt x="495279" y="1366757"/>
                  </a:cubicBezTo>
                  <a:cubicBezTo>
                    <a:pt x="477063" y="1366542"/>
                    <a:pt x="462275" y="1357113"/>
                    <a:pt x="462275" y="1339325"/>
                  </a:cubicBezTo>
                  <a:cubicBezTo>
                    <a:pt x="462061" y="1312321"/>
                    <a:pt x="460989" y="1285318"/>
                    <a:pt x="463775" y="1258529"/>
                  </a:cubicBezTo>
                  <a:cubicBezTo>
                    <a:pt x="467204" y="1224239"/>
                    <a:pt x="456703" y="1195092"/>
                    <a:pt x="438700" y="1167231"/>
                  </a:cubicBezTo>
                  <a:cubicBezTo>
                    <a:pt x="430985" y="1155230"/>
                    <a:pt x="424770" y="1142157"/>
                    <a:pt x="416412" y="1130584"/>
                  </a:cubicBezTo>
                  <a:cubicBezTo>
                    <a:pt x="410197" y="1122012"/>
                    <a:pt x="403125" y="1113439"/>
                    <a:pt x="392838" y="1108939"/>
                  </a:cubicBezTo>
                  <a:cubicBezTo>
                    <a:pt x="386837" y="1106367"/>
                    <a:pt x="381051" y="1104652"/>
                    <a:pt x="375050" y="1109153"/>
                  </a:cubicBezTo>
                  <a:cubicBezTo>
                    <a:pt x="369049" y="1113653"/>
                    <a:pt x="369049" y="1119868"/>
                    <a:pt x="371192" y="1126084"/>
                  </a:cubicBezTo>
                  <a:cubicBezTo>
                    <a:pt x="373764" y="1133799"/>
                    <a:pt x="375693" y="1142157"/>
                    <a:pt x="380194" y="1148586"/>
                  </a:cubicBezTo>
                  <a:cubicBezTo>
                    <a:pt x="404196" y="1183734"/>
                    <a:pt x="395624" y="1218881"/>
                    <a:pt x="380622" y="1253385"/>
                  </a:cubicBezTo>
                  <a:cubicBezTo>
                    <a:pt x="369906" y="1278031"/>
                    <a:pt x="356190" y="1301177"/>
                    <a:pt x="343331" y="1324751"/>
                  </a:cubicBezTo>
                  <a:cubicBezTo>
                    <a:pt x="338188" y="1334181"/>
                    <a:pt x="331330" y="1342753"/>
                    <a:pt x="322543" y="1349183"/>
                  </a:cubicBezTo>
                  <a:cubicBezTo>
                    <a:pt x="307327" y="1360327"/>
                    <a:pt x="289968" y="1358184"/>
                    <a:pt x="277324" y="1344897"/>
                  </a:cubicBezTo>
                  <a:cubicBezTo>
                    <a:pt x="255035" y="1333967"/>
                    <a:pt x="289968" y="1267744"/>
                    <a:pt x="307541" y="1243527"/>
                  </a:cubicBezTo>
                  <a:cubicBezTo>
                    <a:pt x="328115" y="1200879"/>
                    <a:pt x="325115" y="1177304"/>
                    <a:pt x="303898" y="1146015"/>
                  </a:cubicBezTo>
                  <a:cubicBezTo>
                    <a:pt x="276252" y="1105295"/>
                    <a:pt x="246248" y="1066076"/>
                    <a:pt x="216887" y="1026214"/>
                  </a:cubicBezTo>
                  <a:cubicBezTo>
                    <a:pt x="199742" y="1003068"/>
                    <a:pt x="186455" y="977565"/>
                    <a:pt x="171239" y="953133"/>
                  </a:cubicBezTo>
                  <a:cubicBezTo>
                    <a:pt x="159666" y="934488"/>
                    <a:pt x="156879" y="914128"/>
                    <a:pt x="162666" y="893554"/>
                  </a:cubicBezTo>
                  <a:cubicBezTo>
                    <a:pt x="166524" y="879838"/>
                    <a:pt x="163523" y="864408"/>
                    <a:pt x="175525" y="850478"/>
                  </a:cubicBezTo>
                  <a:cubicBezTo>
                    <a:pt x="191813" y="860765"/>
                    <a:pt x="207029" y="870194"/>
                    <a:pt x="222031" y="879410"/>
                  </a:cubicBezTo>
                  <a:cubicBezTo>
                    <a:pt x="227817" y="882839"/>
                    <a:pt x="229103" y="885625"/>
                    <a:pt x="223316" y="891411"/>
                  </a:cubicBezTo>
                  <a:cubicBezTo>
                    <a:pt x="214958" y="899984"/>
                    <a:pt x="221388" y="903842"/>
                    <a:pt x="229746" y="905127"/>
                  </a:cubicBezTo>
                  <a:cubicBezTo>
                    <a:pt x="263607" y="910914"/>
                    <a:pt x="297469" y="912843"/>
                    <a:pt x="331544" y="908128"/>
                  </a:cubicBezTo>
                  <a:cubicBezTo>
                    <a:pt x="360476" y="904056"/>
                    <a:pt x="380836" y="887982"/>
                    <a:pt x="396267" y="864408"/>
                  </a:cubicBezTo>
                  <a:cubicBezTo>
                    <a:pt x="407625" y="846834"/>
                    <a:pt x="411483" y="833761"/>
                    <a:pt x="426485" y="819617"/>
                  </a:cubicBezTo>
                  <a:cubicBezTo>
                    <a:pt x="436343" y="810187"/>
                    <a:pt x="453488" y="804829"/>
                    <a:pt x="465489" y="812973"/>
                  </a:cubicBezTo>
                  <a:cubicBezTo>
                    <a:pt x="477920" y="821760"/>
                    <a:pt x="482206" y="837619"/>
                    <a:pt x="476634" y="847906"/>
                  </a:cubicBezTo>
                  <a:cubicBezTo>
                    <a:pt x="444058" y="906413"/>
                    <a:pt x="408268" y="961063"/>
                    <a:pt x="333473" y="969850"/>
                  </a:cubicBezTo>
                  <a:close/>
                  <a:moveTo>
                    <a:pt x="1243873" y="791328"/>
                  </a:moveTo>
                  <a:cubicBezTo>
                    <a:pt x="1193723" y="817474"/>
                    <a:pt x="1143575" y="844048"/>
                    <a:pt x="1096211" y="874909"/>
                  </a:cubicBezTo>
                  <a:cubicBezTo>
                    <a:pt x="1017130" y="926344"/>
                    <a:pt x="938692" y="978851"/>
                    <a:pt x="882113" y="1057075"/>
                  </a:cubicBezTo>
                  <a:cubicBezTo>
                    <a:pt x="880827" y="1059004"/>
                    <a:pt x="877827" y="1059861"/>
                    <a:pt x="875041" y="1061361"/>
                  </a:cubicBezTo>
                  <a:cubicBezTo>
                    <a:pt x="868826" y="1045931"/>
                    <a:pt x="863682" y="1030714"/>
                    <a:pt x="857039" y="1016356"/>
                  </a:cubicBezTo>
                  <a:cubicBezTo>
                    <a:pt x="841822" y="983780"/>
                    <a:pt x="816748" y="962778"/>
                    <a:pt x="782243" y="951205"/>
                  </a:cubicBezTo>
                  <a:cubicBezTo>
                    <a:pt x="739809" y="937060"/>
                    <a:pt x="696733" y="932345"/>
                    <a:pt x="652370" y="935131"/>
                  </a:cubicBezTo>
                  <a:cubicBezTo>
                    <a:pt x="584219" y="939203"/>
                    <a:pt x="516710" y="931273"/>
                    <a:pt x="446201" y="927201"/>
                  </a:cubicBezTo>
                  <a:cubicBezTo>
                    <a:pt x="455845" y="905985"/>
                    <a:pt x="467847" y="889482"/>
                    <a:pt x="479849" y="873409"/>
                  </a:cubicBezTo>
                  <a:cubicBezTo>
                    <a:pt x="485421" y="866122"/>
                    <a:pt x="490350" y="858836"/>
                    <a:pt x="492922" y="850049"/>
                  </a:cubicBezTo>
                  <a:cubicBezTo>
                    <a:pt x="493350" y="848763"/>
                    <a:pt x="493565" y="847477"/>
                    <a:pt x="493993" y="846406"/>
                  </a:cubicBezTo>
                  <a:cubicBezTo>
                    <a:pt x="493993" y="846191"/>
                    <a:pt x="493993" y="845763"/>
                    <a:pt x="494208" y="845548"/>
                  </a:cubicBezTo>
                  <a:cubicBezTo>
                    <a:pt x="494422" y="844691"/>
                    <a:pt x="494636" y="843620"/>
                    <a:pt x="494636" y="842763"/>
                  </a:cubicBezTo>
                  <a:cubicBezTo>
                    <a:pt x="494636" y="842548"/>
                    <a:pt x="494636" y="842119"/>
                    <a:pt x="494636" y="841905"/>
                  </a:cubicBezTo>
                  <a:cubicBezTo>
                    <a:pt x="494636" y="841048"/>
                    <a:pt x="494851" y="839976"/>
                    <a:pt x="494851" y="839119"/>
                  </a:cubicBezTo>
                  <a:cubicBezTo>
                    <a:pt x="494851" y="838905"/>
                    <a:pt x="494851" y="838691"/>
                    <a:pt x="494851" y="838262"/>
                  </a:cubicBezTo>
                  <a:cubicBezTo>
                    <a:pt x="494851" y="837190"/>
                    <a:pt x="494851" y="836333"/>
                    <a:pt x="494851" y="835262"/>
                  </a:cubicBezTo>
                  <a:cubicBezTo>
                    <a:pt x="494851" y="835047"/>
                    <a:pt x="494851" y="834833"/>
                    <a:pt x="494851" y="834619"/>
                  </a:cubicBezTo>
                  <a:cubicBezTo>
                    <a:pt x="494851" y="833547"/>
                    <a:pt x="494636" y="832475"/>
                    <a:pt x="494636" y="831618"/>
                  </a:cubicBezTo>
                  <a:cubicBezTo>
                    <a:pt x="494636" y="831404"/>
                    <a:pt x="494636" y="831404"/>
                    <a:pt x="494636" y="831190"/>
                  </a:cubicBezTo>
                  <a:cubicBezTo>
                    <a:pt x="494422" y="830118"/>
                    <a:pt x="494208" y="829046"/>
                    <a:pt x="493993" y="827975"/>
                  </a:cubicBezTo>
                  <a:cubicBezTo>
                    <a:pt x="493993" y="827975"/>
                    <a:pt x="493993" y="827761"/>
                    <a:pt x="493993" y="827761"/>
                  </a:cubicBezTo>
                  <a:cubicBezTo>
                    <a:pt x="493779" y="826689"/>
                    <a:pt x="493350" y="825618"/>
                    <a:pt x="493136" y="824546"/>
                  </a:cubicBezTo>
                  <a:cubicBezTo>
                    <a:pt x="493136" y="824546"/>
                    <a:pt x="493136" y="824546"/>
                    <a:pt x="493136" y="824546"/>
                  </a:cubicBezTo>
                  <a:cubicBezTo>
                    <a:pt x="492708" y="823474"/>
                    <a:pt x="492493" y="822403"/>
                    <a:pt x="492065" y="821331"/>
                  </a:cubicBezTo>
                  <a:cubicBezTo>
                    <a:pt x="488850" y="813616"/>
                    <a:pt x="483492" y="806544"/>
                    <a:pt x="476634" y="801400"/>
                  </a:cubicBezTo>
                  <a:cubicBezTo>
                    <a:pt x="458632" y="787684"/>
                    <a:pt x="436343" y="788756"/>
                    <a:pt x="417698" y="799257"/>
                  </a:cubicBezTo>
                  <a:cubicBezTo>
                    <a:pt x="413412" y="801614"/>
                    <a:pt x="408697" y="806544"/>
                    <a:pt x="404196" y="812759"/>
                  </a:cubicBezTo>
                  <a:cubicBezTo>
                    <a:pt x="403982" y="813187"/>
                    <a:pt x="403553" y="813616"/>
                    <a:pt x="403339" y="814045"/>
                  </a:cubicBezTo>
                  <a:cubicBezTo>
                    <a:pt x="403125" y="814259"/>
                    <a:pt x="402910" y="814473"/>
                    <a:pt x="402696" y="814902"/>
                  </a:cubicBezTo>
                  <a:cubicBezTo>
                    <a:pt x="402482" y="815330"/>
                    <a:pt x="402053" y="815759"/>
                    <a:pt x="401839" y="816188"/>
                  </a:cubicBezTo>
                  <a:cubicBezTo>
                    <a:pt x="401625" y="816402"/>
                    <a:pt x="401410" y="816616"/>
                    <a:pt x="401410" y="816831"/>
                  </a:cubicBezTo>
                  <a:cubicBezTo>
                    <a:pt x="400339" y="818331"/>
                    <a:pt x="399267" y="820045"/>
                    <a:pt x="398196" y="821760"/>
                  </a:cubicBezTo>
                  <a:cubicBezTo>
                    <a:pt x="397981" y="821974"/>
                    <a:pt x="397981" y="822188"/>
                    <a:pt x="397767" y="822403"/>
                  </a:cubicBezTo>
                  <a:cubicBezTo>
                    <a:pt x="397339" y="822831"/>
                    <a:pt x="397124" y="823474"/>
                    <a:pt x="396695" y="824117"/>
                  </a:cubicBezTo>
                  <a:cubicBezTo>
                    <a:pt x="396481" y="824331"/>
                    <a:pt x="396481" y="824546"/>
                    <a:pt x="396267" y="824760"/>
                  </a:cubicBezTo>
                  <a:cubicBezTo>
                    <a:pt x="395195" y="826689"/>
                    <a:pt x="393909" y="828403"/>
                    <a:pt x="392838" y="830332"/>
                  </a:cubicBezTo>
                  <a:cubicBezTo>
                    <a:pt x="392838" y="830332"/>
                    <a:pt x="392623" y="830547"/>
                    <a:pt x="392623" y="830547"/>
                  </a:cubicBezTo>
                  <a:cubicBezTo>
                    <a:pt x="392195" y="831190"/>
                    <a:pt x="391981" y="831832"/>
                    <a:pt x="391552" y="832475"/>
                  </a:cubicBezTo>
                  <a:cubicBezTo>
                    <a:pt x="391552" y="832475"/>
                    <a:pt x="391552" y="832690"/>
                    <a:pt x="391338" y="832690"/>
                  </a:cubicBezTo>
                  <a:cubicBezTo>
                    <a:pt x="386837" y="840619"/>
                    <a:pt x="382765" y="848335"/>
                    <a:pt x="379336" y="854550"/>
                  </a:cubicBezTo>
                  <a:cubicBezTo>
                    <a:pt x="379336" y="854550"/>
                    <a:pt x="379336" y="854550"/>
                    <a:pt x="379336" y="854550"/>
                  </a:cubicBezTo>
                  <a:cubicBezTo>
                    <a:pt x="378907" y="855192"/>
                    <a:pt x="378693" y="855836"/>
                    <a:pt x="378264" y="856478"/>
                  </a:cubicBezTo>
                  <a:cubicBezTo>
                    <a:pt x="378264" y="856478"/>
                    <a:pt x="378264" y="856693"/>
                    <a:pt x="378050" y="856693"/>
                  </a:cubicBezTo>
                  <a:cubicBezTo>
                    <a:pt x="377407" y="857979"/>
                    <a:pt x="376550" y="859264"/>
                    <a:pt x="375907" y="860336"/>
                  </a:cubicBezTo>
                  <a:cubicBezTo>
                    <a:pt x="375907" y="860550"/>
                    <a:pt x="375693" y="860550"/>
                    <a:pt x="375693" y="860765"/>
                  </a:cubicBezTo>
                  <a:cubicBezTo>
                    <a:pt x="375478" y="861193"/>
                    <a:pt x="375264" y="861622"/>
                    <a:pt x="375050" y="861836"/>
                  </a:cubicBezTo>
                  <a:cubicBezTo>
                    <a:pt x="375050" y="862051"/>
                    <a:pt x="374836" y="862051"/>
                    <a:pt x="374836" y="862265"/>
                  </a:cubicBezTo>
                  <a:cubicBezTo>
                    <a:pt x="374621" y="862693"/>
                    <a:pt x="374193" y="863122"/>
                    <a:pt x="373978" y="863551"/>
                  </a:cubicBezTo>
                  <a:cubicBezTo>
                    <a:pt x="373978" y="863551"/>
                    <a:pt x="373978" y="863551"/>
                    <a:pt x="373978" y="863551"/>
                  </a:cubicBezTo>
                  <a:cubicBezTo>
                    <a:pt x="373764" y="863979"/>
                    <a:pt x="373550" y="864194"/>
                    <a:pt x="373335" y="864622"/>
                  </a:cubicBezTo>
                  <a:cubicBezTo>
                    <a:pt x="373335" y="864622"/>
                    <a:pt x="373121" y="864837"/>
                    <a:pt x="373121" y="864837"/>
                  </a:cubicBezTo>
                  <a:cubicBezTo>
                    <a:pt x="372907" y="865051"/>
                    <a:pt x="372693" y="865265"/>
                    <a:pt x="372693" y="865480"/>
                  </a:cubicBezTo>
                  <a:cubicBezTo>
                    <a:pt x="372693" y="865480"/>
                    <a:pt x="372478" y="865694"/>
                    <a:pt x="372478" y="865694"/>
                  </a:cubicBezTo>
                  <a:cubicBezTo>
                    <a:pt x="372264" y="865908"/>
                    <a:pt x="372050" y="866122"/>
                    <a:pt x="371835" y="866337"/>
                  </a:cubicBezTo>
                  <a:cubicBezTo>
                    <a:pt x="343331" y="894626"/>
                    <a:pt x="309899" y="899770"/>
                    <a:pt x="272823" y="885625"/>
                  </a:cubicBezTo>
                  <a:cubicBezTo>
                    <a:pt x="245605" y="875338"/>
                    <a:pt x="222459" y="858193"/>
                    <a:pt x="198242" y="842977"/>
                  </a:cubicBezTo>
                  <a:cubicBezTo>
                    <a:pt x="138663" y="805043"/>
                    <a:pt x="95158" y="751465"/>
                    <a:pt x="56367" y="694244"/>
                  </a:cubicBezTo>
                  <a:cubicBezTo>
                    <a:pt x="30864" y="656525"/>
                    <a:pt x="21220" y="612377"/>
                    <a:pt x="18005" y="566942"/>
                  </a:cubicBezTo>
                  <a:cubicBezTo>
                    <a:pt x="17791" y="563513"/>
                    <a:pt x="17576" y="560299"/>
                    <a:pt x="17362" y="556870"/>
                  </a:cubicBezTo>
                  <a:cubicBezTo>
                    <a:pt x="17362" y="555584"/>
                    <a:pt x="17362" y="554298"/>
                    <a:pt x="17148" y="553012"/>
                  </a:cubicBezTo>
                  <a:cubicBezTo>
                    <a:pt x="17148" y="551083"/>
                    <a:pt x="16934" y="548940"/>
                    <a:pt x="16934" y="547011"/>
                  </a:cubicBezTo>
                  <a:cubicBezTo>
                    <a:pt x="16934" y="545511"/>
                    <a:pt x="16934" y="543797"/>
                    <a:pt x="16934" y="542296"/>
                  </a:cubicBezTo>
                  <a:cubicBezTo>
                    <a:pt x="16934" y="539510"/>
                    <a:pt x="16934" y="536938"/>
                    <a:pt x="16934" y="534153"/>
                  </a:cubicBezTo>
                  <a:cubicBezTo>
                    <a:pt x="18005" y="423996"/>
                    <a:pt x="63868" y="330984"/>
                    <a:pt x="139734" y="249760"/>
                  </a:cubicBezTo>
                  <a:cubicBezTo>
                    <a:pt x="179597" y="207111"/>
                    <a:pt x="222674" y="167464"/>
                    <a:pt x="272823" y="137246"/>
                  </a:cubicBezTo>
                  <a:cubicBezTo>
                    <a:pt x="313542" y="112814"/>
                    <a:pt x="357048" y="93097"/>
                    <a:pt x="402696" y="78524"/>
                  </a:cubicBezTo>
                  <a:cubicBezTo>
                    <a:pt x="681945" y="-12130"/>
                    <a:pt x="980911" y="22160"/>
                    <a:pt x="1021845" y="28804"/>
                  </a:cubicBezTo>
                  <a:cubicBezTo>
                    <a:pt x="1089996" y="39519"/>
                    <a:pt x="1153862" y="62236"/>
                    <a:pt x="1215369" y="92454"/>
                  </a:cubicBezTo>
                  <a:cubicBezTo>
                    <a:pt x="1234229" y="101670"/>
                    <a:pt x="1276234" y="132102"/>
                    <a:pt x="1314167" y="162749"/>
                  </a:cubicBezTo>
                  <a:cubicBezTo>
                    <a:pt x="1314167" y="162749"/>
                    <a:pt x="1314167" y="162749"/>
                    <a:pt x="1314167" y="162749"/>
                  </a:cubicBezTo>
                  <a:cubicBezTo>
                    <a:pt x="1314810" y="163392"/>
                    <a:pt x="1315668" y="164035"/>
                    <a:pt x="1316310" y="164463"/>
                  </a:cubicBezTo>
                  <a:cubicBezTo>
                    <a:pt x="1316739" y="164678"/>
                    <a:pt x="1316953" y="165106"/>
                    <a:pt x="1317382" y="165320"/>
                  </a:cubicBezTo>
                  <a:cubicBezTo>
                    <a:pt x="1318025" y="165964"/>
                    <a:pt x="1318882" y="166392"/>
                    <a:pt x="1319525" y="167035"/>
                  </a:cubicBezTo>
                  <a:cubicBezTo>
                    <a:pt x="1319954" y="167249"/>
                    <a:pt x="1320168" y="167678"/>
                    <a:pt x="1320596" y="167892"/>
                  </a:cubicBezTo>
                  <a:cubicBezTo>
                    <a:pt x="1321239" y="168535"/>
                    <a:pt x="1321882" y="168964"/>
                    <a:pt x="1322526" y="169607"/>
                  </a:cubicBezTo>
                  <a:cubicBezTo>
                    <a:pt x="1322954" y="170036"/>
                    <a:pt x="1323383" y="170250"/>
                    <a:pt x="1323811" y="170678"/>
                  </a:cubicBezTo>
                  <a:cubicBezTo>
                    <a:pt x="1324454" y="171107"/>
                    <a:pt x="1325097" y="171750"/>
                    <a:pt x="1325740" y="172179"/>
                  </a:cubicBezTo>
                  <a:cubicBezTo>
                    <a:pt x="1326169" y="172607"/>
                    <a:pt x="1326597" y="172821"/>
                    <a:pt x="1327026" y="173250"/>
                  </a:cubicBezTo>
                  <a:cubicBezTo>
                    <a:pt x="1327669" y="173679"/>
                    <a:pt x="1328312" y="174322"/>
                    <a:pt x="1328955" y="174750"/>
                  </a:cubicBezTo>
                  <a:cubicBezTo>
                    <a:pt x="1329383" y="175179"/>
                    <a:pt x="1329812" y="175393"/>
                    <a:pt x="1330240" y="175822"/>
                  </a:cubicBezTo>
                  <a:cubicBezTo>
                    <a:pt x="1330883" y="176251"/>
                    <a:pt x="1331527" y="176893"/>
                    <a:pt x="1332170" y="177322"/>
                  </a:cubicBezTo>
                  <a:cubicBezTo>
                    <a:pt x="1332598" y="177751"/>
                    <a:pt x="1333027" y="177965"/>
                    <a:pt x="1333455" y="178394"/>
                  </a:cubicBezTo>
                  <a:cubicBezTo>
                    <a:pt x="1334098" y="178822"/>
                    <a:pt x="1334741" y="179465"/>
                    <a:pt x="1335170" y="179894"/>
                  </a:cubicBezTo>
                  <a:cubicBezTo>
                    <a:pt x="1335598" y="180322"/>
                    <a:pt x="1336027" y="180537"/>
                    <a:pt x="1336456" y="180965"/>
                  </a:cubicBezTo>
                  <a:cubicBezTo>
                    <a:pt x="1337099" y="181394"/>
                    <a:pt x="1337741" y="182037"/>
                    <a:pt x="1338170" y="182465"/>
                  </a:cubicBezTo>
                  <a:cubicBezTo>
                    <a:pt x="1338599" y="182894"/>
                    <a:pt x="1339027" y="183109"/>
                    <a:pt x="1339456" y="183537"/>
                  </a:cubicBezTo>
                  <a:cubicBezTo>
                    <a:pt x="1340099" y="183966"/>
                    <a:pt x="1340528" y="184609"/>
                    <a:pt x="1341171" y="185037"/>
                  </a:cubicBezTo>
                  <a:cubicBezTo>
                    <a:pt x="1341599" y="185466"/>
                    <a:pt x="1342028" y="185680"/>
                    <a:pt x="1342457" y="186109"/>
                  </a:cubicBezTo>
                  <a:cubicBezTo>
                    <a:pt x="1343099" y="186537"/>
                    <a:pt x="1343528" y="187181"/>
                    <a:pt x="1344171" y="187609"/>
                  </a:cubicBezTo>
                  <a:cubicBezTo>
                    <a:pt x="1344600" y="188038"/>
                    <a:pt x="1345028" y="188252"/>
                    <a:pt x="1345457" y="188681"/>
                  </a:cubicBezTo>
                  <a:cubicBezTo>
                    <a:pt x="1346100" y="189109"/>
                    <a:pt x="1346528" y="189752"/>
                    <a:pt x="1347171" y="190181"/>
                  </a:cubicBezTo>
                  <a:cubicBezTo>
                    <a:pt x="1347600" y="190609"/>
                    <a:pt x="1348028" y="190824"/>
                    <a:pt x="1348243" y="191253"/>
                  </a:cubicBezTo>
                  <a:cubicBezTo>
                    <a:pt x="1348886" y="191681"/>
                    <a:pt x="1349315" y="192324"/>
                    <a:pt x="1349958" y="192753"/>
                  </a:cubicBezTo>
                  <a:cubicBezTo>
                    <a:pt x="1350386" y="193181"/>
                    <a:pt x="1350815" y="193396"/>
                    <a:pt x="1351029" y="193824"/>
                  </a:cubicBezTo>
                  <a:cubicBezTo>
                    <a:pt x="1351458" y="194253"/>
                    <a:pt x="1352101" y="194681"/>
                    <a:pt x="1352529" y="195324"/>
                  </a:cubicBezTo>
                  <a:cubicBezTo>
                    <a:pt x="1352958" y="195753"/>
                    <a:pt x="1353172" y="195967"/>
                    <a:pt x="1353601" y="196396"/>
                  </a:cubicBezTo>
                  <a:cubicBezTo>
                    <a:pt x="1354029" y="196825"/>
                    <a:pt x="1354672" y="197253"/>
                    <a:pt x="1355101" y="197896"/>
                  </a:cubicBezTo>
                  <a:cubicBezTo>
                    <a:pt x="1355315" y="198110"/>
                    <a:pt x="1355744" y="198539"/>
                    <a:pt x="1355958" y="198753"/>
                  </a:cubicBezTo>
                  <a:cubicBezTo>
                    <a:pt x="1357030" y="199825"/>
                    <a:pt x="1358101" y="200682"/>
                    <a:pt x="1359173" y="201539"/>
                  </a:cubicBezTo>
                  <a:cubicBezTo>
                    <a:pt x="1359602" y="201754"/>
                    <a:pt x="1359816" y="202182"/>
                    <a:pt x="1360244" y="202397"/>
                  </a:cubicBezTo>
                  <a:cubicBezTo>
                    <a:pt x="1360673" y="202825"/>
                    <a:pt x="1361102" y="203254"/>
                    <a:pt x="1361530" y="203682"/>
                  </a:cubicBezTo>
                  <a:cubicBezTo>
                    <a:pt x="1361959" y="204111"/>
                    <a:pt x="1362173" y="204326"/>
                    <a:pt x="1362602" y="204754"/>
                  </a:cubicBezTo>
                  <a:cubicBezTo>
                    <a:pt x="1363030" y="205183"/>
                    <a:pt x="1363459" y="205611"/>
                    <a:pt x="1363888" y="206040"/>
                  </a:cubicBezTo>
                  <a:cubicBezTo>
                    <a:pt x="1364316" y="206469"/>
                    <a:pt x="1364530" y="206683"/>
                    <a:pt x="1364959" y="207111"/>
                  </a:cubicBezTo>
                  <a:cubicBezTo>
                    <a:pt x="1365388" y="207540"/>
                    <a:pt x="1365817" y="207754"/>
                    <a:pt x="1366031" y="208183"/>
                  </a:cubicBezTo>
                  <a:cubicBezTo>
                    <a:pt x="1366460" y="208612"/>
                    <a:pt x="1366888" y="208826"/>
                    <a:pt x="1367103" y="209255"/>
                  </a:cubicBezTo>
                  <a:cubicBezTo>
                    <a:pt x="1367531" y="209683"/>
                    <a:pt x="1367745" y="209898"/>
                    <a:pt x="1368174" y="210326"/>
                  </a:cubicBezTo>
                  <a:cubicBezTo>
                    <a:pt x="1368603" y="210755"/>
                    <a:pt x="1368817" y="210969"/>
                    <a:pt x="1369246" y="211398"/>
                  </a:cubicBezTo>
                  <a:cubicBezTo>
                    <a:pt x="1369674" y="211826"/>
                    <a:pt x="1369888" y="212041"/>
                    <a:pt x="1370317" y="212469"/>
                  </a:cubicBezTo>
                  <a:cubicBezTo>
                    <a:pt x="1370746" y="212898"/>
                    <a:pt x="1370960" y="213112"/>
                    <a:pt x="1371389" y="213541"/>
                  </a:cubicBezTo>
                  <a:cubicBezTo>
                    <a:pt x="1371817" y="213970"/>
                    <a:pt x="1372031" y="214184"/>
                    <a:pt x="1372460" y="214612"/>
                  </a:cubicBezTo>
                  <a:cubicBezTo>
                    <a:pt x="1372889" y="215041"/>
                    <a:pt x="1373103" y="215255"/>
                    <a:pt x="1373532" y="215684"/>
                  </a:cubicBezTo>
                  <a:cubicBezTo>
                    <a:pt x="1373746" y="215898"/>
                    <a:pt x="1374175" y="216327"/>
                    <a:pt x="1374389" y="216541"/>
                  </a:cubicBezTo>
                  <a:cubicBezTo>
                    <a:pt x="1374818" y="216970"/>
                    <a:pt x="1375032" y="217184"/>
                    <a:pt x="1375461" y="217613"/>
                  </a:cubicBezTo>
                  <a:cubicBezTo>
                    <a:pt x="1375675" y="217827"/>
                    <a:pt x="1376104" y="218256"/>
                    <a:pt x="1376318" y="218470"/>
                  </a:cubicBezTo>
                  <a:cubicBezTo>
                    <a:pt x="1376532" y="218899"/>
                    <a:pt x="1376961" y="219113"/>
                    <a:pt x="1377175" y="219542"/>
                  </a:cubicBezTo>
                  <a:cubicBezTo>
                    <a:pt x="1377389" y="219756"/>
                    <a:pt x="1377818" y="220185"/>
                    <a:pt x="1378032" y="220399"/>
                  </a:cubicBezTo>
                  <a:cubicBezTo>
                    <a:pt x="1378247" y="220827"/>
                    <a:pt x="1378675" y="221042"/>
                    <a:pt x="1378890" y="221471"/>
                  </a:cubicBezTo>
                  <a:cubicBezTo>
                    <a:pt x="1379104" y="221685"/>
                    <a:pt x="1379318" y="222113"/>
                    <a:pt x="1379532" y="222328"/>
                  </a:cubicBezTo>
                  <a:cubicBezTo>
                    <a:pt x="1379747" y="222542"/>
                    <a:pt x="1380175" y="222971"/>
                    <a:pt x="1380390" y="223185"/>
                  </a:cubicBezTo>
                  <a:cubicBezTo>
                    <a:pt x="1380604" y="223399"/>
                    <a:pt x="1380818" y="223614"/>
                    <a:pt x="1381033" y="224042"/>
                  </a:cubicBezTo>
                  <a:cubicBezTo>
                    <a:pt x="1381247" y="224256"/>
                    <a:pt x="1381461" y="224685"/>
                    <a:pt x="1381890" y="224899"/>
                  </a:cubicBezTo>
                  <a:cubicBezTo>
                    <a:pt x="1382104" y="225114"/>
                    <a:pt x="1382318" y="225328"/>
                    <a:pt x="1382533" y="225543"/>
                  </a:cubicBezTo>
                  <a:cubicBezTo>
                    <a:pt x="1382747" y="225757"/>
                    <a:pt x="1382962" y="226185"/>
                    <a:pt x="1383176" y="226400"/>
                  </a:cubicBezTo>
                  <a:cubicBezTo>
                    <a:pt x="1383390" y="226614"/>
                    <a:pt x="1383605" y="226828"/>
                    <a:pt x="1383819" y="227043"/>
                  </a:cubicBezTo>
                  <a:cubicBezTo>
                    <a:pt x="1384033" y="227257"/>
                    <a:pt x="1384248" y="227686"/>
                    <a:pt x="1384462" y="227900"/>
                  </a:cubicBezTo>
                  <a:cubicBezTo>
                    <a:pt x="1384676" y="228114"/>
                    <a:pt x="1384676" y="228328"/>
                    <a:pt x="1384890" y="228543"/>
                  </a:cubicBezTo>
                  <a:cubicBezTo>
                    <a:pt x="1385105" y="228757"/>
                    <a:pt x="1385319" y="229186"/>
                    <a:pt x="1385533" y="229400"/>
                  </a:cubicBezTo>
                  <a:cubicBezTo>
                    <a:pt x="1385748" y="229614"/>
                    <a:pt x="1385748" y="229829"/>
                    <a:pt x="1385962" y="229829"/>
                  </a:cubicBezTo>
                  <a:cubicBezTo>
                    <a:pt x="1386176" y="230257"/>
                    <a:pt x="1386605" y="230686"/>
                    <a:pt x="1386819" y="231115"/>
                  </a:cubicBezTo>
                  <a:cubicBezTo>
                    <a:pt x="1420681" y="284050"/>
                    <a:pt x="1450470" y="338914"/>
                    <a:pt x="1471473" y="399136"/>
                  </a:cubicBezTo>
                  <a:cubicBezTo>
                    <a:pt x="1497404" y="473288"/>
                    <a:pt x="1483903" y="542082"/>
                    <a:pt x="1453685" y="610233"/>
                  </a:cubicBezTo>
                  <a:cubicBezTo>
                    <a:pt x="1450684" y="616877"/>
                    <a:pt x="1447255" y="623092"/>
                    <a:pt x="1443612" y="629307"/>
                  </a:cubicBezTo>
                  <a:cubicBezTo>
                    <a:pt x="1430539" y="650738"/>
                    <a:pt x="1426467" y="651381"/>
                    <a:pt x="1405679" y="636379"/>
                  </a:cubicBezTo>
                  <a:cubicBezTo>
                    <a:pt x="1371174" y="611519"/>
                    <a:pt x="1330455" y="637023"/>
                    <a:pt x="1327455" y="667883"/>
                  </a:cubicBezTo>
                  <a:cubicBezTo>
                    <a:pt x="1326169" y="676885"/>
                    <a:pt x="1328740" y="686314"/>
                    <a:pt x="1333241" y="694458"/>
                  </a:cubicBezTo>
                  <a:cubicBezTo>
                    <a:pt x="1346100" y="717818"/>
                    <a:pt x="1343314" y="724676"/>
                    <a:pt x="1346100" y="722748"/>
                  </a:cubicBezTo>
                  <a:cubicBezTo>
                    <a:pt x="1322311" y="738178"/>
                    <a:pt x="1269376" y="778254"/>
                    <a:pt x="1243873" y="791328"/>
                  </a:cubicBezTo>
                  <a:close/>
                  <a:moveTo>
                    <a:pt x="1390677" y="892269"/>
                  </a:moveTo>
                  <a:cubicBezTo>
                    <a:pt x="1402035" y="899770"/>
                    <a:pt x="1399463" y="907913"/>
                    <a:pt x="1394534" y="917772"/>
                  </a:cubicBezTo>
                  <a:cubicBezTo>
                    <a:pt x="1367317" y="972422"/>
                    <a:pt x="1341385" y="1027714"/>
                    <a:pt x="1312881" y="1081506"/>
                  </a:cubicBezTo>
                  <a:cubicBezTo>
                    <a:pt x="1300023" y="1105938"/>
                    <a:pt x="1296165" y="1130156"/>
                    <a:pt x="1299380" y="1156730"/>
                  </a:cubicBezTo>
                  <a:cubicBezTo>
                    <a:pt x="1302380" y="1179876"/>
                    <a:pt x="1304737" y="1203022"/>
                    <a:pt x="1306452" y="1226382"/>
                  </a:cubicBezTo>
                  <a:cubicBezTo>
                    <a:pt x="1308167" y="1250385"/>
                    <a:pt x="1307952" y="1272245"/>
                    <a:pt x="1298094" y="1293676"/>
                  </a:cubicBezTo>
                  <a:cubicBezTo>
                    <a:pt x="1289736" y="1311892"/>
                    <a:pt x="1273019" y="1357327"/>
                    <a:pt x="1259946" y="1360970"/>
                  </a:cubicBezTo>
                  <a:cubicBezTo>
                    <a:pt x="1248588" y="1364828"/>
                    <a:pt x="1237229" y="1366542"/>
                    <a:pt x="1228228" y="1358613"/>
                  </a:cubicBezTo>
                  <a:cubicBezTo>
                    <a:pt x="1206582" y="1334181"/>
                    <a:pt x="1247302" y="1277602"/>
                    <a:pt x="1250516" y="1268387"/>
                  </a:cubicBezTo>
                  <a:cubicBezTo>
                    <a:pt x="1260589" y="1242670"/>
                    <a:pt x="1246659" y="1135085"/>
                    <a:pt x="1241301" y="1125226"/>
                  </a:cubicBezTo>
                  <a:cubicBezTo>
                    <a:pt x="1231657" y="1107438"/>
                    <a:pt x="1210868" y="1105510"/>
                    <a:pt x="1201010" y="1123297"/>
                  </a:cubicBezTo>
                  <a:cubicBezTo>
                    <a:pt x="1193295" y="1137013"/>
                    <a:pt x="1190080" y="1143657"/>
                    <a:pt x="1189009" y="1160588"/>
                  </a:cubicBezTo>
                  <a:cubicBezTo>
                    <a:pt x="1187723" y="1180305"/>
                    <a:pt x="1185366" y="1199807"/>
                    <a:pt x="1181722" y="1219310"/>
                  </a:cubicBezTo>
                  <a:cubicBezTo>
                    <a:pt x="1174007" y="1259815"/>
                    <a:pt x="1144432" y="1288104"/>
                    <a:pt x="1122143" y="1320251"/>
                  </a:cubicBezTo>
                  <a:cubicBezTo>
                    <a:pt x="1116786" y="1327966"/>
                    <a:pt x="1110570" y="1335896"/>
                    <a:pt x="1104355" y="1343397"/>
                  </a:cubicBezTo>
                  <a:cubicBezTo>
                    <a:pt x="1097069" y="1352183"/>
                    <a:pt x="1088282" y="1357541"/>
                    <a:pt x="1077138" y="1359041"/>
                  </a:cubicBezTo>
                  <a:cubicBezTo>
                    <a:pt x="1053135" y="1362470"/>
                    <a:pt x="1040276" y="1347897"/>
                    <a:pt x="1049277" y="1325823"/>
                  </a:cubicBezTo>
                  <a:cubicBezTo>
                    <a:pt x="1054635" y="1312750"/>
                    <a:pt x="1062136" y="1300105"/>
                    <a:pt x="1070494" y="1288533"/>
                  </a:cubicBezTo>
                  <a:cubicBezTo>
                    <a:pt x="1084210" y="1269673"/>
                    <a:pt x="1095997" y="1249742"/>
                    <a:pt x="1111213" y="1231954"/>
                  </a:cubicBezTo>
                  <a:cubicBezTo>
                    <a:pt x="1121715" y="1219738"/>
                    <a:pt x="1125787" y="1203450"/>
                    <a:pt x="1126430" y="1186734"/>
                  </a:cubicBezTo>
                  <a:cubicBezTo>
                    <a:pt x="1127073" y="1171518"/>
                    <a:pt x="1128573" y="1156087"/>
                    <a:pt x="1127287" y="1141085"/>
                  </a:cubicBezTo>
                  <a:cubicBezTo>
                    <a:pt x="1122786" y="1086864"/>
                    <a:pt x="1144860" y="1043145"/>
                    <a:pt x="1178936" y="1004140"/>
                  </a:cubicBezTo>
                  <a:cubicBezTo>
                    <a:pt x="1201439" y="978422"/>
                    <a:pt x="1225227" y="954205"/>
                    <a:pt x="1247945" y="928702"/>
                  </a:cubicBezTo>
                  <a:cubicBezTo>
                    <a:pt x="1286092" y="885839"/>
                    <a:pt x="1325526" y="844048"/>
                    <a:pt x="1356387" y="795185"/>
                  </a:cubicBezTo>
                  <a:cubicBezTo>
                    <a:pt x="1363888" y="783184"/>
                    <a:pt x="1369031" y="769682"/>
                    <a:pt x="1375461" y="756823"/>
                  </a:cubicBezTo>
                  <a:cubicBezTo>
                    <a:pt x="1378247" y="751037"/>
                    <a:pt x="1375461" y="746536"/>
                    <a:pt x="1373103" y="741821"/>
                  </a:cubicBezTo>
                  <a:cubicBezTo>
                    <a:pt x="1367531" y="730677"/>
                    <a:pt x="1362387" y="719104"/>
                    <a:pt x="1357030" y="707746"/>
                  </a:cubicBezTo>
                  <a:cubicBezTo>
                    <a:pt x="1352743" y="698744"/>
                    <a:pt x="1347385" y="685243"/>
                    <a:pt x="1347171" y="675384"/>
                  </a:cubicBezTo>
                  <a:cubicBezTo>
                    <a:pt x="1346957" y="662311"/>
                    <a:pt x="1352958" y="653310"/>
                    <a:pt x="1364959" y="647095"/>
                  </a:cubicBezTo>
                  <a:cubicBezTo>
                    <a:pt x="1376104" y="641309"/>
                    <a:pt x="1387462" y="644738"/>
                    <a:pt x="1397106" y="652024"/>
                  </a:cubicBezTo>
                  <a:cubicBezTo>
                    <a:pt x="1403750" y="656953"/>
                    <a:pt x="1409322" y="664883"/>
                    <a:pt x="1412751" y="672170"/>
                  </a:cubicBezTo>
                  <a:cubicBezTo>
                    <a:pt x="1427539" y="704102"/>
                    <a:pt x="1436754" y="737749"/>
                    <a:pt x="1441254" y="772468"/>
                  </a:cubicBezTo>
                  <a:cubicBezTo>
                    <a:pt x="1443612" y="785970"/>
                    <a:pt x="1438254" y="797542"/>
                    <a:pt x="1431396" y="808044"/>
                  </a:cubicBezTo>
                  <a:cubicBezTo>
                    <a:pt x="1417895" y="829261"/>
                    <a:pt x="1404393" y="850692"/>
                    <a:pt x="1389391" y="870623"/>
                  </a:cubicBezTo>
                  <a:cubicBezTo>
                    <a:pt x="1382318" y="879410"/>
                    <a:pt x="1381033" y="886054"/>
                    <a:pt x="1390677" y="892269"/>
                  </a:cubicBezTo>
                  <a:close/>
                  <a:moveTo>
                    <a:pt x="1522050" y="813187"/>
                  </a:moveTo>
                  <a:cubicBezTo>
                    <a:pt x="1520979" y="863979"/>
                    <a:pt x="1484117" y="889482"/>
                    <a:pt x="1433968" y="893126"/>
                  </a:cubicBezTo>
                  <a:cubicBezTo>
                    <a:pt x="1428610" y="893554"/>
                    <a:pt x="1423252" y="893340"/>
                    <a:pt x="1418109" y="892269"/>
                  </a:cubicBezTo>
                  <a:cubicBezTo>
                    <a:pt x="1407607" y="890340"/>
                    <a:pt x="1404393" y="880696"/>
                    <a:pt x="1411037" y="871266"/>
                  </a:cubicBezTo>
                  <a:cubicBezTo>
                    <a:pt x="1420681" y="857336"/>
                    <a:pt x="1430110" y="843191"/>
                    <a:pt x="1439540" y="829046"/>
                  </a:cubicBezTo>
                  <a:cubicBezTo>
                    <a:pt x="1455828" y="805472"/>
                    <a:pt x="1468472" y="781040"/>
                    <a:pt x="1455613" y="737321"/>
                  </a:cubicBezTo>
                  <a:cubicBezTo>
                    <a:pt x="1455613" y="737321"/>
                    <a:pt x="1465686" y="730677"/>
                    <a:pt x="1481117" y="737321"/>
                  </a:cubicBezTo>
                  <a:cubicBezTo>
                    <a:pt x="1516050" y="752322"/>
                    <a:pt x="1524622" y="775468"/>
                    <a:pt x="1522050" y="813187"/>
                  </a:cubicBezTo>
                  <a:close/>
                </a:path>
              </a:pathLst>
            </a:custGeom>
            <a:grpFill/>
            <a:ln w="2143" cap="flat">
              <a:noFill/>
              <a:prstDash val="solid"/>
              <a:miter/>
            </a:ln>
          </p:spPr>
          <p:txBody>
            <a:bodyPr rtlCol="0" anchor="ctr"/>
            <a:lstStyle/>
            <a:p>
              <a:endParaRPr lang="en-US"/>
            </a:p>
          </p:txBody>
        </p:sp>
        <p:sp>
          <p:nvSpPr>
            <p:cNvPr id="6" name="Freeform 74">
              <a:extLst>
                <a:ext uri="{FF2B5EF4-FFF2-40B4-BE49-F238E27FC236}">
                  <a16:creationId xmlns:a16="http://schemas.microsoft.com/office/drawing/2014/main" id="{5508BD34-401C-CB7D-1111-962B686AB594}"/>
                </a:ext>
              </a:extLst>
            </p:cNvPr>
            <p:cNvSpPr/>
            <p:nvPr/>
          </p:nvSpPr>
          <p:spPr>
            <a:xfrm>
              <a:off x="8228398" y="2999487"/>
              <a:ext cx="95941" cy="232130"/>
            </a:xfrm>
            <a:custGeom>
              <a:avLst/>
              <a:gdLst>
                <a:gd name="connsiteX0" fmla="*/ 85092 w 95941"/>
                <a:gd name="connsiteY0" fmla="*/ 22533 h 232130"/>
                <a:gd name="connsiteX1" fmla="*/ 93022 w 95941"/>
                <a:gd name="connsiteY1" fmla="*/ 3459 h 232130"/>
                <a:gd name="connsiteX2" fmla="*/ 72020 w 95941"/>
                <a:gd name="connsiteY2" fmla="*/ 12032 h 232130"/>
                <a:gd name="connsiteX3" fmla="*/ 30871 w 95941"/>
                <a:gd name="connsiteY3" fmla="*/ 71611 h 232130"/>
                <a:gd name="connsiteX4" fmla="*/ 10 w 95941"/>
                <a:gd name="connsiteY4" fmla="*/ 176195 h 232130"/>
                <a:gd name="connsiteX5" fmla="*/ 17584 w 95941"/>
                <a:gd name="connsiteY5" fmla="*/ 232131 h 232130"/>
                <a:gd name="connsiteX6" fmla="*/ 19084 w 95941"/>
                <a:gd name="connsiteY6" fmla="*/ 205984 h 232130"/>
                <a:gd name="connsiteX7" fmla="*/ 24013 w 95941"/>
                <a:gd name="connsiteY7" fmla="*/ 129046 h 232130"/>
                <a:gd name="connsiteX8" fmla="*/ 85092 w 95941"/>
                <a:gd name="connsiteY8" fmla="*/ 22533 h 232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5941" h="232130">
                  <a:moveTo>
                    <a:pt x="85092" y="22533"/>
                  </a:moveTo>
                  <a:cubicBezTo>
                    <a:pt x="89593" y="16961"/>
                    <a:pt x="101380" y="11817"/>
                    <a:pt x="93022" y="3459"/>
                  </a:cubicBezTo>
                  <a:cubicBezTo>
                    <a:pt x="83378" y="-5970"/>
                    <a:pt x="77806" y="6245"/>
                    <a:pt x="72020" y="12032"/>
                  </a:cubicBezTo>
                  <a:cubicBezTo>
                    <a:pt x="54660" y="29391"/>
                    <a:pt x="42658" y="50822"/>
                    <a:pt x="30871" y="71611"/>
                  </a:cubicBezTo>
                  <a:cubicBezTo>
                    <a:pt x="12441" y="103543"/>
                    <a:pt x="-418" y="138262"/>
                    <a:pt x="10" y="176195"/>
                  </a:cubicBezTo>
                  <a:cubicBezTo>
                    <a:pt x="225" y="195912"/>
                    <a:pt x="4725" y="214343"/>
                    <a:pt x="17584" y="232131"/>
                  </a:cubicBezTo>
                  <a:cubicBezTo>
                    <a:pt x="23585" y="221415"/>
                    <a:pt x="20585" y="213700"/>
                    <a:pt x="19084" y="205984"/>
                  </a:cubicBezTo>
                  <a:cubicBezTo>
                    <a:pt x="13941" y="179838"/>
                    <a:pt x="16084" y="154335"/>
                    <a:pt x="24013" y="129046"/>
                  </a:cubicBezTo>
                  <a:cubicBezTo>
                    <a:pt x="36872" y="89184"/>
                    <a:pt x="59161" y="54894"/>
                    <a:pt x="85092" y="22533"/>
                  </a:cubicBezTo>
                  <a:close/>
                </a:path>
              </a:pathLst>
            </a:custGeom>
            <a:grpFill/>
            <a:ln w="2143" cap="flat">
              <a:noFill/>
              <a:prstDash val="solid"/>
              <a:miter/>
            </a:ln>
          </p:spPr>
          <p:txBody>
            <a:bodyPr rtlCol="0" anchor="ctr"/>
            <a:lstStyle/>
            <a:p>
              <a:endParaRPr lang="en-US"/>
            </a:p>
          </p:txBody>
        </p:sp>
        <p:sp>
          <p:nvSpPr>
            <p:cNvPr id="7" name="Freeform 75">
              <a:extLst>
                <a:ext uri="{FF2B5EF4-FFF2-40B4-BE49-F238E27FC236}">
                  <a16:creationId xmlns:a16="http://schemas.microsoft.com/office/drawing/2014/main" id="{66B3C782-FEB1-F049-F43C-FE76F0624516}"/>
                </a:ext>
              </a:extLst>
            </p:cNvPr>
            <p:cNvSpPr/>
            <p:nvPr/>
          </p:nvSpPr>
          <p:spPr>
            <a:xfrm>
              <a:off x="8396566" y="3697235"/>
              <a:ext cx="87731" cy="103260"/>
            </a:xfrm>
            <a:custGeom>
              <a:avLst/>
              <a:gdLst>
                <a:gd name="connsiteX0" fmla="*/ 87731 w 87731"/>
                <a:gd name="connsiteY0" fmla="*/ 103168 h 103260"/>
                <a:gd name="connsiteX1" fmla="*/ 20652 w 87731"/>
                <a:gd name="connsiteY1" fmla="*/ 9299 h 103260"/>
                <a:gd name="connsiteX2" fmla="*/ 6507 w 87731"/>
                <a:gd name="connsiteY2" fmla="*/ 512 h 103260"/>
                <a:gd name="connsiteX3" fmla="*/ 1149 w 87731"/>
                <a:gd name="connsiteY3" fmla="*/ 16157 h 103260"/>
                <a:gd name="connsiteX4" fmla="*/ 40369 w 87731"/>
                <a:gd name="connsiteY4" fmla="*/ 82166 h 103260"/>
                <a:gd name="connsiteX5" fmla="*/ 87731 w 87731"/>
                <a:gd name="connsiteY5" fmla="*/ 103168 h 103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7731" h="103260">
                  <a:moveTo>
                    <a:pt x="87731" y="103168"/>
                  </a:moveTo>
                  <a:cubicBezTo>
                    <a:pt x="56014" y="78094"/>
                    <a:pt x="30725" y="49161"/>
                    <a:pt x="20652" y="9299"/>
                  </a:cubicBezTo>
                  <a:cubicBezTo>
                    <a:pt x="18937" y="2227"/>
                    <a:pt x="13365" y="-1416"/>
                    <a:pt x="6507" y="512"/>
                  </a:cubicBezTo>
                  <a:cubicBezTo>
                    <a:pt x="-1422" y="2870"/>
                    <a:pt x="-565" y="9942"/>
                    <a:pt x="1149" y="16157"/>
                  </a:cubicBezTo>
                  <a:cubicBezTo>
                    <a:pt x="8650" y="41446"/>
                    <a:pt x="23009" y="62877"/>
                    <a:pt x="40369" y="82166"/>
                  </a:cubicBezTo>
                  <a:cubicBezTo>
                    <a:pt x="52584" y="95882"/>
                    <a:pt x="67586" y="104240"/>
                    <a:pt x="87731" y="103168"/>
                  </a:cubicBezTo>
                  <a:close/>
                </a:path>
              </a:pathLst>
            </a:custGeom>
            <a:grpFill/>
            <a:ln w="2143" cap="flat">
              <a:noFill/>
              <a:prstDash val="solid"/>
              <a:miter/>
            </a:ln>
          </p:spPr>
          <p:txBody>
            <a:bodyPr rtlCol="0" anchor="ctr"/>
            <a:lstStyle/>
            <a:p>
              <a:endParaRPr lang="en-US"/>
            </a:p>
          </p:txBody>
        </p:sp>
        <p:sp>
          <p:nvSpPr>
            <p:cNvPr id="8" name="Freeform 77">
              <a:extLst>
                <a:ext uri="{FF2B5EF4-FFF2-40B4-BE49-F238E27FC236}">
                  <a16:creationId xmlns:a16="http://schemas.microsoft.com/office/drawing/2014/main" id="{24BF5995-82D9-2416-0D18-82D8CE0148F5}"/>
                </a:ext>
              </a:extLst>
            </p:cNvPr>
            <p:cNvSpPr/>
            <p:nvPr/>
          </p:nvSpPr>
          <p:spPr>
            <a:xfrm>
              <a:off x="9643943" y="3909418"/>
              <a:ext cx="32655" cy="98868"/>
            </a:xfrm>
            <a:custGeom>
              <a:avLst/>
              <a:gdLst>
                <a:gd name="connsiteX0" fmla="*/ 13073 w 32655"/>
                <a:gd name="connsiteY0" fmla="*/ 1142 h 98868"/>
                <a:gd name="connsiteX1" fmla="*/ 9859 w 32655"/>
                <a:gd name="connsiteY1" fmla="*/ 12715 h 98868"/>
                <a:gd name="connsiteX2" fmla="*/ 10716 w 32655"/>
                <a:gd name="connsiteY2" fmla="*/ 65221 h 98868"/>
                <a:gd name="connsiteX3" fmla="*/ 0 w 32655"/>
                <a:gd name="connsiteY3" fmla="*/ 94582 h 98868"/>
                <a:gd name="connsiteX4" fmla="*/ 5143 w 32655"/>
                <a:gd name="connsiteY4" fmla="*/ 98868 h 98868"/>
                <a:gd name="connsiteX5" fmla="*/ 30861 w 32655"/>
                <a:gd name="connsiteY5" fmla="*/ 56649 h 98868"/>
                <a:gd name="connsiteX6" fmla="*/ 22717 w 32655"/>
                <a:gd name="connsiteY6" fmla="*/ 2642 h 98868"/>
                <a:gd name="connsiteX7" fmla="*/ 13073 w 32655"/>
                <a:gd name="connsiteY7" fmla="*/ 1142 h 988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655" h="98868">
                  <a:moveTo>
                    <a:pt x="13073" y="1142"/>
                  </a:moveTo>
                  <a:cubicBezTo>
                    <a:pt x="8358" y="3714"/>
                    <a:pt x="8358" y="8428"/>
                    <a:pt x="9859" y="12715"/>
                  </a:cubicBezTo>
                  <a:cubicBezTo>
                    <a:pt x="16288" y="30074"/>
                    <a:pt x="16073" y="47862"/>
                    <a:pt x="10716" y="65221"/>
                  </a:cubicBezTo>
                  <a:cubicBezTo>
                    <a:pt x="7715" y="75294"/>
                    <a:pt x="3643" y="84938"/>
                    <a:pt x="0" y="94582"/>
                  </a:cubicBezTo>
                  <a:cubicBezTo>
                    <a:pt x="1715" y="96082"/>
                    <a:pt x="3429" y="97368"/>
                    <a:pt x="5143" y="98868"/>
                  </a:cubicBezTo>
                  <a:cubicBezTo>
                    <a:pt x="20788" y="89867"/>
                    <a:pt x="27861" y="74222"/>
                    <a:pt x="30861" y="56649"/>
                  </a:cubicBezTo>
                  <a:cubicBezTo>
                    <a:pt x="34075" y="37789"/>
                    <a:pt x="33861" y="19358"/>
                    <a:pt x="22717" y="2642"/>
                  </a:cubicBezTo>
                  <a:cubicBezTo>
                    <a:pt x="20574" y="-573"/>
                    <a:pt x="16288" y="-573"/>
                    <a:pt x="13073" y="1142"/>
                  </a:cubicBezTo>
                  <a:close/>
                </a:path>
              </a:pathLst>
            </a:custGeom>
            <a:grpFill/>
            <a:ln w="2143" cap="flat">
              <a:noFill/>
              <a:prstDash val="solid"/>
              <a:miter/>
            </a:ln>
          </p:spPr>
          <p:txBody>
            <a:bodyPr rtlCol="0" anchor="ctr"/>
            <a:lstStyle/>
            <a:p>
              <a:endParaRPr lang="en-US"/>
            </a:p>
          </p:txBody>
        </p:sp>
        <p:sp>
          <p:nvSpPr>
            <p:cNvPr id="9" name="Freeform 78">
              <a:extLst>
                <a:ext uri="{FF2B5EF4-FFF2-40B4-BE49-F238E27FC236}">
                  <a16:creationId xmlns:a16="http://schemas.microsoft.com/office/drawing/2014/main" id="{BB25524F-C580-4F8D-0200-4A8F397D024A}"/>
                </a:ext>
              </a:extLst>
            </p:cNvPr>
            <p:cNvSpPr/>
            <p:nvPr/>
          </p:nvSpPr>
          <p:spPr>
            <a:xfrm>
              <a:off x="9599580" y="4092725"/>
              <a:ext cx="643" cy="643"/>
            </a:xfrm>
            <a:custGeom>
              <a:avLst/>
              <a:gdLst>
                <a:gd name="connsiteX0" fmla="*/ 0 w 643"/>
                <a:gd name="connsiteY0" fmla="*/ 643 h 643"/>
                <a:gd name="connsiteX1" fmla="*/ 643 w 643"/>
                <a:gd name="connsiteY1" fmla="*/ 643 h 643"/>
                <a:gd name="connsiteX2" fmla="*/ 643 w 643"/>
                <a:gd name="connsiteY2" fmla="*/ 0 h 643"/>
                <a:gd name="connsiteX3" fmla="*/ 0 w 643"/>
                <a:gd name="connsiteY3" fmla="*/ 643 h 643"/>
              </a:gdLst>
              <a:ahLst/>
              <a:cxnLst>
                <a:cxn ang="0">
                  <a:pos x="connsiteX0" y="connsiteY0"/>
                </a:cxn>
                <a:cxn ang="0">
                  <a:pos x="connsiteX1" y="connsiteY1"/>
                </a:cxn>
                <a:cxn ang="0">
                  <a:pos x="connsiteX2" y="connsiteY2"/>
                </a:cxn>
                <a:cxn ang="0">
                  <a:pos x="connsiteX3" y="connsiteY3"/>
                </a:cxn>
              </a:cxnLst>
              <a:rect l="l" t="t" r="r" b="b"/>
              <a:pathLst>
                <a:path w="643" h="643">
                  <a:moveTo>
                    <a:pt x="0" y="643"/>
                  </a:moveTo>
                  <a:cubicBezTo>
                    <a:pt x="214" y="643"/>
                    <a:pt x="429" y="643"/>
                    <a:pt x="643" y="643"/>
                  </a:cubicBezTo>
                  <a:cubicBezTo>
                    <a:pt x="643" y="429"/>
                    <a:pt x="643" y="215"/>
                    <a:pt x="643" y="0"/>
                  </a:cubicBezTo>
                  <a:cubicBezTo>
                    <a:pt x="643" y="0"/>
                    <a:pt x="0" y="643"/>
                    <a:pt x="0" y="643"/>
                  </a:cubicBezTo>
                  <a:close/>
                </a:path>
              </a:pathLst>
            </a:custGeom>
            <a:grpFill/>
            <a:ln w="2143" cap="flat">
              <a:noFill/>
              <a:prstDash val="solid"/>
              <a:miter/>
            </a:ln>
          </p:spPr>
          <p:txBody>
            <a:bodyPr rtlCol="0" anchor="ctr"/>
            <a:lstStyle/>
            <a:p>
              <a:endParaRPr lang="en-US"/>
            </a:p>
          </p:txBody>
        </p:sp>
        <p:sp>
          <p:nvSpPr>
            <p:cNvPr id="10" name="Freeform 79">
              <a:extLst>
                <a:ext uri="{FF2B5EF4-FFF2-40B4-BE49-F238E27FC236}">
                  <a16:creationId xmlns:a16="http://schemas.microsoft.com/office/drawing/2014/main" id="{C354E322-195A-364B-FAF7-3BF16896411A}"/>
                </a:ext>
              </a:extLst>
            </p:cNvPr>
            <p:cNvSpPr/>
            <p:nvPr/>
          </p:nvSpPr>
          <p:spPr>
            <a:xfrm>
              <a:off x="9600437" y="4093368"/>
              <a:ext cx="68821" cy="18862"/>
            </a:xfrm>
            <a:custGeom>
              <a:avLst/>
              <a:gdLst>
                <a:gd name="connsiteX0" fmla="*/ 60222 w 68821"/>
                <a:gd name="connsiteY0" fmla="*/ 1715 h 18862"/>
                <a:gd name="connsiteX1" fmla="*/ 0 w 68821"/>
                <a:gd name="connsiteY1" fmla="*/ 0 h 18862"/>
                <a:gd name="connsiteX2" fmla="*/ 10930 w 68821"/>
                <a:gd name="connsiteY2" fmla="*/ 18860 h 18862"/>
                <a:gd name="connsiteX3" fmla="*/ 61079 w 68821"/>
                <a:gd name="connsiteY3" fmla="*/ 15216 h 18862"/>
                <a:gd name="connsiteX4" fmla="*/ 68795 w 68821"/>
                <a:gd name="connsiteY4" fmla="*/ 9216 h 18862"/>
                <a:gd name="connsiteX5" fmla="*/ 60222 w 68821"/>
                <a:gd name="connsiteY5" fmla="*/ 1715 h 188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821" h="18862">
                  <a:moveTo>
                    <a:pt x="60222" y="1715"/>
                  </a:moveTo>
                  <a:cubicBezTo>
                    <a:pt x="40076" y="857"/>
                    <a:pt x="19931" y="643"/>
                    <a:pt x="0" y="0"/>
                  </a:cubicBezTo>
                  <a:cubicBezTo>
                    <a:pt x="643" y="8144"/>
                    <a:pt x="-2786" y="19074"/>
                    <a:pt x="10930" y="18860"/>
                  </a:cubicBezTo>
                  <a:cubicBezTo>
                    <a:pt x="27647" y="18431"/>
                    <a:pt x="44363" y="16716"/>
                    <a:pt x="61079" y="15216"/>
                  </a:cubicBezTo>
                  <a:cubicBezTo>
                    <a:pt x="64722" y="15002"/>
                    <a:pt x="68580" y="13073"/>
                    <a:pt x="68795" y="9216"/>
                  </a:cubicBezTo>
                  <a:cubicBezTo>
                    <a:pt x="69223" y="3643"/>
                    <a:pt x="64508" y="1929"/>
                    <a:pt x="60222" y="1715"/>
                  </a:cubicBezTo>
                  <a:close/>
                </a:path>
              </a:pathLst>
            </a:custGeom>
            <a:grpFill/>
            <a:ln w="2143" cap="flat">
              <a:noFill/>
              <a:prstDash val="solid"/>
              <a:miter/>
            </a:ln>
          </p:spPr>
          <p:txBody>
            <a:bodyPr rtlCol="0" anchor="ctr"/>
            <a:lstStyle/>
            <a:p>
              <a:endParaRPr lang="en-US"/>
            </a:p>
          </p:txBody>
        </p:sp>
        <p:sp>
          <p:nvSpPr>
            <p:cNvPr id="11" name="Freeform 81">
              <a:extLst>
                <a:ext uri="{FF2B5EF4-FFF2-40B4-BE49-F238E27FC236}">
                  <a16:creationId xmlns:a16="http://schemas.microsoft.com/office/drawing/2014/main" id="{DCD5838D-9100-5D14-7DE6-DE2BEAD9C432}"/>
                </a:ext>
              </a:extLst>
            </p:cNvPr>
            <p:cNvSpPr/>
            <p:nvPr/>
          </p:nvSpPr>
          <p:spPr>
            <a:xfrm>
              <a:off x="8862316" y="4093348"/>
              <a:ext cx="48035" cy="17360"/>
            </a:xfrm>
            <a:custGeom>
              <a:avLst/>
              <a:gdLst>
                <a:gd name="connsiteX0" fmla="*/ 8602 w 48035"/>
                <a:gd name="connsiteY0" fmla="*/ 664 h 17360"/>
                <a:gd name="connsiteX1" fmla="*/ 30 w 48035"/>
                <a:gd name="connsiteY1" fmla="*/ 8807 h 17360"/>
                <a:gd name="connsiteX2" fmla="*/ 11388 w 48035"/>
                <a:gd name="connsiteY2" fmla="*/ 17166 h 17360"/>
                <a:gd name="connsiteX3" fmla="*/ 48035 w 48035"/>
                <a:gd name="connsiteY3" fmla="*/ 5379 h 17360"/>
                <a:gd name="connsiteX4" fmla="*/ 8602 w 48035"/>
                <a:gd name="connsiteY4" fmla="*/ 664 h 173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035" h="17360">
                  <a:moveTo>
                    <a:pt x="8602" y="664"/>
                  </a:moveTo>
                  <a:cubicBezTo>
                    <a:pt x="3887" y="664"/>
                    <a:pt x="-399" y="3664"/>
                    <a:pt x="30" y="8807"/>
                  </a:cubicBezTo>
                  <a:cubicBezTo>
                    <a:pt x="673" y="14808"/>
                    <a:pt x="5387" y="18237"/>
                    <a:pt x="11388" y="17166"/>
                  </a:cubicBezTo>
                  <a:cubicBezTo>
                    <a:pt x="22318" y="15023"/>
                    <a:pt x="34320" y="15880"/>
                    <a:pt x="48035" y="5379"/>
                  </a:cubicBezTo>
                  <a:cubicBezTo>
                    <a:pt x="32605" y="-2337"/>
                    <a:pt x="20389" y="449"/>
                    <a:pt x="8602" y="664"/>
                  </a:cubicBezTo>
                  <a:close/>
                </a:path>
              </a:pathLst>
            </a:custGeom>
            <a:grpFill/>
            <a:ln w="2143" cap="flat">
              <a:noFill/>
              <a:prstDash val="solid"/>
              <a:miter/>
            </a:ln>
          </p:spPr>
          <p:txBody>
            <a:bodyPr rtlCol="0" anchor="ctr"/>
            <a:lstStyle/>
            <a:p>
              <a:endParaRPr lang="en-US"/>
            </a:p>
          </p:txBody>
        </p:sp>
      </p:grpSp>
      <p:sp>
        <p:nvSpPr>
          <p:cNvPr id="12" name="TextBox 11">
            <a:extLst>
              <a:ext uri="{FF2B5EF4-FFF2-40B4-BE49-F238E27FC236}">
                <a16:creationId xmlns:a16="http://schemas.microsoft.com/office/drawing/2014/main" id="{4B13A7AD-1578-65B6-A932-EADA7DA493EB}"/>
              </a:ext>
            </a:extLst>
          </p:cNvPr>
          <p:cNvSpPr txBox="1"/>
          <p:nvPr/>
        </p:nvSpPr>
        <p:spPr>
          <a:xfrm>
            <a:off x="4058040" y="1106750"/>
            <a:ext cx="1414184" cy="941283"/>
          </a:xfrm>
          <a:prstGeom prst="rect">
            <a:avLst/>
          </a:prstGeom>
          <a:noFill/>
        </p:spPr>
        <p:txBody>
          <a:bodyPr wrap="square">
            <a:spAutoFit/>
          </a:bodyPr>
          <a:lstStyle/>
          <a:p>
            <a:pPr algn="ctr">
              <a:lnSpc>
                <a:spcPts val="3340"/>
              </a:lnSpc>
            </a:pPr>
            <a:r>
              <a:rPr lang="en-US" sz="3200" b="1" dirty="0">
                <a:solidFill>
                  <a:schemeClr val="bg1"/>
                </a:solidFill>
              </a:rPr>
              <a:t>Vel gert </a:t>
            </a:r>
            <a:endParaRPr lang="en-US" sz="3200" dirty="0">
              <a:solidFill>
                <a:schemeClr val="bg1"/>
              </a:solidFill>
            </a:endParaRPr>
          </a:p>
        </p:txBody>
      </p:sp>
      <p:sp>
        <p:nvSpPr>
          <p:cNvPr id="16" name="Rectangle 15">
            <a:extLst>
              <a:ext uri="{FF2B5EF4-FFF2-40B4-BE49-F238E27FC236}">
                <a16:creationId xmlns:a16="http://schemas.microsoft.com/office/drawing/2014/main" id="{16BF3E8A-0378-F5FB-2754-D8F8048178B6}"/>
              </a:ext>
            </a:extLst>
          </p:cNvPr>
          <p:cNvSpPr/>
          <p:nvPr/>
        </p:nvSpPr>
        <p:spPr>
          <a:xfrm>
            <a:off x="7079783" y="4168857"/>
            <a:ext cx="1847011" cy="141629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7" name="Group 16">
            <a:extLst>
              <a:ext uri="{FF2B5EF4-FFF2-40B4-BE49-F238E27FC236}">
                <a16:creationId xmlns:a16="http://schemas.microsoft.com/office/drawing/2014/main" id="{4AF779E8-F789-DDB1-D94D-99C212ACB04C}"/>
              </a:ext>
            </a:extLst>
          </p:cNvPr>
          <p:cNvGrpSpPr/>
          <p:nvPr/>
        </p:nvGrpSpPr>
        <p:grpSpPr>
          <a:xfrm>
            <a:off x="6514149" y="3600310"/>
            <a:ext cx="2584100" cy="1848198"/>
            <a:chOff x="6514149" y="3600310"/>
            <a:chExt cx="2584100" cy="1848198"/>
          </a:xfrm>
        </p:grpSpPr>
        <p:sp>
          <p:nvSpPr>
            <p:cNvPr id="18" name="Graphic 125">
              <a:extLst>
                <a:ext uri="{FF2B5EF4-FFF2-40B4-BE49-F238E27FC236}">
                  <a16:creationId xmlns:a16="http://schemas.microsoft.com/office/drawing/2014/main" id="{9616DC6E-08B7-AC23-D003-80FD1BB3A35A}"/>
                </a:ext>
              </a:extLst>
            </p:cNvPr>
            <p:cNvSpPr/>
            <p:nvPr/>
          </p:nvSpPr>
          <p:spPr>
            <a:xfrm>
              <a:off x="7320238" y="3704966"/>
              <a:ext cx="1778011" cy="1222735"/>
            </a:xfrm>
            <a:custGeom>
              <a:avLst/>
              <a:gdLst>
                <a:gd name="connsiteX0" fmla="*/ 1046400 w 1054187"/>
                <a:gd name="connsiteY0" fmla="*/ 159536 h 819883"/>
                <a:gd name="connsiteX1" fmla="*/ 936991 w 1054187"/>
                <a:gd name="connsiteY1" fmla="*/ 394421 h 819883"/>
                <a:gd name="connsiteX2" fmla="*/ 911304 w 1054187"/>
                <a:gd name="connsiteY2" fmla="*/ 390617 h 819883"/>
                <a:gd name="connsiteX3" fmla="*/ 897985 w 1054187"/>
                <a:gd name="connsiteY3" fmla="*/ 342118 h 819883"/>
                <a:gd name="connsiteX4" fmla="*/ 827583 w 1054187"/>
                <a:gd name="connsiteY4" fmla="*/ 371598 h 819883"/>
                <a:gd name="connsiteX5" fmla="*/ 801896 w 1054187"/>
                <a:gd name="connsiteY5" fmla="*/ 379205 h 819883"/>
                <a:gd name="connsiteX6" fmla="*/ 698195 w 1054187"/>
                <a:gd name="connsiteY6" fmla="*/ 441017 h 819883"/>
                <a:gd name="connsiteX7" fmla="*/ 682973 w 1054187"/>
                <a:gd name="connsiteY7" fmla="*/ 426753 h 819883"/>
                <a:gd name="connsiteX8" fmla="*/ 682022 w 1054187"/>
                <a:gd name="connsiteY8" fmla="*/ 423900 h 819883"/>
                <a:gd name="connsiteX9" fmla="*/ 672508 w 1054187"/>
                <a:gd name="connsiteY9" fmla="*/ 408685 h 819883"/>
                <a:gd name="connsiteX10" fmla="*/ 655383 w 1054187"/>
                <a:gd name="connsiteY10" fmla="*/ 403930 h 819883"/>
                <a:gd name="connsiteX11" fmla="*/ 635404 w 1054187"/>
                <a:gd name="connsiteY11" fmla="*/ 425802 h 819883"/>
                <a:gd name="connsiteX12" fmla="*/ 633502 w 1054187"/>
                <a:gd name="connsiteY12" fmla="*/ 429606 h 819883"/>
                <a:gd name="connsiteX13" fmla="*/ 633502 w 1054187"/>
                <a:gd name="connsiteY13" fmla="*/ 429606 h 819883"/>
                <a:gd name="connsiteX14" fmla="*/ 632550 w 1054187"/>
                <a:gd name="connsiteY14" fmla="*/ 433410 h 819883"/>
                <a:gd name="connsiteX15" fmla="*/ 632550 w 1054187"/>
                <a:gd name="connsiteY15" fmla="*/ 434360 h 819883"/>
                <a:gd name="connsiteX16" fmla="*/ 632550 w 1054187"/>
                <a:gd name="connsiteY16" fmla="*/ 437213 h 819883"/>
                <a:gd name="connsiteX17" fmla="*/ 632550 w 1054187"/>
                <a:gd name="connsiteY17" fmla="*/ 438164 h 819883"/>
                <a:gd name="connsiteX18" fmla="*/ 632550 w 1054187"/>
                <a:gd name="connsiteY18" fmla="*/ 442919 h 819883"/>
                <a:gd name="connsiteX19" fmla="*/ 632550 w 1054187"/>
                <a:gd name="connsiteY19" fmla="*/ 454331 h 819883"/>
                <a:gd name="connsiteX20" fmla="*/ 625891 w 1054187"/>
                <a:gd name="connsiteY20" fmla="*/ 484761 h 819883"/>
                <a:gd name="connsiteX21" fmla="*/ 592592 w 1054187"/>
                <a:gd name="connsiteY21" fmla="*/ 490467 h 819883"/>
                <a:gd name="connsiteX22" fmla="*/ 547878 w 1054187"/>
                <a:gd name="connsiteY22" fmla="*/ 515191 h 819883"/>
                <a:gd name="connsiteX23" fmla="*/ 531704 w 1054187"/>
                <a:gd name="connsiteY23" fmla="*/ 538965 h 819883"/>
                <a:gd name="connsiteX24" fmla="*/ 512677 w 1054187"/>
                <a:gd name="connsiteY24" fmla="*/ 550377 h 819883"/>
                <a:gd name="connsiteX25" fmla="*/ 488892 w 1054187"/>
                <a:gd name="connsiteY25" fmla="*/ 540867 h 819883"/>
                <a:gd name="connsiteX26" fmla="*/ 397560 w 1054187"/>
                <a:gd name="connsiteY26" fmla="*/ 545622 h 819883"/>
                <a:gd name="connsiteX27" fmla="*/ 361407 w 1054187"/>
                <a:gd name="connsiteY27" fmla="*/ 629306 h 819883"/>
                <a:gd name="connsiteX28" fmla="*/ 346186 w 1054187"/>
                <a:gd name="connsiteY28" fmla="*/ 654981 h 819883"/>
                <a:gd name="connsiteX29" fmla="*/ 291005 w 1054187"/>
                <a:gd name="connsiteY29" fmla="*/ 691117 h 819883"/>
                <a:gd name="connsiteX30" fmla="*/ 273881 w 1054187"/>
                <a:gd name="connsiteY30" fmla="*/ 673049 h 819883"/>
                <a:gd name="connsiteX31" fmla="*/ 219652 w 1054187"/>
                <a:gd name="connsiteY31" fmla="*/ 720597 h 819883"/>
                <a:gd name="connsiteX32" fmla="*/ 207284 w 1054187"/>
                <a:gd name="connsiteY32" fmla="*/ 747224 h 819883"/>
                <a:gd name="connsiteX33" fmla="*/ 132125 w 1054187"/>
                <a:gd name="connsiteY33" fmla="*/ 791918 h 819883"/>
                <a:gd name="connsiteX34" fmla="*/ 101681 w 1054187"/>
                <a:gd name="connsiteY34" fmla="*/ 811888 h 819883"/>
                <a:gd name="connsiteX35" fmla="*/ 49355 w 1054187"/>
                <a:gd name="connsiteY35" fmla="*/ 788114 h 819883"/>
                <a:gd name="connsiteX36" fmla="*/ 17960 w 1054187"/>
                <a:gd name="connsiteY36" fmla="*/ 676853 h 819883"/>
                <a:gd name="connsiteX37" fmla="*/ 17009 w 1054187"/>
                <a:gd name="connsiteY37" fmla="*/ 674000 h 819883"/>
                <a:gd name="connsiteX38" fmla="*/ 17009 w 1054187"/>
                <a:gd name="connsiteY38" fmla="*/ 674000 h 819883"/>
                <a:gd name="connsiteX39" fmla="*/ 17009 w 1054187"/>
                <a:gd name="connsiteY39" fmla="*/ 671147 h 819883"/>
                <a:gd name="connsiteX40" fmla="*/ 17009 w 1054187"/>
                <a:gd name="connsiteY40" fmla="*/ 671147 h 819883"/>
                <a:gd name="connsiteX41" fmla="*/ 17009 w 1054187"/>
                <a:gd name="connsiteY41" fmla="*/ 668295 h 819883"/>
                <a:gd name="connsiteX42" fmla="*/ 17009 w 1054187"/>
                <a:gd name="connsiteY42" fmla="*/ 668295 h 819883"/>
                <a:gd name="connsiteX43" fmla="*/ 17009 w 1054187"/>
                <a:gd name="connsiteY43" fmla="*/ 666393 h 819883"/>
                <a:gd name="connsiteX44" fmla="*/ 17009 w 1054187"/>
                <a:gd name="connsiteY44" fmla="*/ 666393 h 819883"/>
                <a:gd name="connsiteX45" fmla="*/ 16057 w 1054187"/>
                <a:gd name="connsiteY45" fmla="*/ 661638 h 819883"/>
                <a:gd name="connsiteX46" fmla="*/ 16057 w 1054187"/>
                <a:gd name="connsiteY46" fmla="*/ 661638 h 819883"/>
                <a:gd name="connsiteX47" fmla="*/ 16057 w 1054187"/>
                <a:gd name="connsiteY47" fmla="*/ 659736 h 819883"/>
                <a:gd name="connsiteX48" fmla="*/ 16057 w 1054187"/>
                <a:gd name="connsiteY48" fmla="*/ 659736 h 819883"/>
                <a:gd name="connsiteX49" fmla="*/ 16057 w 1054187"/>
                <a:gd name="connsiteY49" fmla="*/ 656883 h 819883"/>
                <a:gd name="connsiteX50" fmla="*/ 16057 w 1054187"/>
                <a:gd name="connsiteY50" fmla="*/ 656883 h 819883"/>
                <a:gd name="connsiteX51" fmla="*/ 16057 w 1054187"/>
                <a:gd name="connsiteY51" fmla="*/ 654981 h 819883"/>
                <a:gd name="connsiteX52" fmla="*/ 16057 w 1054187"/>
                <a:gd name="connsiteY52" fmla="*/ 654981 h 819883"/>
                <a:gd name="connsiteX53" fmla="*/ 16057 w 1054187"/>
                <a:gd name="connsiteY53" fmla="*/ 650227 h 819883"/>
                <a:gd name="connsiteX54" fmla="*/ 16057 w 1054187"/>
                <a:gd name="connsiteY54" fmla="*/ 650227 h 819883"/>
                <a:gd name="connsiteX55" fmla="*/ 16057 w 1054187"/>
                <a:gd name="connsiteY55" fmla="*/ 647374 h 819883"/>
                <a:gd name="connsiteX56" fmla="*/ 16057 w 1054187"/>
                <a:gd name="connsiteY56" fmla="*/ 645472 h 819883"/>
                <a:gd name="connsiteX57" fmla="*/ 16057 w 1054187"/>
                <a:gd name="connsiteY57" fmla="*/ 645472 h 819883"/>
                <a:gd name="connsiteX58" fmla="*/ 16057 w 1054187"/>
                <a:gd name="connsiteY58" fmla="*/ 643570 h 819883"/>
                <a:gd name="connsiteX59" fmla="*/ 16057 w 1054187"/>
                <a:gd name="connsiteY59" fmla="*/ 643570 h 819883"/>
                <a:gd name="connsiteX60" fmla="*/ 17009 w 1054187"/>
                <a:gd name="connsiteY60" fmla="*/ 616943 h 819883"/>
                <a:gd name="connsiteX61" fmla="*/ 26522 w 1054187"/>
                <a:gd name="connsiteY61" fmla="*/ 555131 h 819883"/>
                <a:gd name="connsiteX62" fmla="*/ 12252 w 1054187"/>
                <a:gd name="connsiteY62" fmla="*/ 511388 h 819883"/>
                <a:gd name="connsiteX63" fmla="*/ 11300 w 1054187"/>
                <a:gd name="connsiteY63" fmla="*/ 458134 h 819883"/>
                <a:gd name="connsiteX64" fmla="*/ 39842 w 1054187"/>
                <a:gd name="connsiteY64" fmla="*/ 440066 h 819883"/>
                <a:gd name="connsiteX65" fmla="*/ 211090 w 1054187"/>
                <a:gd name="connsiteY65" fmla="*/ 367794 h 819883"/>
                <a:gd name="connsiteX66" fmla="*/ 657286 w 1054187"/>
                <a:gd name="connsiteY66" fmla="*/ 174751 h 819883"/>
                <a:gd name="connsiteX67" fmla="*/ 764792 w 1054187"/>
                <a:gd name="connsiteY67" fmla="*/ 134811 h 819883"/>
                <a:gd name="connsiteX68" fmla="*/ 818069 w 1054187"/>
                <a:gd name="connsiteY68" fmla="*/ 118645 h 819883"/>
                <a:gd name="connsiteX69" fmla="*/ 829486 w 1054187"/>
                <a:gd name="connsiteY69" fmla="*/ 89165 h 819883"/>
                <a:gd name="connsiteX70" fmla="*/ 816166 w 1054187"/>
                <a:gd name="connsiteY70" fmla="*/ 28304 h 819883"/>
                <a:gd name="connsiteX71" fmla="*/ 831388 w 1054187"/>
                <a:gd name="connsiteY71" fmla="*/ 727 h 819883"/>
                <a:gd name="connsiteX72" fmla="*/ 942699 w 1054187"/>
                <a:gd name="connsiteY72" fmla="*/ 42569 h 819883"/>
                <a:gd name="connsiteX73" fmla="*/ 942699 w 1054187"/>
                <a:gd name="connsiteY73" fmla="*/ 42569 h 819883"/>
                <a:gd name="connsiteX74" fmla="*/ 945554 w 1054187"/>
                <a:gd name="connsiteY74" fmla="*/ 43520 h 819883"/>
                <a:gd name="connsiteX75" fmla="*/ 945554 w 1054187"/>
                <a:gd name="connsiteY75" fmla="*/ 43520 h 819883"/>
                <a:gd name="connsiteX76" fmla="*/ 948408 w 1054187"/>
                <a:gd name="connsiteY76" fmla="*/ 44470 h 819883"/>
                <a:gd name="connsiteX77" fmla="*/ 948408 w 1054187"/>
                <a:gd name="connsiteY77" fmla="*/ 44470 h 819883"/>
                <a:gd name="connsiteX78" fmla="*/ 951262 w 1054187"/>
                <a:gd name="connsiteY78" fmla="*/ 45421 h 819883"/>
                <a:gd name="connsiteX79" fmla="*/ 951262 w 1054187"/>
                <a:gd name="connsiteY79" fmla="*/ 45421 h 819883"/>
                <a:gd name="connsiteX80" fmla="*/ 954116 w 1054187"/>
                <a:gd name="connsiteY80" fmla="*/ 46372 h 819883"/>
                <a:gd name="connsiteX81" fmla="*/ 954116 w 1054187"/>
                <a:gd name="connsiteY81" fmla="*/ 46372 h 819883"/>
                <a:gd name="connsiteX82" fmla="*/ 956970 w 1054187"/>
                <a:gd name="connsiteY82" fmla="*/ 47323 h 819883"/>
                <a:gd name="connsiteX83" fmla="*/ 956970 w 1054187"/>
                <a:gd name="connsiteY83" fmla="*/ 47323 h 819883"/>
                <a:gd name="connsiteX84" fmla="*/ 980755 w 1054187"/>
                <a:gd name="connsiteY84" fmla="*/ 56833 h 819883"/>
                <a:gd name="connsiteX85" fmla="*/ 983609 w 1054187"/>
                <a:gd name="connsiteY85" fmla="*/ 57784 h 819883"/>
                <a:gd name="connsiteX86" fmla="*/ 983609 w 1054187"/>
                <a:gd name="connsiteY86" fmla="*/ 57784 h 819883"/>
                <a:gd name="connsiteX87" fmla="*/ 986463 w 1054187"/>
                <a:gd name="connsiteY87" fmla="*/ 58735 h 819883"/>
                <a:gd name="connsiteX88" fmla="*/ 986463 w 1054187"/>
                <a:gd name="connsiteY88" fmla="*/ 58735 h 819883"/>
                <a:gd name="connsiteX89" fmla="*/ 989317 w 1054187"/>
                <a:gd name="connsiteY89" fmla="*/ 59686 h 819883"/>
                <a:gd name="connsiteX90" fmla="*/ 989317 w 1054187"/>
                <a:gd name="connsiteY90" fmla="*/ 59686 h 819883"/>
                <a:gd name="connsiteX91" fmla="*/ 992171 w 1054187"/>
                <a:gd name="connsiteY91" fmla="*/ 60637 h 819883"/>
                <a:gd name="connsiteX92" fmla="*/ 992171 w 1054187"/>
                <a:gd name="connsiteY92" fmla="*/ 60637 h 819883"/>
                <a:gd name="connsiteX93" fmla="*/ 995025 w 1054187"/>
                <a:gd name="connsiteY93" fmla="*/ 61588 h 819883"/>
                <a:gd name="connsiteX94" fmla="*/ 995025 w 1054187"/>
                <a:gd name="connsiteY94" fmla="*/ 61588 h 819883"/>
                <a:gd name="connsiteX95" fmla="*/ 1005490 w 1054187"/>
                <a:gd name="connsiteY95" fmla="*/ 66342 h 819883"/>
                <a:gd name="connsiteX96" fmla="*/ 1005490 w 1054187"/>
                <a:gd name="connsiteY96" fmla="*/ 66342 h 819883"/>
                <a:gd name="connsiteX97" fmla="*/ 1007393 w 1054187"/>
                <a:gd name="connsiteY97" fmla="*/ 66342 h 819883"/>
                <a:gd name="connsiteX98" fmla="*/ 1007393 w 1054187"/>
                <a:gd name="connsiteY98" fmla="*/ 66342 h 819883"/>
                <a:gd name="connsiteX99" fmla="*/ 1009296 w 1054187"/>
                <a:gd name="connsiteY99" fmla="*/ 66342 h 819883"/>
                <a:gd name="connsiteX100" fmla="*/ 1009296 w 1054187"/>
                <a:gd name="connsiteY100" fmla="*/ 66342 h 819883"/>
                <a:gd name="connsiteX101" fmla="*/ 1011199 w 1054187"/>
                <a:gd name="connsiteY101" fmla="*/ 66342 h 819883"/>
                <a:gd name="connsiteX102" fmla="*/ 1011199 w 1054187"/>
                <a:gd name="connsiteY102" fmla="*/ 66342 h 819883"/>
                <a:gd name="connsiteX103" fmla="*/ 1012150 w 1054187"/>
                <a:gd name="connsiteY103" fmla="*/ 66342 h 819883"/>
                <a:gd name="connsiteX104" fmla="*/ 1012150 w 1054187"/>
                <a:gd name="connsiteY104" fmla="*/ 66342 h 819883"/>
                <a:gd name="connsiteX105" fmla="*/ 1013101 w 1054187"/>
                <a:gd name="connsiteY105" fmla="*/ 66342 h 819883"/>
                <a:gd name="connsiteX106" fmla="*/ 1014053 w 1054187"/>
                <a:gd name="connsiteY106" fmla="*/ 66342 h 819883"/>
                <a:gd name="connsiteX107" fmla="*/ 1015004 w 1054187"/>
                <a:gd name="connsiteY107" fmla="*/ 66342 h 819883"/>
                <a:gd name="connsiteX108" fmla="*/ 1015956 w 1054187"/>
                <a:gd name="connsiteY108" fmla="*/ 66342 h 819883"/>
                <a:gd name="connsiteX109" fmla="*/ 1015956 w 1054187"/>
                <a:gd name="connsiteY109" fmla="*/ 66342 h 819883"/>
                <a:gd name="connsiteX110" fmla="*/ 1016907 w 1054187"/>
                <a:gd name="connsiteY110" fmla="*/ 66342 h 819883"/>
                <a:gd name="connsiteX111" fmla="*/ 1016907 w 1054187"/>
                <a:gd name="connsiteY111" fmla="*/ 66342 h 819883"/>
                <a:gd name="connsiteX112" fmla="*/ 1017858 w 1054187"/>
                <a:gd name="connsiteY112" fmla="*/ 66342 h 819883"/>
                <a:gd name="connsiteX113" fmla="*/ 1017858 w 1054187"/>
                <a:gd name="connsiteY113" fmla="*/ 66342 h 819883"/>
                <a:gd name="connsiteX114" fmla="*/ 1018810 w 1054187"/>
                <a:gd name="connsiteY114" fmla="*/ 66342 h 819883"/>
                <a:gd name="connsiteX115" fmla="*/ 1018810 w 1054187"/>
                <a:gd name="connsiteY115" fmla="*/ 66342 h 819883"/>
                <a:gd name="connsiteX116" fmla="*/ 1020713 w 1054187"/>
                <a:gd name="connsiteY116" fmla="*/ 66342 h 819883"/>
                <a:gd name="connsiteX117" fmla="*/ 1041643 w 1054187"/>
                <a:gd name="connsiteY117" fmla="*/ 147173 h 8198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1054187" h="819883">
                  <a:moveTo>
                    <a:pt x="1046400" y="159536"/>
                  </a:moveTo>
                  <a:cubicBezTo>
                    <a:pt x="1010247" y="228955"/>
                    <a:pt x="940797" y="387764"/>
                    <a:pt x="936991" y="394421"/>
                  </a:cubicBezTo>
                  <a:cubicBezTo>
                    <a:pt x="924623" y="414391"/>
                    <a:pt x="920818" y="413440"/>
                    <a:pt x="911304" y="390617"/>
                  </a:cubicBezTo>
                  <a:cubicBezTo>
                    <a:pt x="906547" y="379205"/>
                    <a:pt x="899887" y="354481"/>
                    <a:pt x="897985" y="342118"/>
                  </a:cubicBezTo>
                  <a:cubicBezTo>
                    <a:pt x="897033" y="334511"/>
                    <a:pt x="858978" y="373500"/>
                    <a:pt x="827583" y="371598"/>
                  </a:cubicBezTo>
                  <a:cubicBezTo>
                    <a:pt x="824729" y="371598"/>
                    <a:pt x="802847" y="376353"/>
                    <a:pt x="801896" y="379205"/>
                  </a:cubicBezTo>
                  <a:cubicBezTo>
                    <a:pt x="786674" y="407734"/>
                    <a:pt x="709612" y="434360"/>
                    <a:pt x="698195" y="441017"/>
                  </a:cubicBezTo>
                  <a:cubicBezTo>
                    <a:pt x="688682" y="445772"/>
                    <a:pt x="688682" y="441017"/>
                    <a:pt x="682973" y="426753"/>
                  </a:cubicBezTo>
                  <a:cubicBezTo>
                    <a:pt x="682973" y="426753"/>
                    <a:pt x="682973" y="424851"/>
                    <a:pt x="682022" y="423900"/>
                  </a:cubicBezTo>
                  <a:cubicBezTo>
                    <a:pt x="679168" y="418194"/>
                    <a:pt x="676314" y="412489"/>
                    <a:pt x="672508" y="408685"/>
                  </a:cubicBezTo>
                  <a:cubicBezTo>
                    <a:pt x="667751" y="403930"/>
                    <a:pt x="662994" y="402028"/>
                    <a:pt x="655383" y="403930"/>
                  </a:cubicBezTo>
                  <a:cubicBezTo>
                    <a:pt x="647772" y="405832"/>
                    <a:pt x="640161" y="414391"/>
                    <a:pt x="635404" y="425802"/>
                  </a:cubicBezTo>
                  <a:cubicBezTo>
                    <a:pt x="635404" y="426753"/>
                    <a:pt x="634453" y="428655"/>
                    <a:pt x="633502" y="429606"/>
                  </a:cubicBezTo>
                  <a:cubicBezTo>
                    <a:pt x="633502" y="429606"/>
                    <a:pt x="633502" y="429606"/>
                    <a:pt x="633502" y="429606"/>
                  </a:cubicBezTo>
                  <a:cubicBezTo>
                    <a:pt x="633502" y="430557"/>
                    <a:pt x="633502" y="431508"/>
                    <a:pt x="632550" y="433410"/>
                  </a:cubicBezTo>
                  <a:cubicBezTo>
                    <a:pt x="632550" y="433410"/>
                    <a:pt x="632550" y="433410"/>
                    <a:pt x="632550" y="434360"/>
                  </a:cubicBezTo>
                  <a:cubicBezTo>
                    <a:pt x="632550" y="435311"/>
                    <a:pt x="632550" y="436263"/>
                    <a:pt x="632550" y="437213"/>
                  </a:cubicBezTo>
                  <a:cubicBezTo>
                    <a:pt x="632550" y="437213"/>
                    <a:pt x="632550" y="437213"/>
                    <a:pt x="632550" y="438164"/>
                  </a:cubicBezTo>
                  <a:cubicBezTo>
                    <a:pt x="632550" y="440066"/>
                    <a:pt x="632550" y="441017"/>
                    <a:pt x="632550" y="442919"/>
                  </a:cubicBezTo>
                  <a:cubicBezTo>
                    <a:pt x="632550" y="446723"/>
                    <a:pt x="632550" y="450527"/>
                    <a:pt x="632550" y="454331"/>
                  </a:cubicBezTo>
                  <a:cubicBezTo>
                    <a:pt x="630648" y="464791"/>
                    <a:pt x="637307" y="479055"/>
                    <a:pt x="625891" y="484761"/>
                  </a:cubicBezTo>
                  <a:cubicBezTo>
                    <a:pt x="614474" y="490467"/>
                    <a:pt x="605912" y="499025"/>
                    <a:pt x="592592" y="490467"/>
                  </a:cubicBezTo>
                  <a:cubicBezTo>
                    <a:pt x="570711" y="477153"/>
                    <a:pt x="555489" y="484761"/>
                    <a:pt x="547878" y="515191"/>
                  </a:cubicBezTo>
                  <a:cubicBezTo>
                    <a:pt x="545024" y="527554"/>
                    <a:pt x="541218" y="535161"/>
                    <a:pt x="531704" y="538965"/>
                  </a:cubicBezTo>
                  <a:cubicBezTo>
                    <a:pt x="525045" y="541818"/>
                    <a:pt x="518385" y="546573"/>
                    <a:pt x="512677" y="550377"/>
                  </a:cubicBezTo>
                  <a:cubicBezTo>
                    <a:pt x="504114" y="555131"/>
                    <a:pt x="496503" y="547524"/>
                    <a:pt x="488892" y="540867"/>
                  </a:cubicBezTo>
                  <a:cubicBezTo>
                    <a:pt x="457497" y="514240"/>
                    <a:pt x="427053" y="522799"/>
                    <a:pt x="397560" y="545622"/>
                  </a:cubicBezTo>
                  <a:cubicBezTo>
                    <a:pt x="376629" y="562739"/>
                    <a:pt x="363310" y="595071"/>
                    <a:pt x="361407" y="629306"/>
                  </a:cubicBezTo>
                  <a:cubicBezTo>
                    <a:pt x="361407" y="643570"/>
                    <a:pt x="357602" y="645472"/>
                    <a:pt x="346186" y="654981"/>
                  </a:cubicBezTo>
                  <a:cubicBezTo>
                    <a:pt x="329061" y="665442"/>
                    <a:pt x="306228" y="684461"/>
                    <a:pt x="291005" y="691117"/>
                  </a:cubicBezTo>
                  <a:cubicBezTo>
                    <a:pt x="281492" y="694921"/>
                    <a:pt x="284346" y="679706"/>
                    <a:pt x="273881" y="673049"/>
                  </a:cubicBezTo>
                  <a:cubicBezTo>
                    <a:pt x="250096" y="657834"/>
                    <a:pt x="220604" y="684461"/>
                    <a:pt x="219652" y="720597"/>
                  </a:cubicBezTo>
                  <a:cubicBezTo>
                    <a:pt x="219652" y="733910"/>
                    <a:pt x="215847" y="740567"/>
                    <a:pt x="207284" y="747224"/>
                  </a:cubicBezTo>
                  <a:cubicBezTo>
                    <a:pt x="183500" y="767193"/>
                    <a:pt x="155910" y="773850"/>
                    <a:pt x="132125" y="791918"/>
                  </a:cubicBezTo>
                  <a:cubicBezTo>
                    <a:pt x="122612" y="799526"/>
                    <a:pt x="112146" y="804280"/>
                    <a:pt x="101681" y="811888"/>
                  </a:cubicBezTo>
                  <a:cubicBezTo>
                    <a:pt x="79800" y="828054"/>
                    <a:pt x="60772" y="819496"/>
                    <a:pt x="49355" y="788114"/>
                  </a:cubicBezTo>
                  <a:cubicBezTo>
                    <a:pt x="36036" y="752929"/>
                    <a:pt x="31279" y="712989"/>
                    <a:pt x="17960" y="676853"/>
                  </a:cubicBezTo>
                  <a:cubicBezTo>
                    <a:pt x="17960" y="675902"/>
                    <a:pt x="17960" y="674951"/>
                    <a:pt x="17009" y="674000"/>
                  </a:cubicBezTo>
                  <a:cubicBezTo>
                    <a:pt x="17009" y="674000"/>
                    <a:pt x="17009" y="674000"/>
                    <a:pt x="17009" y="674000"/>
                  </a:cubicBezTo>
                  <a:cubicBezTo>
                    <a:pt x="17009" y="674000"/>
                    <a:pt x="17009" y="672098"/>
                    <a:pt x="17009" y="671147"/>
                  </a:cubicBezTo>
                  <a:cubicBezTo>
                    <a:pt x="17009" y="671147"/>
                    <a:pt x="17009" y="671147"/>
                    <a:pt x="17009" y="671147"/>
                  </a:cubicBezTo>
                  <a:cubicBezTo>
                    <a:pt x="17009" y="671147"/>
                    <a:pt x="17009" y="669246"/>
                    <a:pt x="17009" y="668295"/>
                  </a:cubicBezTo>
                  <a:cubicBezTo>
                    <a:pt x="17009" y="668295"/>
                    <a:pt x="17009" y="668295"/>
                    <a:pt x="17009" y="668295"/>
                  </a:cubicBezTo>
                  <a:cubicBezTo>
                    <a:pt x="17009" y="668295"/>
                    <a:pt x="17009" y="666393"/>
                    <a:pt x="17009" y="666393"/>
                  </a:cubicBezTo>
                  <a:cubicBezTo>
                    <a:pt x="17009" y="666393"/>
                    <a:pt x="17009" y="666393"/>
                    <a:pt x="17009" y="666393"/>
                  </a:cubicBezTo>
                  <a:cubicBezTo>
                    <a:pt x="17009" y="664491"/>
                    <a:pt x="17009" y="662589"/>
                    <a:pt x="16057" y="661638"/>
                  </a:cubicBezTo>
                  <a:cubicBezTo>
                    <a:pt x="16057" y="661638"/>
                    <a:pt x="16057" y="661638"/>
                    <a:pt x="16057" y="661638"/>
                  </a:cubicBezTo>
                  <a:cubicBezTo>
                    <a:pt x="16057" y="661638"/>
                    <a:pt x="16057" y="660687"/>
                    <a:pt x="16057" y="659736"/>
                  </a:cubicBezTo>
                  <a:lnTo>
                    <a:pt x="16057" y="659736"/>
                  </a:lnTo>
                  <a:cubicBezTo>
                    <a:pt x="16057" y="659736"/>
                    <a:pt x="16057" y="657834"/>
                    <a:pt x="16057" y="656883"/>
                  </a:cubicBezTo>
                  <a:lnTo>
                    <a:pt x="16057" y="656883"/>
                  </a:lnTo>
                  <a:cubicBezTo>
                    <a:pt x="16057" y="656883"/>
                    <a:pt x="16057" y="654981"/>
                    <a:pt x="16057" y="654981"/>
                  </a:cubicBezTo>
                  <a:lnTo>
                    <a:pt x="16057" y="654981"/>
                  </a:lnTo>
                  <a:cubicBezTo>
                    <a:pt x="16057" y="653079"/>
                    <a:pt x="16057" y="652128"/>
                    <a:pt x="16057" y="650227"/>
                  </a:cubicBezTo>
                  <a:lnTo>
                    <a:pt x="16057" y="650227"/>
                  </a:lnTo>
                  <a:cubicBezTo>
                    <a:pt x="16057" y="649276"/>
                    <a:pt x="16057" y="648325"/>
                    <a:pt x="16057" y="647374"/>
                  </a:cubicBezTo>
                  <a:lnTo>
                    <a:pt x="16057" y="645472"/>
                  </a:lnTo>
                  <a:lnTo>
                    <a:pt x="16057" y="645472"/>
                  </a:lnTo>
                  <a:lnTo>
                    <a:pt x="16057" y="643570"/>
                  </a:lnTo>
                  <a:lnTo>
                    <a:pt x="16057" y="643570"/>
                  </a:lnTo>
                  <a:cubicBezTo>
                    <a:pt x="16057" y="636913"/>
                    <a:pt x="16057" y="628355"/>
                    <a:pt x="17009" y="616943"/>
                  </a:cubicBezTo>
                  <a:cubicBezTo>
                    <a:pt x="19863" y="598875"/>
                    <a:pt x="23668" y="568445"/>
                    <a:pt x="26522" y="555131"/>
                  </a:cubicBezTo>
                  <a:cubicBezTo>
                    <a:pt x="30328" y="535161"/>
                    <a:pt x="24620" y="521848"/>
                    <a:pt x="12252" y="511388"/>
                  </a:cubicBezTo>
                  <a:cubicBezTo>
                    <a:pt x="-3922" y="497123"/>
                    <a:pt x="-3922" y="475251"/>
                    <a:pt x="11300" y="458134"/>
                  </a:cubicBezTo>
                  <a:cubicBezTo>
                    <a:pt x="19863" y="448625"/>
                    <a:pt x="30328" y="444821"/>
                    <a:pt x="39842" y="440066"/>
                  </a:cubicBezTo>
                  <a:cubicBezTo>
                    <a:pt x="96924" y="417243"/>
                    <a:pt x="153056" y="388715"/>
                    <a:pt x="211090" y="367794"/>
                  </a:cubicBezTo>
                  <a:cubicBezTo>
                    <a:pt x="245339" y="355432"/>
                    <a:pt x="643967" y="179506"/>
                    <a:pt x="657286" y="174751"/>
                  </a:cubicBezTo>
                  <a:cubicBezTo>
                    <a:pt x="693439" y="162389"/>
                    <a:pt x="728639" y="145271"/>
                    <a:pt x="764792" y="134811"/>
                  </a:cubicBezTo>
                  <a:cubicBezTo>
                    <a:pt x="782868" y="130056"/>
                    <a:pt x="799993" y="123399"/>
                    <a:pt x="818069" y="118645"/>
                  </a:cubicBezTo>
                  <a:cubicBezTo>
                    <a:pt x="832340" y="114841"/>
                    <a:pt x="834242" y="107233"/>
                    <a:pt x="829486" y="89165"/>
                  </a:cubicBezTo>
                  <a:cubicBezTo>
                    <a:pt x="823777" y="69195"/>
                    <a:pt x="819972" y="49225"/>
                    <a:pt x="816166" y="28304"/>
                  </a:cubicBezTo>
                  <a:cubicBezTo>
                    <a:pt x="813312" y="8334"/>
                    <a:pt x="817118" y="-3077"/>
                    <a:pt x="831388" y="727"/>
                  </a:cubicBezTo>
                  <a:cubicBezTo>
                    <a:pt x="849465" y="5482"/>
                    <a:pt x="897033" y="24501"/>
                    <a:pt x="942699" y="42569"/>
                  </a:cubicBezTo>
                  <a:lnTo>
                    <a:pt x="942699" y="42569"/>
                  </a:lnTo>
                  <a:cubicBezTo>
                    <a:pt x="942699" y="42569"/>
                    <a:pt x="944602" y="42569"/>
                    <a:pt x="945554" y="43520"/>
                  </a:cubicBezTo>
                  <a:cubicBezTo>
                    <a:pt x="945554" y="43520"/>
                    <a:pt x="945554" y="43520"/>
                    <a:pt x="945554" y="43520"/>
                  </a:cubicBezTo>
                  <a:cubicBezTo>
                    <a:pt x="945554" y="43520"/>
                    <a:pt x="947456" y="43520"/>
                    <a:pt x="948408" y="44470"/>
                  </a:cubicBezTo>
                  <a:cubicBezTo>
                    <a:pt x="948408" y="44470"/>
                    <a:pt x="948408" y="44470"/>
                    <a:pt x="948408" y="44470"/>
                  </a:cubicBezTo>
                  <a:cubicBezTo>
                    <a:pt x="949359" y="44470"/>
                    <a:pt x="950311" y="44470"/>
                    <a:pt x="951262" y="45421"/>
                  </a:cubicBezTo>
                  <a:cubicBezTo>
                    <a:pt x="951262" y="45421"/>
                    <a:pt x="951262" y="45421"/>
                    <a:pt x="951262" y="45421"/>
                  </a:cubicBezTo>
                  <a:cubicBezTo>
                    <a:pt x="952213" y="45421"/>
                    <a:pt x="953165" y="45421"/>
                    <a:pt x="954116" y="46372"/>
                  </a:cubicBezTo>
                  <a:cubicBezTo>
                    <a:pt x="954116" y="46372"/>
                    <a:pt x="954116" y="46372"/>
                    <a:pt x="954116" y="46372"/>
                  </a:cubicBezTo>
                  <a:cubicBezTo>
                    <a:pt x="955068" y="46372"/>
                    <a:pt x="956019" y="46372"/>
                    <a:pt x="956970" y="47323"/>
                  </a:cubicBezTo>
                  <a:cubicBezTo>
                    <a:pt x="956970" y="47323"/>
                    <a:pt x="956970" y="47323"/>
                    <a:pt x="956970" y="47323"/>
                  </a:cubicBezTo>
                  <a:cubicBezTo>
                    <a:pt x="965532" y="51127"/>
                    <a:pt x="973144" y="53980"/>
                    <a:pt x="980755" y="56833"/>
                  </a:cubicBezTo>
                  <a:cubicBezTo>
                    <a:pt x="980755" y="56833"/>
                    <a:pt x="982657" y="56833"/>
                    <a:pt x="983609" y="57784"/>
                  </a:cubicBezTo>
                  <a:cubicBezTo>
                    <a:pt x="983609" y="57784"/>
                    <a:pt x="983609" y="57784"/>
                    <a:pt x="983609" y="57784"/>
                  </a:cubicBezTo>
                  <a:cubicBezTo>
                    <a:pt x="983609" y="57784"/>
                    <a:pt x="985511" y="57784"/>
                    <a:pt x="986463" y="58735"/>
                  </a:cubicBezTo>
                  <a:cubicBezTo>
                    <a:pt x="986463" y="58735"/>
                    <a:pt x="986463" y="58735"/>
                    <a:pt x="986463" y="58735"/>
                  </a:cubicBezTo>
                  <a:cubicBezTo>
                    <a:pt x="986463" y="58735"/>
                    <a:pt x="988366" y="58735"/>
                    <a:pt x="989317" y="59686"/>
                  </a:cubicBezTo>
                  <a:cubicBezTo>
                    <a:pt x="989317" y="59686"/>
                    <a:pt x="989317" y="59686"/>
                    <a:pt x="989317" y="59686"/>
                  </a:cubicBezTo>
                  <a:cubicBezTo>
                    <a:pt x="989317" y="59686"/>
                    <a:pt x="991220" y="59686"/>
                    <a:pt x="992171" y="60637"/>
                  </a:cubicBezTo>
                  <a:cubicBezTo>
                    <a:pt x="992171" y="60637"/>
                    <a:pt x="992171" y="60637"/>
                    <a:pt x="992171" y="60637"/>
                  </a:cubicBezTo>
                  <a:cubicBezTo>
                    <a:pt x="992171" y="60637"/>
                    <a:pt x="994074" y="60637"/>
                    <a:pt x="995025" y="61588"/>
                  </a:cubicBezTo>
                  <a:cubicBezTo>
                    <a:pt x="995025" y="61588"/>
                    <a:pt x="995025" y="61588"/>
                    <a:pt x="995025" y="61588"/>
                  </a:cubicBezTo>
                  <a:cubicBezTo>
                    <a:pt x="998831" y="63489"/>
                    <a:pt x="1001685" y="64441"/>
                    <a:pt x="1005490" y="66342"/>
                  </a:cubicBezTo>
                  <a:cubicBezTo>
                    <a:pt x="1005490" y="66342"/>
                    <a:pt x="1005490" y="66342"/>
                    <a:pt x="1005490" y="66342"/>
                  </a:cubicBezTo>
                  <a:cubicBezTo>
                    <a:pt x="1005490" y="66342"/>
                    <a:pt x="1006442" y="66342"/>
                    <a:pt x="1007393" y="66342"/>
                  </a:cubicBezTo>
                  <a:cubicBezTo>
                    <a:pt x="1007393" y="66342"/>
                    <a:pt x="1007393" y="66342"/>
                    <a:pt x="1007393" y="66342"/>
                  </a:cubicBezTo>
                  <a:cubicBezTo>
                    <a:pt x="1007393" y="66342"/>
                    <a:pt x="1008345" y="66342"/>
                    <a:pt x="1009296" y="66342"/>
                  </a:cubicBezTo>
                  <a:cubicBezTo>
                    <a:pt x="1009296" y="66342"/>
                    <a:pt x="1009296" y="66342"/>
                    <a:pt x="1009296" y="66342"/>
                  </a:cubicBezTo>
                  <a:cubicBezTo>
                    <a:pt x="1009296" y="66342"/>
                    <a:pt x="1009296" y="66342"/>
                    <a:pt x="1011199" y="66342"/>
                  </a:cubicBezTo>
                  <a:cubicBezTo>
                    <a:pt x="1011199" y="66342"/>
                    <a:pt x="1011199" y="66342"/>
                    <a:pt x="1011199" y="66342"/>
                  </a:cubicBezTo>
                  <a:cubicBezTo>
                    <a:pt x="1011199" y="66342"/>
                    <a:pt x="1011199" y="66342"/>
                    <a:pt x="1012150" y="66342"/>
                  </a:cubicBezTo>
                  <a:cubicBezTo>
                    <a:pt x="1012150" y="66342"/>
                    <a:pt x="1012150" y="66342"/>
                    <a:pt x="1012150" y="66342"/>
                  </a:cubicBezTo>
                  <a:cubicBezTo>
                    <a:pt x="1012150" y="66342"/>
                    <a:pt x="1012150" y="66342"/>
                    <a:pt x="1013101" y="66342"/>
                  </a:cubicBezTo>
                  <a:cubicBezTo>
                    <a:pt x="1013101" y="66342"/>
                    <a:pt x="1013101" y="66342"/>
                    <a:pt x="1014053" y="66342"/>
                  </a:cubicBezTo>
                  <a:cubicBezTo>
                    <a:pt x="1014053" y="66342"/>
                    <a:pt x="1014053" y="66342"/>
                    <a:pt x="1015004" y="66342"/>
                  </a:cubicBezTo>
                  <a:cubicBezTo>
                    <a:pt x="1015004" y="66342"/>
                    <a:pt x="1015004" y="66342"/>
                    <a:pt x="1015956" y="66342"/>
                  </a:cubicBezTo>
                  <a:cubicBezTo>
                    <a:pt x="1015956" y="66342"/>
                    <a:pt x="1015956" y="66342"/>
                    <a:pt x="1015956" y="66342"/>
                  </a:cubicBezTo>
                  <a:cubicBezTo>
                    <a:pt x="1015956" y="66342"/>
                    <a:pt x="1015956" y="66342"/>
                    <a:pt x="1016907" y="66342"/>
                  </a:cubicBezTo>
                  <a:cubicBezTo>
                    <a:pt x="1016907" y="66342"/>
                    <a:pt x="1016907" y="66342"/>
                    <a:pt x="1016907" y="66342"/>
                  </a:cubicBezTo>
                  <a:cubicBezTo>
                    <a:pt x="1016907" y="66342"/>
                    <a:pt x="1016907" y="66342"/>
                    <a:pt x="1017858" y="66342"/>
                  </a:cubicBezTo>
                  <a:cubicBezTo>
                    <a:pt x="1017858" y="66342"/>
                    <a:pt x="1017858" y="66342"/>
                    <a:pt x="1017858" y="66342"/>
                  </a:cubicBezTo>
                  <a:cubicBezTo>
                    <a:pt x="1017858" y="66342"/>
                    <a:pt x="1017858" y="66342"/>
                    <a:pt x="1018810" y="66342"/>
                  </a:cubicBezTo>
                  <a:cubicBezTo>
                    <a:pt x="1018810" y="66342"/>
                    <a:pt x="1018810" y="66342"/>
                    <a:pt x="1018810" y="66342"/>
                  </a:cubicBezTo>
                  <a:cubicBezTo>
                    <a:pt x="1018810" y="66342"/>
                    <a:pt x="1019761" y="66342"/>
                    <a:pt x="1020713" y="66342"/>
                  </a:cubicBezTo>
                  <a:cubicBezTo>
                    <a:pt x="1048303" y="78705"/>
                    <a:pt x="1068282" y="97724"/>
                    <a:pt x="1041643" y="147173"/>
                  </a:cubicBezTo>
                  <a:close/>
                </a:path>
              </a:pathLst>
            </a:custGeom>
            <a:solidFill>
              <a:srgbClr val="EC7C69"/>
            </a:solidFill>
            <a:ln w="9508" cap="flat">
              <a:noFill/>
              <a:prstDash val="solid"/>
              <a:miter/>
            </a:ln>
          </p:spPr>
          <p:txBody>
            <a:bodyPr rtlCol="0" anchor="ctr"/>
            <a:lstStyle/>
            <a:p>
              <a:endParaRPr lang="en-US"/>
            </a:p>
          </p:txBody>
        </p:sp>
        <p:grpSp>
          <p:nvGrpSpPr>
            <p:cNvPr id="19" name="Graphic 4">
              <a:extLst>
                <a:ext uri="{FF2B5EF4-FFF2-40B4-BE49-F238E27FC236}">
                  <a16:creationId xmlns:a16="http://schemas.microsoft.com/office/drawing/2014/main" id="{EAEE9ED8-3EB0-4AD5-6B3C-299B0F851CBD}"/>
                </a:ext>
              </a:extLst>
            </p:cNvPr>
            <p:cNvGrpSpPr/>
            <p:nvPr/>
          </p:nvGrpSpPr>
          <p:grpSpPr>
            <a:xfrm>
              <a:off x="6514149" y="3600310"/>
              <a:ext cx="2540597" cy="1848198"/>
              <a:chOff x="7451356" y="3368393"/>
              <a:chExt cx="2245760" cy="1336865"/>
            </a:xfrm>
            <a:solidFill>
              <a:srgbClr val="414141"/>
            </a:solidFill>
          </p:grpSpPr>
          <p:sp>
            <p:nvSpPr>
              <p:cNvPr id="21" name="Freeform 1023">
                <a:extLst>
                  <a:ext uri="{FF2B5EF4-FFF2-40B4-BE49-F238E27FC236}">
                    <a16:creationId xmlns:a16="http://schemas.microsoft.com/office/drawing/2014/main" id="{71F8677E-682C-457A-4DEF-EA4A9CC33C79}"/>
                  </a:ext>
                </a:extLst>
              </p:cNvPr>
              <p:cNvSpPr/>
              <p:nvPr/>
            </p:nvSpPr>
            <p:spPr>
              <a:xfrm>
                <a:off x="8281896" y="4112092"/>
                <a:ext cx="541" cy="1985"/>
              </a:xfrm>
              <a:custGeom>
                <a:avLst/>
                <a:gdLst>
                  <a:gd name="connsiteX0" fmla="*/ 542 w 541"/>
                  <a:gd name="connsiteY0" fmla="*/ 1985 h 1985"/>
                  <a:gd name="connsiteX1" fmla="*/ 0 w 541"/>
                  <a:gd name="connsiteY1" fmla="*/ 0 h 1985"/>
                  <a:gd name="connsiteX2" fmla="*/ 542 w 541"/>
                  <a:gd name="connsiteY2" fmla="*/ 1985 h 1985"/>
                </a:gdLst>
                <a:ahLst/>
                <a:cxnLst>
                  <a:cxn ang="0">
                    <a:pos x="connsiteX0" y="connsiteY0"/>
                  </a:cxn>
                  <a:cxn ang="0">
                    <a:pos x="connsiteX1" y="connsiteY1"/>
                  </a:cxn>
                  <a:cxn ang="0">
                    <a:pos x="connsiteX2" y="connsiteY2"/>
                  </a:cxn>
                </a:cxnLst>
                <a:rect l="l" t="t" r="r" b="b"/>
                <a:pathLst>
                  <a:path w="541" h="1985">
                    <a:moveTo>
                      <a:pt x="542" y="1985"/>
                    </a:moveTo>
                    <a:cubicBezTo>
                      <a:pt x="361" y="1263"/>
                      <a:pt x="181" y="722"/>
                      <a:pt x="0" y="0"/>
                    </a:cubicBezTo>
                    <a:cubicBezTo>
                      <a:pt x="0" y="542"/>
                      <a:pt x="181" y="1263"/>
                      <a:pt x="542" y="1985"/>
                    </a:cubicBezTo>
                    <a:close/>
                  </a:path>
                </a:pathLst>
              </a:custGeom>
              <a:grpFill/>
              <a:ln w="1804" cap="flat">
                <a:solidFill>
                  <a:srgbClr val="414141"/>
                </a:solidFill>
                <a:prstDash val="solid"/>
                <a:miter/>
              </a:ln>
            </p:spPr>
            <p:txBody>
              <a:bodyPr rtlCol="0" anchor="ctr"/>
              <a:lstStyle/>
              <a:p>
                <a:endParaRPr lang="en-US"/>
              </a:p>
            </p:txBody>
          </p:sp>
          <p:sp>
            <p:nvSpPr>
              <p:cNvPr id="22" name="Freeform 1024">
                <a:extLst>
                  <a:ext uri="{FF2B5EF4-FFF2-40B4-BE49-F238E27FC236}">
                    <a16:creationId xmlns:a16="http://schemas.microsoft.com/office/drawing/2014/main" id="{98820932-F601-57EF-05AC-08E6E1245222}"/>
                  </a:ext>
                </a:extLst>
              </p:cNvPr>
              <p:cNvSpPr/>
              <p:nvPr/>
            </p:nvSpPr>
            <p:spPr>
              <a:xfrm>
                <a:off x="9179031" y="3884696"/>
                <a:ext cx="1443" cy="2526"/>
              </a:xfrm>
              <a:custGeom>
                <a:avLst/>
                <a:gdLst>
                  <a:gd name="connsiteX0" fmla="*/ 1444 w 1443"/>
                  <a:gd name="connsiteY0" fmla="*/ 2526 h 2526"/>
                  <a:gd name="connsiteX1" fmla="*/ 0 w 1443"/>
                  <a:gd name="connsiteY1" fmla="*/ 0 h 2526"/>
                  <a:gd name="connsiteX2" fmla="*/ 1444 w 1443"/>
                  <a:gd name="connsiteY2" fmla="*/ 2526 h 2526"/>
                </a:gdLst>
                <a:ahLst/>
                <a:cxnLst>
                  <a:cxn ang="0">
                    <a:pos x="connsiteX0" y="connsiteY0"/>
                  </a:cxn>
                  <a:cxn ang="0">
                    <a:pos x="connsiteX1" y="connsiteY1"/>
                  </a:cxn>
                  <a:cxn ang="0">
                    <a:pos x="connsiteX2" y="connsiteY2"/>
                  </a:cxn>
                </a:cxnLst>
                <a:rect l="l" t="t" r="r" b="b"/>
                <a:pathLst>
                  <a:path w="1443" h="2526">
                    <a:moveTo>
                      <a:pt x="1444" y="2526"/>
                    </a:moveTo>
                    <a:cubicBezTo>
                      <a:pt x="902" y="1624"/>
                      <a:pt x="542" y="902"/>
                      <a:pt x="0" y="0"/>
                    </a:cubicBezTo>
                    <a:cubicBezTo>
                      <a:pt x="542" y="902"/>
                      <a:pt x="902" y="1624"/>
                      <a:pt x="1444" y="2526"/>
                    </a:cubicBezTo>
                    <a:close/>
                  </a:path>
                </a:pathLst>
              </a:custGeom>
              <a:grpFill/>
              <a:ln w="1804" cap="flat">
                <a:solidFill>
                  <a:srgbClr val="414141"/>
                </a:solidFill>
                <a:prstDash val="solid"/>
                <a:miter/>
              </a:ln>
            </p:spPr>
            <p:txBody>
              <a:bodyPr rtlCol="0" anchor="ctr"/>
              <a:lstStyle/>
              <a:p>
                <a:endParaRPr lang="en-US"/>
              </a:p>
            </p:txBody>
          </p:sp>
          <p:sp>
            <p:nvSpPr>
              <p:cNvPr id="23" name="Freeform 1025">
                <a:extLst>
                  <a:ext uri="{FF2B5EF4-FFF2-40B4-BE49-F238E27FC236}">
                    <a16:creationId xmlns:a16="http://schemas.microsoft.com/office/drawing/2014/main" id="{B3EDD23D-261E-377B-5483-A20A18617ED3}"/>
                  </a:ext>
                </a:extLst>
              </p:cNvPr>
              <p:cNvSpPr/>
              <p:nvPr/>
            </p:nvSpPr>
            <p:spPr>
              <a:xfrm>
                <a:off x="9114782" y="3894261"/>
                <a:ext cx="360" cy="1082"/>
              </a:xfrm>
              <a:custGeom>
                <a:avLst/>
                <a:gdLst>
                  <a:gd name="connsiteX0" fmla="*/ 361 w 360"/>
                  <a:gd name="connsiteY0" fmla="*/ 0 h 1082"/>
                  <a:gd name="connsiteX1" fmla="*/ 0 w 360"/>
                  <a:gd name="connsiteY1" fmla="*/ 1083 h 1082"/>
                  <a:gd name="connsiteX2" fmla="*/ 361 w 360"/>
                  <a:gd name="connsiteY2" fmla="*/ 0 h 1082"/>
                </a:gdLst>
                <a:ahLst/>
                <a:cxnLst>
                  <a:cxn ang="0">
                    <a:pos x="connsiteX0" y="connsiteY0"/>
                  </a:cxn>
                  <a:cxn ang="0">
                    <a:pos x="connsiteX1" y="connsiteY1"/>
                  </a:cxn>
                  <a:cxn ang="0">
                    <a:pos x="connsiteX2" y="connsiteY2"/>
                  </a:cxn>
                </a:cxnLst>
                <a:rect l="l" t="t" r="r" b="b"/>
                <a:pathLst>
                  <a:path w="360" h="1082">
                    <a:moveTo>
                      <a:pt x="361" y="0"/>
                    </a:moveTo>
                    <a:cubicBezTo>
                      <a:pt x="181" y="361"/>
                      <a:pt x="181" y="722"/>
                      <a:pt x="0" y="1083"/>
                    </a:cubicBezTo>
                    <a:cubicBezTo>
                      <a:pt x="181" y="722"/>
                      <a:pt x="181" y="361"/>
                      <a:pt x="361" y="0"/>
                    </a:cubicBezTo>
                    <a:close/>
                  </a:path>
                </a:pathLst>
              </a:custGeom>
              <a:grpFill/>
              <a:ln w="1804" cap="flat">
                <a:solidFill>
                  <a:srgbClr val="414141"/>
                </a:solidFill>
                <a:prstDash val="solid"/>
                <a:miter/>
              </a:ln>
            </p:spPr>
            <p:txBody>
              <a:bodyPr rtlCol="0" anchor="ctr"/>
              <a:lstStyle/>
              <a:p>
                <a:endParaRPr lang="en-US"/>
              </a:p>
            </p:txBody>
          </p:sp>
          <p:sp>
            <p:nvSpPr>
              <p:cNvPr id="24" name="Freeform 1026">
                <a:extLst>
                  <a:ext uri="{FF2B5EF4-FFF2-40B4-BE49-F238E27FC236}">
                    <a16:creationId xmlns:a16="http://schemas.microsoft.com/office/drawing/2014/main" id="{A9CA9A7A-8403-CDAB-1632-021302880A23}"/>
                  </a:ext>
                </a:extLst>
              </p:cNvPr>
              <p:cNvSpPr/>
              <p:nvPr/>
            </p:nvSpPr>
            <p:spPr>
              <a:xfrm>
                <a:off x="8280091" y="4100542"/>
                <a:ext cx="180" cy="1984"/>
              </a:xfrm>
              <a:custGeom>
                <a:avLst/>
                <a:gdLst>
                  <a:gd name="connsiteX0" fmla="*/ 181 w 180"/>
                  <a:gd name="connsiteY0" fmla="*/ 1985 h 1984"/>
                  <a:gd name="connsiteX1" fmla="*/ 0 w 180"/>
                  <a:gd name="connsiteY1" fmla="*/ 0 h 1984"/>
                  <a:gd name="connsiteX2" fmla="*/ 181 w 180"/>
                  <a:gd name="connsiteY2" fmla="*/ 1985 h 1984"/>
                </a:gdLst>
                <a:ahLst/>
                <a:cxnLst>
                  <a:cxn ang="0">
                    <a:pos x="connsiteX0" y="connsiteY0"/>
                  </a:cxn>
                  <a:cxn ang="0">
                    <a:pos x="connsiteX1" y="connsiteY1"/>
                  </a:cxn>
                  <a:cxn ang="0">
                    <a:pos x="connsiteX2" y="connsiteY2"/>
                  </a:cxn>
                </a:cxnLst>
                <a:rect l="l" t="t" r="r" b="b"/>
                <a:pathLst>
                  <a:path w="180" h="1984">
                    <a:moveTo>
                      <a:pt x="181" y="1985"/>
                    </a:moveTo>
                    <a:cubicBezTo>
                      <a:pt x="181" y="1263"/>
                      <a:pt x="181" y="722"/>
                      <a:pt x="0" y="0"/>
                    </a:cubicBezTo>
                    <a:cubicBezTo>
                      <a:pt x="181" y="722"/>
                      <a:pt x="181" y="1443"/>
                      <a:pt x="181" y="1985"/>
                    </a:cubicBezTo>
                    <a:close/>
                  </a:path>
                </a:pathLst>
              </a:custGeom>
              <a:grpFill/>
              <a:ln w="1804" cap="flat">
                <a:solidFill>
                  <a:srgbClr val="414141"/>
                </a:solidFill>
                <a:prstDash val="solid"/>
                <a:miter/>
              </a:ln>
            </p:spPr>
            <p:txBody>
              <a:bodyPr rtlCol="0" anchor="ctr"/>
              <a:lstStyle/>
              <a:p>
                <a:endParaRPr lang="en-US"/>
              </a:p>
            </p:txBody>
          </p:sp>
          <p:sp>
            <p:nvSpPr>
              <p:cNvPr id="25" name="Freeform 1027">
                <a:extLst>
                  <a:ext uri="{FF2B5EF4-FFF2-40B4-BE49-F238E27FC236}">
                    <a16:creationId xmlns:a16="http://schemas.microsoft.com/office/drawing/2014/main" id="{A2A93B7A-06AD-067F-2461-E22C5A0BEE9F}"/>
                  </a:ext>
                </a:extLst>
              </p:cNvPr>
              <p:cNvSpPr/>
              <p:nvPr/>
            </p:nvSpPr>
            <p:spPr>
              <a:xfrm>
                <a:off x="9113519" y="3898412"/>
                <a:ext cx="360" cy="1263"/>
              </a:xfrm>
              <a:custGeom>
                <a:avLst/>
                <a:gdLst>
                  <a:gd name="connsiteX0" fmla="*/ 361 w 360"/>
                  <a:gd name="connsiteY0" fmla="*/ 0 h 1263"/>
                  <a:gd name="connsiteX1" fmla="*/ 0 w 360"/>
                  <a:gd name="connsiteY1" fmla="*/ 1263 h 1263"/>
                  <a:gd name="connsiteX2" fmla="*/ 361 w 360"/>
                  <a:gd name="connsiteY2" fmla="*/ 0 h 1263"/>
                </a:gdLst>
                <a:ahLst/>
                <a:cxnLst>
                  <a:cxn ang="0">
                    <a:pos x="connsiteX0" y="connsiteY0"/>
                  </a:cxn>
                  <a:cxn ang="0">
                    <a:pos x="connsiteX1" y="connsiteY1"/>
                  </a:cxn>
                  <a:cxn ang="0">
                    <a:pos x="connsiteX2" y="connsiteY2"/>
                  </a:cxn>
                </a:cxnLst>
                <a:rect l="l" t="t" r="r" b="b"/>
                <a:pathLst>
                  <a:path w="360" h="1263">
                    <a:moveTo>
                      <a:pt x="361" y="0"/>
                    </a:moveTo>
                    <a:cubicBezTo>
                      <a:pt x="181" y="361"/>
                      <a:pt x="181" y="722"/>
                      <a:pt x="0" y="1263"/>
                    </a:cubicBezTo>
                    <a:cubicBezTo>
                      <a:pt x="0" y="902"/>
                      <a:pt x="181" y="361"/>
                      <a:pt x="361" y="0"/>
                    </a:cubicBezTo>
                    <a:close/>
                  </a:path>
                </a:pathLst>
              </a:custGeom>
              <a:grpFill/>
              <a:ln w="1804" cap="flat">
                <a:solidFill>
                  <a:srgbClr val="414141"/>
                </a:solidFill>
                <a:prstDash val="solid"/>
                <a:miter/>
              </a:ln>
            </p:spPr>
            <p:txBody>
              <a:bodyPr rtlCol="0" anchor="ctr"/>
              <a:lstStyle/>
              <a:p>
                <a:endParaRPr lang="en-US"/>
              </a:p>
            </p:txBody>
          </p:sp>
          <p:sp>
            <p:nvSpPr>
              <p:cNvPr id="27" name="Freeform 1028">
                <a:extLst>
                  <a:ext uri="{FF2B5EF4-FFF2-40B4-BE49-F238E27FC236}">
                    <a16:creationId xmlns:a16="http://schemas.microsoft.com/office/drawing/2014/main" id="{8A60BD87-BC89-F929-9B3C-AFF9BA528EAA}"/>
                  </a:ext>
                </a:extLst>
              </p:cNvPr>
              <p:cNvSpPr/>
              <p:nvPr/>
            </p:nvSpPr>
            <p:spPr>
              <a:xfrm>
                <a:off x="8280091" y="4098376"/>
                <a:ext cx="1804" cy="2166"/>
              </a:xfrm>
              <a:custGeom>
                <a:avLst/>
                <a:gdLst>
                  <a:gd name="connsiteX0" fmla="*/ 0 w 1804"/>
                  <a:gd name="connsiteY0" fmla="*/ 2166 h 2166"/>
                  <a:gd name="connsiteX1" fmla="*/ 0 w 1804"/>
                  <a:gd name="connsiteY1" fmla="*/ 0 h 2166"/>
                  <a:gd name="connsiteX2" fmla="*/ 0 w 1804"/>
                  <a:gd name="connsiteY2" fmla="*/ 2166 h 2166"/>
                </a:gdLst>
                <a:ahLst/>
                <a:cxnLst>
                  <a:cxn ang="0">
                    <a:pos x="connsiteX0" y="connsiteY0"/>
                  </a:cxn>
                  <a:cxn ang="0">
                    <a:pos x="connsiteX1" y="connsiteY1"/>
                  </a:cxn>
                  <a:cxn ang="0">
                    <a:pos x="connsiteX2" y="connsiteY2"/>
                  </a:cxn>
                </a:cxnLst>
                <a:rect l="l" t="t" r="r" b="b"/>
                <a:pathLst>
                  <a:path w="1804" h="2166">
                    <a:moveTo>
                      <a:pt x="0" y="2166"/>
                    </a:moveTo>
                    <a:cubicBezTo>
                      <a:pt x="0" y="1444"/>
                      <a:pt x="0" y="722"/>
                      <a:pt x="0" y="0"/>
                    </a:cubicBezTo>
                    <a:cubicBezTo>
                      <a:pt x="0" y="722"/>
                      <a:pt x="0" y="1444"/>
                      <a:pt x="0" y="2166"/>
                    </a:cubicBezTo>
                    <a:close/>
                  </a:path>
                </a:pathLst>
              </a:custGeom>
              <a:grpFill/>
              <a:ln w="1804" cap="flat">
                <a:solidFill>
                  <a:srgbClr val="414141"/>
                </a:solidFill>
                <a:prstDash val="solid"/>
                <a:miter/>
              </a:ln>
            </p:spPr>
            <p:txBody>
              <a:bodyPr rtlCol="0" anchor="ctr"/>
              <a:lstStyle/>
              <a:p>
                <a:endParaRPr lang="en-US"/>
              </a:p>
            </p:txBody>
          </p:sp>
          <p:sp>
            <p:nvSpPr>
              <p:cNvPr id="29" name="Freeform 1029">
                <a:extLst>
                  <a:ext uri="{FF2B5EF4-FFF2-40B4-BE49-F238E27FC236}">
                    <a16:creationId xmlns:a16="http://schemas.microsoft.com/office/drawing/2014/main" id="{817524D1-3322-8EA0-1B9A-D72B439BD066}"/>
                  </a:ext>
                </a:extLst>
              </p:cNvPr>
              <p:cNvSpPr/>
              <p:nvPr/>
            </p:nvSpPr>
            <p:spPr>
              <a:xfrm>
                <a:off x="9538715" y="3521041"/>
                <a:ext cx="31221" cy="9384"/>
              </a:xfrm>
              <a:custGeom>
                <a:avLst/>
                <a:gdLst>
                  <a:gd name="connsiteX0" fmla="*/ 0 w 31221"/>
                  <a:gd name="connsiteY0" fmla="*/ 0 h 9384"/>
                  <a:gd name="connsiteX1" fmla="*/ 31222 w 31221"/>
                  <a:gd name="connsiteY1" fmla="*/ 9385 h 9384"/>
                  <a:gd name="connsiteX2" fmla="*/ 0 w 31221"/>
                  <a:gd name="connsiteY2" fmla="*/ 0 h 9384"/>
                </a:gdLst>
                <a:ahLst/>
                <a:cxnLst>
                  <a:cxn ang="0">
                    <a:pos x="connsiteX0" y="connsiteY0"/>
                  </a:cxn>
                  <a:cxn ang="0">
                    <a:pos x="connsiteX1" y="connsiteY1"/>
                  </a:cxn>
                  <a:cxn ang="0">
                    <a:pos x="connsiteX2" y="connsiteY2"/>
                  </a:cxn>
                </a:cxnLst>
                <a:rect l="l" t="t" r="r" b="b"/>
                <a:pathLst>
                  <a:path w="31221" h="9384">
                    <a:moveTo>
                      <a:pt x="0" y="0"/>
                    </a:moveTo>
                    <a:cubicBezTo>
                      <a:pt x="10828" y="3249"/>
                      <a:pt x="21296" y="6317"/>
                      <a:pt x="31222" y="9385"/>
                    </a:cubicBezTo>
                    <a:cubicBezTo>
                      <a:pt x="21296" y="6317"/>
                      <a:pt x="10828" y="3249"/>
                      <a:pt x="0" y="0"/>
                    </a:cubicBezTo>
                    <a:close/>
                  </a:path>
                </a:pathLst>
              </a:custGeom>
              <a:grpFill/>
              <a:ln w="1804" cap="flat">
                <a:solidFill>
                  <a:srgbClr val="414141"/>
                </a:solidFill>
                <a:prstDash val="solid"/>
                <a:miter/>
              </a:ln>
            </p:spPr>
            <p:txBody>
              <a:bodyPr rtlCol="0" anchor="ctr"/>
              <a:lstStyle/>
              <a:p>
                <a:endParaRPr lang="en-US"/>
              </a:p>
            </p:txBody>
          </p:sp>
          <p:sp>
            <p:nvSpPr>
              <p:cNvPr id="30" name="Freeform 1030">
                <a:extLst>
                  <a:ext uri="{FF2B5EF4-FFF2-40B4-BE49-F238E27FC236}">
                    <a16:creationId xmlns:a16="http://schemas.microsoft.com/office/drawing/2014/main" id="{9505725A-9005-27BA-79A6-6AECBB07A0B0}"/>
                  </a:ext>
                </a:extLst>
              </p:cNvPr>
              <p:cNvSpPr/>
              <p:nvPr/>
            </p:nvSpPr>
            <p:spPr>
              <a:xfrm>
                <a:off x="8284423" y="4119853"/>
                <a:ext cx="902" cy="2165"/>
              </a:xfrm>
              <a:custGeom>
                <a:avLst/>
                <a:gdLst>
                  <a:gd name="connsiteX0" fmla="*/ 902 w 902"/>
                  <a:gd name="connsiteY0" fmla="*/ 2166 h 2165"/>
                  <a:gd name="connsiteX1" fmla="*/ 0 w 902"/>
                  <a:gd name="connsiteY1" fmla="*/ 0 h 2165"/>
                  <a:gd name="connsiteX2" fmla="*/ 902 w 902"/>
                  <a:gd name="connsiteY2" fmla="*/ 2166 h 2165"/>
                </a:gdLst>
                <a:ahLst/>
                <a:cxnLst>
                  <a:cxn ang="0">
                    <a:pos x="connsiteX0" y="connsiteY0"/>
                  </a:cxn>
                  <a:cxn ang="0">
                    <a:pos x="connsiteX1" y="connsiteY1"/>
                  </a:cxn>
                  <a:cxn ang="0">
                    <a:pos x="connsiteX2" y="connsiteY2"/>
                  </a:cxn>
                </a:cxnLst>
                <a:rect l="l" t="t" r="r" b="b"/>
                <a:pathLst>
                  <a:path w="902" h="2165">
                    <a:moveTo>
                      <a:pt x="902" y="2166"/>
                    </a:moveTo>
                    <a:cubicBezTo>
                      <a:pt x="541" y="1444"/>
                      <a:pt x="361" y="722"/>
                      <a:pt x="0" y="0"/>
                    </a:cubicBezTo>
                    <a:cubicBezTo>
                      <a:pt x="180" y="722"/>
                      <a:pt x="541" y="1444"/>
                      <a:pt x="902" y="2166"/>
                    </a:cubicBezTo>
                    <a:close/>
                  </a:path>
                </a:pathLst>
              </a:custGeom>
              <a:grpFill/>
              <a:ln w="1804" cap="flat">
                <a:solidFill>
                  <a:srgbClr val="414141"/>
                </a:solidFill>
                <a:prstDash val="solid"/>
                <a:miter/>
              </a:ln>
            </p:spPr>
            <p:txBody>
              <a:bodyPr rtlCol="0" anchor="ctr"/>
              <a:lstStyle/>
              <a:p>
                <a:endParaRPr lang="en-US"/>
              </a:p>
            </p:txBody>
          </p:sp>
          <p:sp>
            <p:nvSpPr>
              <p:cNvPr id="31" name="Freeform 1031">
                <a:extLst>
                  <a:ext uri="{FF2B5EF4-FFF2-40B4-BE49-F238E27FC236}">
                    <a16:creationId xmlns:a16="http://schemas.microsoft.com/office/drawing/2014/main" id="{882D7062-D634-74A4-4FF3-D866798F0755}"/>
                  </a:ext>
                </a:extLst>
              </p:cNvPr>
              <p:cNvSpPr/>
              <p:nvPr/>
            </p:nvSpPr>
            <p:spPr>
              <a:xfrm>
                <a:off x="8280091" y="4096211"/>
                <a:ext cx="1804" cy="1985"/>
              </a:xfrm>
              <a:custGeom>
                <a:avLst/>
                <a:gdLst>
                  <a:gd name="connsiteX0" fmla="*/ 0 w 1804"/>
                  <a:gd name="connsiteY0" fmla="*/ 1985 h 1985"/>
                  <a:gd name="connsiteX1" fmla="*/ 0 w 1804"/>
                  <a:gd name="connsiteY1" fmla="*/ 0 h 1985"/>
                  <a:gd name="connsiteX2" fmla="*/ 0 w 1804"/>
                  <a:gd name="connsiteY2" fmla="*/ 1985 h 1985"/>
                </a:gdLst>
                <a:ahLst/>
                <a:cxnLst>
                  <a:cxn ang="0">
                    <a:pos x="connsiteX0" y="connsiteY0"/>
                  </a:cxn>
                  <a:cxn ang="0">
                    <a:pos x="connsiteX1" y="connsiteY1"/>
                  </a:cxn>
                  <a:cxn ang="0">
                    <a:pos x="connsiteX2" y="connsiteY2"/>
                  </a:cxn>
                </a:cxnLst>
                <a:rect l="l" t="t" r="r" b="b"/>
                <a:pathLst>
                  <a:path w="1804" h="1985">
                    <a:moveTo>
                      <a:pt x="0" y="1985"/>
                    </a:moveTo>
                    <a:cubicBezTo>
                      <a:pt x="0" y="1263"/>
                      <a:pt x="0" y="722"/>
                      <a:pt x="0" y="0"/>
                    </a:cubicBezTo>
                    <a:cubicBezTo>
                      <a:pt x="0" y="722"/>
                      <a:pt x="0" y="1444"/>
                      <a:pt x="0" y="1985"/>
                    </a:cubicBezTo>
                    <a:close/>
                  </a:path>
                </a:pathLst>
              </a:custGeom>
              <a:grpFill/>
              <a:ln w="1804" cap="flat">
                <a:solidFill>
                  <a:srgbClr val="414141"/>
                </a:solidFill>
                <a:prstDash val="solid"/>
                <a:miter/>
              </a:ln>
            </p:spPr>
            <p:txBody>
              <a:bodyPr rtlCol="0" anchor="ctr"/>
              <a:lstStyle/>
              <a:p>
                <a:endParaRPr lang="en-US"/>
              </a:p>
            </p:txBody>
          </p:sp>
          <p:sp>
            <p:nvSpPr>
              <p:cNvPr id="32" name="Freeform 1032">
                <a:extLst>
                  <a:ext uri="{FF2B5EF4-FFF2-40B4-BE49-F238E27FC236}">
                    <a16:creationId xmlns:a16="http://schemas.microsoft.com/office/drawing/2014/main" id="{8D262B42-D5BA-BA7B-95DE-40C328C36A2F}"/>
                  </a:ext>
                </a:extLst>
              </p:cNvPr>
              <p:cNvSpPr/>
              <p:nvPr/>
            </p:nvSpPr>
            <p:spPr>
              <a:xfrm>
                <a:off x="8282618" y="4114439"/>
                <a:ext cx="1624" cy="4872"/>
              </a:xfrm>
              <a:custGeom>
                <a:avLst/>
                <a:gdLst>
                  <a:gd name="connsiteX0" fmla="*/ 1624 w 1624"/>
                  <a:gd name="connsiteY0" fmla="*/ 4873 h 4872"/>
                  <a:gd name="connsiteX1" fmla="*/ 0 w 1624"/>
                  <a:gd name="connsiteY1" fmla="*/ 0 h 4872"/>
                  <a:gd name="connsiteX2" fmla="*/ 1624 w 1624"/>
                  <a:gd name="connsiteY2" fmla="*/ 4873 h 4872"/>
                </a:gdLst>
                <a:ahLst/>
                <a:cxnLst>
                  <a:cxn ang="0">
                    <a:pos x="connsiteX0" y="connsiteY0"/>
                  </a:cxn>
                  <a:cxn ang="0">
                    <a:pos x="connsiteX1" y="connsiteY1"/>
                  </a:cxn>
                  <a:cxn ang="0">
                    <a:pos x="connsiteX2" y="connsiteY2"/>
                  </a:cxn>
                </a:cxnLst>
                <a:rect l="l" t="t" r="r" b="b"/>
                <a:pathLst>
                  <a:path w="1624" h="4872">
                    <a:moveTo>
                      <a:pt x="1624" y="4873"/>
                    </a:moveTo>
                    <a:cubicBezTo>
                      <a:pt x="902" y="3249"/>
                      <a:pt x="361" y="1624"/>
                      <a:pt x="0" y="0"/>
                    </a:cubicBezTo>
                    <a:cubicBezTo>
                      <a:pt x="361" y="1624"/>
                      <a:pt x="902" y="3068"/>
                      <a:pt x="1624" y="4873"/>
                    </a:cubicBezTo>
                    <a:close/>
                  </a:path>
                </a:pathLst>
              </a:custGeom>
              <a:grpFill/>
              <a:ln w="1804" cap="flat">
                <a:solidFill>
                  <a:srgbClr val="414141"/>
                </a:solidFill>
                <a:prstDash val="solid"/>
                <a:miter/>
              </a:ln>
            </p:spPr>
            <p:txBody>
              <a:bodyPr rtlCol="0" anchor="ctr"/>
              <a:lstStyle/>
              <a:p>
                <a:endParaRPr lang="en-US"/>
              </a:p>
            </p:txBody>
          </p:sp>
          <p:sp>
            <p:nvSpPr>
              <p:cNvPr id="33" name="Freeform 1033">
                <a:extLst>
                  <a:ext uri="{FF2B5EF4-FFF2-40B4-BE49-F238E27FC236}">
                    <a16:creationId xmlns:a16="http://schemas.microsoft.com/office/drawing/2014/main" id="{0A3EE472-0377-4CE4-320D-48ADCF29A2BB}"/>
                  </a:ext>
                </a:extLst>
              </p:cNvPr>
              <p:cNvSpPr/>
              <p:nvPr/>
            </p:nvSpPr>
            <p:spPr>
              <a:xfrm>
                <a:off x="8285506" y="4122560"/>
                <a:ext cx="1263" cy="2707"/>
              </a:xfrm>
              <a:custGeom>
                <a:avLst/>
                <a:gdLst>
                  <a:gd name="connsiteX0" fmla="*/ 1263 w 1263"/>
                  <a:gd name="connsiteY0" fmla="*/ 2707 h 2707"/>
                  <a:gd name="connsiteX1" fmla="*/ 0 w 1263"/>
                  <a:gd name="connsiteY1" fmla="*/ 0 h 2707"/>
                  <a:gd name="connsiteX2" fmla="*/ 1263 w 1263"/>
                  <a:gd name="connsiteY2" fmla="*/ 2707 h 2707"/>
                </a:gdLst>
                <a:ahLst/>
                <a:cxnLst>
                  <a:cxn ang="0">
                    <a:pos x="connsiteX0" y="connsiteY0"/>
                  </a:cxn>
                  <a:cxn ang="0">
                    <a:pos x="connsiteX1" y="connsiteY1"/>
                  </a:cxn>
                  <a:cxn ang="0">
                    <a:pos x="connsiteX2" y="connsiteY2"/>
                  </a:cxn>
                </a:cxnLst>
                <a:rect l="l" t="t" r="r" b="b"/>
                <a:pathLst>
                  <a:path w="1263" h="2707">
                    <a:moveTo>
                      <a:pt x="1263" y="2707"/>
                    </a:moveTo>
                    <a:cubicBezTo>
                      <a:pt x="902" y="1805"/>
                      <a:pt x="361" y="902"/>
                      <a:pt x="0" y="0"/>
                    </a:cubicBezTo>
                    <a:cubicBezTo>
                      <a:pt x="361" y="902"/>
                      <a:pt x="722" y="1805"/>
                      <a:pt x="1263" y="2707"/>
                    </a:cubicBezTo>
                    <a:close/>
                  </a:path>
                </a:pathLst>
              </a:custGeom>
              <a:grpFill/>
              <a:ln w="1804" cap="flat">
                <a:solidFill>
                  <a:srgbClr val="414141"/>
                </a:solidFill>
                <a:prstDash val="solid"/>
                <a:miter/>
              </a:ln>
            </p:spPr>
            <p:txBody>
              <a:bodyPr rtlCol="0" anchor="ctr"/>
              <a:lstStyle/>
              <a:p>
                <a:endParaRPr lang="en-US"/>
              </a:p>
            </p:txBody>
          </p:sp>
          <p:sp>
            <p:nvSpPr>
              <p:cNvPr id="34" name="Freeform 1034">
                <a:extLst>
                  <a:ext uri="{FF2B5EF4-FFF2-40B4-BE49-F238E27FC236}">
                    <a16:creationId xmlns:a16="http://schemas.microsoft.com/office/drawing/2014/main" id="{3B9FFA35-2569-AF87-84EB-E0E9833A772E}"/>
                  </a:ext>
                </a:extLst>
              </p:cNvPr>
              <p:cNvSpPr/>
              <p:nvPr/>
            </p:nvSpPr>
            <p:spPr>
              <a:xfrm>
                <a:off x="8286949" y="4125989"/>
                <a:ext cx="1083" cy="2346"/>
              </a:xfrm>
              <a:custGeom>
                <a:avLst/>
                <a:gdLst>
                  <a:gd name="connsiteX0" fmla="*/ 1083 w 1083"/>
                  <a:gd name="connsiteY0" fmla="*/ 2346 h 2346"/>
                  <a:gd name="connsiteX1" fmla="*/ 0 w 1083"/>
                  <a:gd name="connsiteY1" fmla="*/ 0 h 2346"/>
                  <a:gd name="connsiteX2" fmla="*/ 1083 w 1083"/>
                  <a:gd name="connsiteY2" fmla="*/ 2346 h 2346"/>
                </a:gdLst>
                <a:ahLst/>
                <a:cxnLst>
                  <a:cxn ang="0">
                    <a:pos x="connsiteX0" y="connsiteY0"/>
                  </a:cxn>
                  <a:cxn ang="0">
                    <a:pos x="connsiteX1" y="connsiteY1"/>
                  </a:cxn>
                  <a:cxn ang="0">
                    <a:pos x="connsiteX2" y="connsiteY2"/>
                  </a:cxn>
                </a:cxnLst>
                <a:rect l="l" t="t" r="r" b="b"/>
                <a:pathLst>
                  <a:path w="1083" h="2346">
                    <a:moveTo>
                      <a:pt x="1083" y="2346"/>
                    </a:moveTo>
                    <a:cubicBezTo>
                      <a:pt x="722" y="1444"/>
                      <a:pt x="361" y="722"/>
                      <a:pt x="0" y="0"/>
                    </a:cubicBezTo>
                    <a:cubicBezTo>
                      <a:pt x="361" y="722"/>
                      <a:pt x="722" y="1444"/>
                      <a:pt x="1083" y="2346"/>
                    </a:cubicBezTo>
                    <a:close/>
                  </a:path>
                </a:pathLst>
              </a:custGeom>
              <a:grpFill/>
              <a:ln w="1804" cap="flat">
                <a:solidFill>
                  <a:srgbClr val="414141"/>
                </a:solidFill>
                <a:prstDash val="solid"/>
                <a:miter/>
              </a:ln>
            </p:spPr>
            <p:txBody>
              <a:bodyPr rtlCol="0" anchor="ctr"/>
              <a:lstStyle/>
              <a:p>
                <a:endParaRPr lang="en-US"/>
              </a:p>
            </p:txBody>
          </p:sp>
          <p:sp>
            <p:nvSpPr>
              <p:cNvPr id="35" name="Freeform 1035">
                <a:extLst>
                  <a:ext uri="{FF2B5EF4-FFF2-40B4-BE49-F238E27FC236}">
                    <a16:creationId xmlns:a16="http://schemas.microsoft.com/office/drawing/2014/main" id="{31D5697C-A496-18B9-ACD7-623F9D940E63}"/>
                  </a:ext>
                </a:extLst>
              </p:cNvPr>
              <p:cNvSpPr/>
              <p:nvPr/>
            </p:nvSpPr>
            <p:spPr>
              <a:xfrm>
                <a:off x="8288393" y="4129237"/>
                <a:ext cx="1624" cy="3067"/>
              </a:xfrm>
              <a:custGeom>
                <a:avLst/>
                <a:gdLst>
                  <a:gd name="connsiteX0" fmla="*/ 1624 w 1624"/>
                  <a:gd name="connsiteY0" fmla="*/ 3068 h 3067"/>
                  <a:gd name="connsiteX1" fmla="*/ 0 w 1624"/>
                  <a:gd name="connsiteY1" fmla="*/ 0 h 3067"/>
                  <a:gd name="connsiteX2" fmla="*/ 1624 w 1624"/>
                  <a:gd name="connsiteY2" fmla="*/ 3068 h 3067"/>
                </a:gdLst>
                <a:ahLst/>
                <a:cxnLst>
                  <a:cxn ang="0">
                    <a:pos x="connsiteX0" y="connsiteY0"/>
                  </a:cxn>
                  <a:cxn ang="0">
                    <a:pos x="connsiteX1" y="connsiteY1"/>
                  </a:cxn>
                  <a:cxn ang="0">
                    <a:pos x="connsiteX2" y="connsiteY2"/>
                  </a:cxn>
                </a:cxnLst>
                <a:rect l="l" t="t" r="r" b="b"/>
                <a:pathLst>
                  <a:path w="1624" h="3067">
                    <a:moveTo>
                      <a:pt x="1624" y="3068"/>
                    </a:moveTo>
                    <a:cubicBezTo>
                      <a:pt x="1083" y="1985"/>
                      <a:pt x="542" y="902"/>
                      <a:pt x="0" y="0"/>
                    </a:cubicBezTo>
                    <a:cubicBezTo>
                      <a:pt x="542" y="902"/>
                      <a:pt x="1083" y="1985"/>
                      <a:pt x="1624" y="3068"/>
                    </a:cubicBezTo>
                    <a:close/>
                  </a:path>
                </a:pathLst>
              </a:custGeom>
              <a:grpFill/>
              <a:ln w="1804" cap="flat">
                <a:solidFill>
                  <a:srgbClr val="414141"/>
                </a:solidFill>
                <a:prstDash val="solid"/>
                <a:miter/>
              </a:ln>
            </p:spPr>
            <p:txBody>
              <a:bodyPr rtlCol="0" anchor="ctr"/>
              <a:lstStyle/>
              <a:p>
                <a:endParaRPr lang="en-US"/>
              </a:p>
            </p:txBody>
          </p:sp>
          <p:sp>
            <p:nvSpPr>
              <p:cNvPr id="36" name="Freeform 1036">
                <a:extLst>
                  <a:ext uri="{FF2B5EF4-FFF2-40B4-BE49-F238E27FC236}">
                    <a16:creationId xmlns:a16="http://schemas.microsoft.com/office/drawing/2014/main" id="{8ECA77BA-C092-474F-8501-8045B9FA1AC4}"/>
                  </a:ext>
                </a:extLst>
              </p:cNvPr>
              <p:cNvSpPr/>
              <p:nvPr/>
            </p:nvSpPr>
            <p:spPr>
              <a:xfrm>
                <a:off x="9116587" y="3890290"/>
                <a:ext cx="180" cy="541"/>
              </a:xfrm>
              <a:custGeom>
                <a:avLst/>
                <a:gdLst>
                  <a:gd name="connsiteX0" fmla="*/ 181 w 180"/>
                  <a:gd name="connsiteY0" fmla="*/ 0 h 541"/>
                  <a:gd name="connsiteX1" fmla="*/ 0 w 180"/>
                  <a:gd name="connsiteY1" fmla="*/ 541 h 541"/>
                  <a:gd name="connsiteX2" fmla="*/ 181 w 180"/>
                  <a:gd name="connsiteY2" fmla="*/ 0 h 541"/>
                </a:gdLst>
                <a:ahLst/>
                <a:cxnLst>
                  <a:cxn ang="0">
                    <a:pos x="connsiteX0" y="connsiteY0"/>
                  </a:cxn>
                  <a:cxn ang="0">
                    <a:pos x="connsiteX1" y="connsiteY1"/>
                  </a:cxn>
                  <a:cxn ang="0">
                    <a:pos x="connsiteX2" y="connsiteY2"/>
                  </a:cxn>
                </a:cxnLst>
                <a:rect l="l" t="t" r="r" b="b"/>
                <a:pathLst>
                  <a:path w="180" h="541">
                    <a:moveTo>
                      <a:pt x="181" y="0"/>
                    </a:moveTo>
                    <a:cubicBezTo>
                      <a:pt x="181" y="180"/>
                      <a:pt x="0" y="361"/>
                      <a:pt x="0" y="541"/>
                    </a:cubicBezTo>
                    <a:cubicBezTo>
                      <a:pt x="0" y="361"/>
                      <a:pt x="181" y="180"/>
                      <a:pt x="181" y="0"/>
                    </a:cubicBezTo>
                    <a:close/>
                  </a:path>
                </a:pathLst>
              </a:custGeom>
              <a:grpFill/>
              <a:ln w="1804" cap="flat">
                <a:solidFill>
                  <a:srgbClr val="414141"/>
                </a:solidFill>
                <a:prstDash val="solid"/>
                <a:miter/>
              </a:ln>
            </p:spPr>
            <p:txBody>
              <a:bodyPr rtlCol="0" anchor="ctr"/>
              <a:lstStyle/>
              <a:p>
                <a:endParaRPr lang="en-US"/>
              </a:p>
            </p:txBody>
          </p:sp>
          <p:sp>
            <p:nvSpPr>
              <p:cNvPr id="37" name="Freeform 1037">
                <a:extLst>
                  <a:ext uri="{FF2B5EF4-FFF2-40B4-BE49-F238E27FC236}">
                    <a16:creationId xmlns:a16="http://schemas.microsoft.com/office/drawing/2014/main" id="{803A95A8-E9FF-D424-05F6-F7960C167096}"/>
                  </a:ext>
                </a:extLst>
              </p:cNvPr>
              <p:cNvSpPr/>
              <p:nvPr/>
            </p:nvSpPr>
            <p:spPr>
              <a:xfrm>
                <a:off x="9608919" y="3542337"/>
                <a:ext cx="2345" cy="721"/>
              </a:xfrm>
              <a:custGeom>
                <a:avLst/>
                <a:gdLst>
                  <a:gd name="connsiteX0" fmla="*/ 0 w 2345"/>
                  <a:gd name="connsiteY0" fmla="*/ 0 h 721"/>
                  <a:gd name="connsiteX1" fmla="*/ 2346 w 2345"/>
                  <a:gd name="connsiteY1" fmla="*/ 722 h 721"/>
                  <a:gd name="connsiteX2" fmla="*/ 0 w 2345"/>
                  <a:gd name="connsiteY2" fmla="*/ 0 h 721"/>
                </a:gdLst>
                <a:ahLst/>
                <a:cxnLst>
                  <a:cxn ang="0">
                    <a:pos x="connsiteX0" y="connsiteY0"/>
                  </a:cxn>
                  <a:cxn ang="0">
                    <a:pos x="connsiteX1" y="connsiteY1"/>
                  </a:cxn>
                  <a:cxn ang="0">
                    <a:pos x="connsiteX2" y="connsiteY2"/>
                  </a:cxn>
                </a:cxnLst>
                <a:rect l="l" t="t" r="r" b="b"/>
                <a:pathLst>
                  <a:path w="2345" h="721">
                    <a:moveTo>
                      <a:pt x="0" y="0"/>
                    </a:moveTo>
                    <a:cubicBezTo>
                      <a:pt x="722" y="180"/>
                      <a:pt x="1443" y="541"/>
                      <a:pt x="2346" y="722"/>
                    </a:cubicBezTo>
                    <a:cubicBezTo>
                      <a:pt x="1624" y="361"/>
                      <a:pt x="902" y="180"/>
                      <a:pt x="0" y="0"/>
                    </a:cubicBezTo>
                    <a:close/>
                  </a:path>
                </a:pathLst>
              </a:custGeom>
              <a:grpFill/>
              <a:ln w="1804" cap="flat">
                <a:solidFill>
                  <a:srgbClr val="414141"/>
                </a:solidFill>
                <a:prstDash val="solid"/>
                <a:miter/>
              </a:ln>
            </p:spPr>
            <p:txBody>
              <a:bodyPr rtlCol="0" anchor="ctr"/>
              <a:lstStyle/>
              <a:p>
                <a:endParaRPr lang="en-US"/>
              </a:p>
            </p:txBody>
          </p:sp>
          <p:sp>
            <p:nvSpPr>
              <p:cNvPr id="38" name="Freeform 1038">
                <a:extLst>
                  <a:ext uri="{FF2B5EF4-FFF2-40B4-BE49-F238E27FC236}">
                    <a16:creationId xmlns:a16="http://schemas.microsoft.com/office/drawing/2014/main" id="{D0D9C515-643A-FDA0-D1D4-A21BF23A6426}"/>
                  </a:ext>
                </a:extLst>
              </p:cNvPr>
              <p:cNvSpPr/>
              <p:nvPr/>
            </p:nvSpPr>
            <p:spPr>
              <a:xfrm>
                <a:off x="9590872" y="3536742"/>
                <a:ext cx="13535" cy="4150"/>
              </a:xfrm>
              <a:custGeom>
                <a:avLst/>
                <a:gdLst>
                  <a:gd name="connsiteX0" fmla="*/ 0 w 13535"/>
                  <a:gd name="connsiteY0" fmla="*/ 0 h 4150"/>
                  <a:gd name="connsiteX1" fmla="*/ 13536 w 13535"/>
                  <a:gd name="connsiteY1" fmla="*/ 4151 h 4150"/>
                  <a:gd name="connsiteX2" fmla="*/ 0 w 13535"/>
                  <a:gd name="connsiteY2" fmla="*/ 0 h 4150"/>
                </a:gdLst>
                <a:ahLst/>
                <a:cxnLst>
                  <a:cxn ang="0">
                    <a:pos x="connsiteX0" y="connsiteY0"/>
                  </a:cxn>
                  <a:cxn ang="0">
                    <a:pos x="connsiteX1" y="connsiteY1"/>
                  </a:cxn>
                  <a:cxn ang="0">
                    <a:pos x="connsiteX2" y="connsiteY2"/>
                  </a:cxn>
                </a:cxnLst>
                <a:rect l="l" t="t" r="r" b="b"/>
                <a:pathLst>
                  <a:path w="13535" h="4150">
                    <a:moveTo>
                      <a:pt x="0" y="0"/>
                    </a:moveTo>
                    <a:cubicBezTo>
                      <a:pt x="4692" y="1444"/>
                      <a:pt x="9204" y="2888"/>
                      <a:pt x="13536" y="4151"/>
                    </a:cubicBezTo>
                    <a:cubicBezTo>
                      <a:pt x="9385" y="2888"/>
                      <a:pt x="4873" y="1444"/>
                      <a:pt x="0" y="0"/>
                    </a:cubicBezTo>
                    <a:close/>
                  </a:path>
                </a:pathLst>
              </a:custGeom>
              <a:grpFill/>
              <a:ln w="1804" cap="flat">
                <a:solidFill>
                  <a:srgbClr val="414141"/>
                </a:solidFill>
                <a:prstDash val="solid"/>
                <a:miter/>
              </a:ln>
            </p:spPr>
            <p:txBody>
              <a:bodyPr rtlCol="0" anchor="ctr"/>
              <a:lstStyle/>
              <a:p>
                <a:endParaRPr lang="en-US"/>
              </a:p>
            </p:txBody>
          </p:sp>
          <p:sp>
            <p:nvSpPr>
              <p:cNvPr id="39" name="Freeform 1039">
                <a:extLst>
                  <a:ext uri="{FF2B5EF4-FFF2-40B4-BE49-F238E27FC236}">
                    <a16:creationId xmlns:a16="http://schemas.microsoft.com/office/drawing/2014/main" id="{7E97D6C1-8287-76A7-36AF-3398C46C1A85}"/>
                  </a:ext>
                </a:extLst>
              </p:cNvPr>
              <p:cNvSpPr/>
              <p:nvPr/>
            </p:nvSpPr>
            <p:spPr>
              <a:xfrm>
                <a:off x="9534023" y="3519597"/>
                <a:ext cx="4331" cy="1263"/>
              </a:xfrm>
              <a:custGeom>
                <a:avLst/>
                <a:gdLst>
                  <a:gd name="connsiteX0" fmla="*/ 0 w 4331"/>
                  <a:gd name="connsiteY0" fmla="*/ 0 h 1263"/>
                  <a:gd name="connsiteX1" fmla="*/ 4331 w 4331"/>
                  <a:gd name="connsiteY1" fmla="*/ 1263 h 1263"/>
                  <a:gd name="connsiteX2" fmla="*/ 0 w 4331"/>
                  <a:gd name="connsiteY2" fmla="*/ 0 h 1263"/>
                </a:gdLst>
                <a:ahLst/>
                <a:cxnLst>
                  <a:cxn ang="0">
                    <a:pos x="connsiteX0" y="connsiteY0"/>
                  </a:cxn>
                  <a:cxn ang="0">
                    <a:pos x="connsiteX1" y="connsiteY1"/>
                  </a:cxn>
                  <a:cxn ang="0">
                    <a:pos x="connsiteX2" y="connsiteY2"/>
                  </a:cxn>
                </a:cxnLst>
                <a:rect l="l" t="t" r="r" b="b"/>
                <a:pathLst>
                  <a:path w="4331" h="1263">
                    <a:moveTo>
                      <a:pt x="0" y="0"/>
                    </a:moveTo>
                    <a:cubicBezTo>
                      <a:pt x="1443" y="361"/>
                      <a:pt x="2888" y="902"/>
                      <a:pt x="4331" y="1263"/>
                    </a:cubicBezTo>
                    <a:cubicBezTo>
                      <a:pt x="2888" y="902"/>
                      <a:pt x="1443" y="542"/>
                      <a:pt x="0" y="0"/>
                    </a:cubicBezTo>
                    <a:close/>
                  </a:path>
                </a:pathLst>
              </a:custGeom>
              <a:grpFill/>
              <a:ln w="1804" cap="flat">
                <a:solidFill>
                  <a:srgbClr val="414141"/>
                </a:solidFill>
                <a:prstDash val="solid"/>
                <a:miter/>
              </a:ln>
            </p:spPr>
            <p:txBody>
              <a:bodyPr rtlCol="0" anchor="ctr"/>
              <a:lstStyle/>
              <a:p>
                <a:endParaRPr lang="en-US"/>
              </a:p>
            </p:txBody>
          </p:sp>
          <p:sp>
            <p:nvSpPr>
              <p:cNvPr id="40" name="Freeform 1040">
                <a:extLst>
                  <a:ext uri="{FF2B5EF4-FFF2-40B4-BE49-F238E27FC236}">
                    <a16:creationId xmlns:a16="http://schemas.microsoft.com/office/drawing/2014/main" id="{D02A08A5-14E3-4B38-D8E3-EC9269C20848}"/>
                  </a:ext>
                </a:extLst>
              </p:cNvPr>
              <p:cNvSpPr/>
              <p:nvPr/>
            </p:nvSpPr>
            <p:spPr>
              <a:xfrm>
                <a:off x="9605490" y="3541254"/>
                <a:ext cx="2345" cy="721"/>
              </a:xfrm>
              <a:custGeom>
                <a:avLst/>
                <a:gdLst>
                  <a:gd name="connsiteX0" fmla="*/ 0 w 2345"/>
                  <a:gd name="connsiteY0" fmla="*/ 0 h 721"/>
                  <a:gd name="connsiteX1" fmla="*/ 2346 w 2345"/>
                  <a:gd name="connsiteY1" fmla="*/ 722 h 721"/>
                  <a:gd name="connsiteX2" fmla="*/ 0 w 2345"/>
                  <a:gd name="connsiteY2" fmla="*/ 0 h 721"/>
                </a:gdLst>
                <a:ahLst/>
                <a:cxnLst>
                  <a:cxn ang="0">
                    <a:pos x="connsiteX0" y="connsiteY0"/>
                  </a:cxn>
                  <a:cxn ang="0">
                    <a:pos x="connsiteX1" y="connsiteY1"/>
                  </a:cxn>
                  <a:cxn ang="0">
                    <a:pos x="connsiteX2" y="connsiteY2"/>
                  </a:cxn>
                </a:cxnLst>
                <a:rect l="l" t="t" r="r" b="b"/>
                <a:pathLst>
                  <a:path w="2345" h="721">
                    <a:moveTo>
                      <a:pt x="0" y="0"/>
                    </a:moveTo>
                    <a:cubicBezTo>
                      <a:pt x="722" y="181"/>
                      <a:pt x="1624" y="542"/>
                      <a:pt x="2346" y="722"/>
                    </a:cubicBezTo>
                    <a:cubicBezTo>
                      <a:pt x="1443" y="361"/>
                      <a:pt x="722" y="181"/>
                      <a:pt x="0" y="0"/>
                    </a:cubicBezTo>
                    <a:close/>
                  </a:path>
                </a:pathLst>
              </a:custGeom>
              <a:grpFill/>
              <a:ln w="1804" cap="flat">
                <a:solidFill>
                  <a:srgbClr val="414141"/>
                </a:solidFill>
                <a:prstDash val="solid"/>
                <a:miter/>
              </a:ln>
            </p:spPr>
            <p:txBody>
              <a:bodyPr rtlCol="0" anchor="ctr"/>
              <a:lstStyle/>
              <a:p>
                <a:endParaRPr lang="en-US"/>
              </a:p>
            </p:txBody>
          </p:sp>
          <p:sp>
            <p:nvSpPr>
              <p:cNvPr id="41" name="Freeform 1041">
                <a:extLst>
                  <a:ext uri="{FF2B5EF4-FFF2-40B4-BE49-F238E27FC236}">
                    <a16:creationId xmlns:a16="http://schemas.microsoft.com/office/drawing/2014/main" id="{1F369E8A-94CF-1099-769D-ECD237A4ACFF}"/>
                  </a:ext>
                </a:extLst>
              </p:cNvPr>
              <p:cNvSpPr/>
              <p:nvPr/>
            </p:nvSpPr>
            <p:spPr>
              <a:xfrm>
                <a:off x="9529330" y="3518154"/>
                <a:ext cx="4331" cy="1263"/>
              </a:xfrm>
              <a:custGeom>
                <a:avLst/>
                <a:gdLst>
                  <a:gd name="connsiteX0" fmla="*/ 0 w 4331"/>
                  <a:gd name="connsiteY0" fmla="*/ 0 h 1263"/>
                  <a:gd name="connsiteX1" fmla="*/ 4331 w 4331"/>
                  <a:gd name="connsiteY1" fmla="*/ 1263 h 1263"/>
                  <a:gd name="connsiteX2" fmla="*/ 0 w 4331"/>
                  <a:gd name="connsiteY2" fmla="*/ 0 h 1263"/>
                </a:gdLst>
                <a:ahLst/>
                <a:cxnLst>
                  <a:cxn ang="0">
                    <a:pos x="connsiteX0" y="connsiteY0"/>
                  </a:cxn>
                  <a:cxn ang="0">
                    <a:pos x="connsiteX1" y="connsiteY1"/>
                  </a:cxn>
                  <a:cxn ang="0">
                    <a:pos x="connsiteX2" y="connsiteY2"/>
                  </a:cxn>
                </a:cxnLst>
                <a:rect l="l" t="t" r="r" b="b"/>
                <a:pathLst>
                  <a:path w="4331" h="1263">
                    <a:moveTo>
                      <a:pt x="0" y="0"/>
                    </a:moveTo>
                    <a:cubicBezTo>
                      <a:pt x="1444" y="361"/>
                      <a:pt x="2888" y="902"/>
                      <a:pt x="4331" y="1263"/>
                    </a:cubicBezTo>
                    <a:cubicBezTo>
                      <a:pt x="2888" y="902"/>
                      <a:pt x="1444" y="541"/>
                      <a:pt x="0" y="0"/>
                    </a:cubicBezTo>
                    <a:close/>
                  </a:path>
                </a:pathLst>
              </a:custGeom>
              <a:grpFill/>
              <a:ln w="1804" cap="flat">
                <a:solidFill>
                  <a:srgbClr val="414141"/>
                </a:solidFill>
                <a:prstDash val="solid"/>
                <a:miter/>
              </a:ln>
            </p:spPr>
            <p:txBody>
              <a:bodyPr rtlCol="0" anchor="ctr"/>
              <a:lstStyle/>
              <a:p>
                <a:endParaRPr lang="en-US"/>
              </a:p>
            </p:txBody>
          </p:sp>
          <p:sp>
            <p:nvSpPr>
              <p:cNvPr id="42" name="Freeform 1042">
                <a:extLst>
                  <a:ext uri="{FF2B5EF4-FFF2-40B4-BE49-F238E27FC236}">
                    <a16:creationId xmlns:a16="http://schemas.microsoft.com/office/drawing/2014/main" id="{06B455A0-AB02-A2CF-018B-5F8FBA001BBB}"/>
                  </a:ext>
                </a:extLst>
              </p:cNvPr>
              <p:cNvSpPr/>
              <p:nvPr/>
            </p:nvSpPr>
            <p:spPr>
              <a:xfrm>
                <a:off x="9515073" y="3514003"/>
                <a:ext cx="3970" cy="1082"/>
              </a:xfrm>
              <a:custGeom>
                <a:avLst/>
                <a:gdLst>
                  <a:gd name="connsiteX0" fmla="*/ 0 w 3970"/>
                  <a:gd name="connsiteY0" fmla="*/ 0 h 1082"/>
                  <a:gd name="connsiteX1" fmla="*/ 3971 w 3970"/>
                  <a:gd name="connsiteY1" fmla="*/ 1083 h 1082"/>
                  <a:gd name="connsiteX2" fmla="*/ 0 w 3970"/>
                  <a:gd name="connsiteY2" fmla="*/ 0 h 1082"/>
                </a:gdLst>
                <a:ahLst/>
                <a:cxnLst>
                  <a:cxn ang="0">
                    <a:pos x="connsiteX0" y="connsiteY0"/>
                  </a:cxn>
                  <a:cxn ang="0">
                    <a:pos x="connsiteX1" y="connsiteY1"/>
                  </a:cxn>
                  <a:cxn ang="0">
                    <a:pos x="connsiteX2" y="connsiteY2"/>
                  </a:cxn>
                </a:cxnLst>
                <a:rect l="l" t="t" r="r" b="b"/>
                <a:pathLst>
                  <a:path w="3970" h="1082">
                    <a:moveTo>
                      <a:pt x="0" y="0"/>
                    </a:moveTo>
                    <a:cubicBezTo>
                      <a:pt x="1264" y="361"/>
                      <a:pt x="2707" y="722"/>
                      <a:pt x="3971" y="1083"/>
                    </a:cubicBezTo>
                    <a:cubicBezTo>
                      <a:pt x="2707"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45" name="Freeform 1043">
                <a:extLst>
                  <a:ext uri="{FF2B5EF4-FFF2-40B4-BE49-F238E27FC236}">
                    <a16:creationId xmlns:a16="http://schemas.microsoft.com/office/drawing/2014/main" id="{0FBF0239-AA14-CF60-12F0-ADEF14FB16C6}"/>
                  </a:ext>
                </a:extLst>
              </p:cNvPr>
              <p:cNvSpPr/>
              <p:nvPr/>
            </p:nvSpPr>
            <p:spPr>
              <a:xfrm>
                <a:off x="9612529" y="3543420"/>
                <a:ext cx="1985" cy="541"/>
              </a:xfrm>
              <a:custGeom>
                <a:avLst/>
                <a:gdLst>
                  <a:gd name="connsiteX0" fmla="*/ 0 w 1985"/>
                  <a:gd name="connsiteY0" fmla="*/ 0 h 541"/>
                  <a:gd name="connsiteX1" fmla="*/ 1985 w 1985"/>
                  <a:gd name="connsiteY1" fmla="*/ 541 h 541"/>
                  <a:gd name="connsiteX2" fmla="*/ 0 w 1985"/>
                  <a:gd name="connsiteY2" fmla="*/ 0 h 541"/>
                </a:gdLst>
                <a:ahLst/>
                <a:cxnLst>
                  <a:cxn ang="0">
                    <a:pos x="connsiteX0" y="connsiteY0"/>
                  </a:cxn>
                  <a:cxn ang="0">
                    <a:pos x="connsiteX1" y="connsiteY1"/>
                  </a:cxn>
                  <a:cxn ang="0">
                    <a:pos x="connsiteX2" y="connsiteY2"/>
                  </a:cxn>
                </a:cxnLst>
                <a:rect l="l" t="t" r="r" b="b"/>
                <a:pathLst>
                  <a:path w="1985" h="541">
                    <a:moveTo>
                      <a:pt x="0" y="0"/>
                    </a:moveTo>
                    <a:cubicBezTo>
                      <a:pt x="722" y="180"/>
                      <a:pt x="1264" y="361"/>
                      <a:pt x="1985" y="541"/>
                    </a:cubicBezTo>
                    <a:cubicBezTo>
                      <a:pt x="1264" y="361"/>
                      <a:pt x="541" y="180"/>
                      <a:pt x="0" y="0"/>
                    </a:cubicBezTo>
                    <a:close/>
                  </a:path>
                </a:pathLst>
              </a:custGeom>
              <a:grpFill/>
              <a:ln w="1804" cap="flat">
                <a:solidFill>
                  <a:srgbClr val="414141"/>
                </a:solidFill>
                <a:prstDash val="solid"/>
                <a:miter/>
              </a:ln>
            </p:spPr>
            <p:txBody>
              <a:bodyPr rtlCol="0" anchor="ctr"/>
              <a:lstStyle/>
              <a:p>
                <a:endParaRPr lang="en-US"/>
              </a:p>
            </p:txBody>
          </p:sp>
          <p:sp>
            <p:nvSpPr>
              <p:cNvPr id="48" name="Freeform 1044">
                <a:extLst>
                  <a:ext uri="{FF2B5EF4-FFF2-40B4-BE49-F238E27FC236}">
                    <a16:creationId xmlns:a16="http://schemas.microsoft.com/office/drawing/2014/main" id="{D1E0B764-476E-886C-9ACA-33F79935E2CB}"/>
                  </a:ext>
                </a:extLst>
              </p:cNvPr>
              <p:cNvSpPr/>
              <p:nvPr/>
            </p:nvSpPr>
            <p:spPr>
              <a:xfrm>
                <a:off x="9519765" y="3515446"/>
                <a:ext cx="3969" cy="1263"/>
              </a:xfrm>
              <a:custGeom>
                <a:avLst/>
                <a:gdLst>
                  <a:gd name="connsiteX0" fmla="*/ 0 w 3969"/>
                  <a:gd name="connsiteY0" fmla="*/ 0 h 1263"/>
                  <a:gd name="connsiteX1" fmla="*/ 3970 w 3969"/>
                  <a:gd name="connsiteY1" fmla="*/ 1263 h 1263"/>
                  <a:gd name="connsiteX2" fmla="*/ 0 w 3969"/>
                  <a:gd name="connsiteY2" fmla="*/ 0 h 1263"/>
                </a:gdLst>
                <a:ahLst/>
                <a:cxnLst>
                  <a:cxn ang="0">
                    <a:pos x="connsiteX0" y="connsiteY0"/>
                  </a:cxn>
                  <a:cxn ang="0">
                    <a:pos x="connsiteX1" y="connsiteY1"/>
                  </a:cxn>
                  <a:cxn ang="0">
                    <a:pos x="connsiteX2" y="connsiteY2"/>
                  </a:cxn>
                </a:cxnLst>
                <a:rect l="l" t="t" r="r" b="b"/>
                <a:pathLst>
                  <a:path w="3969" h="1263">
                    <a:moveTo>
                      <a:pt x="0" y="0"/>
                    </a:moveTo>
                    <a:cubicBezTo>
                      <a:pt x="1263" y="361"/>
                      <a:pt x="2707" y="722"/>
                      <a:pt x="3970" y="1263"/>
                    </a:cubicBezTo>
                    <a:cubicBezTo>
                      <a:pt x="2707" y="722"/>
                      <a:pt x="1443" y="361"/>
                      <a:pt x="0" y="0"/>
                    </a:cubicBezTo>
                    <a:close/>
                  </a:path>
                </a:pathLst>
              </a:custGeom>
              <a:grpFill/>
              <a:ln w="1804" cap="flat">
                <a:solidFill>
                  <a:srgbClr val="414141"/>
                </a:solidFill>
                <a:prstDash val="solid"/>
                <a:miter/>
              </a:ln>
            </p:spPr>
            <p:txBody>
              <a:bodyPr rtlCol="0" anchor="ctr"/>
              <a:lstStyle/>
              <a:p>
                <a:endParaRPr lang="en-US"/>
              </a:p>
            </p:txBody>
          </p:sp>
          <p:sp>
            <p:nvSpPr>
              <p:cNvPr id="49" name="Freeform 1045">
                <a:extLst>
                  <a:ext uri="{FF2B5EF4-FFF2-40B4-BE49-F238E27FC236}">
                    <a16:creationId xmlns:a16="http://schemas.microsoft.com/office/drawing/2014/main" id="{0DEC0A0A-F85E-318F-CF8D-D7FB364AA0BE}"/>
                  </a:ext>
                </a:extLst>
              </p:cNvPr>
              <p:cNvSpPr/>
              <p:nvPr/>
            </p:nvSpPr>
            <p:spPr>
              <a:xfrm>
                <a:off x="9524818" y="3516890"/>
                <a:ext cx="4151" cy="1263"/>
              </a:xfrm>
              <a:custGeom>
                <a:avLst/>
                <a:gdLst>
                  <a:gd name="connsiteX0" fmla="*/ 0 w 4151"/>
                  <a:gd name="connsiteY0" fmla="*/ 0 h 1263"/>
                  <a:gd name="connsiteX1" fmla="*/ 4151 w 4151"/>
                  <a:gd name="connsiteY1" fmla="*/ 1263 h 1263"/>
                  <a:gd name="connsiteX2" fmla="*/ 0 w 4151"/>
                  <a:gd name="connsiteY2" fmla="*/ 0 h 1263"/>
                </a:gdLst>
                <a:ahLst/>
                <a:cxnLst>
                  <a:cxn ang="0">
                    <a:pos x="connsiteX0" y="connsiteY0"/>
                  </a:cxn>
                  <a:cxn ang="0">
                    <a:pos x="connsiteX1" y="connsiteY1"/>
                  </a:cxn>
                  <a:cxn ang="0">
                    <a:pos x="connsiteX2" y="connsiteY2"/>
                  </a:cxn>
                </a:cxnLst>
                <a:rect l="l" t="t" r="r" b="b"/>
                <a:pathLst>
                  <a:path w="4151" h="1263">
                    <a:moveTo>
                      <a:pt x="0" y="0"/>
                    </a:moveTo>
                    <a:cubicBezTo>
                      <a:pt x="1444" y="361"/>
                      <a:pt x="2707" y="902"/>
                      <a:pt x="4151" y="1263"/>
                    </a:cubicBezTo>
                    <a:cubicBezTo>
                      <a:pt x="2707"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50" name="Freeform 1046">
                <a:extLst>
                  <a:ext uri="{FF2B5EF4-FFF2-40B4-BE49-F238E27FC236}">
                    <a16:creationId xmlns:a16="http://schemas.microsoft.com/office/drawing/2014/main" id="{7E47F1A0-A7A1-146C-E732-0FEEA6AE6CB4}"/>
                  </a:ext>
                </a:extLst>
              </p:cNvPr>
              <p:cNvSpPr/>
              <p:nvPr/>
            </p:nvSpPr>
            <p:spPr>
              <a:xfrm>
                <a:off x="9574449" y="3531689"/>
                <a:ext cx="3609" cy="1082"/>
              </a:xfrm>
              <a:custGeom>
                <a:avLst/>
                <a:gdLst>
                  <a:gd name="connsiteX0" fmla="*/ 0 w 3609"/>
                  <a:gd name="connsiteY0" fmla="*/ 0 h 1082"/>
                  <a:gd name="connsiteX1" fmla="*/ 3609 w 3609"/>
                  <a:gd name="connsiteY1" fmla="*/ 1083 h 1082"/>
                  <a:gd name="connsiteX2" fmla="*/ 0 w 3609"/>
                  <a:gd name="connsiteY2" fmla="*/ 0 h 1082"/>
                </a:gdLst>
                <a:ahLst/>
                <a:cxnLst>
                  <a:cxn ang="0">
                    <a:pos x="connsiteX0" y="connsiteY0"/>
                  </a:cxn>
                  <a:cxn ang="0">
                    <a:pos x="connsiteX1" y="connsiteY1"/>
                  </a:cxn>
                  <a:cxn ang="0">
                    <a:pos x="connsiteX2" y="connsiteY2"/>
                  </a:cxn>
                </a:cxnLst>
                <a:rect l="l" t="t" r="r" b="b"/>
                <a:pathLst>
                  <a:path w="3609" h="1082">
                    <a:moveTo>
                      <a:pt x="0" y="0"/>
                    </a:moveTo>
                    <a:cubicBezTo>
                      <a:pt x="1264" y="361"/>
                      <a:pt x="2526" y="722"/>
                      <a:pt x="3609" y="1083"/>
                    </a:cubicBezTo>
                    <a:cubicBezTo>
                      <a:pt x="2526" y="902"/>
                      <a:pt x="1264" y="541"/>
                      <a:pt x="0" y="0"/>
                    </a:cubicBezTo>
                    <a:close/>
                  </a:path>
                </a:pathLst>
              </a:custGeom>
              <a:grpFill/>
              <a:ln w="1804" cap="flat">
                <a:solidFill>
                  <a:srgbClr val="414141"/>
                </a:solidFill>
                <a:prstDash val="solid"/>
                <a:miter/>
              </a:ln>
            </p:spPr>
            <p:txBody>
              <a:bodyPr rtlCol="0" anchor="ctr"/>
              <a:lstStyle/>
              <a:p>
                <a:endParaRPr lang="en-US"/>
              </a:p>
            </p:txBody>
          </p:sp>
          <p:sp>
            <p:nvSpPr>
              <p:cNvPr id="51" name="Freeform 1047">
                <a:extLst>
                  <a:ext uri="{FF2B5EF4-FFF2-40B4-BE49-F238E27FC236}">
                    <a16:creationId xmlns:a16="http://schemas.microsoft.com/office/drawing/2014/main" id="{614832B1-D211-C6F2-A415-CE177345951F}"/>
                  </a:ext>
                </a:extLst>
              </p:cNvPr>
              <p:cNvSpPr/>
              <p:nvPr/>
            </p:nvSpPr>
            <p:spPr>
              <a:xfrm>
                <a:off x="9582931" y="3534396"/>
                <a:ext cx="3428" cy="1082"/>
              </a:xfrm>
              <a:custGeom>
                <a:avLst/>
                <a:gdLst>
                  <a:gd name="connsiteX0" fmla="*/ 0 w 3428"/>
                  <a:gd name="connsiteY0" fmla="*/ 0 h 1082"/>
                  <a:gd name="connsiteX1" fmla="*/ 3429 w 3428"/>
                  <a:gd name="connsiteY1" fmla="*/ 1083 h 1082"/>
                  <a:gd name="connsiteX2" fmla="*/ 0 w 3428"/>
                  <a:gd name="connsiteY2" fmla="*/ 0 h 1082"/>
                </a:gdLst>
                <a:ahLst/>
                <a:cxnLst>
                  <a:cxn ang="0">
                    <a:pos x="connsiteX0" y="connsiteY0"/>
                  </a:cxn>
                  <a:cxn ang="0">
                    <a:pos x="connsiteX1" y="connsiteY1"/>
                  </a:cxn>
                  <a:cxn ang="0">
                    <a:pos x="connsiteX2" y="connsiteY2"/>
                  </a:cxn>
                </a:cxnLst>
                <a:rect l="l" t="t" r="r" b="b"/>
                <a:pathLst>
                  <a:path w="3428" h="1082">
                    <a:moveTo>
                      <a:pt x="0" y="0"/>
                    </a:moveTo>
                    <a:cubicBezTo>
                      <a:pt x="1083" y="361"/>
                      <a:pt x="2346" y="722"/>
                      <a:pt x="3429" y="1083"/>
                    </a:cubicBezTo>
                    <a:cubicBezTo>
                      <a:pt x="2346" y="722"/>
                      <a:pt x="1263" y="361"/>
                      <a:pt x="0" y="0"/>
                    </a:cubicBezTo>
                    <a:close/>
                  </a:path>
                </a:pathLst>
              </a:custGeom>
              <a:grpFill/>
              <a:ln w="1804" cap="flat">
                <a:solidFill>
                  <a:srgbClr val="414141"/>
                </a:solidFill>
                <a:prstDash val="solid"/>
                <a:miter/>
              </a:ln>
            </p:spPr>
            <p:txBody>
              <a:bodyPr rtlCol="0" anchor="ctr"/>
              <a:lstStyle/>
              <a:p>
                <a:endParaRPr lang="en-US"/>
              </a:p>
            </p:txBody>
          </p:sp>
          <p:sp>
            <p:nvSpPr>
              <p:cNvPr id="56" name="Freeform 1048">
                <a:extLst>
                  <a:ext uri="{FF2B5EF4-FFF2-40B4-BE49-F238E27FC236}">
                    <a16:creationId xmlns:a16="http://schemas.microsoft.com/office/drawing/2014/main" id="{6E134673-D41A-3D77-BD17-83CA84B93495}"/>
                  </a:ext>
                </a:extLst>
              </p:cNvPr>
              <p:cNvSpPr/>
              <p:nvPr/>
            </p:nvSpPr>
            <p:spPr>
              <a:xfrm>
                <a:off x="9570117" y="3530426"/>
                <a:ext cx="3790" cy="1083"/>
              </a:xfrm>
              <a:custGeom>
                <a:avLst/>
                <a:gdLst>
                  <a:gd name="connsiteX0" fmla="*/ 0 w 3790"/>
                  <a:gd name="connsiteY0" fmla="*/ 0 h 1083"/>
                  <a:gd name="connsiteX1" fmla="*/ 3790 w 3790"/>
                  <a:gd name="connsiteY1" fmla="*/ 1083 h 1083"/>
                  <a:gd name="connsiteX2" fmla="*/ 0 w 3790"/>
                  <a:gd name="connsiteY2" fmla="*/ 0 h 1083"/>
                </a:gdLst>
                <a:ahLst/>
                <a:cxnLst>
                  <a:cxn ang="0">
                    <a:pos x="connsiteX0" y="connsiteY0"/>
                  </a:cxn>
                  <a:cxn ang="0">
                    <a:pos x="connsiteX1" y="connsiteY1"/>
                  </a:cxn>
                  <a:cxn ang="0">
                    <a:pos x="connsiteX2" y="connsiteY2"/>
                  </a:cxn>
                </a:cxnLst>
                <a:rect l="l" t="t" r="r" b="b"/>
                <a:pathLst>
                  <a:path w="3790" h="1083">
                    <a:moveTo>
                      <a:pt x="0" y="0"/>
                    </a:moveTo>
                    <a:cubicBezTo>
                      <a:pt x="1264" y="361"/>
                      <a:pt x="2526" y="722"/>
                      <a:pt x="3790" y="1083"/>
                    </a:cubicBezTo>
                    <a:cubicBezTo>
                      <a:pt x="2526"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57" name="Freeform 1049">
                <a:extLst>
                  <a:ext uri="{FF2B5EF4-FFF2-40B4-BE49-F238E27FC236}">
                    <a16:creationId xmlns:a16="http://schemas.microsoft.com/office/drawing/2014/main" id="{521721D0-ABB0-8995-1C26-B6319BC11E36}"/>
                  </a:ext>
                </a:extLst>
              </p:cNvPr>
              <p:cNvSpPr/>
              <p:nvPr/>
            </p:nvSpPr>
            <p:spPr>
              <a:xfrm>
                <a:off x="9587082" y="3535659"/>
                <a:ext cx="3428" cy="1082"/>
              </a:xfrm>
              <a:custGeom>
                <a:avLst/>
                <a:gdLst>
                  <a:gd name="connsiteX0" fmla="*/ 0 w 3428"/>
                  <a:gd name="connsiteY0" fmla="*/ 0 h 1082"/>
                  <a:gd name="connsiteX1" fmla="*/ 3429 w 3428"/>
                  <a:gd name="connsiteY1" fmla="*/ 1083 h 1082"/>
                  <a:gd name="connsiteX2" fmla="*/ 0 w 3428"/>
                  <a:gd name="connsiteY2" fmla="*/ 0 h 1082"/>
                </a:gdLst>
                <a:ahLst/>
                <a:cxnLst>
                  <a:cxn ang="0">
                    <a:pos x="connsiteX0" y="connsiteY0"/>
                  </a:cxn>
                  <a:cxn ang="0">
                    <a:pos x="connsiteX1" y="connsiteY1"/>
                  </a:cxn>
                  <a:cxn ang="0">
                    <a:pos x="connsiteX2" y="connsiteY2"/>
                  </a:cxn>
                </a:cxnLst>
                <a:rect l="l" t="t" r="r" b="b"/>
                <a:pathLst>
                  <a:path w="3428" h="1082">
                    <a:moveTo>
                      <a:pt x="0" y="0"/>
                    </a:moveTo>
                    <a:cubicBezTo>
                      <a:pt x="1083" y="361"/>
                      <a:pt x="2166" y="722"/>
                      <a:pt x="3429" y="1083"/>
                    </a:cubicBezTo>
                    <a:cubicBezTo>
                      <a:pt x="2347" y="542"/>
                      <a:pt x="1083" y="361"/>
                      <a:pt x="0" y="0"/>
                    </a:cubicBezTo>
                    <a:close/>
                  </a:path>
                </a:pathLst>
              </a:custGeom>
              <a:grpFill/>
              <a:ln w="1804" cap="flat">
                <a:solidFill>
                  <a:srgbClr val="414141"/>
                </a:solidFill>
                <a:prstDash val="solid"/>
                <a:miter/>
              </a:ln>
            </p:spPr>
            <p:txBody>
              <a:bodyPr rtlCol="0" anchor="ctr"/>
              <a:lstStyle/>
              <a:p>
                <a:endParaRPr lang="en-US"/>
              </a:p>
            </p:txBody>
          </p:sp>
          <p:sp>
            <p:nvSpPr>
              <p:cNvPr id="58" name="Freeform 1050">
                <a:extLst>
                  <a:ext uri="{FF2B5EF4-FFF2-40B4-BE49-F238E27FC236}">
                    <a16:creationId xmlns:a16="http://schemas.microsoft.com/office/drawing/2014/main" id="{6C355E89-1736-6556-81C9-33F5CADFDBFD}"/>
                  </a:ext>
                </a:extLst>
              </p:cNvPr>
              <p:cNvSpPr/>
              <p:nvPr/>
            </p:nvSpPr>
            <p:spPr>
              <a:xfrm>
                <a:off x="9619026" y="3545405"/>
                <a:ext cx="1624" cy="541"/>
              </a:xfrm>
              <a:custGeom>
                <a:avLst/>
                <a:gdLst>
                  <a:gd name="connsiteX0" fmla="*/ 0 w 1624"/>
                  <a:gd name="connsiteY0" fmla="*/ 0 h 541"/>
                  <a:gd name="connsiteX1" fmla="*/ 1624 w 1624"/>
                  <a:gd name="connsiteY1" fmla="*/ 542 h 541"/>
                  <a:gd name="connsiteX2" fmla="*/ 0 w 1624"/>
                  <a:gd name="connsiteY2" fmla="*/ 0 h 541"/>
                </a:gdLst>
                <a:ahLst/>
                <a:cxnLst>
                  <a:cxn ang="0">
                    <a:pos x="connsiteX0" y="connsiteY0"/>
                  </a:cxn>
                  <a:cxn ang="0">
                    <a:pos x="connsiteX1" y="connsiteY1"/>
                  </a:cxn>
                  <a:cxn ang="0">
                    <a:pos x="connsiteX2" y="connsiteY2"/>
                  </a:cxn>
                </a:cxnLst>
                <a:rect l="l" t="t" r="r" b="b"/>
                <a:pathLst>
                  <a:path w="1624" h="541">
                    <a:moveTo>
                      <a:pt x="0" y="0"/>
                    </a:moveTo>
                    <a:cubicBezTo>
                      <a:pt x="541" y="180"/>
                      <a:pt x="1083" y="361"/>
                      <a:pt x="1624" y="542"/>
                    </a:cubicBezTo>
                    <a:cubicBezTo>
                      <a:pt x="1083" y="361"/>
                      <a:pt x="541" y="180"/>
                      <a:pt x="0" y="0"/>
                    </a:cubicBezTo>
                    <a:close/>
                  </a:path>
                </a:pathLst>
              </a:custGeom>
              <a:grpFill/>
              <a:ln w="1804" cap="flat">
                <a:solidFill>
                  <a:srgbClr val="414141"/>
                </a:solidFill>
                <a:prstDash val="solid"/>
                <a:miter/>
              </a:ln>
            </p:spPr>
            <p:txBody>
              <a:bodyPr rtlCol="0" anchor="ctr"/>
              <a:lstStyle/>
              <a:p>
                <a:endParaRPr lang="en-US"/>
              </a:p>
            </p:txBody>
          </p:sp>
          <p:sp>
            <p:nvSpPr>
              <p:cNvPr id="59" name="Freeform 1051">
                <a:extLst>
                  <a:ext uri="{FF2B5EF4-FFF2-40B4-BE49-F238E27FC236}">
                    <a16:creationId xmlns:a16="http://schemas.microsoft.com/office/drawing/2014/main" id="{BB3D5E41-85C8-C65A-8CDE-DBE7569ED02A}"/>
                  </a:ext>
                </a:extLst>
              </p:cNvPr>
              <p:cNvSpPr/>
              <p:nvPr/>
            </p:nvSpPr>
            <p:spPr>
              <a:xfrm>
                <a:off x="9578780" y="3533133"/>
                <a:ext cx="3609" cy="1083"/>
              </a:xfrm>
              <a:custGeom>
                <a:avLst/>
                <a:gdLst>
                  <a:gd name="connsiteX0" fmla="*/ 0 w 3609"/>
                  <a:gd name="connsiteY0" fmla="*/ 0 h 1083"/>
                  <a:gd name="connsiteX1" fmla="*/ 3609 w 3609"/>
                  <a:gd name="connsiteY1" fmla="*/ 1083 h 1083"/>
                  <a:gd name="connsiteX2" fmla="*/ 0 w 3609"/>
                  <a:gd name="connsiteY2" fmla="*/ 0 h 1083"/>
                </a:gdLst>
                <a:ahLst/>
                <a:cxnLst>
                  <a:cxn ang="0">
                    <a:pos x="connsiteX0" y="connsiteY0"/>
                  </a:cxn>
                  <a:cxn ang="0">
                    <a:pos x="connsiteX1" y="connsiteY1"/>
                  </a:cxn>
                  <a:cxn ang="0">
                    <a:pos x="connsiteX2" y="connsiteY2"/>
                  </a:cxn>
                </a:cxnLst>
                <a:rect l="l" t="t" r="r" b="b"/>
                <a:pathLst>
                  <a:path w="3609" h="1083">
                    <a:moveTo>
                      <a:pt x="0" y="0"/>
                    </a:moveTo>
                    <a:cubicBezTo>
                      <a:pt x="1264" y="361"/>
                      <a:pt x="2347" y="722"/>
                      <a:pt x="3609" y="1083"/>
                    </a:cubicBezTo>
                    <a:cubicBezTo>
                      <a:pt x="2347" y="722"/>
                      <a:pt x="1083" y="361"/>
                      <a:pt x="0" y="0"/>
                    </a:cubicBezTo>
                    <a:close/>
                  </a:path>
                </a:pathLst>
              </a:custGeom>
              <a:grpFill/>
              <a:ln w="1804" cap="flat">
                <a:solidFill>
                  <a:srgbClr val="414141"/>
                </a:solidFill>
                <a:prstDash val="solid"/>
                <a:miter/>
              </a:ln>
            </p:spPr>
            <p:txBody>
              <a:bodyPr rtlCol="0" anchor="ctr"/>
              <a:lstStyle/>
              <a:p>
                <a:endParaRPr lang="en-US"/>
              </a:p>
            </p:txBody>
          </p:sp>
          <p:sp>
            <p:nvSpPr>
              <p:cNvPr id="60" name="Freeform 1052">
                <a:extLst>
                  <a:ext uri="{FF2B5EF4-FFF2-40B4-BE49-F238E27FC236}">
                    <a16:creationId xmlns:a16="http://schemas.microsoft.com/office/drawing/2014/main" id="{280D4022-EEB7-E821-9968-88F41C011ECC}"/>
                  </a:ext>
                </a:extLst>
              </p:cNvPr>
              <p:cNvSpPr/>
              <p:nvPr/>
            </p:nvSpPr>
            <p:spPr>
              <a:xfrm>
                <a:off x="8280814" y="4107400"/>
                <a:ext cx="360" cy="1804"/>
              </a:xfrm>
              <a:custGeom>
                <a:avLst/>
                <a:gdLst>
                  <a:gd name="connsiteX0" fmla="*/ 361 w 360"/>
                  <a:gd name="connsiteY0" fmla="*/ 1805 h 1804"/>
                  <a:gd name="connsiteX1" fmla="*/ 0 w 360"/>
                  <a:gd name="connsiteY1" fmla="*/ 0 h 1804"/>
                  <a:gd name="connsiteX2" fmla="*/ 361 w 360"/>
                  <a:gd name="connsiteY2" fmla="*/ 1805 h 1804"/>
                </a:gdLst>
                <a:ahLst/>
                <a:cxnLst>
                  <a:cxn ang="0">
                    <a:pos x="connsiteX0" y="connsiteY0"/>
                  </a:cxn>
                  <a:cxn ang="0">
                    <a:pos x="connsiteX1" y="connsiteY1"/>
                  </a:cxn>
                  <a:cxn ang="0">
                    <a:pos x="connsiteX2" y="connsiteY2"/>
                  </a:cxn>
                </a:cxnLst>
                <a:rect l="l" t="t" r="r" b="b"/>
                <a:pathLst>
                  <a:path w="360" h="1804">
                    <a:moveTo>
                      <a:pt x="361" y="1805"/>
                    </a:moveTo>
                    <a:cubicBezTo>
                      <a:pt x="180" y="1264"/>
                      <a:pt x="180" y="542"/>
                      <a:pt x="0" y="0"/>
                    </a:cubicBezTo>
                    <a:cubicBezTo>
                      <a:pt x="180" y="722"/>
                      <a:pt x="180" y="1264"/>
                      <a:pt x="361" y="1805"/>
                    </a:cubicBezTo>
                    <a:close/>
                  </a:path>
                </a:pathLst>
              </a:custGeom>
              <a:grpFill/>
              <a:ln w="1804" cap="flat">
                <a:solidFill>
                  <a:srgbClr val="414141"/>
                </a:solidFill>
                <a:prstDash val="solid"/>
                <a:miter/>
              </a:ln>
            </p:spPr>
            <p:txBody>
              <a:bodyPr rtlCol="0" anchor="ctr"/>
              <a:lstStyle/>
              <a:p>
                <a:endParaRPr lang="en-US"/>
              </a:p>
            </p:txBody>
          </p:sp>
          <p:sp>
            <p:nvSpPr>
              <p:cNvPr id="61" name="Freeform 1053">
                <a:extLst>
                  <a:ext uri="{FF2B5EF4-FFF2-40B4-BE49-F238E27FC236}">
                    <a16:creationId xmlns:a16="http://schemas.microsoft.com/office/drawing/2014/main" id="{43BEB552-20F9-C204-69A6-9A0EB750F0CE}"/>
                  </a:ext>
                </a:extLst>
              </p:cNvPr>
              <p:cNvSpPr/>
              <p:nvPr/>
            </p:nvSpPr>
            <p:spPr>
              <a:xfrm>
                <a:off x="9615777" y="3544503"/>
                <a:ext cx="1804" cy="541"/>
              </a:xfrm>
              <a:custGeom>
                <a:avLst/>
                <a:gdLst>
                  <a:gd name="connsiteX0" fmla="*/ 0 w 1804"/>
                  <a:gd name="connsiteY0" fmla="*/ 0 h 541"/>
                  <a:gd name="connsiteX1" fmla="*/ 1805 w 1804"/>
                  <a:gd name="connsiteY1" fmla="*/ 542 h 541"/>
                  <a:gd name="connsiteX2" fmla="*/ 0 w 1804"/>
                  <a:gd name="connsiteY2" fmla="*/ 0 h 541"/>
                </a:gdLst>
                <a:ahLst/>
                <a:cxnLst>
                  <a:cxn ang="0">
                    <a:pos x="connsiteX0" y="connsiteY0"/>
                  </a:cxn>
                  <a:cxn ang="0">
                    <a:pos x="connsiteX1" y="connsiteY1"/>
                  </a:cxn>
                  <a:cxn ang="0">
                    <a:pos x="connsiteX2" y="connsiteY2"/>
                  </a:cxn>
                </a:cxnLst>
                <a:rect l="l" t="t" r="r" b="b"/>
                <a:pathLst>
                  <a:path w="1804" h="541">
                    <a:moveTo>
                      <a:pt x="0" y="0"/>
                    </a:moveTo>
                    <a:cubicBezTo>
                      <a:pt x="542" y="180"/>
                      <a:pt x="1264" y="361"/>
                      <a:pt x="1805" y="542"/>
                    </a:cubicBezTo>
                    <a:cubicBezTo>
                      <a:pt x="1264" y="361"/>
                      <a:pt x="723" y="180"/>
                      <a:pt x="0" y="0"/>
                    </a:cubicBezTo>
                    <a:close/>
                  </a:path>
                </a:pathLst>
              </a:custGeom>
              <a:grpFill/>
              <a:ln w="1804" cap="flat">
                <a:solidFill>
                  <a:srgbClr val="414141"/>
                </a:solidFill>
                <a:prstDash val="solid"/>
                <a:miter/>
              </a:ln>
            </p:spPr>
            <p:txBody>
              <a:bodyPr rtlCol="0" anchor="ctr"/>
              <a:lstStyle/>
              <a:p>
                <a:endParaRPr lang="en-US"/>
              </a:p>
            </p:txBody>
          </p:sp>
          <p:sp>
            <p:nvSpPr>
              <p:cNvPr id="62" name="Freeform 1054">
                <a:extLst>
                  <a:ext uri="{FF2B5EF4-FFF2-40B4-BE49-F238E27FC236}">
                    <a16:creationId xmlns:a16="http://schemas.microsoft.com/office/drawing/2014/main" id="{821FC648-EF5C-34F0-C18C-7A110D0ADB50}"/>
                  </a:ext>
                </a:extLst>
              </p:cNvPr>
              <p:cNvSpPr/>
              <p:nvPr/>
            </p:nvSpPr>
            <p:spPr>
              <a:xfrm>
                <a:off x="8280272" y="4102888"/>
                <a:ext cx="541" cy="4150"/>
              </a:xfrm>
              <a:custGeom>
                <a:avLst/>
                <a:gdLst>
                  <a:gd name="connsiteX0" fmla="*/ 542 w 541"/>
                  <a:gd name="connsiteY0" fmla="*/ 4151 h 4150"/>
                  <a:gd name="connsiteX1" fmla="*/ 0 w 541"/>
                  <a:gd name="connsiteY1" fmla="*/ 0 h 4150"/>
                  <a:gd name="connsiteX2" fmla="*/ 542 w 541"/>
                  <a:gd name="connsiteY2" fmla="*/ 4151 h 4150"/>
                </a:gdLst>
                <a:ahLst/>
                <a:cxnLst>
                  <a:cxn ang="0">
                    <a:pos x="connsiteX0" y="connsiteY0"/>
                  </a:cxn>
                  <a:cxn ang="0">
                    <a:pos x="connsiteX1" y="connsiteY1"/>
                  </a:cxn>
                  <a:cxn ang="0">
                    <a:pos x="connsiteX2" y="connsiteY2"/>
                  </a:cxn>
                </a:cxnLst>
                <a:rect l="l" t="t" r="r" b="b"/>
                <a:pathLst>
                  <a:path w="541" h="4150">
                    <a:moveTo>
                      <a:pt x="542" y="4151"/>
                    </a:moveTo>
                    <a:cubicBezTo>
                      <a:pt x="361" y="2707"/>
                      <a:pt x="180" y="1444"/>
                      <a:pt x="0" y="0"/>
                    </a:cubicBezTo>
                    <a:cubicBezTo>
                      <a:pt x="180" y="1444"/>
                      <a:pt x="361" y="2888"/>
                      <a:pt x="542" y="4151"/>
                    </a:cubicBezTo>
                    <a:close/>
                  </a:path>
                </a:pathLst>
              </a:custGeom>
              <a:grpFill/>
              <a:ln w="1804" cap="flat">
                <a:solidFill>
                  <a:srgbClr val="414141"/>
                </a:solidFill>
                <a:prstDash val="solid"/>
                <a:miter/>
              </a:ln>
            </p:spPr>
            <p:txBody>
              <a:bodyPr rtlCol="0" anchor="ctr"/>
              <a:lstStyle/>
              <a:p>
                <a:endParaRPr lang="en-US"/>
              </a:p>
            </p:txBody>
          </p:sp>
          <p:sp>
            <p:nvSpPr>
              <p:cNvPr id="63" name="Freeform 1056">
                <a:extLst>
                  <a:ext uri="{FF2B5EF4-FFF2-40B4-BE49-F238E27FC236}">
                    <a16:creationId xmlns:a16="http://schemas.microsoft.com/office/drawing/2014/main" id="{752FB88B-988F-06DC-6A3B-B2C76CC7E288}"/>
                  </a:ext>
                </a:extLst>
              </p:cNvPr>
              <p:cNvSpPr/>
              <p:nvPr/>
            </p:nvSpPr>
            <p:spPr>
              <a:xfrm>
                <a:off x="9633102" y="3549917"/>
                <a:ext cx="902" cy="360"/>
              </a:xfrm>
              <a:custGeom>
                <a:avLst/>
                <a:gdLst>
                  <a:gd name="connsiteX0" fmla="*/ 0 w 902"/>
                  <a:gd name="connsiteY0" fmla="*/ 0 h 360"/>
                  <a:gd name="connsiteX1" fmla="*/ 902 w 902"/>
                  <a:gd name="connsiteY1" fmla="*/ 361 h 360"/>
                  <a:gd name="connsiteX2" fmla="*/ 0 w 902"/>
                  <a:gd name="connsiteY2" fmla="*/ 0 h 360"/>
                </a:gdLst>
                <a:ahLst/>
                <a:cxnLst>
                  <a:cxn ang="0">
                    <a:pos x="connsiteX0" y="connsiteY0"/>
                  </a:cxn>
                  <a:cxn ang="0">
                    <a:pos x="connsiteX1" y="connsiteY1"/>
                  </a:cxn>
                  <a:cxn ang="0">
                    <a:pos x="connsiteX2" y="connsiteY2"/>
                  </a:cxn>
                </a:cxnLst>
                <a:rect l="l" t="t" r="r" b="b"/>
                <a:pathLst>
                  <a:path w="902" h="360">
                    <a:moveTo>
                      <a:pt x="0" y="0"/>
                    </a:moveTo>
                    <a:cubicBezTo>
                      <a:pt x="361" y="180"/>
                      <a:pt x="542" y="180"/>
                      <a:pt x="902" y="361"/>
                    </a:cubicBezTo>
                    <a:cubicBezTo>
                      <a:pt x="542" y="180"/>
                      <a:pt x="361" y="0"/>
                      <a:pt x="0" y="0"/>
                    </a:cubicBezTo>
                    <a:close/>
                  </a:path>
                </a:pathLst>
              </a:custGeom>
              <a:grpFill/>
              <a:ln w="1804" cap="flat">
                <a:solidFill>
                  <a:srgbClr val="414141"/>
                </a:solidFill>
                <a:prstDash val="solid"/>
                <a:miter/>
              </a:ln>
            </p:spPr>
            <p:txBody>
              <a:bodyPr rtlCol="0" anchor="ctr"/>
              <a:lstStyle/>
              <a:p>
                <a:endParaRPr lang="en-US"/>
              </a:p>
            </p:txBody>
          </p:sp>
          <p:sp>
            <p:nvSpPr>
              <p:cNvPr id="64" name="Freeform 1057">
                <a:extLst>
                  <a:ext uri="{FF2B5EF4-FFF2-40B4-BE49-F238E27FC236}">
                    <a16:creationId xmlns:a16="http://schemas.microsoft.com/office/drawing/2014/main" id="{7FFDE00F-84A8-0583-266B-084D06755A6C}"/>
                  </a:ext>
                </a:extLst>
              </p:cNvPr>
              <p:cNvSpPr/>
              <p:nvPr/>
            </p:nvSpPr>
            <p:spPr>
              <a:xfrm>
                <a:off x="9630576" y="3549015"/>
                <a:ext cx="1083" cy="360"/>
              </a:xfrm>
              <a:custGeom>
                <a:avLst/>
                <a:gdLst>
                  <a:gd name="connsiteX0" fmla="*/ 0 w 1083"/>
                  <a:gd name="connsiteY0" fmla="*/ 0 h 360"/>
                  <a:gd name="connsiteX1" fmla="*/ 1083 w 1083"/>
                  <a:gd name="connsiteY1" fmla="*/ 361 h 360"/>
                  <a:gd name="connsiteX2" fmla="*/ 0 w 1083"/>
                  <a:gd name="connsiteY2" fmla="*/ 0 h 360"/>
                </a:gdLst>
                <a:ahLst/>
                <a:cxnLst>
                  <a:cxn ang="0">
                    <a:pos x="connsiteX0" y="connsiteY0"/>
                  </a:cxn>
                  <a:cxn ang="0">
                    <a:pos x="connsiteX1" y="connsiteY1"/>
                  </a:cxn>
                  <a:cxn ang="0">
                    <a:pos x="connsiteX2" y="connsiteY2"/>
                  </a:cxn>
                </a:cxnLst>
                <a:rect l="l" t="t" r="r" b="b"/>
                <a:pathLst>
                  <a:path w="1083" h="360">
                    <a:moveTo>
                      <a:pt x="0" y="0"/>
                    </a:moveTo>
                    <a:cubicBezTo>
                      <a:pt x="361" y="180"/>
                      <a:pt x="722" y="180"/>
                      <a:pt x="1083" y="361"/>
                    </a:cubicBezTo>
                    <a:cubicBezTo>
                      <a:pt x="722" y="361"/>
                      <a:pt x="361" y="180"/>
                      <a:pt x="0" y="0"/>
                    </a:cubicBezTo>
                    <a:close/>
                  </a:path>
                </a:pathLst>
              </a:custGeom>
              <a:grpFill/>
              <a:ln w="1804" cap="flat">
                <a:solidFill>
                  <a:srgbClr val="414141"/>
                </a:solidFill>
                <a:prstDash val="solid"/>
                <a:miter/>
              </a:ln>
            </p:spPr>
            <p:txBody>
              <a:bodyPr rtlCol="0" anchor="ctr"/>
              <a:lstStyle/>
              <a:p>
                <a:endParaRPr lang="en-US"/>
              </a:p>
            </p:txBody>
          </p:sp>
          <p:sp>
            <p:nvSpPr>
              <p:cNvPr id="65" name="Freeform 1058">
                <a:extLst>
                  <a:ext uri="{FF2B5EF4-FFF2-40B4-BE49-F238E27FC236}">
                    <a16:creationId xmlns:a16="http://schemas.microsoft.com/office/drawing/2014/main" id="{C1A81280-39C8-B1D7-DBE2-D37D4B1AEF9F}"/>
                  </a:ext>
                </a:extLst>
              </p:cNvPr>
              <p:cNvSpPr/>
              <p:nvPr/>
            </p:nvSpPr>
            <p:spPr>
              <a:xfrm>
                <a:off x="8281174" y="4109566"/>
                <a:ext cx="541" cy="2165"/>
              </a:xfrm>
              <a:custGeom>
                <a:avLst/>
                <a:gdLst>
                  <a:gd name="connsiteX0" fmla="*/ 542 w 541"/>
                  <a:gd name="connsiteY0" fmla="*/ 2166 h 2165"/>
                  <a:gd name="connsiteX1" fmla="*/ 0 w 541"/>
                  <a:gd name="connsiteY1" fmla="*/ 0 h 2165"/>
                  <a:gd name="connsiteX2" fmla="*/ 542 w 541"/>
                  <a:gd name="connsiteY2" fmla="*/ 2166 h 2165"/>
                </a:gdLst>
                <a:ahLst/>
                <a:cxnLst>
                  <a:cxn ang="0">
                    <a:pos x="connsiteX0" y="connsiteY0"/>
                  </a:cxn>
                  <a:cxn ang="0">
                    <a:pos x="connsiteX1" y="connsiteY1"/>
                  </a:cxn>
                  <a:cxn ang="0">
                    <a:pos x="connsiteX2" y="connsiteY2"/>
                  </a:cxn>
                </a:cxnLst>
                <a:rect l="l" t="t" r="r" b="b"/>
                <a:pathLst>
                  <a:path w="541" h="2165">
                    <a:moveTo>
                      <a:pt x="542" y="2166"/>
                    </a:moveTo>
                    <a:cubicBezTo>
                      <a:pt x="361" y="1443"/>
                      <a:pt x="180" y="722"/>
                      <a:pt x="0" y="0"/>
                    </a:cubicBezTo>
                    <a:cubicBezTo>
                      <a:pt x="180" y="722"/>
                      <a:pt x="361" y="1443"/>
                      <a:pt x="542" y="2166"/>
                    </a:cubicBezTo>
                    <a:close/>
                  </a:path>
                </a:pathLst>
              </a:custGeom>
              <a:grpFill/>
              <a:ln w="1804" cap="flat">
                <a:solidFill>
                  <a:srgbClr val="414141"/>
                </a:solidFill>
                <a:prstDash val="solid"/>
                <a:miter/>
              </a:ln>
            </p:spPr>
            <p:txBody>
              <a:bodyPr rtlCol="0" anchor="ctr"/>
              <a:lstStyle/>
              <a:p>
                <a:endParaRPr lang="en-US"/>
              </a:p>
            </p:txBody>
          </p:sp>
          <p:sp>
            <p:nvSpPr>
              <p:cNvPr id="66" name="Freeform 1059">
                <a:extLst>
                  <a:ext uri="{FF2B5EF4-FFF2-40B4-BE49-F238E27FC236}">
                    <a16:creationId xmlns:a16="http://schemas.microsoft.com/office/drawing/2014/main" id="{3B2C33C9-F304-10BF-BC0F-AE405A8B5559}"/>
                  </a:ext>
                </a:extLst>
              </p:cNvPr>
              <p:cNvSpPr/>
              <p:nvPr/>
            </p:nvSpPr>
            <p:spPr>
              <a:xfrm>
                <a:off x="9627869" y="3548293"/>
                <a:ext cx="1263" cy="361"/>
              </a:xfrm>
              <a:custGeom>
                <a:avLst/>
                <a:gdLst>
                  <a:gd name="connsiteX0" fmla="*/ 0 w 1263"/>
                  <a:gd name="connsiteY0" fmla="*/ 0 h 361"/>
                  <a:gd name="connsiteX1" fmla="*/ 1264 w 1263"/>
                  <a:gd name="connsiteY1" fmla="*/ 361 h 361"/>
                  <a:gd name="connsiteX2" fmla="*/ 0 w 1263"/>
                  <a:gd name="connsiteY2" fmla="*/ 0 h 361"/>
                </a:gdLst>
                <a:ahLst/>
                <a:cxnLst>
                  <a:cxn ang="0">
                    <a:pos x="connsiteX0" y="connsiteY0"/>
                  </a:cxn>
                  <a:cxn ang="0">
                    <a:pos x="connsiteX1" y="connsiteY1"/>
                  </a:cxn>
                  <a:cxn ang="0">
                    <a:pos x="connsiteX2" y="connsiteY2"/>
                  </a:cxn>
                </a:cxnLst>
                <a:rect l="l" t="t" r="r" b="b"/>
                <a:pathLst>
                  <a:path w="1263" h="361">
                    <a:moveTo>
                      <a:pt x="0" y="0"/>
                    </a:moveTo>
                    <a:cubicBezTo>
                      <a:pt x="361" y="180"/>
                      <a:pt x="722" y="180"/>
                      <a:pt x="1264" y="361"/>
                    </a:cubicBezTo>
                    <a:cubicBezTo>
                      <a:pt x="902" y="180"/>
                      <a:pt x="361" y="0"/>
                      <a:pt x="0" y="0"/>
                    </a:cubicBezTo>
                    <a:close/>
                  </a:path>
                </a:pathLst>
              </a:custGeom>
              <a:grpFill/>
              <a:ln w="1804" cap="flat">
                <a:solidFill>
                  <a:srgbClr val="414141"/>
                </a:solidFill>
                <a:prstDash val="solid"/>
                <a:miter/>
              </a:ln>
            </p:spPr>
            <p:txBody>
              <a:bodyPr rtlCol="0" anchor="ctr"/>
              <a:lstStyle/>
              <a:p>
                <a:endParaRPr lang="en-US"/>
              </a:p>
            </p:txBody>
          </p:sp>
          <p:sp>
            <p:nvSpPr>
              <p:cNvPr id="67" name="Freeform 1060">
                <a:extLst>
                  <a:ext uri="{FF2B5EF4-FFF2-40B4-BE49-F238E27FC236}">
                    <a16:creationId xmlns:a16="http://schemas.microsoft.com/office/drawing/2014/main" id="{FCE3372B-348D-24CA-1348-8597D411F6A5}"/>
                  </a:ext>
                </a:extLst>
              </p:cNvPr>
              <p:cNvSpPr/>
              <p:nvPr/>
            </p:nvSpPr>
            <p:spPr>
              <a:xfrm>
                <a:off x="9622093" y="3546488"/>
                <a:ext cx="1444" cy="541"/>
              </a:xfrm>
              <a:custGeom>
                <a:avLst/>
                <a:gdLst>
                  <a:gd name="connsiteX0" fmla="*/ 0 w 1444"/>
                  <a:gd name="connsiteY0" fmla="*/ 0 h 541"/>
                  <a:gd name="connsiteX1" fmla="*/ 1444 w 1444"/>
                  <a:gd name="connsiteY1" fmla="*/ 542 h 541"/>
                  <a:gd name="connsiteX2" fmla="*/ 0 w 1444"/>
                  <a:gd name="connsiteY2" fmla="*/ 0 h 541"/>
                </a:gdLst>
                <a:ahLst/>
                <a:cxnLst>
                  <a:cxn ang="0">
                    <a:pos x="connsiteX0" y="connsiteY0"/>
                  </a:cxn>
                  <a:cxn ang="0">
                    <a:pos x="connsiteX1" y="connsiteY1"/>
                  </a:cxn>
                  <a:cxn ang="0">
                    <a:pos x="connsiteX2" y="connsiteY2"/>
                  </a:cxn>
                </a:cxnLst>
                <a:rect l="l" t="t" r="r" b="b"/>
                <a:pathLst>
                  <a:path w="1444" h="541">
                    <a:moveTo>
                      <a:pt x="0" y="0"/>
                    </a:moveTo>
                    <a:cubicBezTo>
                      <a:pt x="542" y="180"/>
                      <a:pt x="902" y="361"/>
                      <a:pt x="1444" y="542"/>
                    </a:cubicBezTo>
                    <a:cubicBezTo>
                      <a:pt x="1083" y="180"/>
                      <a:pt x="542" y="0"/>
                      <a:pt x="0" y="0"/>
                    </a:cubicBezTo>
                    <a:close/>
                  </a:path>
                </a:pathLst>
              </a:custGeom>
              <a:grpFill/>
              <a:ln w="1804" cap="flat">
                <a:solidFill>
                  <a:srgbClr val="414141"/>
                </a:solidFill>
                <a:prstDash val="solid"/>
                <a:miter/>
              </a:ln>
            </p:spPr>
            <p:txBody>
              <a:bodyPr rtlCol="0" anchor="ctr"/>
              <a:lstStyle/>
              <a:p>
                <a:endParaRPr lang="en-US"/>
              </a:p>
            </p:txBody>
          </p:sp>
          <p:sp>
            <p:nvSpPr>
              <p:cNvPr id="68" name="Freeform 1061">
                <a:extLst>
                  <a:ext uri="{FF2B5EF4-FFF2-40B4-BE49-F238E27FC236}">
                    <a16:creationId xmlns:a16="http://schemas.microsoft.com/office/drawing/2014/main" id="{43C3887D-26A5-0CE2-A896-D90D083AFE72}"/>
                  </a:ext>
                </a:extLst>
              </p:cNvPr>
              <p:cNvSpPr/>
              <p:nvPr/>
            </p:nvSpPr>
            <p:spPr>
              <a:xfrm>
                <a:off x="9625162" y="3547390"/>
                <a:ext cx="1263" cy="361"/>
              </a:xfrm>
              <a:custGeom>
                <a:avLst/>
                <a:gdLst>
                  <a:gd name="connsiteX0" fmla="*/ 0 w 1263"/>
                  <a:gd name="connsiteY0" fmla="*/ 0 h 361"/>
                  <a:gd name="connsiteX1" fmla="*/ 1264 w 1263"/>
                  <a:gd name="connsiteY1" fmla="*/ 361 h 361"/>
                  <a:gd name="connsiteX2" fmla="*/ 0 w 1263"/>
                  <a:gd name="connsiteY2" fmla="*/ 0 h 361"/>
                </a:gdLst>
                <a:ahLst/>
                <a:cxnLst>
                  <a:cxn ang="0">
                    <a:pos x="connsiteX0" y="connsiteY0"/>
                  </a:cxn>
                  <a:cxn ang="0">
                    <a:pos x="connsiteX1" y="connsiteY1"/>
                  </a:cxn>
                  <a:cxn ang="0">
                    <a:pos x="connsiteX2" y="connsiteY2"/>
                  </a:cxn>
                </a:cxnLst>
                <a:rect l="l" t="t" r="r" b="b"/>
                <a:pathLst>
                  <a:path w="1263" h="361">
                    <a:moveTo>
                      <a:pt x="0" y="0"/>
                    </a:moveTo>
                    <a:cubicBezTo>
                      <a:pt x="361" y="180"/>
                      <a:pt x="722" y="180"/>
                      <a:pt x="1264" y="361"/>
                    </a:cubicBezTo>
                    <a:cubicBezTo>
                      <a:pt x="722" y="180"/>
                      <a:pt x="361" y="180"/>
                      <a:pt x="0" y="0"/>
                    </a:cubicBezTo>
                    <a:close/>
                  </a:path>
                </a:pathLst>
              </a:custGeom>
              <a:grpFill/>
              <a:ln w="1804" cap="flat">
                <a:solidFill>
                  <a:srgbClr val="414141"/>
                </a:solidFill>
                <a:prstDash val="solid"/>
                <a:miter/>
              </a:ln>
            </p:spPr>
            <p:txBody>
              <a:bodyPr rtlCol="0" anchor="ctr"/>
              <a:lstStyle/>
              <a:p>
                <a:endParaRPr lang="en-US"/>
              </a:p>
            </p:txBody>
          </p:sp>
          <p:sp>
            <p:nvSpPr>
              <p:cNvPr id="69" name="Freeform 1062">
                <a:extLst>
                  <a:ext uri="{FF2B5EF4-FFF2-40B4-BE49-F238E27FC236}">
                    <a16:creationId xmlns:a16="http://schemas.microsoft.com/office/drawing/2014/main" id="{24D7A6CB-FBF1-6F16-84AF-A0D19420C6A8}"/>
                  </a:ext>
                </a:extLst>
              </p:cNvPr>
              <p:cNvSpPr/>
              <p:nvPr/>
            </p:nvSpPr>
            <p:spPr>
              <a:xfrm>
                <a:off x="9126484" y="3852694"/>
                <a:ext cx="276704" cy="820532"/>
              </a:xfrm>
              <a:custGeom>
                <a:avLst/>
                <a:gdLst>
                  <a:gd name="connsiteX0" fmla="*/ 228329 w 276704"/>
                  <a:gd name="connsiteY0" fmla="*/ 1321 h 820532"/>
                  <a:gd name="connsiteX1" fmla="*/ 214973 w 276704"/>
                  <a:gd name="connsiteY1" fmla="*/ 26948 h 820532"/>
                  <a:gd name="connsiteX2" fmla="*/ 231216 w 276704"/>
                  <a:gd name="connsiteY2" fmla="*/ 102747 h 820532"/>
                  <a:gd name="connsiteX3" fmla="*/ 253053 w 276704"/>
                  <a:gd name="connsiteY3" fmla="*/ 145519 h 820532"/>
                  <a:gd name="connsiteX4" fmla="*/ 241684 w 276704"/>
                  <a:gd name="connsiteY4" fmla="*/ 221859 h 820532"/>
                  <a:gd name="connsiteX5" fmla="*/ 168231 w 276704"/>
                  <a:gd name="connsiteY5" fmla="*/ 275099 h 820532"/>
                  <a:gd name="connsiteX6" fmla="*/ 93154 w 276704"/>
                  <a:gd name="connsiteY6" fmla="*/ 258496 h 820532"/>
                  <a:gd name="connsiteX7" fmla="*/ 48938 w 276704"/>
                  <a:gd name="connsiteY7" fmla="*/ 157791 h 820532"/>
                  <a:gd name="connsiteX8" fmla="*/ 50743 w 276704"/>
                  <a:gd name="connsiteY8" fmla="*/ 90655 h 820532"/>
                  <a:gd name="connsiteX9" fmla="*/ 42621 w 276704"/>
                  <a:gd name="connsiteY9" fmla="*/ 43551 h 820532"/>
                  <a:gd name="connsiteX10" fmla="*/ 26559 w 276704"/>
                  <a:gd name="connsiteY10" fmla="*/ 27670 h 820532"/>
                  <a:gd name="connsiteX11" fmla="*/ 390 w 276704"/>
                  <a:gd name="connsiteY11" fmla="*/ 66472 h 820532"/>
                  <a:gd name="connsiteX12" fmla="*/ 9595 w 276704"/>
                  <a:gd name="connsiteY12" fmla="*/ 169883 h 820532"/>
                  <a:gd name="connsiteX13" fmla="*/ 44968 w 276704"/>
                  <a:gd name="connsiteY13" fmla="*/ 490946 h 820532"/>
                  <a:gd name="connsiteX14" fmla="*/ 39734 w 276704"/>
                  <a:gd name="connsiteY14" fmla="*/ 690550 h 820532"/>
                  <a:gd name="connsiteX15" fmla="*/ 29807 w 276704"/>
                  <a:gd name="connsiteY15" fmla="*/ 785660 h 820532"/>
                  <a:gd name="connsiteX16" fmla="*/ 66083 w 276704"/>
                  <a:gd name="connsiteY16" fmla="*/ 817964 h 820532"/>
                  <a:gd name="connsiteX17" fmla="*/ 80882 w 276704"/>
                  <a:gd name="connsiteY17" fmla="*/ 786742 h 820532"/>
                  <a:gd name="connsiteX18" fmla="*/ 97846 w 276704"/>
                  <a:gd name="connsiteY18" fmla="*/ 604644 h 820532"/>
                  <a:gd name="connsiteX19" fmla="*/ 107411 w 276704"/>
                  <a:gd name="connsiteY19" fmla="*/ 537869 h 820532"/>
                  <a:gd name="connsiteX20" fmla="*/ 170938 w 276704"/>
                  <a:gd name="connsiteY20" fmla="*/ 507189 h 820532"/>
                  <a:gd name="connsiteX21" fmla="*/ 198911 w 276704"/>
                  <a:gd name="connsiteY21" fmla="*/ 553751 h 820532"/>
                  <a:gd name="connsiteX22" fmla="*/ 209920 w 276704"/>
                  <a:gd name="connsiteY22" fmla="*/ 620165 h 820532"/>
                  <a:gd name="connsiteX23" fmla="*/ 220929 w 276704"/>
                  <a:gd name="connsiteY23" fmla="*/ 780065 h 820532"/>
                  <a:gd name="connsiteX24" fmla="*/ 225261 w 276704"/>
                  <a:gd name="connsiteY24" fmla="*/ 799195 h 820532"/>
                  <a:gd name="connsiteX25" fmla="*/ 249625 w 276704"/>
                  <a:gd name="connsiteY25" fmla="*/ 813994 h 820532"/>
                  <a:gd name="connsiteX26" fmla="*/ 271281 w 276704"/>
                  <a:gd name="connsiteY26" fmla="*/ 795586 h 820532"/>
                  <a:gd name="connsiteX27" fmla="*/ 272545 w 276704"/>
                  <a:gd name="connsiteY27" fmla="*/ 773207 h 820532"/>
                  <a:gd name="connsiteX28" fmla="*/ 266950 w 276704"/>
                  <a:gd name="connsiteY28" fmla="*/ 579197 h 820532"/>
                  <a:gd name="connsiteX29" fmla="*/ 268755 w 276704"/>
                  <a:gd name="connsiteY29" fmla="*/ 317691 h 820532"/>
                  <a:gd name="connsiteX30" fmla="*/ 275613 w 276704"/>
                  <a:gd name="connsiteY30" fmla="*/ 54380 h 820532"/>
                  <a:gd name="connsiteX31" fmla="*/ 262077 w 276704"/>
                  <a:gd name="connsiteY31" fmla="*/ 14676 h 820532"/>
                  <a:gd name="connsiteX32" fmla="*/ 228329 w 276704"/>
                  <a:gd name="connsiteY32" fmla="*/ 1321 h 820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76704" h="820532">
                    <a:moveTo>
                      <a:pt x="228329" y="1321"/>
                    </a:moveTo>
                    <a:cubicBezTo>
                      <a:pt x="216418" y="5833"/>
                      <a:pt x="214973" y="17202"/>
                      <a:pt x="214973" y="26948"/>
                    </a:cubicBezTo>
                    <a:cubicBezTo>
                      <a:pt x="215335" y="56726"/>
                      <a:pt x="209379" y="78203"/>
                      <a:pt x="231216" y="102747"/>
                    </a:cubicBezTo>
                    <a:cubicBezTo>
                      <a:pt x="239518" y="112131"/>
                      <a:pt x="251970" y="133066"/>
                      <a:pt x="253053" y="145519"/>
                    </a:cubicBezTo>
                    <a:cubicBezTo>
                      <a:pt x="255580" y="172410"/>
                      <a:pt x="254136" y="198579"/>
                      <a:pt x="241684" y="221859"/>
                    </a:cubicBezTo>
                    <a:cubicBezTo>
                      <a:pt x="225802" y="251638"/>
                      <a:pt x="205047" y="271670"/>
                      <a:pt x="168231" y="275099"/>
                    </a:cubicBezTo>
                    <a:cubicBezTo>
                      <a:pt x="143326" y="277445"/>
                      <a:pt x="113728" y="269505"/>
                      <a:pt x="93154" y="258496"/>
                    </a:cubicBezTo>
                    <a:cubicBezTo>
                      <a:pt x="63917" y="242795"/>
                      <a:pt x="37749" y="199300"/>
                      <a:pt x="48938" y="157791"/>
                    </a:cubicBezTo>
                    <a:cubicBezTo>
                      <a:pt x="54894" y="135774"/>
                      <a:pt x="53630" y="113214"/>
                      <a:pt x="50743" y="90655"/>
                    </a:cubicBezTo>
                    <a:cubicBezTo>
                      <a:pt x="48757" y="74954"/>
                      <a:pt x="46050" y="59072"/>
                      <a:pt x="42621" y="43551"/>
                    </a:cubicBezTo>
                    <a:cubicBezTo>
                      <a:pt x="40636" y="34708"/>
                      <a:pt x="35944" y="28753"/>
                      <a:pt x="26559" y="27670"/>
                    </a:cubicBezTo>
                    <a:cubicBezTo>
                      <a:pt x="1834" y="25324"/>
                      <a:pt x="932" y="57087"/>
                      <a:pt x="390" y="66472"/>
                    </a:cubicBezTo>
                    <a:cubicBezTo>
                      <a:pt x="-1415" y="101484"/>
                      <a:pt x="3278" y="135593"/>
                      <a:pt x="9595" y="169883"/>
                    </a:cubicBezTo>
                    <a:cubicBezTo>
                      <a:pt x="29086" y="276002"/>
                      <a:pt x="45328" y="382481"/>
                      <a:pt x="44968" y="490946"/>
                    </a:cubicBezTo>
                    <a:cubicBezTo>
                      <a:pt x="44787" y="557541"/>
                      <a:pt x="44606" y="624136"/>
                      <a:pt x="39734" y="690550"/>
                    </a:cubicBezTo>
                    <a:cubicBezTo>
                      <a:pt x="37387" y="722494"/>
                      <a:pt x="33417" y="754077"/>
                      <a:pt x="29807" y="785660"/>
                    </a:cubicBezTo>
                    <a:cubicBezTo>
                      <a:pt x="26920" y="811287"/>
                      <a:pt x="43163" y="826988"/>
                      <a:pt x="66083" y="817964"/>
                    </a:cubicBezTo>
                    <a:cubicBezTo>
                      <a:pt x="79077" y="812911"/>
                      <a:pt x="80701" y="798293"/>
                      <a:pt x="80882" y="786742"/>
                    </a:cubicBezTo>
                    <a:cubicBezTo>
                      <a:pt x="82145" y="725562"/>
                      <a:pt x="93695" y="665464"/>
                      <a:pt x="97846" y="604644"/>
                    </a:cubicBezTo>
                    <a:cubicBezTo>
                      <a:pt x="99470" y="582446"/>
                      <a:pt x="100734" y="559887"/>
                      <a:pt x="107411" y="537869"/>
                    </a:cubicBezTo>
                    <a:cubicBezTo>
                      <a:pt x="116435" y="508091"/>
                      <a:pt x="142964" y="495999"/>
                      <a:pt x="170938" y="507189"/>
                    </a:cubicBezTo>
                    <a:cubicBezTo>
                      <a:pt x="191512" y="515310"/>
                      <a:pt x="193316" y="534620"/>
                      <a:pt x="198911" y="553751"/>
                    </a:cubicBezTo>
                    <a:cubicBezTo>
                      <a:pt x="205228" y="575227"/>
                      <a:pt x="208477" y="597606"/>
                      <a:pt x="209920" y="620165"/>
                    </a:cubicBezTo>
                    <a:cubicBezTo>
                      <a:pt x="213349" y="673585"/>
                      <a:pt x="217139" y="726825"/>
                      <a:pt x="220929" y="780065"/>
                    </a:cubicBezTo>
                    <a:cubicBezTo>
                      <a:pt x="221470" y="786562"/>
                      <a:pt x="223456" y="792878"/>
                      <a:pt x="225261" y="799195"/>
                    </a:cubicBezTo>
                    <a:cubicBezTo>
                      <a:pt x="228870" y="811106"/>
                      <a:pt x="238615" y="814355"/>
                      <a:pt x="249625" y="813994"/>
                    </a:cubicBezTo>
                    <a:cubicBezTo>
                      <a:pt x="261355" y="813633"/>
                      <a:pt x="269115" y="807136"/>
                      <a:pt x="271281" y="795586"/>
                    </a:cubicBezTo>
                    <a:cubicBezTo>
                      <a:pt x="272545" y="788186"/>
                      <a:pt x="272364" y="780606"/>
                      <a:pt x="272545" y="773207"/>
                    </a:cubicBezTo>
                    <a:cubicBezTo>
                      <a:pt x="274710" y="708417"/>
                      <a:pt x="270198" y="643988"/>
                      <a:pt x="266950" y="579197"/>
                    </a:cubicBezTo>
                    <a:cubicBezTo>
                      <a:pt x="262619" y="492209"/>
                      <a:pt x="262619" y="404860"/>
                      <a:pt x="268755" y="317691"/>
                    </a:cubicBezTo>
                    <a:cubicBezTo>
                      <a:pt x="273086" y="257052"/>
                      <a:pt x="279222" y="74593"/>
                      <a:pt x="275613" y="54380"/>
                    </a:cubicBezTo>
                    <a:cubicBezTo>
                      <a:pt x="273267" y="40664"/>
                      <a:pt x="270198" y="26587"/>
                      <a:pt x="262077" y="14676"/>
                    </a:cubicBezTo>
                    <a:cubicBezTo>
                      <a:pt x="253956" y="3125"/>
                      <a:pt x="239698" y="-2830"/>
                      <a:pt x="228329" y="1321"/>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0" name="Freeform 1063">
                <a:extLst>
                  <a:ext uri="{FF2B5EF4-FFF2-40B4-BE49-F238E27FC236}">
                    <a16:creationId xmlns:a16="http://schemas.microsoft.com/office/drawing/2014/main" id="{CC744C31-5624-1A86-4D4D-A73C96BD4A8F}"/>
                  </a:ext>
                </a:extLst>
              </p:cNvPr>
              <p:cNvSpPr/>
              <p:nvPr/>
            </p:nvSpPr>
            <p:spPr>
              <a:xfrm>
                <a:off x="8763304" y="4000462"/>
                <a:ext cx="186985" cy="190829"/>
              </a:xfrm>
              <a:custGeom>
                <a:avLst/>
                <a:gdLst>
                  <a:gd name="connsiteX0" fmla="*/ 138339 w 186985"/>
                  <a:gd name="connsiteY0" fmla="*/ 11287 h 190829"/>
                  <a:gd name="connsiteX1" fmla="*/ 53155 w 186985"/>
                  <a:gd name="connsiteY1" fmla="*/ 10565 h 190829"/>
                  <a:gd name="connsiteX2" fmla="*/ 1179 w 186985"/>
                  <a:gd name="connsiteY2" fmla="*/ 87988 h 190829"/>
                  <a:gd name="connsiteX3" fmla="*/ 91235 w 186985"/>
                  <a:gd name="connsiteY3" fmla="*/ 190678 h 190829"/>
                  <a:gd name="connsiteX4" fmla="*/ 151152 w 186985"/>
                  <a:gd name="connsiteY4" fmla="*/ 169563 h 190829"/>
                  <a:gd name="connsiteX5" fmla="*/ 138339 w 186985"/>
                  <a:gd name="connsiteY5" fmla="*/ 11287 h 190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6985" h="190829">
                    <a:moveTo>
                      <a:pt x="138339" y="11287"/>
                    </a:moveTo>
                    <a:cubicBezTo>
                      <a:pt x="107117" y="-5497"/>
                      <a:pt x="80406" y="-1707"/>
                      <a:pt x="53155" y="10565"/>
                    </a:cubicBezTo>
                    <a:cubicBezTo>
                      <a:pt x="23016" y="24101"/>
                      <a:pt x="6773" y="53337"/>
                      <a:pt x="1179" y="87988"/>
                    </a:cubicBezTo>
                    <a:cubicBezTo>
                      <a:pt x="-8567" y="147906"/>
                      <a:pt x="43951" y="192122"/>
                      <a:pt x="91235" y="190678"/>
                    </a:cubicBezTo>
                    <a:cubicBezTo>
                      <a:pt x="113253" y="192122"/>
                      <a:pt x="132744" y="183098"/>
                      <a:pt x="151152" y="169563"/>
                    </a:cubicBezTo>
                    <a:cubicBezTo>
                      <a:pt x="204392" y="130039"/>
                      <a:pt x="196812" y="42509"/>
                      <a:pt x="138339" y="11287"/>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1" name="Freeform 1064">
                <a:extLst>
                  <a:ext uri="{FF2B5EF4-FFF2-40B4-BE49-F238E27FC236}">
                    <a16:creationId xmlns:a16="http://schemas.microsoft.com/office/drawing/2014/main" id="{1435F908-8D81-8E3E-DB02-537201057798}"/>
                  </a:ext>
                </a:extLst>
              </p:cNvPr>
              <p:cNvSpPr/>
              <p:nvPr/>
            </p:nvSpPr>
            <p:spPr>
              <a:xfrm>
                <a:off x="9188171" y="3937601"/>
                <a:ext cx="179815" cy="176735"/>
              </a:xfrm>
              <a:custGeom>
                <a:avLst/>
                <a:gdLst>
                  <a:gd name="connsiteX0" fmla="*/ 17750 w 179815"/>
                  <a:gd name="connsiteY0" fmla="*/ 36429 h 176735"/>
                  <a:gd name="connsiteX1" fmla="*/ 84706 w 179815"/>
                  <a:gd name="connsiteY1" fmla="*/ 176476 h 176735"/>
                  <a:gd name="connsiteX2" fmla="*/ 179816 w 179815"/>
                  <a:gd name="connsiteY2" fmla="*/ 74509 h 176735"/>
                  <a:gd name="connsiteX3" fmla="*/ 137043 w 179815"/>
                  <a:gd name="connsiteY3" fmla="*/ 9718 h 176735"/>
                  <a:gd name="connsiteX4" fmla="*/ 17750 w 179815"/>
                  <a:gd name="connsiteY4" fmla="*/ 36429 h 1767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815" h="176735">
                    <a:moveTo>
                      <a:pt x="17750" y="36429"/>
                    </a:moveTo>
                    <a:cubicBezTo>
                      <a:pt x="-23939" y="96887"/>
                      <a:pt x="11614" y="168535"/>
                      <a:pt x="84706" y="176476"/>
                    </a:cubicBezTo>
                    <a:cubicBezTo>
                      <a:pt x="150940" y="180988"/>
                      <a:pt x="178011" y="125763"/>
                      <a:pt x="179816" y="74509"/>
                    </a:cubicBezTo>
                    <a:cubicBezTo>
                      <a:pt x="179454" y="59710"/>
                      <a:pt x="172597" y="31556"/>
                      <a:pt x="137043" y="9718"/>
                    </a:cubicBezTo>
                    <a:cubicBezTo>
                      <a:pt x="120259" y="-2193"/>
                      <a:pt x="49514" y="-11938"/>
                      <a:pt x="17750" y="36429"/>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2" name="Freeform 1065">
                <a:extLst>
                  <a:ext uri="{FF2B5EF4-FFF2-40B4-BE49-F238E27FC236}">
                    <a16:creationId xmlns:a16="http://schemas.microsoft.com/office/drawing/2014/main" id="{84C70BAB-C724-6A6B-72AF-82ED192CA9AA}"/>
                  </a:ext>
                </a:extLst>
              </p:cNvPr>
              <p:cNvSpPr/>
              <p:nvPr/>
            </p:nvSpPr>
            <p:spPr>
              <a:xfrm>
                <a:off x="7953757" y="4027094"/>
                <a:ext cx="177832" cy="164712"/>
              </a:xfrm>
              <a:custGeom>
                <a:avLst/>
                <a:gdLst>
                  <a:gd name="connsiteX0" fmla="*/ 76378 w 177832"/>
                  <a:gd name="connsiteY0" fmla="*/ 163324 h 164712"/>
                  <a:gd name="connsiteX1" fmla="*/ 127091 w 177832"/>
                  <a:gd name="connsiteY1" fmla="*/ 147623 h 164712"/>
                  <a:gd name="connsiteX2" fmla="*/ 177624 w 177832"/>
                  <a:gd name="connsiteY2" fmla="*/ 96910 h 164712"/>
                  <a:gd name="connsiteX3" fmla="*/ 140446 w 177832"/>
                  <a:gd name="connsiteY3" fmla="*/ 13711 h 164712"/>
                  <a:gd name="connsiteX4" fmla="*/ 41547 w 177832"/>
                  <a:gd name="connsiteY4" fmla="*/ 13711 h 164712"/>
                  <a:gd name="connsiteX5" fmla="*/ 2023 w 177832"/>
                  <a:gd name="connsiteY5" fmla="*/ 115318 h 164712"/>
                  <a:gd name="connsiteX6" fmla="*/ 76378 w 177832"/>
                  <a:gd name="connsiteY6" fmla="*/ 163324 h 164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7832" h="164712">
                    <a:moveTo>
                      <a:pt x="76378" y="163324"/>
                    </a:moveTo>
                    <a:cubicBezTo>
                      <a:pt x="93704" y="159534"/>
                      <a:pt x="111390" y="155383"/>
                      <a:pt x="127091" y="147623"/>
                    </a:cubicBezTo>
                    <a:cubicBezTo>
                      <a:pt x="152899" y="134809"/>
                      <a:pt x="180511" y="121274"/>
                      <a:pt x="177624" y="96910"/>
                    </a:cubicBezTo>
                    <a:cubicBezTo>
                      <a:pt x="175278" y="55220"/>
                      <a:pt x="169683" y="28149"/>
                      <a:pt x="140446" y="13711"/>
                    </a:cubicBezTo>
                    <a:cubicBezTo>
                      <a:pt x="107600" y="-2531"/>
                      <a:pt x="74032" y="-6502"/>
                      <a:pt x="41547" y="13711"/>
                    </a:cubicBezTo>
                    <a:cubicBezTo>
                      <a:pt x="11768" y="32119"/>
                      <a:pt x="-6279" y="81569"/>
                      <a:pt x="2023" y="115318"/>
                    </a:cubicBezTo>
                    <a:cubicBezTo>
                      <a:pt x="10325" y="148886"/>
                      <a:pt x="42630" y="170543"/>
                      <a:pt x="76378" y="163324"/>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3" name="Freeform 1066">
                <a:extLst>
                  <a:ext uri="{FF2B5EF4-FFF2-40B4-BE49-F238E27FC236}">
                    <a16:creationId xmlns:a16="http://schemas.microsoft.com/office/drawing/2014/main" id="{7B74C635-E6D2-C07C-B681-DAD577415956}"/>
                  </a:ext>
                </a:extLst>
              </p:cNvPr>
              <p:cNvSpPr/>
              <p:nvPr/>
            </p:nvSpPr>
            <p:spPr>
              <a:xfrm>
                <a:off x="8575352" y="3959850"/>
                <a:ext cx="483133" cy="725156"/>
              </a:xfrm>
              <a:custGeom>
                <a:avLst/>
                <a:gdLst>
                  <a:gd name="connsiteX0" fmla="*/ 461647 w 483133"/>
                  <a:gd name="connsiteY0" fmla="*/ 103 h 725156"/>
                  <a:gd name="connsiteX1" fmla="*/ 434756 w 483133"/>
                  <a:gd name="connsiteY1" fmla="*/ 26813 h 725156"/>
                  <a:gd name="connsiteX2" fmla="*/ 424830 w 483133"/>
                  <a:gd name="connsiteY2" fmla="*/ 96115 h 725156"/>
                  <a:gd name="connsiteX3" fmla="*/ 414362 w 483133"/>
                  <a:gd name="connsiteY3" fmla="*/ 165597 h 725156"/>
                  <a:gd name="connsiteX4" fmla="*/ 394149 w 483133"/>
                  <a:gd name="connsiteY4" fmla="*/ 190863 h 725156"/>
                  <a:gd name="connsiteX5" fmla="*/ 349933 w 483133"/>
                  <a:gd name="connsiteY5" fmla="*/ 220461 h 725156"/>
                  <a:gd name="connsiteX6" fmla="*/ 247424 w 483133"/>
                  <a:gd name="connsiteY6" fmla="*/ 245005 h 725156"/>
                  <a:gd name="connsiteX7" fmla="*/ 190936 w 483133"/>
                  <a:gd name="connsiteY7" fmla="*/ 204940 h 725156"/>
                  <a:gd name="connsiteX8" fmla="*/ 135892 w 483133"/>
                  <a:gd name="connsiteY8" fmla="*/ 200970 h 725156"/>
                  <a:gd name="connsiteX9" fmla="*/ 79403 w 483133"/>
                  <a:gd name="connsiteY9" fmla="*/ 259083 h 725156"/>
                  <a:gd name="connsiteX10" fmla="*/ 72726 w 483133"/>
                  <a:gd name="connsiteY10" fmla="*/ 241938 h 725156"/>
                  <a:gd name="connsiteX11" fmla="*/ 58107 w 483133"/>
                  <a:gd name="connsiteY11" fmla="*/ 199526 h 725156"/>
                  <a:gd name="connsiteX12" fmla="*/ 5770 w 483133"/>
                  <a:gd name="connsiteY12" fmla="*/ 200970 h 725156"/>
                  <a:gd name="connsiteX13" fmla="*/ 897 w 483133"/>
                  <a:gd name="connsiteY13" fmla="*/ 230929 h 725156"/>
                  <a:gd name="connsiteX14" fmla="*/ 48181 w 483133"/>
                  <a:gd name="connsiteY14" fmla="*/ 371879 h 725156"/>
                  <a:gd name="connsiteX15" fmla="*/ 73448 w 483133"/>
                  <a:gd name="connsiteY15" fmla="*/ 383609 h 725156"/>
                  <a:gd name="connsiteX16" fmla="*/ 101602 w 483133"/>
                  <a:gd name="connsiteY16" fmla="*/ 358163 h 725156"/>
                  <a:gd name="connsiteX17" fmla="*/ 148344 w 483133"/>
                  <a:gd name="connsiteY17" fmla="*/ 240855 h 725156"/>
                  <a:gd name="connsiteX18" fmla="*/ 158812 w 483133"/>
                  <a:gd name="connsiteY18" fmla="*/ 233816 h 725156"/>
                  <a:gd name="connsiteX19" fmla="*/ 160075 w 483133"/>
                  <a:gd name="connsiteY19" fmla="*/ 245547 h 725156"/>
                  <a:gd name="connsiteX20" fmla="*/ 145637 w 483133"/>
                  <a:gd name="connsiteY20" fmla="*/ 276047 h 725156"/>
                  <a:gd name="connsiteX21" fmla="*/ 91676 w 483133"/>
                  <a:gd name="connsiteY21" fmla="*/ 446595 h 725156"/>
                  <a:gd name="connsiteX22" fmla="*/ 69477 w 483133"/>
                  <a:gd name="connsiteY22" fmla="*/ 602524 h 725156"/>
                  <a:gd name="connsiteX23" fmla="*/ 66770 w 483133"/>
                  <a:gd name="connsiteY23" fmla="*/ 692400 h 725156"/>
                  <a:gd name="connsiteX24" fmla="*/ 96368 w 483133"/>
                  <a:gd name="connsiteY24" fmla="*/ 725065 h 725156"/>
                  <a:gd name="connsiteX25" fmla="*/ 126687 w 483133"/>
                  <a:gd name="connsiteY25" fmla="*/ 690415 h 725156"/>
                  <a:gd name="connsiteX26" fmla="*/ 154841 w 483133"/>
                  <a:gd name="connsiteY26" fmla="*/ 477456 h 725156"/>
                  <a:gd name="connsiteX27" fmla="*/ 191658 w 483133"/>
                  <a:gd name="connsiteY27" fmla="*/ 451468 h 725156"/>
                  <a:gd name="connsiteX28" fmla="*/ 223602 w 483133"/>
                  <a:gd name="connsiteY28" fmla="*/ 467530 h 725156"/>
                  <a:gd name="connsiteX29" fmla="*/ 240205 w 483133"/>
                  <a:gd name="connsiteY29" fmla="*/ 574551 h 725156"/>
                  <a:gd name="connsiteX30" fmla="*/ 251214 w 483133"/>
                  <a:gd name="connsiteY30" fmla="*/ 677962 h 725156"/>
                  <a:gd name="connsiteX31" fmla="*/ 257170 w 483133"/>
                  <a:gd name="connsiteY31" fmla="*/ 701965 h 725156"/>
                  <a:gd name="connsiteX32" fmla="*/ 300303 w 483133"/>
                  <a:gd name="connsiteY32" fmla="*/ 720915 h 725156"/>
                  <a:gd name="connsiteX33" fmla="*/ 308966 w 483133"/>
                  <a:gd name="connsiteY33" fmla="*/ 688430 h 725156"/>
                  <a:gd name="connsiteX34" fmla="*/ 302288 w 483133"/>
                  <a:gd name="connsiteY34" fmla="*/ 649628 h 725156"/>
                  <a:gd name="connsiteX35" fmla="*/ 294167 w 483133"/>
                  <a:gd name="connsiteY35" fmla="*/ 459589 h 725156"/>
                  <a:gd name="connsiteX36" fmla="*/ 299761 w 483133"/>
                  <a:gd name="connsiteY36" fmla="*/ 420606 h 725156"/>
                  <a:gd name="connsiteX37" fmla="*/ 330623 w 483133"/>
                  <a:gd name="connsiteY37" fmla="*/ 306908 h 725156"/>
                  <a:gd name="connsiteX38" fmla="*/ 340909 w 483133"/>
                  <a:gd name="connsiteY38" fmla="*/ 302035 h 725156"/>
                  <a:gd name="connsiteX39" fmla="*/ 362566 w 483133"/>
                  <a:gd name="connsiteY39" fmla="*/ 300411 h 725156"/>
                  <a:gd name="connsiteX40" fmla="*/ 438004 w 483133"/>
                  <a:gd name="connsiteY40" fmla="*/ 232734 h 725156"/>
                  <a:gd name="connsiteX41" fmla="*/ 472294 w 483133"/>
                  <a:gd name="connsiteY41" fmla="*/ 155310 h 725156"/>
                  <a:gd name="connsiteX42" fmla="*/ 477528 w 483133"/>
                  <a:gd name="connsiteY42" fmla="*/ 104958 h 725156"/>
                  <a:gd name="connsiteX43" fmla="*/ 483123 w 483133"/>
                  <a:gd name="connsiteY43" fmla="*/ 32227 h 725156"/>
                  <a:gd name="connsiteX44" fmla="*/ 461647 w 483133"/>
                  <a:gd name="connsiteY44" fmla="*/ 103 h 7251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483133" h="725156">
                    <a:moveTo>
                      <a:pt x="461647" y="103"/>
                    </a:moveTo>
                    <a:cubicBezTo>
                      <a:pt x="448472" y="-1160"/>
                      <a:pt x="439809" y="9307"/>
                      <a:pt x="434756" y="26813"/>
                    </a:cubicBezTo>
                    <a:cubicBezTo>
                      <a:pt x="428259" y="49372"/>
                      <a:pt x="425552" y="72653"/>
                      <a:pt x="424830" y="96115"/>
                    </a:cubicBezTo>
                    <a:cubicBezTo>
                      <a:pt x="424108" y="119757"/>
                      <a:pt x="421040" y="142858"/>
                      <a:pt x="414362" y="165597"/>
                    </a:cubicBezTo>
                    <a:cubicBezTo>
                      <a:pt x="411114" y="176967"/>
                      <a:pt x="405700" y="186171"/>
                      <a:pt x="394149" y="190863"/>
                    </a:cubicBezTo>
                    <a:cubicBezTo>
                      <a:pt x="377546" y="197721"/>
                      <a:pt x="364191" y="209633"/>
                      <a:pt x="349933" y="220461"/>
                    </a:cubicBezTo>
                    <a:cubicBezTo>
                      <a:pt x="319613" y="243381"/>
                      <a:pt x="286767" y="255654"/>
                      <a:pt x="247424" y="245005"/>
                    </a:cubicBezTo>
                    <a:cubicBezTo>
                      <a:pt x="222880" y="238328"/>
                      <a:pt x="207720" y="220822"/>
                      <a:pt x="190936" y="204940"/>
                    </a:cubicBezTo>
                    <a:cubicBezTo>
                      <a:pt x="170001" y="184908"/>
                      <a:pt x="160075" y="184006"/>
                      <a:pt x="135892" y="200970"/>
                    </a:cubicBezTo>
                    <a:cubicBezTo>
                      <a:pt x="113693" y="216491"/>
                      <a:pt x="97090" y="237426"/>
                      <a:pt x="79403" y="259083"/>
                    </a:cubicBezTo>
                    <a:cubicBezTo>
                      <a:pt x="73808" y="252947"/>
                      <a:pt x="73989" y="247352"/>
                      <a:pt x="72726" y="241938"/>
                    </a:cubicBezTo>
                    <a:cubicBezTo>
                      <a:pt x="69477" y="227319"/>
                      <a:pt x="66048" y="212520"/>
                      <a:pt x="58107" y="199526"/>
                    </a:cubicBezTo>
                    <a:cubicBezTo>
                      <a:pt x="43489" y="175343"/>
                      <a:pt x="19666" y="176065"/>
                      <a:pt x="5770" y="200970"/>
                    </a:cubicBezTo>
                    <a:cubicBezTo>
                      <a:pt x="536" y="210174"/>
                      <a:pt x="-1268" y="220281"/>
                      <a:pt x="897" y="230929"/>
                    </a:cubicBezTo>
                    <a:cubicBezTo>
                      <a:pt x="11184" y="279837"/>
                      <a:pt x="28690" y="326219"/>
                      <a:pt x="48181" y="371879"/>
                    </a:cubicBezTo>
                    <a:cubicBezTo>
                      <a:pt x="53235" y="383790"/>
                      <a:pt x="62078" y="386316"/>
                      <a:pt x="73448" y="383609"/>
                    </a:cubicBezTo>
                    <a:cubicBezTo>
                      <a:pt x="87344" y="380181"/>
                      <a:pt x="97631" y="375488"/>
                      <a:pt x="101602" y="358163"/>
                    </a:cubicBezTo>
                    <a:cubicBezTo>
                      <a:pt x="110986" y="316834"/>
                      <a:pt x="128131" y="278213"/>
                      <a:pt x="148344" y="240855"/>
                    </a:cubicBezTo>
                    <a:cubicBezTo>
                      <a:pt x="150690" y="236523"/>
                      <a:pt x="153758" y="231831"/>
                      <a:pt x="158812" y="233816"/>
                    </a:cubicBezTo>
                    <a:cubicBezTo>
                      <a:pt x="164948" y="236162"/>
                      <a:pt x="161880" y="241396"/>
                      <a:pt x="160075" y="245547"/>
                    </a:cubicBezTo>
                    <a:cubicBezTo>
                      <a:pt x="155382" y="255834"/>
                      <a:pt x="150871" y="266121"/>
                      <a:pt x="145637" y="276047"/>
                    </a:cubicBezTo>
                    <a:cubicBezTo>
                      <a:pt x="118024" y="329828"/>
                      <a:pt x="103947" y="388302"/>
                      <a:pt x="91676" y="446595"/>
                    </a:cubicBezTo>
                    <a:cubicBezTo>
                      <a:pt x="80847" y="497849"/>
                      <a:pt x="75252" y="550367"/>
                      <a:pt x="69477" y="602524"/>
                    </a:cubicBezTo>
                    <a:cubicBezTo>
                      <a:pt x="66048" y="632302"/>
                      <a:pt x="62800" y="662441"/>
                      <a:pt x="66770" y="692400"/>
                    </a:cubicBezTo>
                    <a:cubicBezTo>
                      <a:pt x="69657" y="714418"/>
                      <a:pt x="78681" y="726329"/>
                      <a:pt x="96368" y="725065"/>
                    </a:cubicBezTo>
                    <a:cubicBezTo>
                      <a:pt x="116220" y="723802"/>
                      <a:pt x="125243" y="709725"/>
                      <a:pt x="126687" y="690415"/>
                    </a:cubicBezTo>
                    <a:cubicBezTo>
                      <a:pt x="127229" y="683015"/>
                      <a:pt x="128492" y="533222"/>
                      <a:pt x="154841" y="477456"/>
                    </a:cubicBezTo>
                    <a:cubicBezTo>
                      <a:pt x="162963" y="459769"/>
                      <a:pt x="175235" y="453272"/>
                      <a:pt x="191658" y="451468"/>
                    </a:cubicBezTo>
                    <a:cubicBezTo>
                      <a:pt x="206637" y="449843"/>
                      <a:pt x="218368" y="457423"/>
                      <a:pt x="223602" y="467530"/>
                    </a:cubicBezTo>
                    <a:cubicBezTo>
                      <a:pt x="239844" y="498030"/>
                      <a:pt x="238762" y="540441"/>
                      <a:pt x="240205" y="574551"/>
                    </a:cubicBezTo>
                    <a:cubicBezTo>
                      <a:pt x="241649" y="609201"/>
                      <a:pt x="244176" y="643852"/>
                      <a:pt x="251214" y="677962"/>
                    </a:cubicBezTo>
                    <a:cubicBezTo>
                      <a:pt x="252838" y="686083"/>
                      <a:pt x="253380" y="694566"/>
                      <a:pt x="257170" y="701965"/>
                    </a:cubicBezTo>
                    <a:cubicBezTo>
                      <a:pt x="263667" y="715501"/>
                      <a:pt x="269081" y="726870"/>
                      <a:pt x="300303" y="720915"/>
                    </a:cubicBezTo>
                    <a:cubicBezTo>
                      <a:pt x="315282" y="715320"/>
                      <a:pt x="310229" y="698897"/>
                      <a:pt x="308966" y="688430"/>
                    </a:cubicBezTo>
                    <a:cubicBezTo>
                      <a:pt x="307522" y="675435"/>
                      <a:pt x="304273" y="662622"/>
                      <a:pt x="302288" y="649628"/>
                    </a:cubicBezTo>
                    <a:cubicBezTo>
                      <a:pt x="292904" y="586642"/>
                      <a:pt x="286407" y="523296"/>
                      <a:pt x="294167" y="459589"/>
                    </a:cubicBezTo>
                    <a:cubicBezTo>
                      <a:pt x="295791" y="446595"/>
                      <a:pt x="298498" y="433781"/>
                      <a:pt x="299761" y="420606"/>
                    </a:cubicBezTo>
                    <a:cubicBezTo>
                      <a:pt x="303552" y="381083"/>
                      <a:pt x="321057" y="345168"/>
                      <a:pt x="330623" y="306908"/>
                    </a:cubicBezTo>
                    <a:cubicBezTo>
                      <a:pt x="331886" y="301855"/>
                      <a:pt x="338202" y="297704"/>
                      <a:pt x="340909" y="302035"/>
                    </a:cubicBezTo>
                    <a:cubicBezTo>
                      <a:pt x="350114" y="315932"/>
                      <a:pt x="356791" y="305464"/>
                      <a:pt x="362566" y="300411"/>
                    </a:cubicBezTo>
                    <a:cubicBezTo>
                      <a:pt x="388013" y="278213"/>
                      <a:pt x="413640" y="256195"/>
                      <a:pt x="438004" y="232734"/>
                    </a:cubicBezTo>
                    <a:cubicBezTo>
                      <a:pt x="459661" y="211979"/>
                      <a:pt x="472114" y="186532"/>
                      <a:pt x="472294" y="155310"/>
                    </a:cubicBezTo>
                    <a:cubicBezTo>
                      <a:pt x="472475" y="138526"/>
                      <a:pt x="476085" y="121742"/>
                      <a:pt x="477528" y="104958"/>
                    </a:cubicBezTo>
                    <a:cubicBezTo>
                      <a:pt x="479874" y="80774"/>
                      <a:pt x="482942" y="56410"/>
                      <a:pt x="483123" y="32227"/>
                    </a:cubicBezTo>
                    <a:cubicBezTo>
                      <a:pt x="483484" y="14541"/>
                      <a:pt x="474280" y="1366"/>
                      <a:pt x="461647" y="103"/>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4" name="Freeform 1067">
                <a:extLst>
                  <a:ext uri="{FF2B5EF4-FFF2-40B4-BE49-F238E27FC236}">
                    <a16:creationId xmlns:a16="http://schemas.microsoft.com/office/drawing/2014/main" id="{45417A6E-5CC2-5AA1-7CE4-D7C70EB6289F}"/>
                  </a:ext>
                </a:extLst>
              </p:cNvPr>
              <p:cNvSpPr/>
              <p:nvPr/>
            </p:nvSpPr>
            <p:spPr>
              <a:xfrm>
                <a:off x="9471030" y="3651524"/>
                <a:ext cx="3255" cy="7222"/>
              </a:xfrm>
              <a:custGeom>
                <a:avLst/>
                <a:gdLst>
                  <a:gd name="connsiteX0" fmla="*/ 3256 w 3255"/>
                  <a:gd name="connsiteY0" fmla="*/ 0 h 7222"/>
                  <a:gd name="connsiteX1" fmla="*/ 8 w 3255"/>
                  <a:gd name="connsiteY1" fmla="*/ 7219 h 7222"/>
                  <a:gd name="connsiteX2" fmla="*/ 3256 w 3255"/>
                  <a:gd name="connsiteY2" fmla="*/ 0 h 7222"/>
                </a:gdLst>
                <a:ahLst/>
                <a:cxnLst>
                  <a:cxn ang="0">
                    <a:pos x="connsiteX0" y="connsiteY0"/>
                  </a:cxn>
                  <a:cxn ang="0">
                    <a:pos x="connsiteX1" y="connsiteY1"/>
                  </a:cxn>
                  <a:cxn ang="0">
                    <a:pos x="connsiteX2" y="connsiteY2"/>
                  </a:cxn>
                </a:cxnLst>
                <a:rect l="l" t="t" r="r" b="b"/>
                <a:pathLst>
                  <a:path w="3255" h="7222">
                    <a:moveTo>
                      <a:pt x="3256" y="0"/>
                    </a:moveTo>
                    <a:cubicBezTo>
                      <a:pt x="2895" y="722"/>
                      <a:pt x="-173" y="7399"/>
                      <a:pt x="8" y="7219"/>
                    </a:cubicBezTo>
                    <a:cubicBezTo>
                      <a:pt x="1270" y="6677"/>
                      <a:pt x="2353" y="3429"/>
                      <a:pt x="3256" y="0"/>
                    </a:cubicBezTo>
                    <a:close/>
                  </a:path>
                </a:pathLst>
              </a:custGeom>
              <a:grpFill/>
              <a:ln w="1804" cap="flat">
                <a:solidFill>
                  <a:srgbClr val="414141"/>
                </a:solidFill>
                <a:prstDash val="solid"/>
                <a:miter/>
              </a:ln>
            </p:spPr>
            <p:txBody>
              <a:bodyPr rtlCol="0" anchor="ctr"/>
              <a:lstStyle/>
              <a:p>
                <a:endParaRPr lang="en-US"/>
              </a:p>
            </p:txBody>
          </p:sp>
          <p:sp>
            <p:nvSpPr>
              <p:cNvPr id="75" name="Freeform 1070">
                <a:extLst>
                  <a:ext uri="{FF2B5EF4-FFF2-40B4-BE49-F238E27FC236}">
                    <a16:creationId xmlns:a16="http://schemas.microsoft.com/office/drawing/2014/main" id="{21898639-22D3-4ED1-8F49-76DEFEF11B4D}"/>
                  </a:ext>
                </a:extLst>
              </p:cNvPr>
              <p:cNvSpPr/>
              <p:nvPr/>
            </p:nvSpPr>
            <p:spPr>
              <a:xfrm>
                <a:off x="7644081" y="3979129"/>
                <a:ext cx="638396" cy="706528"/>
              </a:xfrm>
              <a:custGeom>
                <a:avLst/>
                <a:gdLst>
                  <a:gd name="connsiteX0" fmla="*/ 621753 w 638396"/>
                  <a:gd name="connsiteY0" fmla="*/ 1579 h 706528"/>
                  <a:gd name="connsiteX1" fmla="*/ 593780 w 638396"/>
                  <a:gd name="connsiteY1" fmla="*/ 16558 h 706528"/>
                  <a:gd name="connsiteX2" fmla="*/ 587282 w 638396"/>
                  <a:gd name="connsiteY2" fmla="*/ 32620 h 706528"/>
                  <a:gd name="connsiteX3" fmla="*/ 551549 w 638396"/>
                  <a:gd name="connsiteY3" fmla="*/ 114916 h 706528"/>
                  <a:gd name="connsiteX4" fmla="*/ 514551 w 638396"/>
                  <a:gd name="connsiteY4" fmla="*/ 162923 h 706528"/>
                  <a:gd name="connsiteX5" fmla="*/ 439475 w 638396"/>
                  <a:gd name="connsiteY5" fmla="*/ 206958 h 706528"/>
                  <a:gd name="connsiteX6" fmla="*/ 345989 w 638396"/>
                  <a:gd name="connsiteY6" fmla="*/ 226810 h 706528"/>
                  <a:gd name="connsiteX7" fmla="*/ 299066 w 638396"/>
                  <a:gd name="connsiteY7" fmla="*/ 236555 h 706528"/>
                  <a:gd name="connsiteX8" fmla="*/ 196557 w 638396"/>
                  <a:gd name="connsiteY8" fmla="*/ 348449 h 706528"/>
                  <a:gd name="connsiteX9" fmla="*/ 155048 w 638396"/>
                  <a:gd name="connsiteY9" fmla="*/ 433633 h 706528"/>
                  <a:gd name="connsiteX10" fmla="*/ 135016 w 638396"/>
                  <a:gd name="connsiteY10" fmla="*/ 509612 h 706528"/>
                  <a:gd name="connsiteX11" fmla="*/ 83039 w 638396"/>
                  <a:gd name="connsiteY11" fmla="*/ 590284 h 706528"/>
                  <a:gd name="connsiteX12" fmla="*/ 15362 w 638396"/>
                  <a:gd name="connsiteY12" fmla="*/ 644426 h 706528"/>
                  <a:gd name="connsiteX13" fmla="*/ 3631 w 638396"/>
                  <a:gd name="connsiteY13" fmla="*/ 659947 h 706528"/>
                  <a:gd name="connsiteX14" fmla="*/ 27995 w 638396"/>
                  <a:gd name="connsiteY14" fmla="*/ 701997 h 706528"/>
                  <a:gd name="connsiteX15" fmla="*/ 55066 w 638396"/>
                  <a:gd name="connsiteY15" fmla="*/ 691169 h 706528"/>
                  <a:gd name="connsiteX16" fmla="*/ 149092 w 638396"/>
                  <a:gd name="connsiteY16" fmla="*/ 623852 h 706528"/>
                  <a:gd name="connsiteX17" fmla="*/ 183563 w 638396"/>
                  <a:gd name="connsiteY17" fmla="*/ 580899 h 706528"/>
                  <a:gd name="connsiteX18" fmla="*/ 231208 w 638396"/>
                  <a:gd name="connsiteY18" fmla="*/ 468825 h 706528"/>
                  <a:gd name="connsiteX19" fmla="*/ 309353 w 638396"/>
                  <a:gd name="connsiteY19" fmla="*/ 464133 h 706528"/>
                  <a:gd name="connsiteX20" fmla="*/ 315309 w 638396"/>
                  <a:gd name="connsiteY20" fmla="*/ 473698 h 706528"/>
                  <a:gd name="connsiteX21" fmla="*/ 337507 w 638396"/>
                  <a:gd name="connsiteY21" fmla="*/ 594976 h 706528"/>
                  <a:gd name="connsiteX22" fmla="*/ 321445 w 638396"/>
                  <a:gd name="connsiteY22" fmla="*/ 684672 h 706528"/>
                  <a:gd name="connsiteX23" fmla="*/ 345087 w 638396"/>
                  <a:gd name="connsiteY23" fmla="*/ 705968 h 706528"/>
                  <a:gd name="connsiteX24" fmla="*/ 380099 w 638396"/>
                  <a:gd name="connsiteY24" fmla="*/ 679980 h 706528"/>
                  <a:gd name="connsiteX25" fmla="*/ 421608 w 638396"/>
                  <a:gd name="connsiteY25" fmla="*/ 543361 h 706528"/>
                  <a:gd name="connsiteX26" fmla="*/ 381001 w 638396"/>
                  <a:gd name="connsiteY26" fmla="*/ 417932 h 706528"/>
                  <a:gd name="connsiteX27" fmla="*/ 471599 w 638396"/>
                  <a:gd name="connsiteY27" fmla="*/ 277162 h 706528"/>
                  <a:gd name="connsiteX28" fmla="*/ 568153 w 638396"/>
                  <a:gd name="connsiteY28" fmla="*/ 194325 h 706528"/>
                  <a:gd name="connsiteX29" fmla="*/ 615256 w 638396"/>
                  <a:gd name="connsiteY29" fmla="*/ 134227 h 706528"/>
                  <a:gd name="connsiteX30" fmla="*/ 637635 w 638396"/>
                  <a:gd name="connsiteY30" fmla="*/ 30815 h 706528"/>
                  <a:gd name="connsiteX31" fmla="*/ 621753 w 638396"/>
                  <a:gd name="connsiteY31" fmla="*/ 1579 h 706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638396" h="706528">
                    <a:moveTo>
                      <a:pt x="621753" y="1579"/>
                    </a:moveTo>
                    <a:cubicBezTo>
                      <a:pt x="607495" y="-4016"/>
                      <a:pt x="600818" y="6271"/>
                      <a:pt x="593780" y="16558"/>
                    </a:cubicBezTo>
                    <a:cubicBezTo>
                      <a:pt x="591073" y="20348"/>
                      <a:pt x="589448" y="28470"/>
                      <a:pt x="587282" y="32620"/>
                    </a:cubicBezTo>
                    <a:cubicBezTo>
                      <a:pt x="573747" y="59330"/>
                      <a:pt x="562016" y="86943"/>
                      <a:pt x="551549" y="114916"/>
                    </a:cubicBezTo>
                    <a:cubicBezTo>
                      <a:pt x="544149" y="134769"/>
                      <a:pt x="532599" y="150470"/>
                      <a:pt x="514551" y="162923"/>
                    </a:cubicBezTo>
                    <a:cubicBezTo>
                      <a:pt x="490007" y="179706"/>
                      <a:pt x="462756" y="192701"/>
                      <a:pt x="439475" y="206958"/>
                    </a:cubicBezTo>
                    <a:cubicBezTo>
                      <a:pt x="398868" y="226629"/>
                      <a:pt x="353208" y="231863"/>
                      <a:pt x="345989" y="226810"/>
                    </a:cubicBezTo>
                    <a:cubicBezTo>
                      <a:pt x="326498" y="213635"/>
                      <a:pt x="313143" y="223561"/>
                      <a:pt x="299066" y="236555"/>
                    </a:cubicBezTo>
                    <a:cubicBezTo>
                      <a:pt x="261708" y="271026"/>
                      <a:pt x="229945" y="310369"/>
                      <a:pt x="196557" y="348449"/>
                    </a:cubicBezTo>
                    <a:cubicBezTo>
                      <a:pt x="175442" y="372633"/>
                      <a:pt x="162448" y="401870"/>
                      <a:pt x="155048" y="433633"/>
                    </a:cubicBezTo>
                    <a:cubicBezTo>
                      <a:pt x="149092" y="459080"/>
                      <a:pt x="141873" y="484346"/>
                      <a:pt x="135016" y="509612"/>
                    </a:cubicBezTo>
                    <a:cubicBezTo>
                      <a:pt x="126353" y="542098"/>
                      <a:pt x="112095" y="570071"/>
                      <a:pt x="83039" y="590284"/>
                    </a:cubicBezTo>
                    <a:cubicBezTo>
                      <a:pt x="59397" y="606707"/>
                      <a:pt x="37921" y="626379"/>
                      <a:pt x="15362" y="644426"/>
                    </a:cubicBezTo>
                    <a:cubicBezTo>
                      <a:pt x="10128" y="648758"/>
                      <a:pt x="6518" y="653991"/>
                      <a:pt x="3631" y="659947"/>
                    </a:cubicBezTo>
                    <a:cubicBezTo>
                      <a:pt x="-6476" y="679980"/>
                      <a:pt x="5435" y="703261"/>
                      <a:pt x="27995" y="701997"/>
                    </a:cubicBezTo>
                    <a:cubicBezTo>
                      <a:pt x="37379" y="701456"/>
                      <a:pt x="46584" y="695500"/>
                      <a:pt x="55066" y="691169"/>
                    </a:cubicBezTo>
                    <a:cubicBezTo>
                      <a:pt x="89536" y="673843"/>
                      <a:pt x="119675" y="648036"/>
                      <a:pt x="149092" y="623852"/>
                    </a:cubicBezTo>
                    <a:cubicBezTo>
                      <a:pt x="162448" y="612843"/>
                      <a:pt x="175622" y="597323"/>
                      <a:pt x="183563" y="580899"/>
                    </a:cubicBezTo>
                    <a:cubicBezTo>
                      <a:pt x="201430" y="543902"/>
                      <a:pt x="210273" y="504559"/>
                      <a:pt x="231208" y="468825"/>
                    </a:cubicBezTo>
                    <a:cubicBezTo>
                      <a:pt x="252504" y="432731"/>
                      <a:pt x="283906" y="430384"/>
                      <a:pt x="309353" y="464133"/>
                    </a:cubicBezTo>
                    <a:cubicBezTo>
                      <a:pt x="311519" y="467201"/>
                      <a:pt x="313143" y="470630"/>
                      <a:pt x="315309" y="473698"/>
                    </a:cubicBezTo>
                    <a:cubicBezTo>
                      <a:pt x="343824" y="512861"/>
                      <a:pt x="354111" y="532713"/>
                      <a:pt x="337507" y="594976"/>
                    </a:cubicBezTo>
                    <a:cubicBezTo>
                      <a:pt x="328844" y="627642"/>
                      <a:pt x="326498" y="657059"/>
                      <a:pt x="321445" y="684672"/>
                    </a:cubicBezTo>
                    <a:cubicBezTo>
                      <a:pt x="318918" y="697846"/>
                      <a:pt x="330649" y="709216"/>
                      <a:pt x="345087" y="705968"/>
                    </a:cubicBezTo>
                    <a:cubicBezTo>
                      <a:pt x="371256" y="706329"/>
                      <a:pt x="371616" y="702900"/>
                      <a:pt x="380099" y="679980"/>
                    </a:cubicBezTo>
                    <a:cubicBezTo>
                      <a:pt x="389122" y="655435"/>
                      <a:pt x="416193" y="568988"/>
                      <a:pt x="421608" y="543361"/>
                    </a:cubicBezTo>
                    <a:cubicBezTo>
                      <a:pt x="429909" y="503296"/>
                      <a:pt x="385513" y="426053"/>
                      <a:pt x="381001" y="417932"/>
                    </a:cubicBezTo>
                    <a:cubicBezTo>
                      <a:pt x="377933" y="412517"/>
                      <a:pt x="449581" y="309467"/>
                      <a:pt x="471599" y="277162"/>
                    </a:cubicBezTo>
                    <a:cubicBezTo>
                      <a:pt x="475209" y="271748"/>
                      <a:pt x="538194" y="216703"/>
                      <a:pt x="568153" y="194325"/>
                    </a:cubicBezTo>
                    <a:cubicBezTo>
                      <a:pt x="586741" y="180248"/>
                      <a:pt x="606774" y="155704"/>
                      <a:pt x="615256" y="134227"/>
                    </a:cubicBezTo>
                    <a:cubicBezTo>
                      <a:pt x="618865" y="125203"/>
                      <a:pt x="631679" y="56984"/>
                      <a:pt x="637635" y="30815"/>
                    </a:cubicBezTo>
                    <a:cubicBezTo>
                      <a:pt x="640342" y="18182"/>
                      <a:pt x="636010" y="7174"/>
                      <a:pt x="621753" y="1579"/>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6" name="Freeform 1071">
                <a:extLst>
                  <a:ext uri="{FF2B5EF4-FFF2-40B4-BE49-F238E27FC236}">
                    <a16:creationId xmlns:a16="http://schemas.microsoft.com/office/drawing/2014/main" id="{6F7B4F9A-177F-C6AF-C7CA-69E9CC7A5123}"/>
                  </a:ext>
                </a:extLst>
              </p:cNvPr>
              <p:cNvSpPr/>
              <p:nvPr/>
            </p:nvSpPr>
            <p:spPr>
              <a:xfrm>
                <a:off x="7623250" y="3456577"/>
                <a:ext cx="2073866" cy="1244353"/>
              </a:xfrm>
              <a:custGeom>
                <a:avLst/>
                <a:gdLst>
                  <a:gd name="connsiteX0" fmla="*/ 2062369 w 2073866"/>
                  <a:gd name="connsiteY0" fmla="*/ 105974 h 1244353"/>
                  <a:gd name="connsiteX1" fmla="*/ 2020499 w 2073866"/>
                  <a:gd name="connsiteY1" fmla="*/ 83776 h 1244353"/>
                  <a:gd name="connsiteX2" fmla="*/ 1743112 w 2073866"/>
                  <a:gd name="connsiteY2" fmla="*/ 1841 h 1244353"/>
                  <a:gd name="connsiteX3" fmla="*/ 1711348 w 2073866"/>
                  <a:gd name="connsiteY3" fmla="*/ 35048 h 1244353"/>
                  <a:gd name="connsiteX4" fmla="*/ 1725245 w 2073866"/>
                  <a:gd name="connsiteY4" fmla="*/ 86664 h 1244353"/>
                  <a:gd name="connsiteX5" fmla="*/ 1706295 w 2073866"/>
                  <a:gd name="connsiteY5" fmla="*/ 120593 h 1244353"/>
                  <a:gd name="connsiteX6" fmla="*/ 1537913 w 2073866"/>
                  <a:gd name="connsiteY6" fmla="*/ 166253 h 1244353"/>
                  <a:gd name="connsiteX7" fmla="*/ 1084021 w 2073866"/>
                  <a:gd name="connsiteY7" fmla="*/ 305759 h 1244353"/>
                  <a:gd name="connsiteX8" fmla="*/ 745272 w 2073866"/>
                  <a:gd name="connsiteY8" fmla="*/ 409892 h 1244353"/>
                  <a:gd name="connsiteX9" fmla="*/ 661713 w 2073866"/>
                  <a:gd name="connsiteY9" fmla="*/ 434256 h 1244353"/>
                  <a:gd name="connsiteX10" fmla="*/ 620746 w 2073866"/>
                  <a:gd name="connsiteY10" fmla="*/ 496700 h 1244353"/>
                  <a:gd name="connsiteX11" fmla="*/ 618761 w 2073866"/>
                  <a:gd name="connsiteY11" fmla="*/ 512040 h 1244353"/>
                  <a:gd name="connsiteX12" fmla="*/ 596021 w 2073866"/>
                  <a:gd name="connsiteY12" fmla="*/ 549579 h 1244353"/>
                  <a:gd name="connsiteX13" fmla="*/ 554512 w 2073866"/>
                  <a:gd name="connsiteY13" fmla="*/ 641801 h 1244353"/>
                  <a:gd name="connsiteX14" fmla="*/ 520583 w 2073866"/>
                  <a:gd name="connsiteY14" fmla="*/ 676993 h 1244353"/>
                  <a:gd name="connsiteX15" fmla="*/ 516612 w 2073866"/>
                  <a:gd name="connsiteY15" fmla="*/ 626641 h 1244353"/>
                  <a:gd name="connsiteX16" fmla="*/ 370790 w 2073866"/>
                  <a:gd name="connsiteY16" fmla="*/ 570513 h 1244353"/>
                  <a:gd name="connsiteX17" fmla="*/ 326754 w 2073866"/>
                  <a:gd name="connsiteY17" fmla="*/ 712907 h 1244353"/>
                  <a:gd name="connsiteX18" fmla="*/ 322603 w 2073866"/>
                  <a:gd name="connsiteY18" fmla="*/ 739437 h 1244353"/>
                  <a:gd name="connsiteX19" fmla="*/ 216845 w 2073866"/>
                  <a:gd name="connsiteY19" fmla="*/ 852414 h 1244353"/>
                  <a:gd name="connsiteX20" fmla="*/ 160899 w 2073866"/>
                  <a:gd name="connsiteY20" fmla="*/ 957449 h 1244353"/>
                  <a:gd name="connsiteX21" fmla="*/ 151153 w 2073866"/>
                  <a:gd name="connsiteY21" fmla="*/ 998417 h 1244353"/>
                  <a:gd name="connsiteX22" fmla="*/ 82032 w 2073866"/>
                  <a:gd name="connsiteY22" fmla="*/ 1112837 h 1244353"/>
                  <a:gd name="connsiteX23" fmla="*/ 18866 w 2073866"/>
                  <a:gd name="connsiteY23" fmla="*/ 1164272 h 1244353"/>
                  <a:gd name="connsiteX24" fmla="*/ 638 w 2073866"/>
                  <a:gd name="connsiteY24" fmla="*/ 1200186 h 1244353"/>
                  <a:gd name="connsiteX25" fmla="*/ 35469 w 2073866"/>
                  <a:gd name="connsiteY25" fmla="*/ 1237364 h 1244353"/>
                  <a:gd name="connsiteX26" fmla="*/ 65789 w 2073866"/>
                  <a:gd name="connsiteY26" fmla="*/ 1236642 h 1244353"/>
                  <a:gd name="connsiteX27" fmla="*/ 107479 w 2073866"/>
                  <a:gd name="connsiteY27" fmla="*/ 1213541 h 1244353"/>
                  <a:gd name="connsiteX28" fmla="*/ 208002 w 2073866"/>
                  <a:gd name="connsiteY28" fmla="*/ 1124027 h 1244353"/>
                  <a:gd name="connsiteX29" fmla="*/ 269724 w 2073866"/>
                  <a:gd name="connsiteY29" fmla="*/ 990476 h 1244353"/>
                  <a:gd name="connsiteX30" fmla="*/ 309428 w 2073866"/>
                  <a:gd name="connsiteY30" fmla="*/ 985423 h 1244353"/>
                  <a:gd name="connsiteX31" fmla="*/ 349494 w 2073866"/>
                  <a:gd name="connsiteY31" fmla="*/ 1112115 h 1244353"/>
                  <a:gd name="connsiteX32" fmla="*/ 326213 w 2073866"/>
                  <a:gd name="connsiteY32" fmla="*/ 1210834 h 1244353"/>
                  <a:gd name="connsiteX33" fmla="*/ 361946 w 2073866"/>
                  <a:gd name="connsiteY33" fmla="*/ 1242417 h 1244353"/>
                  <a:gd name="connsiteX34" fmla="*/ 410855 w 2073866"/>
                  <a:gd name="connsiteY34" fmla="*/ 1214083 h 1244353"/>
                  <a:gd name="connsiteX35" fmla="*/ 452003 w 2073866"/>
                  <a:gd name="connsiteY35" fmla="*/ 1085586 h 1244353"/>
                  <a:gd name="connsiteX36" fmla="*/ 440813 w 2073866"/>
                  <a:gd name="connsiteY36" fmla="*/ 990476 h 1244353"/>
                  <a:gd name="connsiteX37" fmla="*/ 422585 w 2073866"/>
                  <a:gd name="connsiteY37" fmla="*/ 955464 h 1244353"/>
                  <a:gd name="connsiteX38" fmla="*/ 424029 w 2073866"/>
                  <a:gd name="connsiteY38" fmla="*/ 927671 h 1244353"/>
                  <a:gd name="connsiteX39" fmla="*/ 508672 w 2073866"/>
                  <a:gd name="connsiteY39" fmla="*/ 801520 h 1244353"/>
                  <a:gd name="connsiteX40" fmla="*/ 586095 w 2073866"/>
                  <a:gd name="connsiteY40" fmla="*/ 733481 h 1244353"/>
                  <a:gd name="connsiteX41" fmla="*/ 646193 w 2073866"/>
                  <a:gd name="connsiteY41" fmla="*/ 673745 h 1244353"/>
                  <a:gd name="connsiteX42" fmla="*/ 696725 w 2073866"/>
                  <a:gd name="connsiteY42" fmla="*/ 798632 h 1244353"/>
                  <a:gd name="connsiteX43" fmla="*/ 750326 w 2073866"/>
                  <a:gd name="connsiteY43" fmla="*/ 831839 h 1244353"/>
                  <a:gd name="connsiteX44" fmla="*/ 782450 w 2073866"/>
                  <a:gd name="connsiteY44" fmla="*/ 822274 h 1244353"/>
                  <a:gd name="connsiteX45" fmla="*/ 916722 w 2073866"/>
                  <a:gd name="connsiteY45" fmla="*/ 764523 h 1244353"/>
                  <a:gd name="connsiteX46" fmla="*/ 949208 w 2073866"/>
                  <a:gd name="connsiteY46" fmla="*/ 780585 h 1244353"/>
                  <a:gd name="connsiteX47" fmla="*/ 979166 w 2073866"/>
                  <a:gd name="connsiteY47" fmla="*/ 865408 h 1244353"/>
                  <a:gd name="connsiteX48" fmla="*/ 1040347 w 2073866"/>
                  <a:gd name="connsiteY48" fmla="*/ 895908 h 1244353"/>
                  <a:gd name="connsiteX49" fmla="*/ 1039084 w 2073866"/>
                  <a:gd name="connsiteY49" fmla="*/ 917745 h 1244353"/>
                  <a:gd name="connsiteX50" fmla="*/ 1002267 w 2073866"/>
                  <a:gd name="connsiteY50" fmla="*/ 1159580 h 1244353"/>
                  <a:gd name="connsiteX51" fmla="*/ 1005155 w 2073866"/>
                  <a:gd name="connsiteY51" fmla="*/ 1212639 h 1244353"/>
                  <a:gd name="connsiteX52" fmla="*/ 1026270 w 2073866"/>
                  <a:gd name="connsiteY52" fmla="*/ 1240432 h 1244353"/>
                  <a:gd name="connsiteX53" fmla="*/ 1087631 w 2073866"/>
                  <a:gd name="connsiteY53" fmla="*/ 1215707 h 1244353"/>
                  <a:gd name="connsiteX54" fmla="*/ 1108566 w 2073866"/>
                  <a:gd name="connsiteY54" fmla="*/ 1017366 h 1244353"/>
                  <a:gd name="connsiteX55" fmla="*/ 1129681 w 2073866"/>
                  <a:gd name="connsiteY55" fmla="*/ 974955 h 1244353"/>
                  <a:gd name="connsiteX56" fmla="*/ 1164332 w 2073866"/>
                  <a:gd name="connsiteY56" fmla="*/ 979648 h 1244353"/>
                  <a:gd name="connsiteX57" fmla="*/ 1177327 w 2073866"/>
                  <a:gd name="connsiteY57" fmla="*/ 1049491 h 1244353"/>
                  <a:gd name="connsiteX58" fmla="*/ 1182741 w 2073866"/>
                  <a:gd name="connsiteY58" fmla="*/ 1145142 h 1244353"/>
                  <a:gd name="connsiteX59" fmla="*/ 1193208 w 2073866"/>
                  <a:gd name="connsiteY59" fmla="*/ 1211737 h 1244353"/>
                  <a:gd name="connsiteX60" fmla="*/ 1241575 w 2073866"/>
                  <a:gd name="connsiteY60" fmla="*/ 1238627 h 1244353"/>
                  <a:gd name="connsiteX61" fmla="*/ 1274421 w 2073866"/>
                  <a:gd name="connsiteY61" fmla="*/ 1193689 h 1244353"/>
                  <a:gd name="connsiteX62" fmla="*/ 1254750 w 2073866"/>
                  <a:gd name="connsiteY62" fmla="*/ 1032346 h 1244353"/>
                  <a:gd name="connsiteX63" fmla="*/ 1283445 w 2073866"/>
                  <a:gd name="connsiteY63" fmla="*/ 861076 h 1244353"/>
                  <a:gd name="connsiteX64" fmla="*/ 1303117 w 2073866"/>
                  <a:gd name="connsiteY64" fmla="*/ 831118 h 1244353"/>
                  <a:gd name="connsiteX65" fmla="*/ 1388120 w 2073866"/>
                  <a:gd name="connsiteY65" fmla="*/ 757845 h 1244353"/>
                  <a:gd name="connsiteX66" fmla="*/ 1429809 w 2073866"/>
                  <a:gd name="connsiteY66" fmla="*/ 712185 h 1244353"/>
                  <a:gd name="connsiteX67" fmla="*/ 1438291 w 2073866"/>
                  <a:gd name="connsiteY67" fmla="*/ 691972 h 1244353"/>
                  <a:gd name="connsiteX68" fmla="*/ 1448398 w 2073866"/>
                  <a:gd name="connsiteY68" fmla="*/ 543262 h 1244353"/>
                  <a:gd name="connsiteX69" fmla="*/ 1474567 w 2073866"/>
                  <a:gd name="connsiteY69" fmla="*/ 503558 h 1244353"/>
                  <a:gd name="connsiteX70" fmla="*/ 1491531 w 2073866"/>
                  <a:gd name="connsiteY70" fmla="*/ 512401 h 1244353"/>
                  <a:gd name="connsiteX71" fmla="*/ 1508315 w 2073866"/>
                  <a:gd name="connsiteY71" fmla="*/ 623573 h 1244353"/>
                  <a:gd name="connsiteX72" fmla="*/ 1531957 w 2073866"/>
                  <a:gd name="connsiteY72" fmla="*/ 819026 h 1244353"/>
                  <a:gd name="connsiteX73" fmla="*/ 1533582 w 2073866"/>
                  <a:gd name="connsiteY73" fmla="*/ 951313 h 1244353"/>
                  <a:gd name="connsiteX74" fmla="*/ 1515534 w 2073866"/>
                  <a:gd name="connsiteY74" fmla="*/ 1195133 h 1244353"/>
                  <a:gd name="connsiteX75" fmla="*/ 1553614 w 2073866"/>
                  <a:gd name="connsiteY75" fmla="*/ 1231408 h 1244353"/>
                  <a:gd name="connsiteX76" fmla="*/ 1597650 w 2073866"/>
                  <a:gd name="connsiteY76" fmla="*/ 1203074 h 1244353"/>
                  <a:gd name="connsiteX77" fmla="*/ 1618585 w 2073866"/>
                  <a:gd name="connsiteY77" fmla="*/ 979106 h 1244353"/>
                  <a:gd name="connsiteX78" fmla="*/ 1629233 w 2073866"/>
                  <a:gd name="connsiteY78" fmla="*/ 932544 h 1244353"/>
                  <a:gd name="connsiteX79" fmla="*/ 1662620 w 2073866"/>
                  <a:gd name="connsiteY79" fmla="*/ 914316 h 1244353"/>
                  <a:gd name="connsiteX80" fmla="*/ 1684818 w 2073866"/>
                  <a:gd name="connsiteY80" fmla="*/ 939763 h 1244353"/>
                  <a:gd name="connsiteX81" fmla="*/ 1696189 w 2073866"/>
                  <a:gd name="connsiteY81" fmla="*/ 977301 h 1244353"/>
                  <a:gd name="connsiteX82" fmla="*/ 1708822 w 2073866"/>
                  <a:gd name="connsiteY82" fmla="*/ 1190441 h 1244353"/>
                  <a:gd name="connsiteX83" fmla="*/ 1738960 w 2073866"/>
                  <a:gd name="connsiteY83" fmla="*/ 1224370 h 1244353"/>
                  <a:gd name="connsiteX84" fmla="*/ 1794907 w 2073866"/>
                  <a:gd name="connsiteY84" fmla="*/ 1177447 h 1244353"/>
                  <a:gd name="connsiteX85" fmla="*/ 1788591 w 2073866"/>
                  <a:gd name="connsiteY85" fmla="*/ 1049130 h 1244353"/>
                  <a:gd name="connsiteX86" fmla="*/ 1793283 w 2073866"/>
                  <a:gd name="connsiteY86" fmla="*/ 551564 h 1244353"/>
                  <a:gd name="connsiteX87" fmla="*/ 1769641 w 2073866"/>
                  <a:gd name="connsiteY87" fmla="*/ 393288 h 1244353"/>
                  <a:gd name="connsiteX88" fmla="*/ 1818549 w 2073866"/>
                  <a:gd name="connsiteY88" fmla="*/ 372534 h 1244353"/>
                  <a:gd name="connsiteX89" fmla="*/ 1842372 w 2073866"/>
                  <a:gd name="connsiteY89" fmla="*/ 383904 h 1244353"/>
                  <a:gd name="connsiteX90" fmla="*/ 1862044 w 2073866"/>
                  <a:gd name="connsiteY90" fmla="*/ 420720 h 1244353"/>
                  <a:gd name="connsiteX91" fmla="*/ 1899041 w 2073866"/>
                  <a:gd name="connsiteY91" fmla="*/ 418013 h 1244353"/>
                  <a:gd name="connsiteX92" fmla="*/ 1975561 w 2073866"/>
                  <a:gd name="connsiteY92" fmla="*/ 300164 h 1244353"/>
                  <a:gd name="connsiteX93" fmla="*/ 2061648 w 2073866"/>
                  <a:gd name="connsiteY93" fmla="*/ 161380 h 1244353"/>
                  <a:gd name="connsiteX94" fmla="*/ 2070852 w 2073866"/>
                  <a:gd name="connsiteY94" fmla="*/ 140986 h 1244353"/>
                  <a:gd name="connsiteX95" fmla="*/ 2062369 w 2073866"/>
                  <a:gd name="connsiteY95" fmla="*/ 105974 h 1244353"/>
                  <a:gd name="connsiteX96" fmla="*/ 372053 w 2073866"/>
                  <a:gd name="connsiteY96" fmla="*/ 584049 h 1244353"/>
                  <a:gd name="connsiteX97" fmla="*/ 470952 w 2073866"/>
                  <a:gd name="connsiteY97" fmla="*/ 584049 h 1244353"/>
                  <a:gd name="connsiteX98" fmla="*/ 508130 w 2073866"/>
                  <a:gd name="connsiteY98" fmla="*/ 667247 h 1244353"/>
                  <a:gd name="connsiteX99" fmla="*/ 457598 w 2073866"/>
                  <a:gd name="connsiteY99" fmla="*/ 717961 h 1244353"/>
                  <a:gd name="connsiteX100" fmla="*/ 406884 w 2073866"/>
                  <a:gd name="connsiteY100" fmla="*/ 733662 h 1244353"/>
                  <a:gd name="connsiteX101" fmla="*/ 332529 w 2073866"/>
                  <a:gd name="connsiteY101" fmla="*/ 685476 h 1244353"/>
                  <a:gd name="connsiteX102" fmla="*/ 372053 w 2073866"/>
                  <a:gd name="connsiteY102" fmla="*/ 584049 h 1244353"/>
                  <a:gd name="connsiteX103" fmla="*/ 635906 w 2073866"/>
                  <a:gd name="connsiteY103" fmla="*/ 656780 h 1244353"/>
                  <a:gd name="connsiteX104" fmla="*/ 588802 w 2073866"/>
                  <a:gd name="connsiteY104" fmla="*/ 716878 h 1244353"/>
                  <a:gd name="connsiteX105" fmla="*/ 492248 w 2073866"/>
                  <a:gd name="connsiteY105" fmla="*/ 799715 h 1244353"/>
                  <a:gd name="connsiteX106" fmla="*/ 401651 w 2073866"/>
                  <a:gd name="connsiteY106" fmla="*/ 940484 h 1244353"/>
                  <a:gd name="connsiteX107" fmla="*/ 442257 w 2073866"/>
                  <a:gd name="connsiteY107" fmla="*/ 1065914 h 1244353"/>
                  <a:gd name="connsiteX108" fmla="*/ 400748 w 2073866"/>
                  <a:gd name="connsiteY108" fmla="*/ 1202533 h 1244353"/>
                  <a:gd name="connsiteX109" fmla="*/ 365736 w 2073866"/>
                  <a:gd name="connsiteY109" fmla="*/ 1228521 h 1244353"/>
                  <a:gd name="connsiteX110" fmla="*/ 342094 w 2073866"/>
                  <a:gd name="connsiteY110" fmla="*/ 1207225 h 1244353"/>
                  <a:gd name="connsiteX111" fmla="*/ 358156 w 2073866"/>
                  <a:gd name="connsiteY111" fmla="*/ 1117529 h 1244353"/>
                  <a:gd name="connsiteX112" fmla="*/ 335958 w 2073866"/>
                  <a:gd name="connsiteY112" fmla="*/ 996251 h 1244353"/>
                  <a:gd name="connsiteX113" fmla="*/ 330003 w 2073866"/>
                  <a:gd name="connsiteY113" fmla="*/ 986686 h 1244353"/>
                  <a:gd name="connsiteX114" fmla="*/ 251858 w 2073866"/>
                  <a:gd name="connsiteY114" fmla="*/ 991378 h 1244353"/>
                  <a:gd name="connsiteX115" fmla="*/ 204212 w 2073866"/>
                  <a:gd name="connsiteY115" fmla="*/ 1103452 h 1244353"/>
                  <a:gd name="connsiteX116" fmla="*/ 169742 w 2073866"/>
                  <a:gd name="connsiteY116" fmla="*/ 1146405 h 1244353"/>
                  <a:gd name="connsiteX117" fmla="*/ 75715 w 2073866"/>
                  <a:gd name="connsiteY117" fmla="*/ 1213722 h 1244353"/>
                  <a:gd name="connsiteX118" fmla="*/ 48644 w 2073866"/>
                  <a:gd name="connsiteY118" fmla="*/ 1224550 h 1244353"/>
                  <a:gd name="connsiteX119" fmla="*/ 24280 w 2073866"/>
                  <a:gd name="connsiteY119" fmla="*/ 1182500 h 1244353"/>
                  <a:gd name="connsiteX120" fmla="*/ 36011 w 2073866"/>
                  <a:gd name="connsiteY120" fmla="*/ 1166979 h 1244353"/>
                  <a:gd name="connsiteX121" fmla="*/ 103688 w 2073866"/>
                  <a:gd name="connsiteY121" fmla="*/ 1112837 h 1244353"/>
                  <a:gd name="connsiteX122" fmla="*/ 155665 w 2073866"/>
                  <a:gd name="connsiteY122" fmla="*/ 1032165 h 1244353"/>
                  <a:gd name="connsiteX123" fmla="*/ 175698 w 2073866"/>
                  <a:gd name="connsiteY123" fmla="*/ 956186 h 1244353"/>
                  <a:gd name="connsiteX124" fmla="*/ 217207 w 2073866"/>
                  <a:gd name="connsiteY124" fmla="*/ 871002 h 1244353"/>
                  <a:gd name="connsiteX125" fmla="*/ 319715 w 2073866"/>
                  <a:gd name="connsiteY125" fmla="*/ 759108 h 1244353"/>
                  <a:gd name="connsiteX126" fmla="*/ 366639 w 2073866"/>
                  <a:gd name="connsiteY126" fmla="*/ 749363 h 1244353"/>
                  <a:gd name="connsiteX127" fmla="*/ 460124 w 2073866"/>
                  <a:gd name="connsiteY127" fmla="*/ 729511 h 1244353"/>
                  <a:gd name="connsiteX128" fmla="*/ 535201 w 2073866"/>
                  <a:gd name="connsiteY128" fmla="*/ 685476 h 1244353"/>
                  <a:gd name="connsiteX129" fmla="*/ 572198 w 2073866"/>
                  <a:gd name="connsiteY129" fmla="*/ 637469 h 1244353"/>
                  <a:gd name="connsiteX130" fmla="*/ 607932 w 2073866"/>
                  <a:gd name="connsiteY130" fmla="*/ 555173 h 1244353"/>
                  <a:gd name="connsiteX131" fmla="*/ 614429 w 2073866"/>
                  <a:gd name="connsiteY131" fmla="*/ 539111 h 1244353"/>
                  <a:gd name="connsiteX132" fmla="*/ 642402 w 2073866"/>
                  <a:gd name="connsiteY132" fmla="*/ 524132 h 1244353"/>
                  <a:gd name="connsiteX133" fmla="*/ 658104 w 2073866"/>
                  <a:gd name="connsiteY133" fmla="*/ 553368 h 1244353"/>
                  <a:gd name="connsiteX134" fmla="*/ 635906 w 2073866"/>
                  <a:gd name="connsiteY134" fmla="*/ 656780 h 1244353"/>
                  <a:gd name="connsiteX135" fmla="*/ 1429629 w 2073866"/>
                  <a:gd name="connsiteY135" fmla="*/ 608052 h 1244353"/>
                  <a:gd name="connsiteX136" fmla="*/ 1424395 w 2073866"/>
                  <a:gd name="connsiteY136" fmla="*/ 658404 h 1244353"/>
                  <a:gd name="connsiteX137" fmla="*/ 1390105 w 2073866"/>
                  <a:gd name="connsiteY137" fmla="*/ 735827 h 1244353"/>
                  <a:gd name="connsiteX138" fmla="*/ 1314667 w 2073866"/>
                  <a:gd name="connsiteY138" fmla="*/ 803505 h 1244353"/>
                  <a:gd name="connsiteX139" fmla="*/ 1293010 w 2073866"/>
                  <a:gd name="connsiteY139" fmla="*/ 805129 h 1244353"/>
                  <a:gd name="connsiteX140" fmla="*/ 1282723 w 2073866"/>
                  <a:gd name="connsiteY140" fmla="*/ 810002 h 1244353"/>
                  <a:gd name="connsiteX141" fmla="*/ 1251862 w 2073866"/>
                  <a:gd name="connsiteY141" fmla="*/ 923701 h 1244353"/>
                  <a:gd name="connsiteX142" fmla="*/ 1246268 w 2073866"/>
                  <a:gd name="connsiteY142" fmla="*/ 962683 h 1244353"/>
                  <a:gd name="connsiteX143" fmla="*/ 1254389 w 2073866"/>
                  <a:gd name="connsiteY143" fmla="*/ 1152722 h 1244353"/>
                  <a:gd name="connsiteX144" fmla="*/ 1261066 w 2073866"/>
                  <a:gd name="connsiteY144" fmla="*/ 1191524 h 1244353"/>
                  <a:gd name="connsiteX145" fmla="*/ 1252403 w 2073866"/>
                  <a:gd name="connsiteY145" fmla="*/ 1224009 h 1244353"/>
                  <a:gd name="connsiteX146" fmla="*/ 1209270 w 2073866"/>
                  <a:gd name="connsiteY146" fmla="*/ 1205059 h 1244353"/>
                  <a:gd name="connsiteX147" fmla="*/ 1203315 w 2073866"/>
                  <a:gd name="connsiteY147" fmla="*/ 1181056 h 1244353"/>
                  <a:gd name="connsiteX148" fmla="*/ 1192306 w 2073866"/>
                  <a:gd name="connsiteY148" fmla="*/ 1077645 h 1244353"/>
                  <a:gd name="connsiteX149" fmla="*/ 1175702 w 2073866"/>
                  <a:gd name="connsiteY149" fmla="*/ 970624 h 1244353"/>
                  <a:gd name="connsiteX150" fmla="*/ 1143758 w 2073866"/>
                  <a:gd name="connsiteY150" fmla="*/ 954562 h 1244353"/>
                  <a:gd name="connsiteX151" fmla="*/ 1106942 w 2073866"/>
                  <a:gd name="connsiteY151" fmla="*/ 980550 h 1244353"/>
                  <a:gd name="connsiteX152" fmla="*/ 1078788 w 2073866"/>
                  <a:gd name="connsiteY152" fmla="*/ 1193509 h 1244353"/>
                  <a:gd name="connsiteX153" fmla="*/ 1048468 w 2073866"/>
                  <a:gd name="connsiteY153" fmla="*/ 1228160 h 1244353"/>
                  <a:gd name="connsiteX154" fmla="*/ 1018871 w 2073866"/>
                  <a:gd name="connsiteY154" fmla="*/ 1195494 h 1244353"/>
                  <a:gd name="connsiteX155" fmla="*/ 1021578 w 2073866"/>
                  <a:gd name="connsiteY155" fmla="*/ 1105618 h 1244353"/>
                  <a:gd name="connsiteX156" fmla="*/ 1043776 w 2073866"/>
                  <a:gd name="connsiteY156" fmla="*/ 949689 h 1244353"/>
                  <a:gd name="connsiteX157" fmla="*/ 1097738 w 2073866"/>
                  <a:gd name="connsiteY157" fmla="*/ 779141 h 1244353"/>
                  <a:gd name="connsiteX158" fmla="*/ 1112176 w 2073866"/>
                  <a:gd name="connsiteY158" fmla="*/ 748641 h 1244353"/>
                  <a:gd name="connsiteX159" fmla="*/ 1110912 w 2073866"/>
                  <a:gd name="connsiteY159" fmla="*/ 736911 h 1244353"/>
                  <a:gd name="connsiteX160" fmla="*/ 1100445 w 2073866"/>
                  <a:gd name="connsiteY160" fmla="*/ 743949 h 1244353"/>
                  <a:gd name="connsiteX161" fmla="*/ 1053702 w 2073866"/>
                  <a:gd name="connsiteY161" fmla="*/ 861257 h 1244353"/>
                  <a:gd name="connsiteX162" fmla="*/ 1025548 w 2073866"/>
                  <a:gd name="connsiteY162" fmla="*/ 886704 h 1244353"/>
                  <a:gd name="connsiteX163" fmla="*/ 1000282 w 2073866"/>
                  <a:gd name="connsiteY163" fmla="*/ 874973 h 1244353"/>
                  <a:gd name="connsiteX164" fmla="*/ 952998 w 2073866"/>
                  <a:gd name="connsiteY164" fmla="*/ 734023 h 1244353"/>
                  <a:gd name="connsiteX165" fmla="*/ 957870 w 2073866"/>
                  <a:gd name="connsiteY165" fmla="*/ 704064 h 1244353"/>
                  <a:gd name="connsiteX166" fmla="*/ 1010208 w 2073866"/>
                  <a:gd name="connsiteY166" fmla="*/ 702621 h 1244353"/>
                  <a:gd name="connsiteX167" fmla="*/ 1024826 w 2073866"/>
                  <a:gd name="connsiteY167" fmla="*/ 745032 h 1244353"/>
                  <a:gd name="connsiteX168" fmla="*/ 1031504 w 2073866"/>
                  <a:gd name="connsiteY168" fmla="*/ 762177 h 1244353"/>
                  <a:gd name="connsiteX169" fmla="*/ 1087992 w 2073866"/>
                  <a:gd name="connsiteY169" fmla="*/ 704064 h 1244353"/>
                  <a:gd name="connsiteX170" fmla="*/ 1143037 w 2073866"/>
                  <a:gd name="connsiteY170" fmla="*/ 708035 h 1244353"/>
                  <a:gd name="connsiteX171" fmla="*/ 1199525 w 2073866"/>
                  <a:gd name="connsiteY171" fmla="*/ 748100 h 1244353"/>
                  <a:gd name="connsiteX172" fmla="*/ 1302034 w 2073866"/>
                  <a:gd name="connsiteY172" fmla="*/ 723555 h 1244353"/>
                  <a:gd name="connsiteX173" fmla="*/ 1346250 w 2073866"/>
                  <a:gd name="connsiteY173" fmla="*/ 693958 h 1244353"/>
                  <a:gd name="connsiteX174" fmla="*/ 1366463 w 2073866"/>
                  <a:gd name="connsiteY174" fmla="*/ 668691 h 1244353"/>
                  <a:gd name="connsiteX175" fmla="*/ 1376930 w 2073866"/>
                  <a:gd name="connsiteY175" fmla="*/ 599209 h 1244353"/>
                  <a:gd name="connsiteX176" fmla="*/ 1386856 w 2073866"/>
                  <a:gd name="connsiteY176" fmla="*/ 529907 h 1244353"/>
                  <a:gd name="connsiteX177" fmla="*/ 1413747 w 2073866"/>
                  <a:gd name="connsiteY177" fmla="*/ 503197 h 1244353"/>
                  <a:gd name="connsiteX178" fmla="*/ 1435223 w 2073866"/>
                  <a:gd name="connsiteY178" fmla="*/ 535141 h 1244353"/>
                  <a:gd name="connsiteX179" fmla="*/ 1429629 w 2073866"/>
                  <a:gd name="connsiteY179" fmla="*/ 608052 h 1244353"/>
                  <a:gd name="connsiteX180" fmla="*/ 1045761 w 2073866"/>
                  <a:gd name="connsiteY180" fmla="*/ 699191 h 1244353"/>
                  <a:gd name="connsiteX181" fmla="*/ 1118492 w 2073866"/>
                  <a:gd name="connsiteY181" fmla="*/ 668331 h 1244353"/>
                  <a:gd name="connsiteX182" fmla="*/ 1124989 w 2073866"/>
                  <a:gd name="connsiteY182" fmla="*/ 672662 h 1244353"/>
                  <a:gd name="connsiteX183" fmla="*/ 1077164 w 2073866"/>
                  <a:gd name="connsiteY183" fmla="*/ 694499 h 1244353"/>
                  <a:gd name="connsiteX184" fmla="*/ 1037820 w 2073866"/>
                  <a:gd name="connsiteY184" fmla="*/ 733842 h 1244353"/>
                  <a:gd name="connsiteX185" fmla="*/ 1034572 w 2073866"/>
                  <a:gd name="connsiteY185" fmla="*/ 723194 h 1244353"/>
                  <a:gd name="connsiteX186" fmla="*/ 1045761 w 2073866"/>
                  <a:gd name="connsiteY186" fmla="*/ 699191 h 1244353"/>
                  <a:gd name="connsiteX187" fmla="*/ 1327661 w 2073866"/>
                  <a:gd name="connsiteY187" fmla="*/ 586395 h 1244353"/>
                  <a:gd name="connsiteX188" fmla="*/ 1334339 w 2073866"/>
                  <a:gd name="connsiteY188" fmla="*/ 566724 h 1244353"/>
                  <a:gd name="connsiteX189" fmla="*/ 1368809 w 2073866"/>
                  <a:gd name="connsiteY189" fmla="*/ 552647 h 1244353"/>
                  <a:gd name="connsiteX190" fmla="*/ 1352386 w 2073866"/>
                  <a:gd name="connsiteY190" fmla="*/ 661292 h 1244353"/>
                  <a:gd name="connsiteX191" fmla="*/ 1337768 w 2073866"/>
                  <a:gd name="connsiteY191" fmla="*/ 676271 h 1244353"/>
                  <a:gd name="connsiteX192" fmla="*/ 1339392 w 2073866"/>
                  <a:gd name="connsiteY192" fmla="*/ 656961 h 1244353"/>
                  <a:gd name="connsiteX193" fmla="*/ 1327661 w 2073866"/>
                  <a:gd name="connsiteY193" fmla="*/ 586395 h 1244353"/>
                  <a:gd name="connsiteX194" fmla="*/ 1291025 w 2073866"/>
                  <a:gd name="connsiteY194" fmla="*/ 713449 h 1244353"/>
                  <a:gd name="connsiteX195" fmla="*/ 1231108 w 2073866"/>
                  <a:gd name="connsiteY195" fmla="*/ 734564 h 1244353"/>
                  <a:gd name="connsiteX196" fmla="*/ 1141051 w 2073866"/>
                  <a:gd name="connsiteY196" fmla="*/ 631874 h 1244353"/>
                  <a:gd name="connsiteX197" fmla="*/ 1193028 w 2073866"/>
                  <a:gd name="connsiteY197" fmla="*/ 554451 h 1244353"/>
                  <a:gd name="connsiteX198" fmla="*/ 1278211 w 2073866"/>
                  <a:gd name="connsiteY198" fmla="*/ 555173 h 1244353"/>
                  <a:gd name="connsiteX199" fmla="*/ 1291025 w 2073866"/>
                  <a:gd name="connsiteY199" fmla="*/ 713449 h 1244353"/>
                  <a:gd name="connsiteX200" fmla="*/ 1779026 w 2073866"/>
                  <a:gd name="connsiteY200" fmla="*/ 451040 h 1244353"/>
                  <a:gd name="connsiteX201" fmla="*/ 1772168 w 2073866"/>
                  <a:gd name="connsiteY201" fmla="*/ 714351 h 1244353"/>
                  <a:gd name="connsiteX202" fmla="*/ 1770363 w 2073866"/>
                  <a:gd name="connsiteY202" fmla="*/ 975857 h 1244353"/>
                  <a:gd name="connsiteX203" fmla="*/ 1775957 w 2073866"/>
                  <a:gd name="connsiteY203" fmla="*/ 1169867 h 1244353"/>
                  <a:gd name="connsiteX204" fmla="*/ 1774695 w 2073866"/>
                  <a:gd name="connsiteY204" fmla="*/ 1192245 h 1244353"/>
                  <a:gd name="connsiteX205" fmla="*/ 1753038 w 2073866"/>
                  <a:gd name="connsiteY205" fmla="*/ 1210654 h 1244353"/>
                  <a:gd name="connsiteX206" fmla="*/ 1728674 w 2073866"/>
                  <a:gd name="connsiteY206" fmla="*/ 1195855 h 1244353"/>
                  <a:gd name="connsiteX207" fmla="*/ 1724343 w 2073866"/>
                  <a:gd name="connsiteY207" fmla="*/ 1176725 h 1244353"/>
                  <a:gd name="connsiteX208" fmla="*/ 1713334 w 2073866"/>
                  <a:gd name="connsiteY208" fmla="*/ 1016825 h 1244353"/>
                  <a:gd name="connsiteX209" fmla="*/ 1702324 w 2073866"/>
                  <a:gd name="connsiteY209" fmla="*/ 950411 h 1244353"/>
                  <a:gd name="connsiteX210" fmla="*/ 1674351 w 2073866"/>
                  <a:gd name="connsiteY210" fmla="*/ 903849 h 1244353"/>
                  <a:gd name="connsiteX211" fmla="*/ 1610824 w 2073866"/>
                  <a:gd name="connsiteY211" fmla="*/ 934529 h 1244353"/>
                  <a:gd name="connsiteX212" fmla="*/ 1601259 w 2073866"/>
                  <a:gd name="connsiteY212" fmla="*/ 1001304 h 1244353"/>
                  <a:gd name="connsiteX213" fmla="*/ 1584295 w 2073866"/>
                  <a:gd name="connsiteY213" fmla="*/ 1183402 h 1244353"/>
                  <a:gd name="connsiteX214" fmla="*/ 1569496 w 2073866"/>
                  <a:gd name="connsiteY214" fmla="*/ 1214624 h 1244353"/>
                  <a:gd name="connsiteX215" fmla="*/ 1533221 w 2073866"/>
                  <a:gd name="connsiteY215" fmla="*/ 1182319 h 1244353"/>
                  <a:gd name="connsiteX216" fmla="*/ 1543147 w 2073866"/>
                  <a:gd name="connsiteY216" fmla="*/ 1087210 h 1244353"/>
                  <a:gd name="connsiteX217" fmla="*/ 1548380 w 2073866"/>
                  <a:gd name="connsiteY217" fmla="*/ 887606 h 1244353"/>
                  <a:gd name="connsiteX218" fmla="*/ 1513008 w 2073866"/>
                  <a:gd name="connsiteY218" fmla="*/ 566543 h 1244353"/>
                  <a:gd name="connsiteX219" fmla="*/ 1503803 w 2073866"/>
                  <a:gd name="connsiteY219" fmla="*/ 463132 h 1244353"/>
                  <a:gd name="connsiteX220" fmla="*/ 1529972 w 2073866"/>
                  <a:gd name="connsiteY220" fmla="*/ 424330 h 1244353"/>
                  <a:gd name="connsiteX221" fmla="*/ 1546034 w 2073866"/>
                  <a:gd name="connsiteY221" fmla="*/ 440211 h 1244353"/>
                  <a:gd name="connsiteX222" fmla="*/ 1554155 w 2073866"/>
                  <a:gd name="connsiteY222" fmla="*/ 487315 h 1244353"/>
                  <a:gd name="connsiteX223" fmla="*/ 1552351 w 2073866"/>
                  <a:gd name="connsiteY223" fmla="*/ 554451 h 1244353"/>
                  <a:gd name="connsiteX224" fmla="*/ 1596567 w 2073866"/>
                  <a:gd name="connsiteY224" fmla="*/ 655156 h 1244353"/>
                  <a:gd name="connsiteX225" fmla="*/ 1671644 w 2073866"/>
                  <a:gd name="connsiteY225" fmla="*/ 671759 h 1244353"/>
                  <a:gd name="connsiteX226" fmla="*/ 1745097 w 2073866"/>
                  <a:gd name="connsiteY226" fmla="*/ 618520 h 1244353"/>
                  <a:gd name="connsiteX227" fmla="*/ 1756467 w 2073866"/>
                  <a:gd name="connsiteY227" fmla="*/ 542179 h 1244353"/>
                  <a:gd name="connsiteX228" fmla="*/ 1734629 w 2073866"/>
                  <a:gd name="connsiteY228" fmla="*/ 499407 h 1244353"/>
                  <a:gd name="connsiteX229" fmla="*/ 1718386 w 2073866"/>
                  <a:gd name="connsiteY229" fmla="*/ 423608 h 1244353"/>
                  <a:gd name="connsiteX230" fmla="*/ 1731741 w 2073866"/>
                  <a:gd name="connsiteY230" fmla="*/ 397981 h 1244353"/>
                  <a:gd name="connsiteX231" fmla="*/ 1765671 w 2073866"/>
                  <a:gd name="connsiteY231" fmla="*/ 411877 h 1244353"/>
                  <a:gd name="connsiteX232" fmla="*/ 1779026 w 2073866"/>
                  <a:gd name="connsiteY232" fmla="*/ 451040 h 1244353"/>
                  <a:gd name="connsiteX233" fmla="*/ 1704490 w 2073866"/>
                  <a:gd name="connsiteY233" fmla="*/ 464756 h 1244353"/>
                  <a:gd name="connsiteX234" fmla="*/ 1691135 w 2073866"/>
                  <a:gd name="connsiteY234" fmla="*/ 469990 h 1244353"/>
                  <a:gd name="connsiteX235" fmla="*/ 1571662 w 2073866"/>
                  <a:gd name="connsiteY235" fmla="*/ 503919 h 1244353"/>
                  <a:gd name="connsiteX236" fmla="*/ 1570579 w 2073866"/>
                  <a:gd name="connsiteY236" fmla="*/ 463132 h 1244353"/>
                  <a:gd name="connsiteX237" fmla="*/ 1668215 w 2073866"/>
                  <a:gd name="connsiteY237" fmla="*/ 427398 h 1244353"/>
                  <a:gd name="connsiteX238" fmla="*/ 1692398 w 2073866"/>
                  <a:gd name="connsiteY238" fmla="*/ 421082 h 1244353"/>
                  <a:gd name="connsiteX239" fmla="*/ 1703588 w 2073866"/>
                  <a:gd name="connsiteY239" fmla="*/ 426676 h 1244353"/>
                  <a:gd name="connsiteX240" fmla="*/ 1704490 w 2073866"/>
                  <a:gd name="connsiteY240" fmla="*/ 464756 h 1244353"/>
                  <a:gd name="connsiteX241" fmla="*/ 1744736 w 2073866"/>
                  <a:gd name="connsiteY241" fmla="*/ 555534 h 1244353"/>
                  <a:gd name="connsiteX242" fmla="*/ 1649626 w 2073866"/>
                  <a:gd name="connsiteY242" fmla="*/ 657502 h 1244353"/>
                  <a:gd name="connsiteX243" fmla="*/ 1582670 w 2073866"/>
                  <a:gd name="connsiteY243" fmla="*/ 517454 h 1244353"/>
                  <a:gd name="connsiteX244" fmla="*/ 1701963 w 2073866"/>
                  <a:gd name="connsiteY244" fmla="*/ 490744 h 1244353"/>
                  <a:gd name="connsiteX245" fmla="*/ 1744736 w 2073866"/>
                  <a:gd name="connsiteY245" fmla="*/ 555534 h 1244353"/>
                  <a:gd name="connsiteX246" fmla="*/ 2041254 w 2073866"/>
                  <a:gd name="connsiteY246" fmla="*/ 172208 h 1244353"/>
                  <a:gd name="connsiteX247" fmla="*/ 1895972 w 2073866"/>
                  <a:gd name="connsiteY247" fmla="*/ 399425 h 1244353"/>
                  <a:gd name="connsiteX248" fmla="*/ 1862044 w 2073866"/>
                  <a:gd name="connsiteY248" fmla="*/ 395815 h 1244353"/>
                  <a:gd name="connsiteX249" fmla="*/ 1844718 w 2073866"/>
                  <a:gd name="connsiteY249" fmla="*/ 348711 h 1244353"/>
                  <a:gd name="connsiteX250" fmla="*/ 1750331 w 2073866"/>
                  <a:gd name="connsiteY250" fmla="*/ 377046 h 1244353"/>
                  <a:gd name="connsiteX251" fmla="*/ 1716041 w 2073866"/>
                  <a:gd name="connsiteY251" fmla="*/ 384265 h 1244353"/>
                  <a:gd name="connsiteX252" fmla="*/ 1577256 w 2073866"/>
                  <a:gd name="connsiteY252" fmla="*/ 444002 h 1244353"/>
                  <a:gd name="connsiteX253" fmla="*/ 1557224 w 2073866"/>
                  <a:gd name="connsiteY253" fmla="*/ 430466 h 1244353"/>
                  <a:gd name="connsiteX254" fmla="*/ 1555780 w 2073866"/>
                  <a:gd name="connsiteY254" fmla="*/ 427939 h 1244353"/>
                  <a:gd name="connsiteX255" fmla="*/ 1543688 w 2073866"/>
                  <a:gd name="connsiteY255" fmla="*/ 413321 h 1244353"/>
                  <a:gd name="connsiteX256" fmla="*/ 1521490 w 2073866"/>
                  <a:gd name="connsiteY256" fmla="*/ 408448 h 1244353"/>
                  <a:gd name="connsiteX257" fmla="*/ 1495321 w 2073866"/>
                  <a:gd name="connsiteY257" fmla="*/ 429564 h 1244353"/>
                  <a:gd name="connsiteX258" fmla="*/ 1493336 w 2073866"/>
                  <a:gd name="connsiteY258" fmla="*/ 433534 h 1244353"/>
                  <a:gd name="connsiteX259" fmla="*/ 1493156 w 2073866"/>
                  <a:gd name="connsiteY259" fmla="*/ 434076 h 1244353"/>
                  <a:gd name="connsiteX260" fmla="*/ 1491712 w 2073866"/>
                  <a:gd name="connsiteY260" fmla="*/ 437504 h 1244353"/>
                  <a:gd name="connsiteX261" fmla="*/ 1491351 w 2073866"/>
                  <a:gd name="connsiteY261" fmla="*/ 438587 h 1244353"/>
                  <a:gd name="connsiteX262" fmla="*/ 1490449 w 2073866"/>
                  <a:gd name="connsiteY262" fmla="*/ 441655 h 1244353"/>
                  <a:gd name="connsiteX263" fmla="*/ 1490087 w 2073866"/>
                  <a:gd name="connsiteY263" fmla="*/ 442919 h 1244353"/>
                  <a:gd name="connsiteX264" fmla="*/ 1489185 w 2073866"/>
                  <a:gd name="connsiteY264" fmla="*/ 447250 h 1244353"/>
                  <a:gd name="connsiteX265" fmla="*/ 1487922 w 2073866"/>
                  <a:gd name="connsiteY265" fmla="*/ 458440 h 1244353"/>
                  <a:gd name="connsiteX266" fmla="*/ 1479259 w 2073866"/>
                  <a:gd name="connsiteY266" fmla="*/ 488037 h 1244353"/>
                  <a:gd name="connsiteX267" fmla="*/ 1434502 w 2073866"/>
                  <a:gd name="connsiteY267" fmla="*/ 493812 h 1244353"/>
                  <a:gd name="connsiteX268" fmla="*/ 1374765 w 2073866"/>
                  <a:gd name="connsiteY268" fmla="*/ 517815 h 1244353"/>
                  <a:gd name="connsiteX269" fmla="*/ 1353289 w 2073866"/>
                  <a:gd name="connsiteY269" fmla="*/ 540916 h 1244353"/>
                  <a:gd name="connsiteX270" fmla="*/ 1327481 w 2073866"/>
                  <a:gd name="connsiteY270" fmla="*/ 552286 h 1244353"/>
                  <a:gd name="connsiteX271" fmla="*/ 1295356 w 2073866"/>
                  <a:gd name="connsiteY271" fmla="*/ 543082 h 1244353"/>
                  <a:gd name="connsiteX272" fmla="*/ 1173717 w 2073866"/>
                  <a:gd name="connsiteY272" fmla="*/ 547593 h 1244353"/>
                  <a:gd name="connsiteX273" fmla="*/ 1125170 w 2073866"/>
                  <a:gd name="connsiteY273" fmla="*/ 628987 h 1244353"/>
                  <a:gd name="connsiteX274" fmla="*/ 1104415 w 2073866"/>
                  <a:gd name="connsiteY274" fmla="*/ 654253 h 1244353"/>
                  <a:gd name="connsiteX275" fmla="*/ 1030962 w 2073866"/>
                  <a:gd name="connsiteY275" fmla="*/ 688904 h 1244353"/>
                  <a:gd name="connsiteX276" fmla="*/ 1008042 w 2073866"/>
                  <a:gd name="connsiteY276" fmla="*/ 671579 h 1244353"/>
                  <a:gd name="connsiteX277" fmla="*/ 936033 w 2073866"/>
                  <a:gd name="connsiteY277" fmla="*/ 717239 h 1244353"/>
                  <a:gd name="connsiteX278" fmla="*/ 919790 w 2073866"/>
                  <a:gd name="connsiteY278" fmla="*/ 743227 h 1244353"/>
                  <a:gd name="connsiteX279" fmla="*/ 819086 w 2073866"/>
                  <a:gd name="connsiteY279" fmla="*/ 786541 h 1244353"/>
                  <a:gd name="connsiteX280" fmla="*/ 778480 w 2073866"/>
                  <a:gd name="connsiteY280" fmla="*/ 805851 h 1244353"/>
                  <a:gd name="connsiteX281" fmla="*/ 708275 w 2073866"/>
                  <a:gd name="connsiteY281" fmla="*/ 783112 h 1244353"/>
                  <a:gd name="connsiteX282" fmla="*/ 666947 w 2073866"/>
                  <a:gd name="connsiteY282" fmla="*/ 675549 h 1244353"/>
                  <a:gd name="connsiteX283" fmla="*/ 665322 w 2073866"/>
                  <a:gd name="connsiteY283" fmla="*/ 672481 h 1244353"/>
                  <a:gd name="connsiteX284" fmla="*/ 664962 w 2073866"/>
                  <a:gd name="connsiteY284" fmla="*/ 671579 h 1244353"/>
                  <a:gd name="connsiteX285" fmla="*/ 663879 w 2073866"/>
                  <a:gd name="connsiteY285" fmla="*/ 669233 h 1244353"/>
                  <a:gd name="connsiteX286" fmla="*/ 663518 w 2073866"/>
                  <a:gd name="connsiteY286" fmla="*/ 668691 h 1244353"/>
                  <a:gd name="connsiteX287" fmla="*/ 662255 w 2073866"/>
                  <a:gd name="connsiteY287" fmla="*/ 665984 h 1244353"/>
                  <a:gd name="connsiteX288" fmla="*/ 662074 w 2073866"/>
                  <a:gd name="connsiteY288" fmla="*/ 665443 h 1244353"/>
                  <a:gd name="connsiteX289" fmla="*/ 661172 w 2073866"/>
                  <a:gd name="connsiteY289" fmla="*/ 663277 h 1244353"/>
                  <a:gd name="connsiteX290" fmla="*/ 660991 w 2073866"/>
                  <a:gd name="connsiteY290" fmla="*/ 662736 h 1244353"/>
                  <a:gd name="connsiteX291" fmla="*/ 659367 w 2073866"/>
                  <a:gd name="connsiteY291" fmla="*/ 657863 h 1244353"/>
                  <a:gd name="connsiteX292" fmla="*/ 659187 w 2073866"/>
                  <a:gd name="connsiteY292" fmla="*/ 657321 h 1244353"/>
                  <a:gd name="connsiteX293" fmla="*/ 658645 w 2073866"/>
                  <a:gd name="connsiteY293" fmla="*/ 655336 h 1244353"/>
                  <a:gd name="connsiteX294" fmla="*/ 658645 w 2073866"/>
                  <a:gd name="connsiteY294" fmla="*/ 655156 h 1244353"/>
                  <a:gd name="connsiteX295" fmla="*/ 658104 w 2073866"/>
                  <a:gd name="connsiteY295" fmla="*/ 652990 h 1244353"/>
                  <a:gd name="connsiteX296" fmla="*/ 658104 w 2073866"/>
                  <a:gd name="connsiteY296" fmla="*/ 652629 h 1244353"/>
                  <a:gd name="connsiteX297" fmla="*/ 657743 w 2073866"/>
                  <a:gd name="connsiteY297" fmla="*/ 650824 h 1244353"/>
                  <a:gd name="connsiteX298" fmla="*/ 657743 w 2073866"/>
                  <a:gd name="connsiteY298" fmla="*/ 650463 h 1244353"/>
                  <a:gd name="connsiteX299" fmla="*/ 657201 w 2073866"/>
                  <a:gd name="connsiteY299" fmla="*/ 646312 h 1244353"/>
                  <a:gd name="connsiteX300" fmla="*/ 657201 w 2073866"/>
                  <a:gd name="connsiteY300" fmla="*/ 645952 h 1244353"/>
                  <a:gd name="connsiteX301" fmla="*/ 657021 w 2073866"/>
                  <a:gd name="connsiteY301" fmla="*/ 643967 h 1244353"/>
                  <a:gd name="connsiteX302" fmla="*/ 657021 w 2073866"/>
                  <a:gd name="connsiteY302" fmla="*/ 643967 h 1244353"/>
                  <a:gd name="connsiteX303" fmla="*/ 657021 w 2073866"/>
                  <a:gd name="connsiteY303" fmla="*/ 641801 h 1244353"/>
                  <a:gd name="connsiteX304" fmla="*/ 657021 w 2073866"/>
                  <a:gd name="connsiteY304" fmla="*/ 641620 h 1244353"/>
                  <a:gd name="connsiteX305" fmla="*/ 657021 w 2073866"/>
                  <a:gd name="connsiteY305" fmla="*/ 639635 h 1244353"/>
                  <a:gd name="connsiteX306" fmla="*/ 657021 w 2073866"/>
                  <a:gd name="connsiteY306" fmla="*/ 639455 h 1244353"/>
                  <a:gd name="connsiteX307" fmla="*/ 658465 w 2073866"/>
                  <a:gd name="connsiteY307" fmla="*/ 613466 h 1244353"/>
                  <a:gd name="connsiteX308" fmla="*/ 670917 w 2073866"/>
                  <a:gd name="connsiteY308" fmla="*/ 553368 h 1244353"/>
                  <a:gd name="connsiteX309" fmla="*/ 652509 w 2073866"/>
                  <a:gd name="connsiteY309" fmla="*/ 510596 h 1244353"/>
                  <a:gd name="connsiteX310" fmla="*/ 651065 w 2073866"/>
                  <a:gd name="connsiteY310" fmla="*/ 459342 h 1244353"/>
                  <a:gd name="connsiteX311" fmla="*/ 689326 w 2073866"/>
                  <a:gd name="connsiteY311" fmla="*/ 442197 h 1244353"/>
                  <a:gd name="connsiteX312" fmla="*/ 917625 w 2073866"/>
                  <a:gd name="connsiteY312" fmla="*/ 372173 h 1244353"/>
                  <a:gd name="connsiteX313" fmla="*/ 1511925 w 2073866"/>
                  <a:gd name="connsiteY313" fmla="*/ 185202 h 1244353"/>
                  <a:gd name="connsiteX314" fmla="*/ 1655582 w 2073866"/>
                  <a:gd name="connsiteY314" fmla="*/ 146942 h 1244353"/>
                  <a:gd name="connsiteX315" fmla="*/ 1726688 w 2073866"/>
                  <a:gd name="connsiteY315" fmla="*/ 130880 h 1244353"/>
                  <a:gd name="connsiteX316" fmla="*/ 1741488 w 2073866"/>
                  <a:gd name="connsiteY316" fmla="*/ 102004 h 1244353"/>
                  <a:gd name="connsiteX317" fmla="*/ 1723801 w 2073866"/>
                  <a:gd name="connsiteY317" fmla="*/ 42809 h 1244353"/>
                  <a:gd name="connsiteX318" fmla="*/ 1743653 w 2073866"/>
                  <a:gd name="connsiteY318" fmla="*/ 16459 h 1244353"/>
                  <a:gd name="connsiteX319" fmla="*/ 1891461 w 2073866"/>
                  <a:gd name="connsiteY319" fmla="*/ 57246 h 1244353"/>
                  <a:gd name="connsiteX320" fmla="*/ 1891822 w 2073866"/>
                  <a:gd name="connsiteY320" fmla="*/ 57246 h 1244353"/>
                  <a:gd name="connsiteX321" fmla="*/ 1895793 w 2073866"/>
                  <a:gd name="connsiteY321" fmla="*/ 58329 h 1244353"/>
                  <a:gd name="connsiteX322" fmla="*/ 1896514 w 2073866"/>
                  <a:gd name="connsiteY322" fmla="*/ 58510 h 1244353"/>
                  <a:gd name="connsiteX323" fmla="*/ 1900484 w 2073866"/>
                  <a:gd name="connsiteY323" fmla="*/ 59773 h 1244353"/>
                  <a:gd name="connsiteX324" fmla="*/ 1901387 w 2073866"/>
                  <a:gd name="connsiteY324" fmla="*/ 59954 h 1244353"/>
                  <a:gd name="connsiteX325" fmla="*/ 1905538 w 2073866"/>
                  <a:gd name="connsiteY325" fmla="*/ 61217 h 1244353"/>
                  <a:gd name="connsiteX326" fmla="*/ 1905898 w 2073866"/>
                  <a:gd name="connsiteY326" fmla="*/ 61397 h 1244353"/>
                  <a:gd name="connsiteX327" fmla="*/ 1910230 w 2073866"/>
                  <a:gd name="connsiteY327" fmla="*/ 62661 h 1244353"/>
                  <a:gd name="connsiteX328" fmla="*/ 1910591 w 2073866"/>
                  <a:gd name="connsiteY328" fmla="*/ 62841 h 1244353"/>
                  <a:gd name="connsiteX329" fmla="*/ 1914922 w 2073866"/>
                  <a:gd name="connsiteY329" fmla="*/ 64104 h 1244353"/>
                  <a:gd name="connsiteX330" fmla="*/ 1915283 w 2073866"/>
                  <a:gd name="connsiteY330" fmla="*/ 64285 h 1244353"/>
                  <a:gd name="connsiteX331" fmla="*/ 1946505 w 2073866"/>
                  <a:gd name="connsiteY331" fmla="*/ 73669 h 1244353"/>
                  <a:gd name="connsiteX332" fmla="*/ 1946505 w 2073866"/>
                  <a:gd name="connsiteY332" fmla="*/ 73669 h 1244353"/>
                  <a:gd name="connsiteX333" fmla="*/ 1950295 w 2073866"/>
                  <a:gd name="connsiteY333" fmla="*/ 74752 h 1244353"/>
                  <a:gd name="connsiteX334" fmla="*/ 1951017 w 2073866"/>
                  <a:gd name="connsiteY334" fmla="*/ 74933 h 1244353"/>
                  <a:gd name="connsiteX335" fmla="*/ 1954626 w 2073866"/>
                  <a:gd name="connsiteY335" fmla="*/ 76016 h 1244353"/>
                  <a:gd name="connsiteX336" fmla="*/ 1955168 w 2073866"/>
                  <a:gd name="connsiteY336" fmla="*/ 76196 h 1244353"/>
                  <a:gd name="connsiteX337" fmla="*/ 1958778 w 2073866"/>
                  <a:gd name="connsiteY337" fmla="*/ 77279 h 1244353"/>
                  <a:gd name="connsiteX338" fmla="*/ 1959499 w 2073866"/>
                  <a:gd name="connsiteY338" fmla="*/ 77459 h 1244353"/>
                  <a:gd name="connsiteX339" fmla="*/ 1962928 w 2073866"/>
                  <a:gd name="connsiteY339" fmla="*/ 78542 h 1244353"/>
                  <a:gd name="connsiteX340" fmla="*/ 1963650 w 2073866"/>
                  <a:gd name="connsiteY340" fmla="*/ 78723 h 1244353"/>
                  <a:gd name="connsiteX341" fmla="*/ 1967080 w 2073866"/>
                  <a:gd name="connsiteY341" fmla="*/ 79806 h 1244353"/>
                  <a:gd name="connsiteX342" fmla="*/ 1967621 w 2073866"/>
                  <a:gd name="connsiteY342" fmla="*/ 79986 h 1244353"/>
                  <a:gd name="connsiteX343" fmla="*/ 1981156 w 2073866"/>
                  <a:gd name="connsiteY343" fmla="*/ 84137 h 1244353"/>
                  <a:gd name="connsiteX344" fmla="*/ 1982239 w 2073866"/>
                  <a:gd name="connsiteY344" fmla="*/ 84498 h 1244353"/>
                  <a:gd name="connsiteX345" fmla="*/ 1984585 w 2073866"/>
                  <a:gd name="connsiteY345" fmla="*/ 85220 h 1244353"/>
                  <a:gd name="connsiteX346" fmla="*/ 1985849 w 2073866"/>
                  <a:gd name="connsiteY346" fmla="*/ 85581 h 1244353"/>
                  <a:gd name="connsiteX347" fmla="*/ 1988195 w 2073866"/>
                  <a:gd name="connsiteY347" fmla="*/ 86303 h 1244353"/>
                  <a:gd name="connsiteX348" fmla="*/ 1989458 w 2073866"/>
                  <a:gd name="connsiteY348" fmla="*/ 86664 h 1244353"/>
                  <a:gd name="connsiteX349" fmla="*/ 1991444 w 2073866"/>
                  <a:gd name="connsiteY349" fmla="*/ 87205 h 1244353"/>
                  <a:gd name="connsiteX350" fmla="*/ 1992706 w 2073866"/>
                  <a:gd name="connsiteY350" fmla="*/ 87566 h 1244353"/>
                  <a:gd name="connsiteX351" fmla="*/ 1994511 w 2073866"/>
                  <a:gd name="connsiteY351" fmla="*/ 88107 h 1244353"/>
                  <a:gd name="connsiteX352" fmla="*/ 1995775 w 2073866"/>
                  <a:gd name="connsiteY352" fmla="*/ 88468 h 1244353"/>
                  <a:gd name="connsiteX353" fmla="*/ 1997399 w 2073866"/>
                  <a:gd name="connsiteY353" fmla="*/ 89010 h 1244353"/>
                  <a:gd name="connsiteX354" fmla="*/ 1998842 w 2073866"/>
                  <a:gd name="connsiteY354" fmla="*/ 89371 h 1244353"/>
                  <a:gd name="connsiteX355" fmla="*/ 2000287 w 2073866"/>
                  <a:gd name="connsiteY355" fmla="*/ 89912 h 1244353"/>
                  <a:gd name="connsiteX356" fmla="*/ 2001911 w 2073866"/>
                  <a:gd name="connsiteY356" fmla="*/ 90454 h 1244353"/>
                  <a:gd name="connsiteX357" fmla="*/ 2003174 w 2073866"/>
                  <a:gd name="connsiteY357" fmla="*/ 90814 h 1244353"/>
                  <a:gd name="connsiteX358" fmla="*/ 2004799 w 2073866"/>
                  <a:gd name="connsiteY358" fmla="*/ 91356 h 1244353"/>
                  <a:gd name="connsiteX359" fmla="*/ 2006061 w 2073866"/>
                  <a:gd name="connsiteY359" fmla="*/ 91717 h 1244353"/>
                  <a:gd name="connsiteX360" fmla="*/ 2007506 w 2073866"/>
                  <a:gd name="connsiteY360" fmla="*/ 92078 h 1244353"/>
                  <a:gd name="connsiteX361" fmla="*/ 2008589 w 2073866"/>
                  <a:gd name="connsiteY361" fmla="*/ 92439 h 1244353"/>
                  <a:gd name="connsiteX362" fmla="*/ 2010032 w 2073866"/>
                  <a:gd name="connsiteY362" fmla="*/ 92980 h 1244353"/>
                  <a:gd name="connsiteX363" fmla="*/ 2010934 w 2073866"/>
                  <a:gd name="connsiteY363" fmla="*/ 93341 h 1244353"/>
                  <a:gd name="connsiteX364" fmla="*/ 2013100 w 2073866"/>
                  <a:gd name="connsiteY364" fmla="*/ 94063 h 1244353"/>
                  <a:gd name="connsiteX365" fmla="*/ 2041254 w 2073866"/>
                  <a:gd name="connsiteY365" fmla="*/ 172208 h 12443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Lst>
                <a:rect l="l" t="t" r="r" b="b"/>
                <a:pathLst>
                  <a:path w="2073866" h="1244353">
                    <a:moveTo>
                      <a:pt x="2062369" y="105974"/>
                    </a:moveTo>
                    <a:cubicBezTo>
                      <a:pt x="2049917" y="94965"/>
                      <a:pt x="2035660" y="88829"/>
                      <a:pt x="2020499" y="83776"/>
                    </a:cubicBezTo>
                    <a:cubicBezTo>
                      <a:pt x="1980435" y="70421"/>
                      <a:pt x="1795268" y="17181"/>
                      <a:pt x="1743112" y="1841"/>
                    </a:cubicBezTo>
                    <a:cubicBezTo>
                      <a:pt x="1718386" y="-5378"/>
                      <a:pt x="1706115" y="9240"/>
                      <a:pt x="1711348" y="35048"/>
                    </a:cubicBezTo>
                    <a:cubicBezTo>
                      <a:pt x="1714777" y="52374"/>
                      <a:pt x="1720913" y="69338"/>
                      <a:pt x="1725245" y="86664"/>
                    </a:cubicBezTo>
                    <a:cubicBezTo>
                      <a:pt x="1731381" y="111389"/>
                      <a:pt x="1729937" y="114096"/>
                      <a:pt x="1706295" y="120593"/>
                    </a:cubicBezTo>
                    <a:cubicBezTo>
                      <a:pt x="1650348" y="136113"/>
                      <a:pt x="1594401" y="152356"/>
                      <a:pt x="1537913" y="166253"/>
                    </a:cubicBezTo>
                    <a:cubicBezTo>
                      <a:pt x="1447676" y="188270"/>
                      <a:pt x="1147007" y="287170"/>
                      <a:pt x="1084021" y="305759"/>
                    </a:cubicBezTo>
                    <a:cubicBezTo>
                      <a:pt x="970684" y="339146"/>
                      <a:pt x="858249" y="375241"/>
                      <a:pt x="745272" y="409892"/>
                    </a:cubicBezTo>
                    <a:cubicBezTo>
                      <a:pt x="717480" y="418374"/>
                      <a:pt x="689145" y="424691"/>
                      <a:pt x="661713" y="434256"/>
                    </a:cubicBezTo>
                    <a:cubicBezTo>
                      <a:pt x="630852" y="444904"/>
                      <a:pt x="619302" y="463854"/>
                      <a:pt x="620746" y="496700"/>
                    </a:cubicBezTo>
                    <a:cubicBezTo>
                      <a:pt x="620926" y="502114"/>
                      <a:pt x="624897" y="508611"/>
                      <a:pt x="618761" y="512040"/>
                    </a:cubicBezTo>
                    <a:cubicBezTo>
                      <a:pt x="603781" y="520342"/>
                      <a:pt x="602157" y="536223"/>
                      <a:pt x="596021" y="549579"/>
                    </a:cubicBezTo>
                    <a:cubicBezTo>
                      <a:pt x="581944" y="580259"/>
                      <a:pt x="568589" y="611301"/>
                      <a:pt x="554512" y="641801"/>
                    </a:cubicBezTo>
                    <a:cubicBezTo>
                      <a:pt x="547474" y="656961"/>
                      <a:pt x="538269" y="670315"/>
                      <a:pt x="520583" y="676993"/>
                    </a:cubicBezTo>
                    <a:cubicBezTo>
                      <a:pt x="519139" y="658224"/>
                      <a:pt x="520402" y="641801"/>
                      <a:pt x="516612" y="626641"/>
                    </a:cubicBezTo>
                    <a:cubicBezTo>
                      <a:pt x="498565" y="554812"/>
                      <a:pt x="420600" y="545247"/>
                      <a:pt x="370790" y="570513"/>
                    </a:cubicBezTo>
                    <a:cubicBezTo>
                      <a:pt x="322242" y="595058"/>
                      <a:pt x="296615" y="662375"/>
                      <a:pt x="326754" y="712907"/>
                    </a:cubicBezTo>
                    <a:cubicBezTo>
                      <a:pt x="333432" y="724277"/>
                      <a:pt x="331627" y="731135"/>
                      <a:pt x="322603" y="739437"/>
                    </a:cubicBezTo>
                    <a:cubicBezTo>
                      <a:pt x="284523" y="774268"/>
                      <a:pt x="252579" y="815236"/>
                      <a:pt x="216845" y="852414"/>
                    </a:cubicBezTo>
                    <a:cubicBezTo>
                      <a:pt x="188511" y="882192"/>
                      <a:pt x="166674" y="915399"/>
                      <a:pt x="160899" y="957449"/>
                    </a:cubicBezTo>
                    <a:cubicBezTo>
                      <a:pt x="158914" y="971346"/>
                      <a:pt x="154402" y="984881"/>
                      <a:pt x="151153" y="998417"/>
                    </a:cubicBezTo>
                    <a:cubicBezTo>
                      <a:pt x="139964" y="1043716"/>
                      <a:pt x="124624" y="1085586"/>
                      <a:pt x="82032" y="1112837"/>
                    </a:cubicBezTo>
                    <a:cubicBezTo>
                      <a:pt x="59292" y="1127455"/>
                      <a:pt x="39440" y="1146586"/>
                      <a:pt x="18866" y="1164272"/>
                    </a:cubicBezTo>
                    <a:cubicBezTo>
                      <a:pt x="8218" y="1173476"/>
                      <a:pt x="-2791" y="1185026"/>
                      <a:pt x="638" y="1200186"/>
                    </a:cubicBezTo>
                    <a:cubicBezTo>
                      <a:pt x="4609" y="1218414"/>
                      <a:pt x="16339" y="1231950"/>
                      <a:pt x="35469" y="1237364"/>
                    </a:cubicBezTo>
                    <a:cubicBezTo>
                      <a:pt x="45757" y="1240251"/>
                      <a:pt x="55683" y="1240251"/>
                      <a:pt x="65789" y="1236642"/>
                    </a:cubicBezTo>
                    <a:cubicBezTo>
                      <a:pt x="80949" y="1231228"/>
                      <a:pt x="95206" y="1223648"/>
                      <a:pt x="107479" y="1213541"/>
                    </a:cubicBezTo>
                    <a:cubicBezTo>
                      <a:pt x="142129" y="1185026"/>
                      <a:pt x="178946" y="1159038"/>
                      <a:pt x="208002" y="1124027"/>
                    </a:cubicBezTo>
                    <a:cubicBezTo>
                      <a:pt x="213597" y="1117349"/>
                      <a:pt x="248790" y="1025849"/>
                      <a:pt x="269724" y="990476"/>
                    </a:cubicBezTo>
                    <a:cubicBezTo>
                      <a:pt x="278929" y="974774"/>
                      <a:pt x="296074" y="973511"/>
                      <a:pt x="309428" y="985423"/>
                    </a:cubicBezTo>
                    <a:cubicBezTo>
                      <a:pt x="346786" y="1019352"/>
                      <a:pt x="363390" y="1058695"/>
                      <a:pt x="349494" y="1112115"/>
                    </a:cubicBezTo>
                    <a:cubicBezTo>
                      <a:pt x="341011" y="1144781"/>
                      <a:pt x="333792" y="1177807"/>
                      <a:pt x="326213" y="1210834"/>
                    </a:cubicBezTo>
                    <a:cubicBezTo>
                      <a:pt x="321701" y="1230506"/>
                      <a:pt x="338485" y="1238808"/>
                      <a:pt x="361946" y="1242417"/>
                    </a:cubicBezTo>
                    <a:cubicBezTo>
                      <a:pt x="393890" y="1244222"/>
                      <a:pt x="405440" y="1229784"/>
                      <a:pt x="410855" y="1214083"/>
                    </a:cubicBezTo>
                    <a:cubicBezTo>
                      <a:pt x="425654" y="1171491"/>
                      <a:pt x="441355" y="1129260"/>
                      <a:pt x="452003" y="1085586"/>
                    </a:cubicBezTo>
                    <a:cubicBezTo>
                      <a:pt x="460124" y="1052559"/>
                      <a:pt x="458680" y="1020615"/>
                      <a:pt x="440813" y="990476"/>
                    </a:cubicBezTo>
                    <a:cubicBezTo>
                      <a:pt x="434136" y="979286"/>
                      <a:pt x="428902" y="967014"/>
                      <a:pt x="422585" y="955464"/>
                    </a:cubicBezTo>
                    <a:cubicBezTo>
                      <a:pt x="417171" y="945718"/>
                      <a:pt x="416810" y="938500"/>
                      <a:pt x="424029" y="927671"/>
                    </a:cubicBezTo>
                    <a:cubicBezTo>
                      <a:pt x="453988" y="882372"/>
                      <a:pt x="502716" y="806212"/>
                      <a:pt x="508672" y="801520"/>
                    </a:cubicBezTo>
                    <a:cubicBezTo>
                      <a:pt x="527441" y="787443"/>
                      <a:pt x="567867" y="748461"/>
                      <a:pt x="586095" y="733481"/>
                    </a:cubicBezTo>
                    <a:cubicBezTo>
                      <a:pt x="607932" y="715434"/>
                      <a:pt x="632116" y="699552"/>
                      <a:pt x="646193" y="673745"/>
                    </a:cubicBezTo>
                    <a:cubicBezTo>
                      <a:pt x="654133" y="680422"/>
                      <a:pt x="683911" y="765425"/>
                      <a:pt x="696725" y="798632"/>
                    </a:cubicBezTo>
                    <a:cubicBezTo>
                      <a:pt x="708095" y="828050"/>
                      <a:pt x="719645" y="834366"/>
                      <a:pt x="750326" y="831839"/>
                    </a:cubicBezTo>
                    <a:cubicBezTo>
                      <a:pt x="761876" y="830757"/>
                      <a:pt x="772343" y="827508"/>
                      <a:pt x="782450" y="822274"/>
                    </a:cubicBezTo>
                    <a:cubicBezTo>
                      <a:pt x="825764" y="799896"/>
                      <a:pt x="871243" y="782029"/>
                      <a:pt x="916722" y="764523"/>
                    </a:cubicBezTo>
                    <a:cubicBezTo>
                      <a:pt x="940545" y="755319"/>
                      <a:pt x="940545" y="755319"/>
                      <a:pt x="949208" y="780585"/>
                    </a:cubicBezTo>
                    <a:cubicBezTo>
                      <a:pt x="958954" y="808919"/>
                      <a:pt x="968338" y="837434"/>
                      <a:pt x="979166" y="865408"/>
                    </a:cubicBezTo>
                    <a:cubicBezTo>
                      <a:pt x="995770" y="907999"/>
                      <a:pt x="997033" y="908180"/>
                      <a:pt x="1040347" y="895908"/>
                    </a:cubicBezTo>
                    <a:cubicBezTo>
                      <a:pt x="1043956" y="903487"/>
                      <a:pt x="1040528" y="910526"/>
                      <a:pt x="1039084" y="917745"/>
                    </a:cubicBezTo>
                    <a:cubicBezTo>
                      <a:pt x="1023383" y="997875"/>
                      <a:pt x="1007501" y="1077825"/>
                      <a:pt x="1002267" y="1159580"/>
                    </a:cubicBezTo>
                    <a:cubicBezTo>
                      <a:pt x="1001184" y="1177627"/>
                      <a:pt x="1002267" y="1195133"/>
                      <a:pt x="1005155" y="1212639"/>
                    </a:cubicBezTo>
                    <a:cubicBezTo>
                      <a:pt x="1007320" y="1225994"/>
                      <a:pt x="1014720" y="1235920"/>
                      <a:pt x="1026270" y="1240432"/>
                    </a:cubicBezTo>
                    <a:cubicBezTo>
                      <a:pt x="1050995" y="1250178"/>
                      <a:pt x="1081314" y="1241695"/>
                      <a:pt x="1087631" y="1215707"/>
                    </a:cubicBezTo>
                    <a:cubicBezTo>
                      <a:pt x="1091060" y="1201810"/>
                      <a:pt x="1096474" y="1064831"/>
                      <a:pt x="1108566" y="1017366"/>
                    </a:cubicBezTo>
                    <a:cubicBezTo>
                      <a:pt x="1112176" y="1002929"/>
                      <a:pt x="1116507" y="984520"/>
                      <a:pt x="1129681" y="974955"/>
                    </a:cubicBezTo>
                    <a:cubicBezTo>
                      <a:pt x="1140510" y="967014"/>
                      <a:pt x="1159279" y="968097"/>
                      <a:pt x="1164332" y="979648"/>
                    </a:cubicBezTo>
                    <a:cubicBezTo>
                      <a:pt x="1173537" y="1000943"/>
                      <a:pt x="1176605" y="1024946"/>
                      <a:pt x="1177327" y="1049491"/>
                    </a:cubicBezTo>
                    <a:cubicBezTo>
                      <a:pt x="1178048" y="1081435"/>
                      <a:pt x="1180756" y="1113198"/>
                      <a:pt x="1182741" y="1145142"/>
                    </a:cubicBezTo>
                    <a:cubicBezTo>
                      <a:pt x="1184184" y="1167701"/>
                      <a:pt x="1187794" y="1189899"/>
                      <a:pt x="1193208" y="1211737"/>
                    </a:cubicBezTo>
                    <a:cubicBezTo>
                      <a:pt x="1197901" y="1230686"/>
                      <a:pt x="1215046" y="1238447"/>
                      <a:pt x="1241575" y="1238627"/>
                    </a:cubicBezTo>
                    <a:cubicBezTo>
                      <a:pt x="1263773" y="1238447"/>
                      <a:pt x="1282001" y="1226174"/>
                      <a:pt x="1274421" y="1193689"/>
                    </a:cubicBezTo>
                    <a:cubicBezTo>
                      <a:pt x="1270090" y="1158136"/>
                      <a:pt x="1259262" y="1082698"/>
                      <a:pt x="1254750" y="1032346"/>
                    </a:cubicBezTo>
                    <a:cubicBezTo>
                      <a:pt x="1255652" y="968819"/>
                      <a:pt x="1264676" y="916843"/>
                      <a:pt x="1283445" y="861076"/>
                    </a:cubicBezTo>
                    <a:cubicBezTo>
                      <a:pt x="1287596" y="848984"/>
                      <a:pt x="1293191" y="838697"/>
                      <a:pt x="1303117" y="831118"/>
                    </a:cubicBezTo>
                    <a:cubicBezTo>
                      <a:pt x="1332714" y="808198"/>
                      <a:pt x="1359966" y="782570"/>
                      <a:pt x="1388120" y="757845"/>
                    </a:cubicBezTo>
                    <a:cubicBezTo>
                      <a:pt x="1403821" y="744129"/>
                      <a:pt x="1417357" y="728789"/>
                      <a:pt x="1429809" y="712185"/>
                    </a:cubicBezTo>
                    <a:cubicBezTo>
                      <a:pt x="1434502" y="705869"/>
                      <a:pt x="1437750" y="699733"/>
                      <a:pt x="1438291" y="691972"/>
                    </a:cubicBezTo>
                    <a:cubicBezTo>
                      <a:pt x="1442082" y="642523"/>
                      <a:pt x="1448940" y="593073"/>
                      <a:pt x="1448398" y="543262"/>
                    </a:cubicBezTo>
                    <a:cubicBezTo>
                      <a:pt x="1448037" y="516913"/>
                      <a:pt x="1449842" y="514567"/>
                      <a:pt x="1474567" y="503558"/>
                    </a:cubicBezTo>
                    <a:cubicBezTo>
                      <a:pt x="1484854" y="499046"/>
                      <a:pt x="1490809" y="499948"/>
                      <a:pt x="1491531" y="512401"/>
                    </a:cubicBezTo>
                    <a:cubicBezTo>
                      <a:pt x="1493336" y="550120"/>
                      <a:pt x="1503443" y="586395"/>
                      <a:pt x="1508315" y="623573"/>
                    </a:cubicBezTo>
                    <a:cubicBezTo>
                      <a:pt x="1516978" y="688724"/>
                      <a:pt x="1529611" y="753153"/>
                      <a:pt x="1531957" y="819026"/>
                    </a:cubicBezTo>
                    <a:cubicBezTo>
                      <a:pt x="1533582" y="863061"/>
                      <a:pt x="1533582" y="907277"/>
                      <a:pt x="1533582" y="951313"/>
                    </a:cubicBezTo>
                    <a:cubicBezTo>
                      <a:pt x="1533401" y="1033068"/>
                      <a:pt x="1529611" y="1114461"/>
                      <a:pt x="1515534" y="1195133"/>
                    </a:cubicBezTo>
                    <a:cubicBezTo>
                      <a:pt x="1511383" y="1218775"/>
                      <a:pt x="1529791" y="1227979"/>
                      <a:pt x="1553614" y="1231408"/>
                    </a:cubicBezTo>
                    <a:cubicBezTo>
                      <a:pt x="1570940" y="1233935"/>
                      <a:pt x="1595845" y="1227979"/>
                      <a:pt x="1597650" y="1203074"/>
                    </a:cubicBezTo>
                    <a:cubicBezTo>
                      <a:pt x="1600357" y="1127816"/>
                      <a:pt x="1611366" y="1053642"/>
                      <a:pt x="1618585" y="979106"/>
                    </a:cubicBezTo>
                    <a:cubicBezTo>
                      <a:pt x="1620209" y="963224"/>
                      <a:pt x="1623097" y="947523"/>
                      <a:pt x="1629233" y="932544"/>
                    </a:cubicBezTo>
                    <a:cubicBezTo>
                      <a:pt x="1635910" y="916301"/>
                      <a:pt x="1646378" y="910526"/>
                      <a:pt x="1662620" y="914316"/>
                    </a:cubicBezTo>
                    <a:cubicBezTo>
                      <a:pt x="1675434" y="917204"/>
                      <a:pt x="1679044" y="928032"/>
                      <a:pt x="1684818" y="939763"/>
                    </a:cubicBezTo>
                    <a:cubicBezTo>
                      <a:pt x="1690594" y="951674"/>
                      <a:pt x="1694384" y="964127"/>
                      <a:pt x="1696189" y="977301"/>
                    </a:cubicBezTo>
                    <a:cubicBezTo>
                      <a:pt x="1705934" y="1048047"/>
                      <a:pt x="1707739" y="1119153"/>
                      <a:pt x="1708822" y="1190441"/>
                    </a:cubicBezTo>
                    <a:cubicBezTo>
                      <a:pt x="1709182" y="1209752"/>
                      <a:pt x="1721274" y="1217873"/>
                      <a:pt x="1738960" y="1224370"/>
                    </a:cubicBezTo>
                    <a:cubicBezTo>
                      <a:pt x="1769461" y="1235559"/>
                      <a:pt x="1795268" y="1211737"/>
                      <a:pt x="1794907" y="1177447"/>
                    </a:cubicBezTo>
                    <a:cubicBezTo>
                      <a:pt x="1794366" y="1135216"/>
                      <a:pt x="1790937" y="1091180"/>
                      <a:pt x="1788591" y="1049130"/>
                    </a:cubicBezTo>
                    <a:cubicBezTo>
                      <a:pt x="1782094" y="932183"/>
                      <a:pt x="1776860" y="721390"/>
                      <a:pt x="1793283" y="551564"/>
                    </a:cubicBezTo>
                    <a:cubicBezTo>
                      <a:pt x="1797434" y="502836"/>
                      <a:pt x="1796892" y="405561"/>
                      <a:pt x="1769641" y="393288"/>
                    </a:cubicBezTo>
                    <a:cubicBezTo>
                      <a:pt x="1787508" y="385528"/>
                      <a:pt x="1802849" y="378490"/>
                      <a:pt x="1818549" y="372534"/>
                    </a:cubicBezTo>
                    <a:cubicBezTo>
                      <a:pt x="1835514" y="366037"/>
                      <a:pt x="1837860" y="366939"/>
                      <a:pt x="1842372" y="383904"/>
                    </a:cubicBezTo>
                    <a:cubicBezTo>
                      <a:pt x="1846162" y="397981"/>
                      <a:pt x="1852839" y="409892"/>
                      <a:pt x="1862044" y="420720"/>
                    </a:cubicBezTo>
                    <a:cubicBezTo>
                      <a:pt x="1876120" y="437324"/>
                      <a:pt x="1886588" y="436061"/>
                      <a:pt x="1899041" y="418013"/>
                    </a:cubicBezTo>
                    <a:cubicBezTo>
                      <a:pt x="1925751" y="379392"/>
                      <a:pt x="1951739" y="340590"/>
                      <a:pt x="1975561" y="300164"/>
                    </a:cubicBezTo>
                    <a:cubicBezTo>
                      <a:pt x="2003174" y="253241"/>
                      <a:pt x="2031870" y="207040"/>
                      <a:pt x="2061648" y="161380"/>
                    </a:cubicBezTo>
                    <a:cubicBezTo>
                      <a:pt x="2065618" y="155244"/>
                      <a:pt x="2067784" y="147664"/>
                      <a:pt x="2070852" y="140986"/>
                    </a:cubicBezTo>
                    <a:cubicBezTo>
                      <a:pt x="2076807" y="127090"/>
                      <a:pt x="2073920" y="116261"/>
                      <a:pt x="2062369" y="105974"/>
                    </a:cubicBezTo>
                    <a:close/>
                    <a:moveTo>
                      <a:pt x="372053" y="584049"/>
                    </a:moveTo>
                    <a:cubicBezTo>
                      <a:pt x="404358" y="564017"/>
                      <a:pt x="438106" y="567806"/>
                      <a:pt x="470952" y="584049"/>
                    </a:cubicBezTo>
                    <a:cubicBezTo>
                      <a:pt x="500189" y="598667"/>
                      <a:pt x="505784" y="625739"/>
                      <a:pt x="508130" y="667247"/>
                    </a:cubicBezTo>
                    <a:cubicBezTo>
                      <a:pt x="510837" y="691611"/>
                      <a:pt x="483405" y="705147"/>
                      <a:pt x="457598" y="717961"/>
                    </a:cubicBezTo>
                    <a:cubicBezTo>
                      <a:pt x="441896" y="725721"/>
                      <a:pt x="424210" y="730052"/>
                      <a:pt x="406884" y="733662"/>
                    </a:cubicBezTo>
                    <a:cubicBezTo>
                      <a:pt x="373316" y="740881"/>
                      <a:pt x="341011" y="719404"/>
                      <a:pt x="332529" y="685476"/>
                    </a:cubicBezTo>
                    <a:cubicBezTo>
                      <a:pt x="324227" y="651907"/>
                      <a:pt x="342275" y="602458"/>
                      <a:pt x="372053" y="584049"/>
                    </a:cubicBezTo>
                    <a:close/>
                    <a:moveTo>
                      <a:pt x="635906" y="656780"/>
                    </a:moveTo>
                    <a:cubicBezTo>
                      <a:pt x="627243" y="678257"/>
                      <a:pt x="607391" y="702801"/>
                      <a:pt x="588802" y="716878"/>
                    </a:cubicBezTo>
                    <a:cubicBezTo>
                      <a:pt x="558843" y="739437"/>
                      <a:pt x="496039" y="794481"/>
                      <a:pt x="492248" y="799715"/>
                    </a:cubicBezTo>
                    <a:cubicBezTo>
                      <a:pt x="470231" y="832020"/>
                      <a:pt x="398583" y="935070"/>
                      <a:pt x="401651" y="940484"/>
                    </a:cubicBezTo>
                    <a:cubicBezTo>
                      <a:pt x="406163" y="948786"/>
                      <a:pt x="450559" y="1026029"/>
                      <a:pt x="442257" y="1065914"/>
                    </a:cubicBezTo>
                    <a:cubicBezTo>
                      <a:pt x="436843" y="1091541"/>
                      <a:pt x="409772" y="1177988"/>
                      <a:pt x="400748" y="1202533"/>
                    </a:cubicBezTo>
                    <a:cubicBezTo>
                      <a:pt x="392266" y="1225453"/>
                      <a:pt x="391905" y="1228882"/>
                      <a:pt x="365736" y="1228521"/>
                    </a:cubicBezTo>
                    <a:cubicBezTo>
                      <a:pt x="351479" y="1231589"/>
                      <a:pt x="339748" y="1220399"/>
                      <a:pt x="342094" y="1207225"/>
                    </a:cubicBezTo>
                    <a:cubicBezTo>
                      <a:pt x="347328" y="1179612"/>
                      <a:pt x="349674" y="1150195"/>
                      <a:pt x="358156" y="1117529"/>
                    </a:cubicBezTo>
                    <a:cubicBezTo>
                      <a:pt x="374760" y="1055266"/>
                      <a:pt x="364473" y="1035414"/>
                      <a:pt x="335958" y="996251"/>
                    </a:cubicBezTo>
                    <a:cubicBezTo>
                      <a:pt x="333792" y="993183"/>
                      <a:pt x="332168" y="989754"/>
                      <a:pt x="330003" y="986686"/>
                    </a:cubicBezTo>
                    <a:cubicBezTo>
                      <a:pt x="304556" y="952757"/>
                      <a:pt x="273154" y="955103"/>
                      <a:pt x="251858" y="991378"/>
                    </a:cubicBezTo>
                    <a:cubicBezTo>
                      <a:pt x="230742" y="1026932"/>
                      <a:pt x="222079" y="1066455"/>
                      <a:pt x="204212" y="1103452"/>
                    </a:cubicBezTo>
                    <a:cubicBezTo>
                      <a:pt x="196272" y="1119876"/>
                      <a:pt x="183278" y="1135396"/>
                      <a:pt x="169742" y="1146405"/>
                    </a:cubicBezTo>
                    <a:cubicBezTo>
                      <a:pt x="140144" y="1170588"/>
                      <a:pt x="110186" y="1196396"/>
                      <a:pt x="75715" y="1213722"/>
                    </a:cubicBezTo>
                    <a:cubicBezTo>
                      <a:pt x="67233" y="1218053"/>
                      <a:pt x="58209" y="1224009"/>
                      <a:pt x="48644" y="1224550"/>
                    </a:cubicBezTo>
                    <a:cubicBezTo>
                      <a:pt x="26085" y="1225814"/>
                      <a:pt x="14174" y="1202533"/>
                      <a:pt x="24280" y="1182500"/>
                    </a:cubicBezTo>
                    <a:cubicBezTo>
                      <a:pt x="27168" y="1176544"/>
                      <a:pt x="30777" y="1171311"/>
                      <a:pt x="36011" y="1166979"/>
                    </a:cubicBezTo>
                    <a:cubicBezTo>
                      <a:pt x="58570" y="1148932"/>
                      <a:pt x="80047" y="1129260"/>
                      <a:pt x="103688" y="1112837"/>
                    </a:cubicBezTo>
                    <a:cubicBezTo>
                      <a:pt x="132564" y="1092805"/>
                      <a:pt x="147002" y="1064650"/>
                      <a:pt x="155665" y="1032165"/>
                    </a:cubicBezTo>
                    <a:cubicBezTo>
                      <a:pt x="162342" y="1006899"/>
                      <a:pt x="169561" y="981633"/>
                      <a:pt x="175698" y="956186"/>
                    </a:cubicBezTo>
                    <a:cubicBezTo>
                      <a:pt x="183097" y="924603"/>
                      <a:pt x="196091" y="895186"/>
                      <a:pt x="217207" y="871002"/>
                    </a:cubicBezTo>
                    <a:cubicBezTo>
                      <a:pt x="250594" y="832922"/>
                      <a:pt x="282357" y="793579"/>
                      <a:pt x="319715" y="759108"/>
                    </a:cubicBezTo>
                    <a:cubicBezTo>
                      <a:pt x="333792" y="746114"/>
                      <a:pt x="347148" y="736188"/>
                      <a:pt x="366639" y="749363"/>
                    </a:cubicBezTo>
                    <a:cubicBezTo>
                      <a:pt x="373857" y="754236"/>
                      <a:pt x="419337" y="749182"/>
                      <a:pt x="460124" y="729511"/>
                    </a:cubicBezTo>
                    <a:cubicBezTo>
                      <a:pt x="483405" y="715254"/>
                      <a:pt x="510657" y="702440"/>
                      <a:pt x="535201" y="685476"/>
                    </a:cubicBezTo>
                    <a:cubicBezTo>
                      <a:pt x="553249" y="673023"/>
                      <a:pt x="564799" y="657321"/>
                      <a:pt x="572198" y="637469"/>
                    </a:cubicBezTo>
                    <a:cubicBezTo>
                      <a:pt x="582666" y="609315"/>
                      <a:pt x="594577" y="581883"/>
                      <a:pt x="607932" y="555173"/>
                    </a:cubicBezTo>
                    <a:cubicBezTo>
                      <a:pt x="610098" y="551023"/>
                      <a:pt x="611722" y="542901"/>
                      <a:pt x="614429" y="539111"/>
                    </a:cubicBezTo>
                    <a:cubicBezTo>
                      <a:pt x="621648" y="528644"/>
                      <a:pt x="628325" y="518537"/>
                      <a:pt x="642402" y="524132"/>
                    </a:cubicBezTo>
                    <a:cubicBezTo>
                      <a:pt x="656840" y="529727"/>
                      <a:pt x="661172" y="540735"/>
                      <a:pt x="658104" y="553368"/>
                    </a:cubicBezTo>
                    <a:cubicBezTo>
                      <a:pt x="652328" y="579537"/>
                      <a:pt x="639515" y="647576"/>
                      <a:pt x="635906" y="656780"/>
                    </a:cubicBezTo>
                    <a:close/>
                    <a:moveTo>
                      <a:pt x="1429629" y="608052"/>
                    </a:moveTo>
                    <a:cubicBezTo>
                      <a:pt x="1428004" y="624836"/>
                      <a:pt x="1424395" y="641620"/>
                      <a:pt x="1424395" y="658404"/>
                    </a:cubicBezTo>
                    <a:cubicBezTo>
                      <a:pt x="1424214" y="689626"/>
                      <a:pt x="1411762" y="715073"/>
                      <a:pt x="1390105" y="735827"/>
                    </a:cubicBezTo>
                    <a:cubicBezTo>
                      <a:pt x="1365741" y="759289"/>
                      <a:pt x="1340294" y="781307"/>
                      <a:pt x="1314667" y="803505"/>
                    </a:cubicBezTo>
                    <a:cubicBezTo>
                      <a:pt x="1308711" y="808558"/>
                      <a:pt x="1302034" y="819026"/>
                      <a:pt x="1293010" y="805129"/>
                    </a:cubicBezTo>
                    <a:cubicBezTo>
                      <a:pt x="1290123" y="800798"/>
                      <a:pt x="1283806" y="804949"/>
                      <a:pt x="1282723" y="810002"/>
                    </a:cubicBezTo>
                    <a:cubicBezTo>
                      <a:pt x="1273158" y="848082"/>
                      <a:pt x="1255652" y="884177"/>
                      <a:pt x="1251862" y="923701"/>
                    </a:cubicBezTo>
                    <a:cubicBezTo>
                      <a:pt x="1250599" y="936875"/>
                      <a:pt x="1247892" y="949689"/>
                      <a:pt x="1246268" y="962683"/>
                    </a:cubicBezTo>
                    <a:cubicBezTo>
                      <a:pt x="1238507" y="1026390"/>
                      <a:pt x="1245004" y="1089737"/>
                      <a:pt x="1254389" y="1152722"/>
                    </a:cubicBezTo>
                    <a:cubicBezTo>
                      <a:pt x="1256374" y="1165716"/>
                      <a:pt x="1259622" y="1178530"/>
                      <a:pt x="1261066" y="1191524"/>
                    </a:cubicBezTo>
                    <a:cubicBezTo>
                      <a:pt x="1262330" y="1202171"/>
                      <a:pt x="1267383" y="1218595"/>
                      <a:pt x="1252403" y="1224009"/>
                    </a:cubicBezTo>
                    <a:cubicBezTo>
                      <a:pt x="1221362" y="1229965"/>
                      <a:pt x="1215948" y="1218595"/>
                      <a:pt x="1209270" y="1205059"/>
                    </a:cubicBezTo>
                    <a:cubicBezTo>
                      <a:pt x="1205661" y="1197660"/>
                      <a:pt x="1205119" y="1189177"/>
                      <a:pt x="1203315" y="1181056"/>
                    </a:cubicBezTo>
                    <a:cubicBezTo>
                      <a:pt x="1196276" y="1146947"/>
                      <a:pt x="1193750" y="1112296"/>
                      <a:pt x="1192306" y="1077645"/>
                    </a:cubicBezTo>
                    <a:cubicBezTo>
                      <a:pt x="1190862" y="1043535"/>
                      <a:pt x="1191945" y="1001124"/>
                      <a:pt x="1175702" y="970624"/>
                    </a:cubicBezTo>
                    <a:cubicBezTo>
                      <a:pt x="1170288" y="960517"/>
                      <a:pt x="1158738" y="952937"/>
                      <a:pt x="1143758" y="954562"/>
                    </a:cubicBezTo>
                    <a:cubicBezTo>
                      <a:pt x="1127335" y="956366"/>
                      <a:pt x="1115063" y="963044"/>
                      <a:pt x="1106942" y="980550"/>
                    </a:cubicBezTo>
                    <a:cubicBezTo>
                      <a:pt x="1080593" y="1036316"/>
                      <a:pt x="1079510" y="1186109"/>
                      <a:pt x="1078788" y="1193509"/>
                    </a:cubicBezTo>
                    <a:cubicBezTo>
                      <a:pt x="1077164" y="1212820"/>
                      <a:pt x="1068140" y="1226897"/>
                      <a:pt x="1048468" y="1228160"/>
                    </a:cubicBezTo>
                    <a:cubicBezTo>
                      <a:pt x="1030782" y="1229423"/>
                      <a:pt x="1021939" y="1217512"/>
                      <a:pt x="1018871" y="1195494"/>
                    </a:cubicBezTo>
                    <a:cubicBezTo>
                      <a:pt x="1014900" y="1165536"/>
                      <a:pt x="1018149" y="1135396"/>
                      <a:pt x="1021578" y="1105618"/>
                    </a:cubicBezTo>
                    <a:cubicBezTo>
                      <a:pt x="1027534" y="1053461"/>
                      <a:pt x="1032948" y="1000943"/>
                      <a:pt x="1043776" y="949689"/>
                    </a:cubicBezTo>
                    <a:cubicBezTo>
                      <a:pt x="1056048" y="891396"/>
                      <a:pt x="1070125" y="832922"/>
                      <a:pt x="1097738" y="779141"/>
                    </a:cubicBezTo>
                    <a:cubicBezTo>
                      <a:pt x="1102971" y="769215"/>
                      <a:pt x="1107483" y="758928"/>
                      <a:pt x="1112176" y="748641"/>
                    </a:cubicBezTo>
                    <a:cubicBezTo>
                      <a:pt x="1113980" y="744490"/>
                      <a:pt x="1117048" y="739256"/>
                      <a:pt x="1110912" y="736911"/>
                    </a:cubicBezTo>
                    <a:cubicBezTo>
                      <a:pt x="1105678" y="734925"/>
                      <a:pt x="1102610" y="739798"/>
                      <a:pt x="1100445" y="743949"/>
                    </a:cubicBezTo>
                    <a:cubicBezTo>
                      <a:pt x="1080412" y="781307"/>
                      <a:pt x="1063087" y="819928"/>
                      <a:pt x="1053702" y="861257"/>
                    </a:cubicBezTo>
                    <a:cubicBezTo>
                      <a:pt x="1049731" y="878582"/>
                      <a:pt x="1039445" y="883455"/>
                      <a:pt x="1025548" y="886704"/>
                    </a:cubicBezTo>
                    <a:cubicBezTo>
                      <a:pt x="1014359" y="889411"/>
                      <a:pt x="1005335" y="886884"/>
                      <a:pt x="1000282" y="874973"/>
                    </a:cubicBezTo>
                    <a:cubicBezTo>
                      <a:pt x="980791" y="829132"/>
                      <a:pt x="963104" y="782751"/>
                      <a:pt x="952998" y="734023"/>
                    </a:cubicBezTo>
                    <a:cubicBezTo>
                      <a:pt x="950832" y="723375"/>
                      <a:pt x="952637" y="713268"/>
                      <a:pt x="957870" y="704064"/>
                    </a:cubicBezTo>
                    <a:cubicBezTo>
                      <a:pt x="971767" y="679159"/>
                      <a:pt x="995409" y="678437"/>
                      <a:pt x="1010208" y="702621"/>
                    </a:cubicBezTo>
                    <a:cubicBezTo>
                      <a:pt x="1018149" y="715615"/>
                      <a:pt x="1021578" y="730233"/>
                      <a:pt x="1024826" y="745032"/>
                    </a:cubicBezTo>
                    <a:cubicBezTo>
                      <a:pt x="1025909" y="750446"/>
                      <a:pt x="1025909" y="756040"/>
                      <a:pt x="1031504" y="762177"/>
                    </a:cubicBezTo>
                    <a:cubicBezTo>
                      <a:pt x="1049010" y="740520"/>
                      <a:pt x="1065794" y="719585"/>
                      <a:pt x="1087992" y="704064"/>
                    </a:cubicBezTo>
                    <a:cubicBezTo>
                      <a:pt x="1111995" y="687100"/>
                      <a:pt x="1122102" y="688183"/>
                      <a:pt x="1143037" y="708035"/>
                    </a:cubicBezTo>
                    <a:cubicBezTo>
                      <a:pt x="1159820" y="723916"/>
                      <a:pt x="1174980" y="741603"/>
                      <a:pt x="1199525" y="748100"/>
                    </a:cubicBezTo>
                    <a:cubicBezTo>
                      <a:pt x="1238868" y="758748"/>
                      <a:pt x="1271714" y="746475"/>
                      <a:pt x="1302034" y="723555"/>
                    </a:cubicBezTo>
                    <a:cubicBezTo>
                      <a:pt x="1316291" y="712727"/>
                      <a:pt x="1329646" y="700816"/>
                      <a:pt x="1346250" y="693958"/>
                    </a:cubicBezTo>
                    <a:cubicBezTo>
                      <a:pt x="1357800" y="689265"/>
                      <a:pt x="1363215" y="680061"/>
                      <a:pt x="1366463" y="668691"/>
                    </a:cubicBezTo>
                    <a:cubicBezTo>
                      <a:pt x="1373141" y="645952"/>
                      <a:pt x="1376209" y="622851"/>
                      <a:pt x="1376930" y="599209"/>
                    </a:cubicBezTo>
                    <a:cubicBezTo>
                      <a:pt x="1377652" y="575747"/>
                      <a:pt x="1380360" y="552466"/>
                      <a:pt x="1386856" y="529907"/>
                    </a:cubicBezTo>
                    <a:cubicBezTo>
                      <a:pt x="1391910" y="512401"/>
                      <a:pt x="1400573" y="501753"/>
                      <a:pt x="1413747" y="503197"/>
                    </a:cubicBezTo>
                    <a:cubicBezTo>
                      <a:pt x="1426380" y="504460"/>
                      <a:pt x="1435584" y="517635"/>
                      <a:pt x="1435223" y="535141"/>
                    </a:cubicBezTo>
                    <a:cubicBezTo>
                      <a:pt x="1435043" y="559685"/>
                      <a:pt x="1431975" y="583869"/>
                      <a:pt x="1429629" y="608052"/>
                    </a:cubicBezTo>
                    <a:close/>
                    <a:moveTo>
                      <a:pt x="1045761" y="699191"/>
                    </a:moveTo>
                    <a:cubicBezTo>
                      <a:pt x="1068862" y="686739"/>
                      <a:pt x="1094128" y="674827"/>
                      <a:pt x="1118492" y="668331"/>
                    </a:cubicBezTo>
                    <a:cubicBezTo>
                      <a:pt x="1119575" y="667969"/>
                      <a:pt x="1121199" y="670135"/>
                      <a:pt x="1124989" y="672662"/>
                    </a:cubicBezTo>
                    <a:cubicBezTo>
                      <a:pt x="1108385" y="680422"/>
                      <a:pt x="1091421" y="684392"/>
                      <a:pt x="1077164" y="694499"/>
                    </a:cubicBezTo>
                    <a:cubicBezTo>
                      <a:pt x="1062365" y="704966"/>
                      <a:pt x="1048288" y="719766"/>
                      <a:pt x="1037820" y="733842"/>
                    </a:cubicBezTo>
                    <a:cubicBezTo>
                      <a:pt x="1034933" y="729330"/>
                      <a:pt x="1036196" y="726443"/>
                      <a:pt x="1034572" y="723194"/>
                    </a:cubicBezTo>
                    <a:cubicBezTo>
                      <a:pt x="1027172" y="709117"/>
                      <a:pt x="1030241" y="706771"/>
                      <a:pt x="1045761" y="699191"/>
                    </a:cubicBezTo>
                    <a:close/>
                    <a:moveTo>
                      <a:pt x="1327661" y="586395"/>
                    </a:moveTo>
                    <a:cubicBezTo>
                      <a:pt x="1322427" y="576830"/>
                      <a:pt x="1323871" y="570694"/>
                      <a:pt x="1334339" y="566724"/>
                    </a:cubicBezTo>
                    <a:cubicBezTo>
                      <a:pt x="1344806" y="562753"/>
                      <a:pt x="1354913" y="558422"/>
                      <a:pt x="1368809" y="552647"/>
                    </a:cubicBezTo>
                    <a:cubicBezTo>
                      <a:pt x="1367185" y="591268"/>
                      <a:pt x="1361951" y="626641"/>
                      <a:pt x="1352386" y="661292"/>
                    </a:cubicBezTo>
                    <a:cubicBezTo>
                      <a:pt x="1350220" y="669052"/>
                      <a:pt x="1346070" y="674466"/>
                      <a:pt x="1337768" y="676271"/>
                    </a:cubicBezTo>
                    <a:cubicBezTo>
                      <a:pt x="1334700" y="669413"/>
                      <a:pt x="1338309" y="663277"/>
                      <a:pt x="1339392" y="656961"/>
                    </a:cubicBezTo>
                    <a:cubicBezTo>
                      <a:pt x="1344084" y="632055"/>
                      <a:pt x="1339572" y="608594"/>
                      <a:pt x="1327661" y="586395"/>
                    </a:cubicBezTo>
                    <a:close/>
                    <a:moveTo>
                      <a:pt x="1291025" y="713449"/>
                    </a:moveTo>
                    <a:cubicBezTo>
                      <a:pt x="1272616" y="726984"/>
                      <a:pt x="1253126" y="736008"/>
                      <a:pt x="1231108" y="734564"/>
                    </a:cubicBezTo>
                    <a:cubicBezTo>
                      <a:pt x="1184004" y="735827"/>
                      <a:pt x="1131486" y="691792"/>
                      <a:pt x="1141051" y="631874"/>
                    </a:cubicBezTo>
                    <a:cubicBezTo>
                      <a:pt x="1146646" y="597224"/>
                      <a:pt x="1162889" y="567987"/>
                      <a:pt x="1193028" y="554451"/>
                    </a:cubicBezTo>
                    <a:cubicBezTo>
                      <a:pt x="1220460" y="542179"/>
                      <a:pt x="1247170" y="538389"/>
                      <a:pt x="1278211" y="555173"/>
                    </a:cubicBezTo>
                    <a:cubicBezTo>
                      <a:pt x="1336865" y="586395"/>
                      <a:pt x="1344445" y="673925"/>
                      <a:pt x="1291025" y="713449"/>
                    </a:cubicBezTo>
                    <a:close/>
                    <a:moveTo>
                      <a:pt x="1779026" y="451040"/>
                    </a:moveTo>
                    <a:cubicBezTo>
                      <a:pt x="1782455" y="471253"/>
                      <a:pt x="1776319" y="653712"/>
                      <a:pt x="1772168" y="714351"/>
                    </a:cubicBezTo>
                    <a:cubicBezTo>
                      <a:pt x="1766031" y="801700"/>
                      <a:pt x="1766031" y="888869"/>
                      <a:pt x="1770363" y="975857"/>
                    </a:cubicBezTo>
                    <a:cubicBezTo>
                      <a:pt x="1773612" y="1040467"/>
                      <a:pt x="1777943" y="1105077"/>
                      <a:pt x="1775957" y="1169867"/>
                    </a:cubicBezTo>
                    <a:cubicBezTo>
                      <a:pt x="1775778" y="1177447"/>
                      <a:pt x="1775957" y="1185026"/>
                      <a:pt x="1774695" y="1192245"/>
                    </a:cubicBezTo>
                    <a:cubicBezTo>
                      <a:pt x="1772709" y="1203796"/>
                      <a:pt x="1764769" y="1210293"/>
                      <a:pt x="1753038" y="1210654"/>
                    </a:cubicBezTo>
                    <a:cubicBezTo>
                      <a:pt x="1742029" y="1211015"/>
                      <a:pt x="1732283" y="1207947"/>
                      <a:pt x="1728674" y="1195855"/>
                    </a:cubicBezTo>
                    <a:cubicBezTo>
                      <a:pt x="1726869" y="1189538"/>
                      <a:pt x="1724703" y="1183222"/>
                      <a:pt x="1724343" y="1176725"/>
                    </a:cubicBezTo>
                    <a:cubicBezTo>
                      <a:pt x="1720372" y="1123485"/>
                      <a:pt x="1716582" y="1070065"/>
                      <a:pt x="1713334" y="1016825"/>
                    </a:cubicBezTo>
                    <a:cubicBezTo>
                      <a:pt x="1711889" y="994266"/>
                      <a:pt x="1708641" y="971887"/>
                      <a:pt x="1702324" y="950411"/>
                    </a:cubicBezTo>
                    <a:cubicBezTo>
                      <a:pt x="1696730" y="931281"/>
                      <a:pt x="1694925" y="911970"/>
                      <a:pt x="1674351" y="903849"/>
                    </a:cubicBezTo>
                    <a:cubicBezTo>
                      <a:pt x="1646378" y="892840"/>
                      <a:pt x="1619848" y="904931"/>
                      <a:pt x="1610824" y="934529"/>
                    </a:cubicBezTo>
                    <a:cubicBezTo>
                      <a:pt x="1604147" y="956366"/>
                      <a:pt x="1602883" y="978925"/>
                      <a:pt x="1601259" y="1001304"/>
                    </a:cubicBezTo>
                    <a:cubicBezTo>
                      <a:pt x="1597108" y="1062124"/>
                      <a:pt x="1585558" y="1122222"/>
                      <a:pt x="1584295" y="1183402"/>
                    </a:cubicBezTo>
                    <a:cubicBezTo>
                      <a:pt x="1584114" y="1194952"/>
                      <a:pt x="1582490" y="1209571"/>
                      <a:pt x="1569496" y="1214624"/>
                    </a:cubicBezTo>
                    <a:cubicBezTo>
                      <a:pt x="1546576" y="1223467"/>
                      <a:pt x="1530333" y="1207947"/>
                      <a:pt x="1533221" y="1182319"/>
                    </a:cubicBezTo>
                    <a:cubicBezTo>
                      <a:pt x="1536830" y="1150556"/>
                      <a:pt x="1540801" y="1118973"/>
                      <a:pt x="1543147" y="1087210"/>
                    </a:cubicBezTo>
                    <a:cubicBezTo>
                      <a:pt x="1548019" y="1020795"/>
                      <a:pt x="1548200" y="954201"/>
                      <a:pt x="1548380" y="887606"/>
                    </a:cubicBezTo>
                    <a:cubicBezTo>
                      <a:pt x="1548561" y="779141"/>
                      <a:pt x="1532499" y="672662"/>
                      <a:pt x="1513008" y="566543"/>
                    </a:cubicBezTo>
                    <a:cubicBezTo>
                      <a:pt x="1506691" y="532253"/>
                      <a:pt x="1501999" y="497963"/>
                      <a:pt x="1503803" y="463132"/>
                    </a:cubicBezTo>
                    <a:cubicBezTo>
                      <a:pt x="1504345" y="453747"/>
                      <a:pt x="1505247" y="421984"/>
                      <a:pt x="1529972" y="424330"/>
                    </a:cubicBezTo>
                    <a:cubicBezTo>
                      <a:pt x="1539176" y="425413"/>
                      <a:pt x="1544049" y="431368"/>
                      <a:pt x="1546034" y="440211"/>
                    </a:cubicBezTo>
                    <a:cubicBezTo>
                      <a:pt x="1549463" y="455732"/>
                      <a:pt x="1552170" y="471434"/>
                      <a:pt x="1554155" y="487315"/>
                    </a:cubicBezTo>
                    <a:cubicBezTo>
                      <a:pt x="1557043" y="509694"/>
                      <a:pt x="1558306" y="532434"/>
                      <a:pt x="1552351" y="554451"/>
                    </a:cubicBezTo>
                    <a:cubicBezTo>
                      <a:pt x="1540981" y="595960"/>
                      <a:pt x="1567150" y="639455"/>
                      <a:pt x="1596567" y="655156"/>
                    </a:cubicBezTo>
                    <a:cubicBezTo>
                      <a:pt x="1617141" y="666164"/>
                      <a:pt x="1646739" y="674106"/>
                      <a:pt x="1671644" y="671759"/>
                    </a:cubicBezTo>
                    <a:cubicBezTo>
                      <a:pt x="1708460" y="668331"/>
                      <a:pt x="1729215" y="648298"/>
                      <a:pt x="1745097" y="618520"/>
                    </a:cubicBezTo>
                    <a:cubicBezTo>
                      <a:pt x="1757550" y="595239"/>
                      <a:pt x="1758993" y="569070"/>
                      <a:pt x="1756467" y="542179"/>
                    </a:cubicBezTo>
                    <a:cubicBezTo>
                      <a:pt x="1755384" y="529727"/>
                      <a:pt x="1742931" y="508972"/>
                      <a:pt x="1734629" y="499407"/>
                    </a:cubicBezTo>
                    <a:cubicBezTo>
                      <a:pt x="1712792" y="474862"/>
                      <a:pt x="1718567" y="453386"/>
                      <a:pt x="1718386" y="423608"/>
                    </a:cubicBezTo>
                    <a:cubicBezTo>
                      <a:pt x="1718206" y="413863"/>
                      <a:pt x="1719831" y="402312"/>
                      <a:pt x="1731741" y="397981"/>
                    </a:cubicBezTo>
                    <a:cubicBezTo>
                      <a:pt x="1743112" y="393649"/>
                      <a:pt x="1757369" y="399786"/>
                      <a:pt x="1765671" y="411877"/>
                    </a:cubicBezTo>
                    <a:cubicBezTo>
                      <a:pt x="1773612" y="423247"/>
                      <a:pt x="1776860" y="437324"/>
                      <a:pt x="1779026" y="451040"/>
                    </a:cubicBezTo>
                    <a:close/>
                    <a:moveTo>
                      <a:pt x="1704490" y="464756"/>
                    </a:moveTo>
                    <a:cubicBezTo>
                      <a:pt x="1703949" y="471975"/>
                      <a:pt x="1696008" y="472155"/>
                      <a:pt x="1691135" y="469990"/>
                    </a:cubicBezTo>
                    <a:cubicBezTo>
                      <a:pt x="1644754" y="457176"/>
                      <a:pt x="1598371" y="478833"/>
                      <a:pt x="1571662" y="503919"/>
                    </a:cubicBezTo>
                    <a:cubicBezTo>
                      <a:pt x="1562638" y="474141"/>
                      <a:pt x="1562638" y="466200"/>
                      <a:pt x="1570579" y="463132"/>
                    </a:cubicBezTo>
                    <a:cubicBezTo>
                      <a:pt x="1596026" y="454289"/>
                      <a:pt x="1642949" y="437144"/>
                      <a:pt x="1668215" y="427398"/>
                    </a:cubicBezTo>
                    <a:cubicBezTo>
                      <a:pt x="1676156" y="424330"/>
                      <a:pt x="1683916" y="421442"/>
                      <a:pt x="1692398" y="421082"/>
                    </a:cubicBezTo>
                    <a:cubicBezTo>
                      <a:pt x="1697272" y="420901"/>
                      <a:pt x="1703046" y="421082"/>
                      <a:pt x="1703588" y="426676"/>
                    </a:cubicBezTo>
                    <a:cubicBezTo>
                      <a:pt x="1704851" y="439129"/>
                      <a:pt x="1705393" y="452123"/>
                      <a:pt x="1704490" y="464756"/>
                    </a:cubicBezTo>
                    <a:close/>
                    <a:moveTo>
                      <a:pt x="1744736" y="555534"/>
                    </a:moveTo>
                    <a:cubicBezTo>
                      <a:pt x="1742750" y="606789"/>
                      <a:pt x="1715860" y="662014"/>
                      <a:pt x="1649626" y="657502"/>
                    </a:cubicBezTo>
                    <a:cubicBezTo>
                      <a:pt x="1576534" y="649561"/>
                      <a:pt x="1540801" y="577913"/>
                      <a:pt x="1582670" y="517454"/>
                    </a:cubicBezTo>
                    <a:cubicBezTo>
                      <a:pt x="1614614" y="469087"/>
                      <a:pt x="1685179" y="478833"/>
                      <a:pt x="1701963" y="490744"/>
                    </a:cubicBezTo>
                    <a:cubicBezTo>
                      <a:pt x="1737517" y="512582"/>
                      <a:pt x="1744555" y="540735"/>
                      <a:pt x="1744736" y="555534"/>
                    </a:cubicBezTo>
                    <a:close/>
                    <a:moveTo>
                      <a:pt x="2041254" y="172208"/>
                    </a:moveTo>
                    <a:cubicBezTo>
                      <a:pt x="1993068" y="239344"/>
                      <a:pt x="1900846" y="393649"/>
                      <a:pt x="1895972" y="399425"/>
                    </a:cubicBezTo>
                    <a:cubicBezTo>
                      <a:pt x="1879550" y="418735"/>
                      <a:pt x="1874677" y="418194"/>
                      <a:pt x="1862044" y="395815"/>
                    </a:cubicBezTo>
                    <a:cubicBezTo>
                      <a:pt x="1856088" y="385167"/>
                      <a:pt x="1847065" y="360803"/>
                      <a:pt x="1844718" y="348711"/>
                    </a:cubicBezTo>
                    <a:cubicBezTo>
                      <a:pt x="1843275" y="341492"/>
                      <a:pt x="1792381" y="378850"/>
                      <a:pt x="1750331" y="377046"/>
                    </a:cubicBezTo>
                    <a:cubicBezTo>
                      <a:pt x="1746721" y="376865"/>
                      <a:pt x="1717665" y="382099"/>
                      <a:pt x="1716041" y="384265"/>
                    </a:cubicBezTo>
                    <a:cubicBezTo>
                      <a:pt x="1695827" y="411516"/>
                      <a:pt x="1592957" y="438046"/>
                      <a:pt x="1577256" y="444002"/>
                    </a:cubicBezTo>
                    <a:cubicBezTo>
                      <a:pt x="1564443" y="448874"/>
                      <a:pt x="1564984" y="444543"/>
                      <a:pt x="1557224" y="430466"/>
                    </a:cubicBezTo>
                    <a:cubicBezTo>
                      <a:pt x="1556682" y="429564"/>
                      <a:pt x="1556321" y="428842"/>
                      <a:pt x="1555780" y="427939"/>
                    </a:cubicBezTo>
                    <a:cubicBezTo>
                      <a:pt x="1552531" y="422345"/>
                      <a:pt x="1548561" y="417111"/>
                      <a:pt x="1543688" y="413321"/>
                    </a:cubicBezTo>
                    <a:cubicBezTo>
                      <a:pt x="1537913" y="408989"/>
                      <a:pt x="1530874" y="406644"/>
                      <a:pt x="1521490" y="408448"/>
                    </a:cubicBezTo>
                    <a:cubicBezTo>
                      <a:pt x="1511203" y="410253"/>
                      <a:pt x="1501638" y="418374"/>
                      <a:pt x="1495321" y="429564"/>
                    </a:cubicBezTo>
                    <a:cubicBezTo>
                      <a:pt x="1494599" y="430827"/>
                      <a:pt x="1493877" y="432090"/>
                      <a:pt x="1493336" y="433534"/>
                    </a:cubicBezTo>
                    <a:cubicBezTo>
                      <a:pt x="1493336" y="433715"/>
                      <a:pt x="1493156" y="433895"/>
                      <a:pt x="1493156" y="434076"/>
                    </a:cubicBezTo>
                    <a:cubicBezTo>
                      <a:pt x="1492614" y="435158"/>
                      <a:pt x="1492253" y="436241"/>
                      <a:pt x="1491712" y="437504"/>
                    </a:cubicBezTo>
                    <a:cubicBezTo>
                      <a:pt x="1491531" y="437865"/>
                      <a:pt x="1491531" y="438227"/>
                      <a:pt x="1491351" y="438587"/>
                    </a:cubicBezTo>
                    <a:cubicBezTo>
                      <a:pt x="1490990" y="439670"/>
                      <a:pt x="1490629" y="440572"/>
                      <a:pt x="1490449" y="441655"/>
                    </a:cubicBezTo>
                    <a:cubicBezTo>
                      <a:pt x="1490268" y="442016"/>
                      <a:pt x="1490268" y="442377"/>
                      <a:pt x="1490087" y="442919"/>
                    </a:cubicBezTo>
                    <a:cubicBezTo>
                      <a:pt x="1489726" y="444362"/>
                      <a:pt x="1489366" y="445806"/>
                      <a:pt x="1489185" y="447250"/>
                    </a:cubicBezTo>
                    <a:cubicBezTo>
                      <a:pt x="1488463" y="450860"/>
                      <a:pt x="1488824" y="454830"/>
                      <a:pt x="1487922" y="458440"/>
                    </a:cubicBezTo>
                    <a:cubicBezTo>
                      <a:pt x="1485215" y="468366"/>
                      <a:pt x="1494058" y="482443"/>
                      <a:pt x="1479259" y="488037"/>
                    </a:cubicBezTo>
                    <a:cubicBezTo>
                      <a:pt x="1463919" y="493812"/>
                      <a:pt x="1452729" y="501933"/>
                      <a:pt x="1434502" y="493812"/>
                    </a:cubicBezTo>
                    <a:cubicBezTo>
                      <a:pt x="1405084" y="480638"/>
                      <a:pt x="1384871" y="488218"/>
                      <a:pt x="1374765" y="517815"/>
                    </a:cubicBezTo>
                    <a:cubicBezTo>
                      <a:pt x="1370794" y="529546"/>
                      <a:pt x="1365741" y="537487"/>
                      <a:pt x="1353289" y="540916"/>
                    </a:cubicBezTo>
                    <a:cubicBezTo>
                      <a:pt x="1344265" y="543262"/>
                      <a:pt x="1336144" y="548496"/>
                      <a:pt x="1327481" y="552286"/>
                    </a:cubicBezTo>
                    <a:cubicBezTo>
                      <a:pt x="1316472" y="557159"/>
                      <a:pt x="1306185" y="549759"/>
                      <a:pt x="1295356" y="543082"/>
                    </a:cubicBezTo>
                    <a:cubicBezTo>
                      <a:pt x="1253847" y="517635"/>
                      <a:pt x="1213060" y="525215"/>
                      <a:pt x="1173717" y="547593"/>
                    </a:cubicBezTo>
                    <a:cubicBezTo>
                      <a:pt x="1145202" y="563836"/>
                      <a:pt x="1127516" y="595239"/>
                      <a:pt x="1125170" y="628987"/>
                    </a:cubicBezTo>
                    <a:cubicBezTo>
                      <a:pt x="1124267" y="642523"/>
                      <a:pt x="1120477" y="644327"/>
                      <a:pt x="1104415" y="654253"/>
                    </a:cubicBezTo>
                    <a:cubicBezTo>
                      <a:pt x="1081134" y="663999"/>
                      <a:pt x="1050814" y="683129"/>
                      <a:pt x="1030962" y="688904"/>
                    </a:cubicBezTo>
                    <a:cubicBezTo>
                      <a:pt x="1018690" y="692514"/>
                      <a:pt x="1021939" y="678076"/>
                      <a:pt x="1008042" y="671579"/>
                    </a:cubicBezTo>
                    <a:cubicBezTo>
                      <a:pt x="976279" y="656961"/>
                      <a:pt x="937297" y="682407"/>
                      <a:pt x="936033" y="717239"/>
                    </a:cubicBezTo>
                    <a:cubicBezTo>
                      <a:pt x="935492" y="730594"/>
                      <a:pt x="930619" y="736549"/>
                      <a:pt x="919790" y="743227"/>
                    </a:cubicBezTo>
                    <a:cubicBezTo>
                      <a:pt x="888207" y="762538"/>
                      <a:pt x="851572" y="769396"/>
                      <a:pt x="819086" y="786541"/>
                    </a:cubicBezTo>
                    <a:cubicBezTo>
                      <a:pt x="805912" y="793579"/>
                      <a:pt x="791835" y="798813"/>
                      <a:pt x="778480" y="805851"/>
                    </a:cubicBezTo>
                    <a:cubicBezTo>
                      <a:pt x="748882" y="821552"/>
                      <a:pt x="723616" y="812890"/>
                      <a:pt x="708275" y="783112"/>
                    </a:cubicBezTo>
                    <a:cubicBezTo>
                      <a:pt x="690769" y="748641"/>
                      <a:pt x="684453" y="709839"/>
                      <a:pt x="666947" y="675549"/>
                    </a:cubicBezTo>
                    <a:cubicBezTo>
                      <a:pt x="666406" y="674466"/>
                      <a:pt x="665864" y="673383"/>
                      <a:pt x="665322" y="672481"/>
                    </a:cubicBezTo>
                    <a:cubicBezTo>
                      <a:pt x="665142" y="672120"/>
                      <a:pt x="665142" y="671940"/>
                      <a:pt x="664962" y="671579"/>
                    </a:cubicBezTo>
                    <a:cubicBezTo>
                      <a:pt x="664601" y="670676"/>
                      <a:pt x="664240" y="669955"/>
                      <a:pt x="663879" y="669233"/>
                    </a:cubicBezTo>
                    <a:cubicBezTo>
                      <a:pt x="663879" y="669052"/>
                      <a:pt x="663698" y="668872"/>
                      <a:pt x="663518" y="668691"/>
                    </a:cubicBezTo>
                    <a:cubicBezTo>
                      <a:pt x="663157" y="667789"/>
                      <a:pt x="662615" y="666887"/>
                      <a:pt x="662255" y="665984"/>
                    </a:cubicBezTo>
                    <a:cubicBezTo>
                      <a:pt x="662255" y="665804"/>
                      <a:pt x="662074" y="665623"/>
                      <a:pt x="662074" y="665443"/>
                    </a:cubicBezTo>
                    <a:cubicBezTo>
                      <a:pt x="661713" y="664721"/>
                      <a:pt x="661533" y="663999"/>
                      <a:pt x="661172" y="663277"/>
                    </a:cubicBezTo>
                    <a:cubicBezTo>
                      <a:pt x="661172" y="663097"/>
                      <a:pt x="660991" y="662916"/>
                      <a:pt x="660991" y="662736"/>
                    </a:cubicBezTo>
                    <a:cubicBezTo>
                      <a:pt x="660270" y="661112"/>
                      <a:pt x="659728" y="659487"/>
                      <a:pt x="659367" y="657863"/>
                    </a:cubicBezTo>
                    <a:cubicBezTo>
                      <a:pt x="659367" y="657682"/>
                      <a:pt x="659187" y="657502"/>
                      <a:pt x="659187" y="657321"/>
                    </a:cubicBezTo>
                    <a:cubicBezTo>
                      <a:pt x="659006" y="656600"/>
                      <a:pt x="658826" y="656058"/>
                      <a:pt x="658645" y="655336"/>
                    </a:cubicBezTo>
                    <a:cubicBezTo>
                      <a:pt x="658645" y="655336"/>
                      <a:pt x="658645" y="655156"/>
                      <a:pt x="658645" y="655156"/>
                    </a:cubicBezTo>
                    <a:cubicBezTo>
                      <a:pt x="658465" y="654434"/>
                      <a:pt x="658284" y="653712"/>
                      <a:pt x="658104" y="652990"/>
                    </a:cubicBezTo>
                    <a:cubicBezTo>
                      <a:pt x="658104" y="652810"/>
                      <a:pt x="658104" y="652810"/>
                      <a:pt x="658104" y="652629"/>
                    </a:cubicBezTo>
                    <a:cubicBezTo>
                      <a:pt x="657923" y="652088"/>
                      <a:pt x="657923" y="651366"/>
                      <a:pt x="657743" y="650824"/>
                    </a:cubicBezTo>
                    <a:cubicBezTo>
                      <a:pt x="657743" y="650644"/>
                      <a:pt x="657743" y="650644"/>
                      <a:pt x="657743" y="650463"/>
                    </a:cubicBezTo>
                    <a:cubicBezTo>
                      <a:pt x="657562" y="649019"/>
                      <a:pt x="657382" y="647756"/>
                      <a:pt x="657201" y="646312"/>
                    </a:cubicBezTo>
                    <a:cubicBezTo>
                      <a:pt x="657201" y="646132"/>
                      <a:pt x="657201" y="646132"/>
                      <a:pt x="657201" y="645952"/>
                    </a:cubicBezTo>
                    <a:cubicBezTo>
                      <a:pt x="657201" y="645230"/>
                      <a:pt x="657201" y="644688"/>
                      <a:pt x="657021" y="643967"/>
                    </a:cubicBezTo>
                    <a:cubicBezTo>
                      <a:pt x="657021" y="643967"/>
                      <a:pt x="657021" y="643967"/>
                      <a:pt x="657021" y="643967"/>
                    </a:cubicBezTo>
                    <a:cubicBezTo>
                      <a:pt x="657021" y="643244"/>
                      <a:pt x="657021" y="642523"/>
                      <a:pt x="657021" y="641801"/>
                    </a:cubicBezTo>
                    <a:cubicBezTo>
                      <a:pt x="657021" y="641801"/>
                      <a:pt x="657021" y="641620"/>
                      <a:pt x="657021" y="641620"/>
                    </a:cubicBezTo>
                    <a:cubicBezTo>
                      <a:pt x="657021" y="640898"/>
                      <a:pt x="657021" y="640357"/>
                      <a:pt x="657021" y="639635"/>
                    </a:cubicBezTo>
                    <a:cubicBezTo>
                      <a:pt x="657021" y="639635"/>
                      <a:pt x="657021" y="639455"/>
                      <a:pt x="657021" y="639455"/>
                    </a:cubicBezTo>
                    <a:cubicBezTo>
                      <a:pt x="657201" y="632777"/>
                      <a:pt x="658104" y="625017"/>
                      <a:pt x="658465" y="613466"/>
                    </a:cubicBezTo>
                    <a:cubicBezTo>
                      <a:pt x="662255" y="595600"/>
                      <a:pt x="667489" y="566182"/>
                      <a:pt x="670917" y="553368"/>
                    </a:cubicBezTo>
                    <a:cubicBezTo>
                      <a:pt x="675971" y="534058"/>
                      <a:pt x="668571" y="521064"/>
                      <a:pt x="652509" y="510596"/>
                    </a:cubicBezTo>
                    <a:cubicBezTo>
                      <a:pt x="630852" y="496339"/>
                      <a:pt x="630672" y="475945"/>
                      <a:pt x="651065" y="459342"/>
                    </a:cubicBezTo>
                    <a:cubicBezTo>
                      <a:pt x="662255" y="450138"/>
                      <a:pt x="675971" y="445987"/>
                      <a:pt x="689326" y="442197"/>
                    </a:cubicBezTo>
                    <a:cubicBezTo>
                      <a:pt x="765847" y="420179"/>
                      <a:pt x="840563" y="392747"/>
                      <a:pt x="917625" y="372173"/>
                    </a:cubicBezTo>
                    <a:cubicBezTo>
                      <a:pt x="962743" y="360081"/>
                      <a:pt x="1494780" y="189534"/>
                      <a:pt x="1511925" y="185202"/>
                    </a:cubicBezTo>
                    <a:cubicBezTo>
                      <a:pt x="1560111" y="173291"/>
                      <a:pt x="1607034" y="157048"/>
                      <a:pt x="1655582" y="146942"/>
                    </a:cubicBezTo>
                    <a:cubicBezTo>
                      <a:pt x="1679404" y="142069"/>
                      <a:pt x="1702866" y="136113"/>
                      <a:pt x="1726688" y="130880"/>
                    </a:cubicBezTo>
                    <a:cubicBezTo>
                      <a:pt x="1745097" y="126909"/>
                      <a:pt x="1747984" y="120051"/>
                      <a:pt x="1741488" y="102004"/>
                    </a:cubicBezTo>
                    <a:cubicBezTo>
                      <a:pt x="1734448" y="82693"/>
                      <a:pt x="1728312" y="62841"/>
                      <a:pt x="1723801" y="42809"/>
                    </a:cubicBezTo>
                    <a:cubicBezTo>
                      <a:pt x="1719469" y="23678"/>
                      <a:pt x="1725605" y="12850"/>
                      <a:pt x="1743653" y="16459"/>
                    </a:cubicBezTo>
                    <a:cubicBezTo>
                      <a:pt x="1767476" y="21332"/>
                      <a:pt x="1831002" y="39379"/>
                      <a:pt x="1891461" y="57246"/>
                    </a:cubicBezTo>
                    <a:cubicBezTo>
                      <a:pt x="1891641" y="57246"/>
                      <a:pt x="1891641" y="57246"/>
                      <a:pt x="1891822" y="57246"/>
                    </a:cubicBezTo>
                    <a:cubicBezTo>
                      <a:pt x="1893085" y="57607"/>
                      <a:pt x="1894529" y="57968"/>
                      <a:pt x="1895793" y="58329"/>
                    </a:cubicBezTo>
                    <a:cubicBezTo>
                      <a:pt x="1895972" y="58329"/>
                      <a:pt x="1896334" y="58510"/>
                      <a:pt x="1896514" y="58510"/>
                    </a:cubicBezTo>
                    <a:cubicBezTo>
                      <a:pt x="1897777" y="58871"/>
                      <a:pt x="1899221" y="59232"/>
                      <a:pt x="1900484" y="59773"/>
                    </a:cubicBezTo>
                    <a:cubicBezTo>
                      <a:pt x="1900846" y="59773"/>
                      <a:pt x="1901026" y="59954"/>
                      <a:pt x="1901387" y="59954"/>
                    </a:cubicBezTo>
                    <a:cubicBezTo>
                      <a:pt x="1902831" y="60314"/>
                      <a:pt x="1904094" y="60856"/>
                      <a:pt x="1905538" y="61217"/>
                    </a:cubicBezTo>
                    <a:cubicBezTo>
                      <a:pt x="1905719" y="61217"/>
                      <a:pt x="1905719" y="61217"/>
                      <a:pt x="1905898" y="61397"/>
                    </a:cubicBezTo>
                    <a:cubicBezTo>
                      <a:pt x="1907343" y="61758"/>
                      <a:pt x="1908786" y="62300"/>
                      <a:pt x="1910230" y="62661"/>
                    </a:cubicBezTo>
                    <a:cubicBezTo>
                      <a:pt x="1910410" y="62661"/>
                      <a:pt x="1910410" y="62661"/>
                      <a:pt x="1910591" y="62841"/>
                    </a:cubicBezTo>
                    <a:cubicBezTo>
                      <a:pt x="1912035" y="63202"/>
                      <a:pt x="1913479" y="63743"/>
                      <a:pt x="1914922" y="64104"/>
                    </a:cubicBezTo>
                    <a:cubicBezTo>
                      <a:pt x="1915103" y="64104"/>
                      <a:pt x="1915103" y="64104"/>
                      <a:pt x="1915283" y="64285"/>
                    </a:cubicBezTo>
                    <a:cubicBezTo>
                      <a:pt x="1926112" y="67533"/>
                      <a:pt x="1936579" y="70602"/>
                      <a:pt x="1946505" y="73669"/>
                    </a:cubicBezTo>
                    <a:cubicBezTo>
                      <a:pt x="1946505" y="73669"/>
                      <a:pt x="1946505" y="73669"/>
                      <a:pt x="1946505" y="73669"/>
                    </a:cubicBezTo>
                    <a:cubicBezTo>
                      <a:pt x="1947769" y="74031"/>
                      <a:pt x="1949032" y="74391"/>
                      <a:pt x="1950295" y="74752"/>
                    </a:cubicBezTo>
                    <a:cubicBezTo>
                      <a:pt x="1950476" y="74752"/>
                      <a:pt x="1950656" y="74933"/>
                      <a:pt x="1951017" y="74933"/>
                    </a:cubicBezTo>
                    <a:cubicBezTo>
                      <a:pt x="1952281" y="75294"/>
                      <a:pt x="1953544" y="75655"/>
                      <a:pt x="1954626" y="76016"/>
                    </a:cubicBezTo>
                    <a:cubicBezTo>
                      <a:pt x="1954807" y="76016"/>
                      <a:pt x="1954988" y="76196"/>
                      <a:pt x="1955168" y="76196"/>
                    </a:cubicBezTo>
                    <a:cubicBezTo>
                      <a:pt x="1956431" y="76557"/>
                      <a:pt x="1957514" y="76918"/>
                      <a:pt x="1958778" y="77279"/>
                    </a:cubicBezTo>
                    <a:cubicBezTo>
                      <a:pt x="1958958" y="77279"/>
                      <a:pt x="1959319" y="77459"/>
                      <a:pt x="1959499" y="77459"/>
                    </a:cubicBezTo>
                    <a:cubicBezTo>
                      <a:pt x="1960582" y="77820"/>
                      <a:pt x="1961845" y="78181"/>
                      <a:pt x="1962928" y="78542"/>
                    </a:cubicBezTo>
                    <a:cubicBezTo>
                      <a:pt x="1963109" y="78542"/>
                      <a:pt x="1963470" y="78723"/>
                      <a:pt x="1963650" y="78723"/>
                    </a:cubicBezTo>
                    <a:cubicBezTo>
                      <a:pt x="1964733" y="79084"/>
                      <a:pt x="1965816" y="79445"/>
                      <a:pt x="1967080" y="79806"/>
                    </a:cubicBezTo>
                    <a:cubicBezTo>
                      <a:pt x="1967259" y="79806"/>
                      <a:pt x="1967440" y="79986"/>
                      <a:pt x="1967621" y="79986"/>
                    </a:cubicBezTo>
                    <a:cubicBezTo>
                      <a:pt x="1972313" y="81430"/>
                      <a:pt x="1976825" y="82874"/>
                      <a:pt x="1981156" y="84137"/>
                    </a:cubicBezTo>
                    <a:cubicBezTo>
                      <a:pt x="1981518" y="84317"/>
                      <a:pt x="1981878" y="84317"/>
                      <a:pt x="1982239" y="84498"/>
                    </a:cubicBezTo>
                    <a:cubicBezTo>
                      <a:pt x="1982961" y="84678"/>
                      <a:pt x="1983863" y="85039"/>
                      <a:pt x="1984585" y="85220"/>
                    </a:cubicBezTo>
                    <a:cubicBezTo>
                      <a:pt x="1984946" y="85400"/>
                      <a:pt x="1985307" y="85400"/>
                      <a:pt x="1985849" y="85581"/>
                    </a:cubicBezTo>
                    <a:cubicBezTo>
                      <a:pt x="1986571" y="85761"/>
                      <a:pt x="1987292" y="86122"/>
                      <a:pt x="1988195" y="86303"/>
                    </a:cubicBezTo>
                    <a:cubicBezTo>
                      <a:pt x="1988556" y="86483"/>
                      <a:pt x="1988916" y="86483"/>
                      <a:pt x="1989458" y="86664"/>
                    </a:cubicBezTo>
                    <a:cubicBezTo>
                      <a:pt x="1990180" y="86844"/>
                      <a:pt x="1990721" y="87025"/>
                      <a:pt x="1991444" y="87205"/>
                    </a:cubicBezTo>
                    <a:cubicBezTo>
                      <a:pt x="1991985" y="87385"/>
                      <a:pt x="1992346" y="87566"/>
                      <a:pt x="1992706" y="87566"/>
                    </a:cubicBezTo>
                    <a:cubicBezTo>
                      <a:pt x="1993248" y="87747"/>
                      <a:pt x="1993970" y="87927"/>
                      <a:pt x="1994511" y="88107"/>
                    </a:cubicBezTo>
                    <a:cubicBezTo>
                      <a:pt x="1995053" y="88288"/>
                      <a:pt x="1995414" y="88468"/>
                      <a:pt x="1995775" y="88468"/>
                    </a:cubicBezTo>
                    <a:cubicBezTo>
                      <a:pt x="1996316" y="88649"/>
                      <a:pt x="1996858" y="88829"/>
                      <a:pt x="1997399" y="89010"/>
                    </a:cubicBezTo>
                    <a:cubicBezTo>
                      <a:pt x="1997940" y="89190"/>
                      <a:pt x="1998301" y="89371"/>
                      <a:pt x="1998842" y="89371"/>
                    </a:cubicBezTo>
                    <a:cubicBezTo>
                      <a:pt x="1999384" y="89551"/>
                      <a:pt x="1999745" y="89732"/>
                      <a:pt x="2000287" y="89912"/>
                    </a:cubicBezTo>
                    <a:cubicBezTo>
                      <a:pt x="2000828" y="90093"/>
                      <a:pt x="2001370" y="90273"/>
                      <a:pt x="2001911" y="90454"/>
                    </a:cubicBezTo>
                    <a:cubicBezTo>
                      <a:pt x="2002272" y="90634"/>
                      <a:pt x="2002632" y="90634"/>
                      <a:pt x="2003174" y="90814"/>
                    </a:cubicBezTo>
                    <a:cubicBezTo>
                      <a:pt x="2003716" y="90995"/>
                      <a:pt x="2004257" y="91176"/>
                      <a:pt x="2004799" y="91356"/>
                    </a:cubicBezTo>
                    <a:cubicBezTo>
                      <a:pt x="2005159" y="91536"/>
                      <a:pt x="2005520" y="91536"/>
                      <a:pt x="2006061" y="91717"/>
                    </a:cubicBezTo>
                    <a:cubicBezTo>
                      <a:pt x="2006603" y="91897"/>
                      <a:pt x="2006964" y="92078"/>
                      <a:pt x="2007506" y="92078"/>
                    </a:cubicBezTo>
                    <a:cubicBezTo>
                      <a:pt x="2007866" y="92258"/>
                      <a:pt x="2008227" y="92258"/>
                      <a:pt x="2008589" y="92439"/>
                    </a:cubicBezTo>
                    <a:cubicBezTo>
                      <a:pt x="2009130" y="92619"/>
                      <a:pt x="2009671" y="92800"/>
                      <a:pt x="2010032" y="92980"/>
                    </a:cubicBezTo>
                    <a:cubicBezTo>
                      <a:pt x="2010393" y="93161"/>
                      <a:pt x="2010573" y="93161"/>
                      <a:pt x="2010934" y="93341"/>
                    </a:cubicBezTo>
                    <a:cubicBezTo>
                      <a:pt x="2011656" y="93522"/>
                      <a:pt x="2012378" y="93883"/>
                      <a:pt x="2013100" y="94063"/>
                    </a:cubicBezTo>
                    <a:cubicBezTo>
                      <a:pt x="2049736" y="106335"/>
                      <a:pt x="2075905" y="124202"/>
                      <a:pt x="2041254" y="172208"/>
                    </a:cubicBezTo>
                    <a:close/>
                  </a:path>
                </a:pathLst>
              </a:custGeom>
              <a:grpFill/>
              <a:ln w="1804" cap="flat">
                <a:solidFill>
                  <a:srgbClr val="414141"/>
                </a:solidFill>
                <a:prstDash val="solid"/>
                <a:miter/>
              </a:ln>
            </p:spPr>
            <p:txBody>
              <a:bodyPr rtlCol="0" anchor="ctr"/>
              <a:lstStyle/>
              <a:p>
                <a:endParaRPr lang="en-US"/>
              </a:p>
            </p:txBody>
          </p:sp>
          <p:sp>
            <p:nvSpPr>
              <p:cNvPr id="77" name="Freeform 1072">
                <a:extLst>
                  <a:ext uri="{FF2B5EF4-FFF2-40B4-BE49-F238E27FC236}">
                    <a16:creationId xmlns:a16="http://schemas.microsoft.com/office/drawing/2014/main" id="{9F9A12F0-580F-804A-6C0D-2062137CFE32}"/>
                  </a:ext>
                </a:extLst>
              </p:cNvPr>
              <p:cNvSpPr/>
              <p:nvPr/>
            </p:nvSpPr>
            <p:spPr>
              <a:xfrm>
                <a:off x="7696100" y="4256396"/>
                <a:ext cx="66841" cy="201122"/>
              </a:xfrm>
              <a:custGeom>
                <a:avLst/>
                <a:gdLst>
                  <a:gd name="connsiteX0" fmla="*/ 29576 w 66841"/>
                  <a:gd name="connsiteY0" fmla="*/ 176759 h 201122"/>
                  <a:gd name="connsiteX1" fmla="*/ 34629 w 66841"/>
                  <a:gd name="connsiteY1" fmla="*/ 59090 h 201122"/>
                  <a:gd name="connsiteX2" fmla="*/ 59174 w 66841"/>
                  <a:gd name="connsiteY2" fmla="*/ 21732 h 201122"/>
                  <a:gd name="connsiteX3" fmla="*/ 63325 w 66841"/>
                  <a:gd name="connsiteY3" fmla="*/ 2963 h 201122"/>
                  <a:gd name="connsiteX4" fmla="*/ 45999 w 66841"/>
                  <a:gd name="connsiteY4" fmla="*/ 10001 h 201122"/>
                  <a:gd name="connsiteX5" fmla="*/ 17484 w 66841"/>
                  <a:gd name="connsiteY5" fmla="*/ 54759 h 201122"/>
                  <a:gd name="connsiteX6" fmla="*/ 28313 w 66841"/>
                  <a:gd name="connsiteY6" fmla="*/ 201123 h 201122"/>
                  <a:gd name="connsiteX7" fmla="*/ 29576 w 66841"/>
                  <a:gd name="connsiteY7" fmla="*/ 176759 h 2011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841" h="201122">
                    <a:moveTo>
                      <a:pt x="29576" y="176759"/>
                    </a:moveTo>
                    <a:cubicBezTo>
                      <a:pt x="9543" y="136694"/>
                      <a:pt x="13153" y="97350"/>
                      <a:pt x="34629" y="59090"/>
                    </a:cubicBezTo>
                    <a:cubicBezTo>
                      <a:pt x="42029" y="46096"/>
                      <a:pt x="50691" y="34004"/>
                      <a:pt x="59174" y="21732"/>
                    </a:cubicBezTo>
                    <a:cubicBezTo>
                      <a:pt x="63144" y="15776"/>
                      <a:pt x="71627" y="10362"/>
                      <a:pt x="63325" y="2963"/>
                    </a:cubicBezTo>
                    <a:cubicBezTo>
                      <a:pt x="54662" y="-4617"/>
                      <a:pt x="49970" y="4046"/>
                      <a:pt x="45999" y="10001"/>
                    </a:cubicBezTo>
                    <a:cubicBezTo>
                      <a:pt x="36254" y="24800"/>
                      <a:pt x="25425" y="39058"/>
                      <a:pt x="17484" y="54759"/>
                    </a:cubicBezTo>
                    <a:cubicBezTo>
                      <a:pt x="-7060" y="104389"/>
                      <a:pt x="-7782" y="153117"/>
                      <a:pt x="28313" y="201123"/>
                    </a:cubicBezTo>
                    <a:cubicBezTo>
                      <a:pt x="38239" y="191197"/>
                      <a:pt x="33366" y="184159"/>
                      <a:pt x="29576" y="176759"/>
                    </a:cubicBezTo>
                    <a:close/>
                  </a:path>
                </a:pathLst>
              </a:custGeom>
              <a:grpFill/>
              <a:ln w="1804" cap="flat">
                <a:solidFill>
                  <a:srgbClr val="414141"/>
                </a:solidFill>
                <a:prstDash val="solid"/>
                <a:miter/>
              </a:ln>
            </p:spPr>
            <p:txBody>
              <a:bodyPr rtlCol="0" anchor="ctr"/>
              <a:lstStyle/>
              <a:p>
                <a:endParaRPr lang="en-US"/>
              </a:p>
            </p:txBody>
          </p:sp>
          <p:sp>
            <p:nvSpPr>
              <p:cNvPr id="78" name="Freeform 1073">
                <a:extLst>
                  <a:ext uri="{FF2B5EF4-FFF2-40B4-BE49-F238E27FC236}">
                    <a16:creationId xmlns:a16="http://schemas.microsoft.com/office/drawing/2014/main" id="{E2AFCFE5-C614-E3D8-8AB7-A5185933BBA4}"/>
                  </a:ext>
                </a:extLst>
              </p:cNvPr>
              <p:cNvSpPr/>
              <p:nvPr/>
            </p:nvSpPr>
            <p:spPr>
              <a:xfrm>
                <a:off x="8521132" y="4422090"/>
                <a:ext cx="36329" cy="167206"/>
              </a:xfrm>
              <a:custGeom>
                <a:avLst/>
                <a:gdLst>
                  <a:gd name="connsiteX0" fmla="*/ 27143 w 36329"/>
                  <a:gd name="connsiteY0" fmla="*/ 1139 h 167206"/>
                  <a:gd name="connsiteX1" fmla="*/ 14690 w 36329"/>
                  <a:gd name="connsiteY1" fmla="*/ 8538 h 167206"/>
                  <a:gd name="connsiteX2" fmla="*/ 72 w 36329"/>
                  <a:gd name="connsiteY2" fmla="*/ 79464 h 167206"/>
                  <a:gd name="connsiteX3" fmla="*/ 21007 w 36329"/>
                  <a:gd name="connsiteY3" fmla="*/ 160678 h 167206"/>
                  <a:gd name="connsiteX4" fmla="*/ 28948 w 36329"/>
                  <a:gd name="connsiteY4" fmla="*/ 167174 h 167206"/>
                  <a:gd name="connsiteX5" fmla="*/ 35986 w 36329"/>
                  <a:gd name="connsiteY5" fmla="*/ 156887 h 167206"/>
                  <a:gd name="connsiteX6" fmla="*/ 23353 w 36329"/>
                  <a:gd name="connsiteY6" fmla="*/ 116822 h 167206"/>
                  <a:gd name="connsiteX7" fmla="*/ 27323 w 36329"/>
                  <a:gd name="connsiteY7" fmla="*/ 13231 h 167206"/>
                  <a:gd name="connsiteX8" fmla="*/ 27143 w 36329"/>
                  <a:gd name="connsiteY8" fmla="*/ 1139 h 167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329" h="167206">
                    <a:moveTo>
                      <a:pt x="27143" y="1139"/>
                    </a:moveTo>
                    <a:cubicBezTo>
                      <a:pt x="20104" y="-2651"/>
                      <a:pt x="17217" y="3846"/>
                      <a:pt x="14690" y="8538"/>
                    </a:cubicBezTo>
                    <a:cubicBezTo>
                      <a:pt x="3501" y="30917"/>
                      <a:pt x="1155" y="55100"/>
                      <a:pt x="72" y="79464"/>
                    </a:cubicBezTo>
                    <a:cubicBezTo>
                      <a:pt x="-1191" y="108701"/>
                      <a:pt x="14510" y="133426"/>
                      <a:pt x="21007" y="160678"/>
                    </a:cubicBezTo>
                    <a:cubicBezTo>
                      <a:pt x="21909" y="164829"/>
                      <a:pt x="25158" y="167536"/>
                      <a:pt x="28948" y="167174"/>
                    </a:cubicBezTo>
                    <a:cubicBezTo>
                      <a:pt x="34181" y="166453"/>
                      <a:pt x="37430" y="161941"/>
                      <a:pt x="35986" y="156887"/>
                    </a:cubicBezTo>
                    <a:cubicBezTo>
                      <a:pt x="32196" y="143352"/>
                      <a:pt x="27504" y="130177"/>
                      <a:pt x="23353" y="116822"/>
                    </a:cubicBezTo>
                    <a:cubicBezTo>
                      <a:pt x="12344" y="81811"/>
                      <a:pt x="9457" y="47159"/>
                      <a:pt x="27323" y="13231"/>
                    </a:cubicBezTo>
                    <a:cubicBezTo>
                      <a:pt x="29489" y="9080"/>
                      <a:pt x="32737" y="4207"/>
                      <a:pt x="27143" y="1139"/>
                    </a:cubicBezTo>
                    <a:close/>
                  </a:path>
                </a:pathLst>
              </a:custGeom>
              <a:grpFill/>
              <a:ln w="1804" cap="flat">
                <a:solidFill>
                  <a:srgbClr val="414141"/>
                </a:solidFill>
                <a:prstDash val="solid"/>
                <a:miter/>
              </a:ln>
            </p:spPr>
            <p:txBody>
              <a:bodyPr rtlCol="0" anchor="ctr"/>
              <a:lstStyle/>
              <a:p>
                <a:endParaRPr lang="en-US"/>
              </a:p>
            </p:txBody>
          </p:sp>
          <p:sp>
            <p:nvSpPr>
              <p:cNvPr id="79" name="Freeform 1074">
                <a:extLst>
                  <a:ext uri="{FF2B5EF4-FFF2-40B4-BE49-F238E27FC236}">
                    <a16:creationId xmlns:a16="http://schemas.microsoft.com/office/drawing/2014/main" id="{1D3A952D-2128-A154-3974-2EBA374D46E7}"/>
                  </a:ext>
                </a:extLst>
              </p:cNvPr>
              <p:cNvSpPr/>
              <p:nvPr/>
            </p:nvSpPr>
            <p:spPr>
              <a:xfrm>
                <a:off x="7451356" y="4685886"/>
                <a:ext cx="143837" cy="19372"/>
              </a:xfrm>
              <a:custGeom>
                <a:avLst/>
                <a:gdLst>
                  <a:gd name="connsiteX0" fmla="*/ 0 w 143837"/>
                  <a:gd name="connsiteY0" fmla="*/ 13107 h 19372"/>
                  <a:gd name="connsiteX1" fmla="*/ 143837 w 143837"/>
                  <a:gd name="connsiteY1" fmla="*/ 13288 h 19372"/>
                  <a:gd name="connsiteX2" fmla="*/ 0 w 143837"/>
                  <a:gd name="connsiteY2" fmla="*/ 13107 h 19372"/>
                </a:gdLst>
                <a:ahLst/>
                <a:cxnLst>
                  <a:cxn ang="0">
                    <a:pos x="connsiteX0" y="connsiteY0"/>
                  </a:cxn>
                  <a:cxn ang="0">
                    <a:pos x="connsiteX1" y="connsiteY1"/>
                  </a:cxn>
                  <a:cxn ang="0">
                    <a:pos x="connsiteX2" y="connsiteY2"/>
                  </a:cxn>
                </a:cxnLst>
                <a:rect l="l" t="t" r="r" b="b"/>
                <a:pathLst>
                  <a:path w="143837" h="19372">
                    <a:moveTo>
                      <a:pt x="0" y="13107"/>
                    </a:moveTo>
                    <a:cubicBezTo>
                      <a:pt x="49089" y="23935"/>
                      <a:pt x="94207" y="18521"/>
                      <a:pt x="143837" y="13288"/>
                    </a:cubicBezTo>
                    <a:cubicBezTo>
                      <a:pt x="116225" y="-4399"/>
                      <a:pt x="26530" y="-4399"/>
                      <a:pt x="0" y="13107"/>
                    </a:cubicBezTo>
                    <a:close/>
                  </a:path>
                </a:pathLst>
              </a:custGeom>
              <a:grpFill/>
              <a:ln w="1804" cap="flat">
                <a:solidFill>
                  <a:srgbClr val="414141"/>
                </a:solidFill>
                <a:prstDash val="solid"/>
                <a:miter/>
              </a:ln>
            </p:spPr>
            <p:txBody>
              <a:bodyPr rtlCol="0" anchor="ctr"/>
              <a:lstStyle/>
              <a:p>
                <a:endParaRPr lang="en-US"/>
              </a:p>
            </p:txBody>
          </p:sp>
          <p:sp>
            <p:nvSpPr>
              <p:cNvPr id="80" name="Freeform 1075">
                <a:extLst>
                  <a:ext uri="{FF2B5EF4-FFF2-40B4-BE49-F238E27FC236}">
                    <a16:creationId xmlns:a16="http://schemas.microsoft.com/office/drawing/2014/main" id="{B08FCBF7-ADC8-2743-0FD3-CF8286E97183}"/>
                  </a:ext>
                </a:extLst>
              </p:cNvPr>
              <p:cNvSpPr/>
              <p:nvPr/>
            </p:nvSpPr>
            <p:spPr>
              <a:xfrm>
                <a:off x="9202945" y="3368393"/>
                <a:ext cx="116201" cy="131893"/>
              </a:xfrm>
              <a:custGeom>
                <a:avLst/>
                <a:gdLst>
                  <a:gd name="connsiteX0" fmla="*/ 1713 w 116201"/>
                  <a:gd name="connsiteY0" fmla="*/ 131893 h 131893"/>
                  <a:gd name="connsiteX1" fmla="*/ 13804 w 116201"/>
                  <a:gd name="connsiteY1" fmla="*/ 91467 h 131893"/>
                  <a:gd name="connsiteX2" fmla="*/ 43763 w 116201"/>
                  <a:gd name="connsiteY2" fmla="*/ 42198 h 131893"/>
                  <a:gd name="connsiteX3" fmla="*/ 110358 w 116201"/>
                  <a:gd name="connsiteY3" fmla="*/ 7908 h 131893"/>
                  <a:gd name="connsiteX4" fmla="*/ 115773 w 116201"/>
                  <a:gd name="connsiteY4" fmla="*/ 508 h 131893"/>
                  <a:gd name="connsiteX5" fmla="*/ 1713 w 116201"/>
                  <a:gd name="connsiteY5" fmla="*/ 131893 h 1318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201" h="131893">
                    <a:moveTo>
                      <a:pt x="1713" y="131893"/>
                    </a:moveTo>
                    <a:cubicBezTo>
                      <a:pt x="12902" y="119260"/>
                      <a:pt x="10737" y="104281"/>
                      <a:pt x="13804" y="91467"/>
                    </a:cubicBezTo>
                    <a:cubicBezTo>
                      <a:pt x="18497" y="71254"/>
                      <a:pt x="27160" y="54109"/>
                      <a:pt x="43763" y="42198"/>
                    </a:cubicBezTo>
                    <a:cubicBezTo>
                      <a:pt x="64157" y="27580"/>
                      <a:pt x="83648" y="10796"/>
                      <a:pt x="110358" y="7908"/>
                    </a:cubicBezTo>
                    <a:cubicBezTo>
                      <a:pt x="114148" y="7547"/>
                      <a:pt x="117397" y="5562"/>
                      <a:pt x="115773" y="508"/>
                    </a:cubicBezTo>
                    <a:cubicBezTo>
                      <a:pt x="51884" y="-6710"/>
                      <a:pt x="-11281" y="64216"/>
                      <a:pt x="1713" y="131893"/>
                    </a:cubicBezTo>
                    <a:close/>
                  </a:path>
                </a:pathLst>
              </a:custGeom>
              <a:grpFill/>
              <a:ln w="1804" cap="flat">
                <a:solidFill>
                  <a:srgbClr val="414141"/>
                </a:solidFill>
                <a:prstDash val="solid"/>
                <a:miter/>
              </a:ln>
            </p:spPr>
            <p:txBody>
              <a:bodyPr rtlCol="0" anchor="ctr"/>
              <a:lstStyle/>
              <a:p>
                <a:endParaRPr lang="en-US"/>
              </a:p>
            </p:txBody>
          </p:sp>
          <p:sp>
            <p:nvSpPr>
              <p:cNvPr id="81" name="Freeform 1076">
                <a:extLst>
                  <a:ext uri="{FF2B5EF4-FFF2-40B4-BE49-F238E27FC236}">
                    <a16:creationId xmlns:a16="http://schemas.microsoft.com/office/drawing/2014/main" id="{866F022B-86AA-931E-9214-F08246C6D864}"/>
                  </a:ext>
                </a:extLst>
              </p:cNvPr>
              <p:cNvSpPr/>
              <p:nvPr/>
            </p:nvSpPr>
            <p:spPr>
              <a:xfrm>
                <a:off x="9418689" y="4666463"/>
                <a:ext cx="153233" cy="21613"/>
              </a:xfrm>
              <a:custGeom>
                <a:avLst/>
                <a:gdLst>
                  <a:gd name="connsiteX0" fmla="*/ 124538 w 153233"/>
                  <a:gd name="connsiteY0" fmla="*/ 6903 h 21613"/>
                  <a:gd name="connsiteX1" fmla="*/ 21307 w 153233"/>
                  <a:gd name="connsiteY1" fmla="*/ 225 h 21613"/>
                  <a:gd name="connsiteX2" fmla="*/ 4704 w 153233"/>
                  <a:gd name="connsiteY2" fmla="*/ 767 h 21613"/>
                  <a:gd name="connsiteX3" fmla="*/ 11 w 153233"/>
                  <a:gd name="connsiteY3" fmla="*/ 6903 h 21613"/>
                  <a:gd name="connsiteX4" fmla="*/ 3802 w 153233"/>
                  <a:gd name="connsiteY4" fmla="*/ 13400 h 21613"/>
                  <a:gd name="connsiteX5" fmla="*/ 16976 w 153233"/>
                  <a:gd name="connsiteY5" fmla="*/ 16829 h 21613"/>
                  <a:gd name="connsiteX6" fmla="*/ 86819 w 153233"/>
                  <a:gd name="connsiteY6" fmla="*/ 21160 h 21613"/>
                  <a:gd name="connsiteX7" fmla="*/ 153233 w 153233"/>
                  <a:gd name="connsiteY7" fmla="*/ 13761 h 21613"/>
                  <a:gd name="connsiteX8" fmla="*/ 124538 w 153233"/>
                  <a:gd name="connsiteY8" fmla="*/ 6903 h 21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233" h="21613">
                    <a:moveTo>
                      <a:pt x="124538" y="6903"/>
                    </a:moveTo>
                    <a:cubicBezTo>
                      <a:pt x="89887" y="8708"/>
                      <a:pt x="55778" y="2030"/>
                      <a:pt x="21307" y="225"/>
                    </a:cubicBezTo>
                    <a:cubicBezTo>
                      <a:pt x="15712" y="-135"/>
                      <a:pt x="10118" y="-135"/>
                      <a:pt x="4704" y="767"/>
                    </a:cubicBezTo>
                    <a:cubicBezTo>
                      <a:pt x="2719" y="1128"/>
                      <a:pt x="192" y="4557"/>
                      <a:pt x="11" y="6903"/>
                    </a:cubicBezTo>
                    <a:cubicBezTo>
                      <a:pt x="-169" y="9068"/>
                      <a:pt x="1816" y="12498"/>
                      <a:pt x="3802" y="13400"/>
                    </a:cubicBezTo>
                    <a:cubicBezTo>
                      <a:pt x="7952" y="15205"/>
                      <a:pt x="12464" y="16468"/>
                      <a:pt x="16976" y="16829"/>
                    </a:cubicBezTo>
                    <a:cubicBezTo>
                      <a:pt x="40257" y="18634"/>
                      <a:pt x="63538" y="20980"/>
                      <a:pt x="86819" y="21160"/>
                    </a:cubicBezTo>
                    <a:cubicBezTo>
                      <a:pt x="107032" y="21341"/>
                      <a:pt x="127786" y="24048"/>
                      <a:pt x="153233" y="13761"/>
                    </a:cubicBezTo>
                    <a:cubicBezTo>
                      <a:pt x="140420" y="10512"/>
                      <a:pt x="132479" y="6542"/>
                      <a:pt x="124538" y="6903"/>
                    </a:cubicBezTo>
                    <a:close/>
                  </a:path>
                </a:pathLst>
              </a:custGeom>
              <a:grpFill/>
              <a:ln w="1804" cap="flat">
                <a:solidFill>
                  <a:srgbClr val="414141"/>
                </a:solidFill>
                <a:prstDash val="solid"/>
                <a:miter/>
              </a:ln>
            </p:spPr>
            <p:txBody>
              <a:bodyPr rtlCol="0" anchor="ctr"/>
              <a:lstStyle/>
              <a:p>
                <a:endParaRPr lang="en-US"/>
              </a:p>
            </p:txBody>
          </p:sp>
          <p:sp>
            <p:nvSpPr>
              <p:cNvPr id="82" name="Freeform 1077">
                <a:extLst>
                  <a:ext uri="{FF2B5EF4-FFF2-40B4-BE49-F238E27FC236}">
                    <a16:creationId xmlns:a16="http://schemas.microsoft.com/office/drawing/2014/main" id="{F3D7121F-ED82-BCC5-E785-7BEEA2C7F6CF}"/>
                  </a:ext>
                </a:extLst>
              </p:cNvPr>
              <p:cNvSpPr/>
              <p:nvPr/>
            </p:nvSpPr>
            <p:spPr>
              <a:xfrm>
                <a:off x="9477981" y="3985151"/>
                <a:ext cx="41300" cy="137408"/>
              </a:xfrm>
              <a:custGeom>
                <a:avLst/>
                <a:gdLst>
                  <a:gd name="connsiteX0" fmla="*/ 636 w 41300"/>
                  <a:gd name="connsiteY0" fmla="*/ 137409 h 137408"/>
                  <a:gd name="connsiteX1" fmla="*/ 37273 w 41300"/>
                  <a:gd name="connsiteY1" fmla="*/ 7287 h 137408"/>
                  <a:gd name="connsiteX2" fmla="*/ 27166 w 41300"/>
                  <a:gd name="connsiteY2" fmla="*/ 68 h 137408"/>
                  <a:gd name="connsiteX3" fmla="*/ 21030 w 41300"/>
                  <a:gd name="connsiteY3" fmla="*/ 8009 h 137408"/>
                  <a:gd name="connsiteX4" fmla="*/ 21571 w 41300"/>
                  <a:gd name="connsiteY4" fmla="*/ 19199 h 137408"/>
                  <a:gd name="connsiteX5" fmla="*/ 276 w 41300"/>
                  <a:gd name="connsiteY5" fmla="*/ 129107 h 137408"/>
                  <a:gd name="connsiteX6" fmla="*/ 636 w 41300"/>
                  <a:gd name="connsiteY6" fmla="*/ 137409 h 137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300" h="137408">
                    <a:moveTo>
                      <a:pt x="636" y="137409"/>
                    </a:moveTo>
                    <a:cubicBezTo>
                      <a:pt x="32761" y="107450"/>
                      <a:pt x="49545" y="45909"/>
                      <a:pt x="37273" y="7287"/>
                    </a:cubicBezTo>
                    <a:cubicBezTo>
                      <a:pt x="35649" y="2234"/>
                      <a:pt x="32580" y="-473"/>
                      <a:pt x="27166" y="68"/>
                    </a:cubicBezTo>
                    <a:cubicBezTo>
                      <a:pt x="22474" y="610"/>
                      <a:pt x="21391" y="4219"/>
                      <a:pt x="21030" y="8009"/>
                    </a:cubicBezTo>
                    <a:cubicBezTo>
                      <a:pt x="20669" y="11619"/>
                      <a:pt x="21211" y="15408"/>
                      <a:pt x="21571" y="19199"/>
                    </a:cubicBezTo>
                    <a:cubicBezTo>
                      <a:pt x="25903" y="58000"/>
                      <a:pt x="24098" y="95719"/>
                      <a:pt x="276" y="129107"/>
                    </a:cubicBezTo>
                    <a:cubicBezTo>
                      <a:pt x="-446" y="130009"/>
                      <a:pt x="456" y="132356"/>
                      <a:pt x="636" y="137409"/>
                    </a:cubicBezTo>
                    <a:close/>
                  </a:path>
                </a:pathLst>
              </a:custGeom>
              <a:grpFill/>
              <a:ln w="1804" cap="flat">
                <a:solidFill>
                  <a:srgbClr val="414141"/>
                </a:solidFill>
                <a:prstDash val="solid"/>
                <a:miter/>
              </a:ln>
            </p:spPr>
            <p:txBody>
              <a:bodyPr rtlCol="0" anchor="ctr"/>
              <a:lstStyle/>
              <a:p>
                <a:endParaRPr lang="en-US"/>
              </a:p>
            </p:txBody>
          </p:sp>
          <p:sp>
            <p:nvSpPr>
              <p:cNvPr id="83" name="Freeform 1078">
                <a:extLst>
                  <a:ext uri="{FF2B5EF4-FFF2-40B4-BE49-F238E27FC236}">
                    <a16:creationId xmlns:a16="http://schemas.microsoft.com/office/drawing/2014/main" id="{F6FF2B75-33D6-7C8B-7F21-7C3394EB62E4}"/>
                  </a:ext>
                </a:extLst>
              </p:cNvPr>
              <p:cNvSpPr/>
              <p:nvPr/>
            </p:nvSpPr>
            <p:spPr>
              <a:xfrm>
                <a:off x="8489080" y="4676434"/>
                <a:ext cx="131565" cy="24564"/>
              </a:xfrm>
              <a:custGeom>
                <a:avLst/>
                <a:gdLst>
                  <a:gd name="connsiteX0" fmla="*/ 0 w 131565"/>
                  <a:gd name="connsiteY0" fmla="*/ 9565 h 24564"/>
                  <a:gd name="connsiteX1" fmla="*/ 6136 w 131565"/>
                  <a:gd name="connsiteY1" fmla="*/ 17687 h 24564"/>
                  <a:gd name="connsiteX2" fmla="*/ 22559 w 131565"/>
                  <a:gd name="connsiteY2" fmla="*/ 19311 h 24564"/>
                  <a:gd name="connsiteX3" fmla="*/ 86447 w 131565"/>
                  <a:gd name="connsiteY3" fmla="*/ 21296 h 24564"/>
                  <a:gd name="connsiteX4" fmla="*/ 131565 w 131565"/>
                  <a:gd name="connsiteY4" fmla="*/ 21296 h 24564"/>
                  <a:gd name="connsiteX5" fmla="*/ 7941 w 131565"/>
                  <a:gd name="connsiteY5" fmla="*/ 0 h 24564"/>
                  <a:gd name="connsiteX6" fmla="*/ 0 w 131565"/>
                  <a:gd name="connsiteY6" fmla="*/ 9565 h 245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1565" h="24564">
                    <a:moveTo>
                      <a:pt x="0" y="9565"/>
                    </a:moveTo>
                    <a:cubicBezTo>
                      <a:pt x="0" y="13716"/>
                      <a:pt x="2346" y="16965"/>
                      <a:pt x="6136" y="17687"/>
                    </a:cubicBezTo>
                    <a:cubicBezTo>
                      <a:pt x="11550" y="18950"/>
                      <a:pt x="17145" y="19852"/>
                      <a:pt x="22559" y="19311"/>
                    </a:cubicBezTo>
                    <a:cubicBezTo>
                      <a:pt x="44035" y="17145"/>
                      <a:pt x="65151" y="19311"/>
                      <a:pt x="86447" y="21296"/>
                    </a:cubicBezTo>
                    <a:cubicBezTo>
                      <a:pt x="100163" y="22559"/>
                      <a:pt x="114781" y="27973"/>
                      <a:pt x="131565" y="21296"/>
                    </a:cubicBezTo>
                    <a:cubicBezTo>
                      <a:pt x="91139" y="-2346"/>
                      <a:pt x="49269" y="722"/>
                      <a:pt x="7941" y="0"/>
                    </a:cubicBezTo>
                    <a:cubicBezTo>
                      <a:pt x="3068" y="0"/>
                      <a:pt x="0" y="3970"/>
                      <a:pt x="0" y="9565"/>
                    </a:cubicBezTo>
                    <a:close/>
                  </a:path>
                </a:pathLst>
              </a:custGeom>
              <a:grpFill/>
              <a:ln w="1804" cap="flat">
                <a:solidFill>
                  <a:srgbClr val="414141"/>
                </a:solidFill>
                <a:prstDash val="solid"/>
                <a:miter/>
              </a:ln>
            </p:spPr>
            <p:txBody>
              <a:bodyPr rtlCol="0" anchor="ctr"/>
              <a:lstStyle/>
              <a:p>
                <a:endParaRPr lang="en-US"/>
              </a:p>
            </p:txBody>
          </p:sp>
          <p:sp>
            <p:nvSpPr>
              <p:cNvPr id="84" name="Freeform 1079">
                <a:extLst>
                  <a:ext uri="{FF2B5EF4-FFF2-40B4-BE49-F238E27FC236}">
                    <a16:creationId xmlns:a16="http://schemas.microsoft.com/office/drawing/2014/main" id="{EAA12AEF-E8D6-56B7-BD3E-A83EA527DFA4}"/>
                  </a:ext>
                </a:extLst>
              </p:cNvPr>
              <p:cNvSpPr/>
              <p:nvPr/>
            </p:nvSpPr>
            <p:spPr>
              <a:xfrm>
                <a:off x="8065508" y="4663686"/>
                <a:ext cx="132519" cy="21858"/>
              </a:xfrm>
              <a:custGeom>
                <a:avLst/>
                <a:gdLst>
                  <a:gd name="connsiteX0" fmla="*/ 132287 w 132519"/>
                  <a:gd name="connsiteY0" fmla="*/ 17259 h 21858"/>
                  <a:gd name="connsiteX1" fmla="*/ 123985 w 132519"/>
                  <a:gd name="connsiteY1" fmla="*/ 8055 h 21858"/>
                  <a:gd name="connsiteX2" fmla="*/ 74536 w 132519"/>
                  <a:gd name="connsiteY2" fmla="*/ 295 h 21858"/>
                  <a:gd name="connsiteX3" fmla="*/ 12994 w 132519"/>
                  <a:gd name="connsiteY3" fmla="*/ 3182 h 21858"/>
                  <a:gd name="connsiteX4" fmla="*/ 0 w 132519"/>
                  <a:gd name="connsiteY4" fmla="*/ 10942 h 21858"/>
                  <a:gd name="connsiteX5" fmla="*/ 15160 w 132519"/>
                  <a:gd name="connsiteY5" fmla="*/ 18342 h 21858"/>
                  <a:gd name="connsiteX6" fmla="*/ 120737 w 132519"/>
                  <a:gd name="connsiteY6" fmla="*/ 20688 h 21858"/>
                  <a:gd name="connsiteX7" fmla="*/ 132287 w 132519"/>
                  <a:gd name="connsiteY7" fmla="*/ 17259 h 21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2519" h="21858">
                    <a:moveTo>
                      <a:pt x="132287" y="17259"/>
                    </a:moveTo>
                    <a:cubicBezTo>
                      <a:pt x="133731" y="11303"/>
                      <a:pt x="128136" y="10221"/>
                      <a:pt x="123985" y="8055"/>
                    </a:cubicBezTo>
                    <a:cubicBezTo>
                      <a:pt x="108284" y="114"/>
                      <a:pt x="91319" y="1377"/>
                      <a:pt x="74536" y="295"/>
                    </a:cubicBezTo>
                    <a:cubicBezTo>
                      <a:pt x="53781" y="-1149"/>
                      <a:pt x="33568" y="3182"/>
                      <a:pt x="12994" y="3182"/>
                    </a:cubicBezTo>
                    <a:cubicBezTo>
                      <a:pt x="7399" y="3182"/>
                      <a:pt x="0" y="4265"/>
                      <a:pt x="0" y="10942"/>
                    </a:cubicBezTo>
                    <a:cubicBezTo>
                      <a:pt x="180" y="20147"/>
                      <a:pt x="9024" y="19605"/>
                      <a:pt x="15160" y="18342"/>
                    </a:cubicBezTo>
                    <a:cubicBezTo>
                      <a:pt x="50713" y="10582"/>
                      <a:pt x="85544" y="20869"/>
                      <a:pt x="120737" y="20688"/>
                    </a:cubicBezTo>
                    <a:cubicBezTo>
                      <a:pt x="125429" y="21952"/>
                      <a:pt x="130843" y="23576"/>
                      <a:pt x="132287" y="17259"/>
                    </a:cubicBezTo>
                    <a:close/>
                  </a:path>
                </a:pathLst>
              </a:custGeom>
              <a:grpFill/>
              <a:ln w="1804" cap="flat">
                <a:solidFill>
                  <a:srgbClr val="414141"/>
                </a:solidFill>
                <a:prstDash val="solid"/>
                <a:miter/>
              </a:ln>
            </p:spPr>
            <p:txBody>
              <a:bodyPr rtlCol="0" anchor="ctr"/>
              <a:lstStyle/>
              <a:p>
                <a:endParaRPr lang="en-US"/>
              </a:p>
            </p:txBody>
          </p:sp>
          <p:sp>
            <p:nvSpPr>
              <p:cNvPr id="85" name="Freeform 1080">
                <a:extLst>
                  <a:ext uri="{FF2B5EF4-FFF2-40B4-BE49-F238E27FC236}">
                    <a16:creationId xmlns:a16="http://schemas.microsoft.com/office/drawing/2014/main" id="{E17A6215-B2F7-A97D-676A-647791FF26BC}"/>
                  </a:ext>
                </a:extLst>
              </p:cNvPr>
              <p:cNvSpPr/>
              <p:nvPr/>
            </p:nvSpPr>
            <p:spPr>
              <a:xfrm>
                <a:off x="8930146" y="4672286"/>
                <a:ext cx="98910" cy="16431"/>
              </a:xfrm>
              <a:custGeom>
                <a:avLst/>
                <a:gdLst>
                  <a:gd name="connsiteX0" fmla="*/ 6869 w 98910"/>
                  <a:gd name="connsiteY0" fmla="*/ 15156 h 16431"/>
                  <a:gd name="connsiteX1" fmla="*/ 98911 w 98910"/>
                  <a:gd name="connsiteY1" fmla="*/ 14976 h 16431"/>
                  <a:gd name="connsiteX2" fmla="*/ 70396 w 98910"/>
                  <a:gd name="connsiteY2" fmla="*/ 2703 h 16431"/>
                  <a:gd name="connsiteX3" fmla="*/ 6148 w 98910"/>
                  <a:gd name="connsiteY3" fmla="*/ 358 h 16431"/>
                  <a:gd name="connsiteX4" fmla="*/ 11 w 98910"/>
                  <a:gd name="connsiteY4" fmla="*/ 7576 h 16431"/>
                  <a:gd name="connsiteX5" fmla="*/ 6869 w 98910"/>
                  <a:gd name="connsiteY5" fmla="*/ 15156 h 16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8910" h="16431">
                    <a:moveTo>
                      <a:pt x="6869" y="15156"/>
                    </a:moveTo>
                    <a:cubicBezTo>
                      <a:pt x="36287" y="15336"/>
                      <a:pt x="65704" y="18044"/>
                      <a:pt x="98911" y="14976"/>
                    </a:cubicBezTo>
                    <a:cubicBezTo>
                      <a:pt x="88263" y="6493"/>
                      <a:pt x="79059" y="5410"/>
                      <a:pt x="70396" y="2703"/>
                    </a:cubicBezTo>
                    <a:cubicBezTo>
                      <a:pt x="49100" y="-3974"/>
                      <a:pt x="27444" y="4328"/>
                      <a:pt x="6148" y="358"/>
                    </a:cubicBezTo>
                    <a:cubicBezTo>
                      <a:pt x="1816" y="-365"/>
                      <a:pt x="-169" y="3245"/>
                      <a:pt x="11" y="7576"/>
                    </a:cubicBezTo>
                    <a:cubicBezTo>
                      <a:pt x="553" y="11908"/>
                      <a:pt x="3260" y="15156"/>
                      <a:pt x="6869" y="15156"/>
                    </a:cubicBezTo>
                    <a:close/>
                  </a:path>
                </a:pathLst>
              </a:custGeom>
              <a:grpFill/>
              <a:ln w="1804" cap="flat">
                <a:solidFill>
                  <a:srgbClr val="414141"/>
                </a:solidFill>
                <a:prstDash val="solid"/>
                <a:miter/>
              </a:ln>
            </p:spPr>
            <p:txBody>
              <a:bodyPr rtlCol="0" anchor="ctr"/>
              <a:lstStyle/>
              <a:p>
                <a:endParaRPr lang="en-US"/>
              </a:p>
            </p:txBody>
          </p:sp>
        </p:grpSp>
      </p:grpSp>
    </p:spTree>
    <p:extLst>
      <p:ext uri="{BB962C8B-B14F-4D97-AF65-F5344CB8AC3E}">
        <p14:creationId xmlns:p14="http://schemas.microsoft.com/office/powerpoint/2010/main" val="25766531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38FF6C-36A0-26A8-D98B-3E46055DCADA}"/>
            </a:ext>
          </a:extLst>
        </p:cNvPr>
        <p:cNvGrpSpPr/>
        <p:nvPr/>
      </p:nvGrpSpPr>
      <p:grpSpPr>
        <a:xfrm>
          <a:off x="0" y="0"/>
          <a:ext cx="0" cy="0"/>
          <a:chOff x="0" y="0"/>
          <a:chExt cx="0" cy="0"/>
        </a:xfrm>
      </p:grpSpPr>
      <p:sp>
        <p:nvSpPr>
          <p:cNvPr id="13" name="Slide Number Placeholder 5">
            <a:extLst>
              <a:ext uri="{FF2B5EF4-FFF2-40B4-BE49-F238E27FC236}">
                <a16:creationId xmlns:a16="http://schemas.microsoft.com/office/drawing/2014/main" id="{556F550A-F7CB-87B1-AE64-96A5E7E1ECA9}"/>
              </a:ext>
            </a:extLst>
          </p:cNvPr>
          <p:cNvSpPr>
            <a:spLocks noGrp="1"/>
          </p:cNvSpPr>
          <p:nvPr>
            <p:ph type="sldNum" sz="quarter" idx="4"/>
          </p:nvPr>
        </p:nvSpPr>
        <p:spPr>
          <a:xfrm>
            <a:off x="11681466" y="645499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t>7</a:t>
            </a:fld>
            <a:endParaRPr lang="fr-CA" sz="1200" dirty="0"/>
          </a:p>
        </p:txBody>
      </p:sp>
      <p:sp>
        <p:nvSpPr>
          <p:cNvPr id="8" name="Text Placeholder 1">
            <a:extLst>
              <a:ext uri="{FF2B5EF4-FFF2-40B4-BE49-F238E27FC236}">
                <a16:creationId xmlns:a16="http://schemas.microsoft.com/office/drawing/2014/main" id="{1E0A9CED-5A0F-50C0-EED9-814A0B1AEE3A}"/>
              </a:ext>
            </a:extLst>
          </p:cNvPr>
          <p:cNvSpPr txBox="1">
            <a:spLocks/>
          </p:cNvSpPr>
          <p:nvPr/>
        </p:nvSpPr>
        <p:spPr>
          <a:xfrm>
            <a:off x="1779517" y="2227953"/>
            <a:ext cx="5118587" cy="2919728"/>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48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480"/>
              </a:lnSpc>
            </a:pPr>
            <a:r>
              <a:rPr lang="en-GB" sz="3200" b="1" dirty="0"/>
              <a:t>Vitið hvað viðskiptavinir munu borga fyrir: aðdráttarafl og væntingar gesta: </a:t>
            </a:r>
          </a:p>
          <a:p>
            <a:pPr>
              <a:lnSpc>
                <a:spcPts val="2480"/>
              </a:lnSpc>
            </a:pPr>
            <a:endParaRPr lang="en-GB" sz="2400" b="1" dirty="0"/>
          </a:p>
          <a:p>
            <a:pPr>
              <a:lnSpc>
                <a:spcPts val="2380"/>
              </a:lnSpc>
            </a:pPr>
            <a:r>
              <a:rPr lang="en-IE" sz="2400" dirty="0"/>
              <a:t>Skiljðu hverjir gestir þínir eru og hvað þeir munu greiða aukalega fyrir, svo þú getir samræmt tilboðið þitt við eftirspurn og hámarkað tekjur</a:t>
            </a:r>
          </a:p>
          <a:p>
            <a:pPr>
              <a:lnSpc>
                <a:spcPts val="2380"/>
              </a:lnSpc>
            </a:pPr>
            <a:endParaRPr lang="en-US" sz="2400" dirty="0"/>
          </a:p>
          <a:p>
            <a:pPr>
              <a:lnSpc>
                <a:spcPts val="2480"/>
              </a:lnSpc>
            </a:pPr>
            <a:endParaRPr lang="en-US" sz="2400" dirty="0"/>
          </a:p>
          <a:p>
            <a:pPr>
              <a:lnSpc>
                <a:spcPts val="2480"/>
              </a:lnSpc>
            </a:pPr>
            <a:endParaRPr lang="en-GB" sz="2400" dirty="0"/>
          </a:p>
          <a:p>
            <a:pPr>
              <a:lnSpc>
                <a:spcPts val="2480"/>
              </a:lnSpc>
            </a:pPr>
            <a:endParaRPr lang="en-GB" sz="2400" dirty="0"/>
          </a:p>
        </p:txBody>
      </p:sp>
      <p:sp>
        <p:nvSpPr>
          <p:cNvPr id="9" name="Text Placeholder 2">
            <a:extLst>
              <a:ext uri="{FF2B5EF4-FFF2-40B4-BE49-F238E27FC236}">
                <a16:creationId xmlns:a16="http://schemas.microsoft.com/office/drawing/2014/main" id="{98AA2D9C-0100-5B8D-39D9-07991063A8DE}"/>
              </a:ext>
            </a:extLst>
          </p:cNvPr>
          <p:cNvSpPr txBox="1">
            <a:spLocks/>
          </p:cNvSpPr>
          <p:nvPr/>
        </p:nvSpPr>
        <p:spPr>
          <a:xfrm>
            <a:off x="730329" y="1710319"/>
            <a:ext cx="1495922" cy="5822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IE" sz="6600" b="1" dirty="0">
                <a:solidFill>
                  <a:schemeClr val="bg1"/>
                </a:solidFill>
              </a:rPr>
              <a:t>03</a:t>
            </a:r>
            <a:endParaRPr lang="en-GB" sz="6600" b="1" dirty="0">
              <a:solidFill>
                <a:schemeClr val="bg1"/>
              </a:solidFill>
            </a:endParaRPr>
          </a:p>
        </p:txBody>
      </p:sp>
      <p:sp>
        <p:nvSpPr>
          <p:cNvPr id="10" name="Freeform 9">
            <a:extLst>
              <a:ext uri="{FF2B5EF4-FFF2-40B4-BE49-F238E27FC236}">
                <a16:creationId xmlns:a16="http://schemas.microsoft.com/office/drawing/2014/main" id="{055E83DF-307A-373A-ACD0-4BD4CC6F6447}"/>
              </a:ext>
            </a:extLst>
          </p:cNvPr>
          <p:cNvSpPr/>
          <p:nvPr/>
        </p:nvSpPr>
        <p:spPr>
          <a:xfrm>
            <a:off x="-3603" y="2452527"/>
            <a:ext cx="1620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pic>
        <p:nvPicPr>
          <p:cNvPr id="2" name="Picture 1">
            <a:extLst>
              <a:ext uri="{FF2B5EF4-FFF2-40B4-BE49-F238E27FC236}">
                <a16:creationId xmlns:a16="http://schemas.microsoft.com/office/drawing/2014/main" id="{34830019-0D0D-1E88-2F9A-291488476082}"/>
              </a:ext>
            </a:extLst>
          </p:cNvPr>
          <p:cNvPicPr>
            <a:picLocks noChangeAspect="1"/>
          </p:cNvPicPr>
          <p:nvPr/>
        </p:nvPicPr>
        <p:blipFill>
          <a:blip r:embed="rId2">
            <a:biLevel thresh="25000"/>
            <a:alphaModFix amt="35000"/>
            <a:extLst>
              <a:ext uri="{28A0092B-C50C-407E-A947-70E740481C1C}">
                <a14:useLocalDpi xmlns:a14="http://schemas.microsoft.com/office/drawing/2010/main" val="0"/>
              </a:ext>
            </a:extLst>
          </a:blip>
          <a:srcRect l="53155" t="-1" r="5047" b="49903"/>
          <a:stretch/>
        </p:blipFill>
        <p:spPr>
          <a:xfrm>
            <a:off x="6582787" y="3360636"/>
            <a:ext cx="4246690" cy="3154091"/>
          </a:xfrm>
          <a:prstGeom prst="rect">
            <a:avLst/>
          </a:prstGeom>
        </p:spPr>
      </p:pic>
      <p:grpSp>
        <p:nvGrpSpPr>
          <p:cNvPr id="5" name="Group 4">
            <a:extLst>
              <a:ext uri="{FF2B5EF4-FFF2-40B4-BE49-F238E27FC236}">
                <a16:creationId xmlns:a16="http://schemas.microsoft.com/office/drawing/2014/main" id="{8B36F7E6-4DE2-5C83-BC0B-495562DBA355}"/>
              </a:ext>
            </a:extLst>
          </p:cNvPr>
          <p:cNvGrpSpPr/>
          <p:nvPr/>
        </p:nvGrpSpPr>
        <p:grpSpPr>
          <a:xfrm>
            <a:off x="3882647" y="640374"/>
            <a:ext cx="8320434" cy="835348"/>
            <a:chOff x="3882647" y="640374"/>
            <a:chExt cx="8320434" cy="835348"/>
          </a:xfrm>
        </p:grpSpPr>
        <p:sp>
          <p:nvSpPr>
            <p:cNvPr id="11" name="Freeform 10">
              <a:extLst>
                <a:ext uri="{FF2B5EF4-FFF2-40B4-BE49-F238E27FC236}">
                  <a16:creationId xmlns:a16="http://schemas.microsoft.com/office/drawing/2014/main" id="{9FF0142E-66C5-2D61-D382-6ABCFA032A6F}"/>
                </a:ext>
              </a:extLst>
            </p:cNvPr>
            <p:cNvSpPr/>
            <p:nvPr/>
          </p:nvSpPr>
          <p:spPr>
            <a:xfrm flipH="1">
              <a:off x="3882647" y="640374"/>
              <a:ext cx="6993897" cy="835348"/>
            </a:xfrm>
            <a:custGeom>
              <a:avLst/>
              <a:gdLst>
                <a:gd name="connsiteX0" fmla="*/ 0 w 6993897"/>
                <a:gd name="connsiteY0" fmla="*/ 0 h 835348"/>
                <a:gd name="connsiteX1" fmla="*/ 6315126 w 6993897"/>
                <a:gd name="connsiteY1" fmla="*/ 0 h 835348"/>
                <a:gd name="connsiteX2" fmla="*/ 6993897 w 6993897"/>
                <a:gd name="connsiteY2" fmla="*/ 452003 h 835348"/>
                <a:gd name="connsiteX3" fmla="*/ 6993897 w 6993897"/>
                <a:gd name="connsiteY3" fmla="*/ 835348 h 835348"/>
                <a:gd name="connsiteX4" fmla="*/ 0 w 6993897"/>
                <a:gd name="connsiteY4" fmla="*/ 835348 h 8353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93897" h="835348">
                  <a:moveTo>
                    <a:pt x="0" y="0"/>
                  </a:moveTo>
                  <a:lnTo>
                    <a:pt x="6315126" y="0"/>
                  </a:lnTo>
                  <a:cubicBezTo>
                    <a:pt x="6688881" y="0"/>
                    <a:pt x="6993897" y="203115"/>
                    <a:pt x="6993897" y="452003"/>
                  </a:cubicBezTo>
                  <a:lnTo>
                    <a:pt x="6993897" y="835348"/>
                  </a:lnTo>
                  <a:lnTo>
                    <a:pt x="0" y="835348"/>
                  </a:lnTo>
                  <a:close/>
                </a:path>
              </a:pathLst>
            </a:custGeom>
            <a:solidFill>
              <a:srgbClr val="EC7C69"/>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3" name="Freeform 2">
              <a:extLst>
                <a:ext uri="{FF2B5EF4-FFF2-40B4-BE49-F238E27FC236}">
                  <a16:creationId xmlns:a16="http://schemas.microsoft.com/office/drawing/2014/main" id="{9742394D-F1FE-D888-28C8-52780AE8F0C5}"/>
                </a:ext>
              </a:extLst>
            </p:cNvPr>
            <p:cNvSpPr/>
            <p:nvPr/>
          </p:nvSpPr>
          <p:spPr>
            <a:xfrm flipH="1">
              <a:off x="5209184" y="640374"/>
              <a:ext cx="6993897" cy="835348"/>
            </a:xfrm>
            <a:custGeom>
              <a:avLst/>
              <a:gdLst>
                <a:gd name="connsiteX0" fmla="*/ 0 w 6993897"/>
                <a:gd name="connsiteY0" fmla="*/ 0 h 835348"/>
                <a:gd name="connsiteX1" fmla="*/ 6315126 w 6993897"/>
                <a:gd name="connsiteY1" fmla="*/ 0 h 835348"/>
                <a:gd name="connsiteX2" fmla="*/ 6993897 w 6993897"/>
                <a:gd name="connsiteY2" fmla="*/ 452003 h 835348"/>
                <a:gd name="connsiteX3" fmla="*/ 6993897 w 6993897"/>
                <a:gd name="connsiteY3" fmla="*/ 835348 h 835348"/>
                <a:gd name="connsiteX4" fmla="*/ 0 w 6993897"/>
                <a:gd name="connsiteY4" fmla="*/ 835348 h 8353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93897" h="835348">
                  <a:moveTo>
                    <a:pt x="0" y="0"/>
                  </a:moveTo>
                  <a:lnTo>
                    <a:pt x="6315126" y="0"/>
                  </a:lnTo>
                  <a:cubicBezTo>
                    <a:pt x="6688881" y="0"/>
                    <a:pt x="6993897" y="203115"/>
                    <a:pt x="6993897" y="452003"/>
                  </a:cubicBezTo>
                  <a:lnTo>
                    <a:pt x="6993897" y="835348"/>
                  </a:lnTo>
                  <a:lnTo>
                    <a:pt x="0" y="835348"/>
                  </a:lnTo>
                  <a:close/>
                </a:path>
              </a:pathLst>
            </a:custGeom>
            <a:solidFill>
              <a:srgbClr val="EC7C69"/>
            </a:solidFill>
            <a:ln w="3598" cap="flat">
              <a:noFill/>
              <a:prstDash val="solid"/>
              <a:miter/>
            </a:ln>
          </p:spPr>
          <p:txBody>
            <a:bodyPr wrap="square" rtlCol="0" anchor="ctr">
              <a:noAutofit/>
            </a:bodyPr>
            <a:lstStyle/>
            <a:p>
              <a:endParaRPr lang="en-US" b="0" i="0">
                <a:latin typeface="Calibri" panose="020F0502020204030204" pitchFamily="34" charset="0"/>
              </a:endParaRPr>
            </a:p>
          </p:txBody>
        </p:sp>
      </p:grpSp>
      <p:sp>
        <p:nvSpPr>
          <p:cNvPr id="4" name="Text Placeholder 23">
            <a:extLst>
              <a:ext uri="{FF2B5EF4-FFF2-40B4-BE49-F238E27FC236}">
                <a16:creationId xmlns:a16="http://schemas.microsoft.com/office/drawing/2014/main" id="{C20DAD34-2BD8-8AF8-5AA4-4CAF18FD1548}"/>
              </a:ext>
            </a:extLst>
          </p:cNvPr>
          <p:cNvSpPr txBox="1">
            <a:spLocks/>
          </p:cNvSpPr>
          <p:nvPr/>
        </p:nvSpPr>
        <p:spPr>
          <a:xfrm>
            <a:off x="3673644" y="754970"/>
            <a:ext cx="8177610"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r>
              <a:rPr lang="en-US" b="1" dirty="0"/>
              <a:t>Modúl 6 (hluti 1): </a:t>
            </a:r>
            <a:r>
              <a:rPr lang="en-US" dirty="0"/>
              <a:t> Helstu námsþættir</a:t>
            </a:r>
          </a:p>
        </p:txBody>
      </p:sp>
    </p:spTree>
    <p:extLst>
      <p:ext uri="{BB962C8B-B14F-4D97-AF65-F5344CB8AC3E}">
        <p14:creationId xmlns:p14="http://schemas.microsoft.com/office/powerpoint/2010/main" val="31610209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E69AD8-88D8-683A-42AA-FA823B71A6BB}"/>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17F83FB3-9B0E-A952-1CED-0CC09693B8E7}"/>
              </a:ext>
            </a:extLst>
          </p:cNvPr>
          <p:cNvSpPr>
            <a:spLocks noGrp="1"/>
          </p:cNvSpPr>
          <p:nvPr>
            <p:ph type="body" sz="quarter" idx="18"/>
          </p:nvPr>
        </p:nvSpPr>
        <p:spPr>
          <a:xfrm>
            <a:off x="7892715" y="1618150"/>
            <a:ext cx="3628115" cy="870198"/>
          </a:xfrm>
        </p:spPr>
        <p:txBody>
          <a:bodyPr/>
          <a:lstStyle/>
          <a:p>
            <a:pPr>
              <a:lnSpc>
                <a:spcPts val="3240"/>
              </a:lnSpc>
            </a:pPr>
            <a:r>
              <a:rPr lang="en-GB" sz="3200" dirty="0"/>
              <a:t>Inngangur   Valmöguleikar í ferðaþjónustu   Gistimöguleikar</a:t>
            </a:r>
          </a:p>
          <a:p>
            <a:pPr>
              <a:lnSpc>
                <a:spcPts val="3240"/>
              </a:lnSpc>
            </a:pPr>
            <a:endParaRPr lang="en-GB" sz="3200" dirty="0"/>
          </a:p>
          <a:p>
            <a:pPr>
              <a:lnSpc>
                <a:spcPts val="3240"/>
              </a:lnSpc>
            </a:pPr>
            <a:endParaRPr lang="en-GB" sz="3200" dirty="0"/>
          </a:p>
        </p:txBody>
      </p:sp>
      <p:sp>
        <p:nvSpPr>
          <p:cNvPr id="3" name="Text Placeholder 2">
            <a:extLst>
              <a:ext uri="{FF2B5EF4-FFF2-40B4-BE49-F238E27FC236}">
                <a16:creationId xmlns:a16="http://schemas.microsoft.com/office/drawing/2014/main" id="{093ABC77-6F68-968B-2B40-06F16CB42902}"/>
              </a:ext>
            </a:extLst>
          </p:cNvPr>
          <p:cNvSpPr>
            <a:spLocks noGrp="1"/>
          </p:cNvSpPr>
          <p:nvPr>
            <p:ph type="body" sz="quarter" idx="19"/>
          </p:nvPr>
        </p:nvSpPr>
        <p:spPr/>
        <p:txBody>
          <a:bodyPr/>
          <a:lstStyle/>
          <a:p>
            <a:pPr marL="0" indent="0" defTabSz="914400" rtl="0" eaLnBrk="1" latinLnBrk="0" hangingPunct="1">
              <a:lnSpc>
                <a:spcPct val="100000"/>
              </a:lnSpc>
              <a:spcBef>
                <a:spcPts val="0"/>
              </a:spcBef>
              <a:buFont typeface="Arial" panose="020B0604020202020204" pitchFamily="34" charset="0"/>
              <a:buNone/>
            </a:pPr>
            <a:r>
              <a:rPr lang="en-GB" dirty="0"/>
              <a:t>01</a:t>
            </a:r>
          </a:p>
        </p:txBody>
      </p:sp>
      <p:sp>
        <p:nvSpPr>
          <p:cNvPr id="29" name="Slide Number Placeholder 5">
            <a:extLst>
              <a:ext uri="{FF2B5EF4-FFF2-40B4-BE49-F238E27FC236}">
                <a16:creationId xmlns:a16="http://schemas.microsoft.com/office/drawing/2014/main" id="{CC34126F-B2AD-8BDC-BF4B-E6D213AAE675}"/>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8</a:t>
            </a:fld>
            <a:endParaRPr lang="fr-CA" sz="1200" dirty="0"/>
          </a:p>
        </p:txBody>
      </p:sp>
      <p:sp>
        <p:nvSpPr>
          <p:cNvPr id="26" name="Text Placeholder 4">
            <a:extLst>
              <a:ext uri="{FF2B5EF4-FFF2-40B4-BE49-F238E27FC236}">
                <a16:creationId xmlns:a16="http://schemas.microsoft.com/office/drawing/2014/main" id="{BE44EB2D-7999-BFB9-D500-76723B185506}"/>
              </a:ext>
            </a:extLst>
          </p:cNvPr>
          <p:cNvSpPr txBox="1">
            <a:spLocks/>
          </p:cNvSpPr>
          <p:nvPr/>
        </p:nvSpPr>
        <p:spPr>
          <a:xfrm>
            <a:off x="513347" y="3896888"/>
            <a:ext cx="11007483" cy="1262699"/>
          </a:xfrm>
          <a:prstGeom prst="rect">
            <a:avLst/>
          </a:prstGeom>
        </p:spPr>
        <p:txBody>
          <a:bodyPr lIns="91440" tIns="45720" rIns="91440" bIns="45720" anchor="t"/>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60"/>
              </a:lnSpc>
            </a:pPr>
            <a:r>
              <a:rPr lang="en-IE" dirty="0"/>
              <a:t>Óhefðbundin gististaðir í ferðaþjónustu—svo sem vistgistingar, glamping-einingar og menningararfsgisting—bjóða upp á einstakar, staðbundnar upplifanir sem endurspegla kröfur samtímans um ekta upplifun, einstaka upplifanir </a:t>
            </a:r>
            <a:r>
              <a:rPr lang="en-IE" b="1" dirty="0"/>
              <a:t>og sjálfbærni</a:t>
            </a:r>
            <a:r>
              <a:rPr lang="en-IE" dirty="0"/>
              <a:t>. Ólíkt hefðbundnum hótelum gera þessir gististaðir gestgjafum kleift að miðla gildum sínum og tengja gesti við menningu, samfélag og náttúruna. </a:t>
            </a:r>
            <a:r>
              <a:rPr lang="en-IE" b="1" dirty="0"/>
              <a:t>Spáð</a:t>
            </a:r>
            <a:r>
              <a:rPr lang="en-IE" dirty="0"/>
              <a:t> er </a:t>
            </a:r>
            <a:r>
              <a:rPr lang="en-IE" b="1" dirty="0"/>
              <a:t>að</a:t>
            </a:r>
            <a:r>
              <a:rPr lang="en-IE" dirty="0"/>
              <a:t> markaðurinn </a:t>
            </a:r>
            <a:r>
              <a:rPr lang="en-IE" b="1" dirty="0"/>
              <a:t>muni vaxa úr 216,5 milljörðum evra árið 2024 í yfir 715 milljarða evra árið 2032 </a:t>
            </a:r>
            <a:r>
              <a:rPr lang="en-IE" dirty="0">
                <a:solidFill>
                  <a:srgbClr val="459597"/>
                </a:solidFill>
                <a:hlinkClick r:id="rId2">
                  <a:extLst>
                    <a:ext uri="{A12FA001-AC4F-418D-AE19-62706E023703}">
                      <ahyp:hlinkClr xmlns:ahyp="http://schemas.microsoft.com/office/drawing/2018/hyperlinkcolor" val="tx"/>
                    </a:ext>
                  </a:extLst>
                </a:hlinkClick>
              </a:rPr>
              <a:t>(Fortune Business Insights 2025–2032)</a:t>
            </a:r>
            <a:r>
              <a:rPr lang="en-IE" dirty="0"/>
              <a:t>. Geirinn óhefðbundinna gististaða í ferðaþjónustu gegnir lykilhlutverki í að fjölbreyta ferðaþjónustu, styðja staðbundna efnahag og efla ástríðufullt og markvissatengt frumkvöðlastarf.</a:t>
            </a:r>
          </a:p>
          <a:p>
            <a:pPr>
              <a:lnSpc>
                <a:spcPts val="2360"/>
              </a:lnSpc>
            </a:pPr>
            <a:endParaRPr lang="en-IE" dirty="0"/>
          </a:p>
        </p:txBody>
      </p:sp>
      <p:pic>
        <p:nvPicPr>
          <p:cNvPr id="9" name="Picture Placeholder 8" descr="A group of people working on a project&#10;&#10;AI-generated content may be incorrect.">
            <a:extLst>
              <a:ext uri="{FF2B5EF4-FFF2-40B4-BE49-F238E27FC236}">
                <a16:creationId xmlns:a16="http://schemas.microsoft.com/office/drawing/2014/main" id="{229D3FBF-F517-4682-11E3-9DF82D72E6E6}"/>
              </a:ext>
            </a:extLst>
          </p:cNvPr>
          <p:cNvPicPr>
            <a:picLocks noGrp="1" noChangeAspect="1"/>
          </p:cNvPicPr>
          <p:nvPr>
            <p:ph type="pic" sz="quarter" idx="67"/>
          </p:nvPr>
        </p:nvPicPr>
        <p:blipFill>
          <a:blip r:embed="rId3"/>
          <a:srcRect t="2294" b="2294"/>
          <a:stretch>
            <a:fillRect/>
          </a:stretch>
        </p:blipFill>
        <p:spPr/>
      </p:pic>
    </p:spTree>
    <p:extLst>
      <p:ext uri="{BB962C8B-B14F-4D97-AF65-F5344CB8AC3E}">
        <p14:creationId xmlns:p14="http://schemas.microsoft.com/office/powerpoint/2010/main" val="6694718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946FBB-3898-2B18-8377-74D0956D69AE}"/>
            </a:ext>
          </a:extLst>
        </p:cNvPr>
        <p:cNvGrpSpPr/>
        <p:nvPr/>
      </p:nvGrpSpPr>
      <p:grpSpPr>
        <a:xfrm>
          <a:off x="0" y="0"/>
          <a:ext cx="0" cy="0"/>
          <a:chOff x="0" y="0"/>
          <a:chExt cx="0" cy="0"/>
        </a:xfrm>
      </p:grpSpPr>
      <p:sp>
        <p:nvSpPr>
          <p:cNvPr id="9" name="Text Placeholder 3">
            <a:extLst>
              <a:ext uri="{FF2B5EF4-FFF2-40B4-BE49-F238E27FC236}">
                <a16:creationId xmlns:a16="http://schemas.microsoft.com/office/drawing/2014/main" id="{E8F26C47-9360-3366-556F-D340BDF1AC91}"/>
              </a:ext>
            </a:extLst>
          </p:cNvPr>
          <p:cNvSpPr txBox="1">
            <a:spLocks/>
          </p:cNvSpPr>
          <p:nvPr/>
        </p:nvSpPr>
        <p:spPr>
          <a:xfrm>
            <a:off x="609623" y="493193"/>
            <a:ext cx="10972753"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solidFill>
                  <a:srgbClr val="EC7C69"/>
                </a:solidFill>
              </a:rPr>
              <a:t>Inngangur </a:t>
            </a:r>
            <a:r>
              <a:rPr lang="en-US" dirty="0"/>
              <a:t>- Óhefðbundin gistiaðstaða í ferðaþjónustu</a:t>
            </a:r>
          </a:p>
          <a:p>
            <a:pPr>
              <a:lnSpc>
                <a:spcPts val="3720"/>
              </a:lnSpc>
            </a:pPr>
            <a:endParaRPr lang="en-US" dirty="0"/>
          </a:p>
          <a:p>
            <a:pPr>
              <a:lnSpc>
                <a:spcPts val="3720"/>
              </a:lnSpc>
            </a:pPr>
            <a:endParaRPr lang="en-US" dirty="0"/>
          </a:p>
        </p:txBody>
      </p:sp>
      <p:cxnSp>
        <p:nvCxnSpPr>
          <p:cNvPr id="10" name="Straight Connector 9">
            <a:extLst>
              <a:ext uri="{FF2B5EF4-FFF2-40B4-BE49-F238E27FC236}">
                <a16:creationId xmlns:a16="http://schemas.microsoft.com/office/drawing/2014/main" id="{D7243FF7-F3EB-E622-1510-6CF4BD4B8276}"/>
              </a:ext>
            </a:extLst>
          </p:cNvPr>
          <p:cNvCxnSpPr>
            <a:cxnSpLocks/>
          </p:cNvCxnSpPr>
          <p:nvPr/>
        </p:nvCxnSpPr>
        <p:spPr>
          <a:xfrm>
            <a:off x="0" y="1111427"/>
            <a:ext cx="11309684"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Slide Number Placeholder 5">
            <a:extLst>
              <a:ext uri="{FF2B5EF4-FFF2-40B4-BE49-F238E27FC236}">
                <a16:creationId xmlns:a16="http://schemas.microsoft.com/office/drawing/2014/main" id="{AFD8B64E-5E04-5D54-AC01-7725BE9A18B8}"/>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9</a:t>
            </a:fld>
            <a:endParaRPr lang="fr-CA" sz="1200" dirty="0"/>
          </a:p>
        </p:txBody>
      </p:sp>
      <p:sp>
        <p:nvSpPr>
          <p:cNvPr id="4" name="Text Placeholder 5">
            <a:extLst>
              <a:ext uri="{FF2B5EF4-FFF2-40B4-BE49-F238E27FC236}">
                <a16:creationId xmlns:a16="http://schemas.microsoft.com/office/drawing/2014/main" id="{AD9510A4-8EE2-778B-45FD-D535050A50FF}"/>
              </a:ext>
            </a:extLst>
          </p:cNvPr>
          <p:cNvSpPr txBox="1">
            <a:spLocks/>
          </p:cNvSpPr>
          <p:nvPr/>
        </p:nvSpPr>
        <p:spPr>
          <a:xfrm>
            <a:off x="629644" y="1487061"/>
            <a:ext cx="3412967" cy="1464686"/>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t>Óhefðbundin gistimöguleikar í ferðaþjónustu eru að endurskipuleggja ferðalandslagið</a:t>
            </a:r>
          </a:p>
          <a:p>
            <a:pPr>
              <a:lnSpc>
                <a:spcPts val="2900"/>
              </a:lnSpc>
            </a:pPr>
            <a:endParaRPr lang="en-US" dirty="0"/>
          </a:p>
        </p:txBody>
      </p:sp>
      <p:sp>
        <p:nvSpPr>
          <p:cNvPr id="2" name="TextBox 1">
            <a:extLst>
              <a:ext uri="{FF2B5EF4-FFF2-40B4-BE49-F238E27FC236}">
                <a16:creationId xmlns:a16="http://schemas.microsoft.com/office/drawing/2014/main" id="{4B57C7B9-1888-EA40-62F3-77D08FC57AD9}"/>
              </a:ext>
            </a:extLst>
          </p:cNvPr>
          <p:cNvSpPr txBox="1"/>
          <p:nvPr/>
        </p:nvSpPr>
        <p:spPr>
          <a:xfrm>
            <a:off x="4163785" y="1487061"/>
            <a:ext cx="6828586" cy="5114029"/>
          </a:xfrm>
          <a:prstGeom prst="rect">
            <a:avLst/>
          </a:prstGeom>
          <a:noFill/>
        </p:spPr>
        <p:txBody>
          <a:bodyPr wrap="square">
            <a:spAutoFit/>
          </a:bodyPr>
          <a:lstStyle/>
          <a:p>
            <a:pPr>
              <a:lnSpc>
                <a:spcPts val="2340"/>
              </a:lnSpc>
            </a:pPr>
            <a:r>
              <a:rPr lang="en-US" sz="2400" dirty="0">
                <a:solidFill>
                  <a:srgbClr val="414141"/>
                </a:solidFill>
              </a:rPr>
              <a:t>Óhefðbundin gistimöguleikar í ferðaþjónustu eru að endurskipuleggja ferðalandslagið. </a:t>
            </a:r>
            <a:r>
              <a:rPr lang="en-US" sz="2400" i="1" dirty="0">
                <a:solidFill>
                  <a:srgbClr val="414141"/>
                </a:solidFill>
              </a:rPr>
              <a:t>Ferðamenn eru ekki lengur sáttir við almenn, eins-stærðar-allra upplifanir. </a:t>
            </a:r>
          </a:p>
          <a:p>
            <a:pPr>
              <a:lnSpc>
                <a:spcPts val="2340"/>
              </a:lnSpc>
            </a:pPr>
            <a:endParaRPr lang="en-US" sz="2400" i="1" dirty="0">
              <a:solidFill>
                <a:srgbClr val="414141"/>
              </a:solidFill>
            </a:endParaRPr>
          </a:p>
          <a:p>
            <a:pPr>
              <a:lnSpc>
                <a:spcPts val="2340"/>
              </a:lnSpc>
            </a:pPr>
            <a:r>
              <a:rPr lang="en-US" sz="2400" dirty="0">
                <a:solidFill>
                  <a:srgbClr val="414141"/>
                </a:solidFill>
              </a:rPr>
              <a:t>Gestir nútímans leita virkt eftir </a:t>
            </a:r>
            <a:r>
              <a:rPr lang="en-US" sz="2400" b="1" dirty="0">
                <a:solidFill>
                  <a:srgbClr val="414141"/>
                </a:solidFill>
              </a:rPr>
              <a:t>merkingarbærum dvölum </a:t>
            </a:r>
            <a:r>
              <a:rPr lang="en-US" sz="2400" dirty="0">
                <a:solidFill>
                  <a:srgbClr val="414141"/>
                </a:solidFill>
              </a:rPr>
              <a:t>sem endurspegla staðbundna menningu, </a:t>
            </a:r>
            <a:r>
              <a:rPr lang="en-US" sz="2400" dirty="0" err="1">
                <a:solidFill>
                  <a:srgbClr val="414141"/>
                </a:solidFill>
              </a:rPr>
              <a:t>forgangsraða </a:t>
            </a:r>
            <a:r>
              <a:rPr lang="en-US" sz="2400" dirty="0">
                <a:solidFill>
                  <a:srgbClr val="414141"/>
                </a:solidFill>
              </a:rPr>
              <a:t>sjálfbærni og bjóða upp á eitthvað einstakt.  </a:t>
            </a:r>
          </a:p>
          <a:p>
            <a:pPr>
              <a:lnSpc>
                <a:spcPts val="2340"/>
              </a:lnSpc>
            </a:pPr>
            <a:endParaRPr lang="en-US" sz="2400" dirty="0">
              <a:solidFill>
                <a:srgbClr val="414141"/>
              </a:solidFill>
            </a:endParaRPr>
          </a:p>
          <a:p>
            <a:pPr>
              <a:lnSpc>
                <a:spcPts val="2340"/>
              </a:lnSpc>
            </a:pPr>
            <a:r>
              <a:rPr lang="en-US" sz="2400" dirty="0">
                <a:solidFill>
                  <a:srgbClr val="414141"/>
                </a:solidFill>
              </a:rPr>
              <a:t>Færslan í gistingu innan ferðaþjónustunnar yfir í valfrjálsa ferðagistingu samræmist alþjóðlegum ferðaþróunarstefnum sem </a:t>
            </a:r>
            <a:r>
              <a:rPr lang="en-US" sz="2400" b="1" dirty="0" err="1">
                <a:solidFill>
                  <a:srgbClr val="414141"/>
                </a:solidFill>
              </a:rPr>
              <a:t>leggja áherslu á </a:t>
            </a:r>
            <a:r>
              <a:rPr lang="en-US" sz="2400" b="1" dirty="0">
                <a:solidFill>
                  <a:srgbClr val="414141"/>
                </a:solidFill>
              </a:rPr>
              <a:t>ekta upplifun, umhverfisábyrgð og dýrmæta þátttöku í staðbundnu samhengi </a:t>
            </a:r>
            <a:r>
              <a:rPr lang="en-US" sz="2400" dirty="0">
                <a:solidFill>
                  <a:srgbClr val="414141"/>
                </a:solidFill>
              </a:rPr>
              <a:t>– stefnur sem UNWTO, European </a:t>
            </a:r>
          </a:p>
          <a:p>
            <a:pPr>
              <a:lnSpc>
                <a:spcPts val="2340"/>
              </a:lnSpc>
            </a:pPr>
            <a:r>
              <a:rPr lang="en-US" sz="2400" dirty="0">
                <a:solidFill>
                  <a:srgbClr val="414141"/>
                </a:solidFill>
              </a:rPr>
              <a:t>Ferðanefnd og þjóðlegum ferðamálastofnunum um alla Evrópu.</a:t>
            </a:r>
          </a:p>
          <a:p>
            <a:pPr>
              <a:lnSpc>
                <a:spcPts val="2340"/>
              </a:lnSpc>
            </a:pPr>
            <a:endParaRPr lang="en-US" sz="2400" dirty="0">
              <a:solidFill>
                <a:srgbClr val="414141"/>
              </a:solidFill>
            </a:endParaRPr>
          </a:p>
          <a:p>
            <a:pPr>
              <a:lnSpc>
                <a:spcPts val="2340"/>
              </a:lnSpc>
            </a:pPr>
            <a:endParaRPr lang="en-US" sz="2400" dirty="0">
              <a:solidFill>
                <a:srgbClr val="414141"/>
              </a:solidFill>
            </a:endParaRPr>
          </a:p>
        </p:txBody>
      </p:sp>
      <p:pic>
        <p:nvPicPr>
          <p:cNvPr id="8" name="Picture 7">
            <a:extLst>
              <a:ext uri="{FF2B5EF4-FFF2-40B4-BE49-F238E27FC236}">
                <a16:creationId xmlns:a16="http://schemas.microsoft.com/office/drawing/2014/main" id="{6C72E243-0B53-C392-DCCB-27D048B80AEE}"/>
              </a:ext>
            </a:extLst>
          </p:cNvPr>
          <p:cNvPicPr>
            <a:picLocks noChangeAspect="1"/>
          </p:cNvPicPr>
          <p:nvPr/>
        </p:nvPicPr>
        <p:blipFill>
          <a:blip r:embed="rId2">
            <a:alphaModFix/>
            <a:extLst>
              <a:ext uri="{28A0092B-C50C-407E-A947-70E740481C1C}">
                <a14:useLocalDpi xmlns:a14="http://schemas.microsoft.com/office/drawing/2010/main" val="0"/>
              </a:ext>
            </a:extLst>
          </a:blip>
          <a:srcRect l="53155" t="-1" r="5047" b="49903"/>
          <a:stretch/>
        </p:blipFill>
        <p:spPr>
          <a:xfrm>
            <a:off x="176390" y="4198867"/>
            <a:ext cx="3580276" cy="2659133"/>
          </a:xfrm>
          <a:prstGeom prst="rect">
            <a:avLst/>
          </a:prstGeom>
        </p:spPr>
      </p:pic>
    </p:spTree>
    <p:extLst>
      <p:ext uri="{BB962C8B-B14F-4D97-AF65-F5344CB8AC3E}">
        <p14:creationId xmlns:p14="http://schemas.microsoft.com/office/powerpoint/2010/main" val="636059950"/>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6EC2A733B751B4A9BD302BA2F24F71D" ma:contentTypeVersion="16" ma:contentTypeDescription="Create a new document." ma:contentTypeScope="" ma:versionID="9419557d0d05647896247c76f8082c84">
  <xsd:schema xmlns:xsd="http://www.w3.org/2001/XMLSchema" xmlns:xs="http://www.w3.org/2001/XMLSchema" xmlns:p="http://schemas.microsoft.com/office/2006/metadata/properties" xmlns:ns2="7b53bf8c-4569-44df-ad60-bb18397340c4" xmlns:ns3="835803b3-5fd4-490d-9118-e08d8d43fc1e" targetNamespace="http://schemas.microsoft.com/office/2006/metadata/properties" ma:root="true" ma:fieldsID="8bb00514f3168b1377ce5798e928eabc" ns2:_="" ns3:_="">
    <xsd:import namespace="7b53bf8c-4569-44df-ad60-bb18397340c4"/>
    <xsd:import namespace="835803b3-5fd4-490d-9118-e08d8d43fc1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GenerationTime" minOccurs="0"/>
                <xsd:element ref="ns2:MediaServiceEventHashCode" minOccurs="0"/>
                <xsd:element ref="ns2:MediaServiceOCR" minOccurs="0"/>
                <xsd:element ref="ns2:MediaServiceLocation" minOccurs="0"/>
                <xsd:element ref="ns2:MediaLengthInSecond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b53bf8c-4569-44df-ad60-bb18397340c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eea1d401-ac04-46f1-9878-c8838732bb87"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MediaServiceLocation" ma:index="21" nillable="true" ma:displayName="Location" ma:indexed="true" ma:internalName="MediaServiceLocation"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35803b3-5fd4-490d-9118-e08d8d43fc1e"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042f271f-8533-40f3-8d6b-870b5cd30576}" ma:internalName="TaxCatchAll" ma:showField="CatchAllData" ma:web="835803b3-5fd4-490d-9118-e08d8d43fc1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835803b3-5fd4-490d-9118-e08d8d43fc1e" xsi:nil="true"/>
    <lcf76f155ced4ddcb4097134ff3c332f xmlns="7b53bf8c-4569-44df-ad60-bb18397340c4">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0B4B82F3-F538-47C1-943E-42A4B6264BA6}"/>
</file>

<file path=customXml/itemProps2.xml><?xml version="1.0" encoding="utf-8"?>
<ds:datastoreItem xmlns:ds="http://schemas.openxmlformats.org/officeDocument/2006/customXml" ds:itemID="{AEC7E518-90FD-46D9-9F8C-F9ED8CA30273}"/>
</file>

<file path=customXml/itemProps3.xml><?xml version="1.0" encoding="utf-8"?>
<ds:datastoreItem xmlns:ds="http://schemas.openxmlformats.org/officeDocument/2006/customXml" ds:itemID="{634E17DE-1790-445C-93D9-5A1D30348CF7}"/>
</file>

<file path=docProps/app.xml><?xml version="1.0" encoding="utf-8"?>
<Properties xmlns="http://schemas.openxmlformats.org/officeDocument/2006/extended-properties" xmlns:vt="http://schemas.openxmlformats.org/officeDocument/2006/docPropsVTypes">
  <TotalTime>15315</TotalTime>
  <Words>6047</Words>
  <Application>Microsoft Office PowerPoint</Application>
  <PresentationFormat>Widescreen</PresentationFormat>
  <Paragraphs>632</Paragraphs>
  <Slides>63</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63</vt:i4>
      </vt:variant>
    </vt:vector>
  </HeadingPairs>
  <TitlesOfParts>
    <vt:vector size="71" baseType="lpstr">
      <vt:lpstr>Aptos</vt:lpstr>
      <vt:lpstr>Arial</vt:lpstr>
      <vt:lpstr>Calibri</vt:lpstr>
      <vt:lpstr>Montserrat</vt:lpstr>
      <vt:lpstr>Montserrat Light</vt:lpstr>
      <vt:lpstr>Verdana</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keywords>, docId:8758683D31CAB329C4A276BCE1BDD8A0</cp:keywords>
  <cp:lastModifiedBy>Kjartan Bollason</cp:lastModifiedBy>
  <cp:revision>474</cp:revision>
  <dcterms:created xsi:type="dcterms:W3CDTF">2020-10-14T13:32:04Z</dcterms:created>
  <dcterms:modified xsi:type="dcterms:W3CDTF">2026-01-23T14:54:55Z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0x01010026EC2A733B751B4A9BD302BA2F24F71D</vt:lpwstr>
  </property>
</Properties>
</file>