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2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58338" y="2209859"/>
            <a:ext cx="3411220" cy="4258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87501" y="2618982"/>
            <a:ext cx="4749800" cy="3896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812565" y="6509036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5">
                <a:moveTo>
                  <a:pt x="0" y="0"/>
                </a:moveTo>
                <a:lnTo>
                  <a:pt x="265887" y="0"/>
                </a:lnTo>
              </a:path>
            </a:pathLst>
          </a:custGeom>
          <a:ln w="9525">
            <a:solidFill>
              <a:srgbClr val="FAA6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3065" y="149183"/>
            <a:ext cx="1140586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39922" y="2342964"/>
            <a:ext cx="6537959" cy="221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48484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55147" y="6646462"/>
            <a:ext cx="193040" cy="1276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459496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cbi.eu/market-information/tourism/agritourism/market-potential#%3A%7E%3Atext%3DSustainability%20is%20a%20key%20trend%20for%20agritourists%2Csustainable%20farming%20methods%20to%20minimise%20environmental%20impac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ghiandaia.net/en/" TargetMode="External"/><Relationship Id="rId2" Type="http://schemas.openxmlformats.org/officeDocument/2006/relationships/hyperlink" Target="https://www.charmingslovenia.com/en/herbal-glamping-resort-ljubno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hyperlink" Target="https://www.soofretreats.com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tc-corporate.org/uploads/2022/12/ETC-Consumer-Travel-Attitudes-and-Expectations-Winter-2022.pdf.com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rishlandmark.com/properties/batty-langley-lodge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ndviewresearch.com/industry-analysis/glamping-market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unwto.org/rural-tourism" TargetMode="Externa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unwto.org/rural-touris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tc.org/gstc-criteria/" TargetMode="External"/><Relationship Id="rId2" Type="http://schemas.openxmlformats.org/officeDocument/2006/relationships/hyperlink" Target="https://www.citizensinformation.ie/en/housing/planning-permission/planning-permissi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boacademy.com/blog/tourism-planning/" TargetMode="External"/><Relationship Id="rId2" Type="http://schemas.openxmlformats.org/officeDocument/2006/relationships/hyperlink" Target="https://www.failteireland.ie/FailteIreland/media/WebsiteStructure/Documents/Publications/sustainable-tourism-understanding-the-opportunity.pdf?ext=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boacademy.com/blog/tourism-planning/" TargetMode="External"/><Relationship Id="rId2" Type="http://schemas.openxmlformats.org/officeDocument/2006/relationships/hyperlink" Target="https://www.failteireland.ie/FailteIreland/media/WebsiteStructure/Documents/Publications/sustainable-tourism-understanding-the-opportunity.pdf?ext=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ndnotes.in/post/accommodation-sector" TargetMode="External"/><Relationship Id="rId7" Type="http://schemas.openxmlformats.org/officeDocument/2006/relationships/hyperlink" Target="https://www.rli.nl/sites/default/files/rli_2019-04_desirable_tourism_capitalising_on_opportunities_in_the_living_environment.pdf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stinationthink.com/blog/how-the-netherlands-is-charting-a-sustainable-path-for-travel-tourism-and-society/" TargetMode="External"/><Relationship Id="rId5" Type="http://schemas.openxmlformats.org/officeDocument/2006/relationships/hyperlink" Target="https://www.failteireland.ie/FailteIreland/media/WebsiteStructure/Documents/Publications/Failte-Ireland-Tourism-Destination-Towns-Guidelines.pdf" TargetMode="External"/><Relationship Id="rId4" Type="http://schemas.openxmlformats.org/officeDocument/2006/relationships/hyperlink" Target="https://www.revfine.com/accommodation-in-tourism/#%3A%7E%3Atext%3DAccommodation%20in%20tourism%20refers%20to%2Cneed%20a%20place%20to%20sleep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oecd.org/content/dam/oecd/en/publications/reports/2020/11/oecd-competition-assessment-reviews-iceland_942fb3ac/84785d3a-en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horwathhtl.com/project/republic-of-slovenia-tourism-development-strategy/" TargetMode="External"/><Relationship Id="rId2" Type="http://schemas.openxmlformats.org/officeDocument/2006/relationships/hyperlink" Target="https://www.ministeroturismo.gov.it/wp-content/uploads/2023/10/EN_Linee-guida-Editoriali_Partner_V1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crossoverlodge.com/2025/04/07/how-to-start-set-up-a-glamping-business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r.ie/wp-content/uploads/2021/10/Traveller-Accommodation-and-the-Local-Authority-Devlopment-Plan-Case-Study.pdf" TargetMode="External"/><Relationship Id="rId2" Type="http://schemas.openxmlformats.org/officeDocument/2006/relationships/hyperlink" Target="https://www.opr.ie/wp-content/uploads/2021/10/Traveller-Accommodation-and-the-Local-Authority-Devlopment-Plan-Case-Study.pdf#%3A%7E%3Atext%3DUnder%20Section%2010(2)(i)%20of%20the%202000%20Act%2Cuse%20of%20particular%20areas%20for%20that%20purpose.%E2%80%9D%26text%3DThe%20requirement%20for%20a%20HNDA%20places%20additional%2Cstrategies%20and%20all%20related%20housing%20policy%20outputs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crossoverlodge.com/it/2025/04/14/permission-glamping-site/#%3A%7E%3Atext%3DGlamping%20in%20the%20Netherlands%3F%20You%E2%80%99ll%2Cnee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agasc.ie/rural-economy/rural-development/diversification/glamping/#%3A%7E%3Atext%3DImagePlanning%20permission%20from%20the%20local%2Cconcerns%20from%20the%20local%20planners" TargetMode="External"/><Relationship Id="rId5" Type="http://schemas.openxmlformats.org/officeDocument/2006/relationships/hyperlink" Target="https://crrhospitality.com/blog/obtaining-special-use-permits-for-glamping-sites-an-overview/#%3A%7E%3Atext%3D%2Cthe%20size%20of%20the%20site" TargetMode="External"/><Relationship Id="rId4" Type="http://schemas.openxmlformats.org/officeDocument/2006/relationships/hyperlink" Target="https://www.failteireland.ie/Utility/News-Library/over-%E2%82%AC32million-in-investment-grants-announced.aspx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rhospitality.com/blog/launching-your-glamping-business-tips-and-insights-for-a-successful-start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homeandsupportshub.ie/owning-a-home/buying-a-home-options/buying-a-site/#%3A%7E%3Atext%3DCheck%20with%20your%20Local%20Authority%2Cquality%20spaces%20in%20your%20home" TargetMode="External"/><Relationship Id="rId7" Type="http://schemas.openxmlformats.org/officeDocument/2006/relationships/image" Target="../media/image29.png"/><Relationship Id="rId12" Type="http://schemas.openxmlformats.org/officeDocument/2006/relationships/hyperlink" Target="https://www.teagasc.ie/rural-economy/rural-development/diversification/glamping/#%3A%7E%3Atext%3DImagePlanning%20permission%20from%20the%20local%2Csite%20boundaries%2C%20fire%20regulations%2C%20water" TargetMode="External"/><Relationship Id="rId2" Type="http://schemas.openxmlformats.org/officeDocument/2006/relationships/hyperlink" Target="https://fastercapital.com/topics/factors-to-consider-for-hotel-site-selection.html#%3A%7E%3Atext%3D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7.jp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hyperlink" Target="https://natura2000.eea.europa.eu/" TargetMode="External"/><Relationship Id="rId9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3.jpg"/><Relationship Id="rId7" Type="http://schemas.openxmlformats.org/officeDocument/2006/relationships/image" Target="../media/image31.png"/><Relationship Id="rId2" Type="http://schemas.openxmlformats.org/officeDocument/2006/relationships/hyperlink" Target="https://www.teagasc.ie/rural-economy/rural-development/diversification/glamping/#%3A%7E%3Atext%3Dto%20obtain%20planning%20permission%20before%2Cimpact%20on%20the%20local%20econom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ills.ie/blog/article/220457/residential-property/how-to-set-up-a-glamping-business.aspx#%3A%7E%3Atext%3DHow%20to%20set%20up%20a%2Cup%20to%20four%20units%2C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hyperlink" Target="https://www.crowleysdfk.ie/news-publications/new-vat-rules-for-small-businesses-eu-vat-sme-scheme/#%3A%7E%3Atext%3DAn%20Irish%20business%20wishing%20to%2Cor%20assistance%2C%20please%20contact%20us" TargetMode="External"/><Relationship Id="rId4" Type="http://schemas.openxmlformats.org/officeDocument/2006/relationships/hyperlink" Target="https://www.neh.gov.ie/service/search/neh-en/116580?query=Climate%2BAction%2BProgramm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ards.ie/discussion/2057368069/cost-of-connecting-electricity-to-house#%3A%7E%3Atext%3DCost%20of%20connecting%20electricity%20to%2Call%20the%20info%20you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ampeco.com/ev-charging-grants-incentives/ev-infrastructure-in-the-netherlands/#%3A%7E%3Atext%3DVAMIL%2C%20another%20initiative%20administered%20by%20the%20Netherlands%2Ctheir%20financial%20strategy%2C%20reducing%20taxable%20income%20accordingly" TargetMode="External"/><Relationship Id="rId4" Type="http://schemas.openxmlformats.org/officeDocument/2006/relationships/image" Target="../media/image8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cornerstonepaving.ie/driveway-paving-costs-dublin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vills.ie/blog/article/220457/residential-property/how-to-set-up-a-glamping-business.aspx#%3A%7E%3Atext%3DHow%20to%20set%20up%20a%2Cup%20to%20four%20units%2C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3.png"/><Relationship Id="rId7" Type="http://schemas.openxmlformats.org/officeDocument/2006/relationships/image" Target="../media/image3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hyperlink" Target="https://www.glampitect.com/us/blog/glamping-startup-costs#%3A%7E%3Atext%3DAnother%20significant%20cost%20is%20meeting%2Cand%20state%20it%20belongs%20in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gasc.ie/rural-economy/rural-development/diversification/glamping/#%3A%7E%3Atext%3DImageBefore%20setting%20up%20a%20glamping%2Ctree%20damage%20and%20loose%20rocks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oodinfo.ie/map/floodmaps/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hyperlink" Target="https://en.wikipedia.org/wiki/ILWIS" TargetMode="External"/><Relationship Id="rId4" Type="http://schemas.openxmlformats.org/officeDocument/2006/relationships/hyperlink" Target="https://www.floodmap.net/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4.0/?ref=chooser-v1" TargetMode="External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forum.org/stories/2023/04/survey-of-travelers-finds-76-want-more-sustainable-options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" y="268989"/>
            <a:ext cx="6663055" cy="6589395"/>
            <a:chOff x="-5" y="268989"/>
            <a:chExt cx="6663055" cy="6589395"/>
          </a:xfrm>
        </p:grpSpPr>
        <p:sp>
          <p:nvSpPr>
            <p:cNvPr id="3" name="object 3"/>
            <p:cNvSpPr/>
            <p:nvPr/>
          </p:nvSpPr>
          <p:spPr>
            <a:xfrm>
              <a:off x="-5" y="748836"/>
              <a:ext cx="6663055" cy="6109335"/>
            </a:xfrm>
            <a:custGeom>
              <a:avLst/>
              <a:gdLst/>
              <a:ahLst/>
              <a:cxnLst/>
              <a:rect l="l" t="t" r="r" b="b"/>
              <a:pathLst>
                <a:path w="6663055" h="6109334">
                  <a:moveTo>
                    <a:pt x="5504307" y="0"/>
                  </a:moveTo>
                  <a:lnTo>
                    <a:pt x="0" y="0"/>
                  </a:lnTo>
                  <a:lnTo>
                    <a:pt x="0" y="4372292"/>
                  </a:lnTo>
                  <a:lnTo>
                    <a:pt x="654" y="4420881"/>
                  </a:lnTo>
                  <a:lnTo>
                    <a:pt x="2604" y="4469142"/>
                  </a:lnTo>
                  <a:lnTo>
                    <a:pt x="5835" y="4517057"/>
                  </a:lnTo>
                  <a:lnTo>
                    <a:pt x="10328" y="4564608"/>
                  </a:lnTo>
                  <a:lnTo>
                    <a:pt x="16066" y="4611778"/>
                  </a:lnTo>
                  <a:lnTo>
                    <a:pt x="23032" y="4658550"/>
                  </a:lnTo>
                  <a:lnTo>
                    <a:pt x="31210" y="4704906"/>
                  </a:lnTo>
                  <a:lnTo>
                    <a:pt x="40582" y="4750828"/>
                  </a:lnTo>
                  <a:lnTo>
                    <a:pt x="51131" y="4796299"/>
                  </a:lnTo>
                  <a:lnTo>
                    <a:pt x="62840" y="4841302"/>
                  </a:lnTo>
                  <a:lnTo>
                    <a:pt x="75691" y="4885820"/>
                  </a:lnTo>
                  <a:lnTo>
                    <a:pt x="89669" y="4929834"/>
                  </a:lnTo>
                  <a:lnTo>
                    <a:pt x="104754" y="4973327"/>
                  </a:lnTo>
                  <a:lnTo>
                    <a:pt x="120932" y="5016282"/>
                  </a:lnTo>
                  <a:lnTo>
                    <a:pt x="138184" y="5058682"/>
                  </a:lnTo>
                  <a:lnTo>
                    <a:pt x="156493" y="5100508"/>
                  </a:lnTo>
                  <a:lnTo>
                    <a:pt x="175842" y="5141744"/>
                  </a:lnTo>
                  <a:lnTo>
                    <a:pt x="196214" y="5182372"/>
                  </a:lnTo>
                  <a:lnTo>
                    <a:pt x="217592" y="5222375"/>
                  </a:lnTo>
                  <a:lnTo>
                    <a:pt x="239959" y="5261734"/>
                  </a:lnTo>
                  <a:lnTo>
                    <a:pt x="263298" y="5300434"/>
                  </a:lnTo>
                  <a:lnTo>
                    <a:pt x="287592" y="5338455"/>
                  </a:lnTo>
                  <a:lnTo>
                    <a:pt x="312823" y="5375781"/>
                  </a:lnTo>
                  <a:lnTo>
                    <a:pt x="338975" y="5412394"/>
                  </a:lnTo>
                  <a:lnTo>
                    <a:pt x="366030" y="5448278"/>
                  </a:lnTo>
                  <a:lnTo>
                    <a:pt x="393971" y="5483413"/>
                  </a:lnTo>
                  <a:lnTo>
                    <a:pt x="422782" y="5517783"/>
                  </a:lnTo>
                  <a:lnTo>
                    <a:pt x="452444" y="5551371"/>
                  </a:lnTo>
                  <a:lnTo>
                    <a:pt x="482942" y="5584159"/>
                  </a:lnTo>
                  <a:lnTo>
                    <a:pt x="514257" y="5616129"/>
                  </a:lnTo>
                  <a:lnTo>
                    <a:pt x="546373" y="5647264"/>
                  </a:lnTo>
                  <a:lnTo>
                    <a:pt x="579273" y="5677547"/>
                  </a:lnTo>
                  <a:lnTo>
                    <a:pt x="612940" y="5706960"/>
                  </a:lnTo>
                  <a:lnTo>
                    <a:pt x="647355" y="5735485"/>
                  </a:lnTo>
                  <a:lnTo>
                    <a:pt x="682504" y="5763106"/>
                  </a:lnTo>
                  <a:lnTo>
                    <a:pt x="718367" y="5789805"/>
                  </a:lnTo>
                  <a:lnTo>
                    <a:pt x="754929" y="5815563"/>
                  </a:lnTo>
                  <a:lnTo>
                    <a:pt x="792171" y="5840365"/>
                  </a:lnTo>
                  <a:lnTo>
                    <a:pt x="830078" y="5864192"/>
                  </a:lnTo>
                  <a:lnTo>
                    <a:pt x="868631" y="5887027"/>
                  </a:lnTo>
                  <a:lnTo>
                    <a:pt x="907815" y="5908852"/>
                  </a:lnTo>
                  <a:lnTo>
                    <a:pt x="947610" y="5929650"/>
                  </a:lnTo>
                  <a:lnTo>
                    <a:pt x="988002" y="5949404"/>
                  </a:lnTo>
                  <a:lnTo>
                    <a:pt x="1028972" y="5968096"/>
                  </a:lnTo>
                  <a:lnTo>
                    <a:pt x="1070503" y="5985708"/>
                  </a:lnTo>
                  <a:lnTo>
                    <a:pt x="1112578" y="6002224"/>
                  </a:lnTo>
                  <a:lnTo>
                    <a:pt x="1155181" y="6017625"/>
                  </a:lnTo>
                  <a:lnTo>
                    <a:pt x="1198294" y="6031895"/>
                  </a:lnTo>
                  <a:lnTo>
                    <a:pt x="1241899" y="6045015"/>
                  </a:lnTo>
                  <a:lnTo>
                    <a:pt x="1285981" y="6056969"/>
                  </a:lnTo>
                  <a:lnTo>
                    <a:pt x="1330521" y="6067738"/>
                  </a:lnTo>
                  <a:lnTo>
                    <a:pt x="1375503" y="6077306"/>
                  </a:lnTo>
                  <a:lnTo>
                    <a:pt x="1420909" y="6085655"/>
                  </a:lnTo>
                  <a:lnTo>
                    <a:pt x="1466723" y="6092767"/>
                  </a:lnTo>
                  <a:lnTo>
                    <a:pt x="1512927" y="6098625"/>
                  </a:lnTo>
                  <a:lnTo>
                    <a:pt x="1559504" y="6103212"/>
                  </a:lnTo>
                  <a:lnTo>
                    <a:pt x="1606437" y="6106510"/>
                  </a:lnTo>
                  <a:lnTo>
                    <a:pt x="1653710" y="6108502"/>
                  </a:lnTo>
                  <a:lnTo>
                    <a:pt x="1701304" y="6109169"/>
                  </a:lnTo>
                  <a:lnTo>
                    <a:pt x="6662889" y="6109169"/>
                  </a:lnTo>
                  <a:lnTo>
                    <a:pt x="6662889" y="1182814"/>
                  </a:lnTo>
                  <a:lnTo>
                    <a:pt x="6661924" y="1134030"/>
                  </a:lnTo>
                  <a:lnTo>
                    <a:pt x="6659052" y="1085750"/>
                  </a:lnTo>
                  <a:lnTo>
                    <a:pt x="6654310" y="1038013"/>
                  </a:lnTo>
                  <a:lnTo>
                    <a:pt x="6647736" y="990857"/>
                  </a:lnTo>
                  <a:lnTo>
                    <a:pt x="6639368" y="944319"/>
                  </a:lnTo>
                  <a:lnTo>
                    <a:pt x="6629241" y="898438"/>
                  </a:lnTo>
                  <a:lnTo>
                    <a:pt x="6617394" y="853251"/>
                  </a:lnTo>
                  <a:lnTo>
                    <a:pt x="6603863" y="808797"/>
                  </a:lnTo>
                  <a:lnTo>
                    <a:pt x="6588685" y="765113"/>
                  </a:lnTo>
                  <a:lnTo>
                    <a:pt x="6571899" y="722238"/>
                  </a:lnTo>
                  <a:lnTo>
                    <a:pt x="6553540" y="680209"/>
                  </a:lnTo>
                  <a:lnTo>
                    <a:pt x="6533647" y="639064"/>
                  </a:lnTo>
                  <a:lnTo>
                    <a:pt x="6512255" y="598841"/>
                  </a:lnTo>
                  <a:lnTo>
                    <a:pt x="6489403" y="559578"/>
                  </a:lnTo>
                  <a:lnTo>
                    <a:pt x="6465128" y="521313"/>
                  </a:lnTo>
                  <a:lnTo>
                    <a:pt x="6439466" y="484084"/>
                  </a:lnTo>
                  <a:lnTo>
                    <a:pt x="6412455" y="447929"/>
                  </a:lnTo>
                  <a:lnTo>
                    <a:pt x="6384132" y="412885"/>
                  </a:lnTo>
                  <a:lnTo>
                    <a:pt x="6354535" y="378992"/>
                  </a:lnTo>
                  <a:lnTo>
                    <a:pt x="6323699" y="346286"/>
                  </a:lnTo>
                  <a:lnTo>
                    <a:pt x="6291664" y="314805"/>
                  </a:lnTo>
                  <a:lnTo>
                    <a:pt x="6258464" y="284588"/>
                  </a:lnTo>
                  <a:lnTo>
                    <a:pt x="6224139" y="255673"/>
                  </a:lnTo>
                  <a:lnTo>
                    <a:pt x="6188725" y="228097"/>
                  </a:lnTo>
                  <a:lnTo>
                    <a:pt x="6152258" y="201899"/>
                  </a:lnTo>
                  <a:lnTo>
                    <a:pt x="6114777" y="177115"/>
                  </a:lnTo>
                  <a:lnTo>
                    <a:pt x="6076319" y="153785"/>
                  </a:lnTo>
                  <a:lnTo>
                    <a:pt x="6036920" y="131946"/>
                  </a:lnTo>
                  <a:lnTo>
                    <a:pt x="5996617" y="111637"/>
                  </a:lnTo>
                  <a:lnTo>
                    <a:pt x="5955449" y="92894"/>
                  </a:lnTo>
                  <a:lnTo>
                    <a:pt x="5913452" y="75756"/>
                  </a:lnTo>
                  <a:lnTo>
                    <a:pt x="5870663" y="60261"/>
                  </a:lnTo>
                  <a:lnTo>
                    <a:pt x="5827119" y="46447"/>
                  </a:lnTo>
                  <a:lnTo>
                    <a:pt x="5782858" y="34352"/>
                  </a:lnTo>
                  <a:lnTo>
                    <a:pt x="5737917" y="24013"/>
                  </a:lnTo>
                  <a:lnTo>
                    <a:pt x="5692333" y="15470"/>
                  </a:lnTo>
                  <a:lnTo>
                    <a:pt x="5646142" y="8758"/>
                  </a:lnTo>
                  <a:lnTo>
                    <a:pt x="5599383" y="3918"/>
                  </a:lnTo>
                  <a:lnTo>
                    <a:pt x="5552092" y="985"/>
                  </a:lnTo>
                  <a:lnTo>
                    <a:pt x="550430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68989"/>
              <a:ext cx="6170295" cy="875665"/>
            </a:xfrm>
            <a:custGeom>
              <a:avLst/>
              <a:gdLst/>
              <a:ahLst/>
              <a:cxnLst/>
              <a:rect l="l" t="t" r="r" b="b"/>
              <a:pathLst>
                <a:path w="6170295" h="875665">
                  <a:moveTo>
                    <a:pt x="5579762" y="0"/>
                  </a:moveTo>
                  <a:lnTo>
                    <a:pt x="0" y="0"/>
                  </a:lnTo>
                  <a:lnTo>
                    <a:pt x="0" y="92723"/>
                  </a:lnTo>
                  <a:lnTo>
                    <a:pt x="2103" y="119695"/>
                  </a:lnTo>
                  <a:lnTo>
                    <a:pt x="3385" y="146846"/>
                  </a:lnTo>
                  <a:lnTo>
                    <a:pt x="3815" y="174167"/>
                  </a:lnTo>
                  <a:lnTo>
                    <a:pt x="3815" y="875474"/>
                  </a:lnTo>
                  <a:lnTo>
                    <a:pt x="6169982" y="875474"/>
                  </a:lnTo>
                  <a:lnTo>
                    <a:pt x="6169982" y="473722"/>
                  </a:lnTo>
                  <a:lnTo>
                    <a:pt x="6167562" y="430720"/>
                  </a:lnTo>
                  <a:lnTo>
                    <a:pt x="6160441" y="388777"/>
                  </a:lnTo>
                  <a:lnTo>
                    <a:pt x="6148831" y="348060"/>
                  </a:lnTo>
                  <a:lnTo>
                    <a:pt x="6132944" y="308741"/>
                  </a:lnTo>
                  <a:lnTo>
                    <a:pt x="6112991" y="270989"/>
                  </a:lnTo>
                  <a:lnTo>
                    <a:pt x="6089183" y="234974"/>
                  </a:lnTo>
                  <a:lnTo>
                    <a:pt x="6061732" y="200865"/>
                  </a:lnTo>
                  <a:lnTo>
                    <a:pt x="6030848" y="168832"/>
                  </a:lnTo>
                  <a:lnTo>
                    <a:pt x="5996745" y="139044"/>
                  </a:lnTo>
                  <a:lnTo>
                    <a:pt x="5959632" y="111671"/>
                  </a:lnTo>
                  <a:lnTo>
                    <a:pt x="5919721" y="86884"/>
                  </a:lnTo>
                  <a:lnTo>
                    <a:pt x="5877224" y="64851"/>
                  </a:lnTo>
                  <a:lnTo>
                    <a:pt x="5832351" y="45742"/>
                  </a:lnTo>
                  <a:lnTo>
                    <a:pt x="5785315" y="29727"/>
                  </a:lnTo>
                  <a:lnTo>
                    <a:pt x="5736327" y="16976"/>
                  </a:lnTo>
                  <a:lnTo>
                    <a:pt x="5685598" y="7658"/>
                  </a:lnTo>
                  <a:lnTo>
                    <a:pt x="5633339" y="1942"/>
                  </a:lnTo>
                  <a:lnTo>
                    <a:pt x="5579762" y="0"/>
                  </a:lnTo>
                  <a:close/>
                </a:path>
              </a:pathLst>
            </a:custGeom>
            <a:solidFill>
              <a:srgbClr val="F1A0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426500"/>
            <a:ext cx="5473700" cy="5541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Modúl 6 (hluti 3) </a:t>
            </a:r>
            <a:r>
              <a:rPr sz="3600" spc="-10" dirty="0">
                <a:solidFill>
                  <a:srgbClr val="FFFFFF"/>
                </a:solidFill>
                <a:latin typeface="Calibri"/>
                <a:cs typeface="Calibri"/>
              </a:rPr>
              <a:t>yfirlit</a:t>
            </a:r>
            <a:endParaRPr sz="3600">
              <a:latin typeface="Calibri"/>
              <a:cs typeface="Calibri"/>
            </a:endParaRPr>
          </a:p>
          <a:p>
            <a:pPr marL="407034" marR="5080">
              <a:lnSpc>
                <a:spcPct val="100000"/>
              </a:lnSpc>
              <a:spcBef>
                <a:spcPts val="2150"/>
              </a:spcBef>
            </a:pP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Staðsetning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þín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getur gert eða eyðilagt fyrirtækið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 þitt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. Þessi eining leiðir þig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í gegnum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hagnýta raunveruleika við að skipuleggja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lóðina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þína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allt frá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því að rata í gegnum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skipulags- og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byggingarleyfisferla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til að tryggja að gestir geti komist örugglega og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auðveldlega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að gististaðnum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 þínum.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Hvort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sem þú tengist núverandi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innviðum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eða ert utan netsins, þá snýst þetta um að hjálpa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þér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að forðast kostnaðarsamar óvæntar uppgötvanir með því að taka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upplýstar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ákvarðanir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snemma.</a:t>
            </a:r>
            <a:r>
              <a:rPr sz="2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Í lok þessa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kafla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munt þú vera vel undirbúinn til að velja réttan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stað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með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sjálfstrausti –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með því að vega og meta lagalega,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líkamlega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og skipulagslega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þætti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til að tryggja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langtímaárangur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fyrirtækisins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36311" y="2094303"/>
            <a:ext cx="5904230" cy="0"/>
          </a:xfrm>
          <a:custGeom>
            <a:avLst/>
            <a:gdLst/>
            <a:ahLst/>
            <a:cxnLst/>
            <a:rect l="l" t="t" r="r" b="b"/>
            <a:pathLst>
              <a:path w="5904230">
                <a:moveTo>
                  <a:pt x="5904001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87501" y="986971"/>
            <a:ext cx="4502785" cy="158178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87630" marR="5080">
              <a:lnSpc>
                <a:spcPts val="2590"/>
              </a:lnSpc>
              <a:spcBef>
                <a:spcPts val="425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Snjallr</a:t>
            </a:r>
            <a:r>
              <a:rPr sz="2400" dirty="0">
                <a:solidFill>
                  <a:srgbClr val="E96751"/>
                </a:solidFill>
                <a:latin typeface="Calibri"/>
                <a:cs typeface="Calibri"/>
              </a:rPr>
              <a:t>æs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lan </a:t>
            </a:r>
            <a:r>
              <a:rPr sz="2400" dirty="0">
                <a:solidFill>
                  <a:srgbClr val="E96751"/>
                </a:solidFill>
                <a:latin typeface="Calibri"/>
                <a:cs typeface="Calibri"/>
              </a:rPr>
              <a:t>– Staðsetning, land </a:t>
            </a:r>
            <a:r>
              <a:rPr sz="2400" spc="-50" dirty="0">
                <a:solidFill>
                  <a:srgbClr val="E96751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E96751"/>
                </a:solidFill>
                <a:latin typeface="Calibri"/>
                <a:cs typeface="Calibri"/>
              </a:rPr>
              <a:t>flutningar – Skipulagning </a:t>
            </a:r>
            <a:r>
              <a:rPr sz="2400" spc="-10" dirty="0">
                <a:solidFill>
                  <a:srgbClr val="E96751"/>
                </a:solidFill>
                <a:latin typeface="Calibri"/>
                <a:cs typeface="Calibri"/>
              </a:rPr>
              <a:t>arðbærs </a:t>
            </a:r>
            <a:r>
              <a:rPr sz="2400" spc="-20" dirty="0">
                <a:solidFill>
                  <a:srgbClr val="E96751"/>
                </a:solidFill>
                <a:latin typeface="Calibri"/>
                <a:cs typeface="Calibri"/>
              </a:rPr>
              <a:t>staðar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sz="1800" dirty="0">
                <a:solidFill>
                  <a:srgbClr val="484848"/>
                </a:solidFill>
                <a:latin typeface="Calibri"/>
                <a:cs typeface="Calibri"/>
              </a:rPr>
              <a:t>Að loknum þessum kafla munt þú </a:t>
            </a:r>
            <a:r>
              <a:rPr sz="1800" spc="-25" dirty="0">
                <a:solidFill>
                  <a:srgbClr val="484848"/>
                </a:solidFill>
                <a:latin typeface="Calibri"/>
                <a:cs typeface="Calibri"/>
              </a:rPr>
              <a:t>geta: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64465" indent="-34290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5600" algn="l"/>
              </a:tabLst>
            </a:pPr>
            <a:r>
              <a:rPr spc="-10" dirty="0"/>
              <a:t>Skilja </a:t>
            </a:r>
            <a:r>
              <a:rPr b="1" dirty="0">
                <a:latin typeface="Calibri"/>
                <a:cs typeface="Calibri"/>
              </a:rPr>
              <a:t>skipulags-, áætlunar- og leyfisveitingarferla </a:t>
            </a:r>
            <a:r>
              <a:rPr dirty="0"/>
              <a:t>sem tengjast </a:t>
            </a:r>
            <a:r>
              <a:rPr spc="-10" dirty="0"/>
              <a:t>óhefðbundnum gistimöguleikum.</a:t>
            </a:r>
          </a:p>
          <a:p>
            <a:pPr marL="355600" marR="699135" indent="-34290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/>
              <a:t>Meta </a:t>
            </a:r>
            <a:r>
              <a:rPr b="1" dirty="0">
                <a:latin typeface="Calibri"/>
                <a:cs typeface="Calibri"/>
              </a:rPr>
              <a:t>hentugleika lands </a:t>
            </a:r>
            <a:r>
              <a:rPr dirty="0"/>
              <a:t>miðað við </a:t>
            </a:r>
            <a:r>
              <a:rPr spc="-10" dirty="0"/>
              <a:t>landslag, </a:t>
            </a:r>
            <a:r>
              <a:rPr dirty="0"/>
              <a:t>frárennsli, jarðveg og </a:t>
            </a:r>
            <a:r>
              <a:rPr spc="-10" dirty="0"/>
              <a:t>byggingarmöguleika.</a:t>
            </a: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/>
              <a:t>Áætla </a:t>
            </a:r>
            <a:r>
              <a:rPr b="1" dirty="0">
                <a:latin typeface="Calibri"/>
                <a:cs typeface="Calibri"/>
              </a:rPr>
              <a:t>raunhæf kostnað og valkosti </a:t>
            </a:r>
            <a:r>
              <a:rPr b="1" spc="-25" dirty="0">
                <a:latin typeface="Calibri"/>
                <a:cs typeface="Calibri"/>
              </a:rPr>
              <a:t>við </a:t>
            </a:r>
            <a:r>
              <a:rPr b="1" dirty="0">
                <a:latin typeface="Calibri"/>
                <a:cs typeface="Calibri"/>
              </a:rPr>
              <a:t>tengingu </a:t>
            </a:r>
            <a:r>
              <a:rPr dirty="0"/>
              <a:t>við (eða endurnýjun) </a:t>
            </a:r>
            <a:r>
              <a:rPr spc="-10" dirty="0"/>
              <a:t>innviða, </a:t>
            </a:r>
            <a:r>
              <a:rPr spc="-20" dirty="0"/>
              <a:t>svo </a:t>
            </a:r>
            <a:r>
              <a:rPr dirty="0"/>
              <a:t>sem </a:t>
            </a:r>
            <a:r>
              <a:rPr spc="-30" dirty="0"/>
              <a:t>rafmagns-, </a:t>
            </a:r>
            <a:r>
              <a:rPr spc="-35" dirty="0"/>
              <a:t>vatns-, </a:t>
            </a:r>
            <a:r>
              <a:rPr dirty="0"/>
              <a:t>fráveitu- og </a:t>
            </a:r>
            <a:r>
              <a:rPr spc="-10" dirty="0"/>
              <a:t>internetsambands.</a:t>
            </a:r>
          </a:p>
          <a:p>
            <a:pPr marL="355600" marR="321945" indent="-34290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spc="-10" dirty="0"/>
              <a:t>Metið </a:t>
            </a:r>
            <a:r>
              <a:rPr b="1" dirty="0">
                <a:latin typeface="Calibri"/>
                <a:cs typeface="Calibri"/>
              </a:rPr>
              <a:t>aðgengi og </a:t>
            </a:r>
            <a:r>
              <a:rPr spc="-10" dirty="0"/>
              <a:t>samgönguhlið </a:t>
            </a:r>
            <a:r>
              <a:rPr dirty="0"/>
              <a:t>til að tryggja </a:t>
            </a:r>
            <a:r>
              <a:rPr spc="-10" dirty="0"/>
              <a:t>þægindi </a:t>
            </a:r>
            <a:r>
              <a:rPr dirty="0"/>
              <a:t>og </a:t>
            </a:r>
            <a:r>
              <a:rPr spc="-10" dirty="0"/>
              <a:t>öryggi </a:t>
            </a:r>
            <a:r>
              <a:rPr dirty="0"/>
              <a:t>gesta</a:t>
            </a:r>
            <a:r>
              <a:rPr spc="-10" dirty="0"/>
              <a:t>.</a:t>
            </a:r>
          </a:p>
          <a:p>
            <a:pPr marL="355600" marR="34925" indent="-34353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355600" algn="l"/>
              </a:tabLst>
            </a:pPr>
            <a:r>
              <a:rPr dirty="0"/>
              <a:t>Forðastu algengar </a:t>
            </a:r>
            <a:r>
              <a:rPr b="1" dirty="0">
                <a:latin typeface="Calibri"/>
                <a:cs typeface="Calibri"/>
              </a:rPr>
              <a:t>gildrur </a:t>
            </a:r>
            <a:r>
              <a:rPr b="1" spc="-10" dirty="0">
                <a:latin typeface="Calibri"/>
                <a:cs typeface="Calibri"/>
              </a:rPr>
              <a:t>á svæðinu </a:t>
            </a:r>
            <a:r>
              <a:rPr dirty="0"/>
              <a:t>sem leiða </a:t>
            </a:r>
            <a:r>
              <a:rPr spc="-25" dirty="0"/>
              <a:t>til </a:t>
            </a:r>
            <a:r>
              <a:rPr dirty="0"/>
              <a:t>kostnaðarsamra endurvinnslna, tafanna eða taps á </a:t>
            </a:r>
            <a:r>
              <a:rPr spc="-10" dirty="0"/>
              <a:t>tekjum.</a:t>
            </a: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6862532" y="270774"/>
            <a:ext cx="36912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Námsárangur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11799865" y="6215622"/>
            <a:ext cx="2914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8130" algn="l"/>
              </a:tabLst>
            </a:pPr>
            <a:r>
              <a:rPr sz="1800" u="sng" dirty="0">
                <a:solidFill>
                  <a:srgbClr val="484848"/>
                </a:solidFill>
                <a:uFill>
                  <a:solidFill>
                    <a:srgbClr val="FAA63C"/>
                  </a:solidFill>
                </a:uFill>
                <a:latin typeface="Calibri"/>
                <a:cs typeface="Calibri"/>
              </a:rPr>
              <a:t>	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FERÐAMANNADVALAR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861877" y="818254"/>
            <a:ext cx="64827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96751"/>
                </a:solidFill>
              </a:rPr>
              <a:t>Dæmi: </a:t>
            </a:r>
            <a:r>
              <a:rPr sz="2400" b="0" dirty="0">
                <a:solidFill>
                  <a:srgbClr val="484848"/>
                </a:solidFill>
                <a:latin typeface="Calibri"/>
                <a:cs typeface="Calibri"/>
              </a:rPr>
              <a:t>Á Íslandi </a:t>
            </a:r>
            <a:r>
              <a:rPr sz="2400" dirty="0">
                <a:solidFill>
                  <a:srgbClr val="484848"/>
                </a:solidFill>
              </a:rPr>
              <a:t>raðast sumarhús með aðgangi </a:t>
            </a:r>
            <a:r>
              <a:rPr sz="2400" spc="-25" dirty="0">
                <a:solidFill>
                  <a:srgbClr val="484848"/>
                </a:solidFill>
              </a:rPr>
              <a:t>að </a:t>
            </a:r>
            <a:r>
              <a:rPr sz="2400" dirty="0">
                <a:solidFill>
                  <a:srgbClr val="484848"/>
                </a:solidFill>
              </a:rPr>
              <a:t>jarðvarmalaugum </a:t>
            </a:r>
            <a:r>
              <a:rPr sz="2400" b="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10" dirty="0">
                <a:solidFill>
                  <a:srgbClr val="484848"/>
                </a:solidFill>
              </a:rPr>
              <a:t>áhorfstað</a:t>
            </a:r>
            <a:r>
              <a:rPr sz="2400" dirty="0">
                <a:solidFill>
                  <a:srgbClr val="484848"/>
                </a:solidFill>
              </a:rPr>
              <a:t> fyrir</a:t>
            </a:r>
            <a:r>
              <a:rPr sz="2400" spc="-10" dirty="0">
                <a:solidFill>
                  <a:srgbClr val="484848"/>
                </a:solidFill>
              </a:rPr>
              <a:t> norðurljós </a:t>
            </a:r>
            <a:r>
              <a:rPr sz="2400" dirty="0">
                <a:solidFill>
                  <a:srgbClr val="484848"/>
                </a:solidFill>
              </a:rPr>
              <a:t>meðal þeirra </a:t>
            </a:r>
            <a:r>
              <a:rPr sz="2400" b="0" dirty="0">
                <a:solidFill>
                  <a:srgbClr val="484848"/>
                </a:solidFill>
                <a:latin typeface="Calibri"/>
                <a:cs typeface="Calibri"/>
              </a:rPr>
              <a:t>sem</a:t>
            </a:r>
            <a:r>
              <a:rPr sz="2400" dirty="0">
                <a:solidFill>
                  <a:srgbClr val="484848"/>
                </a:solidFill>
              </a:rPr>
              <a:t> mest </a:t>
            </a:r>
            <a:r>
              <a:rPr sz="2400" b="0" spc="-10" dirty="0">
                <a:solidFill>
                  <a:srgbClr val="484848"/>
                </a:solidFill>
                <a:latin typeface="Calibri"/>
                <a:cs typeface="Calibri"/>
              </a:rPr>
              <a:t>eru bókuð </a:t>
            </a:r>
            <a:r>
              <a:rPr sz="2400" b="0" dirty="0">
                <a:solidFill>
                  <a:srgbClr val="484848"/>
                </a:solidFill>
                <a:latin typeface="Calibri"/>
                <a:cs typeface="Calibri"/>
              </a:rPr>
              <a:t>og fá best</a:t>
            </a:r>
            <a:r>
              <a:rPr sz="2400" b="0" spc="-10" dirty="0">
                <a:solidFill>
                  <a:srgbClr val="484848"/>
                </a:solidFill>
                <a:latin typeface="Calibri"/>
                <a:cs typeface="Calibri"/>
              </a:rPr>
              <a:t>u umsagnir </a:t>
            </a:r>
            <a:r>
              <a:rPr sz="2400" b="0" dirty="0">
                <a:solidFill>
                  <a:srgbClr val="484848"/>
                </a:solidFill>
                <a:latin typeface="Calibri"/>
                <a:cs typeface="Calibri"/>
              </a:rPr>
              <a:t>— oft á verði </a:t>
            </a:r>
            <a:r>
              <a:rPr sz="2400" dirty="0">
                <a:solidFill>
                  <a:srgbClr val="484848"/>
                </a:solidFill>
              </a:rPr>
              <a:t>€200–€350 á </a:t>
            </a:r>
            <a:r>
              <a:rPr sz="2400" spc="-10" dirty="0">
                <a:solidFill>
                  <a:srgbClr val="484848"/>
                </a:solidFill>
              </a:rPr>
              <a:t>nótt</a:t>
            </a:r>
            <a:r>
              <a:rPr sz="2400" b="0" spc="-10" dirty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sz="2400" b="0" dirty="0">
                <a:solidFill>
                  <a:srgbClr val="484848"/>
                </a:solidFill>
                <a:latin typeface="Calibri"/>
                <a:cs typeface="Calibri"/>
              </a:rPr>
              <a:t>langt yfir </a:t>
            </a:r>
            <a:r>
              <a:rPr sz="2400" b="0" spc="-10" dirty="0">
                <a:solidFill>
                  <a:srgbClr val="484848"/>
                </a:solidFill>
                <a:latin typeface="Calibri"/>
                <a:cs typeface="Calibri"/>
              </a:rPr>
              <a:t>landsmeðaltalinu.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74577" y="3344036"/>
            <a:ext cx="1728470" cy="372110"/>
          </a:xfrm>
          <a:prstGeom prst="rect">
            <a:avLst/>
          </a:prstGeom>
          <a:solidFill>
            <a:srgbClr val="EB7B6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Fjármálaráð: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90093" y="3317614"/>
            <a:ext cx="4208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Jafnvel þó þú bjóðir ekki upp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starfsemina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61877" y="3683374"/>
            <a:ext cx="647128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Að sjá um skipulagningu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staðbundinna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upplifana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sjálfur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pakka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þeim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 saman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(með álagi eða þóknun samstarfsaðila)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getur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bætt við €25–€100 á hvern gest í hverri dvöl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— sem bætir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verulega tekjur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þínar án mikilla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fjárfestingarkostnaðar.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8418" y="2014774"/>
            <a:ext cx="2152015" cy="818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4604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Staðsetning selst </a:t>
            </a:r>
            <a:r>
              <a:rPr sz="2600" b="1" spc="-5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veldu hana eins </a:t>
            </a:r>
            <a:r>
              <a:rPr sz="2600" b="1" spc="-50" dirty="0">
                <a:solidFill>
                  <a:srgbClr val="FFFFFF"/>
                </a:solidFill>
                <a:latin typeface="Calibri"/>
                <a:cs typeface="Calibri"/>
              </a:rPr>
              <a:t>og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077" y="2724804"/>
            <a:ext cx="3120390" cy="177673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tabLst>
                <a:tab pos="570230" algn="l"/>
                <a:tab pos="3094355" algn="l"/>
              </a:tabLst>
            </a:pPr>
            <a:r>
              <a:rPr sz="26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Gestur </a:t>
            </a:r>
            <a:r>
              <a:rPr sz="26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myndi</a:t>
            </a:r>
            <a:r>
              <a:rPr sz="26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2600">
              <a:latin typeface="Calibri"/>
              <a:cs typeface="Calibri"/>
            </a:endParaRPr>
          </a:p>
          <a:p>
            <a:pPr marL="278130" marR="349250" indent="-2540" algn="ctr">
              <a:lnSpc>
                <a:spcPct val="100000"/>
              </a:lnSpc>
              <a:spcBef>
                <a:spcPts val="65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ory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Tryggja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bókanir </a:t>
            </a:r>
            <a:r>
              <a:rPr sz="2600" spc="-35" dirty="0">
                <a:solidFill>
                  <a:srgbClr val="FFFFFF"/>
                </a:solidFill>
                <a:latin typeface="Calibri"/>
                <a:cs typeface="Calibri"/>
              </a:rPr>
              <a:t>með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staðsetningarnánd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3" name="object 13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 descr="A person and person standing next to a ca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solidFill>
                  <a:srgbClr val="076C6D"/>
                </a:solidFill>
                <a:latin typeface="Calibri"/>
                <a:cs typeface="Calibri"/>
              </a:rPr>
              <a:t>Fjárhagslegir ávinningar af staðsetningu nálægt </a:t>
            </a:r>
            <a:r>
              <a:rPr sz="3200" b="0" spc="-10" dirty="0">
                <a:solidFill>
                  <a:srgbClr val="076C6D"/>
                </a:solidFill>
                <a:latin typeface="Calibri"/>
                <a:cs typeface="Calibri"/>
              </a:rPr>
              <a:t>upplifunum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0348" y="973620"/>
          <a:ext cx="11452225" cy="5240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3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Gerð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upplifunar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 nágrenninu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543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Mögulegur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uppsetningarkostnaður/samstarfskostnaður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Fjármálatækif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æ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91440" marR="93853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Aðgangur að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stígum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 notkun vatns 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gönguleið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við ána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€0–€2,000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(landslagsgerð,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skilti)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5511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Eykur </a:t>
                      </a:r>
                      <a:r>
                        <a:rPr sz="22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dvöl </a:t>
                      </a: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gesta </a:t>
                      </a: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árstíðarbundna </a:t>
                      </a: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aðdráttarafl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91440" marR="44005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Jógapallur /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vellíðunarsvæði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€3,000–€10,000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70993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Gerir kleift að bjóða upp á </a:t>
                      </a:r>
                      <a:r>
                        <a:rPr sz="22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helgarfrípakka (</a:t>
                      </a:r>
                      <a:r>
                        <a:rPr sz="22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€300–€900 </a:t>
                      </a:r>
                      <a:r>
                        <a:rPr sz="22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mann/helgi)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365">
                <a:tc>
                  <a:txBody>
                    <a:bodyPr/>
                    <a:lstStyle/>
                    <a:p>
                      <a:pPr marL="91440" marR="5105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Samstarf við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víngerð 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náttúruafurðasafnara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Lágmarksgjald eða % </a:t>
                      </a: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þóknun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52895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Aukasölur á </a:t>
                      </a:r>
                      <a:r>
                        <a:rPr sz="22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viðbótarupplifunum (</a:t>
                      </a:r>
                      <a:r>
                        <a:rPr sz="22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€50–€150 </a:t>
                      </a:r>
                      <a:r>
                        <a:rPr sz="2200" b="1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mann)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Samstarf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listamanns eða handverksmanns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Tekjudeiling eða </a:t>
                      </a:r>
                      <a:r>
                        <a:rPr sz="22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gjald </a:t>
                      </a: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hvern viðburð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7241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Búa til </a:t>
                      </a:r>
                      <a:r>
                        <a:rPr sz="22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hagnaðarmiklar </a:t>
                      </a: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"</a:t>
                      </a: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upplifunarpakka" fyrir </a:t>
                      </a: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dvöl </a:t>
                      </a: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utan háannatíma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645">
                <a:tc>
                  <a:txBody>
                    <a:bodyPr/>
                    <a:lstStyle/>
                    <a:p>
                      <a:pPr marL="91440" marR="280670">
                        <a:lnSpc>
                          <a:spcPct val="100000"/>
                        </a:lnSpc>
                        <a:spcBef>
                          <a:spcPts val="154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Aðgangur að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heitu hveri, heilsulind eða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gufubaði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95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Fjárfesting </a:t>
                      </a:r>
                      <a:r>
                        <a:rPr sz="22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€5.</a:t>
                      </a:r>
                      <a:r>
                        <a:rPr sz="22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000–€30.000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216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Hár arður </a:t>
                      </a: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af </a:t>
                      </a: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heilsulindarpökkum; </a:t>
                      </a:r>
                      <a:r>
                        <a:rPr sz="22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eykur </a:t>
                      </a:r>
                      <a:r>
                        <a:rPr sz="22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dvöl á lágu háannatímabili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FERÐAMANNADVALAR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88340" y="3267349"/>
            <a:ext cx="24136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Sökkvandi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náttúruleg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umhverfi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skila hærri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verðum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404208" y="279699"/>
            <a:ext cx="62395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Náttúrutengd, falleg og afskekkt umhverfi eru </a:t>
            </a:r>
            <a:r>
              <a:rPr sz="2400" spc="-45" dirty="0"/>
              <a:t>efst </a:t>
            </a:r>
            <a:r>
              <a:rPr sz="2400" spc="-25" dirty="0"/>
              <a:t>á </a:t>
            </a:r>
            <a:r>
              <a:rPr sz="2400" spc="-10" dirty="0"/>
              <a:t>listanum!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404208" y="1163619"/>
            <a:ext cx="6470650" cy="529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511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Sífellt fleiri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ferðalangar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kjósa að forðast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hefðbundin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hótel og velja í staðinn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dýpandi,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náttúrulegar upplifanir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— eins og glamping-hýsi 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skóginum,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kofa við vatnið, vistvæn gistiheimili 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fjalladal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endurbyggð býli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vínræktarsvæðum.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Þessi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umhverfi eru ekki einungis sjónrænt stórkostleg — þau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auka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bæði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bókunarhlutfall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verðuppbót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Rannsókn sem EU </a:t>
            </a:r>
            <a:r>
              <a:rPr sz="2400" i="1" spc="-30" dirty="0">
                <a:solidFill>
                  <a:srgbClr val="484848"/>
                </a:solidFill>
                <a:latin typeface="Calibri"/>
                <a:cs typeface="Calibri"/>
              </a:rPr>
              <a:t>Rural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Tourism-átakið framkvæmdi leiddi í ljós </a:t>
            </a:r>
            <a:r>
              <a:rPr sz="2400" i="1" spc="-20" dirty="0">
                <a:solidFill>
                  <a:srgbClr val="484848"/>
                </a:solidFill>
                <a:latin typeface="Calibri"/>
                <a:cs typeface="Calibri"/>
              </a:rPr>
              <a:t>að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 61% evrópskra ferðamanna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sem völdu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bændatúrisma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eða vistfræðileg dvöl gerðu það fyrst og fremst vegna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landslagsins og sveitalegs umhverfis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(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Heimild: </a:t>
            </a:r>
            <a:r>
              <a:rPr sz="2400" i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CBI/EU </a:t>
            </a:r>
            <a:r>
              <a:rPr sz="2400" i="1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Market Research</a:t>
            </a:r>
            <a:r>
              <a:rPr sz="2400" i="1" u="none" spc="-10" dirty="0">
                <a:solidFill>
                  <a:srgbClr val="484848"/>
                </a:solidFill>
                <a:latin typeface="Calibri"/>
                <a:cs typeface="Calibri"/>
              </a:rPr>
              <a:t>).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Þetta þýðir að val á staðsetningu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hefur bein áhrif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á </a:t>
            </a:r>
            <a:r>
              <a:rPr sz="2400" b="1" u="none" spc="-10" dirty="0">
                <a:solidFill>
                  <a:srgbClr val="484848"/>
                </a:solidFill>
                <a:latin typeface="Calibri"/>
                <a:cs typeface="Calibri"/>
              </a:rPr>
              <a:t>sýnileika, </a:t>
            </a:r>
            <a:r>
              <a:rPr sz="2400" b="1" u="none" spc="-20" dirty="0">
                <a:solidFill>
                  <a:srgbClr val="484848"/>
                </a:solidFill>
                <a:latin typeface="Calibri"/>
                <a:cs typeface="Calibri"/>
              </a:rPr>
              <a:t>nýtingu </a:t>
            </a:r>
            <a:r>
              <a:rPr sz="2400" b="1" u="none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u="none" spc="-10" dirty="0">
                <a:solidFill>
                  <a:srgbClr val="484848"/>
                </a:solidFill>
                <a:latin typeface="Calibri"/>
                <a:cs typeface="Calibri"/>
              </a:rPr>
              <a:t>mögulegan hagnaðarmörk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773" y="2176187"/>
            <a:ext cx="292163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4640" marR="5080" indent="-28257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Láttu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staðsetninguna selja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fyrir</a:t>
            </a: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 þig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4" y="0"/>
            <a:ext cx="3519170" cy="2862580"/>
            <a:chOff x="391604" y="0"/>
            <a:chExt cx="3519170" cy="286258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0"/>
              <a:ext cx="3176104" cy="21541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65702" y="410171"/>
              <a:ext cx="144780" cy="2452370"/>
            </a:xfrm>
            <a:custGeom>
              <a:avLst/>
              <a:gdLst/>
              <a:ahLst/>
              <a:cxnLst/>
              <a:rect l="l" t="t" r="r" b="b"/>
              <a:pathLst>
                <a:path w="144779" h="2452370">
                  <a:moveTo>
                    <a:pt x="7620" y="0"/>
                  </a:moveTo>
                  <a:lnTo>
                    <a:pt x="0" y="0"/>
                  </a:lnTo>
                  <a:lnTo>
                    <a:pt x="0" y="2452116"/>
                  </a:lnTo>
                  <a:lnTo>
                    <a:pt x="7620" y="2452116"/>
                  </a:lnTo>
                  <a:lnTo>
                    <a:pt x="7620" y="0"/>
                  </a:lnTo>
                  <a:close/>
                </a:path>
                <a:path w="144779" h="2452370">
                  <a:moveTo>
                    <a:pt x="144780" y="995172"/>
                  </a:moveTo>
                  <a:lnTo>
                    <a:pt x="137160" y="995172"/>
                  </a:lnTo>
                  <a:lnTo>
                    <a:pt x="137160" y="2452103"/>
                  </a:lnTo>
                  <a:lnTo>
                    <a:pt x="144780" y="2452103"/>
                  </a:lnTo>
                  <a:lnTo>
                    <a:pt x="144780" y="995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vert="vert270" wrap="square" lIns="0" tIns="76200" rIns="0" bIns="0" rtlCol="0">
            <a:spAutoFit/>
          </a:bodyPr>
          <a:lstStyle/>
          <a:p>
            <a:pPr marL="115570" marR="401320">
              <a:lnSpc>
                <a:spcPts val="1080"/>
              </a:lnSpc>
              <a:spcBef>
                <a:spcPts val="60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https://www.charmingslovenia.com/en/herbal-glamping-resort-ljubno.html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FERÐAMANNADVALAR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88340" y="3267349"/>
            <a:ext cx="24136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Sökkvandi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náttúruleg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umhverfi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skila hærri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verðum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537711" y="813709"/>
            <a:ext cx="54070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A7E81"/>
                </a:solidFill>
              </a:rPr>
              <a:t>Hvaða staði og </a:t>
            </a:r>
            <a:r>
              <a:rPr sz="2400" spc="-10" dirty="0">
                <a:solidFill>
                  <a:srgbClr val="3A7E81"/>
                </a:solidFill>
              </a:rPr>
              <a:t>umhverfi </a:t>
            </a:r>
            <a:r>
              <a:rPr sz="2400" dirty="0">
                <a:solidFill>
                  <a:srgbClr val="3A7E81"/>
                </a:solidFill>
              </a:rPr>
              <a:t>eru </a:t>
            </a:r>
            <a:r>
              <a:rPr sz="2400" spc="-20" dirty="0">
                <a:solidFill>
                  <a:srgbClr val="3A7E81"/>
                </a:solidFill>
              </a:rPr>
              <a:t>þeir </a:t>
            </a:r>
            <a:r>
              <a:rPr sz="2400" dirty="0">
                <a:solidFill>
                  <a:srgbClr val="3A7E81"/>
                </a:solidFill>
              </a:rPr>
              <a:t>að leita </a:t>
            </a:r>
            <a:r>
              <a:rPr sz="2400" spc="-20" dirty="0">
                <a:solidFill>
                  <a:srgbClr val="3A7E81"/>
                </a:solidFill>
              </a:rPr>
              <a:t>að!</a:t>
            </a:r>
            <a:endParaRPr sz="2400"/>
          </a:p>
        </p:txBody>
      </p:sp>
      <p:sp>
        <p:nvSpPr>
          <p:cNvPr id="9" name="object 9"/>
          <p:cNvSpPr txBox="1"/>
          <p:nvPr/>
        </p:nvSpPr>
        <p:spPr>
          <a:xfrm>
            <a:off x="4537692" y="1697754"/>
            <a:ext cx="6142990" cy="362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493395" indent="-342900" algn="just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vilja sökkva sér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skóga,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vötn, sjávarsýn,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fjöll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vínekrur.</a:t>
            </a:r>
            <a:endParaRPr sz="2400">
              <a:latin typeface="Calibri"/>
              <a:cs typeface="Calibri"/>
            </a:endParaRPr>
          </a:p>
          <a:p>
            <a:pPr marL="355600" marR="34925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vilja þögn, hreinlæti, ósnortna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náttúru,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næði,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villt dýralíf og stjörnuprýttan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himin.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vilja líka hreint </a:t>
            </a:r>
            <a:r>
              <a:rPr sz="2400" spc="-35" dirty="0">
                <a:solidFill>
                  <a:srgbClr val="484848"/>
                </a:solidFill>
                <a:latin typeface="Calibri"/>
                <a:cs typeface="Calibri"/>
              </a:rPr>
              <a:t>loft,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náttúrustíga eða aðgang að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vatni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(heitum uppsprettum, ám, ströndum). Þetta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mun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láta þig skera sig úr og gefa þér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wow-áhrif.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773" y="2176187"/>
            <a:ext cx="292163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4640" marR="5080" indent="-28257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Láttu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staðsetninguna selja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fyrir</a:t>
            </a:r>
            <a:r>
              <a:rPr sz="3200" b="1" spc="-35" dirty="0">
                <a:solidFill>
                  <a:srgbClr val="FFFFFF"/>
                </a:solidFill>
                <a:latin typeface="Calibri"/>
                <a:cs typeface="Calibri"/>
              </a:rPr>
              <a:t> þig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4" y="0"/>
            <a:ext cx="3519170" cy="2862580"/>
            <a:chOff x="391604" y="0"/>
            <a:chExt cx="3519170" cy="286258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0"/>
              <a:ext cx="3176104" cy="215414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65702" y="410171"/>
              <a:ext cx="144780" cy="2452370"/>
            </a:xfrm>
            <a:custGeom>
              <a:avLst/>
              <a:gdLst/>
              <a:ahLst/>
              <a:cxnLst/>
              <a:rect l="l" t="t" r="r" b="b"/>
              <a:pathLst>
                <a:path w="144779" h="2452370">
                  <a:moveTo>
                    <a:pt x="7620" y="0"/>
                  </a:moveTo>
                  <a:lnTo>
                    <a:pt x="0" y="0"/>
                  </a:lnTo>
                  <a:lnTo>
                    <a:pt x="0" y="2452116"/>
                  </a:lnTo>
                  <a:lnTo>
                    <a:pt x="7620" y="2452116"/>
                  </a:lnTo>
                  <a:lnTo>
                    <a:pt x="7620" y="0"/>
                  </a:lnTo>
                  <a:close/>
                </a:path>
                <a:path w="144779" h="2452370">
                  <a:moveTo>
                    <a:pt x="144780" y="995172"/>
                  </a:moveTo>
                  <a:lnTo>
                    <a:pt x="137160" y="995172"/>
                  </a:lnTo>
                  <a:lnTo>
                    <a:pt x="137160" y="2452103"/>
                  </a:lnTo>
                  <a:lnTo>
                    <a:pt x="144780" y="2452103"/>
                  </a:lnTo>
                  <a:lnTo>
                    <a:pt x="144780" y="9951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vert="vert270" wrap="square" lIns="0" tIns="76200" rIns="0" bIns="0" rtlCol="0">
            <a:spAutoFit/>
          </a:bodyPr>
          <a:lstStyle/>
          <a:p>
            <a:pPr marL="115570" marR="401320">
              <a:lnSpc>
                <a:spcPts val="1080"/>
              </a:lnSpc>
              <a:spcBef>
                <a:spcPts val="60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https://www.charmingslovenia.com/en/herbal-glamping-resort-ljubno.html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HÖGDNING NÝSTÁRLEGRA FER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ÐAMANNADVALAR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88340" y="3267349"/>
            <a:ext cx="24136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Sökkvandi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náttúruleg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umhverfi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skila hærri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verðum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4156693" y="151006"/>
            <a:ext cx="141541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0" dirty="0"/>
              <a:t>Dæmi:</a:t>
            </a:r>
            <a:endParaRPr sz="2600"/>
          </a:p>
        </p:txBody>
      </p:sp>
      <p:sp>
        <p:nvSpPr>
          <p:cNvPr id="9" name="object 9"/>
          <p:cNvSpPr txBox="1"/>
          <p:nvPr/>
        </p:nvSpPr>
        <p:spPr>
          <a:xfrm>
            <a:off x="4156595" y="628018"/>
            <a:ext cx="7712075" cy="2788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68300">
              <a:lnSpc>
                <a:spcPct val="100000"/>
              </a:lnSpc>
              <a:spcBef>
                <a:spcPts val="95"/>
              </a:spcBef>
            </a:pP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Herbal </a:t>
            </a: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Glamping </a:t>
            </a: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2"/>
              </a:rPr>
              <a:t>Ljubno, </a:t>
            </a: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Slóvenía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– Staðsett í Ölpunum við </a:t>
            </a:r>
            <a:r>
              <a:rPr sz="2200" u="none" spc="-25" dirty="0">
                <a:solidFill>
                  <a:srgbClr val="484848"/>
                </a:solidFill>
                <a:latin typeface="Calibri"/>
                <a:cs typeface="Calibri"/>
              </a:rPr>
              <a:t>Savinjáfljót,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býður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það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upp á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hreint </a:t>
            </a:r>
            <a:r>
              <a:rPr sz="2200" u="none" spc="-30" dirty="0">
                <a:solidFill>
                  <a:srgbClr val="484848"/>
                </a:solidFill>
                <a:latin typeface="Calibri"/>
                <a:cs typeface="Calibri"/>
              </a:rPr>
              <a:t>loft,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villt jurtir og vellíðan. Á háannatíma kosta</a:t>
            </a:r>
            <a:r>
              <a:rPr sz="2200" u="none" spc="-20" dirty="0">
                <a:solidFill>
                  <a:srgbClr val="484848"/>
                </a:solidFill>
                <a:latin typeface="Calibri"/>
                <a:cs typeface="Calibri"/>
              </a:rPr>
              <a:t> dvöl</a:t>
            </a:r>
            <a:r>
              <a:rPr sz="2200" b="1" u="none" dirty="0">
                <a:solidFill>
                  <a:srgbClr val="484848"/>
                </a:solidFill>
                <a:latin typeface="Calibri"/>
                <a:cs typeface="Calibri"/>
              </a:rPr>
              <a:t> 250 evrur eða meira á nótt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— verð sem réttlætist af sökkvandi</a:t>
            </a:r>
            <a:r>
              <a:rPr sz="2200" u="none" spc="-25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umhverfi og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heilsulindaraðstöðu.</a:t>
            </a:r>
            <a:endParaRPr sz="2200">
              <a:latin typeface="Calibri"/>
              <a:cs typeface="Calibri"/>
            </a:endParaRPr>
          </a:p>
          <a:p>
            <a:pPr marL="12700" marR="5080" indent="-635">
              <a:lnSpc>
                <a:spcPct val="94700"/>
              </a:lnSpc>
              <a:spcBef>
                <a:spcPts val="1195"/>
              </a:spcBef>
            </a:pP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Agriturismo </a:t>
            </a: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La </a:t>
            </a: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Ghiandaia, </a:t>
            </a:r>
            <a:r>
              <a:rPr sz="2200" b="1" u="sng" spc="-35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Tísku, </a:t>
            </a: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Ítalía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– Umkringd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vínræktum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og ólífugarðum bjóða þau upp á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dvöl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á býli með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matreiðslunámskeiðum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og vínsmökkun. Staðsetningin gerir þeim kleift að rukka</a:t>
            </a:r>
            <a:r>
              <a:rPr sz="2200" b="1" u="none" spc="-20" dirty="0">
                <a:solidFill>
                  <a:srgbClr val="484848"/>
                </a:solidFill>
                <a:latin typeface="Calibri"/>
                <a:cs typeface="Calibri"/>
              </a:rPr>
              <a:t> 180–250 evrur </a:t>
            </a:r>
            <a:r>
              <a:rPr sz="2200" b="1" u="none" dirty="0">
                <a:solidFill>
                  <a:srgbClr val="484848"/>
                </a:solidFill>
                <a:latin typeface="Calibri"/>
                <a:cs typeface="Calibri"/>
              </a:rPr>
              <a:t>á nótt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, tvöfalt hærra verð en á einföldum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hótelum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í nágrenninu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56247" y="3691540"/>
            <a:ext cx="7531100" cy="131254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>
              <a:lnSpc>
                <a:spcPct val="94700"/>
              </a:lnSpc>
              <a:spcBef>
                <a:spcPts val="235"/>
              </a:spcBef>
            </a:pP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Soof </a:t>
            </a:r>
            <a:r>
              <a:rPr sz="2200" b="1" u="sng" spc="-10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Retreats, </a:t>
            </a:r>
            <a:r>
              <a:rPr sz="22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Niðurlönd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– gistihús þeirra við náttúrugarða </a:t>
            </a:r>
            <a:r>
              <a:rPr sz="2200" u="none" spc="-25" dirty="0">
                <a:solidFill>
                  <a:srgbClr val="484848"/>
                </a:solidFill>
                <a:latin typeface="Calibri"/>
                <a:cs typeface="Calibri"/>
              </a:rPr>
              <a:t>eru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algjörlega án jarðgass og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knúin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af </a:t>
            </a:r>
            <a:r>
              <a:rPr sz="2200" u="none" spc="-25" dirty="0">
                <a:solidFill>
                  <a:srgbClr val="484848"/>
                </a:solidFill>
                <a:latin typeface="Calibri"/>
                <a:cs typeface="Calibri"/>
              </a:rPr>
              <a:t>sólarorku,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með hönnun sem miðar að því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að sökkva gestum í náttúruna.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Þrátt fyrir </a:t>
            </a:r>
            <a:r>
              <a:rPr sz="2200" u="none" spc="-20" dirty="0">
                <a:solidFill>
                  <a:srgbClr val="484848"/>
                </a:solidFill>
                <a:latin typeface="Calibri"/>
                <a:cs typeface="Calibri"/>
              </a:rPr>
              <a:t>lága þéttleika </a:t>
            </a:r>
            <a:r>
              <a:rPr sz="2200" b="1" u="none" dirty="0">
                <a:solidFill>
                  <a:srgbClr val="484848"/>
                </a:solidFill>
                <a:latin typeface="Calibri"/>
                <a:cs typeface="Calibri"/>
              </a:rPr>
              <a:t>njóta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þau </a:t>
            </a:r>
            <a:r>
              <a:rPr sz="2200" b="1" u="none" dirty="0">
                <a:solidFill>
                  <a:srgbClr val="484848"/>
                </a:solidFill>
                <a:latin typeface="Calibri"/>
                <a:cs typeface="Calibri"/>
              </a:rPr>
              <a:t>góðs af umhverfisvænu vörumerki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200" b="1" u="none" dirty="0">
                <a:solidFill>
                  <a:srgbClr val="484848"/>
                </a:solidFill>
                <a:latin typeface="Calibri"/>
                <a:cs typeface="Calibri"/>
              </a:rPr>
              <a:t>endurteknum hollenskum </a:t>
            </a:r>
            <a:r>
              <a:rPr sz="2200" b="1" u="none" spc="-10" dirty="0">
                <a:solidFill>
                  <a:srgbClr val="484848"/>
                </a:solidFill>
                <a:latin typeface="Calibri"/>
                <a:cs typeface="Calibri"/>
              </a:rPr>
              <a:t>borgargestum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2773" y="2176187"/>
            <a:ext cx="292163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4640" marR="5080" indent="-282575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Láttu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staðsetninguna selja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sig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74172" y="5007687"/>
            <a:ext cx="7162797" cy="17109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5844" y="0"/>
            <a:ext cx="3210748" cy="182594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vert="vert270" wrap="square" lIns="0" tIns="127635" rIns="0" bIns="0" rtlCol="0">
            <a:spAutoFit/>
          </a:bodyPr>
          <a:lstStyle/>
          <a:p>
            <a:pPr marL="115570">
              <a:lnSpc>
                <a:spcPct val="100000"/>
              </a:lnSpc>
              <a:spcBef>
                <a:spcPts val="1005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  <a:hlinkClick r:id="rId4"/>
              </a:rPr>
              <a:t>https://www.soofretreats.com/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34284" y="1230073"/>
            <a:ext cx="7620" cy="1632585"/>
          </a:xfrm>
          <a:custGeom>
            <a:avLst/>
            <a:gdLst/>
            <a:ahLst/>
            <a:cxnLst/>
            <a:rect l="l" t="t" r="r" b="b"/>
            <a:pathLst>
              <a:path w="7620" h="1632585">
                <a:moveTo>
                  <a:pt x="7620" y="0"/>
                </a:moveTo>
                <a:lnTo>
                  <a:pt x="0" y="0"/>
                </a:lnTo>
                <a:lnTo>
                  <a:pt x="0" y="1632204"/>
                </a:lnTo>
                <a:lnTo>
                  <a:pt x="7620" y="1632204"/>
                </a:lnTo>
                <a:lnTo>
                  <a:pt x="7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2261" y="939571"/>
          <a:ext cx="11838940" cy="57581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3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1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52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608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Einkenni/Umhverfi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Viðbótarkostnaður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Fjárhagslegur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ávinningur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Sparaðu kostnað 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€€€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marL="91440" marR="73406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Skógar-, strands- 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árbakkalandsvæði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0604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Getur kostað meira á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akr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og/eða krafist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aðkomuvinnu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€5K–€25K)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229235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Hærri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herbergisverð,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aðdráttarafl á öllum árstíðum,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dýraskoðunarferðir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 marR="664845" algn="just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Skógar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veita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náttúrulegt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skugga (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minni orkunotkun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kólnunar)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91440" marR="26860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Fjall- eða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vínræktarumhverfi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89230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Getur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falið í sér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hallafræði eða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leyfi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10223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Lúxusaðdráttarafl,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brúðkaup,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fríhýli, vínferðaþjónusta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 marR="95885" algn="just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Hæðótt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svæði með mikilli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vind- og sólríkri útsetningu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henta vel fyrir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rafmagnslausnir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utan raforkukerfisins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205">
                <a:tc>
                  <a:txBody>
                    <a:bodyPr/>
                    <a:lstStyle/>
                    <a:p>
                      <a:pPr marL="91440" marR="63817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Fjarlægur eða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utan raforkukerfis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staðsetning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5049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3843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Gæti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krafist fjárfestingar í sólar- eða vatnskerfi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€10K–€30K)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398780">
                        <a:lnSpc>
                          <a:spcPct val="100000"/>
                        </a:lnSpc>
                        <a:spcBef>
                          <a:spcPts val="234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Einstakt sölurök </a:t>
                      </a:r>
                      <a:r>
                        <a:rPr sz="2000" spc="-5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hærri verð,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lengri dvöl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 marR="1346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Einangrun eykur næði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(og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aðdráttarafl), svo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ekki </a:t>
                      </a:r>
                      <a:r>
                        <a:rPr sz="2000" b="1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þarf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umfangsmikla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landmótun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91440" marR="347980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Nálægð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við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þjóðgarða/gönguleiðir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5049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Kostnaður vegna leyfis/skipulags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€1K–€10K)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41846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Getur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markaðssett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sem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græna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ævintýrasetur,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sem eykur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dvölartíma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805" marR="1936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Lækir eða ár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geta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bætt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endurnýtingu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grátt vatns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vatnsvirknielementa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2520">
                <a:tc rowSpan="2">
                  <a:txBody>
                    <a:bodyPr/>
                    <a:lstStyle/>
                    <a:p>
                      <a:pPr marL="91440" marR="66675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Ásýnd sem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hentar vel á Instagram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 marR="17335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Getur þýtt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færri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einingar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vegna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verndaðra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útsýna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Færri einingar =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einkaréttur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 hærri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tekjur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nótt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0805" marR="8318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Notendabúið efni (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UGC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) –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ókeypis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markaðssetning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tilvísanir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markhópa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þinna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525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76C6D"/>
                      </a:solidFill>
                      <a:prstDash val="solid"/>
                    </a:lnR>
                    <a:lnT w="9525">
                      <a:solidFill>
                        <a:srgbClr val="FAA63C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76C6D"/>
                      </a:solidFill>
                      <a:prstDash val="solid"/>
                    </a:lnL>
                    <a:lnT w="9525">
                      <a:solidFill>
                        <a:srgbClr val="FAA63C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76C6D"/>
                </a:solidFill>
              </a:rPr>
              <a:t>Fjármagnslegir ávinningar </a:t>
            </a:r>
            <a:r>
              <a:rPr sz="3200" b="0" dirty="0">
                <a:solidFill>
                  <a:srgbClr val="076C6D"/>
                </a:solidFill>
                <a:latin typeface="Calibri"/>
                <a:cs typeface="Calibri"/>
              </a:rPr>
              <a:t>af myndrænum umhverfum og </a:t>
            </a:r>
            <a:r>
              <a:rPr sz="3200" b="0" spc="-10" dirty="0">
                <a:solidFill>
                  <a:srgbClr val="076C6D"/>
                </a:solidFill>
                <a:latin typeface="Calibri"/>
                <a:cs typeface="Calibri"/>
              </a:rPr>
              <a:t>náttúruupplifunum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group of houses in the snow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745990" y="206316"/>
            <a:ext cx="48983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E96751"/>
                </a:solidFill>
              </a:rPr>
              <a:t>Skilningur á </a:t>
            </a:r>
            <a:r>
              <a:rPr dirty="0">
                <a:solidFill>
                  <a:srgbClr val="E96751"/>
                </a:solidFill>
              </a:rPr>
              <a:t>aðdráttarafli </a:t>
            </a:r>
            <a:r>
              <a:rPr spc="-25" dirty="0">
                <a:solidFill>
                  <a:srgbClr val="E96751"/>
                </a:solidFill>
              </a:rPr>
              <a:t>og </a:t>
            </a:r>
            <a:r>
              <a:rPr spc="-10" dirty="0">
                <a:solidFill>
                  <a:srgbClr val="E96751"/>
                </a:solidFill>
              </a:rPr>
              <a:t>upplifunum </a:t>
            </a:r>
            <a:r>
              <a:rPr dirty="0">
                <a:solidFill>
                  <a:srgbClr val="E96751"/>
                </a:solidFill>
              </a:rPr>
              <a:t>gesta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745990" y="1030644"/>
            <a:ext cx="6526530" cy="5330825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2800" b="1" spc="-10" dirty="0">
                <a:solidFill>
                  <a:srgbClr val="459496"/>
                </a:solidFill>
                <a:latin typeface="Calibri"/>
                <a:cs typeface="Calibri"/>
              </a:rPr>
              <a:t>Ekta upplifun </a:t>
            </a:r>
            <a:r>
              <a:rPr sz="2800" b="1" dirty="0">
                <a:solidFill>
                  <a:srgbClr val="459496"/>
                </a:solidFill>
                <a:latin typeface="Calibri"/>
                <a:cs typeface="Calibri"/>
              </a:rPr>
              <a:t>í sveita- eða </a:t>
            </a:r>
            <a:r>
              <a:rPr sz="2800" b="1" spc="-10" dirty="0">
                <a:solidFill>
                  <a:srgbClr val="459496"/>
                </a:solidFill>
                <a:latin typeface="Calibri"/>
                <a:cs typeface="Calibri"/>
              </a:rPr>
              <a:t>menningarminjastaðnum</a:t>
            </a:r>
            <a:endParaRPr sz="2800">
              <a:latin typeface="Calibri"/>
              <a:cs typeface="Calibri"/>
            </a:endParaRPr>
          </a:p>
          <a:p>
            <a:pPr marL="12700" marR="363220">
              <a:lnSpc>
                <a:spcPct val="100000"/>
              </a:lnSpc>
              <a:spcBef>
                <a:spcPts val="1225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Staðsetningin stuðlar að tilfinningu um "stað"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menningarlega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ekta,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sérstaklega 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arfleifðarhúsnæði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endurnýttu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sveitaíbúðarhúsnæði.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Þessir staðir eru ekki bara sjónrænt stórkostlegir —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þeir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Auka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bókunarhlutfall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verðupphæðir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19685">
              <a:lnSpc>
                <a:spcPct val="100000"/>
              </a:lnSpc>
              <a:spcBef>
                <a:spcPts val="1200"/>
              </a:spcBef>
            </a:pPr>
            <a:r>
              <a:rPr sz="2400" i="1" spc="-30" dirty="0">
                <a:solidFill>
                  <a:srgbClr val="484848"/>
                </a:solidFill>
                <a:latin typeface="Calibri"/>
                <a:cs typeface="Calibri"/>
              </a:rPr>
              <a:t>Ferðamenn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eru líklegri til að velja dvöl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sem er innlimuð </a:t>
            </a:r>
            <a:r>
              <a:rPr sz="2400" b="1" i="1" spc="-25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staðbundna sögu eða sveitasiði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— sérstaklega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þeir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sem eru yfir 35 ára eða ferðast til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að efla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menningarlega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þekkingu sína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(</a:t>
            </a:r>
            <a:r>
              <a:rPr sz="2400" i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European </a:t>
            </a:r>
            <a:r>
              <a:rPr sz="2400" i="1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Travel </a:t>
            </a:r>
            <a:r>
              <a:rPr sz="2400" i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Commission, 2022</a:t>
            </a:r>
            <a:r>
              <a:rPr sz="2400" i="1" u="none" dirty="0">
                <a:solidFill>
                  <a:srgbClr val="484848"/>
                </a:solidFill>
                <a:latin typeface="Calibri"/>
                <a:cs typeface="Calibri"/>
              </a:rPr>
              <a:t>).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Þetta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gerir </a:t>
            </a:r>
            <a:r>
              <a:rPr sz="2400" b="1" u="none" dirty="0">
                <a:solidFill>
                  <a:srgbClr val="484848"/>
                </a:solidFill>
                <a:latin typeface="Calibri"/>
                <a:cs typeface="Calibri"/>
              </a:rPr>
              <a:t>endurnýtaðar sveitabyggingar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, eins og gömul hlöður,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myllur, kofa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eða jafnvel kastala, afar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aðlaðandi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— </a:t>
            </a:r>
            <a:r>
              <a:rPr sz="2400" u="none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mjög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bókanlegar.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8314" y="3265708"/>
            <a:ext cx="2390775" cy="1610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Menningarleg ekta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auka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verðmæti </a:t>
            </a:r>
            <a:r>
              <a:rPr sz="2600" spc="-5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traust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Vertu staðurinn sem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þeir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vilja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dvelja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group of houses in the snow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139690" y="235775"/>
            <a:ext cx="3175000" cy="372110"/>
          </a:xfrm>
          <a:prstGeom prst="rect">
            <a:avLst/>
          </a:prstGeom>
          <a:solidFill>
            <a:srgbClr val="EB7B6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0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Af hverju þetta gengur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fjárhagslega: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01883" y="209364"/>
            <a:ext cx="3060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Þessi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arfleifðarstaðsetning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26988" y="575124"/>
            <a:ext cx="6400800" cy="6090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4511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gerir þeim kleift að rukka 60–100 evrur umfram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hverri nóttu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. Einnig fylgja fjárhagslegir ávinningar eins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lengri dvöl,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fleiri fimm stjörnu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umsagnir,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sterkur munnmælaárangur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endurkomur</a:t>
            </a:r>
            <a:endParaRPr sz="2400">
              <a:latin typeface="Calibri"/>
              <a:cs typeface="Calibri"/>
            </a:endParaRPr>
          </a:p>
          <a:p>
            <a:pPr marL="12700" marR="97155">
              <a:lnSpc>
                <a:spcPct val="100000"/>
              </a:lnSpc>
              <a:spcBef>
                <a:spcPts val="1170"/>
              </a:spcBef>
            </a:pPr>
            <a:r>
              <a:rPr sz="2800" b="1" dirty="0">
                <a:solidFill>
                  <a:srgbClr val="3A7E81"/>
                </a:solidFill>
                <a:latin typeface="Calibri"/>
                <a:cs typeface="Calibri"/>
              </a:rPr>
              <a:t>Hvaða staðsetningar og </a:t>
            </a:r>
            <a:r>
              <a:rPr sz="2800" b="1" spc="-10" dirty="0">
                <a:solidFill>
                  <a:srgbClr val="3A7E81"/>
                </a:solidFill>
                <a:latin typeface="Calibri"/>
                <a:cs typeface="Calibri"/>
              </a:rPr>
              <a:t>umhverfi </a:t>
            </a:r>
            <a:r>
              <a:rPr sz="2800" b="1" dirty="0">
                <a:solidFill>
                  <a:srgbClr val="3A7E81"/>
                </a:solidFill>
                <a:latin typeface="Calibri"/>
                <a:cs typeface="Calibri"/>
              </a:rPr>
              <a:t>eru </a:t>
            </a:r>
            <a:r>
              <a:rPr sz="2800" b="1" spc="-20" dirty="0">
                <a:solidFill>
                  <a:srgbClr val="3A7E81"/>
                </a:solidFill>
                <a:latin typeface="Calibri"/>
                <a:cs typeface="Calibri"/>
              </a:rPr>
              <a:t>þau </a:t>
            </a:r>
            <a:r>
              <a:rPr sz="2800" b="1" dirty="0">
                <a:solidFill>
                  <a:srgbClr val="3A7E81"/>
                </a:solidFill>
                <a:latin typeface="Calibri"/>
                <a:cs typeface="Calibri"/>
              </a:rPr>
              <a:t>að leita </a:t>
            </a:r>
            <a:r>
              <a:rPr sz="2800" b="1" spc="-20" dirty="0">
                <a:solidFill>
                  <a:srgbClr val="3A7E81"/>
                </a:solidFill>
                <a:latin typeface="Calibri"/>
                <a:cs typeface="Calibri"/>
              </a:rPr>
              <a:t>að!</a:t>
            </a:r>
            <a:endParaRPr sz="2800">
              <a:latin typeface="Calibri"/>
              <a:cs typeface="Calibri"/>
            </a:endParaRPr>
          </a:p>
          <a:p>
            <a:pPr marL="12700" marR="83820">
              <a:lnSpc>
                <a:spcPct val="100000"/>
              </a:lnSpc>
              <a:spcBef>
                <a:spcPts val="123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vilja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dvelja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innandyra og umlykja sig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með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ekta, einstöku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umhverfi,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svo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sem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umbreyttum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hlöðum,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steinhúsum,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gömlum myllum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kastölum.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vilja upplifa og sökkva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sér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hefðbundna byggingarlist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þorpabyggðir. Aukabónus er tækifærið til að kynnast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tengslum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við staðbundnar menningarlegar sögur, handverk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matarhefðir.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8314" y="3265708"/>
            <a:ext cx="2390775" cy="1610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Menningarleg ekta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aukið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gildi </a:t>
            </a:r>
            <a:r>
              <a:rPr sz="2600" spc="-5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traust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Vertu staðurinn sem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þeir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vilja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dvelja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FRÁBÆRAR GISTINGAR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1950" y="0"/>
            <a:ext cx="3656965" cy="5067300"/>
            <a:chOff x="361950" y="0"/>
            <a:chExt cx="3656965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1950" y="0"/>
              <a:ext cx="3217697" cy="21374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65705" y="158705"/>
              <a:ext cx="7620" cy="2703830"/>
            </a:xfrm>
            <a:custGeom>
              <a:avLst/>
              <a:gdLst/>
              <a:ahLst/>
              <a:cxnLst/>
              <a:rect l="l" t="t" r="r" b="b"/>
              <a:pathLst>
                <a:path w="7620" h="2703830">
                  <a:moveTo>
                    <a:pt x="7620" y="0"/>
                  </a:moveTo>
                  <a:lnTo>
                    <a:pt x="0" y="0"/>
                  </a:lnTo>
                  <a:lnTo>
                    <a:pt x="0" y="2703576"/>
                  </a:lnTo>
                  <a:lnTo>
                    <a:pt x="7620" y="2703576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645333" y="336838"/>
            <a:ext cx="5608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B7B69"/>
                </a:solidFill>
              </a:rPr>
              <a:t>Dæmi: </a:t>
            </a:r>
            <a:r>
              <a:rPr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Batty Langley Lodge, </a:t>
            </a:r>
            <a:r>
              <a:rPr u="sng" spc="-10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hlinkClick r:id="rId3"/>
              </a:rPr>
              <a:t>Írland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645333" y="919006"/>
            <a:ext cx="5802630" cy="4900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Batty Langley Lodge er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endurreist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hliðvarðshús í gotneskum stíl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frá 18. öld, staðsett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innganginn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hinni sögulegu Castletown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House-eign.</a:t>
            </a:r>
            <a:endParaRPr sz="2400">
              <a:latin typeface="Calibri"/>
              <a:cs typeface="Calibri"/>
            </a:endParaRPr>
          </a:p>
          <a:p>
            <a:pPr marL="12700" marR="15367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rukka um</a:t>
            </a: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 180–200 evrur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á nótt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viðbót við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venjulegt gistiðverð annars staðar.</a:t>
            </a:r>
            <a:endParaRPr sz="2400">
              <a:latin typeface="Calibri"/>
              <a:cs typeface="Calibri"/>
            </a:endParaRPr>
          </a:p>
          <a:p>
            <a:pPr marL="12700" marR="113664">
              <a:lnSpc>
                <a:spcPct val="86900"/>
              </a:lnSpc>
              <a:spcBef>
                <a:spcPts val="1205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Gestir eru fúsir til að greiða þetta því þeir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eru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ekki bara að borga fyrir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gistingu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heldur fyrir upplifun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af því að sofa í ekta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gotnesku skálanum frá 18. öld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með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varðveittum arkitektúrsmáatriðum.</a:t>
            </a:r>
            <a:endParaRPr sz="2400">
              <a:latin typeface="Calibri"/>
              <a:cs typeface="Calibri"/>
            </a:endParaRPr>
          </a:p>
          <a:p>
            <a:pPr marL="12700" marR="7620">
              <a:lnSpc>
                <a:spcPts val="2500"/>
              </a:lnSpc>
              <a:spcBef>
                <a:spcPts val="1215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Þar sem aðeins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 Batty Langley Lodge –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skapar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sjaldgæfi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 hennar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skynjaða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lúxus 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einkarétt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5982" y="25"/>
            <a:ext cx="452755" cy="2978150"/>
          </a:xfrm>
          <a:prstGeom prst="rect">
            <a:avLst/>
          </a:prstGeom>
        </p:spPr>
        <p:txBody>
          <a:bodyPr vert="vert270" wrap="square" lIns="0" tIns="76200" rIns="0" bIns="0" rtlCol="0">
            <a:spAutoFit/>
          </a:bodyPr>
          <a:lstStyle/>
          <a:p>
            <a:pPr marL="115570" marR="149860" indent="-635">
              <a:lnSpc>
                <a:spcPts val="1080"/>
              </a:lnSpc>
              <a:spcBef>
                <a:spcPts val="600"/>
              </a:spcBef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https://irishlandmark.com/properties/batty-langley-lodge/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02862" y="2528519"/>
            <a:ext cx="7620" cy="334010"/>
          </a:xfrm>
          <a:custGeom>
            <a:avLst/>
            <a:gdLst/>
            <a:ahLst/>
            <a:cxnLst/>
            <a:rect l="l" t="t" r="r" b="b"/>
            <a:pathLst>
              <a:path w="7620" h="334010">
                <a:moveTo>
                  <a:pt x="7620" y="0"/>
                </a:moveTo>
                <a:lnTo>
                  <a:pt x="0" y="0"/>
                </a:lnTo>
                <a:lnTo>
                  <a:pt x="0" y="333755"/>
                </a:lnTo>
                <a:lnTo>
                  <a:pt x="7620" y="333755"/>
                </a:lnTo>
                <a:lnTo>
                  <a:pt x="76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68314" y="3265708"/>
            <a:ext cx="2390775" cy="1610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Menningarleg ekta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auka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verðmæti </a:t>
            </a:r>
            <a:r>
              <a:rPr sz="2600" spc="-5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traust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Vertu staðurinn sem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þeir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vilja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dvelja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07973" y="808097"/>
          <a:ext cx="11853545" cy="5698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7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5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Einkenni/Fjárfesting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96215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Mögulegur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kostnaður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96215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45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Fjárhagslegur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ávinningur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96215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Spara kostnað 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€€€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6645">
                <a:tc>
                  <a:txBody>
                    <a:bodyPr/>
                    <a:lstStyle/>
                    <a:p>
                      <a:pPr marL="90805" marR="57150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Endurnýja hlöðu/kothús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gistingu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 þús.–€100 þús.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 marR="217804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eftir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ríki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staðsetningu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847725">
                        <a:lnSpc>
                          <a:spcPct val="100000"/>
                        </a:lnSpc>
                        <a:spcBef>
                          <a:spcPts val="1795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Arfleifðar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aðdráttarafl =</a:t>
                      </a:r>
                      <a:r>
                        <a:rPr sz="2000" b="1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20–50%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viðbótarálag á </a:t>
                      </a: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næturverð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796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31445" algn="just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 hámarki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700 € meiri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tekjur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viku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venjuleg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dvöl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90805" marR="17843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Skráning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stuðningskerfi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fyrir menningararfleið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Breytilegur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(€500–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€3,000)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32385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Getur opnað fyrir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styrki til menningartúrisma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sveitaþróunar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innan ESB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90805" marR="64325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Samstarf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við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staðbundna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handverksmenn um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innréttingar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7653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€2K–€10K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 útvega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efni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23876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Bætir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frásögn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meiri ánægja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gesta +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aukin endurkomutíðni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41084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Rökstuðningur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fyrir styrkstuðningi,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traustsjóðsstyrkjum..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90805" marR="286385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Bæta túlkunarefni eða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vinnustofur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5049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€500–€2,000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uppsetning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54940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Skapar aukatekjulindir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(t.d.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25–75 € á mann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fyrir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vinnustofur)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816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4859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Lágt markaðsútlit vegna sterkrar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munnmælamiðlunar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ókeypis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fjölmiðlaumfjöllunar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005">
                <a:tc>
                  <a:txBody>
                    <a:bodyPr/>
                    <a:lstStyle/>
                    <a:p>
                      <a:pPr marL="90805" marR="415290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Menningarmerki </a:t>
                      </a:r>
                      <a:r>
                        <a:rPr sz="2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merkimiði (t.d.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"Alpine Traditional Stay")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3525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1440" marR="53721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Lágur kostnaður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það er stefnumótandi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 marR="37338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Bætt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SEO,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sérsniðin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markmiðun, tryggð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24257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Auknar bókanir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utan háannatíma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vegna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aðdráttarafls menningararfs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28575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9525">
                      <a:solidFill>
                        <a:srgbClr val="FAA6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076C6D"/>
                </a:solidFill>
              </a:rPr>
              <a:t>Fjárhagslegir ávinningar </a:t>
            </a:r>
            <a:r>
              <a:rPr sz="3200" b="0" dirty="0">
                <a:solidFill>
                  <a:srgbClr val="076C6D"/>
                </a:solidFill>
                <a:latin typeface="Calibri"/>
                <a:cs typeface="Calibri"/>
              </a:rPr>
              <a:t>menningararfs og sveitalegrar </a:t>
            </a:r>
            <a:r>
              <a:rPr sz="3200" b="0" spc="-10" dirty="0">
                <a:solidFill>
                  <a:srgbClr val="076C6D"/>
                </a:solidFill>
                <a:latin typeface="Calibri"/>
                <a:cs typeface="Calibri"/>
              </a:rPr>
              <a:t>ekta­leika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29983" y="2534425"/>
            <a:ext cx="2651760" cy="4020185"/>
          </a:xfrm>
          <a:custGeom>
            <a:avLst/>
            <a:gdLst/>
            <a:ahLst/>
            <a:cxnLst/>
            <a:rect l="l" t="t" r="r" b="b"/>
            <a:pathLst>
              <a:path w="2651759" h="4020184">
                <a:moveTo>
                  <a:pt x="2651696" y="0"/>
                </a:moveTo>
                <a:lnTo>
                  <a:pt x="0" y="0"/>
                </a:lnTo>
                <a:lnTo>
                  <a:pt x="0" y="2806255"/>
                </a:lnTo>
                <a:lnTo>
                  <a:pt x="2768" y="2806255"/>
                </a:lnTo>
                <a:lnTo>
                  <a:pt x="1168" y="2821433"/>
                </a:lnTo>
                <a:lnTo>
                  <a:pt x="346" y="2837734"/>
                </a:lnTo>
                <a:lnTo>
                  <a:pt x="43" y="2854484"/>
                </a:lnTo>
                <a:lnTo>
                  <a:pt x="0" y="2871012"/>
                </a:lnTo>
                <a:lnTo>
                  <a:pt x="1001" y="2916036"/>
                </a:lnTo>
                <a:lnTo>
                  <a:pt x="3980" y="2960628"/>
                </a:lnTo>
                <a:lnTo>
                  <a:pt x="8902" y="3004756"/>
                </a:lnTo>
                <a:lnTo>
                  <a:pt x="15728" y="3048387"/>
                </a:lnTo>
                <a:lnTo>
                  <a:pt x="24423" y="3091490"/>
                </a:lnTo>
                <a:lnTo>
                  <a:pt x="34950" y="3134031"/>
                </a:lnTo>
                <a:lnTo>
                  <a:pt x="47272" y="3175980"/>
                </a:lnTo>
                <a:lnTo>
                  <a:pt x="61354" y="3217303"/>
                </a:lnTo>
                <a:lnTo>
                  <a:pt x="77158" y="3257968"/>
                </a:lnTo>
                <a:lnTo>
                  <a:pt x="94648" y="3297943"/>
                </a:lnTo>
                <a:lnTo>
                  <a:pt x="113787" y="3337196"/>
                </a:lnTo>
                <a:lnTo>
                  <a:pt x="134539" y="3375695"/>
                </a:lnTo>
                <a:lnTo>
                  <a:pt x="156868" y="3413407"/>
                </a:lnTo>
                <a:lnTo>
                  <a:pt x="180736" y="3450300"/>
                </a:lnTo>
                <a:lnTo>
                  <a:pt x="206107" y="3486342"/>
                </a:lnTo>
                <a:lnTo>
                  <a:pt x="232946" y="3521500"/>
                </a:lnTo>
                <a:lnTo>
                  <a:pt x="261214" y="3555743"/>
                </a:lnTo>
                <a:lnTo>
                  <a:pt x="290876" y="3589038"/>
                </a:lnTo>
                <a:lnTo>
                  <a:pt x="321895" y="3621352"/>
                </a:lnTo>
                <a:lnTo>
                  <a:pt x="354234" y="3652655"/>
                </a:lnTo>
                <a:lnTo>
                  <a:pt x="387858" y="3682912"/>
                </a:lnTo>
                <a:lnTo>
                  <a:pt x="422728" y="3712093"/>
                </a:lnTo>
                <a:lnTo>
                  <a:pt x="458810" y="3740165"/>
                </a:lnTo>
                <a:lnTo>
                  <a:pt x="496066" y="3767095"/>
                </a:lnTo>
                <a:lnTo>
                  <a:pt x="534460" y="3792851"/>
                </a:lnTo>
                <a:lnTo>
                  <a:pt x="573956" y="3817402"/>
                </a:lnTo>
                <a:lnTo>
                  <a:pt x="614516" y="3840715"/>
                </a:lnTo>
                <a:lnTo>
                  <a:pt x="656104" y="3862757"/>
                </a:lnTo>
                <a:lnTo>
                  <a:pt x="698684" y="3883497"/>
                </a:lnTo>
                <a:lnTo>
                  <a:pt x="742219" y="3902902"/>
                </a:lnTo>
                <a:lnTo>
                  <a:pt x="786673" y="3920940"/>
                </a:lnTo>
                <a:lnTo>
                  <a:pt x="832009" y="3937578"/>
                </a:lnTo>
                <a:lnTo>
                  <a:pt x="878190" y="3952785"/>
                </a:lnTo>
                <a:lnTo>
                  <a:pt x="925180" y="3966528"/>
                </a:lnTo>
                <a:lnTo>
                  <a:pt x="972943" y="3978775"/>
                </a:lnTo>
                <a:lnTo>
                  <a:pt x="1021442" y="3989493"/>
                </a:lnTo>
                <a:lnTo>
                  <a:pt x="1070640" y="3998652"/>
                </a:lnTo>
                <a:lnTo>
                  <a:pt x="1120500" y="4006217"/>
                </a:lnTo>
                <a:lnTo>
                  <a:pt x="1170988" y="4012157"/>
                </a:lnTo>
                <a:lnTo>
                  <a:pt x="1222065" y="4016440"/>
                </a:lnTo>
                <a:lnTo>
                  <a:pt x="1273695" y="4019033"/>
                </a:lnTo>
                <a:lnTo>
                  <a:pt x="1325841" y="4019905"/>
                </a:lnTo>
                <a:lnTo>
                  <a:pt x="1377989" y="4019037"/>
                </a:lnTo>
                <a:lnTo>
                  <a:pt x="1429620" y="4016456"/>
                </a:lnTo>
                <a:lnTo>
                  <a:pt x="1480698" y="4012191"/>
                </a:lnTo>
                <a:lnTo>
                  <a:pt x="1531186" y="4006276"/>
                </a:lnTo>
                <a:lnTo>
                  <a:pt x="1581047" y="3998741"/>
                </a:lnTo>
                <a:lnTo>
                  <a:pt x="1630246" y="3989619"/>
                </a:lnTo>
                <a:lnTo>
                  <a:pt x="1678745" y="3978941"/>
                </a:lnTo>
                <a:lnTo>
                  <a:pt x="1726509" y="3966739"/>
                </a:lnTo>
                <a:lnTo>
                  <a:pt x="1773499" y="3953045"/>
                </a:lnTo>
                <a:lnTo>
                  <a:pt x="1819681" y="3937889"/>
                </a:lnTo>
                <a:lnTo>
                  <a:pt x="1865018" y="3921304"/>
                </a:lnTo>
                <a:lnTo>
                  <a:pt x="1909472" y="3903322"/>
                </a:lnTo>
                <a:lnTo>
                  <a:pt x="1953007" y="3883973"/>
                </a:lnTo>
                <a:lnTo>
                  <a:pt x="1995588" y="3863291"/>
                </a:lnTo>
                <a:lnTo>
                  <a:pt x="2037176" y="3841305"/>
                </a:lnTo>
                <a:lnTo>
                  <a:pt x="2077737" y="3818049"/>
                </a:lnTo>
                <a:lnTo>
                  <a:pt x="2117232" y="3793554"/>
                </a:lnTo>
                <a:lnTo>
                  <a:pt x="2155627" y="3767851"/>
                </a:lnTo>
                <a:lnTo>
                  <a:pt x="2192883" y="3740972"/>
                </a:lnTo>
                <a:lnTo>
                  <a:pt x="2228965" y="3712948"/>
                </a:lnTo>
                <a:lnTo>
                  <a:pt x="2263836" y="3683812"/>
                </a:lnTo>
                <a:lnTo>
                  <a:pt x="2297460" y="3653595"/>
                </a:lnTo>
                <a:lnTo>
                  <a:pt x="2329800" y="3622329"/>
                </a:lnTo>
                <a:lnTo>
                  <a:pt x="2360819" y="3590045"/>
                </a:lnTo>
                <a:lnTo>
                  <a:pt x="2390481" y="3556775"/>
                </a:lnTo>
                <a:lnTo>
                  <a:pt x="2418749" y="3522551"/>
                </a:lnTo>
                <a:lnTo>
                  <a:pt x="2445587" y="3487404"/>
                </a:lnTo>
                <a:lnTo>
                  <a:pt x="2470959" y="3451367"/>
                </a:lnTo>
                <a:lnTo>
                  <a:pt x="2494827" y="3414469"/>
                </a:lnTo>
                <a:lnTo>
                  <a:pt x="2517156" y="3376745"/>
                </a:lnTo>
                <a:lnTo>
                  <a:pt x="2537908" y="3338224"/>
                </a:lnTo>
                <a:lnTo>
                  <a:pt x="2557047" y="3298938"/>
                </a:lnTo>
                <a:lnTo>
                  <a:pt x="2574537" y="3258921"/>
                </a:lnTo>
                <a:lnTo>
                  <a:pt x="2590341" y="3218202"/>
                </a:lnTo>
                <a:lnTo>
                  <a:pt x="2604423" y="3176813"/>
                </a:lnTo>
                <a:lnTo>
                  <a:pt x="2616746" y="3134787"/>
                </a:lnTo>
                <a:lnTo>
                  <a:pt x="2627273" y="3092155"/>
                </a:lnTo>
                <a:lnTo>
                  <a:pt x="2635968" y="3048949"/>
                </a:lnTo>
                <a:lnTo>
                  <a:pt x="2642794" y="3005200"/>
                </a:lnTo>
                <a:lnTo>
                  <a:pt x="2647715" y="2960939"/>
                </a:lnTo>
                <a:lnTo>
                  <a:pt x="2650695" y="2916200"/>
                </a:lnTo>
                <a:lnTo>
                  <a:pt x="2651696" y="2871012"/>
                </a:lnTo>
                <a:lnTo>
                  <a:pt x="2651653" y="2854820"/>
                </a:lnTo>
                <a:lnTo>
                  <a:pt x="2651350" y="2838629"/>
                </a:lnTo>
                <a:lnTo>
                  <a:pt x="2650528" y="2822440"/>
                </a:lnTo>
                <a:lnTo>
                  <a:pt x="2648927" y="2806255"/>
                </a:lnTo>
                <a:lnTo>
                  <a:pt x="2651696" y="2806255"/>
                </a:lnTo>
                <a:lnTo>
                  <a:pt x="2651696" y="0"/>
                </a:lnTo>
                <a:close/>
              </a:path>
            </a:pathLst>
          </a:custGeom>
          <a:solidFill>
            <a:srgbClr val="FAA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29610" y="342487"/>
            <a:ext cx="2651760" cy="4020185"/>
          </a:xfrm>
          <a:custGeom>
            <a:avLst/>
            <a:gdLst/>
            <a:ahLst/>
            <a:cxnLst/>
            <a:rect l="l" t="t" r="r" b="b"/>
            <a:pathLst>
              <a:path w="2651760" h="4020185">
                <a:moveTo>
                  <a:pt x="1325854" y="0"/>
                </a:moveTo>
                <a:lnTo>
                  <a:pt x="1273706" y="867"/>
                </a:lnTo>
                <a:lnTo>
                  <a:pt x="1222075" y="3449"/>
                </a:lnTo>
                <a:lnTo>
                  <a:pt x="1170998" y="7713"/>
                </a:lnTo>
                <a:lnTo>
                  <a:pt x="1120510" y="13629"/>
                </a:lnTo>
                <a:lnTo>
                  <a:pt x="1070648" y="21163"/>
                </a:lnTo>
                <a:lnTo>
                  <a:pt x="1021450" y="30285"/>
                </a:lnTo>
                <a:lnTo>
                  <a:pt x="972950" y="40963"/>
                </a:lnTo>
                <a:lnTo>
                  <a:pt x="925187" y="53165"/>
                </a:lnTo>
                <a:lnTo>
                  <a:pt x="878196" y="66860"/>
                </a:lnTo>
                <a:lnTo>
                  <a:pt x="832014" y="82016"/>
                </a:lnTo>
                <a:lnTo>
                  <a:pt x="786678" y="98601"/>
                </a:lnTo>
                <a:lnTo>
                  <a:pt x="742224" y="116583"/>
                </a:lnTo>
                <a:lnTo>
                  <a:pt x="698688" y="135931"/>
                </a:lnTo>
                <a:lnTo>
                  <a:pt x="656108" y="156614"/>
                </a:lnTo>
                <a:lnTo>
                  <a:pt x="614519" y="178599"/>
                </a:lnTo>
                <a:lnTo>
                  <a:pt x="573959" y="201855"/>
                </a:lnTo>
                <a:lnTo>
                  <a:pt x="534463" y="226351"/>
                </a:lnTo>
                <a:lnTo>
                  <a:pt x="496069" y="252054"/>
                </a:lnTo>
                <a:lnTo>
                  <a:pt x="458812" y="278933"/>
                </a:lnTo>
                <a:lnTo>
                  <a:pt x="422730" y="306956"/>
                </a:lnTo>
                <a:lnTo>
                  <a:pt x="387859" y="336092"/>
                </a:lnTo>
                <a:lnTo>
                  <a:pt x="354235" y="366309"/>
                </a:lnTo>
                <a:lnTo>
                  <a:pt x="321896" y="397575"/>
                </a:lnTo>
                <a:lnTo>
                  <a:pt x="290877" y="429859"/>
                </a:lnTo>
                <a:lnTo>
                  <a:pt x="261215" y="463129"/>
                </a:lnTo>
                <a:lnTo>
                  <a:pt x="232946" y="497353"/>
                </a:lnTo>
                <a:lnTo>
                  <a:pt x="206108" y="532500"/>
                </a:lnTo>
                <a:lnTo>
                  <a:pt x="180736" y="568538"/>
                </a:lnTo>
                <a:lnTo>
                  <a:pt x="156868" y="605435"/>
                </a:lnTo>
                <a:lnTo>
                  <a:pt x="134540" y="643160"/>
                </a:lnTo>
                <a:lnTo>
                  <a:pt x="113787" y="681681"/>
                </a:lnTo>
                <a:lnTo>
                  <a:pt x="94648" y="720966"/>
                </a:lnTo>
                <a:lnTo>
                  <a:pt x="77158" y="760984"/>
                </a:lnTo>
                <a:lnTo>
                  <a:pt x="61354" y="801703"/>
                </a:lnTo>
                <a:lnTo>
                  <a:pt x="47272" y="843091"/>
                </a:lnTo>
                <a:lnTo>
                  <a:pt x="34950" y="885117"/>
                </a:lnTo>
                <a:lnTo>
                  <a:pt x="24423" y="927749"/>
                </a:lnTo>
                <a:lnTo>
                  <a:pt x="15728" y="970956"/>
                </a:lnTo>
                <a:lnTo>
                  <a:pt x="8902" y="1014705"/>
                </a:lnTo>
                <a:lnTo>
                  <a:pt x="3980" y="1058965"/>
                </a:lnTo>
                <a:lnTo>
                  <a:pt x="1001" y="1103705"/>
                </a:lnTo>
                <a:lnTo>
                  <a:pt x="0" y="1148892"/>
                </a:lnTo>
                <a:lnTo>
                  <a:pt x="43" y="1165085"/>
                </a:lnTo>
                <a:lnTo>
                  <a:pt x="346" y="1181276"/>
                </a:lnTo>
                <a:lnTo>
                  <a:pt x="1168" y="1197464"/>
                </a:lnTo>
                <a:lnTo>
                  <a:pt x="2768" y="1213650"/>
                </a:lnTo>
                <a:lnTo>
                  <a:pt x="0" y="1213650"/>
                </a:lnTo>
                <a:lnTo>
                  <a:pt x="0" y="4019905"/>
                </a:lnTo>
                <a:lnTo>
                  <a:pt x="2651696" y="4019905"/>
                </a:lnTo>
                <a:lnTo>
                  <a:pt x="2651696" y="1213650"/>
                </a:lnTo>
                <a:lnTo>
                  <a:pt x="2648927" y="1213650"/>
                </a:lnTo>
                <a:lnTo>
                  <a:pt x="2650528" y="1198472"/>
                </a:lnTo>
                <a:lnTo>
                  <a:pt x="2651350" y="1182171"/>
                </a:lnTo>
                <a:lnTo>
                  <a:pt x="2651653" y="1165420"/>
                </a:lnTo>
                <a:lnTo>
                  <a:pt x="2651696" y="1148892"/>
                </a:lnTo>
                <a:lnTo>
                  <a:pt x="2650695" y="1103868"/>
                </a:lnTo>
                <a:lnTo>
                  <a:pt x="2647715" y="1059276"/>
                </a:lnTo>
                <a:lnTo>
                  <a:pt x="2642794" y="1015149"/>
                </a:lnTo>
                <a:lnTo>
                  <a:pt x="2635968" y="971517"/>
                </a:lnTo>
                <a:lnTo>
                  <a:pt x="2627273" y="928415"/>
                </a:lnTo>
                <a:lnTo>
                  <a:pt x="2616746" y="885873"/>
                </a:lnTo>
                <a:lnTo>
                  <a:pt x="2604423" y="843925"/>
                </a:lnTo>
                <a:lnTo>
                  <a:pt x="2590342" y="802602"/>
                </a:lnTo>
                <a:lnTo>
                  <a:pt x="2574538" y="761937"/>
                </a:lnTo>
                <a:lnTo>
                  <a:pt x="2557048" y="721961"/>
                </a:lnTo>
                <a:lnTo>
                  <a:pt x="2537908" y="682708"/>
                </a:lnTo>
                <a:lnTo>
                  <a:pt x="2517156" y="644210"/>
                </a:lnTo>
                <a:lnTo>
                  <a:pt x="2494828" y="606498"/>
                </a:lnTo>
                <a:lnTo>
                  <a:pt x="2470959" y="569605"/>
                </a:lnTo>
                <a:lnTo>
                  <a:pt x="2445588" y="533563"/>
                </a:lnTo>
                <a:lnTo>
                  <a:pt x="2418750" y="498405"/>
                </a:lnTo>
                <a:lnTo>
                  <a:pt x="2390482" y="464162"/>
                </a:lnTo>
                <a:lnTo>
                  <a:pt x="2360820" y="430867"/>
                </a:lnTo>
                <a:lnTo>
                  <a:pt x="2329801" y="398552"/>
                </a:lnTo>
                <a:lnTo>
                  <a:pt x="2297461" y="367250"/>
                </a:lnTo>
                <a:lnTo>
                  <a:pt x="2263838" y="336992"/>
                </a:lnTo>
                <a:lnTo>
                  <a:pt x="2228967" y="307812"/>
                </a:lnTo>
                <a:lnTo>
                  <a:pt x="2192885" y="279740"/>
                </a:lnTo>
                <a:lnTo>
                  <a:pt x="2155629" y="252810"/>
                </a:lnTo>
                <a:lnTo>
                  <a:pt x="2117235" y="227053"/>
                </a:lnTo>
                <a:lnTo>
                  <a:pt x="2077740" y="202502"/>
                </a:lnTo>
                <a:lnTo>
                  <a:pt x="2037180" y="179190"/>
                </a:lnTo>
                <a:lnTo>
                  <a:pt x="1995591" y="157147"/>
                </a:lnTo>
                <a:lnTo>
                  <a:pt x="1953011" y="136408"/>
                </a:lnTo>
                <a:lnTo>
                  <a:pt x="1909476" y="117003"/>
                </a:lnTo>
                <a:lnTo>
                  <a:pt x="1865023" y="98965"/>
                </a:lnTo>
                <a:lnTo>
                  <a:pt x="1819687" y="82327"/>
                </a:lnTo>
                <a:lnTo>
                  <a:pt x="1773506" y="67120"/>
                </a:lnTo>
                <a:lnTo>
                  <a:pt x="1726515" y="53377"/>
                </a:lnTo>
                <a:lnTo>
                  <a:pt x="1678753" y="41130"/>
                </a:lnTo>
                <a:lnTo>
                  <a:pt x="1630254" y="30411"/>
                </a:lnTo>
                <a:lnTo>
                  <a:pt x="1581056" y="21253"/>
                </a:lnTo>
                <a:lnTo>
                  <a:pt x="1531195" y="13688"/>
                </a:lnTo>
                <a:lnTo>
                  <a:pt x="1480708" y="7748"/>
                </a:lnTo>
                <a:lnTo>
                  <a:pt x="1429631" y="3465"/>
                </a:lnTo>
                <a:lnTo>
                  <a:pt x="1378001" y="871"/>
                </a:lnTo>
                <a:lnTo>
                  <a:pt x="1325854" y="0"/>
                </a:lnTo>
                <a:close/>
              </a:path>
            </a:pathLst>
          </a:custGeom>
          <a:solidFill>
            <a:srgbClr val="459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39856" y="2521173"/>
            <a:ext cx="2655570" cy="4020185"/>
            <a:chOff x="539856" y="2521173"/>
            <a:chExt cx="2655570" cy="4020185"/>
          </a:xfrm>
        </p:grpSpPr>
        <p:sp>
          <p:nvSpPr>
            <p:cNvPr id="5" name="object 5"/>
            <p:cNvSpPr/>
            <p:nvPr/>
          </p:nvSpPr>
          <p:spPr>
            <a:xfrm>
              <a:off x="543032" y="2521173"/>
              <a:ext cx="2651760" cy="4020185"/>
            </a:xfrm>
            <a:custGeom>
              <a:avLst/>
              <a:gdLst/>
              <a:ahLst/>
              <a:cxnLst/>
              <a:rect l="l" t="t" r="r" b="b"/>
              <a:pathLst>
                <a:path w="2651760" h="4020184">
                  <a:moveTo>
                    <a:pt x="2651696" y="0"/>
                  </a:moveTo>
                  <a:lnTo>
                    <a:pt x="0" y="0"/>
                  </a:lnTo>
                  <a:lnTo>
                    <a:pt x="0" y="2806255"/>
                  </a:lnTo>
                  <a:lnTo>
                    <a:pt x="2768" y="2806255"/>
                  </a:lnTo>
                  <a:lnTo>
                    <a:pt x="1168" y="2821433"/>
                  </a:lnTo>
                  <a:lnTo>
                    <a:pt x="346" y="2837734"/>
                  </a:lnTo>
                  <a:lnTo>
                    <a:pt x="43" y="2854484"/>
                  </a:lnTo>
                  <a:lnTo>
                    <a:pt x="0" y="2871012"/>
                  </a:lnTo>
                  <a:lnTo>
                    <a:pt x="1001" y="2916036"/>
                  </a:lnTo>
                  <a:lnTo>
                    <a:pt x="3980" y="2960628"/>
                  </a:lnTo>
                  <a:lnTo>
                    <a:pt x="8902" y="3004756"/>
                  </a:lnTo>
                  <a:lnTo>
                    <a:pt x="15728" y="3048387"/>
                  </a:lnTo>
                  <a:lnTo>
                    <a:pt x="24423" y="3091490"/>
                  </a:lnTo>
                  <a:lnTo>
                    <a:pt x="34950" y="3134031"/>
                  </a:lnTo>
                  <a:lnTo>
                    <a:pt x="47272" y="3175980"/>
                  </a:lnTo>
                  <a:lnTo>
                    <a:pt x="61354" y="3217303"/>
                  </a:lnTo>
                  <a:lnTo>
                    <a:pt x="77158" y="3257968"/>
                  </a:lnTo>
                  <a:lnTo>
                    <a:pt x="94648" y="3297943"/>
                  </a:lnTo>
                  <a:lnTo>
                    <a:pt x="113787" y="3337196"/>
                  </a:lnTo>
                  <a:lnTo>
                    <a:pt x="134539" y="3375695"/>
                  </a:lnTo>
                  <a:lnTo>
                    <a:pt x="156868" y="3413407"/>
                  </a:lnTo>
                  <a:lnTo>
                    <a:pt x="180736" y="3450300"/>
                  </a:lnTo>
                  <a:lnTo>
                    <a:pt x="206107" y="3486342"/>
                  </a:lnTo>
                  <a:lnTo>
                    <a:pt x="232946" y="3521500"/>
                  </a:lnTo>
                  <a:lnTo>
                    <a:pt x="261214" y="3555743"/>
                  </a:lnTo>
                  <a:lnTo>
                    <a:pt x="290876" y="3589038"/>
                  </a:lnTo>
                  <a:lnTo>
                    <a:pt x="321895" y="3621352"/>
                  </a:lnTo>
                  <a:lnTo>
                    <a:pt x="354234" y="3652655"/>
                  </a:lnTo>
                  <a:lnTo>
                    <a:pt x="387858" y="3682912"/>
                  </a:lnTo>
                  <a:lnTo>
                    <a:pt x="422728" y="3712093"/>
                  </a:lnTo>
                  <a:lnTo>
                    <a:pt x="458810" y="3740165"/>
                  </a:lnTo>
                  <a:lnTo>
                    <a:pt x="496066" y="3767095"/>
                  </a:lnTo>
                  <a:lnTo>
                    <a:pt x="534460" y="3792851"/>
                  </a:lnTo>
                  <a:lnTo>
                    <a:pt x="573956" y="3817402"/>
                  </a:lnTo>
                  <a:lnTo>
                    <a:pt x="614516" y="3840715"/>
                  </a:lnTo>
                  <a:lnTo>
                    <a:pt x="656104" y="3862757"/>
                  </a:lnTo>
                  <a:lnTo>
                    <a:pt x="698684" y="3883497"/>
                  </a:lnTo>
                  <a:lnTo>
                    <a:pt x="742219" y="3902902"/>
                  </a:lnTo>
                  <a:lnTo>
                    <a:pt x="786673" y="3920940"/>
                  </a:lnTo>
                  <a:lnTo>
                    <a:pt x="832009" y="3937578"/>
                  </a:lnTo>
                  <a:lnTo>
                    <a:pt x="878190" y="3952785"/>
                  </a:lnTo>
                  <a:lnTo>
                    <a:pt x="925180" y="3966528"/>
                  </a:lnTo>
                  <a:lnTo>
                    <a:pt x="972943" y="3978775"/>
                  </a:lnTo>
                  <a:lnTo>
                    <a:pt x="1021442" y="3989493"/>
                  </a:lnTo>
                  <a:lnTo>
                    <a:pt x="1070640" y="3998652"/>
                  </a:lnTo>
                  <a:lnTo>
                    <a:pt x="1120500" y="4006217"/>
                  </a:lnTo>
                  <a:lnTo>
                    <a:pt x="1170988" y="4012157"/>
                  </a:lnTo>
                  <a:lnTo>
                    <a:pt x="1222065" y="4016440"/>
                  </a:lnTo>
                  <a:lnTo>
                    <a:pt x="1273695" y="4019033"/>
                  </a:lnTo>
                  <a:lnTo>
                    <a:pt x="1325841" y="4019905"/>
                  </a:lnTo>
                  <a:lnTo>
                    <a:pt x="1377989" y="4019037"/>
                  </a:lnTo>
                  <a:lnTo>
                    <a:pt x="1429620" y="4016456"/>
                  </a:lnTo>
                  <a:lnTo>
                    <a:pt x="1480698" y="4012191"/>
                  </a:lnTo>
                  <a:lnTo>
                    <a:pt x="1531186" y="4006276"/>
                  </a:lnTo>
                  <a:lnTo>
                    <a:pt x="1581047" y="3998741"/>
                  </a:lnTo>
                  <a:lnTo>
                    <a:pt x="1630246" y="3989619"/>
                  </a:lnTo>
                  <a:lnTo>
                    <a:pt x="1678745" y="3978941"/>
                  </a:lnTo>
                  <a:lnTo>
                    <a:pt x="1726509" y="3966739"/>
                  </a:lnTo>
                  <a:lnTo>
                    <a:pt x="1773499" y="3953045"/>
                  </a:lnTo>
                  <a:lnTo>
                    <a:pt x="1819681" y="3937889"/>
                  </a:lnTo>
                  <a:lnTo>
                    <a:pt x="1865018" y="3921304"/>
                  </a:lnTo>
                  <a:lnTo>
                    <a:pt x="1909472" y="3903322"/>
                  </a:lnTo>
                  <a:lnTo>
                    <a:pt x="1953007" y="3883973"/>
                  </a:lnTo>
                  <a:lnTo>
                    <a:pt x="1995588" y="3863291"/>
                  </a:lnTo>
                  <a:lnTo>
                    <a:pt x="2037176" y="3841305"/>
                  </a:lnTo>
                  <a:lnTo>
                    <a:pt x="2077737" y="3818049"/>
                  </a:lnTo>
                  <a:lnTo>
                    <a:pt x="2117232" y="3793554"/>
                  </a:lnTo>
                  <a:lnTo>
                    <a:pt x="2155627" y="3767851"/>
                  </a:lnTo>
                  <a:lnTo>
                    <a:pt x="2192883" y="3740972"/>
                  </a:lnTo>
                  <a:lnTo>
                    <a:pt x="2228965" y="3712948"/>
                  </a:lnTo>
                  <a:lnTo>
                    <a:pt x="2263836" y="3683812"/>
                  </a:lnTo>
                  <a:lnTo>
                    <a:pt x="2297460" y="3653595"/>
                  </a:lnTo>
                  <a:lnTo>
                    <a:pt x="2329800" y="3622329"/>
                  </a:lnTo>
                  <a:lnTo>
                    <a:pt x="2360819" y="3590045"/>
                  </a:lnTo>
                  <a:lnTo>
                    <a:pt x="2390481" y="3556775"/>
                  </a:lnTo>
                  <a:lnTo>
                    <a:pt x="2418749" y="3522551"/>
                  </a:lnTo>
                  <a:lnTo>
                    <a:pt x="2445587" y="3487404"/>
                  </a:lnTo>
                  <a:lnTo>
                    <a:pt x="2470959" y="3451367"/>
                  </a:lnTo>
                  <a:lnTo>
                    <a:pt x="2494827" y="3414469"/>
                  </a:lnTo>
                  <a:lnTo>
                    <a:pt x="2517156" y="3376745"/>
                  </a:lnTo>
                  <a:lnTo>
                    <a:pt x="2537908" y="3338224"/>
                  </a:lnTo>
                  <a:lnTo>
                    <a:pt x="2557047" y="3298938"/>
                  </a:lnTo>
                  <a:lnTo>
                    <a:pt x="2574537" y="3258921"/>
                  </a:lnTo>
                  <a:lnTo>
                    <a:pt x="2590341" y="3218202"/>
                  </a:lnTo>
                  <a:lnTo>
                    <a:pt x="2604423" y="3176813"/>
                  </a:lnTo>
                  <a:lnTo>
                    <a:pt x="2616746" y="3134787"/>
                  </a:lnTo>
                  <a:lnTo>
                    <a:pt x="2627273" y="3092155"/>
                  </a:lnTo>
                  <a:lnTo>
                    <a:pt x="2635968" y="3048949"/>
                  </a:lnTo>
                  <a:lnTo>
                    <a:pt x="2642794" y="3005200"/>
                  </a:lnTo>
                  <a:lnTo>
                    <a:pt x="2647715" y="2960939"/>
                  </a:lnTo>
                  <a:lnTo>
                    <a:pt x="2650695" y="2916200"/>
                  </a:lnTo>
                  <a:lnTo>
                    <a:pt x="2651696" y="2871012"/>
                  </a:lnTo>
                  <a:lnTo>
                    <a:pt x="2651653" y="2854820"/>
                  </a:lnTo>
                  <a:lnTo>
                    <a:pt x="2651350" y="2838629"/>
                  </a:lnTo>
                  <a:lnTo>
                    <a:pt x="2650528" y="2822440"/>
                  </a:lnTo>
                  <a:lnTo>
                    <a:pt x="2648927" y="2806255"/>
                  </a:lnTo>
                  <a:lnTo>
                    <a:pt x="2651696" y="2806255"/>
                  </a:lnTo>
                  <a:lnTo>
                    <a:pt x="2651696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3031" y="4140314"/>
              <a:ext cx="2649220" cy="10160"/>
            </a:xfrm>
            <a:custGeom>
              <a:avLst/>
              <a:gdLst/>
              <a:ahLst/>
              <a:cxnLst/>
              <a:rect l="l" t="t" r="r" b="b"/>
              <a:pathLst>
                <a:path w="2649220" h="10160">
                  <a:moveTo>
                    <a:pt x="0" y="10083"/>
                  </a:moveTo>
                  <a:lnTo>
                    <a:pt x="264908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6154077" y="3506813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24375" y="1764696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52826" y="38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9982" y="4153565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540033" y="0"/>
            <a:ext cx="2654935" cy="3351529"/>
            <a:chOff x="540033" y="0"/>
            <a:chExt cx="2654935" cy="3351529"/>
          </a:xfrm>
        </p:grpSpPr>
        <p:sp>
          <p:nvSpPr>
            <p:cNvPr id="12" name="object 12"/>
            <p:cNvSpPr/>
            <p:nvPr/>
          </p:nvSpPr>
          <p:spPr>
            <a:xfrm>
              <a:off x="540029" y="0"/>
              <a:ext cx="2654935" cy="3352165"/>
            </a:xfrm>
            <a:custGeom>
              <a:avLst/>
              <a:gdLst/>
              <a:ahLst/>
              <a:cxnLst/>
              <a:rect l="l" t="t" r="r" b="b"/>
              <a:pathLst>
                <a:path w="2654935" h="3352165">
                  <a:moveTo>
                    <a:pt x="2654452" y="2978150"/>
                  </a:moveTo>
                  <a:lnTo>
                    <a:pt x="2425839" y="2978150"/>
                  </a:lnTo>
                  <a:lnTo>
                    <a:pt x="2425839" y="0"/>
                  </a:lnTo>
                  <a:lnTo>
                    <a:pt x="0" y="0"/>
                  </a:lnTo>
                  <a:lnTo>
                    <a:pt x="0" y="2978150"/>
                  </a:lnTo>
                  <a:lnTo>
                    <a:pt x="0" y="3351542"/>
                  </a:lnTo>
                  <a:lnTo>
                    <a:pt x="2654452" y="3351542"/>
                  </a:lnTo>
                  <a:lnTo>
                    <a:pt x="2654452" y="297815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42" y="0"/>
              <a:ext cx="2654452" cy="33432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066714" y="1107193"/>
            <a:ext cx="127000" cy="17767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Ljósmynd: Cave People,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Ísland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728230" y="3812555"/>
            <a:ext cx="2654935" cy="3007360"/>
            <a:chOff x="3728230" y="3812555"/>
            <a:chExt cx="2654935" cy="3007360"/>
          </a:xfrm>
        </p:grpSpPr>
        <p:sp>
          <p:nvSpPr>
            <p:cNvPr id="16" name="object 16"/>
            <p:cNvSpPr/>
            <p:nvPr/>
          </p:nvSpPr>
          <p:spPr>
            <a:xfrm>
              <a:off x="3728224" y="3812565"/>
              <a:ext cx="2654935" cy="3007360"/>
            </a:xfrm>
            <a:custGeom>
              <a:avLst/>
              <a:gdLst/>
              <a:ahLst/>
              <a:cxnLst/>
              <a:rect l="l" t="t" r="r" b="b"/>
              <a:pathLst>
                <a:path w="2654935" h="3007359">
                  <a:moveTo>
                    <a:pt x="2654452" y="2672080"/>
                  </a:moveTo>
                  <a:lnTo>
                    <a:pt x="2425852" y="2672080"/>
                  </a:lnTo>
                  <a:lnTo>
                    <a:pt x="2425852" y="0"/>
                  </a:lnTo>
                  <a:lnTo>
                    <a:pt x="0" y="0"/>
                  </a:lnTo>
                  <a:lnTo>
                    <a:pt x="0" y="2672080"/>
                  </a:lnTo>
                  <a:lnTo>
                    <a:pt x="0" y="3007360"/>
                  </a:lnTo>
                  <a:lnTo>
                    <a:pt x="2654452" y="3007360"/>
                  </a:lnTo>
                  <a:lnTo>
                    <a:pt x="2654452" y="267208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8230" y="3812578"/>
              <a:ext cx="2654458" cy="300414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242216" y="3923949"/>
            <a:ext cx="152400" cy="24790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Mynd: A-rammi í Soča, Gorizia,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Slóveníu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6926979" y="0"/>
            <a:ext cx="2654935" cy="3351529"/>
            <a:chOff x="6926979" y="0"/>
            <a:chExt cx="2654935" cy="3351529"/>
          </a:xfrm>
        </p:grpSpPr>
        <p:sp>
          <p:nvSpPr>
            <p:cNvPr id="20" name="object 20"/>
            <p:cNvSpPr/>
            <p:nvPr/>
          </p:nvSpPr>
          <p:spPr>
            <a:xfrm>
              <a:off x="6926974" y="0"/>
              <a:ext cx="2654935" cy="3352165"/>
            </a:xfrm>
            <a:custGeom>
              <a:avLst/>
              <a:gdLst/>
              <a:ahLst/>
              <a:cxnLst/>
              <a:rect l="l" t="t" r="r" b="b"/>
              <a:pathLst>
                <a:path w="2654934" h="3352165">
                  <a:moveTo>
                    <a:pt x="2654452" y="2978150"/>
                  </a:moveTo>
                  <a:lnTo>
                    <a:pt x="2425852" y="2978150"/>
                  </a:lnTo>
                  <a:lnTo>
                    <a:pt x="2425852" y="0"/>
                  </a:lnTo>
                  <a:lnTo>
                    <a:pt x="0" y="0"/>
                  </a:lnTo>
                  <a:lnTo>
                    <a:pt x="0" y="2978150"/>
                  </a:lnTo>
                  <a:lnTo>
                    <a:pt x="0" y="3351542"/>
                  </a:lnTo>
                  <a:lnTo>
                    <a:pt x="2654452" y="3351542"/>
                  </a:lnTo>
                  <a:lnTo>
                    <a:pt x="2654452" y="297815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6979" y="0"/>
              <a:ext cx="2654459" cy="335121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440965" y="1115991"/>
            <a:ext cx="152400" cy="178053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Mynd: Natur Air Suite,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Ítalía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65881" y="38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41250" y="4256458"/>
            <a:ext cx="226949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Veldu (og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fáðu leyfi fyrir)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réttan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stað: kostnað vegna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skipulags og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leyfisveitingar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0712" y="3683199"/>
            <a:ext cx="412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04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43031" y="4140314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122594" y="2187475"/>
            <a:ext cx="152400" cy="709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Ljós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mynd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79534" y="1880840"/>
            <a:ext cx="1955164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Tengja sig inn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án þess að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brenna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fé: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Rafmagn 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innviðir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32056" y="1307580"/>
            <a:ext cx="412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05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24375" y="1764696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73337" y="4269710"/>
            <a:ext cx="237871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Gakktu úr skugga um að 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þú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komir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þeim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þangað: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Aðgengi og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flutningskostnað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37663" y="3696450"/>
            <a:ext cx="412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06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929982" y="4153565"/>
            <a:ext cx="2649220" cy="10160"/>
          </a:xfrm>
          <a:custGeom>
            <a:avLst/>
            <a:gdLst/>
            <a:ahLst/>
            <a:cxnLst/>
            <a:rect l="l" t="t" r="r" b="b"/>
            <a:pathLst>
              <a:path w="2649220" h="10160">
                <a:moveTo>
                  <a:pt x="0" y="10083"/>
                </a:moveTo>
                <a:lnTo>
                  <a:pt x="264908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298709" y="3723597"/>
            <a:ext cx="1111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Kafli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63070" y="1313588"/>
            <a:ext cx="1111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Kafli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735817" y="3706908"/>
            <a:ext cx="11118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Kafli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237318" y="2585494"/>
            <a:ext cx="863600" cy="37090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370"/>
              </a:lnSpc>
            </a:pPr>
            <a:r>
              <a:rPr sz="6600" spc="-10" dirty="0">
                <a:solidFill>
                  <a:srgbClr val="E96751"/>
                </a:solidFill>
                <a:latin typeface="Calibri"/>
                <a:cs typeface="Calibri"/>
              </a:rPr>
              <a:t>EFNISYFIRLIT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175447"/>
            <a:ext cx="11628755" cy="1115695"/>
          </a:xfrm>
          <a:custGeom>
            <a:avLst/>
            <a:gdLst/>
            <a:ahLst/>
            <a:cxnLst/>
            <a:rect l="l" t="t" r="r" b="b"/>
            <a:pathLst>
              <a:path w="11628755" h="1115695">
                <a:moveTo>
                  <a:pt x="10517103" y="0"/>
                </a:moveTo>
                <a:lnTo>
                  <a:pt x="0" y="0"/>
                </a:lnTo>
                <a:lnTo>
                  <a:pt x="0" y="55265"/>
                </a:lnTo>
                <a:lnTo>
                  <a:pt x="8069" y="84010"/>
                </a:lnTo>
                <a:lnTo>
                  <a:pt x="13645" y="118136"/>
                </a:lnTo>
                <a:lnTo>
                  <a:pt x="17653" y="152501"/>
                </a:lnTo>
                <a:lnTo>
                  <a:pt x="20072" y="187094"/>
                </a:lnTo>
                <a:lnTo>
                  <a:pt x="20883" y="221907"/>
                </a:lnTo>
                <a:lnTo>
                  <a:pt x="20883" y="1115428"/>
                </a:lnTo>
                <a:lnTo>
                  <a:pt x="11628150" y="1115428"/>
                </a:lnTo>
                <a:lnTo>
                  <a:pt x="11628150" y="603554"/>
                </a:lnTo>
                <a:lnTo>
                  <a:pt x="11626500" y="570532"/>
                </a:lnTo>
                <a:lnTo>
                  <a:pt x="11613559" y="505898"/>
                </a:lnTo>
                <a:lnTo>
                  <a:pt x="11588335" y="443453"/>
                </a:lnTo>
                <a:lnTo>
                  <a:pt x="11551517" y="383572"/>
                </a:lnTo>
                <a:lnTo>
                  <a:pt x="11503791" y="326627"/>
                </a:lnTo>
                <a:lnTo>
                  <a:pt x="11476053" y="299373"/>
                </a:lnTo>
                <a:lnTo>
                  <a:pt x="11445846" y="272994"/>
                </a:lnTo>
                <a:lnTo>
                  <a:pt x="11413255" y="247535"/>
                </a:lnTo>
                <a:lnTo>
                  <a:pt x="11378368" y="223044"/>
                </a:lnTo>
                <a:lnTo>
                  <a:pt x="11341269" y="199567"/>
                </a:lnTo>
                <a:lnTo>
                  <a:pt x="11302046" y="177152"/>
                </a:lnTo>
                <a:lnTo>
                  <a:pt x="11260783" y="155844"/>
                </a:lnTo>
                <a:lnTo>
                  <a:pt x="11217566" y="135691"/>
                </a:lnTo>
                <a:lnTo>
                  <a:pt x="11172483" y="116739"/>
                </a:lnTo>
                <a:lnTo>
                  <a:pt x="11125617" y="99034"/>
                </a:lnTo>
                <a:lnTo>
                  <a:pt x="11077057" y="82625"/>
                </a:lnTo>
                <a:lnTo>
                  <a:pt x="11026886" y="67556"/>
                </a:lnTo>
                <a:lnTo>
                  <a:pt x="10975192" y="53876"/>
                </a:lnTo>
                <a:lnTo>
                  <a:pt x="10922061" y="41630"/>
                </a:lnTo>
                <a:lnTo>
                  <a:pt x="10867577" y="30865"/>
                </a:lnTo>
                <a:lnTo>
                  <a:pt x="10811828" y="21629"/>
                </a:lnTo>
                <a:lnTo>
                  <a:pt x="10754899" y="13967"/>
                </a:lnTo>
                <a:lnTo>
                  <a:pt x="10696876" y="7926"/>
                </a:lnTo>
                <a:lnTo>
                  <a:pt x="10637845" y="3554"/>
                </a:lnTo>
                <a:lnTo>
                  <a:pt x="10577892" y="896"/>
                </a:lnTo>
                <a:lnTo>
                  <a:pt x="10517103" y="0"/>
                </a:lnTo>
                <a:close/>
              </a:path>
            </a:pathLst>
          </a:custGeom>
          <a:solidFill>
            <a:srgbClr val="FAA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 descr="$PPTXTitle"/>
          <p:cNvSpPr txBox="1">
            <a:spLocks noGrp="1"/>
          </p:cNvSpPr>
          <p:nvPr>
            <p:ph type="title"/>
          </p:nvPr>
        </p:nvSpPr>
        <p:spPr>
          <a:xfrm>
            <a:off x="527547" y="306866"/>
            <a:ext cx="102946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Mod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úl</a:t>
            </a:r>
            <a:r>
              <a:rPr sz="4000" dirty="0">
                <a:solidFill>
                  <a:srgbClr val="FFFFFF"/>
                </a:solidFill>
              </a:rPr>
              <a:t> 6 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Staðsetning, land og flutningar – Skipulagning arðbærs </a:t>
            </a:r>
            <a:r>
              <a:rPr b="0" spc="-20" dirty="0">
                <a:solidFill>
                  <a:srgbClr val="FFFFFF"/>
                </a:solidFill>
                <a:latin typeface="Calibri"/>
                <a:cs typeface="Calibri"/>
              </a:rPr>
              <a:t>svæðis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person and person sitting at a table with a tent in the background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0"/>
              <a:ext cx="3205149" cy="2108200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356270" y="206316"/>
            <a:ext cx="53625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96751"/>
                </a:solidFill>
              </a:rPr>
              <a:t>Af hverju staðsetning </a:t>
            </a:r>
            <a:r>
              <a:rPr spc="-10" dirty="0">
                <a:solidFill>
                  <a:srgbClr val="E96751"/>
                </a:solidFill>
              </a:rPr>
              <a:t>skiptir máli </a:t>
            </a:r>
            <a:r>
              <a:rPr dirty="0">
                <a:solidFill>
                  <a:srgbClr val="E96751"/>
                </a:solidFill>
              </a:rPr>
              <a:t>í </a:t>
            </a:r>
            <a:r>
              <a:rPr spc="-10" dirty="0">
                <a:solidFill>
                  <a:srgbClr val="E96751"/>
                </a:solidFill>
              </a:rPr>
              <a:t>óhefðbundnum ferðaþjónusta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56270" y="1641923"/>
            <a:ext cx="5278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Tilfinningalegt </a:t>
            </a:r>
            <a:r>
              <a:rPr sz="2400" b="1" spc="-20" dirty="0">
                <a:solidFill>
                  <a:srgbClr val="459496"/>
                </a:solidFill>
                <a:latin typeface="Calibri"/>
                <a:cs typeface="Calibri"/>
              </a:rPr>
              <a:t>gildi </a:t>
            </a: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og tengsl við </a:t>
            </a:r>
            <a:r>
              <a:rPr sz="2400" b="1" spc="-10" dirty="0">
                <a:solidFill>
                  <a:srgbClr val="459496"/>
                </a:solidFill>
                <a:latin typeface="Calibri"/>
                <a:cs typeface="Calibri"/>
              </a:rPr>
              <a:t>staðinn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56270" y="2891603"/>
            <a:ext cx="56584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Fólk bókar oft þessa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gistingu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af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tilfinningalegum ástæðum — til að slíta tengslum,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gróa, endurhlaða sig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fagna.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56270" y="4507043"/>
            <a:ext cx="608965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Fridstillan staða er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atriði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númer eitt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val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á glamping-stíl eða dvöl utan rafmagnskerfa, hjá yfir 43% svarenda árið 2024, samkvæmt mörgum </a:t>
            </a:r>
            <a:r>
              <a:rPr sz="2400" i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skýrslum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um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 dreifða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ferðaþjónustu í ESB </a:t>
            </a:r>
            <a:r>
              <a:rPr sz="2400" i="1" u="none" dirty="0">
                <a:solidFill>
                  <a:srgbClr val="484848"/>
                </a:solidFill>
                <a:latin typeface="Calibri"/>
                <a:cs typeface="Calibri"/>
              </a:rPr>
              <a:t>(sérstaklega meðal Gen Z </a:t>
            </a:r>
            <a:r>
              <a:rPr sz="2400" i="1" u="none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i="1" u="none" spc="-10" dirty="0">
                <a:solidFill>
                  <a:srgbClr val="484848"/>
                </a:solidFill>
                <a:latin typeface="Calibri"/>
                <a:cs typeface="Calibri"/>
              </a:rPr>
              <a:t>millennial-kynslóðarinnar).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54957" y="5569313"/>
            <a:ext cx="2847340" cy="9004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2300"/>
              </a:lnSpc>
              <a:spcBef>
                <a:spcPts val="95"/>
              </a:spcBef>
            </a:pP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Ferðamálastofa Sameinuðu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þjóðanna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: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Yfirlit yfir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sveitferðaþjónustu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(UNWTO</a:t>
            </a:r>
            <a:r>
              <a:rPr sz="1600" u="none" spc="-10" dirty="0">
                <a:solidFill>
                  <a:srgbClr val="076C6D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2865" y="3265708"/>
            <a:ext cx="2566035" cy="1610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Fjárfestu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í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sannri</a:t>
            </a:r>
            <a:r>
              <a:rPr sz="2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flótta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með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tilfinningalegri tengingu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Vertu staðurinn sem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þau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vilja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dvelja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FERÐAMANNADVALAR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person and person sitting at a table with a tent in the background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0"/>
              <a:ext cx="3205149" cy="21082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518195" y="209364"/>
            <a:ext cx="55333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A7E81"/>
                </a:solidFill>
                <a:latin typeface="Calibri"/>
                <a:cs typeface="Calibri"/>
              </a:rPr>
              <a:t>Hvaða staðir og </a:t>
            </a:r>
            <a:r>
              <a:rPr sz="2400" b="1" spc="-10" dirty="0">
                <a:solidFill>
                  <a:srgbClr val="3A7E81"/>
                </a:solidFill>
                <a:latin typeface="Calibri"/>
                <a:cs typeface="Calibri"/>
              </a:rPr>
              <a:t>umhverfi hafa áhrif á ákvörðun </a:t>
            </a:r>
            <a:r>
              <a:rPr sz="2400" b="1" dirty="0">
                <a:solidFill>
                  <a:srgbClr val="3A7E81"/>
                </a:solidFill>
                <a:latin typeface="Calibri"/>
                <a:cs typeface="Calibri"/>
              </a:rPr>
              <a:t>þeirra</a:t>
            </a:r>
            <a:r>
              <a:rPr sz="2400" b="1" spc="-10" dirty="0">
                <a:solidFill>
                  <a:srgbClr val="3A7E81"/>
                </a:solidFill>
                <a:latin typeface="Calibri"/>
                <a:cs typeface="Calibri"/>
              </a:rPr>
              <a:t>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8195" y="1459044"/>
            <a:ext cx="576389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vilja umhverfi sem lítur út fyrir að vera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friðsælt,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töfrandi, villt eða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"Instagrammælt".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vilja fara á stað sem gefur þeim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kyrrð,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gleði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rómantík. Þeir vilja flótta </a:t>
            </a:r>
            <a:r>
              <a:rPr sz="2400" spc="-50" dirty="0">
                <a:solidFill>
                  <a:srgbClr val="484848"/>
                </a:solidFill>
                <a:latin typeface="Calibri"/>
                <a:cs typeface="Calibri"/>
              </a:rPr>
              <a:t>—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andlegan,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tilfinningalegan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líkamlegan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—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frá borgarlífi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18195" y="4324164"/>
            <a:ext cx="592264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Dæmi: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 Íslandi eru skálar á einkalandi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með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aðgangi að jarðvarmalaugum eða staðsetningum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til að fylgjast með norðurljósum vinsælustir.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54957" y="5569313"/>
            <a:ext cx="2847340" cy="9004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2300"/>
              </a:lnSpc>
              <a:spcBef>
                <a:spcPts val="95"/>
              </a:spcBef>
            </a:pP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Ferðamálastofa Sameinuðu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þjóðanna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: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Yfirlit yfir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sveitartúrisma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(UNWTO</a:t>
            </a:r>
            <a:r>
              <a:rPr sz="1600" u="none" spc="-10" dirty="0">
                <a:solidFill>
                  <a:srgbClr val="076C6D"/>
                </a:solidFill>
                <a:latin typeface="Calibri"/>
                <a:cs typeface="Calibri"/>
              </a:rPr>
              <a:t>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52865" y="3265708"/>
            <a:ext cx="2566035" cy="1610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Fjárfestu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í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sannkallaðri</a:t>
            </a:r>
            <a:r>
              <a:rPr sz="2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flótta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með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tilfinningalegri tengingu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6113" y="2177710"/>
            <a:ext cx="2815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5080" indent="-3810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Vertu staðurinn sem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þeir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vilja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dvelja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0" dirty="0">
                <a:solidFill>
                  <a:srgbClr val="076C6D"/>
                </a:solidFill>
                <a:latin typeface="Calibri"/>
                <a:cs typeface="Calibri"/>
              </a:rPr>
              <a:t>Yfirlit yfir </a:t>
            </a:r>
            <a:r>
              <a:rPr sz="3200" b="0" dirty="0">
                <a:solidFill>
                  <a:srgbClr val="076C6D"/>
                </a:solidFill>
                <a:latin typeface="Calibri"/>
                <a:cs typeface="Calibri"/>
              </a:rPr>
              <a:t>aðdráttarafl og fjárhagslegt </a:t>
            </a:r>
            <a:r>
              <a:rPr sz="3200" b="0" spc="-10" dirty="0">
                <a:solidFill>
                  <a:srgbClr val="076C6D"/>
                </a:solidFill>
                <a:latin typeface="Calibri"/>
                <a:cs typeface="Calibri"/>
              </a:rPr>
              <a:t>gildi </a:t>
            </a:r>
            <a:r>
              <a:rPr sz="3200" b="0" dirty="0">
                <a:solidFill>
                  <a:srgbClr val="076C6D"/>
                </a:solidFill>
                <a:latin typeface="Calibri"/>
                <a:cs typeface="Calibri"/>
              </a:rPr>
              <a:t>gesta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07975" y="919318"/>
          <a:ext cx="11377930" cy="5048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2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1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Áhugavert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atriði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Dæmi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um eiginleika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Áætlaður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kostnaður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Fjárhagslegur ávinningur /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arðsemi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205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Ekta (arfleifð </a:t>
                      </a:r>
                      <a:r>
                        <a:rPr sz="20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sveitalegt)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48895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Umbreyttir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hlöður,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steinhús,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gamlir myllur,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kastalar,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sveitahús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€25K–€100K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endurbætur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57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9906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Krefjast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20–50%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hærri næturgjalda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;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sterkur eftirspurn utan háannatímabils;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réttur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styrkja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 marR="52260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Menningarleg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frásögn </a:t>
                      </a:r>
                      <a:r>
                        <a:rPr sz="2000" spc="-5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tengsl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handverksmanna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marR="421005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Skreytingar með staðbundnum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handverkum, hefðbundnum húsgögnum, fjölskyldusögum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40259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€2K–€10K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(efni </a:t>
                      </a:r>
                      <a:r>
                        <a:rPr sz="2000" spc="-5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umsjón)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marR="21082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Bætir tilfinningalegt gildi </a:t>
                      </a:r>
                      <a:r>
                        <a:rPr sz="2000" spc="-5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betri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umsagnir, meiri ánægja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gesta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, endurkomur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61912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Ásýndarlegur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náttúrulegur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staður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40640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Skógar, vötn, ár,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strandklífur, fjallasýn,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vínekrur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4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 marR="12382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€5K–€25K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(landundirbúningur,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aðgangur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að staðnum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Premium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gjöld </a:t>
                      </a: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(+30–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34925" marR="66675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50%);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lengri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dvöl;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árstíðabundin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tækifæri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möguleikar á fráhvarfardvölum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Einstök náttúruleg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einkenni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marR="2641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Svæði stjörnuprýdds himins, dýraáhorf,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útnefning myrkurskyggðs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himins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marR="1028065">
                        <a:lnSpc>
                          <a:spcPct val="100000"/>
                        </a:lnSpc>
                        <a:spcBef>
                          <a:spcPts val="123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€0–€5K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(skilti, kynning)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621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Áhugi ávistunar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=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hærra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verðmæti á </a:t>
                      </a:r>
                      <a:r>
                        <a:rPr sz="2000" spc="-4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dvöl,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markaðsforskot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7555" y="119218"/>
          <a:ext cx="11854180" cy="6640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1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1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1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Áh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ug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ahvati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Dæmi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um eiginleika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Áætlaður </a:t>
                      </a: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kostnaður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Fjárhagslegur ábati / </a:t>
                      </a:r>
                      <a:r>
                        <a:rPr sz="20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arðsemi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690">
                <a:tc>
                  <a:txBody>
                    <a:bodyPr/>
                    <a:lstStyle/>
                    <a:p>
                      <a:pPr marL="34290" marR="37338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Nálægð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við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útivistar-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upplifunarstarfsemi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30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46863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Gönguleiðir,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kajaksport,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hjólreiðar, villt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sund, fuglaskoðun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15748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€0–€2K </a:t>
                      </a:r>
                      <a:r>
                        <a:rPr sz="2000" spc="-3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(göngustígur,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skilti, tryggingar)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469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Aukning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meðal </a:t>
                      </a:r>
                      <a:r>
                        <a:rPr sz="2000" b="1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val</a:t>
                      </a:r>
                      <a:r>
                        <a:rPr sz="2000" b="1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arlengdar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+ gildi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dvalar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; bætir Google-röðun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B8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Heilsulindareiginleikar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20383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Skógarbað,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jógapallur,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útisaunur,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heitabað,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hverir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36830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€3K–€30K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eftir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eiginleikum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4762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Heilsulindar-/velferðarpakkar (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€300–€900 á mann);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stöðugleiki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eftirspurnar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utan háannatíma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Matar- og vínupplifan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2679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Víngerðir, náttúruleitarferðir,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matreiðslunámskeið,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frá býli til borðs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marR="299720">
                        <a:lnSpc>
                          <a:spcPct val="100000"/>
                        </a:lnSpc>
                        <a:spcBef>
                          <a:spcPts val="1210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€500–€10K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(samstarf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innviðir)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36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374015" algn="just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Valkostir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€50–€150 </a:t>
                      </a: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mann);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mikill áhugi hjá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ferðalöngum á miðjum aldri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eldri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Listir og staðbundin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handverk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63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 marR="15748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-3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Leirmótun,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vefnaður,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málun, handverksnámskeið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 marR="3371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€1K–€5K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(greiðslur fyrir rýmisuppsetningu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samstarfsgjöld)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30226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Skapar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tekjur yfir vikuna eða utan háannatíma;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vinnustofur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með háum hagnaði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; aðdráttarafl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samfélagsmiðlum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3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"Wow Factor"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upplifanir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700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446405">
                        <a:lnSpc>
                          <a:spcPct val="100000"/>
                        </a:lnSpc>
                        <a:spcBef>
                          <a:spcPts val="121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Kofa með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jarðvarma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sundlaugum,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norðurljósaskoðun, útieldstæði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430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365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€5K–€35K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 eftir staðsetningu)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700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15303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Næturverð €200–€350+;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markaðssett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sem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úrvals-/Instagram-vænar dvölir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8690">
                <a:tc>
                  <a:txBody>
                    <a:bodyPr/>
                    <a:lstStyle/>
                    <a:p>
                      <a:pPr marL="33655" marR="44704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Upplifunarpökkun </a:t>
                      </a:r>
                      <a:r>
                        <a:rPr sz="2000" spc="-5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49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655" marR="850900" algn="just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Pakkaðir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ferðadagar,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ferðir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vinnustofur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í boði samstarfsaðila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 marR="120014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Lágmarksgjald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(starfsfólk/stjórnandi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eða </a:t>
                      </a:r>
                      <a:r>
                        <a:rPr sz="2000" b="1" spc="-5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% </a:t>
                      </a: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þóknun)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55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020" marR="12573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Bætir við €25–€100 á hvern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gest;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ódýrt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viðbótarsala; styrkir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staðbundin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tengslanet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699851" y="2115410"/>
            <a:ext cx="256222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</a:rPr>
              <a:t>Staðsetning og </a:t>
            </a:r>
            <a:r>
              <a:rPr sz="3200" spc="-10" dirty="0">
                <a:solidFill>
                  <a:srgbClr val="FFFFFF"/>
                </a:solidFill>
              </a:rPr>
              <a:t>val á</a:t>
            </a:r>
            <a:r>
              <a:rPr sz="3200" spc="-20" dirty="0">
                <a:solidFill>
                  <a:srgbClr val="FFFFFF"/>
                </a:solidFill>
              </a:rPr>
              <a:t> lóð</a:t>
            </a:r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413868" y="293100"/>
            <a:ext cx="64490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Nú þegar þú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skilur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hvað laðar að gesti þarftu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meta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vandlega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hvort einhverjar takmarkanir séu til staðar, svo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sem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skipulags- 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byggingartakmarkanir, aðgengi,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þjónusta, </a:t>
            </a: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hagnýting, sjálfbærni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langtíma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arðsemi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13868" y="2640060"/>
            <a:ext cx="64852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Rétti staðurinn eykur aðdráttarafl fyrir gesti, endurspeglar gildi vörumerkisins, hjálpar til við að stjórna kostnaði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 skilvirkan hátt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skapar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eftirminnilegar upplifanir.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Þetta eru nokkur atriði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sem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vert er að hafa í huga; við munum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skoða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fleiri í næsta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kafla.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3868" y="4179300"/>
            <a:ext cx="678053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400" b="1" spc="-25" dirty="0">
                <a:solidFill>
                  <a:srgbClr val="484848"/>
                </a:solidFill>
                <a:latin typeface="Calibri"/>
                <a:cs typeface="Calibri"/>
              </a:rPr>
              <a:t>1.</a:t>
            </a:r>
            <a:r>
              <a:rPr sz="2400" b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	Skipulags-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byggingarleyfi</a:t>
            </a:r>
            <a:r>
              <a:rPr sz="2400" b="1" u="none" dirty="0">
                <a:solidFill>
                  <a:srgbClr val="E96751"/>
                </a:solidFill>
                <a:latin typeface="Calibri"/>
                <a:cs typeface="Calibri"/>
              </a:rPr>
              <a:t>: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Veljið </a:t>
            </a:r>
            <a:r>
              <a:rPr sz="2400" u="none" spc="-20" dirty="0">
                <a:solidFill>
                  <a:srgbClr val="484848"/>
                </a:solidFill>
                <a:latin typeface="Calibri"/>
                <a:cs typeface="Calibri"/>
              </a:rPr>
              <a:t>svæði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þar sem ferðaþjónusta er löglega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leyfð,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það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forðast vonbrigði,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tafir og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synjanir.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(útskýrt </a:t>
            </a:r>
            <a:r>
              <a:rPr sz="2400" u="none" spc="-25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næsta kafla). </a:t>
            </a:r>
            <a:r>
              <a:rPr sz="24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Kynntu þér GSTC </a:t>
            </a:r>
            <a:r>
              <a:rPr sz="2400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staðla </a:t>
            </a:r>
            <a:r>
              <a:rPr sz="2400" u="sng" spc="-5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og </a:t>
            </a:r>
            <a:r>
              <a:rPr sz="2400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skilyrði</a:t>
            </a:r>
            <a:r>
              <a:rPr sz="2400" u="none" spc="-10" dirty="0">
                <a:solidFill>
                  <a:srgbClr val="E96751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604" y="0"/>
            <a:ext cx="3177387" cy="201255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69668" y="3265708"/>
            <a:ext cx="2530475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Næsti kafli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 um staðsetningu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kostnaðaráætlun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99851" y="2176187"/>
            <a:ext cx="256222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Staðsetning og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val á</a:t>
            </a:r>
            <a:r>
              <a:rPr sz="3200" b="1" spc="-20" dirty="0">
                <a:solidFill>
                  <a:srgbClr val="FFFFFF"/>
                </a:solidFill>
                <a:latin typeface="Calibri"/>
                <a:cs typeface="Calibri"/>
              </a:rPr>
              <a:t> svæði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2443" y="359557"/>
            <a:ext cx="6788784" cy="5085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buAutoNum type="arabicPeriod" startAt="2"/>
              <a:tabLst>
                <a:tab pos="469265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Aðgengi og </a:t>
            </a: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samgöngur: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Gestir þurfa áreiðanlegt aðgengi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með </a:t>
            </a:r>
            <a:r>
              <a:rPr sz="2400" spc="-50" dirty="0">
                <a:solidFill>
                  <a:srgbClr val="484848"/>
                </a:solidFill>
                <a:latin typeface="Calibri"/>
                <a:cs typeface="Calibri"/>
              </a:rPr>
              <a:t>bíl,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vegi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almenningssamgöngum.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Slæmt aðgengi getur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skaðað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bókanir og valdið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pirringi.</a:t>
            </a:r>
            <a:endParaRPr sz="2400">
              <a:latin typeface="Calibri"/>
              <a:cs typeface="Calibri"/>
            </a:endParaRPr>
          </a:p>
          <a:p>
            <a:pPr marL="469900" marR="218440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9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Þjónusta 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innviðir: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Getur verið dýrt ef ekki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er aðgangur.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Hugaðu að </a:t>
            </a:r>
            <a:r>
              <a:rPr sz="2400" spc="-40" dirty="0">
                <a:solidFill>
                  <a:srgbClr val="484848"/>
                </a:solidFill>
                <a:latin typeface="Calibri"/>
                <a:cs typeface="Calibri"/>
              </a:rPr>
              <a:t>vatni,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rafmagni,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háhraðaneti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fráveitu.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Hugsaðu um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valkosti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utan raforkukerfis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469900" marR="652145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9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Lág umhverfisáhætta: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Lág áhrif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umhverfið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forðast vistfræðileg skaða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verndarsvæðum.</a:t>
            </a:r>
            <a:endParaRPr sz="2400">
              <a:latin typeface="Calibri"/>
              <a:cs typeface="Calibri"/>
            </a:endParaRPr>
          </a:p>
          <a:p>
            <a:pPr marL="469900" marR="639445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9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Staðbundið samfélag: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Hugaðu að hávaða, aðgengi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menningarlegum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samræmi.</a:t>
            </a:r>
            <a:endParaRPr sz="2400">
              <a:latin typeface="Calibri"/>
              <a:cs typeface="Calibri"/>
            </a:endParaRPr>
          </a:p>
          <a:p>
            <a:pPr marL="469265" marR="554355" indent="-4572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469265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Markaðsviðleysi: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Þjónar staðsetningin markhópnum þínum, t.d.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vellíðan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9" name="object 9" descr="A house with grass on the roof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4533" y="0"/>
            <a:ext cx="3164458" cy="209594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27541" y="3265708"/>
            <a:ext cx="241554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Næsti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staður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9668" y="3661896"/>
            <a:ext cx="253047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Svæði &amp;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Staðsetning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8344460" y="1865760"/>
            <a:ext cx="358647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6619" marR="5080" indent="-883919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</a:rPr>
              <a:t>Örygging lóða sem</a:t>
            </a:r>
            <a:r>
              <a:rPr sz="3000" spc="-10" dirty="0">
                <a:solidFill>
                  <a:srgbClr val="FFFFFF"/>
                </a:solidFill>
              </a:rPr>
              <a:t> henta þróun</a:t>
            </a:r>
            <a:endParaRPr sz="3000"/>
          </a:p>
        </p:txBody>
      </p:sp>
      <p:sp>
        <p:nvSpPr>
          <p:cNvPr id="8" name="object 8"/>
          <p:cNvSpPr txBox="1"/>
          <p:nvPr/>
        </p:nvSpPr>
        <p:spPr>
          <a:xfrm>
            <a:off x="409013" y="4007228"/>
            <a:ext cx="11113770" cy="243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577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Kynntu þér snemma kostnað vegna lagalegra mála, skipulags og leyfisveitinga til að forðast tafir, synjanir eða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kostnaðarsamlega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endurgerð </a:t>
            </a:r>
            <a:r>
              <a:rPr sz="2400" b="1" spc="-20" dirty="0">
                <a:solidFill>
                  <a:srgbClr val="E96751"/>
                </a:solidFill>
                <a:latin typeface="Calibri"/>
                <a:cs typeface="Calibri"/>
              </a:rPr>
              <a:t>síðar meir.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Ekki er hægt að byggja á öllum fallegum stöðum — og það getur orðið dýrt að komast að því of seint.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Þetta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skref snýst um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að velja hentugan stað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skilja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staðbundnar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reglur um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 skipulag, lóðaskiptingu eða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umhverfisvernd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sem geta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haft áhrif á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eða hindrað bygginguna þína. Hvort sem um er að ræða gjöld vegna breytinga á notkun, leyfisumsóknir, ráðgjafargjöld eða tafir —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kostnaður við skipulag getur numið €1.000 til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yfir €10.000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allt eftir svæðum.</a:t>
            </a:r>
            <a:r>
              <a:rPr sz="2200" spc="-65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Að vera upplýstur snemma forðast fjárhagslegt sóun og tryggir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reglufylgni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674" y="753217"/>
            <a:ext cx="8819515" cy="4855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dirty="0">
                <a:solidFill>
                  <a:srgbClr val="459496"/>
                </a:solidFill>
                <a:latin typeface="Calibri"/>
                <a:cs typeface="Calibri"/>
              </a:rPr>
              <a:t>Tryggja land sem hentar </a:t>
            </a:r>
            <a:r>
              <a:rPr sz="2800" i="1" spc="-10" dirty="0">
                <a:solidFill>
                  <a:srgbClr val="459496"/>
                </a:solidFill>
                <a:latin typeface="Calibri"/>
                <a:cs typeface="Calibri"/>
              </a:rPr>
              <a:t>þróun</a:t>
            </a:r>
            <a:endParaRPr sz="2800">
              <a:latin typeface="Calibri"/>
              <a:cs typeface="Calibri"/>
            </a:endParaRPr>
          </a:p>
          <a:p>
            <a:pPr marL="12700" marR="1861185">
              <a:lnSpc>
                <a:spcPct val="100000"/>
              </a:lnSpc>
              <a:spcBef>
                <a:spcPts val="2985"/>
              </a:spcBef>
            </a:pPr>
            <a:r>
              <a:rPr sz="2600" b="1" dirty="0">
                <a:solidFill>
                  <a:srgbClr val="E96751"/>
                </a:solidFill>
                <a:latin typeface="Calibri"/>
                <a:cs typeface="Calibri"/>
              </a:rPr>
              <a:t>Ekki allt land í dreifbýli hentar sem </a:t>
            </a:r>
            <a:r>
              <a:rPr sz="2600" b="1" spc="-10" dirty="0">
                <a:solidFill>
                  <a:srgbClr val="E96751"/>
                </a:solidFill>
                <a:latin typeface="Calibri"/>
                <a:cs typeface="Calibri"/>
              </a:rPr>
              <a:t>gististaður </a:t>
            </a:r>
            <a:r>
              <a:rPr sz="2600" b="1" dirty="0">
                <a:solidFill>
                  <a:srgbClr val="E96751"/>
                </a:solidFill>
                <a:latin typeface="Calibri"/>
                <a:cs typeface="Calibri"/>
              </a:rPr>
              <a:t>fyrir </a:t>
            </a:r>
            <a:r>
              <a:rPr sz="2600" b="1" spc="-10" dirty="0">
                <a:solidFill>
                  <a:srgbClr val="E96751"/>
                </a:solidFill>
                <a:latin typeface="Calibri"/>
                <a:cs typeface="Calibri"/>
              </a:rPr>
              <a:t>óhefðbundna ferðaþjónustu!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10"/>
              </a:spcBef>
            </a:pP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Að stofna fyrirtæki sem býður upp á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 óhefðbundna gistingu krefst verulegrar fjárfestingar,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einkum til að tryggja </a:t>
            </a:r>
            <a:r>
              <a:rPr sz="2400" b="1" dirty="0">
                <a:solidFill>
                  <a:srgbClr val="414141"/>
                </a:solidFill>
                <a:latin typeface="Calibri"/>
                <a:cs typeface="Calibri"/>
              </a:rPr>
              <a:t>land </a:t>
            </a:r>
            <a:r>
              <a:rPr sz="2400" b="1" spc="-25" dirty="0">
                <a:solidFill>
                  <a:srgbClr val="414141"/>
                </a:solidFill>
                <a:latin typeface="Calibri"/>
                <a:cs typeface="Calibri"/>
              </a:rPr>
              <a:t>sem hentar </a:t>
            </a:r>
            <a:r>
              <a:rPr sz="2400" b="1" spc="-10" dirty="0">
                <a:solidFill>
                  <a:srgbClr val="414141"/>
                </a:solidFill>
                <a:latin typeface="Calibri"/>
                <a:cs typeface="Calibri"/>
              </a:rPr>
              <a:t>þróun.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Þetta þýðir meðal annars að landið þarf að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henta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sem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gististaður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fyrir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óhefðbundna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ferðaþjónustu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að unnt </a:t>
            </a:r>
            <a:r>
              <a:rPr sz="2400" spc="-25" dirty="0">
                <a:solidFill>
                  <a:srgbClr val="414141"/>
                </a:solidFill>
                <a:latin typeface="Calibri"/>
                <a:cs typeface="Calibri"/>
              </a:rPr>
              <a:t>sé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að fá skipulagsleyfi og að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grunninnviðir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séu til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staðar.</a:t>
            </a:r>
            <a:endParaRPr sz="2400">
              <a:latin typeface="Calibri"/>
              <a:cs typeface="Calibri"/>
            </a:endParaRPr>
          </a:p>
          <a:p>
            <a:pPr marL="12700" marR="156845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Helstu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atriði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sem geta haft veruleg áhrif á kostnaðinn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eru landkaup (kostnaður), skipulagsgjöld (þar með talið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umsóknargjöld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tengdar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skýrslur)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undirbúningur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lóðar (þar með talið vegagerð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innviðir)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EB7B69"/>
                </a:solidFill>
              </a:rPr>
              <a:t>Valkost</a:t>
            </a:r>
            <a:r>
              <a:rPr sz="3200" spc="-30" dirty="0">
                <a:solidFill>
                  <a:srgbClr val="EB7B69"/>
                </a:solidFill>
              </a:rPr>
              <a:t>ir í </a:t>
            </a:r>
            <a:r>
              <a:rPr sz="3200" spc="-10" dirty="0">
                <a:solidFill>
                  <a:srgbClr val="EB7B69"/>
                </a:solidFill>
              </a:rPr>
              <a:t>ferðamannagistingu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7271" y="5807112"/>
            <a:ext cx="5350510" cy="6076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99085" algn="l"/>
              </a:tabLst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Ferðamannaráðgjöf: Mikilvægi, ávinningur,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gerðir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og stig</a:t>
            </a:r>
            <a:r>
              <a:rPr sz="1600" u="none" dirty="0">
                <a:solidFill>
                  <a:srgbClr val="00AFEF"/>
                </a:solidFill>
                <a:latin typeface="Calibri"/>
                <a:cs typeface="Calibri"/>
              </a:rPr>
              <a:t>,</a:t>
            </a:r>
            <a:r>
              <a:rPr sz="1600" u="none" spc="-20" dirty="0">
                <a:solidFill>
                  <a:srgbClr val="00AFEF"/>
                </a:solidFill>
                <a:latin typeface="Calibri"/>
                <a:cs typeface="Calibri"/>
              </a:rPr>
              <a:t> 2024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525" y="5929604"/>
            <a:ext cx="850579" cy="8467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47271" y="6457839"/>
            <a:ext cx="9652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spc="-50" dirty="0">
                <a:solidFill>
                  <a:srgbClr val="00AFEF"/>
                </a:solidFill>
                <a:latin typeface="Arial"/>
                <a:cs typeface="Arial"/>
                <a:hlinkClick r:id="rId2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3877" y="6489312"/>
            <a:ext cx="43630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Ábyrg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ferðaþjónusta: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Að skilja tækifærið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674" y="753217"/>
            <a:ext cx="9114155" cy="4124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dirty="0">
                <a:solidFill>
                  <a:srgbClr val="459496"/>
                </a:solidFill>
                <a:latin typeface="Calibri"/>
                <a:cs typeface="Calibri"/>
              </a:rPr>
              <a:t>Tryggja land sem hentar </a:t>
            </a:r>
            <a:r>
              <a:rPr sz="2800" i="1" spc="-10" dirty="0">
                <a:solidFill>
                  <a:srgbClr val="459496"/>
                </a:solidFill>
                <a:latin typeface="Calibri"/>
                <a:cs typeface="Calibri"/>
              </a:rPr>
              <a:t>þróun</a:t>
            </a:r>
            <a:endParaRPr sz="2800">
              <a:latin typeface="Calibri"/>
              <a:cs typeface="Calibri"/>
            </a:endParaRPr>
          </a:p>
          <a:p>
            <a:pPr marL="12700" marR="2155190">
              <a:lnSpc>
                <a:spcPct val="100000"/>
              </a:lnSpc>
              <a:spcBef>
                <a:spcPts val="2985"/>
              </a:spcBef>
            </a:pPr>
            <a:r>
              <a:rPr sz="2600" b="1" dirty="0">
                <a:solidFill>
                  <a:srgbClr val="E96751"/>
                </a:solidFill>
                <a:latin typeface="Calibri"/>
                <a:cs typeface="Calibri"/>
              </a:rPr>
              <a:t>Ekki allt land í dreifbýli hentar sem </a:t>
            </a:r>
            <a:r>
              <a:rPr sz="2600" b="1" spc="-10" dirty="0">
                <a:solidFill>
                  <a:srgbClr val="E96751"/>
                </a:solidFill>
                <a:latin typeface="Calibri"/>
                <a:cs typeface="Calibri"/>
              </a:rPr>
              <a:t>gististaður </a:t>
            </a:r>
            <a:r>
              <a:rPr sz="2600" b="1" dirty="0">
                <a:solidFill>
                  <a:srgbClr val="E96751"/>
                </a:solidFill>
                <a:latin typeface="Calibri"/>
                <a:cs typeface="Calibri"/>
              </a:rPr>
              <a:t>fyrir </a:t>
            </a:r>
            <a:r>
              <a:rPr sz="2600" b="1" spc="-10" dirty="0">
                <a:solidFill>
                  <a:srgbClr val="E96751"/>
                </a:solidFill>
                <a:latin typeface="Calibri"/>
                <a:cs typeface="Calibri"/>
              </a:rPr>
              <a:t>óhefðbundna ferðaþjónustu!</a:t>
            </a:r>
            <a:endParaRPr sz="2600">
              <a:latin typeface="Calibri"/>
              <a:cs typeface="Calibri"/>
            </a:endParaRPr>
          </a:p>
          <a:p>
            <a:pPr marL="12700" marR="131445">
              <a:lnSpc>
                <a:spcPct val="100000"/>
              </a:lnSpc>
              <a:spcBef>
                <a:spcPts val="1210"/>
              </a:spcBef>
              <a:tabLst>
                <a:tab pos="2947670" algn="l"/>
              </a:tabLst>
            </a:pPr>
            <a:r>
              <a:rPr sz="2400" b="1" dirty="0">
                <a:solidFill>
                  <a:srgbClr val="414141"/>
                </a:solidFill>
                <a:latin typeface="Calibri"/>
                <a:cs typeface="Calibri"/>
              </a:rPr>
              <a:t>Skipulagning </a:t>
            </a:r>
            <a:r>
              <a:rPr sz="2400" b="1" spc="-10" dirty="0">
                <a:solidFill>
                  <a:srgbClr val="414141"/>
                </a:solidFill>
                <a:latin typeface="Calibri"/>
                <a:cs typeface="Calibri"/>
              </a:rPr>
              <a:t>óhefðbundinna gistimöguleika </a:t>
            </a:r>
            <a:r>
              <a:rPr sz="2400" b="1" dirty="0">
                <a:solidFill>
                  <a:srgbClr val="414141"/>
                </a:solidFill>
                <a:latin typeface="Calibri"/>
                <a:cs typeface="Calibri"/>
              </a:rPr>
              <a:t>er hluti af </a:t>
            </a:r>
            <a:r>
              <a:rPr sz="2400" b="1" spc="-10" dirty="0">
                <a:solidFill>
                  <a:srgbClr val="414141"/>
                </a:solidFill>
                <a:latin typeface="Calibri"/>
                <a:cs typeface="Calibri"/>
              </a:rPr>
              <a:t>almennri </a:t>
            </a:r>
            <a:r>
              <a:rPr sz="2400" b="1" dirty="0">
                <a:solidFill>
                  <a:srgbClr val="414141"/>
                </a:solidFill>
                <a:latin typeface="Calibri"/>
                <a:cs typeface="Calibri"/>
              </a:rPr>
              <a:t>ferðamannaskipulagningu en hefur sín eigin skipulagslög;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hún beinist að landnýtingu,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sem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felur í sér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byggingarreglugerðir,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lagalega samræmi,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þátttöku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samfélagsins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, umhverfisáhrif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upplifun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gesta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Hér er það sem þú þarft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almennt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að hafa í huga þegar þú skipuleggur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óhefðbundna gistingu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í ferðaþjónustu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EB7B69"/>
                </a:solidFill>
              </a:rPr>
              <a:t>Óhefðbundin </a:t>
            </a:r>
            <a:r>
              <a:rPr sz="3200" spc="-10" dirty="0">
                <a:solidFill>
                  <a:srgbClr val="EB7B69"/>
                </a:solidFill>
              </a:rPr>
              <a:t>gistiaðstaða í </a:t>
            </a:r>
            <a:r>
              <a:rPr sz="3200" spc="-30" dirty="0">
                <a:solidFill>
                  <a:srgbClr val="EB7B69"/>
                </a:solidFill>
              </a:rPr>
              <a:t>ferðaþjónustu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7271" y="5807112"/>
            <a:ext cx="5350510" cy="6076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299085" algn="l"/>
              </a:tabLst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Ferðamannastaðaskipulagning: Mikilvægi, ávinningur,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gerðir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og stig</a:t>
            </a:r>
            <a:r>
              <a:rPr sz="1600" u="none" dirty="0">
                <a:solidFill>
                  <a:srgbClr val="00AFEF"/>
                </a:solidFill>
                <a:latin typeface="Calibri"/>
                <a:cs typeface="Calibri"/>
              </a:rPr>
              <a:t>,</a:t>
            </a:r>
            <a:r>
              <a:rPr sz="1600" u="none" spc="-20" dirty="0">
                <a:solidFill>
                  <a:srgbClr val="00AFEF"/>
                </a:solidFill>
                <a:latin typeface="Calibri"/>
                <a:cs typeface="Calibri"/>
              </a:rPr>
              <a:t> 2024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6525" y="5929604"/>
            <a:ext cx="850579" cy="8467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47271" y="6457839"/>
            <a:ext cx="96520" cy="252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spc="-50" dirty="0">
                <a:solidFill>
                  <a:srgbClr val="00AFEF"/>
                </a:solidFill>
                <a:latin typeface="Arial"/>
                <a:cs typeface="Arial"/>
                <a:hlinkClick r:id="rId2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33877" y="6489312"/>
            <a:ext cx="436308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14"/>
              </a:lnSpc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Ábyrg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ferðaþjónusta: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Að skilja tækifærið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68452" y="909429"/>
          <a:ext cx="11409045" cy="56197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5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13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Íhlutur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Hvað skal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hafa í huga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 row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59385">
                        <a:lnSpc>
                          <a:spcPct val="100000"/>
                        </a:lnSpc>
                      </a:pPr>
                      <a:r>
                        <a:rPr sz="600" b="1" dirty="0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EPIC STAYS </a:t>
                      </a:r>
                      <a:r>
                        <a:rPr sz="600" b="1" dirty="0">
                          <a:solidFill>
                            <a:srgbClr val="FAA63A"/>
                          </a:solidFill>
                          <a:latin typeface="Calibri"/>
                          <a:cs typeface="Calibri"/>
                        </a:rPr>
                        <a:t>| </a:t>
                      </a:r>
                      <a:r>
                        <a:rPr sz="600" spc="-10" dirty="0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HÖNNUN NÝSTÁRLEGRA GISTINGA </a:t>
                      </a:r>
                      <a:r>
                        <a:rPr sz="600" dirty="0">
                          <a:solidFill>
                            <a:srgbClr val="459496"/>
                          </a:solidFill>
                          <a:latin typeface="Calibri"/>
                          <a:cs typeface="Calibri"/>
                        </a:rPr>
                        <a:t>Í FERÐAMENNSKU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Staðsetning og 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umhverfi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Aðgengi, skipulag, náttúrulegir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eiginleikar, </a:t>
                      </a: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útsýni,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næði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Gerð 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gistingar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Kúlur, skálar,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umbreyttar </a:t>
                      </a: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hlöður, tréhús,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jurtskýli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Innviðir 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þjónusta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Vegir, aðgengi,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rafmagn, </a:t>
                      </a:r>
                      <a:r>
                        <a:rPr sz="2100" spc="-3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vatn, </a:t>
                      </a: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fráveita,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orkunýtni.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</a:t>
                      </a:r>
                      <a:r>
                        <a:rPr sz="21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ópur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Vistfræðiferðamenn,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vellíðunarferðamenn, </a:t>
                      </a: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fjölskyldur,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fjarvinnendur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Upplif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</a:t>
                      </a:r>
                      <a:r>
                        <a:rPr sz="2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armyndun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Náttúrustígar, heimsóknir á bæi,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menningarvinnustofur, vellíðunarþjónusta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Háðleysi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Komið úrgangi í verðmæti, regnvatnsuppsöfnun, </a:t>
                      </a:r>
                      <a:r>
                        <a:rPr sz="2100" spc="-3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sólarorka, </a:t>
                      </a: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staðbundin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innkaup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Lögfræði og 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reglugerðir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Byggingarleyfi, byggingarreglugerðir,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ferðaleyfi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Fjármálaplanager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ð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Uppsetningarkostnaður, arðsemi (ROI), fjármögnunarheimildir,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varasjóður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89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Samstarf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Staðbundnir handverksmenn, leiðsögumenn,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bændur, vellíðunarsérfræðingar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Kynning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Stafræn nærvera, </a:t>
                      </a:r>
                      <a:r>
                        <a:rPr sz="21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ljósmyndun, </a:t>
                      </a: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frásagnagerð,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umsagnir </a:t>
                      </a: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gesta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09930"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Eftirlit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9850" marR="92964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21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Viðmiðunarkvarðar: nýtingarhlutfall, tekjur, endurbókanir, </a:t>
                      </a:r>
                      <a:r>
                        <a:rPr sz="21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endurgjöf samfélagsins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vert="vert270">
                    <a:lnL w="12700">
                      <a:solidFill>
                        <a:srgbClr val="076C6D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67395" y="206544"/>
            <a:ext cx="69240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Gátlisti fyrir </a:t>
            </a:r>
            <a:r>
              <a:rPr sz="3200" dirty="0"/>
              <a:t>skipulags- og lóðarþætti</a:t>
            </a:r>
            <a:endParaRPr sz="3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0029" y="0"/>
            <a:ext cx="2654935" cy="6705600"/>
            <a:chOff x="540029" y="0"/>
            <a:chExt cx="2654935" cy="6705600"/>
          </a:xfrm>
        </p:grpSpPr>
        <p:sp>
          <p:nvSpPr>
            <p:cNvPr id="3" name="object 3"/>
            <p:cNvSpPr/>
            <p:nvPr/>
          </p:nvSpPr>
          <p:spPr>
            <a:xfrm>
              <a:off x="543032" y="2521176"/>
              <a:ext cx="2651760" cy="4184015"/>
            </a:xfrm>
            <a:custGeom>
              <a:avLst/>
              <a:gdLst/>
              <a:ahLst/>
              <a:cxnLst/>
              <a:rect l="l" t="t" r="r" b="b"/>
              <a:pathLst>
                <a:path w="2651760" h="4184015">
                  <a:moveTo>
                    <a:pt x="2651696" y="0"/>
                  </a:moveTo>
                  <a:lnTo>
                    <a:pt x="0" y="0"/>
                  </a:lnTo>
                  <a:lnTo>
                    <a:pt x="0" y="2920720"/>
                  </a:lnTo>
                  <a:lnTo>
                    <a:pt x="2768" y="2920720"/>
                  </a:lnTo>
                  <a:lnTo>
                    <a:pt x="1168" y="2936514"/>
                  </a:lnTo>
                  <a:lnTo>
                    <a:pt x="346" y="2953481"/>
                  </a:lnTo>
                  <a:lnTo>
                    <a:pt x="43" y="2970917"/>
                  </a:lnTo>
                  <a:lnTo>
                    <a:pt x="0" y="2988119"/>
                  </a:lnTo>
                  <a:lnTo>
                    <a:pt x="955" y="3033894"/>
                  </a:lnTo>
                  <a:lnTo>
                    <a:pt x="3798" y="3079241"/>
                  </a:lnTo>
                  <a:lnTo>
                    <a:pt x="8496" y="3124128"/>
                  </a:lnTo>
                  <a:lnTo>
                    <a:pt x="15013" y="3168525"/>
                  </a:lnTo>
                  <a:lnTo>
                    <a:pt x="23317" y="3212400"/>
                  </a:lnTo>
                  <a:lnTo>
                    <a:pt x="33372" y="3255721"/>
                  </a:lnTo>
                  <a:lnTo>
                    <a:pt x="45146" y="3298458"/>
                  </a:lnTo>
                  <a:lnTo>
                    <a:pt x="58603" y="3340579"/>
                  </a:lnTo>
                  <a:lnTo>
                    <a:pt x="73709" y="3382053"/>
                  </a:lnTo>
                  <a:lnTo>
                    <a:pt x="90432" y="3422849"/>
                  </a:lnTo>
                  <a:lnTo>
                    <a:pt x="108736" y="3462935"/>
                  </a:lnTo>
                  <a:lnTo>
                    <a:pt x="128588" y="3502280"/>
                  </a:lnTo>
                  <a:lnTo>
                    <a:pt x="149953" y="3540853"/>
                  </a:lnTo>
                  <a:lnTo>
                    <a:pt x="172798" y="3578622"/>
                  </a:lnTo>
                  <a:lnTo>
                    <a:pt x="197089" y="3615557"/>
                  </a:lnTo>
                  <a:lnTo>
                    <a:pt x="222790" y="3651626"/>
                  </a:lnTo>
                  <a:lnTo>
                    <a:pt x="249869" y="3686797"/>
                  </a:lnTo>
                  <a:lnTo>
                    <a:pt x="278292" y="3721040"/>
                  </a:lnTo>
                  <a:lnTo>
                    <a:pt x="308024" y="3754323"/>
                  </a:lnTo>
                  <a:lnTo>
                    <a:pt x="339031" y="3786615"/>
                  </a:lnTo>
                  <a:lnTo>
                    <a:pt x="371279" y="3817885"/>
                  </a:lnTo>
                  <a:lnTo>
                    <a:pt x="404734" y="3848101"/>
                  </a:lnTo>
                  <a:lnTo>
                    <a:pt x="439362" y="3877232"/>
                  </a:lnTo>
                  <a:lnTo>
                    <a:pt x="475130" y="3905247"/>
                  </a:lnTo>
                  <a:lnTo>
                    <a:pt x="512002" y="3932114"/>
                  </a:lnTo>
                  <a:lnTo>
                    <a:pt x="549945" y="3957803"/>
                  </a:lnTo>
                  <a:lnTo>
                    <a:pt x="588925" y="3982281"/>
                  </a:lnTo>
                  <a:lnTo>
                    <a:pt x="628908" y="4005519"/>
                  </a:lnTo>
                  <a:lnTo>
                    <a:pt x="669860" y="4027484"/>
                  </a:lnTo>
                  <a:lnTo>
                    <a:pt x="711747" y="4048145"/>
                  </a:lnTo>
                  <a:lnTo>
                    <a:pt x="754534" y="4067471"/>
                  </a:lnTo>
                  <a:lnTo>
                    <a:pt x="798188" y="4085430"/>
                  </a:lnTo>
                  <a:lnTo>
                    <a:pt x="842674" y="4101992"/>
                  </a:lnTo>
                  <a:lnTo>
                    <a:pt x="887959" y="4117125"/>
                  </a:lnTo>
                  <a:lnTo>
                    <a:pt x="934009" y="4130798"/>
                  </a:lnTo>
                  <a:lnTo>
                    <a:pt x="980789" y="4142980"/>
                  </a:lnTo>
                  <a:lnTo>
                    <a:pt x="1028265" y="4153638"/>
                  </a:lnTo>
                  <a:lnTo>
                    <a:pt x="1076404" y="4162743"/>
                  </a:lnTo>
                  <a:lnTo>
                    <a:pt x="1125171" y="4170263"/>
                  </a:lnTo>
                  <a:lnTo>
                    <a:pt x="1174532" y="4176165"/>
                  </a:lnTo>
                  <a:lnTo>
                    <a:pt x="1224454" y="4180421"/>
                  </a:lnTo>
                  <a:lnTo>
                    <a:pt x="1274902" y="4182996"/>
                  </a:lnTo>
                  <a:lnTo>
                    <a:pt x="1325841" y="4183862"/>
                  </a:lnTo>
                  <a:lnTo>
                    <a:pt x="1376782" y="4183000"/>
                  </a:lnTo>
                  <a:lnTo>
                    <a:pt x="1427231" y="4180436"/>
                  </a:lnTo>
                  <a:lnTo>
                    <a:pt x="1477153" y="4176199"/>
                  </a:lnTo>
                  <a:lnTo>
                    <a:pt x="1526515" y="4170321"/>
                  </a:lnTo>
                  <a:lnTo>
                    <a:pt x="1575283" y="4162833"/>
                  </a:lnTo>
                  <a:lnTo>
                    <a:pt x="1623422" y="4153764"/>
                  </a:lnTo>
                  <a:lnTo>
                    <a:pt x="1670899" y="4143146"/>
                  </a:lnTo>
                  <a:lnTo>
                    <a:pt x="1717680" y="4131010"/>
                  </a:lnTo>
                  <a:lnTo>
                    <a:pt x="1763730" y="4117385"/>
                  </a:lnTo>
                  <a:lnTo>
                    <a:pt x="1809015" y="4102304"/>
                  </a:lnTo>
                  <a:lnTo>
                    <a:pt x="1853502" y="4085796"/>
                  </a:lnTo>
                  <a:lnTo>
                    <a:pt x="1897157" y="4067892"/>
                  </a:lnTo>
                  <a:lnTo>
                    <a:pt x="1939944" y="4048623"/>
                  </a:lnTo>
                  <a:lnTo>
                    <a:pt x="1981831" y="4028020"/>
                  </a:lnTo>
                  <a:lnTo>
                    <a:pt x="2022784" y="4006114"/>
                  </a:lnTo>
                  <a:lnTo>
                    <a:pt x="2062767" y="3982934"/>
                  </a:lnTo>
                  <a:lnTo>
                    <a:pt x="2101747" y="3958512"/>
                  </a:lnTo>
                  <a:lnTo>
                    <a:pt x="2139691" y="3932879"/>
                  </a:lnTo>
                  <a:lnTo>
                    <a:pt x="2176564" y="3906064"/>
                  </a:lnTo>
                  <a:lnTo>
                    <a:pt x="2212331" y="3878100"/>
                  </a:lnTo>
                  <a:lnTo>
                    <a:pt x="2246960" y="3849016"/>
                  </a:lnTo>
                  <a:lnTo>
                    <a:pt x="2280415" y="3818844"/>
                  </a:lnTo>
                  <a:lnTo>
                    <a:pt x="2312664" y="3787614"/>
                  </a:lnTo>
                  <a:lnTo>
                    <a:pt x="2343671" y="3755356"/>
                  </a:lnTo>
                  <a:lnTo>
                    <a:pt x="2373403" y="3722102"/>
                  </a:lnTo>
                  <a:lnTo>
                    <a:pt x="2401825" y="3687882"/>
                  </a:lnTo>
                  <a:lnTo>
                    <a:pt x="2428905" y="3652727"/>
                  </a:lnTo>
                  <a:lnTo>
                    <a:pt x="2454606" y="3616667"/>
                  </a:lnTo>
                  <a:lnTo>
                    <a:pt x="2478897" y="3579734"/>
                  </a:lnTo>
                  <a:lnTo>
                    <a:pt x="2501742" y="3541957"/>
                  </a:lnTo>
                  <a:lnTo>
                    <a:pt x="2523107" y="3503368"/>
                  </a:lnTo>
                  <a:lnTo>
                    <a:pt x="2542959" y="3463998"/>
                  </a:lnTo>
                  <a:lnTo>
                    <a:pt x="2561263" y="3423877"/>
                  </a:lnTo>
                  <a:lnTo>
                    <a:pt x="2577986" y="3383035"/>
                  </a:lnTo>
                  <a:lnTo>
                    <a:pt x="2593093" y="3341504"/>
                  </a:lnTo>
                  <a:lnTo>
                    <a:pt x="2606550" y="3299315"/>
                  </a:lnTo>
                  <a:lnTo>
                    <a:pt x="2618323" y="3256497"/>
                  </a:lnTo>
                  <a:lnTo>
                    <a:pt x="2628379" y="3213081"/>
                  </a:lnTo>
                  <a:lnTo>
                    <a:pt x="2636682" y="3169099"/>
                  </a:lnTo>
                  <a:lnTo>
                    <a:pt x="2643200" y="3124581"/>
                  </a:lnTo>
                  <a:lnTo>
                    <a:pt x="2647897" y="3079558"/>
                  </a:lnTo>
                  <a:lnTo>
                    <a:pt x="2650741" y="3034061"/>
                  </a:lnTo>
                  <a:lnTo>
                    <a:pt x="2651696" y="2988119"/>
                  </a:lnTo>
                  <a:lnTo>
                    <a:pt x="2651653" y="2971269"/>
                  </a:lnTo>
                  <a:lnTo>
                    <a:pt x="2651350" y="2954420"/>
                  </a:lnTo>
                  <a:lnTo>
                    <a:pt x="2650528" y="2937570"/>
                  </a:lnTo>
                  <a:lnTo>
                    <a:pt x="2648927" y="2920720"/>
                  </a:lnTo>
                  <a:lnTo>
                    <a:pt x="2651696" y="2920720"/>
                  </a:lnTo>
                  <a:lnTo>
                    <a:pt x="2651696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0029" y="0"/>
              <a:ext cx="2654935" cy="3352165"/>
            </a:xfrm>
            <a:custGeom>
              <a:avLst/>
              <a:gdLst/>
              <a:ahLst/>
              <a:cxnLst/>
              <a:rect l="l" t="t" r="r" b="b"/>
              <a:pathLst>
                <a:path w="2654935" h="3352165">
                  <a:moveTo>
                    <a:pt x="2654452" y="2978150"/>
                  </a:moveTo>
                  <a:lnTo>
                    <a:pt x="2425839" y="2978150"/>
                  </a:lnTo>
                  <a:lnTo>
                    <a:pt x="2425839" y="0"/>
                  </a:lnTo>
                  <a:lnTo>
                    <a:pt x="0" y="0"/>
                  </a:lnTo>
                  <a:lnTo>
                    <a:pt x="0" y="2978150"/>
                  </a:lnTo>
                  <a:lnTo>
                    <a:pt x="0" y="3351542"/>
                  </a:lnTo>
                  <a:lnTo>
                    <a:pt x="2654452" y="3351542"/>
                  </a:lnTo>
                  <a:lnTo>
                    <a:pt x="2654452" y="297815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 descr="A house with a glass doo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029" y="112915"/>
              <a:ext cx="2654452" cy="323814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066714" y="1107374"/>
            <a:ext cx="127000" cy="17760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Lj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ós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mynd: Hellismenn,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Ísland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5881" y="38"/>
            <a:ext cx="452755" cy="2978150"/>
          </a:xfrm>
          <a:custGeom>
            <a:avLst/>
            <a:gdLst/>
            <a:ahLst/>
            <a:cxnLst/>
            <a:rect l="l" t="t" r="r" b="b"/>
            <a:pathLst>
              <a:path w="452754" h="2978150">
                <a:moveTo>
                  <a:pt x="452424" y="0"/>
                </a:moveTo>
                <a:lnTo>
                  <a:pt x="0" y="0"/>
                </a:lnTo>
                <a:lnTo>
                  <a:pt x="0" y="2977883"/>
                </a:lnTo>
                <a:lnTo>
                  <a:pt x="452424" y="2977883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22594" y="2187475"/>
            <a:ext cx="152400" cy="709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156" y="3570729"/>
            <a:ext cx="2680970" cy="2924810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0"/>
              </a:spcBef>
              <a:tabLst>
                <a:tab pos="770890" algn="l"/>
                <a:tab pos="2654935" algn="l"/>
              </a:tabLst>
            </a:pPr>
            <a:r>
              <a:rPr sz="4500" b="1" u="sng" spc="434" baseline="185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4500" b="1" u="sng" spc="-37" baseline="185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07</a:t>
            </a:r>
            <a:r>
              <a:rPr sz="4500" b="1" u="sng" baseline="185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r>
              <a:rPr sz="28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Kafli</a:t>
            </a:r>
            <a:r>
              <a:rPr sz="2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2800">
              <a:latin typeface="Calibri"/>
              <a:cs typeface="Calibri"/>
            </a:endParaRPr>
          </a:p>
          <a:p>
            <a:pPr marL="158115" marR="133985" indent="1270" algn="ctr">
              <a:lnSpc>
                <a:spcPct val="100000"/>
              </a:lnSpc>
              <a:spcBef>
                <a:spcPts val="8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Valmun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rétt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lands getur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verið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skaðlegt: 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landslag,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frárennsli 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byggingarhæfi</a:t>
            </a:r>
            <a:endParaRPr sz="2400">
              <a:latin typeface="Calibri"/>
              <a:cs typeface="Calibri"/>
            </a:endParaRPr>
          </a:p>
          <a:p>
            <a:pPr marL="16510" algn="ctr">
              <a:lnSpc>
                <a:spcPct val="100000"/>
              </a:lnSpc>
              <a:spcBef>
                <a:spcPts val="625"/>
              </a:spcBef>
            </a:pP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(5 </a:t>
            </a: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glærur)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37318" y="2585494"/>
            <a:ext cx="863600" cy="37090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370"/>
              </a:lnSpc>
            </a:pPr>
            <a:r>
              <a:rPr sz="6600" spc="-10" dirty="0">
                <a:solidFill>
                  <a:srgbClr val="E96751"/>
                </a:solidFill>
                <a:latin typeface="Calibri"/>
                <a:cs typeface="Calibri"/>
              </a:rPr>
              <a:t>EFNISYFIRLIT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175447"/>
            <a:ext cx="11628755" cy="1115695"/>
          </a:xfrm>
          <a:custGeom>
            <a:avLst/>
            <a:gdLst/>
            <a:ahLst/>
            <a:cxnLst/>
            <a:rect l="l" t="t" r="r" b="b"/>
            <a:pathLst>
              <a:path w="11628755" h="1115695">
                <a:moveTo>
                  <a:pt x="10517103" y="0"/>
                </a:moveTo>
                <a:lnTo>
                  <a:pt x="0" y="0"/>
                </a:lnTo>
                <a:lnTo>
                  <a:pt x="0" y="55265"/>
                </a:lnTo>
                <a:lnTo>
                  <a:pt x="8069" y="84010"/>
                </a:lnTo>
                <a:lnTo>
                  <a:pt x="13645" y="118136"/>
                </a:lnTo>
                <a:lnTo>
                  <a:pt x="17653" y="152501"/>
                </a:lnTo>
                <a:lnTo>
                  <a:pt x="20072" y="187094"/>
                </a:lnTo>
                <a:lnTo>
                  <a:pt x="20883" y="221907"/>
                </a:lnTo>
                <a:lnTo>
                  <a:pt x="20883" y="1115428"/>
                </a:lnTo>
                <a:lnTo>
                  <a:pt x="11628150" y="1115428"/>
                </a:lnTo>
                <a:lnTo>
                  <a:pt x="11628150" y="603554"/>
                </a:lnTo>
                <a:lnTo>
                  <a:pt x="11626500" y="570532"/>
                </a:lnTo>
                <a:lnTo>
                  <a:pt x="11613559" y="505898"/>
                </a:lnTo>
                <a:lnTo>
                  <a:pt x="11588335" y="443453"/>
                </a:lnTo>
                <a:lnTo>
                  <a:pt x="11551517" y="383572"/>
                </a:lnTo>
                <a:lnTo>
                  <a:pt x="11503791" y="326627"/>
                </a:lnTo>
                <a:lnTo>
                  <a:pt x="11476053" y="299373"/>
                </a:lnTo>
                <a:lnTo>
                  <a:pt x="11445846" y="272994"/>
                </a:lnTo>
                <a:lnTo>
                  <a:pt x="11413255" y="247535"/>
                </a:lnTo>
                <a:lnTo>
                  <a:pt x="11378368" y="223044"/>
                </a:lnTo>
                <a:lnTo>
                  <a:pt x="11341269" y="199567"/>
                </a:lnTo>
                <a:lnTo>
                  <a:pt x="11302046" y="177152"/>
                </a:lnTo>
                <a:lnTo>
                  <a:pt x="11260783" y="155844"/>
                </a:lnTo>
                <a:lnTo>
                  <a:pt x="11217566" y="135691"/>
                </a:lnTo>
                <a:lnTo>
                  <a:pt x="11172483" y="116739"/>
                </a:lnTo>
                <a:lnTo>
                  <a:pt x="11125617" y="99034"/>
                </a:lnTo>
                <a:lnTo>
                  <a:pt x="11077057" y="82625"/>
                </a:lnTo>
                <a:lnTo>
                  <a:pt x="11026886" y="67556"/>
                </a:lnTo>
                <a:lnTo>
                  <a:pt x="10975192" y="53876"/>
                </a:lnTo>
                <a:lnTo>
                  <a:pt x="10922061" y="41630"/>
                </a:lnTo>
                <a:lnTo>
                  <a:pt x="10867577" y="30865"/>
                </a:lnTo>
                <a:lnTo>
                  <a:pt x="10811828" y="21629"/>
                </a:lnTo>
                <a:lnTo>
                  <a:pt x="10754899" y="13967"/>
                </a:lnTo>
                <a:lnTo>
                  <a:pt x="10696876" y="7926"/>
                </a:lnTo>
                <a:lnTo>
                  <a:pt x="10637845" y="3554"/>
                </a:lnTo>
                <a:lnTo>
                  <a:pt x="10577892" y="896"/>
                </a:lnTo>
                <a:lnTo>
                  <a:pt x="10517103" y="0"/>
                </a:lnTo>
                <a:close/>
              </a:path>
            </a:pathLst>
          </a:custGeom>
          <a:solidFill>
            <a:srgbClr val="FAA6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527547" y="306866"/>
            <a:ext cx="102946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Modúl 6 </a:t>
            </a:r>
            <a:r>
              <a:rPr b="0" dirty="0">
                <a:solidFill>
                  <a:srgbClr val="FFFFFF"/>
                </a:solidFill>
                <a:latin typeface="Calibri"/>
                <a:cs typeface="Calibri"/>
              </a:rPr>
              <a:t>Staðsetning, land og flutningar – Skipulagning arðbærs </a:t>
            </a:r>
            <a:r>
              <a:rPr b="0" spc="-20" dirty="0">
                <a:solidFill>
                  <a:srgbClr val="FFFFFF"/>
                </a:solidFill>
                <a:latin typeface="Calibri"/>
                <a:cs typeface="Calibri"/>
              </a:rPr>
              <a:t>lóðar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8766" y="25"/>
            <a:ext cx="3860165" cy="6604000"/>
            <a:chOff x="158766" y="25"/>
            <a:chExt cx="3860165" cy="66040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3511588" y="0"/>
                  </a:moveTo>
                  <a:lnTo>
                    <a:pt x="285686" y="0"/>
                  </a:lnTo>
                  <a:lnTo>
                    <a:pt x="239345" y="3739"/>
                  </a:lnTo>
                  <a:lnTo>
                    <a:pt x="195385" y="14564"/>
                  </a:lnTo>
                  <a:lnTo>
                    <a:pt x="154395" y="31886"/>
                  </a:lnTo>
                  <a:lnTo>
                    <a:pt x="116961" y="55119"/>
                  </a:lnTo>
                  <a:lnTo>
                    <a:pt x="83673" y="83673"/>
                  </a:lnTo>
                  <a:lnTo>
                    <a:pt x="55119" y="116961"/>
                  </a:lnTo>
                  <a:lnTo>
                    <a:pt x="31886" y="154395"/>
                  </a:lnTo>
                  <a:lnTo>
                    <a:pt x="14564" y="195385"/>
                  </a:lnTo>
                  <a:lnTo>
                    <a:pt x="3739" y="239345"/>
                  </a:lnTo>
                  <a:lnTo>
                    <a:pt x="0" y="285686"/>
                  </a:lnTo>
                  <a:lnTo>
                    <a:pt x="0" y="1428419"/>
                  </a:lnTo>
                  <a:lnTo>
                    <a:pt x="3739" y="1474760"/>
                  </a:lnTo>
                  <a:lnTo>
                    <a:pt x="14564" y="1518720"/>
                  </a:lnTo>
                  <a:lnTo>
                    <a:pt x="31886" y="1559711"/>
                  </a:lnTo>
                  <a:lnTo>
                    <a:pt x="55119" y="1597144"/>
                  </a:lnTo>
                  <a:lnTo>
                    <a:pt x="83673" y="1630432"/>
                  </a:lnTo>
                  <a:lnTo>
                    <a:pt x="116961" y="1658986"/>
                  </a:lnTo>
                  <a:lnTo>
                    <a:pt x="154395" y="1682219"/>
                  </a:lnTo>
                  <a:lnTo>
                    <a:pt x="195385" y="1699542"/>
                  </a:lnTo>
                  <a:lnTo>
                    <a:pt x="239345" y="1710367"/>
                  </a:lnTo>
                  <a:lnTo>
                    <a:pt x="285686" y="1714106"/>
                  </a:lnTo>
                  <a:lnTo>
                    <a:pt x="3511588" y="1714106"/>
                  </a:lnTo>
                  <a:lnTo>
                    <a:pt x="3557929" y="1710367"/>
                  </a:lnTo>
                  <a:lnTo>
                    <a:pt x="3601890" y="1699542"/>
                  </a:lnTo>
                  <a:lnTo>
                    <a:pt x="3642882" y="1682219"/>
                  </a:lnTo>
                  <a:lnTo>
                    <a:pt x="3680317" y="1658986"/>
                  </a:lnTo>
                  <a:lnTo>
                    <a:pt x="3713607" y="1630432"/>
                  </a:lnTo>
                  <a:lnTo>
                    <a:pt x="3742163" y="1597144"/>
                  </a:lnTo>
                  <a:lnTo>
                    <a:pt x="3765397" y="1559711"/>
                  </a:lnTo>
                  <a:lnTo>
                    <a:pt x="3782721" y="1518720"/>
                  </a:lnTo>
                  <a:lnTo>
                    <a:pt x="3793547" y="1474760"/>
                  </a:lnTo>
                  <a:lnTo>
                    <a:pt x="3797287" y="1428419"/>
                  </a:lnTo>
                  <a:lnTo>
                    <a:pt x="3797287" y="285686"/>
                  </a:lnTo>
                  <a:lnTo>
                    <a:pt x="3793547" y="239345"/>
                  </a:lnTo>
                  <a:lnTo>
                    <a:pt x="3782721" y="195385"/>
                  </a:lnTo>
                  <a:lnTo>
                    <a:pt x="3765397" y="154395"/>
                  </a:lnTo>
                  <a:lnTo>
                    <a:pt x="3742163" y="116961"/>
                  </a:lnTo>
                  <a:lnTo>
                    <a:pt x="3713607" y="83673"/>
                  </a:lnTo>
                  <a:lnTo>
                    <a:pt x="3680317" y="55119"/>
                  </a:lnTo>
                  <a:lnTo>
                    <a:pt x="3642882" y="31886"/>
                  </a:lnTo>
                  <a:lnTo>
                    <a:pt x="3601890" y="14564"/>
                  </a:lnTo>
                  <a:lnTo>
                    <a:pt x="3557929" y="3739"/>
                  </a:lnTo>
                  <a:lnTo>
                    <a:pt x="3511588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0" y="285686"/>
                  </a:moveTo>
                  <a:lnTo>
                    <a:pt x="3739" y="239345"/>
                  </a:lnTo>
                  <a:lnTo>
                    <a:pt x="14564" y="195385"/>
                  </a:lnTo>
                  <a:lnTo>
                    <a:pt x="31886" y="154395"/>
                  </a:lnTo>
                  <a:lnTo>
                    <a:pt x="55119" y="116961"/>
                  </a:lnTo>
                  <a:lnTo>
                    <a:pt x="83673" y="83673"/>
                  </a:lnTo>
                  <a:lnTo>
                    <a:pt x="116961" y="55119"/>
                  </a:lnTo>
                  <a:lnTo>
                    <a:pt x="154395" y="31886"/>
                  </a:lnTo>
                  <a:lnTo>
                    <a:pt x="195385" y="14564"/>
                  </a:lnTo>
                  <a:lnTo>
                    <a:pt x="239345" y="3739"/>
                  </a:lnTo>
                  <a:lnTo>
                    <a:pt x="285686" y="0"/>
                  </a:lnTo>
                  <a:lnTo>
                    <a:pt x="3511588" y="0"/>
                  </a:lnTo>
                  <a:lnTo>
                    <a:pt x="3557929" y="3739"/>
                  </a:lnTo>
                  <a:lnTo>
                    <a:pt x="3601890" y="14564"/>
                  </a:lnTo>
                  <a:lnTo>
                    <a:pt x="3642882" y="31886"/>
                  </a:lnTo>
                  <a:lnTo>
                    <a:pt x="3680317" y="55119"/>
                  </a:lnTo>
                  <a:lnTo>
                    <a:pt x="3713607" y="83673"/>
                  </a:lnTo>
                  <a:lnTo>
                    <a:pt x="3742163" y="116961"/>
                  </a:lnTo>
                  <a:lnTo>
                    <a:pt x="3765397" y="154395"/>
                  </a:lnTo>
                  <a:lnTo>
                    <a:pt x="3782721" y="195385"/>
                  </a:lnTo>
                  <a:lnTo>
                    <a:pt x="3793547" y="239345"/>
                  </a:lnTo>
                  <a:lnTo>
                    <a:pt x="3797287" y="285686"/>
                  </a:lnTo>
                  <a:lnTo>
                    <a:pt x="3797287" y="1428419"/>
                  </a:lnTo>
                  <a:lnTo>
                    <a:pt x="3793547" y="1474760"/>
                  </a:lnTo>
                  <a:lnTo>
                    <a:pt x="3782721" y="1518720"/>
                  </a:lnTo>
                  <a:lnTo>
                    <a:pt x="3765397" y="1559711"/>
                  </a:lnTo>
                  <a:lnTo>
                    <a:pt x="3742163" y="1597144"/>
                  </a:lnTo>
                  <a:lnTo>
                    <a:pt x="3713607" y="1630432"/>
                  </a:lnTo>
                  <a:lnTo>
                    <a:pt x="3680317" y="1658986"/>
                  </a:lnTo>
                  <a:lnTo>
                    <a:pt x="3642882" y="1682219"/>
                  </a:lnTo>
                  <a:lnTo>
                    <a:pt x="3601890" y="1699542"/>
                  </a:lnTo>
                  <a:lnTo>
                    <a:pt x="3557929" y="1710367"/>
                  </a:lnTo>
                  <a:lnTo>
                    <a:pt x="3511588" y="1714106"/>
                  </a:lnTo>
                  <a:lnTo>
                    <a:pt x="285686" y="1714106"/>
                  </a:lnTo>
                  <a:lnTo>
                    <a:pt x="239345" y="1710367"/>
                  </a:lnTo>
                  <a:lnTo>
                    <a:pt x="195385" y="1699542"/>
                  </a:lnTo>
                  <a:lnTo>
                    <a:pt x="154395" y="1682219"/>
                  </a:lnTo>
                  <a:lnTo>
                    <a:pt x="116961" y="1658986"/>
                  </a:lnTo>
                  <a:lnTo>
                    <a:pt x="83673" y="1630432"/>
                  </a:lnTo>
                  <a:lnTo>
                    <a:pt x="55119" y="1597144"/>
                  </a:lnTo>
                  <a:lnTo>
                    <a:pt x="31886" y="1559711"/>
                  </a:lnTo>
                  <a:lnTo>
                    <a:pt x="14564" y="1518720"/>
                  </a:lnTo>
                  <a:lnTo>
                    <a:pt x="3739" y="1474760"/>
                  </a:lnTo>
                  <a:lnTo>
                    <a:pt x="0" y="1428419"/>
                  </a:lnTo>
                  <a:lnTo>
                    <a:pt x="0" y="285686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3375" marR="317500" algn="ctr">
              <a:lnSpc>
                <a:spcPct val="100000"/>
              </a:lnSpc>
              <a:spcBef>
                <a:spcPts val="95"/>
              </a:spcBef>
            </a:pPr>
            <a:r>
              <a:rPr dirty="0"/>
              <a:t>Val á </a:t>
            </a:r>
            <a:r>
              <a:rPr spc="-20" dirty="0"/>
              <a:t>réttri </a:t>
            </a:r>
            <a:r>
              <a:rPr dirty="0"/>
              <a:t>staðsetningu og </a:t>
            </a:r>
            <a:r>
              <a:rPr spc="-10" dirty="0"/>
              <a:t>svæði</a:t>
            </a:r>
          </a:p>
          <a:p>
            <a:pPr marL="557530" marR="549910" indent="-2540" algn="ctr">
              <a:lnSpc>
                <a:spcPct val="100000"/>
              </a:lnSpc>
              <a:spcBef>
                <a:spcPts val="2120"/>
              </a:spcBef>
            </a:pPr>
            <a:r>
              <a:rPr sz="2600" b="0" dirty="0">
                <a:latin typeface="Calibri"/>
                <a:cs typeface="Calibri"/>
              </a:rPr>
              <a:t>Farðu á </a:t>
            </a:r>
            <a:r>
              <a:rPr sz="2600" b="0" spc="-10" dirty="0">
                <a:latin typeface="Calibri"/>
                <a:cs typeface="Calibri"/>
              </a:rPr>
              <a:t>staðbundna ferðamálaskrifstofu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75"/>
              </a:spcBef>
            </a:pP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600" dirty="0"/>
              <a:t>Forgangur 7 </a:t>
            </a:r>
            <a:r>
              <a:rPr sz="3600" b="0" spc="-25" dirty="0"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640"/>
              </a:spcBef>
            </a:pPr>
            <a:r>
              <a:rPr b="0" dirty="0">
                <a:latin typeface="Calibri"/>
                <a:cs typeface="Calibri"/>
              </a:rPr>
              <a:t>Kannaðu hvar þú </a:t>
            </a:r>
            <a:r>
              <a:rPr b="0" spc="-25" dirty="0">
                <a:latin typeface="Calibri"/>
                <a:cs typeface="Calibri"/>
              </a:rPr>
              <a:t>mátt </a:t>
            </a:r>
            <a:r>
              <a:rPr b="0" dirty="0">
                <a:latin typeface="Calibri"/>
                <a:cs typeface="Calibri"/>
              </a:rPr>
              <a:t>löglega </a:t>
            </a:r>
            <a:r>
              <a:rPr b="0" spc="-10" dirty="0">
                <a:latin typeface="Calibri"/>
                <a:cs typeface="Calibri"/>
              </a:rPr>
              <a:t>byggja.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348800" y="2254021"/>
            <a:ext cx="6665595" cy="3103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804545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Gakktu úr skugga um að landið sé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rétt skipulagt fyrir gistingu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 ferðamanna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tryggðu öll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nauðsynleg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leyfi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skipulagsleyfi </a:t>
            </a:r>
            <a:r>
              <a:rPr sz="2400" b="1" i="1" dirty="0">
                <a:solidFill>
                  <a:srgbClr val="E96751"/>
                </a:solidFill>
                <a:latin typeface="Calibri"/>
                <a:cs typeface="Calibri"/>
              </a:rPr>
              <a:t>áður en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framkvæmdir hefjast.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Áður en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þú getur gert hugmynd þína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 gististað fyrir óhefðbundna ferðaþjónustu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veruleika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—hvort sem um er að ræða glamping-kútu,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vistvænan dvalarstað,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litla húsið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arfleifðar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gistiheimili—þarf að íhuga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vandlega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hvar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þú ætlar að byggja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hvaða leyfi eru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nauðsynleg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4336415" y="226075"/>
            <a:ext cx="706310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96751"/>
                </a:solidFill>
              </a:rPr>
              <a:t>Staðbundin ferðamannasvæðaskipulagning og -áætlanagerð eru grundvallaratriði við þróun </a:t>
            </a:r>
            <a:r>
              <a:rPr spc="-110" dirty="0">
                <a:solidFill>
                  <a:srgbClr val="E96751"/>
                </a:solidFill>
              </a:rPr>
              <a:t>ATA. </a:t>
            </a:r>
            <a:r>
              <a:rPr spc="-10" dirty="0">
                <a:solidFill>
                  <a:srgbClr val="E96751"/>
                </a:solidFill>
              </a:rPr>
              <a:t>Forðist </a:t>
            </a:r>
            <a:r>
              <a:rPr dirty="0">
                <a:solidFill>
                  <a:srgbClr val="E96751"/>
                </a:solidFill>
              </a:rPr>
              <a:t>falinn kostnað vegna skipulags eða synjunar; </a:t>
            </a:r>
            <a:r>
              <a:rPr spc="-10" dirty="0">
                <a:solidFill>
                  <a:srgbClr val="E96751"/>
                </a:solidFill>
              </a:rPr>
              <a:t>samræmi </a:t>
            </a:r>
            <a:r>
              <a:rPr dirty="0">
                <a:solidFill>
                  <a:srgbClr val="E96751"/>
                </a:solidFill>
              </a:rPr>
              <a:t>sparar tíma og </a:t>
            </a:r>
            <a:r>
              <a:rPr spc="-10" dirty="0">
                <a:solidFill>
                  <a:srgbClr val="E96751"/>
                </a:solidFill>
              </a:rPr>
              <a:t>peninga.</a:t>
            </a:r>
          </a:p>
        </p:txBody>
      </p:sp>
      <p:pic>
        <p:nvPicPr>
          <p:cNvPr id="12" name="object 12" descr="A person standing in a room with wood beams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821" y="9042"/>
            <a:ext cx="3142170" cy="19529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03563" y="3331734"/>
            <a:ext cx="2320925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Farðu á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staðbundna skrifstofu ferðamálaáætlana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679496" y="2209859"/>
            <a:ext cx="27774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FFFF"/>
                </a:solidFill>
              </a:rPr>
              <a:t>Val á </a:t>
            </a:r>
            <a:r>
              <a:rPr spc="-20" dirty="0">
                <a:solidFill>
                  <a:srgbClr val="FFFFFF"/>
                </a:solidFill>
              </a:rPr>
              <a:t>réttri </a:t>
            </a:r>
            <a:r>
              <a:rPr dirty="0">
                <a:solidFill>
                  <a:srgbClr val="FFFFFF"/>
                </a:solidFill>
              </a:rPr>
              <a:t>staðsetningu og </a:t>
            </a:r>
            <a:r>
              <a:rPr spc="-10" dirty="0">
                <a:solidFill>
                  <a:srgbClr val="FFFFFF"/>
                </a:solidFill>
              </a:rPr>
              <a:t>staðfangi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58766" y="4876594"/>
            <a:ext cx="3810000" cy="1727200"/>
            <a:chOff x="158766" y="4876594"/>
            <a:chExt cx="3810000" cy="1727200"/>
          </a:xfrm>
        </p:grpSpPr>
        <p:sp>
          <p:nvSpPr>
            <p:cNvPr id="10" name="object 10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3511588" y="0"/>
                  </a:moveTo>
                  <a:lnTo>
                    <a:pt x="285686" y="0"/>
                  </a:lnTo>
                  <a:lnTo>
                    <a:pt x="239345" y="3739"/>
                  </a:lnTo>
                  <a:lnTo>
                    <a:pt x="195385" y="14564"/>
                  </a:lnTo>
                  <a:lnTo>
                    <a:pt x="154395" y="31886"/>
                  </a:lnTo>
                  <a:lnTo>
                    <a:pt x="116961" y="55119"/>
                  </a:lnTo>
                  <a:lnTo>
                    <a:pt x="83673" y="83673"/>
                  </a:lnTo>
                  <a:lnTo>
                    <a:pt x="55119" y="116961"/>
                  </a:lnTo>
                  <a:lnTo>
                    <a:pt x="31886" y="154395"/>
                  </a:lnTo>
                  <a:lnTo>
                    <a:pt x="14564" y="195385"/>
                  </a:lnTo>
                  <a:lnTo>
                    <a:pt x="3739" y="239345"/>
                  </a:lnTo>
                  <a:lnTo>
                    <a:pt x="0" y="285686"/>
                  </a:lnTo>
                  <a:lnTo>
                    <a:pt x="0" y="1428419"/>
                  </a:lnTo>
                  <a:lnTo>
                    <a:pt x="3739" y="1474760"/>
                  </a:lnTo>
                  <a:lnTo>
                    <a:pt x="14564" y="1518720"/>
                  </a:lnTo>
                  <a:lnTo>
                    <a:pt x="31886" y="1559711"/>
                  </a:lnTo>
                  <a:lnTo>
                    <a:pt x="55119" y="1597144"/>
                  </a:lnTo>
                  <a:lnTo>
                    <a:pt x="83673" y="1630432"/>
                  </a:lnTo>
                  <a:lnTo>
                    <a:pt x="116961" y="1658986"/>
                  </a:lnTo>
                  <a:lnTo>
                    <a:pt x="154395" y="1682219"/>
                  </a:lnTo>
                  <a:lnTo>
                    <a:pt x="195385" y="1699542"/>
                  </a:lnTo>
                  <a:lnTo>
                    <a:pt x="239345" y="1710367"/>
                  </a:lnTo>
                  <a:lnTo>
                    <a:pt x="285686" y="1714106"/>
                  </a:lnTo>
                  <a:lnTo>
                    <a:pt x="3511588" y="1714106"/>
                  </a:lnTo>
                  <a:lnTo>
                    <a:pt x="3557929" y="1710367"/>
                  </a:lnTo>
                  <a:lnTo>
                    <a:pt x="3601890" y="1699542"/>
                  </a:lnTo>
                  <a:lnTo>
                    <a:pt x="3642882" y="1682219"/>
                  </a:lnTo>
                  <a:lnTo>
                    <a:pt x="3680317" y="1658986"/>
                  </a:lnTo>
                  <a:lnTo>
                    <a:pt x="3713607" y="1630432"/>
                  </a:lnTo>
                  <a:lnTo>
                    <a:pt x="3742163" y="1597144"/>
                  </a:lnTo>
                  <a:lnTo>
                    <a:pt x="3765397" y="1559711"/>
                  </a:lnTo>
                  <a:lnTo>
                    <a:pt x="3782721" y="1518720"/>
                  </a:lnTo>
                  <a:lnTo>
                    <a:pt x="3793547" y="1474760"/>
                  </a:lnTo>
                  <a:lnTo>
                    <a:pt x="3797287" y="1428419"/>
                  </a:lnTo>
                  <a:lnTo>
                    <a:pt x="3797287" y="285686"/>
                  </a:lnTo>
                  <a:lnTo>
                    <a:pt x="3793547" y="239345"/>
                  </a:lnTo>
                  <a:lnTo>
                    <a:pt x="3782721" y="195385"/>
                  </a:lnTo>
                  <a:lnTo>
                    <a:pt x="3765397" y="154395"/>
                  </a:lnTo>
                  <a:lnTo>
                    <a:pt x="3742163" y="116961"/>
                  </a:lnTo>
                  <a:lnTo>
                    <a:pt x="3713607" y="83673"/>
                  </a:lnTo>
                  <a:lnTo>
                    <a:pt x="3680317" y="55119"/>
                  </a:lnTo>
                  <a:lnTo>
                    <a:pt x="3642882" y="31886"/>
                  </a:lnTo>
                  <a:lnTo>
                    <a:pt x="3601890" y="14564"/>
                  </a:lnTo>
                  <a:lnTo>
                    <a:pt x="3557929" y="3739"/>
                  </a:lnTo>
                  <a:lnTo>
                    <a:pt x="3511588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5116" y="4882944"/>
              <a:ext cx="3797300" cy="1714500"/>
            </a:xfrm>
            <a:custGeom>
              <a:avLst/>
              <a:gdLst/>
              <a:ahLst/>
              <a:cxnLst/>
              <a:rect l="l" t="t" r="r" b="b"/>
              <a:pathLst>
                <a:path w="3797300" h="1714500">
                  <a:moveTo>
                    <a:pt x="0" y="285686"/>
                  </a:moveTo>
                  <a:lnTo>
                    <a:pt x="3739" y="239345"/>
                  </a:lnTo>
                  <a:lnTo>
                    <a:pt x="14564" y="195385"/>
                  </a:lnTo>
                  <a:lnTo>
                    <a:pt x="31886" y="154395"/>
                  </a:lnTo>
                  <a:lnTo>
                    <a:pt x="55119" y="116961"/>
                  </a:lnTo>
                  <a:lnTo>
                    <a:pt x="83673" y="83673"/>
                  </a:lnTo>
                  <a:lnTo>
                    <a:pt x="116961" y="55119"/>
                  </a:lnTo>
                  <a:lnTo>
                    <a:pt x="154395" y="31886"/>
                  </a:lnTo>
                  <a:lnTo>
                    <a:pt x="195385" y="14564"/>
                  </a:lnTo>
                  <a:lnTo>
                    <a:pt x="239345" y="3739"/>
                  </a:lnTo>
                  <a:lnTo>
                    <a:pt x="285686" y="0"/>
                  </a:lnTo>
                  <a:lnTo>
                    <a:pt x="3511588" y="0"/>
                  </a:lnTo>
                  <a:lnTo>
                    <a:pt x="3557929" y="3739"/>
                  </a:lnTo>
                  <a:lnTo>
                    <a:pt x="3601890" y="14564"/>
                  </a:lnTo>
                  <a:lnTo>
                    <a:pt x="3642882" y="31886"/>
                  </a:lnTo>
                  <a:lnTo>
                    <a:pt x="3680317" y="55119"/>
                  </a:lnTo>
                  <a:lnTo>
                    <a:pt x="3713607" y="83673"/>
                  </a:lnTo>
                  <a:lnTo>
                    <a:pt x="3742163" y="116961"/>
                  </a:lnTo>
                  <a:lnTo>
                    <a:pt x="3765397" y="154395"/>
                  </a:lnTo>
                  <a:lnTo>
                    <a:pt x="3782721" y="195385"/>
                  </a:lnTo>
                  <a:lnTo>
                    <a:pt x="3793547" y="239345"/>
                  </a:lnTo>
                  <a:lnTo>
                    <a:pt x="3797287" y="285686"/>
                  </a:lnTo>
                  <a:lnTo>
                    <a:pt x="3797287" y="1428419"/>
                  </a:lnTo>
                  <a:lnTo>
                    <a:pt x="3793547" y="1474760"/>
                  </a:lnTo>
                  <a:lnTo>
                    <a:pt x="3782721" y="1518720"/>
                  </a:lnTo>
                  <a:lnTo>
                    <a:pt x="3765397" y="1559711"/>
                  </a:lnTo>
                  <a:lnTo>
                    <a:pt x="3742163" y="1597144"/>
                  </a:lnTo>
                  <a:lnTo>
                    <a:pt x="3713607" y="1630432"/>
                  </a:lnTo>
                  <a:lnTo>
                    <a:pt x="3680317" y="1658986"/>
                  </a:lnTo>
                  <a:lnTo>
                    <a:pt x="3642882" y="1682219"/>
                  </a:lnTo>
                  <a:lnTo>
                    <a:pt x="3601890" y="1699542"/>
                  </a:lnTo>
                  <a:lnTo>
                    <a:pt x="3557929" y="1710367"/>
                  </a:lnTo>
                  <a:lnTo>
                    <a:pt x="3511588" y="1714106"/>
                  </a:lnTo>
                  <a:lnTo>
                    <a:pt x="285686" y="1714106"/>
                  </a:lnTo>
                  <a:lnTo>
                    <a:pt x="239345" y="1710367"/>
                  </a:lnTo>
                  <a:lnTo>
                    <a:pt x="195385" y="1699542"/>
                  </a:lnTo>
                  <a:lnTo>
                    <a:pt x="154395" y="1682219"/>
                  </a:lnTo>
                  <a:lnTo>
                    <a:pt x="116961" y="1658986"/>
                  </a:lnTo>
                  <a:lnTo>
                    <a:pt x="83673" y="1630432"/>
                  </a:lnTo>
                  <a:lnTo>
                    <a:pt x="55119" y="1597144"/>
                  </a:lnTo>
                  <a:lnTo>
                    <a:pt x="31886" y="1559711"/>
                  </a:lnTo>
                  <a:lnTo>
                    <a:pt x="14564" y="1518720"/>
                  </a:lnTo>
                  <a:lnTo>
                    <a:pt x="3739" y="1474760"/>
                  </a:lnTo>
                  <a:lnTo>
                    <a:pt x="0" y="1428419"/>
                  </a:lnTo>
                  <a:lnTo>
                    <a:pt x="0" y="285686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58338" y="4853239"/>
            <a:ext cx="3411220" cy="161544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35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Forskot 7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640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Kynntu þér hvar þú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mátt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löglega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byggja.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55491" y="746201"/>
            <a:ext cx="6022975" cy="420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Í hverju landi eru einstök skipulags-,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lóðaskiptingar-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reglugerðarkerfi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sem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ákvarða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hvaða tegund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gististaðar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má þróa, hvernig hann skal byggður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hvort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hann sé yfir höfuð leyfður á tilteknum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stað.</a:t>
            </a:r>
            <a:endParaRPr sz="2400">
              <a:latin typeface="Calibri"/>
              <a:cs typeface="Calibri"/>
            </a:endParaRPr>
          </a:p>
          <a:p>
            <a:pPr marL="355600" marR="762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Að velja rétt land,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skilja staðbundin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skipulagslög, tryggja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skipulagsleyfi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fara eftir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viðeigandi reglugerðum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mun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ekki aðeins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tryggja að verkefnið þitt sé löglegt </a:t>
            </a:r>
            <a:r>
              <a:rPr sz="2400" b="1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tryggjanlegt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, heldur sparar það þér einnig tíma,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peninga 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streitu til lengri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tíma.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 descr="A person standing in a room with wood beams  AI-generated content may be incorrect.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821" y="9042"/>
            <a:ext cx="3142170" cy="19529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DVALARSTAÐA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4765040" y="257863"/>
            <a:ext cx="570293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E96751"/>
                </a:solidFill>
              </a:rPr>
              <a:t>Að sleppa þessu getur leitt til lokana </a:t>
            </a:r>
            <a:r>
              <a:rPr spc="-25" dirty="0">
                <a:solidFill>
                  <a:srgbClr val="E96751"/>
                </a:solidFill>
              </a:rPr>
              <a:t>eða </a:t>
            </a:r>
            <a:r>
              <a:rPr spc="-10" dirty="0">
                <a:solidFill>
                  <a:srgbClr val="E96751"/>
                </a:solidFill>
              </a:rPr>
              <a:t>sekta—mikilvægt </a:t>
            </a:r>
            <a:r>
              <a:rPr dirty="0">
                <a:solidFill>
                  <a:srgbClr val="E96751"/>
                </a:solidFill>
              </a:rPr>
              <a:t>er að tryggja lögmæta og </a:t>
            </a:r>
            <a:r>
              <a:rPr spc="-20" dirty="0">
                <a:solidFill>
                  <a:srgbClr val="E96751"/>
                </a:solidFill>
              </a:rPr>
              <a:t>langtíma </a:t>
            </a:r>
            <a:r>
              <a:rPr dirty="0">
                <a:solidFill>
                  <a:srgbClr val="E96751"/>
                </a:solidFill>
              </a:rPr>
              <a:t>framkvæmd</a:t>
            </a:r>
            <a:r>
              <a:rPr spc="-10" dirty="0">
                <a:solidFill>
                  <a:srgbClr val="E96751"/>
                </a:solidFill>
              </a:rPr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765040" y="2150671"/>
            <a:ext cx="610235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484848"/>
                </a:solidFill>
                <a:latin typeface="Calibri"/>
                <a:cs typeface="Calibri"/>
              </a:rPr>
              <a:t>Þú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þarft fyrst að hringja í sveitarstjórn þína </a:t>
            </a:r>
            <a:r>
              <a:rPr sz="2400" b="1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skrifstofu </a:t>
            </a:r>
            <a:r>
              <a:rPr sz="2400" b="1" spc="-25" dirty="0">
                <a:solidFill>
                  <a:srgbClr val="484848"/>
                </a:solidFill>
                <a:latin typeface="Calibri"/>
                <a:cs typeface="Calibri"/>
              </a:rPr>
              <a:t>ferðamála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- og skipulagsmála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til að komast að því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hvað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þú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mátt löglega byggja, hvar þú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mátt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byggja það og hvernig verkefnið þitt fellur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staðbundnum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ferðamannasvæðum,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umhverfi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samfélagsskipulagi.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65040" y="4954831"/>
            <a:ext cx="606234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Mundu að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 ólíkt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hefðbundnum gististöðum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byggja </a:t>
            </a:r>
            <a:r>
              <a:rPr sz="2400" spc="-90" dirty="0">
                <a:solidFill>
                  <a:srgbClr val="484848"/>
                </a:solidFill>
                <a:latin typeface="Calibri"/>
                <a:cs typeface="Calibri"/>
              </a:rPr>
              <a:t>ATA-staðir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oft á dreifbýli,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náttúru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arfleifðarríkum svæðum –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svæðum sem kunna að lúta ströngum skipulagsreglum eða vera skilgreind sem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vernduð svæði.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7388" y="2209859"/>
            <a:ext cx="29864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6640" marR="5080" indent="-1044575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Finndu hvar </a:t>
            </a:r>
            <a:r>
              <a:rPr sz="2800" b="1" spc="-40" dirty="0">
                <a:solidFill>
                  <a:srgbClr val="FFFFFF"/>
                </a:solidFill>
                <a:latin typeface="Calibri"/>
                <a:cs typeface="Calibri"/>
              </a:rPr>
              <a:t>þú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getur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byggt!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8766" y="56108"/>
            <a:ext cx="3810000" cy="6547484"/>
            <a:chOff x="158766" y="56108"/>
            <a:chExt cx="3810000" cy="6547484"/>
          </a:xfrm>
        </p:grpSpPr>
        <p:pic>
          <p:nvPicPr>
            <p:cNvPr id="12" name="object 12" descr="A person with a backpack on a dirt path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56108"/>
              <a:ext cx="3177387" cy="17872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42710" y="3331734"/>
            <a:ext cx="3041015" cy="316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3380" marR="363855" indent="-2540" algn="ctr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Farðu á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staðbundna ferðamálaplanunarskrifstofu </a:t>
            </a:r>
            <a:r>
              <a:rPr sz="2600" spc="-30" dirty="0">
                <a:solidFill>
                  <a:srgbClr val="FFFFFF"/>
                </a:solidFill>
                <a:latin typeface="Calibri"/>
                <a:cs typeface="Calibri"/>
              </a:rPr>
              <a:t>þína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Forysta 8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64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Skilja skipulags-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ferðamannareglugerðir.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65194" y="699061"/>
            <a:ext cx="6181725" cy="4719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9845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Þessar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reglugerðir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eru hannaðar til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tryggja að framkvæmdir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séu öruggar,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umhverfisvænar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í samræmi við víðtækari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markmið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samfélagsins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141605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tryggja réttar leyfi snemma kemur í veg fyrir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kostnaðarsamar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tafir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, sektir eða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nauðungarfjarlægingu,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er einnig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lykilatriði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til að tryggja fjármögnun,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tryggingar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framtíðarvöxt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Án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réttrar skipulagsflokkunar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gæti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lóðin þín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alfarið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bannað ferðamannastarfsemi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byggingarleyfis geta jafnvel hálfvaranlegar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einingar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eins og glamping-hýsi eða vistvænar kofa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talist ólöglegar.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7388" y="2209859"/>
            <a:ext cx="29864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6640" marR="5080" indent="-1044575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Finndu hvar </a:t>
            </a:r>
            <a:r>
              <a:rPr sz="2800" b="1" spc="-40" dirty="0">
                <a:solidFill>
                  <a:srgbClr val="FFFFFF"/>
                </a:solidFill>
                <a:latin typeface="Calibri"/>
                <a:cs typeface="Calibri"/>
              </a:rPr>
              <a:t>þú </a:t>
            </a:r>
            <a:r>
              <a:rPr sz="2800" b="1" spc="-25" dirty="0">
                <a:solidFill>
                  <a:srgbClr val="FFFFFF"/>
                </a:solidFill>
                <a:latin typeface="Calibri"/>
                <a:cs typeface="Calibri"/>
              </a:rPr>
              <a:t>mátt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byggja!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8766" y="56108"/>
            <a:ext cx="3810000" cy="6547484"/>
            <a:chOff x="158766" y="56108"/>
            <a:chExt cx="3810000" cy="6547484"/>
          </a:xfrm>
        </p:grpSpPr>
        <p:pic>
          <p:nvPicPr>
            <p:cNvPr id="10" name="object 10" descr="A person with a backpack on a dirt path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56108"/>
              <a:ext cx="3177387" cy="17872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42710" y="3331734"/>
            <a:ext cx="3041015" cy="31629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3380" marR="363855" indent="-2540" algn="ctr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Farðu á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staðbundna ferðamálaplönunarskrifstofu </a:t>
            </a:r>
            <a:r>
              <a:rPr sz="2600" spc="-30" dirty="0">
                <a:solidFill>
                  <a:srgbClr val="FFFFFF"/>
                </a:solidFill>
                <a:latin typeface="Calibri"/>
                <a:cs typeface="Calibri"/>
              </a:rPr>
              <a:t>þína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Forysta 8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64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Skiljið skipulags-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ferðamannareglugerðir.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46195" y="390104"/>
            <a:ext cx="50768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Áætlanagerð </a:t>
            </a:r>
            <a:r>
              <a:rPr sz="3200" dirty="0"/>
              <a:t>ferðamannastaða</a:t>
            </a:r>
            <a:r>
              <a:rPr sz="3200" spc="-10" dirty="0"/>
              <a:t>: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82159" y="882356"/>
            <a:ext cx="9756775" cy="5173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5"/>
              </a:spcBef>
            </a:pP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Ólíkt íbúða- </a:t>
            </a:r>
            <a:r>
              <a:rPr sz="2600" i="1" dirty="0">
                <a:solidFill>
                  <a:srgbClr val="E96751"/>
                </a:solidFill>
                <a:latin typeface="Calibri"/>
                <a:cs typeface="Calibri"/>
              </a:rPr>
              <a:t>og </a:t>
            </a: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atvinnuhúsnæðisáætlanagerð</a:t>
            </a:r>
            <a:endParaRPr sz="2600">
              <a:latin typeface="Calibri"/>
              <a:cs typeface="Calibri"/>
            </a:endParaRPr>
          </a:p>
          <a:p>
            <a:pPr marL="12700" marR="272415">
              <a:lnSpc>
                <a:spcPct val="100000"/>
              </a:lnSpc>
              <a:spcBef>
                <a:spcPts val="2130"/>
              </a:spcBef>
            </a:pP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Að skipuleggja rekstur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óhefðbundins gististaðar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snýst ekki bara um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að finna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fallegt land og byggja á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því –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heldur um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að rata í gegnum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ferðaþjónustuna og blöndu hennar </a:t>
            </a:r>
            <a:r>
              <a:rPr sz="2400" spc="-25" dirty="0">
                <a:solidFill>
                  <a:srgbClr val="414141"/>
                </a:solidFill>
                <a:latin typeface="Calibri"/>
                <a:cs typeface="Calibri"/>
              </a:rPr>
              <a:t>af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lagalegum, efnahagslegum, </a:t>
            </a:r>
            <a:r>
              <a:rPr sz="2400" spc="-20" dirty="0">
                <a:solidFill>
                  <a:srgbClr val="414141"/>
                </a:solidFill>
                <a:latin typeface="Calibri"/>
                <a:cs typeface="Calibri"/>
              </a:rPr>
              <a:t>umhverfislegum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innviðatengdum veruleika.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Þetta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felur í sér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að taka mikilvægar </a:t>
            </a:r>
            <a:r>
              <a:rPr sz="2400" b="1" dirty="0">
                <a:solidFill>
                  <a:srgbClr val="414141"/>
                </a:solidFill>
                <a:latin typeface="Calibri"/>
                <a:cs typeface="Calibri"/>
              </a:rPr>
              <a:t>ákvarðanir sem ekki er hægt að taka </a:t>
            </a:r>
            <a:r>
              <a:rPr sz="2400" b="1" spc="-10" dirty="0">
                <a:solidFill>
                  <a:srgbClr val="414141"/>
                </a:solidFill>
                <a:latin typeface="Calibri"/>
                <a:cs typeface="Calibri"/>
              </a:rPr>
              <a:t>skyndilega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. </a:t>
            </a:r>
            <a:r>
              <a:rPr sz="2400" spc="-20" dirty="0">
                <a:solidFill>
                  <a:srgbClr val="414141"/>
                </a:solidFill>
                <a:latin typeface="Calibri"/>
                <a:cs typeface="Calibri"/>
              </a:rPr>
              <a:t>Þetta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er sérstaklega mikilvægt fyrir </a:t>
            </a:r>
            <a:r>
              <a:rPr sz="2400" b="1" dirty="0">
                <a:solidFill>
                  <a:srgbClr val="414141"/>
                </a:solidFill>
                <a:latin typeface="Calibri"/>
                <a:cs typeface="Calibri"/>
              </a:rPr>
              <a:t>smáa </a:t>
            </a:r>
            <a:r>
              <a:rPr sz="2400" b="1" spc="-10" dirty="0">
                <a:solidFill>
                  <a:srgbClr val="414141"/>
                </a:solidFill>
                <a:latin typeface="Calibri"/>
                <a:cs typeface="Calibri"/>
              </a:rPr>
              <a:t>sveitafrumkvöðla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þar sem fjárfestingarhættir </a:t>
            </a:r>
            <a:r>
              <a:rPr sz="2400" spc="-25" dirty="0">
                <a:solidFill>
                  <a:srgbClr val="414141"/>
                </a:solidFill>
                <a:latin typeface="Calibri"/>
                <a:cs typeface="Calibri"/>
              </a:rPr>
              <a:t>eru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meiri og aðgangur að landi er takmarkaður eða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skilyrður.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Að skilja </a:t>
            </a:r>
            <a:r>
              <a:rPr sz="2400" b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ferðamannastjórnun </a:t>
            </a:r>
            <a:r>
              <a:rPr sz="2400" b="1" u="none" dirty="0">
                <a:solidFill>
                  <a:srgbClr val="484848"/>
                </a:solidFill>
                <a:latin typeface="Calibri"/>
                <a:cs typeface="Calibri"/>
              </a:rPr>
              <a:t>er </a:t>
            </a:r>
            <a:r>
              <a:rPr sz="2400" b="1" u="none" spc="-10" dirty="0">
                <a:solidFill>
                  <a:srgbClr val="484848"/>
                </a:solidFill>
                <a:latin typeface="Calibri"/>
                <a:cs typeface="Calibri"/>
              </a:rPr>
              <a:t>nauðsynlegt;</a:t>
            </a:r>
            <a:endParaRPr sz="2400">
              <a:latin typeface="Calibri"/>
              <a:cs typeface="Calibri"/>
            </a:endParaRPr>
          </a:p>
          <a:p>
            <a:pPr marL="12700" marR="6985">
              <a:lnSpc>
                <a:spcPct val="100000"/>
              </a:lnSpc>
              <a:spcBef>
                <a:spcPts val="1200"/>
              </a:spcBef>
            </a:pP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"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Viðhald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stækkun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ferðaþjónustugeirans á tilteknu svæði" er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í raun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nefnt ferðamannastefnumótun. Hún felur í sér að þróa stefnur og áætlanir </a:t>
            </a:r>
            <a:r>
              <a:rPr sz="2400" i="1" spc="-25" dirty="0">
                <a:solidFill>
                  <a:srgbClr val="484848"/>
                </a:solidFill>
                <a:latin typeface="Calibri"/>
                <a:cs typeface="Calibri"/>
              </a:rPr>
              <a:t>til að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auka, þróa og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örva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ferðaþjónustu innan ákveðins landsvæðis, með það að markmiði að afla tekna og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stuðla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að efnahagslegum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vexti.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46195" y="390104"/>
            <a:ext cx="50768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0" dirty="0"/>
              <a:t>Áætlanagerð </a:t>
            </a:r>
            <a:r>
              <a:rPr sz="3200" dirty="0"/>
              <a:t>ferðamannastaða</a:t>
            </a:r>
            <a:r>
              <a:rPr sz="3200" spc="-10" dirty="0"/>
              <a:t>: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82159" y="882356"/>
            <a:ext cx="8512810" cy="3344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5"/>
              </a:spcBef>
            </a:pP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Ólíkt íbúða- </a:t>
            </a:r>
            <a:r>
              <a:rPr sz="2600" i="1" dirty="0">
                <a:solidFill>
                  <a:srgbClr val="E96751"/>
                </a:solidFill>
                <a:latin typeface="Calibri"/>
                <a:cs typeface="Calibri"/>
              </a:rPr>
              <a:t>og </a:t>
            </a: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atvinnuhúsnæðisáætlanagerð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130"/>
              </a:spcBef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Skoðið ferðamannastefnumótun fyrst út frá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áfangastaðarsjónarmiði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.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Reynið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innleiða stefnur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áætlanir sem munu hjálpa til við að auka, þróa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örva ferðaþjónustu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áfangastað.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350"/>
              </a:spcBef>
            </a:pP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Mun það efla </a:t>
            </a:r>
            <a:r>
              <a:rPr sz="2400" i="1" dirty="0">
                <a:solidFill>
                  <a:srgbClr val="414141"/>
                </a:solidFill>
                <a:latin typeface="Calibri"/>
                <a:cs typeface="Calibri"/>
              </a:rPr>
              <a:t>ferðaþjónustu og </a:t>
            </a:r>
            <a:r>
              <a:rPr sz="2400" b="1" i="1" dirty="0">
                <a:solidFill>
                  <a:srgbClr val="414141"/>
                </a:solidFill>
                <a:latin typeface="Calibri"/>
                <a:cs typeface="Calibri"/>
              </a:rPr>
              <a:t>styrkja staðbundna </a:t>
            </a:r>
            <a:r>
              <a:rPr sz="2400" b="1" i="1" spc="-10" dirty="0">
                <a:solidFill>
                  <a:srgbClr val="414141"/>
                </a:solidFill>
                <a:latin typeface="Calibri"/>
                <a:cs typeface="Calibri"/>
              </a:rPr>
              <a:t>efnahaginn</a:t>
            </a:r>
            <a:r>
              <a:rPr sz="2400" i="1" spc="-10" dirty="0">
                <a:solidFill>
                  <a:srgbClr val="414141"/>
                </a:solidFill>
                <a:latin typeface="Calibri"/>
                <a:cs typeface="Calibri"/>
              </a:rPr>
              <a:t>?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i="1" dirty="0">
                <a:solidFill>
                  <a:srgbClr val="414141"/>
                </a:solidFill>
                <a:latin typeface="Calibri"/>
                <a:cs typeface="Calibri"/>
              </a:rPr>
              <a:t>Mun það veita </a:t>
            </a:r>
            <a:r>
              <a:rPr sz="2400" b="1" i="1" dirty="0">
                <a:solidFill>
                  <a:srgbClr val="414141"/>
                </a:solidFill>
                <a:latin typeface="Calibri"/>
                <a:cs typeface="Calibri"/>
              </a:rPr>
              <a:t>gæðarþjónustu </a:t>
            </a:r>
            <a:r>
              <a:rPr sz="2400" i="1" dirty="0">
                <a:solidFill>
                  <a:srgbClr val="414141"/>
                </a:solidFill>
                <a:latin typeface="Calibri"/>
                <a:cs typeface="Calibri"/>
              </a:rPr>
              <a:t>bæði ferðamönnum og </a:t>
            </a:r>
            <a:r>
              <a:rPr sz="2400" i="1" spc="-10" dirty="0">
                <a:solidFill>
                  <a:srgbClr val="414141"/>
                </a:solidFill>
                <a:latin typeface="Calibri"/>
                <a:cs typeface="Calibri"/>
              </a:rPr>
              <a:t>íbúum?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NÁÐSLEGRA FERÐAMANNADVALAR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9685" y="754742"/>
            <a:ext cx="8595360" cy="5807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Reglugerðir </a:t>
            </a:r>
            <a:r>
              <a:rPr sz="2600" i="1" dirty="0">
                <a:solidFill>
                  <a:srgbClr val="E96751"/>
                </a:solidFill>
                <a:latin typeface="Calibri"/>
                <a:cs typeface="Calibri"/>
              </a:rPr>
              <a:t>um ferðamannasvæði</a:t>
            </a:r>
            <a:endParaRPr sz="2600">
              <a:latin typeface="Calibri"/>
              <a:cs typeface="Calibri"/>
            </a:endParaRPr>
          </a:p>
          <a:p>
            <a:pPr marL="12700" marR="708025">
              <a:lnSpc>
                <a:spcPct val="100000"/>
              </a:lnSpc>
              <a:spcBef>
                <a:spcPts val="2320"/>
              </a:spcBef>
            </a:pP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Reglugerðir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um ferðamannasvæðaskipulag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einkum þær </a:t>
            </a:r>
            <a:r>
              <a:rPr sz="2400" spc="-25" dirty="0">
                <a:solidFill>
                  <a:srgbClr val="414141"/>
                </a:solidFill>
                <a:latin typeface="Calibri"/>
                <a:cs typeface="Calibri"/>
              </a:rPr>
              <a:t>sem varða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gistingu,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eru hannaðar til að stjórna áhrifum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þróunar ferðaþjónustu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á samfélög 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umhverfi.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Þessar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reglugerðir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miða að því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að ná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jafnvægi milli þarfir ferðamanna, velferðar íbúa 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verndar náttúruauðlinda.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Þær fela oft í sér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takmarkanir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á </a:t>
            </a:r>
            <a:r>
              <a:rPr sz="2400" spc="-20" dirty="0">
                <a:solidFill>
                  <a:srgbClr val="414141"/>
                </a:solidFill>
                <a:latin typeface="Calibri"/>
                <a:cs typeface="Calibri"/>
              </a:rPr>
              <a:t>byggingartéttni,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lóðarþekju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hávaðastigi, auk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krafna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um bílastæði,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úrgangsmál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neyðaraðgang.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0"/>
              </a:spcBef>
            </a:pPr>
            <a:endParaRPr sz="2400">
              <a:latin typeface="Calibri"/>
              <a:cs typeface="Calibri"/>
            </a:endParaRPr>
          </a:p>
          <a:p>
            <a:pPr marL="290830" indent="-278130">
              <a:lnSpc>
                <a:spcPct val="100000"/>
              </a:lnSpc>
              <a:buSzPct val="84615"/>
              <a:buAutoNum type="arabicPeriod"/>
              <a:tabLst>
                <a:tab pos="290830" algn="l"/>
              </a:tabLst>
            </a:pPr>
            <a:r>
              <a:rPr sz="2600" b="1" dirty="0">
                <a:solidFill>
                  <a:srgbClr val="EB7B69"/>
                </a:solidFill>
                <a:latin typeface="Calibri"/>
                <a:cs typeface="Calibri"/>
              </a:rPr>
              <a:t>Stjórnun </a:t>
            </a:r>
            <a:r>
              <a:rPr sz="2600" b="1" spc="-10" dirty="0">
                <a:solidFill>
                  <a:srgbClr val="EB7B69"/>
                </a:solidFill>
                <a:latin typeface="Calibri"/>
                <a:cs typeface="Calibri"/>
              </a:rPr>
              <a:t>þéttleika þróunar:</a:t>
            </a:r>
            <a:endParaRPr sz="2600">
              <a:latin typeface="Calibri"/>
              <a:cs typeface="Calibri"/>
            </a:endParaRPr>
          </a:p>
          <a:p>
            <a:pPr marL="355600" marR="242570" lvl="1" indent="-342900">
              <a:lnSpc>
                <a:spcPct val="100000"/>
              </a:lnSpc>
              <a:spcBef>
                <a:spcPts val="61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Takmörk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um</a:t>
            </a:r>
            <a:r>
              <a:rPr sz="2400" b="1" spc="-10" dirty="0">
                <a:solidFill>
                  <a:srgbClr val="459496"/>
                </a:solidFill>
                <a:latin typeface="Calibri"/>
                <a:cs typeface="Calibri"/>
              </a:rPr>
              <a:t> lóðarþekju</a:t>
            </a: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: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Reglugerðir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takmarka oft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hlutfall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lóðar sem má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þekja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með byggingum, til að tryggja að hluti hennar </a:t>
            </a:r>
            <a:r>
              <a:rPr sz="2400" spc="-25" dirty="0">
                <a:solidFill>
                  <a:srgbClr val="414141"/>
                </a:solidFill>
                <a:latin typeface="Calibri"/>
                <a:cs typeface="Calibri"/>
              </a:rPr>
              <a:t>sé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ætlaður opnum svæðum, grænum svæðum 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lóðarskipulagi.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Áætlanagerð </a:t>
            </a:r>
            <a:r>
              <a:rPr sz="3200" dirty="0"/>
              <a:t>ferðamannastaða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NÆRINGARFRÆÐILEGRA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Áætlanagerð </a:t>
            </a:r>
            <a:r>
              <a:rPr sz="3200" dirty="0"/>
              <a:t>ferðamannastaða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651" y="5354718"/>
            <a:ext cx="850578" cy="84670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9685" y="754742"/>
            <a:ext cx="10293350" cy="58718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Reglugerðir um </a:t>
            </a:r>
            <a:r>
              <a:rPr sz="2600" i="1" dirty="0">
                <a:solidFill>
                  <a:srgbClr val="E96751"/>
                </a:solidFill>
                <a:latin typeface="Calibri"/>
                <a:cs typeface="Calibri"/>
              </a:rPr>
              <a:t>skipulag </a:t>
            </a:r>
            <a:r>
              <a:rPr sz="2600" i="1" spc="-25" dirty="0">
                <a:solidFill>
                  <a:srgbClr val="E96751"/>
                </a:solidFill>
                <a:latin typeface="Calibri"/>
                <a:cs typeface="Calibri"/>
              </a:rPr>
              <a:t>ferðamannastaða</a:t>
            </a:r>
            <a:endParaRPr sz="2600">
              <a:latin typeface="Calibri"/>
              <a:cs typeface="Calibri"/>
            </a:endParaRPr>
          </a:p>
          <a:p>
            <a:pPr marL="355600" marR="1545590" indent="-342900">
              <a:lnSpc>
                <a:spcPct val="100000"/>
              </a:lnSpc>
              <a:spcBef>
                <a:spcPts val="232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Hæð bygginga og fjarlægð: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Skipulagsreglur geta tilgreint hámarkshæð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 bygginga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fjarlægð milli mannvirkja til að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koma í veg fyrir ofþengri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lágmarka sjónrænan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áhrif.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459496"/>
              </a:buClr>
              <a:buFont typeface="Wingdings"/>
              <a:buChar char=""/>
            </a:pPr>
            <a:endParaRPr sz="2400">
              <a:latin typeface="Calibri"/>
              <a:cs typeface="Calibri"/>
            </a:endParaRPr>
          </a:p>
          <a:p>
            <a:pPr marL="355600" marR="1641475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Þéttleysing </a:t>
            </a:r>
            <a:r>
              <a:rPr sz="2400" b="1" spc="-10" dirty="0">
                <a:solidFill>
                  <a:srgbClr val="459496"/>
                </a:solidFill>
                <a:latin typeface="Calibri"/>
                <a:cs typeface="Calibri"/>
              </a:rPr>
              <a:t>þróun: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Á sumum svæðum </a:t>
            </a:r>
            <a:r>
              <a:rPr sz="2400" spc="-25" dirty="0">
                <a:solidFill>
                  <a:srgbClr val="414141"/>
                </a:solidFill>
                <a:latin typeface="Calibri"/>
                <a:cs typeface="Calibri"/>
              </a:rPr>
              <a:t>er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hvatt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til þess að ferðaþjónustutengd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þróun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sé </a:t>
            </a:r>
            <a:r>
              <a:rPr sz="2400" spc="-20" dirty="0">
                <a:solidFill>
                  <a:srgbClr val="414141"/>
                </a:solidFill>
                <a:latin typeface="Calibri"/>
                <a:cs typeface="Calibri"/>
              </a:rPr>
              <a:t>þéttleysing,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með stærri lóðum og meiri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fjarlægð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milli bygginga til að draga úr umhverfisáhrifum 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viðhalda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fallegu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landslagi.</a:t>
            </a:r>
            <a:endParaRPr sz="2400">
              <a:latin typeface="Calibri"/>
              <a:cs typeface="Calibri"/>
            </a:endParaRPr>
          </a:p>
          <a:p>
            <a:pPr marL="535940">
              <a:lnSpc>
                <a:spcPct val="100000"/>
              </a:lnSpc>
              <a:spcBef>
                <a:spcPts val="1230"/>
              </a:spcBef>
            </a:pPr>
            <a:r>
              <a:rPr sz="1800" b="1" i="1" spc="-10" dirty="0">
                <a:solidFill>
                  <a:srgbClr val="484848"/>
                </a:solidFill>
                <a:latin typeface="Calibri"/>
                <a:cs typeface="Calibri"/>
              </a:rPr>
              <a:t>Mælt er með lestri</a:t>
            </a:r>
            <a:endParaRPr sz="1800">
              <a:latin typeface="Calibri"/>
              <a:cs typeface="Calibri"/>
            </a:endParaRPr>
          </a:p>
          <a:p>
            <a:pPr marL="822325" lvl="1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Mikilvægi </a:t>
            </a:r>
            <a:r>
              <a:rPr sz="18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gistigeira 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ferðaþjónustunnar</a:t>
            </a:r>
            <a:r>
              <a:rPr sz="18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,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 2024</a:t>
            </a:r>
            <a:endParaRPr sz="1800">
              <a:latin typeface="Calibri"/>
              <a:cs typeface="Calibri"/>
            </a:endParaRPr>
          </a:p>
          <a:p>
            <a:pPr marL="822325" lvl="1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Útskýring á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öllum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gerðum gistingar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í 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ferðaþjónustu</a:t>
            </a:r>
            <a:endParaRPr sz="1800">
              <a:latin typeface="Calibri"/>
              <a:cs typeface="Calibri"/>
            </a:endParaRPr>
          </a:p>
          <a:p>
            <a:pPr marL="822325" marR="5080" lvl="1" indent="-287020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sz="1800" b="1" dirty="0">
                <a:solidFill>
                  <a:srgbClr val="00AFEF"/>
                </a:solidFill>
                <a:latin typeface="Calibri"/>
                <a:cs typeface="Calibri"/>
              </a:rPr>
              <a:t>Írland: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Þróunarleiðbeiningar fyrir </a:t>
            </a:r>
            <a:r>
              <a:rPr sz="18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ferðamannabæi,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Failte Ireland </a:t>
            </a:r>
            <a:r>
              <a:rPr sz="1800" u="none" dirty="0">
                <a:solidFill>
                  <a:srgbClr val="00AFEF"/>
                </a:solidFill>
                <a:latin typeface="Calibri"/>
                <a:cs typeface="Calibri"/>
              </a:rPr>
              <a:t>og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yfir 32 milljónir evra </a:t>
            </a:r>
            <a:r>
              <a:rPr sz="18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í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fjárfestingarstyrki til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endurheimtartengdra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ferðamannaverkefna í Midlands, Failte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Ireland</a:t>
            </a:r>
            <a:endParaRPr sz="1800">
              <a:latin typeface="Calibri"/>
              <a:cs typeface="Calibri"/>
            </a:endParaRPr>
          </a:p>
          <a:p>
            <a:pPr marL="822325" lvl="1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sz="1800" b="1" dirty="0">
                <a:solidFill>
                  <a:srgbClr val="00AFEF"/>
                </a:solidFill>
                <a:latin typeface="Calibri"/>
                <a:cs typeface="Calibri"/>
              </a:rPr>
              <a:t>Holland: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Hvernig Holland er að móta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sjálfbæra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braut fyrir </a:t>
            </a:r>
            <a:r>
              <a:rPr sz="18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ferðalög, 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ferðaþjónustu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og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samfélag</a:t>
            </a:r>
            <a:endParaRPr sz="1800">
              <a:latin typeface="Calibri"/>
              <a:cs typeface="Calibri"/>
            </a:endParaRPr>
          </a:p>
          <a:p>
            <a:pPr marL="822325" lvl="1" indent="-286385">
              <a:lnSpc>
                <a:spcPct val="100000"/>
              </a:lnSpc>
              <a:buFont typeface="Arial"/>
              <a:buChar char="•"/>
              <a:tabLst>
                <a:tab pos="822325" algn="l"/>
              </a:tabLst>
            </a:pP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Ákjósanleg 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ferðaþjónusta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september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2019 –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nýting tækifæra í líflegu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7"/>
              </a:rPr>
              <a:t>umhverfi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Áætlanagerð </a:t>
            </a:r>
            <a:r>
              <a:rPr sz="3200" dirty="0"/>
              <a:t>ferðamannastaða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0159" y="754742"/>
            <a:ext cx="10525760" cy="54991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5"/>
              </a:spcBef>
            </a:pP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Skipulagsreglur </a:t>
            </a:r>
            <a:r>
              <a:rPr sz="2600" i="1" spc="-25" dirty="0">
                <a:solidFill>
                  <a:srgbClr val="E96751"/>
                </a:solidFill>
                <a:latin typeface="Calibri"/>
                <a:cs typeface="Calibri"/>
              </a:rPr>
              <a:t>ferðaþjónustunnar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85"/>
              </a:spcBef>
            </a:pP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buAutoNum type="arabicPeriod" startAt="2"/>
              <a:tabLst>
                <a:tab pos="469265" algn="l"/>
              </a:tabLst>
            </a:pPr>
            <a:r>
              <a:rPr sz="2600" b="1" dirty="0">
                <a:solidFill>
                  <a:srgbClr val="EB7B69"/>
                </a:solidFill>
                <a:latin typeface="Calibri"/>
                <a:cs typeface="Calibri"/>
              </a:rPr>
              <a:t>Skipulag til verndar geiranum og </a:t>
            </a:r>
            <a:r>
              <a:rPr sz="2600" b="1" spc="-10" dirty="0">
                <a:solidFill>
                  <a:srgbClr val="EB7B69"/>
                </a:solidFill>
                <a:latin typeface="Calibri"/>
                <a:cs typeface="Calibri"/>
              </a:rPr>
              <a:t>umhverfinu</a:t>
            </a:r>
            <a:endParaRPr sz="2600">
              <a:latin typeface="Calibri"/>
              <a:cs typeface="Calibri"/>
            </a:endParaRPr>
          </a:p>
          <a:p>
            <a:pPr marL="355600" marR="929640" lvl="1" indent="-342900">
              <a:lnSpc>
                <a:spcPct val="100000"/>
              </a:lnSpc>
              <a:spcBef>
                <a:spcPts val="61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Strandarbelti: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Í strandsvæðum getur skipulag ferðaþjónustu verið sérstaklega strangt </a:t>
            </a:r>
            <a:r>
              <a:rPr sz="2400" spc="-25" dirty="0">
                <a:solidFill>
                  <a:srgbClr val="414141"/>
                </a:solidFill>
                <a:latin typeface="Calibri"/>
                <a:cs typeface="Calibri"/>
              </a:rPr>
              <a:t>til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að vernda viðkvæm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vistkerfi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koma í veg fyrir skriðrun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150"/>
              </a:spcBef>
              <a:buClr>
                <a:srgbClr val="459496"/>
              </a:buClr>
              <a:buFont typeface="Wingdings"/>
              <a:buChar char=""/>
            </a:pPr>
            <a:endParaRPr sz="2400">
              <a:latin typeface="Calibri"/>
              <a:cs typeface="Calibri"/>
            </a:endParaRPr>
          </a:p>
          <a:p>
            <a:pPr marL="354965" marR="729615" lvl="1" indent="-342900">
              <a:lnSpc>
                <a:spcPct val="100000"/>
              </a:lnSpc>
              <a:buFont typeface="Wingdings"/>
              <a:buChar char=""/>
              <a:tabLst>
                <a:tab pos="354965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Græn svæði: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Skipulagsreglugerðir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geta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krafist varðveislu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stofnunar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grænna svæða til að auka fegurð og vistfræðilega heilleika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svæðisins.</a:t>
            </a:r>
            <a:endParaRPr sz="24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150"/>
              </a:spcBef>
              <a:buClr>
                <a:srgbClr val="459496"/>
              </a:buClr>
              <a:buFont typeface="Wingdings"/>
              <a:buChar char=""/>
            </a:pPr>
            <a:endParaRPr sz="2400">
              <a:latin typeface="Calibri"/>
              <a:cs typeface="Calibri"/>
            </a:endParaRPr>
          </a:p>
          <a:p>
            <a:pPr marL="355600" marR="1651000" lvl="1" indent="-342900">
              <a:lnSpc>
                <a:spcPct val="100000"/>
              </a:lnSpc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Hávaði- og ljósiðna: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Reglugerðir </a:t>
            </a:r>
            <a:r>
              <a:rPr sz="2400" dirty="0">
                <a:solidFill>
                  <a:srgbClr val="414141"/>
                </a:solidFill>
                <a:latin typeface="Calibri"/>
                <a:cs typeface="Calibri"/>
              </a:rPr>
              <a:t>geta takmarkað hávaðastig og ljósiðnað frá ferðaþjónustustöðum til að vernda íbúa og </a:t>
            </a:r>
            <a:r>
              <a:rPr sz="2400" spc="-10" dirty="0">
                <a:solidFill>
                  <a:srgbClr val="414141"/>
                </a:solidFill>
                <a:latin typeface="Calibri"/>
                <a:cs typeface="Calibri"/>
              </a:rPr>
              <a:t>villt dýr.</a:t>
            </a:r>
            <a:endParaRPr sz="2400">
              <a:latin typeface="Calibri"/>
              <a:cs typeface="Calibri"/>
            </a:endParaRPr>
          </a:p>
          <a:p>
            <a:pPr marL="421640" marR="5080" lvl="2" indent="-287020">
              <a:lnSpc>
                <a:spcPct val="100000"/>
              </a:lnSpc>
              <a:spcBef>
                <a:spcPts val="2420"/>
              </a:spcBef>
              <a:buFont typeface="Arial"/>
              <a:buChar char="•"/>
              <a:tabLst>
                <a:tab pos="421640" algn="l"/>
              </a:tabLst>
            </a:pPr>
            <a:r>
              <a:rPr sz="1800" b="1" dirty="0">
                <a:solidFill>
                  <a:srgbClr val="00AFEF"/>
                </a:solidFill>
                <a:latin typeface="Calibri"/>
                <a:cs typeface="Calibri"/>
              </a:rPr>
              <a:t>Ísland: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Samkeppnismatsskoðun OECD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um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Ísland greinir reglugerðartakmarkanir fyrir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samkeppni </a:t>
            </a:r>
            <a:r>
              <a:rPr sz="18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í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byggingariðnaði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og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ferðaþjónustugeiranum.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424" y="5622178"/>
            <a:ext cx="725428" cy="72211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NÁÐASAMRA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FERÐAMANNADVAL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DA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9105">
              <a:lnSpc>
                <a:spcPct val="100000"/>
              </a:lnSpc>
              <a:spcBef>
                <a:spcPts val="100"/>
              </a:spcBef>
            </a:pPr>
            <a:r>
              <a:rPr sz="3200" spc="-10" dirty="0"/>
              <a:t>Áætlanagerð </a:t>
            </a:r>
            <a:r>
              <a:rPr sz="3200" dirty="0"/>
              <a:t>ferðamannastaða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0" y="1433027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39685" y="754742"/>
            <a:ext cx="10634345" cy="5949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i="1" spc="-10" dirty="0">
                <a:solidFill>
                  <a:srgbClr val="E96751"/>
                </a:solidFill>
                <a:latin typeface="Calibri"/>
                <a:cs typeface="Calibri"/>
              </a:rPr>
              <a:t>Skipulagsreglur </a:t>
            </a:r>
            <a:r>
              <a:rPr sz="2600" i="1" spc="-25" dirty="0">
                <a:solidFill>
                  <a:srgbClr val="E96751"/>
                </a:solidFill>
                <a:latin typeface="Calibri"/>
                <a:cs typeface="Calibri"/>
              </a:rPr>
              <a:t>ferða</a:t>
            </a:r>
            <a:r>
              <a:rPr sz="2600" i="1" dirty="0">
                <a:solidFill>
                  <a:srgbClr val="E96751"/>
                </a:solidFill>
                <a:latin typeface="Calibri"/>
                <a:cs typeface="Calibri"/>
              </a:rPr>
              <a:t>þ</a:t>
            </a:r>
            <a:r>
              <a:rPr sz="2600" i="1" spc="-25" dirty="0">
                <a:solidFill>
                  <a:srgbClr val="E96751"/>
                </a:solidFill>
                <a:latin typeface="Calibri"/>
                <a:cs typeface="Calibri"/>
              </a:rPr>
              <a:t>jónustu</a:t>
            </a:r>
            <a:endParaRPr sz="2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2310"/>
              </a:spcBef>
              <a:buAutoNum type="arabicPeriod" startAt="3"/>
              <a:tabLst>
                <a:tab pos="469265" algn="l"/>
              </a:tabLst>
            </a:pPr>
            <a:r>
              <a:rPr sz="2600" b="1" dirty="0">
                <a:solidFill>
                  <a:srgbClr val="EB7B69"/>
                </a:solidFill>
                <a:latin typeface="Calibri"/>
                <a:cs typeface="Calibri"/>
              </a:rPr>
              <a:t>Styrkja staðbundin fyrirtæki og </a:t>
            </a:r>
            <a:r>
              <a:rPr sz="2600" b="1" spc="-10" dirty="0">
                <a:solidFill>
                  <a:srgbClr val="EB7B69"/>
                </a:solidFill>
                <a:latin typeface="Calibri"/>
                <a:cs typeface="Calibri"/>
              </a:rPr>
              <a:t>samfélög:</a:t>
            </a:r>
            <a:endParaRPr sz="2600">
              <a:latin typeface="Calibri"/>
              <a:cs typeface="Calibri"/>
            </a:endParaRPr>
          </a:p>
          <a:p>
            <a:pPr marL="355600" marR="45085" lvl="1" indent="-342900">
              <a:lnSpc>
                <a:spcPct val="100000"/>
              </a:lnSpc>
              <a:spcBef>
                <a:spcPts val="1614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Jafnvægi gistimöguleika: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Skipulag getur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hvatt til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blöndu gistimöguleika, þar á meðal hótela, dvalarstaða,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gistinga með morgunverði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sumarhúsaleigu,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til að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mæta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mismunandi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þörfum gesta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fjárhagsáætlunum.</a:t>
            </a:r>
            <a:endParaRPr sz="2400">
              <a:latin typeface="Calibri"/>
              <a:cs typeface="Calibri"/>
            </a:endParaRPr>
          </a:p>
          <a:p>
            <a:pPr marL="355600" marR="311785" lvl="1" indent="-342900">
              <a:lnSpc>
                <a:spcPct val="100000"/>
              </a:lnSpc>
              <a:spcBef>
                <a:spcPts val="1395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Stuðningur við staðbundna þjónustu: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Skipulag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ferðaþjónustunnar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getur krafist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þess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ferðaþjónustuframkvæmdir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samþætti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við staðbundin fyrirtæki og þjónustu, svo sem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veitingastaði,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verslanir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afþreyingaraðstöðu.</a:t>
            </a:r>
            <a:endParaRPr sz="2400">
              <a:latin typeface="Calibri"/>
              <a:cs typeface="Calibri"/>
            </a:endParaRPr>
          </a:p>
          <a:p>
            <a:pPr marL="355600" marR="5080" lvl="1" indent="-342900">
              <a:lnSpc>
                <a:spcPct val="100000"/>
              </a:lnSpc>
              <a:spcBef>
                <a:spcPts val="23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Jafnvægi milli þarfir </a:t>
            </a:r>
            <a:r>
              <a:rPr sz="2400" b="1" spc="-30" dirty="0">
                <a:solidFill>
                  <a:srgbClr val="459496"/>
                </a:solidFill>
                <a:latin typeface="Calibri"/>
                <a:cs typeface="Calibri"/>
              </a:rPr>
              <a:t>ferðamanna </a:t>
            </a:r>
            <a:r>
              <a:rPr sz="2400" b="1" dirty="0">
                <a:solidFill>
                  <a:srgbClr val="459496"/>
                </a:solidFill>
                <a:latin typeface="Calibri"/>
                <a:cs typeface="Calibri"/>
              </a:rPr>
              <a:t>og íbúa: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Skipulag getur hjálpað til við að jafna þarfir ferðamanna og íbúa, tryggja að skammtímaleigur hafi ekki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neikvæð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áhrif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á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einkenni íbúðahverfa.</a:t>
            </a:r>
            <a:endParaRPr sz="2400">
              <a:latin typeface="Calibri"/>
              <a:cs typeface="Calibri"/>
            </a:endParaRPr>
          </a:p>
          <a:p>
            <a:pPr marL="412115" marR="167640" lvl="2" indent="-28702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412115" algn="l"/>
              </a:tabLst>
            </a:pPr>
            <a:r>
              <a:rPr sz="1800" b="1" dirty="0">
                <a:solidFill>
                  <a:srgbClr val="00AFEF"/>
                </a:solidFill>
                <a:latin typeface="Calibri"/>
                <a:cs typeface="Calibri"/>
              </a:rPr>
              <a:t>Ítalía: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Stafrænn ferðamálamiðstöð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TDH –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markmið stefnunnar, að byggja brú milli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ferðamannsins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og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vistkerfis ferðamiðlunarinnar.</a:t>
            </a:r>
            <a:endParaRPr sz="1800">
              <a:latin typeface="Calibri"/>
              <a:cs typeface="Calibri"/>
            </a:endParaRPr>
          </a:p>
          <a:p>
            <a:pPr marL="411480" lvl="2" indent="-286385">
              <a:lnSpc>
                <a:spcPct val="100000"/>
              </a:lnSpc>
              <a:buFont typeface="Arial"/>
              <a:buChar char="•"/>
              <a:tabLst>
                <a:tab pos="411480" algn="l"/>
              </a:tabLst>
            </a:pPr>
            <a:r>
              <a:rPr sz="1800" b="1" dirty="0">
                <a:solidFill>
                  <a:srgbClr val="00AFEF"/>
                </a:solidFill>
                <a:latin typeface="Calibri"/>
                <a:cs typeface="Calibri"/>
              </a:rPr>
              <a:t>Slóvenía: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Stefna um þróun 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ferðaþjónustu í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Slóveníu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8424" y="5622178"/>
            <a:ext cx="725428" cy="72211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39637" y="1864236"/>
            <a:ext cx="3025775" cy="1976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12395" algn="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Veldu (og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fáðu leyfi fyrir) </a:t>
            </a: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réttan </a:t>
            </a: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stað: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skipulag og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áætlanagerð</a:t>
            </a:r>
            <a:endParaRPr sz="3200">
              <a:latin typeface="Calibri"/>
              <a:cs typeface="Calibri"/>
            </a:endParaRPr>
          </a:p>
          <a:p>
            <a:pPr marR="5080" algn="r">
              <a:lnSpc>
                <a:spcPts val="3835"/>
              </a:lnSpc>
            </a:pP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Kostnaður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0513441" y="623440"/>
            <a:ext cx="9531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25" dirty="0">
                <a:solidFill>
                  <a:srgbClr val="FFFFFF"/>
                </a:solidFill>
              </a:rPr>
              <a:t>04</a:t>
            </a:r>
            <a:endParaRPr sz="7200"/>
          </a:p>
        </p:txBody>
      </p:sp>
      <p:sp>
        <p:nvSpPr>
          <p:cNvPr id="9" name="object 9"/>
          <p:cNvSpPr txBox="1"/>
          <p:nvPr/>
        </p:nvSpPr>
        <p:spPr>
          <a:xfrm>
            <a:off x="409013" y="4325344"/>
            <a:ext cx="1089279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Áður en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þú kaupir land eða byggir neitt þarftu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skilja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staðbundin skipulagslög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byggingarleyfi. Þetta efni útskýrir hvernig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reglugerðir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geta haft áhrif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tímaramma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þinn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fjárhagsáætlun og jafnvel möguleika þína á að opna.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Þú munt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læra hvaða spurningar þú eigir að spyrja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sveitarstjórnina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þína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hvaða skjöl þú þarft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útbúa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hvernig forðast má algengar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gildrur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leyfisveitingum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skipuleggja snemma getur sparað mánuði af töfum og þúsundir í endurgerð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lögfræðikostnaði.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1605" y="25"/>
            <a:ext cx="11691620" cy="6513830"/>
            <a:chOff x="391605" y="25"/>
            <a:chExt cx="11691620" cy="6513830"/>
          </a:xfrm>
        </p:grpSpPr>
        <p:sp>
          <p:nvSpPr>
            <p:cNvPr id="3" name="object 3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65982" y="25"/>
              <a:ext cx="452755" cy="2675890"/>
            </a:xfrm>
            <a:custGeom>
              <a:avLst/>
              <a:gdLst/>
              <a:ahLst/>
              <a:cxnLst/>
              <a:rect l="l" t="t" r="r" b="b"/>
              <a:pathLst>
                <a:path w="452754" h="2675890">
                  <a:moveTo>
                    <a:pt x="0" y="2675420"/>
                  </a:moveTo>
                  <a:lnTo>
                    <a:pt x="452424" y="2675420"/>
                  </a:lnTo>
                  <a:lnTo>
                    <a:pt x="452424" y="0"/>
                  </a:lnTo>
                  <a:lnTo>
                    <a:pt x="0" y="0"/>
                  </a:lnTo>
                  <a:lnTo>
                    <a:pt x="0" y="267542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5777" y="3230133"/>
              <a:ext cx="3013710" cy="0"/>
            </a:xfrm>
            <a:custGeom>
              <a:avLst/>
              <a:gdLst/>
              <a:ahLst/>
              <a:cxnLst/>
              <a:rect l="l" t="t" r="r" b="b"/>
              <a:pathLst>
                <a:path w="3013710">
                  <a:moveTo>
                    <a:pt x="0" y="0"/>
                  </a:moveTo>
                  <a:lnTo>
                    <a:pt x="301321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FERÐAMANNADVALAR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56335" y="3252767"/>
            <a:ext cx="231330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Skipulag 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ferðaþjónustulóða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áætlanagerð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reglugerðir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56693" y="141339"/>
            <a:ext cx="7672705" cy="2036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Reglugerðir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um alla Evrópu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eru misjafnar,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en öll lönd krefjast einhvers konar skipulags-, lóðaskiptingar- eða breytingar á notkun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leyfis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fyrir ferðamannagistingu—jafnvel fyrir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tímabundnar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eða flytjanlegar einingar eins og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jurta,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gistikúta eða smáhýsi. Þessar lagalegu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kröfur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eru ekki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bara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skrifræðishnökrar—þær fela í sér raunveruleg fjárhagsleg útgjöld sem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þarf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taka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með í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hagsýnu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upphafsreikningi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þínum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1036445" y="2112554"/>
            <a:ext cx="1742439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70" marR="5080" indent="-1905">
              <a:lnSpc>
                <a:spcPct val="100000"/>
              </a:lnSpc>
              <a:spcBef>
                <a:spcPts val="95"/>
              </a:spcBef>
            </a:pPr>
            <a:r>
              <a:rPr sz="3400" spc="-10" dirty="0">
                <a:solidFill>
                  <a:srgbClr val="FFFFFF"/>
                </a:solidFill>
              </a:rPr>
              <a:t>Yfirlit yfir Evrópu</a:t>
            </a:r>
            <a:endParaRPr sz="3400"/>
          </a:p>
        </p:txBody>
      </p:sp>
      <p:grpSp>
        <p:nvGrpSpPr>
          <p:cNvPr id="10" name="object 10"/>
          <p:cNvGrpSpPr/>
          <p:nvPr/>
        </p:nvGrpSpPr>
        <p:grpSpPr>
          <a:xfrm>
            <a:off x="3556294" y="2264408"/>
            <a:ext cx="8296275" cy="4512310"/>
            <a:chOff x="3556294" y="2264408"/>
            <a:chExt cx="8296275" cy="4512310"/>
          </a:xfrm>
        </p:grpSpPr>
        <p:sp>
          <p:nvSpPr>
            <p:cNvPr id="11" name="object 11"/>
            <p:cNvSpPr/>
            <p:nvPr/>
          </p:nvSpPr>
          <p:spPr>
            <a:xfrm>
              <a:off x="3568992" y="2277109"/>
              <a:ext cx="8270875" cy="398780"/>
            </a:xfrm>
            <a:custGeom>
              <a:avLst/>
              <a:gdLst/>
              <a:ahLst/>
              <a:cxnLst/>
              <a:rect l="l" t="t" r="r" b="b"/>
              <a:pathLst>
                <a:path w="8270875" h="398780">
                  <a:moveTo>
                    <a:pt x="8270583" y="0"/>
                  </a:moveTo>
                  <a:lnTo>
                    <a:pt x="1526882" y="0"/>
                  </a:lnTo>
                  <a:lnTo>
                    <a:pt x="0" y="0"/>
                  </a:lnTo>
                  <a:lnTo>
                    <a:pt x="0" y="398348"/>
                  </a:lnTo>
                  <a:lnTo>
                    <a:pt x="1526882" y="398348"/>
                  </a:lnTo>
                  <a:lnTo>
                    <a:pt x="8270583" y="398348"/>
                  </a:lnTo>
                  <a:lnTo>
                    <a:pt x="8270583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68992" y="2675445"/>
              <a:ext cx="1527175" cy="4088765"/>
            </a:xfrm>
            <a:custGeom>
              <a:avLst/>
              <a:gdLst/>
              <a:ahLst/>
              <a:cxnLst/>
              <a:rect l="l" t="t" r="r" b="b"/>
              <a:pathLst>
                <a:path w="1527175" h="4088765">
                  <a:moveTo>
                    <a:pt x="1526882" y="0"/>
                  </a:moveTo>
                  <a:lnTo>
                    <a:pt x="0" y="0"/>
                  </a:lnTo>
                  <a:lnTo>
                    <a:pt x="0" y="1891868"/>
                  </a:lnTo>
                  <a:lnTo>
                    <a:pt x="0" y="4088549"/>
                  </a:lnTo>
                  <a:lnTo>
                    <a:pt x="1526882" y="4088549"/>
                  </a:lnTo>
                  <a:lnTo>
                    <a:pt x="1526882" y="1891880"/>
                  </a:lnTo>
                  <a:lnTo>
                    <a:pt x="1526882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95874" y="2270758"/>
              <a:ext cx="0" cy="4499610"/>
            </a:xfrm>
            <a:custGeom>
              <a:avLst/>
              <a:gdLst/>
              <a:ahLst/>
              <a:cxnLst/>
              <a:rect l="l" t="t" r="r" b="b"/>
              <a:pathLst>
                <a:path h="4499609">
                  <a:moveTo>
                    <a:pt x="0" y="0"/>
                  </a:moveTo>
                  <a:lnTo>
                    <a:pt x="0" y="4499571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62644" y="2675450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62644" y="4567312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68994" y="2270758"/>
              <a:ext cx="0" cy="4499610"/>
            </a:xfrm>
            <a:custGeom>
              <a:avLst/>
              <a:gdLst/>
              <a:ahLst/>
              <a:cxnLst/>
              <a:rect l="l" t="t" r="r" b="b"/>
              <a:pathLst>
                <a:path h="4499609">
                  <a:moveTo>
                    <a:pt x="0" y="0"/>
                  </a:moveTo>
                  <a:lnTo>
                    <a:pt x="0" y="4499571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839576" y="2270758"/>
              <a:ext cx="0" cy="4499610"/>
            </a:xfrm>
            <a:custGeom>
              <a:avLst/>
              <a:gdLst/>
              <a:ahLst/>
              <a:cxnLst/>
              <a:rect l="l" t="t" r="r" b="b"/>
              <a:pathLst>
                <a:path h="4499609">
                  <a:moveTo>
                    <a:pt x="0" y="0"/>
                  </a:moveTo>
                  <a:lnTo>
                    <a:pt x="0" y="4499571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62644" y="2277108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62644" y="6763974"/>
              <a:ext cx="8283575" cy="0"/>
            </a:xfrm>
            <a:custGeom>
              <a:avLst/>
              <a:gdLst/>
              <a:ahLst/>
              <a:cxnLst/>
              <a:rect l="l" t="t" r="r" b="b"/>
              <a:pathLst>
                <a:path w="8283575">
                  <a:moveTo>
                    <a:pt x="0" y="0"/>
                  </a:moveTo>
                  <a:lnTo>
                    <a:pt x="8283282" y="0"/>
                  </a:lnTo>
                </a:path>
              </a:pathLst>
            </a:custGeom>
            <a:ln w="12700">
              <a:solidFill>
                <a:srgbClr val="076C6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3568241" y="2277108"/>
          <a:ext cx="8201659" cy="44862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145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Helstu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kröfur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solidFill>
                      <a:srgbClr val="EB7B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16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Írland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1638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Byggingarleyfi er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krafist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fyrir alla glamping-staði, jafnvel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einkalandi. </a:t>
                      </a:r>
                      <a:r>
                        <a:rPr sz="2000" spc="-3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Teagasc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sveitarstjórnir veita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leiðbeiningar.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 marR="98044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Landnotkun í dreifbýli og umhverfisuppbygging svæðisins þarf að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taka tillit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til.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Umhverfismat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fyrir viðkvæm svæði getur bætt við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5.000–10.000+ €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í kostnað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.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Skipulagsgjöld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5.000–10.000 €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Samþykki: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8–12 vikur (getur lengst vegna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andmæla)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6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Holland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81915" marR="2413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Verður að uppfylla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skipulagsreglugerðir ("bestemmingsplan")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afla umhverfislóða. Náttúruleyfi eru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nauðsynleg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nálægt verndarsvæðum.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Reglugerðir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sem þarf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 uppfylla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eru byggingarreglugerðir, </a:t>
                      </a:r>
                      <a:r>
                        <a:rPr sz="2000" spc="-3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brunavarnareglur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heilbrigðisreglur í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hverju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umdæmi.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(EIA) €2,000 –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€10,000+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Skipulagsgjöld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€4,000–€9,000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Samþykki: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12–16 vikur (þar með talið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umhverfismat)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1" name="object 21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22" name="object 22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 descr="A blue flag with yellow stars in the cent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1605" y="1650204"/>
            <a:ext cx="3423285" cy="3417570"/>
          </a:xfrm>
          <a:custGeom>
            <a:avLst/>
            <a:gdLst/>
            <a:ahLst/>
            <a:cxnLst/>
            <a:rect l="l" t="t" r="r" b="b"/>
            <a:pathLst>
              <a:path w="3423285" h="3417570">
                <a:moveTo>
                  <a:pt x="3423158" y="0"/>
                </a:moveTo>
                <a:lnTo>
                  <a:pt x="0" y="0"/>
                </a:lnTo>
                <a:lnTo>
                  <a:pt x="0" y="1959902"/>
                </a:lnTo>
                <a:lnTo>
                  <a:pt x="3568" y="1959902"/>
                </a:lnTo>
                <a:lnTo>
                  <a:pt x="1505" y="1978126"/>
                </a:lnTo>
                <a:lnTo>
                  <a:pt x="446" y="1997702"/>
                </a:lnTo>
                <a:lnTo>
                  <a:pt x="55" y="2017818"/>
                </a:lnTo>
                <a:lnTo>
                  <a:pt x="0" y="2037664"/>
                </a:lnTo>
                <a:lnTo>
                  <a:pt x="812" y="2080544"/>
                </a:lnTo>
                <a:lnTo>
                  <a:pt x="3235" y="2123104"/>
                </a:lnTo>
                <a:lnTo>
                  <a:pt x="7244" y="2165324"/>
                </a:lnTo>
                <a:lnTo>
                  <a:pt x="12816" y="2207184"/>
                </a:lnTo>
                <a:lnTo>
                  <a:pt x="19927" y="2248666"/>
                </a:lnTo>
                <a:lnTo>
                  <a:pt x="28554" y="2289751"/>
                </a:lnTo>
                <a:lnTo>
                  <a:pt x="38674" y="2330418"/>
                </a:lnTo>
                <a:lnTo>
                  <a:pt x="50263" y="2370649"/>
                </a:lnTo>
                <a:lnTo>
                  <a:pt x="63297" y="2410425"/>
                </a:lnTo>
                <a:lnTo>
                  <a:pt x="77754" y="2449725"/>
                </a:lnTo>
                <a:lnTo>
                  <a:pt x="93608" y="2488532"/>
                </a:lnTo>
                <a:lnTo>
                  <a:pt x="110839" y="2526825"/>
                </a:lnTo>
                <a:lnTo>
                  <a:pt x="129420" y="2564586"/>
                </a:lnTo>
                <a:lnTo>
                  <a:pt x="149330" y="2601795"/>
                </a:lnTo>
                <a:lnTo>
                  <a:pt x="170545" y="2638432"/>
                </a:lnTo>
                <a:lnTo>
                  <a:pt x="193041" y="2674480"/>
                </a:lnTo>
                <a:lnTo>
                  <a:pt x="216794" y="2709917"/>
                </a:lnTo>
                <a:lnTo>
                  <a:pt x="241782" y="2744726"/>
                </a:lnTo>
                <a:lnTo>
                  <a:pt x="267981" y="2778887"/>
                </a:lnTo>
                <a:lnTo>
                  <a:pt x="295367" y="2812380"/>
                </a:lnTo>
                <a:lnTo>
                  <a:pt x="323917" y="2845186"/>
                </a:lnTo>
                <a:lnTo>
                  <a:pt x="353607" y="2877286"/>
                </a:lnTo>
                <a:lnTo>
                  <a:pt x="384415" y="2908661"/>
                </a:lnTo>
                <a:lnTo>
                  <a:pt x="416315" y="2939292"/>
                </a:lnTo>
                <a:lnTo>
                  <a:pt x="449286" y="2969158"/>
                </a:lnTo>
                <a:lnTo>
                  <a:pt x="483303" y="2998242"/>
                </a:lnTo>
                <a:lnTo>
                  <a:pt x="518344" y="3026523"/>
                </a:lnTo>
                <a:lnTo>
                  <a:pt x="554383" y="3053983"/>
                </a:lnTo>
                <a:lnTo>
                  <a:pt x="591399" y="3080602"/>
                </a:lnTo>
                <a:lnTo>
                  <a:pt x="629368" y="3106360"/>
                </a:lnTo>
                <a:lnTo>
                  <a:pt x="668265" y="3131239"/>
                </a:lnTo>
                <a:lnTo>
                  <a:pt x="708069" y="3155220"/>
                </a:lnTo>
                <a:lnTo>
                  <a:pt x="748754" y="3178283"/>
                </a:lnTo>
                <a:lnTo>
                  <a:pt x="790298" y="3200408"/>
                </a:lnTo>
                <a:lnTo>
                  <a:pt x="832678" y="3221577"/>
                </a:lnTo>
                <a:lnTo>
                  <a:pt x="875869" y="3241770"/>
                </a:lnTo>
                <a:lnTo>
                  <a:pt x="919849" y="3260969"/>
                </a:lnTo>
                <a:lnTo>
                  <a:pt x="964593" y="3279153"/>
                </a:lnTo>
                <a:lnTo>
                  <a:pt x="1010079" y="3296303"/>
                </a:lnTo>
                <a:lnTo>
                  <a:pt x="1056283" y="3312401"/>
                </a:lnTo>
                <a:lnTo>
                  <a:pt x="1103181" y="3327426"/>
                </a:lnTo>
                <a:lnTo>
                  <a:pt x="1150750" y="3341361"/>
                </a:lnTo>
                <a:lnTo>
                  <a:pt x="1198966" y="3354184"/>
                </a:lnTo>
                <a:lnTo>
                  <a:pt x="1247807" y="3365878"/>
                </a:lnTo>
                <a:lnTo>
                  <a:pt x="1297248" y="3376423"/>
                </a:lnTo>
                <a:lnTo>
                  <a:pt x="1347266" y="3385799"/>
                </a:lnTo>
                <a:lnTo>
                  <a:pt x="1397838" y="3393988"/>
                </a:lnTo>
                <a:lnTo>
                  <a:pt x="1448939" y="3400969"/>
                </a:lnTo>
                <a:lnTo>
                  <a:pt x="1500548" y="3406725"/>
                </a:lnTo>
                <a:lnTo>
                  <a:pt x="1552639" y="3411235"/>
                </a:lnTo>
                <a:lnTo>
                  <a:pt x="1605191" y="3414480"/>
                </a:lnTo>
                <a:lnTo>
                  <a:pt x="1658178" y="3416442"/>
                </a:lnTo>
                <a:lnTo>
                  <a:pt x="1711579" y="3417100"/>
                </a:lnTo>
                <a:lnTo>
                  <a:pt x="1764979" y="3416445"/>
                </a:lnTo>
                <a:lnTo>
                  <a:pt x="1817966" y="3414492"/>
                </a:lnTo>
                <a:lnTo>
                  <a:pt x="1870518" y="3411261"/>
                </a:lnTo>
                <a:lnTo>
                  <a:pt x="1922609" y="3406770"/>
                </a:lnTo>
                <a:lnTo>
                  <a:pt x="1974218" y="3401039"/>
                </a:lnTo>
                <a:lnTo>
                  <a:pt x="2025319" y="3394086"/>
                </a:lnTo>
                <a:lnTo>
                  <a:pt x="2075891" y="3385930"/>
                </a:lnTo>
                <a:lnTo>
                  <a:pt x="2125909" y="3376590"/>
                </a:lnTo>
                <a:lnTo>
                  <a:pt x="2175350" y="3366085"/>
                </a:lnTo>
                <a:lnTo>
                  <a:pt x="2224191" y="3354434"/>
                </a:lnTo>
                <a:lnTo>
                  <a:pt x="2272407" y="3341656"/>
                </a:lnTo>
                <a:lnTo>
                  <a:pt x="2319976" y="3327769"/>
                </a:lnTo>
                <a:lnTo>
                  <a:pt x="2366874" y="3312793"/>
                </a:lnTo>
                <a:lnTo>
                  <a:pt x="2413078" y="3296747"/>
                </a:lnTo>
                <a:lnTo>
                  <a:pt x="2458564" y="3279649"/>
                </a:lnTo>
                <a:lnTo>
                  <a:pt x="2503308" y="3261519"/>
                </a:lnTo>
                <a:lnTo>
                  <a:pt x="2547288" y="3242375"/>
                </a:lnTo>
                <a:lnTo>
                  <a:pt x="2590479" y="3222236"/>
                </a:lnTo>
                <a:lnTo>
                  <a:pt x="2632859" y="3201121"/>
                </a:lnTo>
                <a:lnTo>
                  <a:pt x="2674403" y="3179050"/>
                </a:lnTo>
                <a:lnTo>
                  <a:pt x="2715088" y="3156040"/>
                </a:lnTo>
                <a:lnTo>
                  <a:pt x="2754892" y="3132111"/>
                </a:lnTo>
                <a:lnTo>
                  <a:pt x="2793789" y="3107282"/>
                </a:lnTo>
                <a:lnTo>
                  <a:pt x="2831758" y="3081572"/>
                </a:lnTo>
                <a:lnTo>
                  <a:pt x="2868774" y="3054999"/>
                </a:lnTo>
                <a:lnTo>
                  <a:pt x="2904813" y="3027583"/>
                </a:lnTo>
                <a:lnTo>
                  <a:pt x="2939854" y="2999343"/>
                </a:lnTo>
                <a:lnTo>
                  <a:pt x="2973871" y="2970297"/>
                </a:lnTo>
                <a:lnTo>
                  <a:pt x="3006842" y="2940464"/>
                </a:lnTo>
                <a:lnTo>
                  <a:pt x="3038742" y="2909864"/>
                </a:lnTo>
                <a:lnTo>
                  <a:pt x="3069550" y="2878514"/>
                </a:lnTo>
                <a:lnTo>
                  <a:pt x="3099240" y="2846435"/>
                </a:lnTo>
                <a:lnTo>
                  <a:pt x="3127790" y="2813645"/>
                </a:lnTo>
                <a:lnTo>
                  <a:pt x="3155176" y="2780163"/>
                </a:lnTo>
                <a:lnTo>
                  <a:pt x="3181375" y="2746007"/>
                </a:lnTo>
                <a:lnTo>
                  <a:pt x="3206363" y="2711197"/>
                </a:lnTo>
                <a:lnTo>
                  <a:pt x="3230116" y="2675752"/>
                </a:lnTo>
                <a:lnTo>
                  <a:pt x="3252612" y="2639691"/>
                </a:lnTo>
                <a:lnTo>
                  <a:pt x="3273827" y="2603032"/>
                </a:lnTo>
                <a:lnTo>
                  <a:pt x="3293737" y="2565794"/>
                </a:lnTo>
                <a:lnTo>
                  <a:pt x="3312318" y="2527997"/>
                </a:lnTo>
                <a:lnTo>
                  <a:pt x="3329549" y="2489659"/>
                </a:lnTo>
                <a:lnTo>
                  <a:pt x="3345403" y="2450799"/>
                </a:lnTo>
                <a:lnTo>
                  <a:pt x="3359860" y="2411437"/>
                </a:lnTo>
                <a:lnTo>
                  <a:pt x="3372894" y="2371590"/>
                </a:lnTo>
                <a:lnTo>
                  <a:pt x="3384483" y="2331278"/>
                </a:lnTo>
                <a:lnTo>
                  <a:pt x="3394603" y="2290521"/>
                </a:lnTo>
                <a:lnTo>
                  <a:pt x="3403230" y="2249335"/>
                </a:lnTo>
                <a:lnTo>
                  <a:pt x="3410341" y="2207742"/>
                </a:lnTo>
                <a:lnTo>
                  <a:pt x="3415913" y="2165759"/>
                </a:lnTo>
                <a:lnTo>
                  <a:pt x="3419922" y="2123406"/>
                </a:lnTo>
                <a:lnTo>
                  <a:pt x="3422345" y="2080701"/>
                </a:lnTo>
                <a:lnTo>
                  <a:pt x="3423158" y="2037664"/>
                </a:lnTo>
                <a:lnTo>
                  <a:pt x="3423102" y="2018223"/>
                </a:lnTo>
                <a:lnTo>
                  <a:pt x="3422711" y="1998783"/>
                </a:lnTo>
                <a:lnTo>
                  <a:pt x="3421652" y="1979342"/>
                </a:lnTo>
                <a:lnTo>
                  <a:pt x="3419589" y="1959902"/>
                </a:lnTo>
                <a:lnTo>
                  <a:pt x="3423158" y="1959902"/>
                </a:lnTo>
                <a:lnTo>
                  <a:pt x="3423158" y="0"/>
                </a:lnTo>
                <a:close/>
              </a:path>
            </a:pathLst>
          </a:custGeom>
          <a:solidFill>
            <a:srgbClr val="459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65982" y="25"/>
            <a:ext cx="452755" cy="676910"/>
          </a:xfrm>
          <a:custGeom>
            <a:avLst/>
            <a:gdLst/>
            <a:ahLst/>
            <a:cxnLst/>
            <a:rect l="l" t="t" r="r" b="b"/>
            <a:pathLst>
              <a:path w="452754" h="676910">
                <a:moveTo>
                  <a:pt x="0" y="676846"/>
                </a:moveTo>
                <a:lnTo>
                  <a:pt x="452424" y="676846"/>
                </a:lnTo>
                <a:lnTo>
                  <a:pt x="452424" y="0"/>
                </a:lnTo>
                <a:lnTo>
                  <a:pt x="0" y="0"/>
                </a:lnTo>
                <a:lnTo>
                  <a:pt x="0" y="676846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35407" y="2284378"/>
            <a:ext cx="127000" cy="5994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Mynd 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Savill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5407" y="1755886"/>
            <a:ext cx="127000" cy="528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Bell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-tjald</a:t>
            </a:r>
            <a:endParaRPr sz="10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549427" y="272176"/>
          <a:ext cx="11334115" cy="5767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3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145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05"/>
                        </a:spcBef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 marL="494665" marR="795655" indent="-1905">
                        <a:lnSpc>
                          <a:spcPct val="100000"/>
                        </a:lnSpc>
                      </a:pPr>
                      <a:r>
                        <a:rPr sz="3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Yfirlit yfir</a:t>
                      </a:r>
                      <a:r>
                        <a:rPr sz="3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Evrópu</a:t>
                      </a:r>
                      <a:endParaRPr sz="3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76C6D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Helstu </a:t>
                      </a: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kröfur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68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76C6D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Slóvenía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58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Sterkur stuðningur við vistferðamennsku. Glamping er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talið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lúxusflokkur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"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umfram staðla"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sem krefst samræmis við strangar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hönnunar-, umhverfis-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gestrisni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staðla.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Skipulagsgjöld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€3.000–€7.000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23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Samþykki: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8–14 vikur, fer eftir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viðkvæmni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svæðis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583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76C6D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1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Ítalía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2865" marR="4749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eftir svæðum. Til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dæmis stýrir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Piedmont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"glamping"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eingöngu á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skráðum tjaldstæðum.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Agriturismo-lögin gilda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oft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dreifbýlissvæðum. Staðbundnar sveitarstjórnir sjá um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leyfi.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Skipulagsgjöld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€3.000–€7.000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 marR="870585" indent="-635">
                        <a:lnSpc>
                          <a:spcPct val="100000"/>
                        </a:lnSpc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Lögfræðiráðgjöf/skipulagsráðgjöf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(ef flókið) 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€500–€2,000   Samþykki: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Breytileg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eftir svæðum – 10 til 20 vikur eru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algengar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194">
                <a:tc rowSpan="2">
                  <a:txBody>
                    <a:bodyPr/>
                    <a:lstStyle/>
                    <a:p>
                      <a:pPr marL="313055" marR="40449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2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Ferðaþjónustuskipulag, </a:t>
                      </a:r>
                      <a:r>
                        <a:rPr sz="2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skipulag </a:t>
                      </a:r>
                      <a:r>
                        <a:rPr sz="28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reglugerðir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076C6D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2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16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4925" marB="0">
                    <a:lnR w="12700">
                      <a:solidFill>
                        <a:srgbClr val="076C6D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Ísland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62865" marR="1212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Verður að sækja um hjá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Umhverfisstofnun (Environment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Agency)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sveitarstjórnum. Verkefni í dreifbýli eða viðkvæmum svæðum krefjast áhrifagreiningar.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Umhverfisvænt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hönnun er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nauðsynleg.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 marR="857250" indent="-635">
                        <a:lnSpc>
                          <a:spcPct val="100000"/>
                        </a:lnSpc>
                      </a:pPr>
                      <a:r>
                        <a:rPr sz="2000" b="1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Umferðar- og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aðkomurannsóknir eða hljóðminnkun €1.</a:t>
                      </a: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000–€3.000 </a:t>
                      </a:r>
                      <a:r>
                        <a:rPr sz="2000" b="1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Kostnaður við skipulagsvinnu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€6.000–€12.000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62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Samþykki: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10–16 vikur, oft innifelur vistfræðilega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yfirferð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 descr="A blue flag with yellow stars in the center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FRÁBÆRAR DVALIR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FERÐAMANNADVALIR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53542" y="163123"/>
            <a:ext cx="45758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dirty="0">
                <a:solidFill>
                  <a:srgbClr val="EB7B69"/>
                </a:solidFill>
                <a:latin typeface="Calibri"/>
                <a:cs typeface="Calibri"/>
              </a:rPr>
              <a:t>Yfirlit yfir leyfi eftir </a:t>
            </a:r>
            <a:r>
              <a:rPr sz="3200" b="0" spc="-10" dirty="0">
                <a:solidFill>
                  <a:srgbClr val="EB7B69"/>
                </a:solidFill>
                <a:latin typeface="Calibri"/>
                <a:cs typeface="Calibri"/>
              </a:rPr>
              <a:t>löndum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71329" y="268583"/>
            <a:ext cx="5878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Hvernig </a:t>
            </a:r>
            <a:r>
              <a:rPr sz="1800" u="sng" spc="-80" dirty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á að </a:t>
            </a:r>
            <a:r>
              <a:rPr sz="1800" u="sng" dirty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hefja, setja upp og byggja </a:t>
            </a:r>
            <a:r>
              <a:rPr sz="1800" u="sng" spc="-10" dirty="0">
                <a:solidFill>
                  <a:srgbClr val="459496"/>
                </a:solidFill>
                <a:uFill>
                  <a:solidFill>
                    <a:srgbClr val="459496"/>
                  </a:solidFill>
                </a:uFill>
                <a:latin typeface="Calibri"/>
                <a:cs typeface="Calibri"/>
                <a:hlinkClick r:id="rId2"/>
              </a:rPr>
              <a:t>arðbæran glamping-rekstur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36550" y="927460"/>
          <a:ext cx="11499850" cy="5208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9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3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Land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Kostir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2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Leyfi og lagalegar </a:t>
                      </a: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athugasemdir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22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Ábendingar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EB7B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Ítalía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Væntanlegur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landbúnaðarferðamennska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15113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Þarf leyfi fyrir hverja einingu; skipulagsáætlun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verður að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heimila ferðamannastarfsemi (oftast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agriturismo)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€3,000 – </a:t>
                      </a:r>
                      <a:r>
                        <a:rPr sz="2000" b="1" spc="-10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€7,000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74104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Notaðu land merkt sem agriturismo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 að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einfalda samþykki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Írland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115570">
                        <a:lnSpc>
                          <a:spcPct val="100000"/>
                        </a:lnSpc>
                        <a:spcBef>
                          <a:spcPts val="127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Mikil eftirspurn eftir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 landbúnaðarferðaþjónustu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á landsbyggðinni, LEADER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-fjármögnun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12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18986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Fullt byggingarleyfi krafist,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jafnvel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fyrir tjöld eða kassa; bundið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ferðamannanýtingu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í landnotkun. </a:t>
                      </a:r>
                      <a:r>
                        <a:rPr sz="2000" b="1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€5.000 – </a:t>
                      </a:r>
                      <a:r>
                        <a:rPr sz="2000" b="1" spc="-10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€10.000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6540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Forskoðun umsóknar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hjá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héraðsstjórn er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nauðsynleg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Slóvenía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19113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Sterkur stuðningur við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græna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ferðaþjónustu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28067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Ferðaþjónustu verður að heimila í skipulagsáætlun; Natura 2000 svæði eru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mjög takmörkuð. </a:t>
                      </a:r>
                      <a:r>
                        <a:rPr sz="2000" b="1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€3,000 – </a:t>
                      </a:r>
                      <a:r>
                        <a:rPr sz="2000" b="1" spc="-10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€7,000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42799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Skipulagsfulltrúar sveitarfélaga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eru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lykilsamstarfsaðilar—byggið upp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snemma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tengsl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Holland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66040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Tæknivænn,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umhverfismeðvitaður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ferðamannahópur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31242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Podar/kofar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þurfa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sveitarstjórnarsamþykki;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í flestum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hverfum eru eingöngu leyfðar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byggingar án jarðefnaeldsneytis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sz="2000">
                        <a:latin typeface="Calibri"/>
                        <a:cs typeface="Calibri"/>
                      </a:endParaRPr>
                    </a:p>
                    <a:p>
                      <a:pPr marL="5080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€4,000 – </a:t>
                      </a:r>
                      <a:r>
                        <a:rPr sz="2000" b="1" spc="-10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€9,000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0" marR="3111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Einblínið á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sjálfbærni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hringrásarhagkerfi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til að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opna fyrir styrki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Ísland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  <a:solidFill>
                      <a:srgbClr val="459496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110299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Einstök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náttúruupplifun,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lítil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samkeppni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78740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Allar landframkvæmdir (jafnvel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tímabundnar)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krefjast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samþykkis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sveitarstjórnar </a:t>
                      </a:r>
                      <a:r>
                        <a:rPr sz="2000" spc="-25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og </a:t>
                      </a: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umhverfismats. </a:t>
                      </a:r>
                      <a:r>
                        <a:rPr sz="2000" b="1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€6.000 – </a:t>
                      </a:r>
                      <a:r>
                        <a:rPr sz="2000" b="1" spc="-10" dirty="0">
                          <a:solidFill>
                            <a:srgbClr val="076C6D"/>
                          </a:solidFill>
                          <a:latin typeface="Calibri"/>
                          <a:cs typeface="Calibri"/>
                        </a:rPr>
                        <a:t>€12.000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165" marR="3511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00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Notaðu </a:t>
                      </a:r>
                      <a:r>
                        <a:rPr sz="2000" spc="-1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mannvirki með litlum umhverfisáhrifum; íhugaðu árstíðabundnar/færibærar </a:t>
                      </a:r>
                      <a:r>
                        <a:rPr sz="2000" spc="-20" dirty="0">
                          <a:solidFill>
                            <a:srgbClr val="484848"/>
                          </a:solidFill>
                          <a:latin typeface="Calibri"/>
                          <a:cs typeface="Calibri"/>
                        </a:rPr>
                        <a:t>einingar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76C6D"/>
                      </a:solidFill>
                      <a:prstDash val="solid"/>
                    </a:lnL>
                    <a:lnR w="12700">
                      <a:solidFill>
                        <a:srgbClr val="076C6D"/>
                      </a:solidFill>
                      <a:prstDash val="solid"/>
                    </a:lnR>
                    <a:lnT w="12700">
                      <a:solidFill>
                        <a:srgbClr val="076C6D"/>
                      </a:solidFill>
                      <a:prstDash val="solid"/>
                    </a:lnT>
                    <a:lnB w="12700">
                      <a:solidFill>
                        <a:srgbClr val="076C6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HÖGNA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5965" y="1104708"/>
            <a:ext cx="9115425" cy="435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hverju landi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eru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byggingar-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skipulagsreglur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fyrir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ferðaþjónustu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mismunandi,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en almenna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reglan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er…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2400">
              <a:latin typeface="Calibri"/>
              <a:cs typeface="Calibri"/>
            </a:endParaRPr>
          </a:p>
          <a:p>
            <a:pPr marL="354965" marR="160655" indent="-342900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solidFill>
                  <a:srgbClr val="EB7B69"/>
                </a:solidFill>
                <a:latin typeface="Calibri"/>
                <a:cs typeface="Calibri"/>
              </a:rPr>
              <a:t>Skipulagsyfirvöldum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ber lagaleg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skylda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til að setja fram markmið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um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gistingu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þróunaráætlunum, þar á meðal svæði fyrir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ferðalanga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aðra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gistingu tengda ferðaþjónustu. </a:t>
            </a:r>
            <a:r>
              <a:rPr sz="24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Gisting </a:t>
            </a:r>
            <a:r>
              <a:rPr sz="2400" u="sng" spc="-3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fyrir ferðalanga </a:t>
            </a:r>
            <a:r>
              <a:rPr sz="24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og þróunaráætlun sveitarstjórnar</a:t>
            </a:r>
            <a:r>
              <a:rPr sz="24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 2021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EB7B69"/>
              </a:buClr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355600" marR="15494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Skrifstofa </a:t>
            </a:r>
            <a:r>
              <a:rPr sz="2400" b="1" u="sng" spc="-10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3"/>
              </a:rPr>
              <a:t>skipulagsstjóra </a:t>
            </a:r>
            <a:r>
              <a:rPr sz="2400" u="none" dirty="0">
                <a:solidFill>
                  <a:srgbClr val="001D35"/>
                </a:solidFill>
                <a:latin typeface="Calibri"/>
                <a:cs typeface="Calibri"/>
              </a:rPr>
              <a:t>hefur undirstrikað mikilvægi trausts sönnunargagnagrunns fyrir þróunaráætlanir og </a:t>
            </a:r>
            <a:r>
              <a:rPr sz="2400" u="none" spc="-10" dirty="0">
                <a:solidFill>
                  <a:srgbClr val="001D35"/>
                </a:solidFill>
                <a:latin typeface="Calibri"/>
                <a:cs typeface="Calibri"/>
              </a:rPr>
              <a:t>húsnæðisstefnur.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604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95"/>
              </a:spcBef>
            </a:pPr>
            <a:r>
              <a:rPr dirty="0"/>
              <a:t>Í hverju landi gilda </a:t>
            </a:r>
            <a:r>
              <a:rPr spc="-10" dirty="0"/>
              <a:t>mismunandi </a:t>
            </a:r>
            <a:r>
              <a:rPr dirty="0"/>
              <a:t>byggingar- og </a:t>
            </a:r>
            <a:r>
              <a:rPr spc="-10" dirty="0"/>
              <a:t>skipulagsreglugerðir </a:t>
            </a:r>
            <a:r>
              <a:rPr spc="-25" dirty="0"/>
              <a:t>um ferðaþjónustu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948932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b="1" spc="-25" dirty="0">
                <a:latin typeface="Calibri"/>
                <a:cs typeface="Calibri"/>
              </a:rPr>
              <a:t>43</a:t>
            </a:fld>
            <a:endParaRPr b="1" spc="-2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  <a:hlinkClick r:id="rId2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9604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95"/>
              </a:spcBef>
            </a:pPr>
            <a:r>
              <a:rPr dirty="0"/>
              <a:t>Í hverju landi gilda </a:t>
            </a:r>
            <a:r>
              <a:rPr spc="-10" dirty="0"/>
              <a:t>mismunandi reglugerðir </a:t>
            </a:r>
            <a:r>
              <a:rPr dirty="0"/>
              <a:t>um byggingu og skipulag </a:t>
            </a:r>
            <a:r>
              <a:rPr spc="-25" dirty="0"/>
              <a:t>ferðaþjónustuhúsnæðis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948932"/>
            <a:ext cx="3222625" cy="0"/>
          </a:xfrm>
          <a:custGeom>
            <a:avLst/>
            <a:gdLst/>
            <a:ahLst/>
            <a:cxnLst/>
            <a:rect l="l" t="t" r="r" b="b"/>
            <a:pathLst>
              <a:path w="3222625">
                <a:moveTo>
                  <a:pt x="0" y="0"/>
                </a:moveTo>
                <a:lnTo>
                  <a:pt x="3222167" y="0"/>
                </a:lnTo>
              </a:path>
            </a:pathLst>
          </a:custGeom>
          <a:ln w="19050">
            <a:solidFill>
              <a:srgbClr val="FAA6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47" y="5882246"/>
            <a:ext cx="723808" cy="72050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5965" y="1104708"/>
            <a:ext cx="8818245" cy="562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1496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Áætlanir </a:t>
            </a:r>
            <a:r>
              <a:rPr sz="2400" b="1" u="sng" spc="-10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um þróun </a:t>
            </a:r>
            <a:r>
              <a:rPr sz="2400" b="1" u="sng" spc="-25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</a:rPr>
              <a:t>ferðaþjónustunnar </a:t>
            </a:r>
            <a:r>
              <a:rPr sz="2400" u="none" dirty="0">
                <a:solidFill>
                  <a:srgbClr val="001D35"/>
                </a:solidFill>
                <a:latin typeface="Calibri"/>
                <a:cs typeface="Calibri"/>
              </a:rPr>
              <a:t>ættu einnig að taka tillit til þátta </a:t>
            </a:r>
            <a:r>
              <a:rPr sz="2400" u="none" spc="-20" dirty="0">
                <a:solidFill>
                  <a:srgbClr val="001D35"/>
                </a:solidFill>
                <a:latin typeface="Calibri"/>
                <a:cs typeface="Calibri"/>
              </a:rPr>
              <a:t>eins og </a:t>
            </a:r>
            <a:r>
              <a:rPr sz="2400" u="none" spc="-10" dirty="0">
                <a:solidFill>
                  <a:srgbClr val="001D35"/>
                </a:solidFill>
                <a:latin typeface="Calibri"/>
                <a:cs typeface="Calibri"/>
              </a:rPr>
              <a:t>að laða að </a:t>
            </a:r>
            <a:r>
              <a:rPr sz="2400" u="none" dirty="0">
                <a:solidFill>
                  <a:srgbClr val="001D35"/>
                </a:solidFill>
                <a:latin typeface="Calibri"/>
                <a:cs typeface="Calibri"/>
              </a:rPr>
              <a:t>ferðamenn, bæta þjónustu og aðstöðu og </a:t>
            </a:r>
            <a:r>
              <a:rPr sz="2400" u="none" spc="-10" dirty="0">
                <a:solidFill>
                  <a:srgbClr val="001D35"/>
                </a:solidFill>
                <a:latin typeface="Calibri"/>
                <a:cs typeface="Calibri"/>
              </a:rPr>
              <a:t>stuðla að sjálfbærum vexti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  <a:buClr>
                <a:srgbClr val="EB7B69"/>
              </a:buClr>
              <a:buFont typeface="Arial"/>
              <a:buChar char="•"/>
            </a:pPr>
            <a:endParaRPr sz="2400">
              <a:latin typeface="Calibri"/>
              <a:cs typeface="Calibri"/>
            </a:endParaRPr>
          </a:p>
          <a:p>
            <a:pPr marL="355600" marR="140335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b="1" u="sng" spc="-10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Failte </a:t>
            </a:r>
            <a:r>
              <a:rPr sz="2400" b="1" u="sng" dirty="0">
                <a:solidFill>
                  <a:srgbClr val="EB7B69"/>
                </a:solidFill>
                <a:uFill>
                  <a:solidFill>
                    <a:srgbClr val="EB7B69"/>
                  </a:solidFill>
                </a:uFill>
                <a:latin typeface="Calibri"/>
                <a:cs typeface="Calibri"/>
                <a:hlinkClick r:id="rId4"/>
              </a:rPr>
              <a:t>Ireland </a:t>
            </a:r>
            <a:r>
              <a:rPr sz="2400" u="none" dirty="0">
                <a:solidFill>
                  <a:srgbClr val="001D35"/>
                </a:solidFill>
                <a:latin typeface="Calibri"/>
                <a:cs typeface="Calibri"/>
              </a:rPr>
              <a:t>veitir </a:t>
            </a:r>
            <a:r>
              <a:rPr sz="2400" u="none" spc="-10" dirty="0">
                <a:solidFill>
                  <a:srgbClr val="001D35"/>
                </a:solidFill>
                <a:latin typeface="Calibri"/>
                <a:cs typeface="Calibri"/>
              </a:rPr>
              <a:t>úrræði </a:t>
            </a:r>
            <a:r>
              <a:rPr sz="2400" u="none" dirty="0">
                <a:solidFill>
                  <a:srgbClr val="001D35"/>
                </a:solidFill>
                <a:latin typeface="Calibri"/>
                <a:cs typeface="Calibri"/>
              </a:rPr>
              <a:t>og stuðning við </a:t>
            </a:r>
            <a:r>
              <a:rPr sz="2400" u="none" spc="-10" dirty="0">
                <a:solidFill>
                  <a:srgbClr val="001D35"/>
                </a:solidFill>
                <a:latin typeface="Calibri"/>
                <a:cs typeface="Calibri"/>
              </a:rPr>
              <a:t>ferðaþróun, </a:t>
            </a:r>
            <a:r>
              <a:rPr sz="2400" u="none" dirty="0">
                <a:solidFill>
                  <a:srgbClr val="001D35"/>
                </a:solidFill>
                <a:latin typeface="Calibri"/>
                <a:cs typeface="Calibri"/>
              </a:rPr>
              <a:t>þar á meðal fjárfestingarstyrki og fjármögnunaráætlanir </a:t>
            </a:r>
            <a:r>
              <a:rPr sz="2400" u="none" spc="-25" dirty="0">
                <a:solidFill>
                  <a:srgbClr val="001D35"/>
                </a:solidFill>
                <a:latin typeface="Calibri"/>
                <a:cs typeface="Calibri"/>
              </a:rPr>
              <a:t>fyrir </a:t>
            </a:r>
            <a:r>
              <a:rPr sz="2400" u="none" spc="-10" dirty="0">
                <a:solidFill>
                  <a:srgbClr val="001D35"/>
                </a:solidFill>
                <a:latin typeface="Calibri"/>
                <a:cs typeface="Calibri"/>
              </a:rPr>
              <a:t>verkefni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stuttu máli eru skipulags- og leyfisferlar ekki bara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formlegur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pappírsvinna –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þeir eru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nauðsynleg verkfæri til að byggja upp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sjálfbæra,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löglega og farsæla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ferðaþjónustustarfsemi.</a:t>
            </a:r>
            <a:endParaRPr sz="2400">
              <a:latin typeface="Calibri"/>
              <a:cs typeface="Calibri"/>
            </a:endParaRPr>
          </a:p>
          <a:p>
            <a:pPr marL="535940">
              <a:lnSpc>
                <a:spcPct val="100000"/>
              </a:lnSpc>
              <a:spcBef>
                <a:spcPts val="1185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535940" marR="4623435">
              <a:lnSpc>
                <a:spcPts val="2300"/>
              </a:lnSpc>
              <a:spcBef>
                <a:spcPts val="130"/>
              </a:spcBef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Fá sérstök leyfi fyrir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glamping-svæði </a:t>
            </a:r>
            <a:r>
              <a:rPr sz="1600" u="sng" spc="-2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  Teagasc –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skipulagsleyfi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fyrir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6"/>
              </a:rPr>
              <a:t>glamping</a:t>
            </a:r>
            <a:endParaRPr sz="1600">
              <a:latin typeface="Calibri"/>
              <a:cs typeface="Calibri"/>
            </a:endParaRPr>
          </a:p>
          <a:p>
            <a:pPr marL="535940">
              <a:lnSpc>
                <a:spcPct val="100000"/>
              </a:lnSpc>
              <a:spcBef>
                <a:spcPts val="250"/>
              </a:spcBef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Þarftu skipulagsleyfi fyrir glamping-svæði og hvaða tegund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leyfis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þarftu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2"/>
              </a:rPr>
              <a:t>?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b="1" spc="-25" dirty="0">
                <a:latin typeface="Calibri"/>
                <a:cs typeface="Calibri"/>
              </a:rPr>
              <a:t>44</a:t>
            </a:fld>
            <a:endParaRPr b="1" spc="-25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188" y="0"/>
            <a:ext cx="3820795" cy="6578600"/>
            <a:chOff x="198188" y="0"/>
            <a:chExt cx="3820795" cy="65786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group of people working on a project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3472980" y="0"/>
                  </a:moveTo>
                  <a:lnTo>
                    <a:pt x="324294" y="0"/>
                  </a:lnTo>
                  <a:lnTo>
                    <a:pt x="276371" y="3516"/>
                  </a:lnTo>
                  <a:lnTo>
                    <a:pt x="230632" y="13729"/>
                  </a:lnTo>
                  <a:lnTo>
                    <a:pt x="187577" y="30139"/>
                  </a:lnTo>
                  <a:lnTo>
                    <a:pt x="147710" y="52244"/>
                  </a:lnTo>
                  <a:lnTo>
                    <a:pt x="111531" y="79542"/>
                  </a:lnTo>
                  <a:lnTo>
                    <a:pt x="79542" y="111531"/>
                  </a:lnTo>
                  <a:lnTo>
                    <a:pt x="52244" y="147710"/>
                  </a:lnTo>
                  <a:lnTo>
                    <a:pt x="30139" y="187577"/>
                  </a:lnTo>
                  <a:lnTo>
                    <a:pt x="13729" y="230632"/>
                  </a:lnTo>
                  <a:lnTo>
                    <a:pt x="3516" y="276371"/>
                  </a:lnTo>
                  <a:lnTo>
                    <a:pt x="0" y="324294"/>
                  </a:lnTo>
                  <a:lnTo>
                    <a:pt x="0" y="1621447"/>
                  </a:lnTo>
                  <a:lnTo>
                    <a:pt x="3516" y="1669370"/>
                  </a:lnTo>
                  <a:lnTo>
                    <a:pt x="13729" y="1715109"/>
                  </a:lnTo>
                  <a:lnTo>
                    <a:pt x="30139" y="1758163"/>
                  </a:lnTo>
                  <a:lnTo>
                    <a:pt x="52244" y="1798031"/>
                  </a:lnTo>
                  <a:lnTo>
                    <a:pt x="79542" y="1834210"/>
                  </a:lnTo>
                  <a:lnTo>
                    <a:pt x="111531" y="1866199"/>
                  </a:lnTo>
                  <a:lnTo>
                    <a:pt x="147710" y="1893497"/>
                  </a:lnTo>
                  <a:lnTo>
                    <a:pt x="187577" y="1915601"/>
                  </a:lnTo>
                  <a:lnTo>
                    <a:pt x="230632" y="1932011"/>
                  </a:lnTo>
                  <a:lnTo>
                    <a:pt x="276371" y="1942225"/>
                  </a:lnTo>
                  <a:lnTo>
                    <a:pt x="324294" y="1945741"/>
                  </a:lnTo>
                  <a:lnTo>
                    <a:pt x="3472980" y="1945741"/>
                  </a:lnTo>
                  <a:lnTo>
                    <a:pt x="3520903" y="1942225"/>
                  </a:lnTo>
                  <a:lnTo>
                    <a:pt x="3566643" y="1932011"/>
                  </a:lnTo>
                  <a:lnTo>
                    <a:pt x="3609699" y="1915601"/>
                  </a:lnTo>
                  <a:lnTo>
                    <a:pt x="3649567" y="1893497"/>
                  </a:lnTo>
                  <a:lnTo>
                    <a:pt x="3685748" y="1866199"/>
                  </a:lnTo>
                  <a:lnTo>
                    <a:pt x="3717739" y="1834210"/>
                  </a:lnTo>
                  <a:lnTo>
                    <a:pt x="3745038" y="1798031"/>
                  </a:lnTo>
                  <a:lnTo>
                    <a:pt x="3767145" y="1758163"/>
                  </a:lnTo>
                  <a:lnTo>
                    <a:pt x="3783556" y="1715109"/>
                  </a:lnTo>
                  <a:lnTo>
                    <a:pt x="3793770" y="1669370"/>
                  </a:lnTo>
                  <a:lnTo>
                    <a:pt x="3797287" y="1621447"/>
                  </a:lnTo>
                  <a:lnTo>
                    <a:pt x="3797287" y="324294"/>
                  </a:lnTo>
                  <a:lnTo>
                    <a:pt x="3793770" y="276371"/>
                  </a:lnTo>
                  <a:lnTo>
                    <a:pt x="3783556" y="230632"/>
                  </a:lnTo>
                  <a:lnTo>
                    <a:pt x="3767145" y="187577"/>
                  </a:lnTo>
                  <a:lnTo>
                    <a:pt x="3745038" y="147710"/>
                  </a:lnTo>
                  <a:lnTo>
                    <a:pt x="3717739" y="111531"/>
                  </a:lnTo>
                  <a:lnTo>
                    <a:pt x="3685748" y="79542"/>
                  </a:lnTo>
                  <a:lnTo>
                    <a:pt x="3649567" y="52244"/>
                  </a:lnTo>
                  <a:lnTo>
                    <a:pt x="3609699" y="30139"/>
                  </a:lnTo>
                  <a:lnTo>
                    <a:pt x="3566643" y="13729"/>
                  </a:lnTo>
                  <a:lnTo>
                    <a:pt x="3520903" y="3516"/>
                  </a:lnTo>
                  <a:lnTo>
                    <a:pt x="3472980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0" y="324294"/>
                  </a:moveTo>
                  <a:lnTo>
                    <a:pt x="3516" y="276371"/>
                  </a:lnTo>
                  <a:lnTo>
                    <a:pt x="13729" y="230632"/>
                  </a:lnTo>
                  <a:lnTo>
                    <a:pt x="30139" y="187577"/>
                  </a:lnTo>
                  <a:lnTo>
                    <a:pt x="52244" y="147710"/>
                  </a:lnTo>
                  <a:lnTo>
                    <a:pt x="79542" y="111531"/>
                  </a:lnTo>
                  <a:lnTo>
                    <a:pt x="111531" y="79542"/>
                  </a:lnTo>
                  <a:lnTo>
                    <a:pt x="147710" y="52244"/>
                  </a:lnTo>
                  <a:lnTo>
                    <a:pt x="187577" y="30139"/>
                  </a:lnTo>
                  <a:lnTo>
                    <a:pt x="230632" y="13729"/>
                  </a:lnTo>
                  <a:lnTo>
                    <a:pt x="276371" y="3516"/>
                  </a:lnTo>
                  <a:lnTo>
                    <a:pt x="324294" y="0"/>
                  </a:lnTo>
                  <a:lnTo>
                    <a:pt x="3472980" y="0"/>
                  </a:lnTo>
                  <a:lnTo>
                    <a:pt x="3520903" y="3516"/>
                  </a:lnTo>
                  <a:lnTo>
                    <a:pt x="3566643" y="13729"/>
                  </a:lnTo>
                  <a:lnTo>
                    <a:pt x="3609699" y="30139"/>
                  </a:lnTo>
                  <a:lnTo>
                    <a:pt x="3649567" y="52244"/>
                  </a:lnTo>
                  <a:lnTo>
                    <a:pt x="3685748" y="79542"/>
                  </a:lnTo>
                  <a:lnTo>
                    <a:pt x="3717739" y="111531"/>
                  </a:lnTo>
                  <a:lnTo>
                    <a:pt x="3745038" y="147710"/>
                  </a:lnTo>
                  <a:lnTo>
                    <a:pt x="3767145" y="187577"/>
                  </a:lnTo>
                  <a:lnTo>
                    <a:pt x="3783556" y="230632"/>
                  </a:lnTo>
                  <a:lnTo>
                    <a:pt x="3793770" y="276371"/>
                  </a:lnTo>
                  <a:lnTo>
                    <a:pt x="3797287" y="324294"/>
                  </a:lnTo>
                  <a:lnTo>
                    <a:pt x="3797287" y="1621447"/>
                  </a:lnTo>
                  <a:lnTo>
                    <a:pt x="3793770" y="1669370"/>
                  </a:lnTo>
                  <a:lnTo>
                    <a:pt x="3783556" y="1715109"/>
                  </a:lnTo>
                  <a:lnTo>
                    <a:pt x="3767145" y="1758163"/>
                  </a:lnTo>
                  <a:lnTo>
                    <a:pt x="3745038" y="1798031"/>
                  </a:lnTo>
                  <a:lnTo>
                    <a:pt x="3717739" y="1834210"/>
                  </a:lnTo>
                  <a:lnTo>
                    <a:pt x="3685748" y="1866199"/>
                  </a:lnTo>
                  <a:lnTo>
                    <a:pt x="3649567" y="1893497"/>
                  </a:lnTo>
                  <a:lnTo>
                    <a:pt x="3609699" y="1915601"/>
                  </a:lnTo>
                  <a:lnTo>
                    <a:pt x="3566643" y="1932011"/>
                  </a:lnTo>
                  <a:lnTo>
                    <a:pt x="3520903" y="1942225"/>
                  </a:lnTo>
                  <a:lnTo>
                    <a:pt x="3472980" y="1945741"/>
                  </a:lnTo>
                  <a:lnTo>
                    <a:pt x="324294" y="1945741"/>
                  </a:lnTo>
                  <a:lnTo>
                    <a:pt x="276371" y="1942225"/>
                  </a:lnTo>
                  <a:lnTo>
                    <a:pt x="230632" y="1932011"/>
                  </a:lnTo>
                  <a:lnTo>
                    <a:pt x="187577" y="1915601"/>
                  </a:lnTo>
                  <a:lnTo>
                    <a:pt x="147710" y="1893497"/>
                  </a:lnTo>
                  <a:lnTo>
                    <a:pt x="111531" y="1866199"/>
                  </a:lnTo>
                  <a:lnTo>
                    <a:pt x="79542" y="1834210"/>
                  </a:lnTo>
                  <a:lnTo>
                    <a:pt x="52244" y="1798031"/>
                  </a:lnTo>
                  <a:lnTo>
                    <a:pt x="30139" y="1758163"/>
                  </a:lnTo>
                  <a:lnTo>
                    <a:pt x="13729" y="1715109"/>
                  </a:lnTo>
                  <a:lnTo>
                    <a:pt x="3516" y="1669370"/>
                  </a:lnTo>
                  <a:lnTo>
                    <a:pt x="0" y="1621447"/>
                  </a:lnTo>
                  <a:lnTo>
                    <a:pt x="0" y="324294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39353" y="3331734"/>
            <a:ext cx="3328035" cy="3188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5440" marR="416559" algn="ctr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Veldu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hentugan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stað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sem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kostar </a:t>
            </a:r>
            <a:r>
              <a:rPr sz="2600" spc="-45" dirty="0">
                <a:solidFill>
                  <a:srgbClr val="FFFFFF"/>
                </a:solidFill>
                <a:latin typeface="Calibri"/>
                <a:cs typeface="Calibri"/>
              </a:rPr>
              <a:t>þig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ekki heimsins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megin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Forgangur 9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60"/>
              </a:spcBef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Tryggja aðgang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að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þjónustu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(rafmagn, 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vatn,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internet,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vegir).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3393" y="209364"/>
            <a:ext cx="58121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Lausnir utan raforkukerfis kosta meira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upphaflega—gerið raunsæja fjárhagsáætlun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fyrir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innviði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eða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úrræði til að komast hjá þjónustu.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23393" y="1977204"/>
            <a:ext cx="60813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Það er afar mikilvægt að velja rétt lóð.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Helst viltu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fallegt, friðsælt land (t.d.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skógarjaðar, vatnsstrandar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hlíðar) sem býður upp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upplifun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 af því að vera "týndur 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náttúrunni".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23393" y="4110804"/>
            <a:ext cx="588772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Á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sama tíma er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hagnýtur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aðgangur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nauðsynlegur.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Veldu stað með góðum vega- og þjónustuaðgangi; annars munu kostnaðaráætlanir þínar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hækka verulega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hratt.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9496" y="2209859"/>
            <a:ext cx="27774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Að velja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réttan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stað og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staðsetningu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188" y="0"/>
            <a:ext cx="3820795" cy="6578600"/>
            <a:chOff x="198188" y="0"/>
            <a:chExt cx="3820795" cy="65786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group of people working on a project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3472980" y="0"/>
                  </a:moveTo>
                  <a:lnTo>
                    <a:pt x="324294" y="0"/>
                  </a:lnTo>
                  <a:lnTo>
                    <a:pt x="276371" y="3516"/>
                  </a:lnTo>
                  <a:lnTo>
                    <a:pt x="230632" y="13729"/>
                  </a:lnTo>
                  <a:lnTo>
                    <a:pt x="187577" y="30139"/>
                  </a:lnTo>
                  <a:lnTo>
                    <a:pt x="147710" y="52244"/>
                  </a:lnTo>
                  <a:lnTo>
                    <a:pt x="111531" y="79542"/>
                  </a:lnTo>
                  <a:lnTo>
                    <a:pt x="79542" y="111531"/>
                  </a:lnTo>
                  <a:lnTo>
                    <a:pt x="52244" y="147710"/>
                  </a:lnTo>
                  <a:lnTo>
                    <a:pt x="30139" y="187577"/>
                  </a:lnTo>
                  <a:lnTo>
                    <a:pt x="13729" y="230632"/>
                  </a:lnTo>
                  <a:lnTo>
                    <a:pt x="3516" y="276371"/>
                  </a:lnTo>
                  <a:lnTo>
                    <a:pt x="0" y="324294"/>
                  </a:lnTo>
                  <a:lnTo>
                    <a:pt x="0" y="1621447"/>
                  </a:lnTo>
                  <a:lnTo>
                    <a:pt x="3516" y="1669370"/>
                  </a:lnTo>
                  <a:lnTo>
                    <a:pt x="13729" y="1715109"/>
                  </a:lnTo>
                  <a:lnTo>
                    <a:pt x="30139" y="1758163"/>
                  </a:lnTo>
                  <a:lnTo>
                    <a:pt x="52244" y="1798031"/>
                  </a:lnTo>
                  <a:lnTo>
                    <a:pt x="79542" y="1834210"/>
                  </a:lnTo>
                  <a:lnTo>
                    <a:pt x="111531" y="1866199"/>
                  </a:lnTo>
                  <a:lnTo>
                    <a:pt x="147710" y="1893497"/>
                  </a:lnTo>
                  <a:lnTo>
                    <a:pt x="187577" y="1915601"/>
                  </a:lnTo>
                  <a:lnTo>
                    <a:pt x="230632" y="1932011"/>
                  </a:lnTo>
                  <a:lnTo>
                    <a:pt x="276371" y="1942225"/>
                  </a:lnTo>
                  <a:lnTo>
                    <a:pt x="324294" y="1945741"/>
                  </a:lnTo>
                  <a:lnTo>
                    <a:pt x="3472980" y="1945741"/>
                  </a:lnTo>
                  <a:lnTo>
                    <a:pt x="3520903" y="1942225"/>
                  </a:lnTo>
                  <a:lnTo>
                    <a:pt x="3566643" y="1932011"/>
                  </a:lnTo>
                  <a:lnTo>
                    <a:pt x="3609699" y="1915601"/>
                  </a:lnTo>
                  <a:lnTo>
                    <a:pt x="3649567" y="1893497"/>
                  </a:lnTo>
                  <a:lnTo>
                    <a:pt x="3685748" y="1866199"/>
                  </a:lnTo>
                  <a:lnTo>
                    <a:pt x="3717739" y="1834210"/>
                  </a:lnTo>
                  <a:lnTo>
                    <a:pt x="3745038" y="1798031"/>
                  </a:lnTo>
                  <a:lnTo>
                    <a:pt x="3767145" y="1758163"/>
                  </a:lnTo>
                  <a:lnTo>
                    <a:pt x="3783556" y="1715109"/>
                  </a:lnTo>
                  <a:lnTo>
                    <a:pt x="3793770" y="1669370"/>
                  </a:lnTo>
                  <a:lnTo>
                    <a:pt x="3797287" y="1621447"/>
                  </a:lnTo>
                  <a:lnTo>
                    <a:pt x="3797287" y="324294"/>
                  </a:lnTo>
                  <a:lnTo>
                    <a:pt x="3793770" y="276371"/>
                  </a:lnTo>
                  <a:lnTo>
                    <a:pt x="3783556" y="230632"/>
                  </a:lnTo>
                  <a:lnTo>
                    <a:pt x="3767145" y="187577"/>
                  </a:lnTo>
                  <a:lnTo>
                    <a:pt x="3745038" y="147710"/>
                  </a:lnTo>
                  <a:lnTo>
                    <a:pt x="3717739" y="111531"/>
                  </a:lnTo>
                  <a:lnTo>
                    <a:pt x="3685748" y="79542"/>
                  </a:lnTo>
                  <a:lnTo>
                    <a:pt x="3649567" y="52244"/>
                  </a:lnTo>
                  <a:lnTo>
                    <a:pt x="3609699" y="30139"/>
                  </a:lnTo>
                  <a:lnTo>
                    <a:pt x="3566643" y="13729"/>
                  </a:lnTo>
                  <a:lnTo>
                    <a:pt x="3520903" y="3516"/>
                  </a:lnTo>
                  <a:lnTo>
                    <a:pt x="3472980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4538" y="4625983"/>
              <a:ext cx="3797300" cy="1946275"/>
            </a:xfrm>
            <a:custGeom>
              <a:avLst/>
              <a:gdLst/>
              <a:ahLst/>
              <a:cxnLst/>
              <a:rect l="l" t="t" r="r" b="b"/>
              <a:pathLst>
                <a:path w="3797300" h="1946275">
                  <a:moveTo>
                    <a:pt x="0" y="324294"/>
                  </a:moveTo>
                  <a:lnTo>
                    <a:pt x="3516" y="276371"/>
                  </a:lnTo>
                  <a:lnTo>
                    <a:pt x="13729" y="230632"/>
                  </a:lnTo>
                  <a:lnTo>
                    <a:pt x="30139" y="187577"/>
                  </a:lnTo>
                  <a:lnTo>
                    <a:pt x="52244" y="147710"/>
                  </a:lnTo>
                  <a:lnTo>
                    <a:pt x="79542" y="111531"/>
                  </a:lnTo>
                  <a:lnTo>
                    <a:pt x="111531" y="79542"/>
                  </a:lnTo>
                  <a:lnTo>
                    <a:pt x="147710" y="52244"/>
                  </a:lnTo>
                  <a:lnTo>
                    <a:pt x="187577" y="30139"/>
                  </a:lnTo>
                  <a:lnTo>
                    <a:pt x="230632" y="13729"/>
                  </a:lnTo>
                  <a:lnTo>
                    <a:pt x="276371" y="3516"/>
                  </a:lnTo>
                  <a:lnTo>
                    <a:pt x="324294" y="0"/>
                  </a:lnTo>
                  <a:lnTo>
                    <a:pt x="3472980" y="0"/>
                  </a:lnTo>
                  <a:lnTo>
                    <a:pt x="3520903" y="3516"/>
                  </a:lnTo>
                  <a:lnTo>
                    <a:pt x="3566643" y="13729"/>
                  </a:lnTo>
                  <a:lnTo>
                    <a:pt x="3609699" y="30139"/>
                  </a:lnTo>
                  <a:lnTo>
                    <a:pt x="3649567" y="52244"/>
                  </a:lnTo>
                  <a:lnTo>
                    <a:pt x="3685748" y="79542"/>
                  </a:lnTo>
                  <a:lnTo>
                    <a:pt x="3717739" y="111531"/>
                  </a:lnTo>
                  <a:lnTo>
                    <a:pt x="3745038" y="147710"/>
                  </a:lnTo>
                  <a:lnTo>
                    <a:pt x="3767145" y="187577"/>
                  </a:lnTo>
                  <a:lnTo>
                    <a:pt x="3783556" y="230632"/>
                  </a:lnTo>
                  <a:lnTo>
                    <a:pt x="3793770" y="276371"/>
                  </a:lnTo>
                  <a:lnTo>
                    <a:pt x="3797287" y="324294"/>
                  </a:lnTo>
                  <a:lnTo>
                    <a:pt x="3797287" y="1621447"/>
                  </a:lnTo>
                  <a:lnTo>
                    <a:pt x="3793770" y="1669370"/>
                  </a:lnTo>
                  <a:lnTo>
                    <a:pt x="3783556" y="1715109"/>
                  </a:lnTo>
                  <a:lnTo>
                    <a:pt x="3767145" y="1758163"/>
                  </a:lnTo>
                  <a:lnTo>
                    <a:pt x="3745038" y="1798031"/>
                  </a:lnTo>
                  <a:lnTo>
                    <a:pt x="3717739" y="1834210"/>
                  </a:lnTo>
                  <a:lnTo>
                    <a:pt x="3685748" y="1866199"/>
                  </a:lnTo>
                  <a:lnTo>
                    <a:pt x="3649567" y="1893497"/>
                  </a:lnTo>
                  <a:lnTo>
                    <a:pt x="3609699" y="1915601"/>
                  </a:lnTo>
                  <a:lnTo>
                    <a:pt x="3566643" y="1932011"/>
                  </a:lnTo>
                  <a:lnTo>
                    <a:pt x="3520903" y="1942225"/>
                  </a:lnTo>
                  <a:lnTo>
                    <a:pt x="3472980" y="1945741"/>
                  </a:lnTo>
                  <a:lnTo>
                    <a:pt x="324294" y="1945741"/>
                  </a:lnTo>
                  <a:lnTo>
                    <a:pt x="276371" y="1942225"/>
                  </a:lnTo>
                  <a:lnTo>
                    <a:pt x="230632" y="1932011"/>
                  </a:lnTo>
                  <a:lnTo>
                    <a:pt x="187577" y="1915601"/>
                  </a:lnTo>
                  <a:lnTo>
                    <a:pt x="147710" y="1893497"/>
                  </a:lnTo>
                  <a:lnTo>
                    <a:pt x="111531" y="1866199"/>
                  </a:lnTo>
                  <a:lnTo>
                    <a:pt x="79542" y="1834210"/>
                  </a:lnTo>
                  <a:lnTo>
                    <a:pt x="52244" y="1798031"/>
                  </a:lnTo>
                  <a:lnTo>
                    <a:pt x="30139" y="1758163"/>
                  </a:lnTo>
                  <a:lnTo>
                    <a:pt x="13729" y="1715109"/>
                  </a:lnTo>
                  <a:lnTo>
                    <a:pt x="3516" y="1669370"/>
                  </a:lnTo>
                  <a:lnTo>
                    <a:pt x="0" y="1621447"/>
                  </a:lnTo>
                  <a:lnTo>
                    <a:pt x="0" y="324294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39353" y="3331734"/>
            <a:ext cx="3328035" cy="31883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5440" marR="416559" algn="ctr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Veldu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hentugan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stað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sem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kostar </a:t>
            </a:r>
            <a:r>
              <a:rPr sz="2600" spc="-45" dirty="0">
                <a:solidFill>
                  <a:srgbClr val="FFFFFF"/>
                </a:solidFill>
                <a:latin typeface="Calibri"/>
                <a:cs typeface="Calibri"/>
              </a:rPr>
              <a:t>þig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ekki heimsins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megin</a:t>
            </a:r>
            <a:endParaRPr sz="2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835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Forgangur 9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660"/>
              </a:spcBef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Tryggja aðgang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að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þjónustu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(rafmagn, 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vatn,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internet,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vegir).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3393" y="209364"/>
            <a:ext cx="6319520" cy="516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Dæmi: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Staður með veðraþolnu braut sem nær til allra eininga, með aðgang að almennu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rafmagni,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vatnsveitu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fráveitutengingu innan raunhæfs</a:t>
            </a:r>
            <a:r>
              <a:rPr sz="2400" spc="-5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fjarlægðar mun spara þér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þúsundir.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(Rætt nánar í þessum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móduli)</a:t>
            </a:r>
            <a:endParaRPr sz="2400">
              <a:latin typeface="Calibri"/>
              <a:cs typeface="Calibri"/>
            </a:endParaRPr>
          </a:p>
          <a:p>
            <a:pPr marL="355600" marR="161290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Lögmæt skipulagsnotkun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: Athugaðu landnotkun og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hvort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ferðaþjónusta/bændagistingar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séu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leyfðar.</a:t>
            </a:r>
            <a:endParaRPr sz="2400">
              <a:latin typeface="Calibri"/>
              <a:cs typeface="Calibri"/>
            </a:endParaRPr>
          </a:p>
          <a:p>
            <a:pPr marL="355600" marR="525780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Aðgangur að þjónustu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: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Rafmagn,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vatn (brunnur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aðalveita) og frárennsliskerfi (þéttlögn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þurrklóset).</a:t>
            </a:r>
            <a:endParaRPr sz="2400">
              <a:latin typeface="Calibri"/>
              <a:cs typeface="Calibri"/>
            </a:endParaRPr>
          </a:p>
          <a:p>
            <a:pPr marL="355600" marR="2222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30" dirty="0">
                <a:solidFill>
                  <a:srgbClr val="484848"/>
                </a:solidFill>
                <a:latin typeface="Calibri"/>
                <a:cs typeface="Calibri"/>
              </a:rPr>
              <a:t>Landslag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öryggi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: Forðist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flóðasvæði,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bratta halla og vistfræðilega viðkvæm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búsvæði.</a:t>
            </a:r>
            <a:endParaRPr sz="2400">
              <a:latin typeface="Calibri"/>
              <a:cs typeface="Calibri"/>
            </a:endParaRPr>
          </a:p>
          <a:p>
            <a:pPr marL="355600" marR="53149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Nálægð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: </a:t>
            </a:r>
            <a:r>
              <a:rPr sz="2400" spc="-90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staðbundna þjónustu,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aðdráttarstaði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neyðaraðgang.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9496" y="2209859"/>
            <a:ext cx="27774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8765" marR="5080" indent="-266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Val á 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réttri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lóð og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staðsetningu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72358" y="3331734"/>
            <a:ext cx="2582545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Veldu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hentugan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stað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sem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kostar </a:t>
            </a:r>
            <a:r>
              <a:rPr sz="2600" spc="-45" dirty="0">
                <a:solidFill>
                  <a:srgbClr val="FFFFFF"/>
                </a:solidFill>
                <a:latin typeface="Calibri"/>
                <a:cs typeface="Calibri"/>
              </a:rPr>
              <a:t>þig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ekki heimsins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megin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733463" y="2176187"/>
            <a:ext cx="256222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</a:rPr>
              <a:t>Staðsetning og </a:t>
            </a:r>
            <a:r>
              <a:rPr sz="3200" spc="-10" dirty="0">
                <a:solidFill>
                  <a:srgbClr val="FFFFFF"/>
                </a:solidFill>
              </a:rPr>
              <a:t>val á</a:t>
            </a:r>
            <a:r>
              <a:rPr sz="3200" spc="-20" dirty="0">
                <a:solidFill>
                  <a:srgbClr val="FFFFFF"/>
                </a:solidFill>
              </a:rPr>
              <a:t> lóð</a:t>
            </a:r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4481798" y="215019"/>
            <a:ext cx="644017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Umhverfistakmarkanir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: Sérstaklega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viðeigandi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Slóveníu vegna Natura 2000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landslagsreglugerða.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Athugaðu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einnig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gististaðir í ferðaþjónustu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krefjast yfirleitt hærri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öryggis-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þægindastaðla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(svo sem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eldhættuvarna,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aðgengis fyrir fatlaða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fráveituhreinsunar)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en einkaheimili.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81798" y="3293499"/>
            <a:ext cx="644017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Athugið: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Jafnvel þótt þið hyggist leigja landið skaltu kanna það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jafn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vandlega og ef þið væruð að kaupa. </a:t>
            </a:r>
            <a:r>
              <a:rPr sz="2400" spc="-45" dirty="0">
                <a:solidFill>
                  <a:srgbClr val="484848"/>
                </a:solidFill>
                <a:latin typeface="Calibri"/>
                <a:cs typeface="Calibri"/>
              </a:rPr>
              <a:t>Þið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þurfið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framkvæma hagkvæmnisrannsókn og sinna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sömu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vandaða athugun, þar á meðal að kanna staðbundnar þróunaráætlanir, skipulag,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reglugerðir, núverandi gistirými,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eftirspurn gesta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skipulagsfordæmi.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2" name="object 12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 descr="A person writing on a whiteboard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54956" y="5482374"/>
            <a:ext cx="3218180" cy="93027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85"/>
              </a:spcBef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Að koma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glamping-rekstri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þínum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af stað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: </a:t>
            </a: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ráð og innsýn fyrir farsælan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upphaf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9469" y="3311522"/>
            <a:ext cx="24098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Skipulag,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áætlanagerð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reglugerðir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0303" y="580839"/>
            <a:ext cx="7128509" cy="5605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0099"/>
              </a:lnSpc>
              <a:spcBef>
                <a:spcPts val="95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Rannsakaðu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staðbundin skipulagslög og </a:t>
            </a:r>
            <a:r>
              <a:rPr sz="2200" b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byggingarleyfi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snemma – sum svæði kunna að banna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atvinnuhúsnæði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eða takmarka tegundir mannvirkja. Skoðaðu hvaða </a:t>
            </a:r>
            <a:r>
              <a:rPr sz="2200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þætti </a:t>
            </a:r>
            <a:r>
              <a:rPr sz="22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þarf að hafa í </a:t>
            </a:r>
            <a:r>
              <a:rPr sz="2200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huga </a:t>
            </a:r>
            <a:r>
              <a:rPr sz="22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við val á hótelstað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. Veldu stað þar sem ferðaþjónusta er löglega leyfð (staðfestu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skipulagsreglugerðir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og staðbundin byggingarleyfi), það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kemur í veg fyrir vonbrigði,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tafir og synjanir.</a:t>
            </a:r>
            <a:r>
              <a:rPr sz="2200" u="none" spc="-6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Skoðaðu </a:t>
            </a:r>
            <a:r>
              <a:rPr sz="22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þróunaráætlun </a:t>
            </a:r>
            <a:r>
              <a:rPr sz="22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sveitarfélagsins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þíns; hún hjálpar þér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að ákvarða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hvað er leyfilegt á svæðinu og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styrkir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mál þitt. </a:t>
            </a:r>
            <a:r>
              <a:rPr sz="2200" u="none" spc="-20" dirty="0">
                <a:solidFill>
                  <a:srgbClr val="484848"/>
                </a:solidFill>
                <a:latin typeface="Calibri"/>
                <a:cs typeface="Calibri"/>
              </a:rPr>
              <a:t>Hver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skipulagsyfirvald hefur athugunarlista sem þú getur </a:t>
            </a:r>
            <a:r>
              <a:rPr sz="2200" b="1" u="none" spc="-10" dirty="0">
                <a:solidFill>
                  <a:srgbClr val="484848"/>
                </a:solidFill>
                <a:latin typeface="Calibri"/>
                <a:cs typeface="Calibri"/>
              </a:rPr>
              <a:t>hlaðið niður.</a:t>
            </a:r>
            <a:endParaRPr sz="2200">
              <a:latin typeface="Calibri"/>
              <a:cs typeface="Calibri"/>
            </a:endParaRPr>
          </a:p>
          <a:p>
            <a:pPr marL="354330" marR="5080" indent="-342265">
              <a:lnSpc>
                <a:spcPct val="100099"/>
              </a:lnSpc>
              <a:spcBef>
                <a:spcPts val="118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Gakktu úr skugga um að fyrirtækið þitt sé með </a:t>
            </a:r>
            <a:r>
              <a:rPr sz="2200" b="1" spc="-25" dirty="0">
                <a:solidFill>
                  <a:srgbClr val="484848"/>
                </a:solidFill>
                <a:latin typeface="Calibri"/>
                <a:cs typeface="Calibri"/>
              </a:rPr>
              <a:t>lága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umhverfisáhættu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, þ.e. hafi lítil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umhverfisáhrif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forðist vistfræðileg spjöll á verndarsvæðum,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mýrum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eða viðkvæmum líffræðilegum fjölbreytnissvæðum, sem sparar þér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þúsundir.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Skoðaðu </a:t>
            </a:r>
            <a:r>
              <a:rPr sz="22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European </a:t>
            </a:r>
            <a:r>
              <a:rPr sz="2200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Environment </a:t>
            </a:r>
            <a:r>
              <a:rPr sz="22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Agency </a:t>
            </a:r>
            <a:r>
              <a:rPr sz="22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4"/>
              </a:rPr>
              <a:t>– Natura 2000 </a:t>
            </a:r>
            <a:r>
              <a:rPr sz="2200" u="none" spc="-10" dirty="0">
                <a:solidFill>
                  <a:srgbClr val="E96751"/>
                </a:solidFill>
                <a:latin typeface="Calibri"/>
                <a:cs typeface="Calibri"/>
              </a:rPr>
              <a:t>Viewer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til að finna verndarsvæði nálægt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starfsstöð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þinni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 descr="A person pointing at a blueprint  AI-generated content may be incorrect.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929730" y="2540783"/>
            <a:ext cx="243205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dirty="0">
                <a:solidFill>
                  <a:srgbClr val="FFFFFF"/>
                </a:solidFill>
              </a:rPr>
              <a:t>Fjármálar</a:t>
            </a:r>
            <a:r>
              <a:rPr sz="3400" spc="-20" dirty="0">
                <a:solidFill>
                  <a:srgbClr val="FFFFFF"/>
                </a:solidFill>
              </a:rPr>
              <a:t>á</a:t>
            </a:r>
            <a:r>
              <a:rPr sz="3400" dirty="0">
                <a:solidFill>
                  <a:srgbClr val="FFFFFF"/>
                </a:solidFill>
              </a:rPr>
              <a:t>ð</a:t>
            </a:r>
            <a:endParaRPr sz="3400"/>
          </a:p>
        </p:txBody>
      </p:sp>
      <p:grpSp>
        <p:nvGrpSpPr>
          <p:cNvPr id="13" name="object 13"/>
          <p:cNvGrpSpPr/>
          <p:nvPr/>
        </p:nvGrpSpPr>
        <p:grpSpPr>
          <a:xfrm>
            <a:off x="4098108" y="1046189"/>
            <a:ext cx="736600" cy="736600"/>
            <a:chOff x="4098108" y="1046189"/>
            <a:chExt cx="736600" cy="736600"/>
          </a:xfrm>
        </p:grpSpPr>
        <p:sp>
          <p:nvSpPr>
            <p:cNvPr id="14" name="object 14"/>
            <p:cNvSpPr/>
            <p:nvPr/>
          </p:nvSpPr>
          <p:spPr>
            <a:xfrm>
              <a:off x="4512392" y="1265398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02353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02353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7848" y="1468114"/>
              <a:ext cx="111507" cy="1277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06357" y="126539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25975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25975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4521" y="1468113"/>
              <a:ext cx="111507" cy="1277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274751" y="1176185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315386" y="12129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15386" y="12129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61721" y="1046189"/>
              <a:ext cx="345142" cy="1612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4422" y="1258205"/>
              <a:ext cx="191728" cy="180225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101763" y="4545371"/>
            <a:ext cx="736600" cy="736600"/>
            <a:chOff x="4101763" y="4545371"/>
            <a:chExt cx="736600" cy="736600"/>
          </a:xfrm>
        </p:grpSpPr>
        <p:sp>
          <p:nvSpPr>
            <p:cNvPr id="28" name="object 28"/>
            <p:cNvSpPr/>
            <p:nvPr/>
          </p:nvSpPr>
          <p:spPr>
            <a:xfrm>
              <a:off x="4516047" y="4764580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4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4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0601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0601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1503" y="4967297"/>
              <a:ext cx="111507" cy="1277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110012" y="476457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2962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29620" y="51938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8176" y="4967296"/>
              <a:ext cx="111507" cy="1277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278406" y="4675367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19040" y="471210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19040" y="471210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65376" y="4545371"/>
              <a:ext cx="345142" cy="16127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8077" y="4757388"/>
              <a:ext cx="191726" cy="180225"/>
            </a:xfrm>
            <a:prstGeom prst="rect">
              <a:avLst/>
            </a:prstGeom>
          </p:spPr>
        </p:pic>
      </p:grpSp>
      <p:pic>
        <p:nvPicPr>
          <p:cNvPr id="41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2400" y="5743575"/>
            <a:ext cx="723811" cy="720509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1107357" y="5551336"/>
            <a:ext cx="2626995" cy="90043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ts val="2300"/>
              </a:lnSpc>
              <a:spcBef>
                <a:spcPts val="95"/>
              </a:spcBef>
            </a:pPr>
            <a:r>
              <a:rPr sz="16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2"/>
              </a:rPr>
              <a:t>Allt um að koma á fót </a:t>
            </a:r>
            <a:r>
              <a:rPr sz="16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2"/>
              </a:rPr>
              <a:t>glamping-gistingu </a:t>
            </a:r>
            <a:r>
              <a:rPr sz="16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12"/>
              </a:rPr>
              <a:t>í ferðaþjónustu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33065" y="3311522"/>
            <a:ext cx="24098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Skipulag,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áætlanagerð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reglugerðir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40651" y="566975"/>
            <a:ext cx="6451600" cy="5605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114935" indent="-342900">
              <a:lnSpc>
                <a:spcPct val="100099"/>
              </a:lnSpc>
              <a:spcBef>
                <a:spcPts val="95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Áætlið fjárhagsramma fyrir reglugerðarkostnað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(t.d.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umsóknargjöld,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umhverfismat)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setjið af tíma fyrir samþykkisferlið </a:t>
            </a:r>
            <a:r>
              <a:rPr sz="2200" spc="-50" dirty="0">
                <a:solidFill>
                  <a:srgbClr val="484848"/>
                </a:solidFill>
                <a:latin typeface="Calibri"/>
                <a:cs typeface="Calibri"/>
              </a:rPr>
              <a:t>–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ófullkomnar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skriflegar upplýsingar eða tafir á leyfum geta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stöðvað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verkefnið og valdið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tekjumissi.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Að ráða staðbundinn</a:t>
            </a:r>
            <a:r>
              <a:rPr sz="2200" spc="-5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skipulagsráðgjafa getur hjálpað til við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að rata í gegnum kröfur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forðast kostnaðarsamar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villur.</a:t>
            </a:r>
            <a:endParaRPr sz="2200">
              <a:latin typeface="Calibri"/>
              <a:cs typeface="Calibri"/>
            </a:endParaRPr>
          </a:p>
          <a:p>
            <a:pPr marL="355600" marR="283845" indent="-342900">
              <a:lnSpc>
                <a:spcPct val="100200"/>
              </a:lnSpc>
              <a:spcBef>
                <a:spcPts val="117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Hafðu snemma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samráð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sveitarstjórnaráð um skipulagsmál – flest lönd bjóða upp á </a:t>
            </a:r>
            <a:r>
              <a:rPr sz="2200" i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fyrirfram</a:t>
            </a:r>
            <a:r>
              <a:rPr sz="2200" spc="-5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i="1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umsóknarfund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til að benda á hugsanleg vandamál, t.d. lóðarmörk,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brunareglugerðir, </a:t>
            </a:r>
            <a:r>
              <a:rPr sz="2200" u="none" spc="-20" dirty="0">
                <a:solidFill>
                  <a:srgbClr val="484848"/>
                </a:solidFill>
                <a:latin typeface="Calibri"/>
                <a:cs typeface="Calibri"/>
              </a:rPr>
              <a:t>vatnsframboð,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frárennsli </a:t>
            </a:r>
            <a:r>
              <a:rPr sz="2200" u="none" dirty="0">
                <a:solidFill>
                  <a:srgbClr val="484848"/>
                </a:solidFill>
                <a:latin typeface="Calibri"/>
                <a:cs typeface="Calibri"/>
              </a:rPr>
              <a:t>og fráveitur. Þetta getur sparað peninga með því að </a:t>
            </a:r>
            <a:r>
              <a:rPr sz="2200" u="none" spc="-10" dirty="0">
                <a:solidFill>
                  <a:srgbClr val="484848"/>
                </a:solidFill>
                <a:latin typeface="Calibri"/>
                <a:cs typeface="Calibri"/>
              </a:rPr>
              <a:t>uppgötva</a:t>
            </a:r>
            <a:endParaRPr sz="22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Ákveðnar skilyrði sem ekki má víkja frá áður en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þú fjárfestir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mikið.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Taktu einnig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tillit til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tíma (oft 6–12 mánuðir í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samþykki)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hafðu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varasjóð fyrir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óvæntar kröfur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(eins og aukna umferð eða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umhverfismat).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 descr="A close-up of hands holding a piece of paper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38"/>
              <a:ext cx="3174390" cy="1945709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929730" y="2540783"/>
            <a:ext cx="2432050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dirty="0">
                <a:solidFill>
                  <a:srgbClr val="FFFFFF"/>
                </a:solidFill>
              </a:rPr>
              <a:t>Fjármálar</a:t>
            </a:r>
            <a:r>
              <a:rPr sz="3400" spc="-20" dirty="0">
                <a:solidFill>
                  <a:srgbClr val="FFFFFF"/>
                </a:solidFill>
              </a:rPr>
              <a:t>á</a:t>
            </a:r>
            <a:r>
              <a:rPr sz="3400" dirty="0">
                <a:solidFill>
                  <a:srgbClr val="FFFFFF"/>
                </a:solidFill>
              </a:rPr>
              <a:t>ð</a:t>
            </a:r>
            <a:endParaRPr sz="3400"/>
          </a:p>
        </p:txBody>
      </p:sp>
      <p:grpSp>
        <p:nvGrpSpPr>
          <p:cNvPr id="13" name="object 13"/>
          <p:cNvGrpSpPr/>
          <p:nvPr/>
        </p:nvGrpSpPr>
        <p:grpSpPr>
          <a:xfrm>
            <a:off x="4555078" y="1046189"/>
            <a:ext cx="736600" cy="736600"/>
            <a:chOff x="4555078" y="1046189"/>
            <a:chExt cx="736600" cy="736600"/>
          </a:xfrm>
        </p:grpSpPr>
        <p:sp>
          <p:nvSpPr>
            <p:cNvPr id="14" name="object 14"/>
            <p:cNvSpPr/>
            <p:nvPr/>
          </p:nvSpPr>
          <p:spPr>
            <a:xfrm>
              <a:off x="4969362" y="126539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59324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59324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4818" y="1468113"/>
              <a:ext cx="111507" cy="12774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563327" y="126539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82947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82947" y="169467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1491" y="1468112"/>
              <a:ext cx="111507" cy="1277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731721" y="117618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72355" y="12129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72355" y="12129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18691" y="1046189"/>
              <a:ext cx="345142" cy="1612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1392" y="1258205"/>
              <a:ext cx="191726" cy="180225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4555078" y="3623638"/>
            <a:ext cx="736600" cy="736600"/>
            <a:chOff x="4555078" y="3623638"/>
            <a:chExt cx="736600" cy="736600"/>
          </a:xfrm>
        </p:grpSpPr>
        <p:sp>
          <p:nvSpPr>
            <p:cNvPr id="28" name="object 28"/>
            <p:cNvSpPr/>
            <p:nvPr/>
          </p:nvSpPr>
          <p:spPr>
            <a:xfrm>
              <a:off x="4969362" y="3842848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59324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959324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4818" y="4045563"/>
              <a:ext cx="111507" cy="12774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563327" y="3842844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682947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82947" y="4272114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21491" y="4045563"/>
              <a:ext cx="111507" cy="12774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731721" y="3753634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72355" y="379037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72355" y="379037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8691" y="3623638"/>
              <a:ext cx="345142" cy="16127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1392" y="3835655"/>
              <a:ext cx="191726" cy="180225"/>
            </a:xfrm>
            <a:prstGeom prst="rect">
              <a:avLst/>
            </a:prstGeom>
          </p:spPr>
        </p:pic>
      </p:grp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5395" y="3264301"/>
            <a:ext cx="211455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" marR="5080" indent="-62865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Staðsetning er hjarta </a:t>
            </a:r>
            <a:r>
              <a:rPr sz="2800" spc="-160" dirty="0">
                <a:solidFill>
                  <a:srgbClr val="FFFFFF"/>
                </a:solidFill>
                <a:latin typeface="Calibri"/>
                <a:cs typeface="Calibri"/>
              </a:rPr>
              <a:t>ATA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-viðskipta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þinna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470" y="2177710"/>
            <a:ext cx="27019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155" marR="5080" indent="-59309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Staðsetning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skiptir máli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fyrir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gesti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5441" y="0"/>
            <a:ext cx="3810000" cy="6544945"/>
            <a:chOff x="225441" y="0"/>
            <a:chExt cx="3810000" cy="654494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 descr="A red camper parked in front of a building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3521252" y="0"/>
                  </a:moveTo>
                  <a:lnTo>
                    <a:pt x="276021" y="0"/>
                  </a:lnTo>
                  <a:lnTo>
                    <a:pt x="226407" y="4446"/>
                  </a:lnTo>
                  <a:lnTo>
                    <a:pt x="179710" y="17267"/>
                  </a:lnTo>
                  <a:lnTo>
                    <a:pt x="136710" y="37683"/>
                  </a:lnTo>
                  <a:lnTo>
                    <a:pt x="98186" y="64914"/>
                  </a:lnTo>
                  <a:lnTo>
                    <a:pt x="64918" y="98181"/>
                  </a:lnTo>
                  <a:lnTo>
                    <a:pt x="37686" y="136704"/>
                  </a:lnTo>
                  <a:lnTo>
                    <a:pt x="17269" y="179705"/>
                  </a:lnTo>
                  <a:lnTo>
                    <a:pt x="4447" y="226404"/>
                  </a:lnTo>
                  <a:lnTo>
                    <a:pt x="0" y="276021"/>
                  </a:lnTo>
                  <a:lnTo>
                    <a:pt x="0" y="1380083"/>
                  </a:lnTo>
                  <a:lnTo>
                    <a:pt x="4447" y="1429701"/>
                  </a:lnTo>
                  <a:lnTo>
                    <a:pt x="17269" y="1476401"/>
                  </a:lnTo>
                  <a:lnTo>
                    <a:pt x="37686" y="1519404"/>
                  </a:lnTo>
                  <a:lnTo>
                    <a:pt x="64918" y="1557929"/>
                  </a:lnTo>
                  <a:lnTo>
                    <a:pt x="98186" y="1591198"/>
                  </a:lnTo>
                  <a:lnTo>
                    <a:pt x="136710" y="1618431"/>
                  </a:lnTo>
                  <a:lnTo>
                    <a:pt x="179710" y="1638848"/>
                  </a:lnTo>
                  <a:lnTo>
                    <a:pt x="226407" y="1651670"/>
                  </a:lnTo>
                  <a:lnTo>
                    <a:pt x="276021" y="1656118"/>
                  </a:lnTo>
                  <a:lnTo>
                    <a:pt x="3521252" y="1656118"/>
                  </a:lnTo>
                  <a:lnTo>
                    <a:pt x="3570870" y="1651670"/>
                  </a:lnTo>
                  <a:lnTo>
                    <a:pt x="3617570" y="1638848"/>
                  </a:lnTo>
                  <a:lnTo>
                    <a:pt x="3660573" y="1618431"/>
                  </a:lnTo>
                  <a:lnTo>
                    <a:pt x="3699098" y="1591198"/>
                  </a:lnTo>
                  <a:lnTo>
                    <a:pt x="3732367" y="1557929"/>
                  </a:lnTo>
                  <a:lnTo>
                    <a:pt x="3759600" y="1519404"/>
                  </a:lnTo>
                  <a:lnTo>
                    <a:pt x="3780018" y="1476401"/>
                  </a:lnTo>
                  <a:lnTo>
                    <a:pt x="3792840" y="1429701"/>
                  </a:lnTo>
                  <a:lnTo>
                    <a:pt x="3797287" y="1380083"/>
                  </a:lnTo>
                  <a:lnTo>
                    <a:pt x="3797287" y="276021"/>
                  </a:lnTo>
                  <a:lnTo>
                    <a:pt x="3792840" y="226404"/>
                  </a:lnTo>
                  <a:lnTo>
                    <a:pt x="3780018" y="179705"/>
                  </a:lnTo>
                  <a:lnTo>
                    <a:pt x="3759600" y="136704"/>
                  </a:lnTo>
                  <a:lnTo>
                    <a:pt x="3732367" y="98181"/>
                  </a:lnTo>
                  <a:lnTo>
                    <a:pt x="3699098" y="64914"/>
                  </a:lnTo>
                  <a:lnTo>
                    <a:pt x="3660573" y="37683"/>
                  </a:lnTo>
                  <a:lnTo>
                    <a:pt x="3617570" y="17267"/>
                  </a:lnTo>
                  <a:lnTo>
                    <a:pt x="3570870" y="4446"/>
                  </a:lnTo>
                  <a:lnTo>
                    <a:pt x="3521252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0" y="276021"/>
                  </a:moveTo>
                  <a:lnTo>
                    <a:pt x="4447" y="226404"/>
                  </a:lnTo>
                  <a:lnTo>
                    <a:pt x="17269" y="179705"/>
                  </a:lnTo>
                  <a:lnTo>
                    <a:pt x="37686" y="136704"/>
                  </a:lnTo>
                  <a:lnTo>
                    <a:pt x="64918" y="98181"/>
                  </a:lnTo>
                  <a:lnTo>
                    <a:pt x="98186" y="64914"/>
                  </a:lnTo>
                  <a:lnTo>
                    <a:pt x="136710" y="37683"/>
                  </a:lnTo>
                  <a:lnTo>
                    <a:pt x="179710" y="17267"/>
                  </a:lnTo>
                  <a:lnTo>
                    <a:pt x="226407" y="4446"/>
                  </a:lnTo>
                  <a:lnTo>
                    <a:pt x="276021" y="0"/>
                  </a:lnTo>
                  <a:lnTo>
                    <a:pt x="3521252" y="0"/>
                  </a:lnTo>
                  <a:lnTo>
                    <a:pt x="3570870" y="4446"/>
                  </a:lnTo>
                  <a:lnTo>
                    <a:pt x="3617570" y="17267"/>
                  </a:lnTo>
                  <a:lnTo>
                    <a:pt x="3660573" y="37683"/>
                  </a:lnTo>
                  <a:lnTo>
                    <a:pt x="3699098" y="64914"/>
                  </a:lnTo>
                  <a:lnTo>
                    <a:pt x="3732367" y="98181"/>
                  </a:lnTo>
                  <a:lnTo>
                    <a:pt x="3759600" y="136704"/>
                  </a:lnTo>
                  <a:lnTo>
                    <a:pt x="3780018" y="179705"/>
                  </a:lnTo>
                  <a:lnTo>
                    <a:pt x="3792840" y="226404"/>
                  </a:lnTo>
                  <a:lnTo>
                    <a:pt x="3797287" y="276021"/>
                  </a:lnTo>
                  <a:lnTo>
                    <a:pt x="3797287" y="1380083"/>
                  </a:lnTo>
                  <a:lnTo>
                    <a:pt x="3792840" y="1429701"/>
                  </a:lnTo>
                  <a:lnTo>
                    <a:pt x="3780018" y="1476401"/>
                  </a:lnTo>
                  <a:lnTo>
                    <a:pt x="3759600" y="1519404"/>
                  </a:lnTo>
                  <a:lnTo>
                    <a:pt x="3732367" y="1557929"/>
                  </a:lnTo>
                  <a:lnTo>
                    <a:pt x="3699098" y="1591198"/>
                  </a:lnTo>
                  <a:lnTo>
                    <a:pt x="3660573" y="1618431"/>
                  </a:lnTo>
                  <a:lnTo>
                    <a:pt x="3617570" y="1638848"/>
                  </a:lnTo>
                  <a:lnTo>
                    <a:pt x="3570870" y="1651670"/>
                  </a:lnTo>
                  <a:lnTo>
                    <a:pt x="3521252" y="1656118"/>
                  </a:lnTo>
                  <a:lnTo>
                    <a:pt x="276021" y="1656118"/>
                  </a:lnTo>
                  <a:lnTo>
                    <a:pt x="226407" y="1651670"/>
                  </a:lnTo>
                  <a:lnTo>
                    <a:pt x="179710" y="1638848"/>
                  </a:lnTo>
                  <a:lnTo>
                    <a:pt x="136710" y="1618431"/>
                  </a:lnTo>
                  <a:lnTo>
                    <a:pt x="98186" y="1591198"/>
                  </a:lnTo>
                  <a:lnTo>
                    <a:pt x="64918" y="1557929"/>
                  </a:lnTo>
                  <a:lnTo>
                    <a:pt x="37686" y="1519404"/>
                  </a:lnTo>
                  <a:lnTo>
                    <a:pt x="17269" y="1476401"/>
                  </a:lnTo>
                  <a:lnTo>
                    <a:pt x="4447" y="1429701"/>
                  </a:lnTo>
                  <a:lnTo>
                    <a:pt x="0" y="1380083"/>
                  </a:lnTo>
                  <a:lnTo>
                    <a:pt x="0" y="276021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52404" y="209364"/>
            <a:ext cx="63106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Staðsetning hefur áhrif á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næturverð,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aðgang að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styrkjum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markaðsstyrk.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52404" y="1459044"/>
            <a:ext cx="634873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459496"/>
                </a:solidFill>
                <a:latin typeface="Calibri"/>
                <a:cs typeface="Calibri"/>
              </a:rPr>
              <a:t>Ertu að hugsa um að koma á fót </a:t>
            </a:r>
            <a:r>
              <a:rPr sz="2400" b="1" i="1" spc="-10" dirty="0">
                <a:solidFill>
                  <a:srgbClr val="459496"/>
                </a:solidFill>
                <a:latin typeface="Calibri"/>
                <a:cs typeface="Calibri"/>
              </a:rPr>
              <a:t>staðbundinni </a:t>
            </a:r>
            <a:r>
              <a:rPr sz="2400" b="1" i="1" dirty="0">
                <a:solidFill>
                  <a:srgbClr val="459496"/>
                </a:solidFill>
                <a:latin typeface="Calibri"/>
                <a:cs typeface="Calibri"/>
              </a:rPr>
              <a:t>gistingu </a:t>
            </a:r>
            <a:r>
              <a:rPr sz="2400" b="1" i="1" spc="-20" dirty="0">
                <a:solidFill>
                  <a:srgbClr val="459496"/>
                </a:solidFill>
                <a:latin typeface="Calibri"/>
                <a:cs typeface="Calibri"/>
              </a:rPr>
              <a:t>í</a:t>
            </a:r>
            <a:r>
              <a:rPr sz="2400" b="1" i="1" spc="-10" dirty="0">
                <a:solidFill>
                  <a:srgbClr val="459496"/>
                </a:solidFill>
                <a:latin typeface="Calibri"/>
                <a:cs typeface="Calibri"/>
              </a:rPr>
              <a:t> óhefðbundnum </a:t>
            </a:r>
            <a:r>
              <a:rPr sz="2400" b="1" i="1" spc="-20" dirty="0">
                <a:solidFill>
                  <a:srgbClr val="459496"/>
                </a:solidFill>
                <a:latin typeface="Calibri"/>
                <a:cs typeface="Calibri"/>
              </a:rPr>
              <a:t>ferðaþjónustu </a:t>
            </a:r>
            <a:r>
              <a:rPr sz="2400" b="1" i="1" spc="-70" dirty="0">
                <a:solidFill>
                  <a:srgbClr val="459496"/>
                </a:solidFill>
                <a:latin typeface="Calibri"/>
                <a:cs typeface="Calibri"/>
              </a:rPr>
              <a:t>(ATA) </a:t>
            </a:r>
            <a:r>
              <a:rPr sz="2400" b="1" i="1" dirty="0">
                <a:solidFill>
                  <a:srgbClr val="459496"/>
                </a:solidFill>
                <a:latin typeface="Calibri"/>
                <a:cs typeface="Calibri"/>
              </a:rPr>
              <a:t>nálægt heimili</a:t>
            </a:r>
            <a:r>
              <a:rPr sz="2400" b="1" i="1" spc="-20" dirty="0">
                <a:solidFill>
                  <a:srgbClr val="459496"/>
                </a:solidFill>
                <a:latin typeface="Calibri"/>
                <a:cs typeface="Calibri"/>
              </a:rPr>
              <a:t> þínu</a:t>
            </a:r>
            <a:r>
              <a:rPr sz="2400" b="1" i="1" spc="-10" dirty="0">
                <a:solidFill>
                  <a:srgbClr val="459496"/>
                </a:solidFill>
                <a:latin typeface="Calibri"/>
                <a:cs typeface="Calibri"/>
              </a:rPr>
              <a:t>, </a:t>
            </a:r>
            <a:r>
              <a:rPr sz="2400" b="1" i="1" dirty="0">
                <a:solidFill>
                  <a:srgbClr val="459496"/>
                </a:solidFill>
                <a:latin typeface="Calibri"/>
                <a:cs typeface="Calibri"/>
              </a:rPr>
              <a:t>eða dreyma um stað við strönd </a:t>
            </a:r>
            <a:r>
              <a:rPr sz="2400" b="1" i="1" spc="-25" dirty="0">
                <a:solidFill>
                  <a:srgbClr val="459496"/>
                </a:solidFill>
                <a:latin typeface="Calibri"/>
                <a:cs typeface="Calibri"/>
              </a:rPr>
              <a:t>eða </a:t>
            </a:r>
            <a:r>
              <a:rPr sz="2400" b="1" i="1" spc="-10" dirty="0">
                <a:solidFill>
                  <a:srgbClr val="459496"/>
                </a:solidFill>
                <a:latin typeface="Calibri"/>
                <a:cs typeface="Calibri"/>
              </a:rPr>
              <a:t>á </a:t>
            </a:r>
            <a:r>
              <a:rPr sz="2400" b="1" i="1" dirty="0">
                <a:solidFill>
                  <a:srgbClr val="459496"/>
                </a:solidFill>
                <a:latin typeface="Calibri"/>
                <a:cs typeface="Calibri"/>
              </a:rPr>
              <a:t>öðrum einstökum </a:t>
            </a:r>
            <a:r>
              <a:rPr sz="2400" b="1" i="1" spc="-10" dirty="0">
                <a:solidFill>
                  <a:srgbClr val="459496"/>
                </a:solidFill>
                <a:latin typeface="Calibri"/>
                <a:cs typeface="Calibri"/>
              </a:rPr>
              <a:t>stað?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52404" y="3440244"/>
            <a:ext cx="65462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Áður en þú tekur ákvörðun skaltu ganga úr skugga um að staðsetningin og lóðin séu rétt – þetta er hjarta </a:t>
            </a:r>
            <a:r>
              <a:rPr sz="2400" b="1" i="1" spc="-10" dirty="0">
                <a:solidFill>
                  <a:srgbClr val="484848"/>
                </a:solidFill>
                <a:latin typeface="Calibri"/>
                <a:cs typeface="Calibri"/>
              </a:rPr>
              <a:t>ATA-rekstursins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þíns</a:t>
            </a:r>
            <a:r>
              <a:rPr sz="2400" b="1" i="1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2404" y="5208084"/>
            <a:ext cx="65024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velja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réttan stað og lóð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er eitt af mikilvægustu fyrstu ákvörðunum þegar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verið er að þróa fyrirtæki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 sem býður upp á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valfrjálsa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ferðamannagistingu </a:t>
            </a:r>
            <a:r>
              <a:rPr sz="2400" b="1" spc="-70" dirty="0">
                <a:solidFill>
                  <a:srgbClr val="484848"/>
                </a:solidFill>
                <a:latin typeface="Calibri"/>
                <a:cs typeface="Calibri"/>
              </a:rPr>
              <a:t>(ATA)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5534" y="4779171"/>
            <a:ext cx="3191510" cy="171831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74650" indent="39370">
              <a:lnSpc>
                <a:spcPct val="100000"/>
              </a:lnSpc>
              <a:spcBef>
                <a:spcPts val="80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Forysta 6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700" marR="5080" indent="361950">
              <a:lnSpc>
                <a:spcPct val="100000"/>
              </a:lnSpc>
              <a:spcBef>
                <a:spcPts val="630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Veldu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hentugan og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aðlaðandi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stað!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65211" y="1865760"/>
            <a:ext cx="366776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63955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Tengstu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án þess að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brenna fé: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þjónustur</a:t>
            </a:r>
            <a:endParaRPr sz="3000">
              <a:latin typeface="Calibri"/>
              <a:cs typeface="Calibri"/>
            </a:endParaRPr>
          </a:p>
          <a:p>
            <a:pPr marL="1177925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innviðir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0789666" y="623440"/>
            <a:ext cx="9531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25" dirty="0">
                <a:solidFill>
                  <a:srgbClr val="FFFFFF"/>
                </a:solidFill>
              </a:rPr>
              <a:t>05</a:t>
            </a:r>
            <a:endParaRPr sz="7200"/>
          </a:p>
        </p:txBody>
      </p:sp>
      <p:sp>
        <p:nvSpPr>
          <p:cNvPr id="9" name="object 9"/>
          <p:cNvSpPr txBox="1"/>
          <p:nvPr/>
        </p:nvSpPr>
        <p:spPr>
          <a:xfrm>
            <a:off x="409013" y="4007228"/>
            <a:ext cx="10915650" cy="243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84505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Takið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raunverulega kostnaðinn með í reikninginn og finnið sparnað þegar </a:t>
            </a:r>
            <a:r>
              <a:rPr sz="2400" b="1" spc="-25" dirty="0">
                <a:solidFill>
                  <a:srgbClr val="E96751"/>
                </a:solidFill>
                <a:latin typeface="Calibri"/>
                <a:cs typeface="Calibri"/>
              </a:rPr>
              <a:t>rafmagn, </a:t>
            </a:r>
            <a:r>
              <a:rPr sz="2400" b="1" spc="-35" dirty="0">
                <a:solidFill>
                  <a:srgbClr val="E96751"/>
                </a:solidFill>
                <a:latin typeface="Calibri"/>
                <a:cs typeface="Calibri"/>
              </a:rPr>
              <a:t>vatn,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fráveitur </a:t>
            </a:r>
            <a:r>
              <a:rPr sz="2400" b="1" spc="-25" dirty="0">
                <a:solidFill>
                  <a:srgbClr val="E96751"/>
                </a:solidFill>
                <a:latin typeface="Calibri"/>
                <a:cs typeface="Calibri"/>
              </a:rPr>
              <a:t>og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nettenging eru tengd — eða undirbjóið fjárhagsáætlun fyrir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lausnir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utan raforkukerfisins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2200" spc="-40" dirty="0">
                <a:solidFill>
                  <a:srgbClr val="484848"/>
                </a:solidFill>
                <a:latin typeface="Calibri"/>
                <a:cs typeface="Calibri"/>
              </a:rPr>
              <a:t>Rafmagn, </a:t>
            </a:r>
            <a:r>
              <a:rPr sz="2200" spc="-45" dirty="0">
                <a:solidFill>
                  <a:srgbClr val="484848"/>
                </a:solidFill>
                <a:latin typeface="Calibri"/>
                <a:cs typeface="Calibri"/>
              </a:rPr>
              <a:t>vatn,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frárennsli, breiðband — þau </a:t>
            </a:r>
            <a:r>
              <a:rPr sz="2200" spc="-30" dirty="0">
                <a:solidFill>
                  <a:srgbClr val="484848"/>
                </a:solidFill>
                <a:latin typeface="Calibri"/>
                <a:cs typeface="Calibri"/>
              </a:rPr>
              <a:t>birtast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ekki bara af sjálfu sér</a:t>
            </a:r>
            <a:r>
              <a:rPr sz="2200" spc="-30" dirty="0">
                <a:solidFill>
                  <a:srgbClr val="484848"/>
                </a:solidFill>
                <a:latin typeface="Calibri"/>
                <a:cs typeface="Calibri"/>
              </a:rPr>
              <a:t>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Ef draumastaðurinn þinn er utan netsins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afskekktur, má búast við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verulegum forkostnaði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til að tengja við eða koma þessum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kerfum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á fót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r>
              <a:rPr sz="2200" spc="-5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Ótengd sólar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- og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fráveitukerfi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geta kostað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€10.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000–€30.000, allt eftir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flækjustigi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 staðarins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Jafnvel eignir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 sem eru tengdar raforkukerfinu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kunna að krefjast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undirstöðuverkefna,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uppfærslna eða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samþykkis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frá </a:t>
            </a:r>
            <a:r>
              <a:rPr sz="2200" spc="-30" dirty="0">
                <a:solidFill>
                  <a:srgbClr val="484848"/>
                </a:solidFill>
                <a:latin typeface="Calibri"/>
                <a:cs typeface="Calibri"/>
              </a:rPr>
              <a:t>veitanda.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Nákvæm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mat á hagkvæmni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innviða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kemur í veg fyrir rekstrarfjárstreymissjokk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síðar meir.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close-up of hands holding a piece of pap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745990" y="209364"/>
            <a:ext cx="6576695" cy="3027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0979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Íhugunarefni: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Metið hvernig þið munið útvega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vatn, </a:t>
            </a:r>
            <a:r>
              <a:rPr sz="2400" b="1" spc="-25" dirty="0">
                <a:solidFill>
                  <a:srgbClr val="484848"/>
                </a:solidFill>
                <a:latin typeface="Calibri"/>
                <a:cs typeface="Calibri"/>
              </a:rPr>
              <a:t>rafmagn,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úrgangsmeðferð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fjarskipti á staðnum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Fjarlæg eða óbyggð svæði kunna að skorta tengingar við bæi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þorp, sem þýðir að þú þarft að bora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brunn,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setja upp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frárennsliskerfi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framleiða rafmagn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utan nets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 marR="200660">
              <a:lnSpc>
                <a:spcPct val="100000"/>
              </a:lnSpc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Þessar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innviðafjárfestingar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geta verið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verulegar,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til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dæmis: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  <p:sp>
        <p:nvSpPr>
          <p:cNvPr id="10" name="object 10"/>
          <p:cNvSpPr txBox="1"/>
          <p:nvPr/>
        </p:nvSpPr>
        <p:spPr>
          <a:xfrm>
            <a:off x="4745990" y="3729803"/>
            <a:ext cx="659066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tryggja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grunnþjónustu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– </a:t>
            </a:r>
            <a:r>
              <a:rPr sz="2400" b="1" spc="-35" dirty="0">
                <a:solidFill>
                  <a:srgbClr val="484848"/>
                </a:solidFill>
                <a:latin typeface="Calibri"/>
                <a:cs typeface="Calibri"/>
              </a:rPr>
              <a:t>vatn,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úrgangsmál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rafmagn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– er óumræðanlegt til að tryggja gestum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þægindi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uppfylla umhverfiskröfur. Ákveðið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hvernig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þið munið útvega ferskt vatn (tenging við vatnsveitu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brunn), meðhöndla fráveitu (þéttitankur,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lífgasagerðartankur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tenging við bæjar- og sveitarveitu) og útvega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rafmagn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(tenging við rafmagnskerfi eða sólar- og afskekkta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kerfi).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8198" y="3402185"/>
            <a:ext cx="252095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Metðu nákvæmlega hagkvæmni innviða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sz="3400" b="1" spc="-25" dirty="0">
                <a:solidFill>
                  <a:srgbClr val="FFFFFF"/>
                </a:solidFill>
                <a:latin typeface="Calibri"/>
                <a:cs typeface="Calibri"/>
              </a:rPr>
              <a:t>Þjónusta</a:t>
            </a:r>
            <a:r>
              <a:rPr sz="3400" b="1" spc="-50" dirty="0">
                <a:solidFill>
                  <a:srgbClr val="FFFFFF"/>
                </a:solidFill>
                <a:latin typeface="Calibri"/>
                <a:cs typeface="Calibri"/>
              </a:rPr>
              <a:t> og 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innviðir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close-up of hands holding a piece of pap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745990" y="209364"/>
            <a:ext cx="66802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Margir evrópskir lögvaldssvæði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krefjast sannaðra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lausna fyrir frárennslis- og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grátt vatn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þegar ný</a:t>
            </a:r>
            <a:r>
              <a:rPr sz="2400" spc="-5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gististaður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er samþykktur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45990" y="1824804"/>
            <a:ext cx="6673215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Til dæmis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voru rafmagn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 frá almenningsveitu,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fullnægjandi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frárennsli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(óhreint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frárennsli)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rafmagn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talin "nauðsynleg"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fyrir arðbæra glamping-starfsemi í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greiningu </a:t>
            </a:r>
            <a:r>
              <a:rPr sz="2400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Savills </a:t>
            </a:r>
            <a:r>
              <a:rPr sz="24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Ireland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. Ef svæðið er utan rafmagnskerfis (eins og algengt er </a:t>
            </a:r>
            <a:r>
              <a:rPr sz="2400" u="none" spc="-35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fjöllum </a:t>
            </a:r>
            <a:r>
              <a:rPr sz="2400" u="none" spc="-20" dirty="0">
                <a:solidFill>
                  <a:srgbClr val="484848"/>
                </a:solidFill>
                <a:latin typeface="Calibri"/>
                <a:cs typeface="Calibri"/>
              </a:rPr>
              <a:t>Slóveníu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á hálendi </a:t>
            </a:r>
            <a:r>
              <a:rPr sz="2400" u="none" spc="-20" dirty="0">
                <a:solidFill>
                  <a:srgbClr val="484848"/>
                </a:solidFill>
                <a:latin typeface="Calibri"/>
                <a:cs typeface="Calibri"/>
              </a:rPr>
              <a:t>Íslands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),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skaltu gera ráð fyrir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endurnýjanlegri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orku og kompostklósettum </a:t>
            </a:r>
            <a:r>
              <a:rPr sz="2400" u="none" spc="-25" dirty="0">
                <a:solidFill>
                  <a:srgbClr val="484848"/>
                </a:solidFill>
                <a:latin typeface="Calibri"/>
                <a:cs typeface="Calibri"/>
              </a:rPr>
              <a:t>til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að uppfylla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staðla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(og hugsanlega afla sérstakra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leyfa).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8198" y="3402185"/>
            <a:ext cx="252095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Metið nákvæmlega hagkvæmni innviða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sz="3400" b="1" spc="-25" dirty="0">
                <a:solidFill>
                  <a:srgbClr val="FFFFFF"/>
                </a:solidFill>
                <a:latin typeface="Calibri"/>
                <a:cs typeface="Calibri"/>
              </a:rPr>
              <a:t>Þjónustur</a:t>
            </a:r>
            <a:r>
              <a:rPr sz="3400" b="1" spc="-50" dirty="0">
                <a:solidFill>
                  <a:srgbClr val="FFFFFF"/>
                </a:solidFill>
                <a:latin typeface="Calibri"/>
                <a:cs typeface="Calibri"/>
              </a:rPr>
              <a:t> og 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innviðir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9463" y="5506916"/>
            <a:ext cx="70815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484848"/>
                </a:solidFill>
                <a:latin typeface="Calibri"/>
                <a:cs typeface="Calibri"/>
              </a:rPr>
              <a:t>Mælt er með lestri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loftslagsáætlun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Fáilte Ireland </a:t>
            </a:r>
            <a:r>
              <a:rPr sz="1800" u="none" dirty="0">
                <a:solidFill>
                  <a:srgbClr val="00AFEF"/>
                </a:solidFill>
                <a:latin typeface="Calibri"/>
                <a:cs typeface="Calibri"/>
              </a:rPr>
              <a:t>hjálpar </a:t>
            </a:r>
            <a:r>
              <a:rPr sz="1800" u="none" spc="-10" dirty="0">
                <a:solidFill>
                  <a:srgbClr val="00AFEF"/>
                </a:solidFill>
                <a:latin typeface="Calibri"/>
                <a:cs typeface="Calibri"/>
              </a:rPr>
              <a:t>fyrirtækjum </a:t>
            </a:r>
            <a:r>
              <a:rPr sz="1800" u="none" dirty="0">
                <a:solidFill>
                  <a:srgbClr val="00AFEF"/>
                </a:solidFill>
                <a:latin typeface="Calibri"/>
                <a:cs typeface="Calibri"/>
              </a:rPr>
              <a:t>að draga úr </a:t>
            </a:r>
            <a:r>
              <a:rPr sz="1800" u="none" spc="-10" dirty="0">
                <a:solidFill>
                  <a:srgbClr val="00AFEF"/>
                </a:solidFill>
                <a:latin typeface="Calibri"/>
                <a:cs typeface="Calibri"/>
              </a:rPr>
              <a:t>kostnaði, </a:t>
            </a:r>
            <a:r>
              <a:rPr sz="1800" u="none" dirty="0">
                <a:solidFill>
                  <a:srgbClr val="00AFEF"/>
                </a:solidFill>
                <a:latin typeface="Calibri"/>
                <a:cs typeface="Calibri"/>
              </a:rPr>
              <a:t>bæta </a:t>
            </a:r>
            <a:r>
              <a:rPr sz="1800" u="none" spc="-20" dirty="0">
                <a:solidFill>
                  <a:srgbClr val="00AFEF"/>
                </a:solidFill>
                <a:latin typeface="Calibri"/>
                <a:cs typeface="Calibri"/>
              </a:rPr>
              <a:t>skilvirkni </a:t>
            </a:r>
            <a:r>
              <a:rPr sz="1800" u="none" dirty="0">
                <a:solidFill>
                  <a:srgbClr val="00AFEF"/>
                </a:solidFill>
                <a:latin typeface="Calibri"/>
                <a:cs typeface="Calibri"/>
              </a:rPr>
              <a:t>og ná </a:t>
            </a:r>
            <a:r>
              <a:rPr sz="1800" u="none" spc="-10" dirty="0">
                <a:solidFill>
                  <a:srgbClr val="00AFEF"/>
                </a:solidFill>
                <a:latin typeface="Calibri"/>
                <a:cs typeface="Calibri"/>
              </a:rPr>
              <a:t>sjálfbærnimarkmiðum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Nýjar reglur </a:t>
            </a:r>
            <a:r>
              <a:rPr sz="1800" u="sng" spc="-8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um virðisaukaskatt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fyrir lítil fyrirtæki | ESB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VSK-áætlun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fyrir smá- og meðalstór fyrirtæki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0026" y="5588804"/>
            <a:ext cx="850581" cy="84670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close-up of a plumbing and tool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05599" y="209364"/>
            <a:ext cx="611632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  <a:tab pos="1248410" algn="l"/>
              </a:tabLst>
            </a:pP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Kostnaður: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Tengigjöld fyrir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 grunnþjónustu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ráðast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af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fjarlægð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frá kerfum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tengja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sveitasvæði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24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raforkukerfið á Írlandi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kostar til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dæmis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um</a:t>
            </a:r>
            <a:r>
              <a:rPr sz="2400" b="1" u="none" spc="-10" dirty="0">
                <a:solidFill>
                  <a:srgbClr val="484848"/>
                </a:solidFill>
                <a:latin typeface="Calibri"/>
                <a:cs typeface="Calibri"/>
              </a:rPr>
              <a:t> 1.</a:t>
            </a:r>
            <a:r>
              <a:rPr sz="2400" b="1" u="none" dirty="0">
                <a:solidFill>
                  <a:srgbClr val="484848"/>
                </a:solidFill>
                <a:latin typeface="Calibri"/>
                <a:cs typeface="Calibri"/>
              </a:rPr>
              <a:t>800–2.500 evrur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fyrir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einsfasa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rafmagn (hærra ef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þarf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nýjan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spennara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stoðir).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5599" y="2922083"/>
            <a:ext cx="616902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Boring brunns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uppsetning dælu getur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kostað á bilinu</a:t>
            </a:r>
            <a:endParaRPr sz="2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€5,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000–€10,000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, á meðan tengigjald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 fyrir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 bæjarvatn gæti verið nokkrar þúsundir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evra.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05599" y="4537523"/>
            <a:ext cx="610806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Frárennsliskerfi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lífmeðferðareining kostar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venjulega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€4.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000–€15.000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með uppsetningu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(gættu þess að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það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uppfylli staðbundnar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reglugerðir).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Ef farið er af rafmagnskerfi getur sólarorkukerfi með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rafhlöðugeymslu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kostað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48499" y="6000563"/>
            <a:ext cx="5186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€10.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000–€30.000,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fer eftir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afkastagetu.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9109" y="3277082"/>
            <a:ext cx="277177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Hvað það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kostar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í raun að tengjast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rafmagnskerfinu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eða vera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utan netsins!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026" y="5588804"/>
            <a:ext cx="850581" cy="84670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89463" y="5558904"/>
            <a:ext cx="3298825" cy="7899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Niðurland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VAMIL-áætlun </a:t>
            </a:r>
            <a:r>
              <a:rPr sz="1600" u="none" dirty="0">
                <a:solidFill>
                  <a:srgbClr val="484848"/>
                </a:solidFill>
                <a:latin typeface="Calibri"/>
                <a:cs typeface="Calibri"/>
              </a:rPr>
              <a:t>fjárfestingarmöguleikar fyrir </a:t>
            </a:r>
            <a:r>
              <a:rPr sz="1600" u="none" spc="-10" dirty="0">
                <a:solidFill>
                  <a:srgbClr val="484848"/>
                </a:solidFill>
                <a:latin typeface="Calibri"/>
                <a:cs typeface="Calibri"/>
              </a:rPr>
              <a:t>rafbílahleðslainnviði. </a:t>
            </a:r>
            <a:r>
              <a:rPr sz="1600" u="none" dirty="0">
                <a:solidFill>
                  <a:srgbClr val="484848"/>
                </a:solidFill>
                <a:latin typeface="Calibri"/>
                <a:cs typeface="Calibri"/>
              </a:rPr>
              <a:t>Niðurlenska ríkisstjórnin </a:t>
            </a:r>
            <a:r>
              <a:rPr sz="1600" u="none" spc="-10" dirty="0">
                <a:solidFill>
                  <a:srgbClr val="484848"/>
                </a:solidFill>
                <a:latin typeface="Calibri"/>
                <a:cs typeface="Calibri"/>
              </a:rPr>
              <a:t>styður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880547" y="6646462"/>
            <a:ext cx="129539" cy="127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865"/>
              </a:lnSpc>
            </a:pPr>
            <a:r>
              <a:rPr sz="800" spc="-25" dirty="0">
                <a:solidFill>
                  <a:srgbClr val="459496"/>
                </a:solidFill>
                <a:latin typeface="Calibri"/>
                <a:cs typeface="Calibri"/>
              </a:rPr>
              <a:t>54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89463" y="6323949"/>
            <a:ext cx="3606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84848"/>
                </a:solidFill>
                <a:latin typeface="Calibri"/>
                <a:cs typeface="Calibri"/>
              </a:rPr>
              <a:t>fyrirtæki sem ná </a:t>
            </a:r>
            <a:r>
              <a:rPr sz="1600" spc="-10" dirty="0">
                <a:solidFill>
                  <a:srgbClr val="484848"/>
                </a:solidFill>
                <a:latin typeface="Calibri"/>
                <a:cs typeface="Calibri"/>
              </a:rPr>
              <a:t>loftslagsmarkmiðum.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sz="3400" spc="-25" dirty="0">
                <a:solidFill>
                  <a:srgbClr val="FFFFFF"/>
                </a:solidFill>
              </a:rPr>
              <a:t>Þjónustufyrirtæki</a:t>
            </a:r>
            <a:r>
              <a:rPr sz="3400" spc="-50" dirty="0">
                <a:solidFill>
                  <a:srgbClr val="FFFFFF"/>
                </a:solidFill>
              </a:rPr>
              <a:t> og </a:t>
            </a:r>
            <a:r>
              <a:rPr sz="3400" dirty="0">
                <a:solidFill>
                  <a:srgbClr val="FFFFFF"/>
                </a:solidFill>
              </a:rPr>
              <a:t>innviðir</a:t>
            </a:r>
            <a:endParaRPr sz="3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FERÐAMANNADVALAR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26136" y="430660"/>
            <a:ext cx="6992620" cy="2738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9209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Ekki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gleyma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nettengingu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ef þú lofar gestum henni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(gervitunglanet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afskekktum svæðum getur kostað nokkur hundruð til nokkurra þúsunda dollara 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uppsetningu).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Þessar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upphaflegu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fjárfestingar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eru verulegar: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skýrsla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nefnir að sameinuð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innviði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(þjónusta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aðgangur)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fyrir lítinn glamping-stað með fjórum einingum kosti yfirleitt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 58 þúsund evrur–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€116k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(savills.ie).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6136" y="3600580"/>
            <a:ext cx="6967855" cy="2923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330" marR="102235" indent="-342265">
              <a:lnSpc>
                <a:spcPct val="100200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Fáðu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heilbrigt fjárhagsáætlun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fyrir innviði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inn í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fjárhagsáætlun þína. Einnig skaltu gera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ráð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fyrir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óvæntum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kostnaði (t.d. borun sem rekst á dýpri berg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þörf á stærri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rafali)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til að forðast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lausafjárþröng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á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byggingartímanum.</a:t>
            </a:r>
            <a:endParaRPr sz="2200">
              <a:latin typeface="Calibri"/>
              <a:cs typeface="Calibri"/>
            </a:endParaRPr>
          </a:p>
          <a:p>
            <a:pPr marL="354965" marR="5080" indent="-342900">
              <a:lnSpc>
                <a:spcPct val="100400"/>
              </a:lnSpc>
              <a:spcBef>
                <a:spcPts val="1165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Hvar sem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kostur er,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notaðu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sjálfbær kerfi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(sólarkerfi,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regnvatnsöflun) sem kunna að kosta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meira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upphaflega en skila lægri rekstrarkostnaði til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lengri tíma.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1603" y="0"/>
            <a:ext cx="4367530" cy="4619625"/>
            <a:chOff x="391603" y="0"/>
            <a:chExt cx="4367530" cy="461962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 descr="A blue paper and a credit card with gold coins falling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0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436329" y="4101825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26293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6293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785" y="4304541"/>
              <a:ext cx="111507" cy="1277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30294" y="4101821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49902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9902" y="4531093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8458" y="4304541"/>
              <a:ext cx="111507" cy="1277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98688" y="401261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239322" y="404935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39322" y="404935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5658" y="3882617"/>
              <a:ext cx="345142" cy="1612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68358" y="4094633"/>
              <a:ext cx="191728" cy="18022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1799865" y="6164034"/>
            <a:ext cx="2914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78130" algn="l"/>
              </a:tabLst>
            </a:pPr>
            <a:r>
              <a:rPr sz="2200" u="sng" dirty="0">
                <a:solidFill>
                  <a:srgbClr val="484848"/>
                </a:solidFill>
                <a:uFill>
                  <a:solidFill>
                    <a:srgbClr val="FAA63C"/>
                  </a:solidFill>
                </a:uFill>
                <a:latin typeface="Calibri"/>
                <a:cs typeface="Calibri"/>
              </a:rPr>
              <a:t>	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022045" y="5381167"/>
            <a:ext cx="736600" cy="736600"/>
            <a:chOff x="4022045" y="5381167"/>
            <a:chExt cx="736600" cy="736600"/>
          </a:xfrm>
        </p:grpSpPr>
        <p:sp>
          <p:nvSpPr>
            <p:cNvPr id="27" name="object 27"/>
            <p:cNvSpPr/>
            <p:nvPr/>
          </p:nvSpPr>
          <p:spPr>
            <a:xfrm>
              <a:off x="4436329" y="560037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4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4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2629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2629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785" y="5803092"/>
              <a:ext cx="111507" cy="1277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030294" y="560037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4990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49902" y="602965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88458" y="5803090"/>
              <a:ext cx="111507" cy="12774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98688" y="5511162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39322" y="554790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239322" y="554790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85658" y="5381167"/>
              <a:ext cx="345142" cy="1612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68358" y="5593184"/>
              <a:ext cx="191728" cy="180225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689109" y="3277082"/>
            <a:ext cx="277177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Hvað það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kostar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í raun að tengjast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rafmagnskerfinu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eða vera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utan netsins!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54</a:t>
            </a:fld>
            <a:endParaRPr spc="-25" dirty="0"/>
          </a:p>
        </p:txBody>
      </p:sp>
      <p:sp>
        <p:nvSpPr>
          <p:cNvPr id="41" name="object 41"/>
          <p:cNvSpPr txBox="1"/>
          <p:nvPr/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sz="3400" b="1" spc="-25" dirty="0">
                <a:solidFill>
                  <a:srgbClr val="FFFFFF"/>
                </a:solidFill>
                <a:latin typeface="Calibri"/>
                <a:cs typeface="Calibri"/>
              </a:rPr>
              <a:t>Þjónusta</a:t>
            </a:r>
            <a:r>
              <a:rPr sz="3400" b="1" spc="-50" dirty="0">
                <a:solidFill>
                  <a:srgbClr val="FFFFFF"/>
                </a:solidFill>
                <a:latin typeface="Calibri"/>
                <a:cs typeface="Calibri"/>
              </a:rPr>
              <a:t> og </a:t>
            </a:r>
            <a:r>
              <a:rPr sz="3400" b="1" dirty="0">
                <a:solidFill>
                  <a:srgbClr val="FFFFFF"/>
                </a:solidFill>
                <a:latin typeface="Calibri"/>
                <a:cs typeface="Calibri"/>
              </a:rPr>
              <a:t>innviðir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person putting a coin into a piggy bank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74590" y="430660"/>
            <a:ext cx="6553200" cy="5453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330" marR="5080" indent="-342265">
              <a:lnSpc>
                <a:spcPct val="100200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  <a:tab pos="4459605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Kannaðu kostnaðarsparandi valkosti eins og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stigvaxandi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uppfærslur á innviðum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blendingarkerfi. </a:t>
            </a:r>
            <a:r>
              <a:rPr sz="2200" b="1" dirty="0">
                <a:solidFill>
                  <a:srgbClr val="3A7E81"/>
                </a:solidFill>
                <a:latin typeface="Calibri"/>
                <a:cs typeface="Calibri"/>
              </a:rPr>
              <a:t>Til </a:t>
            </a:r>
            <a:r>
              <a:rPr sz="2200" b="1" spc="-10" dirty="0">
                <a:solidFill>
                  <a:srgbClr val="3A7E81"/>
                </a:solidFill>
                <a:latin typeface="Calibri"/>
                <a:cs typeface="Calibri"/>
              </a:rPr>
              <a:t>dæmis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byrjaðu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með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minni sólarrafmagnsþætti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stækkaðu eftir því sem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tekjur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vaxa, eða notaðu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gasvatnshitara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eftir þörfum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í stað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fullkomins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rafmagnskerfis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til að draga úr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álagi.</a:t>
            </a:r>
            <a:endParaRPr sz="2200">
              <a:latin typeface="Calibri"/>
              <a:cs typeface="Calibri"/>
            </a:endParaRPr>
          </a:p>
          <a:p>
            <a:pPr marL="354965" marR="154305" indent="-342900">
              <a:lnSpc>
                <a:spcPct val="100099"/>
              </a:lnSpc>
              <a:spcBef>
                <a:spcPts val="1175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Kannaðu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staðbundin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hvataáætlanir </a:t>
            </a:r>
            <a:r>
              <a:rPr sz="2200" spc="-50" dirty="0">
                <a:solidFill>
                  <a:srgbClr val="484848"/>
                </a:solidFill>
                <a:latin typeface="Calibri"/>
                <a:cs typeface="Calibri"/>
              </a:rPr>
              <a:t>–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sum lönd bjóða styrki til endurnýjanlegrar orku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vatnsþjónustu í dreifbýli. Í </a:t>
            </a:r>
            <a:r>
              <a:rPr sz="2200" b="1" dirty="0">
                <a:solidFill>
                  <a:srgbClr val="E96751"/>
                </a:solidFill>
                <a:latin typeface="Calibri"/>
                <a:cs typeface="Calibri"/>
              </a:rPr>
              <a:t>Hollandi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(VAMIL-áætlun)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200" b="1" dirty="0">
                <a:solidFill>
                  <a:srgbClr val="E96751"/>
                </a:solidFill>
                <a:latin typeface="Calibri"/>
                <a:cs typeface="Calibri"/>
              </a:rPr>
              <a:t>á Írlandi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(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Áætlun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um loftslagsaðgerðir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)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geta ný fyrirtæki í ferðaþjónustu stundum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fengið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stuðning til uppsetningar umhverfisvænna innviða eða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átt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rétt á endurgreiðslu </a:t>
            </a:r>
            <a:r>
              <a:rPr sz="2200" spc="-95" dirty="0">
                <a:solidFill>
                  <a:srgbClr val="484848"/>
                </a:solidFill>
                <a:latin typeface="Calibri"/>
                <a:cs typeface="Calibri"/>
              </a:rPr>
              <a:t>virðisaukaskatts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af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fjárfestingarbúnaði.</a:t>
            </a:r>
            <a:endParaRPr sz="2200">
              <a:latin typeface="Calibri"/>
              <a:cs typeface="Calibri"/>
            </a:endParaRPr>
          </a:p>
          <a:p>
            <a:pPr marL="354330" marR="177165" indent="-342265">
              <a:lnSpc>
                <a:spcPct val="100400"/>
              </a:lnSpc>
              <a:spcBef>
                <a:spcPts val="117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Mikilvægt er að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sleppa aldrei varúðarráðstöfunum gegn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úrgangi: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	Fjárfestu snemma í fullnægjandi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fráveituhreinsun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til að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forðast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	sektir eða umhverfisskaða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síðar.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382046" y="932623"/>
            <a:ext cx="736600" cy="736600"/>
            <a:chOff x="4382046" y="932623"/>
            <a:chExt cx="736600" cy="736600"/>
          </a:xfrm>
        </p:grpSpPr>
        <p:sp>
          <p:nvSpPr>
            <p:cNvPr id="11" name="object 11"/>
            <p:cNvSpPr/>
            <p:nvPr/>
          </p:nvSpPr>
          <p:spPr>
            <a:xfrm>
              <a:off x="4796330" y="1151831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8629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8629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1784" y="1354547"/>
              <a:ext cx="111507" cy="1277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390294" y="115182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0990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09909" y="1581099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48457" y="1354546"/>
              <a:ext cx="111507" cy="12774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558687" y="1062617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99322" y="109935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99322" y="1099357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5657" y="932623"/>
              <a:ext cx="345142" cy="1612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8358" y="1144639"/>
              <a:ext cx="191728" cy="180225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4427808" y="2828387"/>
            <a:ext cx="736600" cy="736600"/>
            <a:chOff x="4427808" y="2828387"/>
            <a:chExt cx="736600" cy="736600"/>
          </a:xfrm>
        </p:grpSpPr>
        <p:sp>
          <p:nvSpPr>
            <p:cNvPr id="25" name="object 25"/>
            <p:cNvSpPr/>
            <p:nvPr/>
          </p:nvSpPr>
          <p:spPr>
            <a:xfrm>
              <a:off x="4842092" y="304759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83205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3205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87547" y="3250313"/>
              <a:ext cx="111507" cy="1277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436056" y="304759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5566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55667" y="3476866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4220" y="3250312"/>
              <a:ext cx="111507" cy="12774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604451" y="295838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45085" y="29951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45085" y="2995124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91420" y="2828387"/>
              <a:ext cx="345142" cy="16127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4121" y="3040405"/>
              <a:ext cx="191728" cy="18022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4418045" y="5322616"/>
            <a:ext cx="736600" cy="736600"/>
            <a:chOff x="4418045" y="5322616"/>
            <a:chExt cx="736600" cy="736600"/>
          </a:xfrm>
        </p:grpSpPr>
        <p:sp>
          <p:nvSpPr>
            <p:cNvPr id="39" name="object 39"/>
            <p:cNvSpPr/>
            <p:nvPr/>
          </p:nvSpPr>
          <p:spPr>
            <a:xfrm>
              <a:off x="4832329" y="5541826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822291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822291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77785" y="5744542"/>
              <a:ext cx="111507" cy="12774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426294" y="554182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545901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545914" y="597109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4458" y="5744541"/>
              <a:ext cx="111507" cy="12774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594688" y="5452612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635323" y="548935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635323" y="5489352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81658" y="5322616"/>
              <a:ext cx="345142" cy="16127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64359" y="5534633"/>
              <a:ext cx="191726" cy="180225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820173" y="3270986"/>
            <a:ext cx="25101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Fjármálar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ð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55</a:t>
            </a:fld>
            <a:endParaRPr spc="-25" dirty="0"/>
          </a:p>
        </p:txBody>
      </p:sp>
      <p:sp>
        <p:nvSpPr>
          <p:cNvPr id="53" name="object 53" descr="$PPTXTitle"/>
          <p:cNvSpPr txBox="1">
            <a:spLocks noGrp="1"/>
          </p:cNvSpPr>
          <p:nvPr>
            <p:ph type="title"/>
          </p:nvPr>
        </p:nvSpPr>
        <p:spPr>
          <a:xfrm>
            <a:off x="754797" y="2096128"/>
            <a:ext cx="2493645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95"/>
              </a:spcBef>
            </a:pPr>
            <a:r>
              <a:rPr sz="3400" spc="-25" dirty="0">
                <a:solidFill>
                  <a:srgbClr val="FFFFFF"/>
                </a:solidFill>
              </a:rPr>
              <a:t>Þjónusta</a:t>
            </a:r>
            <a:r>
              <a:rPr sz="3400" spc="-50" dirty="0">
                <a:solidFill>
                  <a:srgbClr val="FFFFFF"/>
                </a:solidFill>
              </a:rPr>
              <a:t> og </a:t>
            </a:r>
            <a:r>
              <a:rPr sz="3400" dirty="0">
                <a:solidFill>
                  <a:srgbClr val="FFFFFF"/>
                </a:solidFill>
              </a:rPr>
              <a:t>innviðir</a:t>
            </a:r>
            <a:endParaRPr sz="3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451139" y="1865760"/>
            <a:ext cx="348043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64820" algn="r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Gakktu úr skugga um að </a:t>
            </a:r>
            <a:r>
              <a:rPr sz="3000" b="1" spc="-55" dirty="0">
                <a:solidFill>
                  <a:srgbClr val="FFFFFF"/>
                </a:solidFill>
                <a:latin typeface="Calibri"/>
                <a:cs typeface="Calibri"/>
              </a:rPr>
              <a:t>þú </a:t>
            </a: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komir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þeim þangað: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Aðgangur </a:t>
            </a: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endParaRPr sz="3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Flutnings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kostnaður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0789666" y="623440"/>
            <a:ext cx="9531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25" dirty="0">
                <a:solidFill>
                  <a:srgbClr val="FFFFFF"/>
                </a:solidFill>
              </a:rPr>
              <a:t>06</a:t>
            </a:r>
            <a:endParaRPr sz="7200"/>
          </a:p>
        </p:txBody>
      </p:sp>
      <p:sp>
        <p:nvSpPr>
          <p:cNvPr id="9" name="object 9"/>
          <p:cNvSpPr txBox="1"/>
          <p:nvPr/>
        </p:nvSpPr>
        <p:spPr>
          <a:xfrm>
            <a:off x="408734" y="4007228"/>
            <a:ext cx="10942320" cy="243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08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Tryggið að gestir ykkar (og þjónustubílar) geti komist til ykkar </a:t>
            </a:r>
            <a:r>
              <a:rPr sz="2400" b="1" spc="-25" dirty="0">
                <a:solidFill>
                  <a:srgbClr val="E96751"/>
                </a:solidFill>
                <a:latin typeface="Calibri"/>
                <a:cs typeface="Calibri"/>
              </a:rPr>
              <a:t>örugglega, hagkvæmlega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og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án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krókaleiða — eða takist áhættan á að missa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bókanir.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0"/>
              </a:spcBef>
            </a:pP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Ef gestir geta ekki náð sambandi við þig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auðveldlega,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munu þeir ekki bóka.</a:t>
            </a:r>
            <a:r>
              <a:rPr sz="2200" spc="-6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Góður aðgangur felur í sér örugga vegi, skýrar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skilti,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nægilegt bílastæði og stundum gangstéttarlýsingu eða skutluþjónustu. Slæmur aðgangur =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slæmar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umsagnir og lægra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nýtingu. </a:t>
            </a:r>
            <a:r>
              <a:rPr sz="2200" spc="-40" dirty="0">
                <a:solidFill>
                  <a:srgbClr val="484848"/>
                </a:solidFill>
                <a:latin typeface="Calibri"/>
                <a:cs typeface="Calibri"/>
              </a:rPr>
              <a:t>Þú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gætir þurft að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slétta landið, byggja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innkeyrslur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eða sækja um </a:t>
            </a:r>
            <a:r>
              <a:rPr sz="2200" b="1" spc="-35" dirty="0">
                <a:solidFill>
                  <a:srgbClr val="484848"/>
                </a:solidFill>
                <a:latin typeface="Calibri"/>
                <a:cs typeface="Calibri"/>
              </a:rPr>
              <a:t>vegréttindi,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sem getur kostað frá nokkrum hundruðum evra upp í 20.000 evrur eða meira, allt eftir landslagi og leyfum. Að tryggja aðgang er óumræðanlegt skilyrði fyrir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rekstrarárangri.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5535" y="3356111"/>
            <a:ext cx="245554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Tryggja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hnökralausa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komu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gesta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flæðið í flutningum.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4541" y="209364"/>
            <a:ext cx="6684009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Íhugunarefni: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Íhugaðu hvernig gestir (og neyðarþjónustur) komast á svæðið. Það er einnig mikilvægt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fyrir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byggingu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viðhald.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Margir afskekktir staðir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Evrópu eru við þröngar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,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 ómalaðar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vegi </a:t>
            </a:r>
            <a:r>
              <a:rPr sz="2400" spc="-50" dirty="0">
                <a:solidFill>
                  <a:srgbClr val="484848"/>
                </a:solidFill>
                <a:latin typeface="Calibri"/>
                <a:cs typeface="Calibri"/>
              </a:rPr>
              <a:t>–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athugaðu hvort þurfi að uppfæra vegi til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tryggja aðgang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allt árið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4541" y="2342964"/>
            <a:ext cx="6521450" cy="2585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Metið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vega-aðgengi,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innganga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bílastæði.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Staðsetning með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góðu vega-aðgengi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skýrum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skilti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eykur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þægindi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gesta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afskekktur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staður getur krafist þess að byggja eða uppfæra einkavegi. Staðnum ætti að vera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auðvelt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að komast þangað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með bíl og bílastæði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(eða jafnvel með venjulegum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ferðabílum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 vinsælum svæðum) og hann ætti að hafa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öruggar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inngangs- og útgönguleiðir.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4541" y="5421443"/>
            <a:ext cx="65659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Íhugaðu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aðgengisstaðla: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gestrisin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vefsíða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býður fatlaða aðgengi eða að minnsta kosti möguleika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á að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vafra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með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farangur.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2" name="object 12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 descr="A building next to a body of water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477137" y="2112554"/>
            <a:ext cx="2858770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sz="3400" b="0" dirty="0">
                <a:solidFill>
                  <a:srgbClr val="FFFFFF"/>
                </a:solidFill>
                <a:latin typeface="Calibri"/>
                <a:cs typeface="Calibri"/>
              </a:rPr>
              <a:t>Aðgengi, 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hreyfanleiki </a:t>
            </a:r>
            <a:r>
              <a:rPr sz="3400" b="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samgöngur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75535" y="3356111"/>
            <a:ext cx="245554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Tryggja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hnökralausa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komu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gesta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flæðið í flutningum.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4541" y="209364"/>
            <a:ext cx="621030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 afskekktum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svæðum á Íslandi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í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fjalllendum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Ítalíu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getur aðgangur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yfir vetrartímann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(snjór,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miklar rigningar) verið vandamál; í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Hollandi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skaltu íhuga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nánd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við aðalgötur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almenningssamgöngur fyrir gesti. Erfiðar eða langar aðkomuleiðir fæla ekki aðeins gesti heldur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hækka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einnig byggingarkostnað (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við flutning á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byggingarefnum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4541" y="2845885"/>
            <a:ext cx="6118225" cy="27381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Kostnaður: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Bæta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aðgengi </a:t>
            </a: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að lóð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getur verið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mjög misjafnt.</a:t>
            </a:r>
            <a:endParaRPr sz="24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leggja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einfaldan </a:t>
            </a:r>
            <a:r>
              <a:rPr sz="2400" u="sng" spc="-1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2"/>
              </a:rPr>
              <a:t>malarstíg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(100 m)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gæti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kostað </a:t>
            </a:r>
            <a:r>
              <a:rPr sz="2400" b="1" u="none" spc="-10" dirty="0">
                <a:solidFill>
                  <a:srgbClr val="484848"/>
                </a:solidFill>
                <a:latin typeface="Calibri"/>
                <a:cs typeface="Calibri"/>
              </a:rPr>
              <a:t>€5.</a:t>
            </a:r>
            <a:r>
              <a:rPr sz="2400" b="1" u="none" dirty="0">
                <a:solidFill>
                  <a:srgbClr val="484848"/>
                </a:solidFill>
                <a:latin typeface="Calibri"/>
                <a:cs typeface="Calibri"/>
              </a:rPr>
              <a:t>000–€15.000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eftir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landslagi, </a:t>
            </a:r>
            <a:r>
              <a:rPr sz="2400" u="none" spc="-25" dirty="0">
                <a:solidFill>
                  <a:srgbClr val="484848"/>
                </a:solidFill>
                <a:latin typeface="Calibri"/>
                <a:cs typeface="Calibri"/>
              </a:rPr>
              <a:t>svo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berið þetta með í fjárhagsáætlun ykkar ef svæðið er afsíðis. Að byggja litla brú </a:t>
            </a:r>
            <a:r>
              <a:rPr sz="2400" u="none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styrkja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bratta halla gæti kostað </a:t>
            </a:r>
            <a:r>
              <a:rPr sz="2400" b="1" u="none" spc="-10" dirty="0">
                <a:solidFill>
                  <a:srgbClr val="484848"/>
                </a:solidFill>
                <a:latin typeface="Calibri"/>
                <a:cs typeface="Calibri"/>
              </a:rPr>
              <a:t>tugþúsundir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1603" y="0"/>
            <a:ext cx="3423285" cy="1946275"/>
            <a:chOff x="391603" y="0"/>
            <a:chExt cx="3423285" cy="1946275"/>
          </a:xfrm>
        </p:grpSpPr>
        <p:sp>
          <p:nvSpPr>
            <p:cNvPr id="11" name="object 11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 descr="A building next to a body of water  AI-generated content may be incorrect.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477137" y="2112554"/>
            <a:ext cx="2858770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sz="3400" b="0" dirty="0">
                <a:solidFill>
                  <a:srgbClr val="FFFFFF"/>
                </a:solidFill>
                <a:latin typeface="Calibri"/>
                <a:cs typeface="Calibri"/>
              </a:rPr>
              <a:t>Aðgengi, 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hreyfanleiki </a:t>
            </a:r>
            <a:r>
              <a:rPr sz="3400" b="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samgöngur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58</a:t>
            </a:fld>
            <a:endParaRPr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house in the wood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05599" y="262644"/>
            <a:ext cx="6525259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36195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Innviðakostnaður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fyrir lítinn glamping-stað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(t.d.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vegir, stígar, þjónustulagnir) nemur oft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€60.000–</a:t>
            </a:r>
            <a:endParaRPr sz="2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€120,000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fyrir </a:t>
            </a:r>
            <a:r>
              <a:rPr sz="2400" u="sng" dirty="0">
                <a:solidFill>
                  <a:srgbClr val="86A66D"/>
                </a:solidFill>
                <a:uFill>
                  <a:solidFill>
                    <a:srgbClr val="86A66D"/>
                  </a:solidFill>
                </a:uFill>
                <a:latin typeface="Calibri"/>
                <a:cs typeface="Calibri"/>
              </a:rPr>
              <a:t>fáeinar </a:t>
            </a:r>
            <a:r>
              <a:rPr sz="24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einingar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, sérstaklega </a:t>
            </a:r>
            <a:r>
              <a:rPr sz="2400" i="1" u="none" spc="-10" dirty="0">
                <a:solidFill>
                  <a:srgbClr val="484848"/>
                </a:solidFill>
                <a:latin typeface="Calibri"/>
                <a:cs typeface="Calibri"/>
              </a:rPr>
              <a:t>"</a:t>
            </a:r>
            <a:r>
              <a:rPr sz="2400" i="1" u="none" dirty="0">
                <a:solidFill>
                  <a:srgbClr val="484848"/>
                </a:solidFill>
                <a:latin typeface="Calibri"/>
                <a:cs typeface="Calibri"/>
              </a:rPr>
              <a:t>háð framboði </a:t>
            </a:r>
            <a:r>
              <a:rPr sz="2400" i="1" u="none" spc="-10" dirty="0">
                <a:solidFill>
                  <a:srgbClr val="484848"/>
                </a:solidFill>
                <a:latin typeface="Calibri"/>
                <a:cs typeface="Calibri"/>
              </a:rPr>
              <a:t>núverandi </a:t>
            </a:r>
            <a:r>
              <a:rPr sz="2400" i="1" u="none" dirty="0">
                <a:solidFill>
                  <a:srgbClr val="484848"/>
                </a:solidFill>
                <a:latin typeface="Calibri"/>
                <a:cs typeface="Calibri"/>
              </a:rPr>
              <a:t>þjónustu og </a:t>
            </a:r>
            <a:r>
              <a:rPr sz="2400" i="1" u="none" spc="-10" dirty="0">
                <a:solidFill>
                  <a:srgbClr val="484848"/>
                </a:solidFill>
                <a:latin typeface="Calibri"/>
                <a:cs typeface="Calibri"/>
              </a:rPr>
              <a:t>aðgengi."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5599" y="2030484"/>
            <a:ext cx="644207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A7E81"/>
                </a:solidFill>
                <a:latin typeface="Calibri"/>
                <a:cs typeface="Calibri"/>
              </a:rPr>
              <a:t>Til dæmis</a:t>
            </a:r>
            <a:r>
              <a:rPr sz="2400" dirty="0">
                <a:solidFill>
                  <a:srgbClr val="3A7E81"/>
                </a:solidFill>
                <a:latin typeface="Calibri"/>
                <a:cs typeface="Calibri"/>
              </a:rPr>
              <a:t>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ef núverandi búvegur er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til staðar,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eru kostnaður lágur; ef þú þarft að leggja nýjan veg eða víkka akrein (algengt í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sveitum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Írlands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), má búast við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hærri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útgjöldum.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05599" y="4011684"/>
            <a:ext cx="651002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Einnig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skaltu meta nánd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samgöngumiðstöðvar </a:t>
            </a:r>
            <a:r>
              <a:rPr sz="2400" b="1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aðdráttarstaði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– að vera tiltölulega nálægt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flugvöllum, hraðbrautum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eða vinsælum ferðamannastöðum getur stækkað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markaðinn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 þinn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0026" y="5855512"/>
            <a:ext cx="850581" cy="84670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00603" y="5842597"/>
            <a:ext cx="3361690" cy="57594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Hvernig </a:t>
            </a:r>
            <a:r>
              <a:rPr sz="1800" u="sng" spc="-7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á að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koma á fót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glamping-rekstri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59</a:t>
            </a:fld>
            <a:endParaRPr spc="-25" dirty="0"/>
          </a:p>
        </p:txBody>
      </p:sp>
      <p:sp>
        <p:nvSpPr>
          <p:cNvPr id="14" name="object 14"/>
          <p:cNvSpPr txBox="1"/>
          <p:nvPr/>
        </p:nvSpPr>
        <p:spPr>
          <a:xfrm>
            <a:off x="704969" y="3228419"/>
            <a:ext cx="279527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Eyða skynsamlega: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Raunverulegur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kostnaður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aðgengis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innviða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3938" y="2112554"/>
            <a:ext cx="2858770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Aðgengi, 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hreyfanleiki </a:t>
            </a:r>
            <a:r>
              <a:rPr sz="340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3400" spc="-10" dirty="0">
                <a:solidFill>
                  <a:srgbClr val="FFFFFF"/>
                </a:solidFill>
                <a:latin typeface="Calibri"/>
                <a:cs typeface="Calibri"/>
              </a:rPr>
              <a:t>samgöngur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5395" y="3264301"/>
            <a:ext cx="211455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" marR="5080" indent="-62865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Staðsetning er hjarta </a:t>
            </a:r>
            <a:r>
              <a:rPr sz="2800" spc="-160" dirty="0">
                <a:solidFill>
                  <a:srgbClr val="FFFFFF"/>
                </a:solidFill>
                <a:latin typeface="Calibri"/>
                <a:cs typeface="Calibri"/>
              </a:rPr>
              <a:t>ATA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-viðskipta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þinna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470" y="2177710"/>
            <a:ext cx="27019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155" marR="5080" indent="-59309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Staðsetning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skiptir máli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fyrir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gesti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5441" y="0"/>
            <a:ext cx="3810000" cy="6544945"/>
            <a:chOff x="225441" y="0"/>
            <a:chExt cx="3810000" cy="6544945"/>
          </a:xfrm>
        </p:grpSpPr>
        <p:sp>
          <p:nvSpPr>
            <p:cNvPr id="10" name="object 10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 descr="A red camper parked in front of a building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3521252" y="0"/>
                  </a:moveTo>
                  <a:lnTo>
                    <a:pt x="276021" y="0"/>
                  </a:lnTo>
                  <a:lnTo>
                    <a:pt x="226407" y="4446"/>
                  </a:lnTo>
                  <a:lnTo>
                    <a:pt x="179710" y="17267"/>
                  </a:lnTo>
                  <a:lnTo>
                    <a:pt x="136710" y="37683"/>
                  </a:lnTo>
                  <a:lnTo>
                    <a:pt x="98186" y="64914"/>
                  </a:lnTo>
                  <a:lnTo>
                    <a:pt x="64918" y="98181"/>
                  </a:lnTo>
                  <a:lnTo>
                    <a:pt x="37686" y="136704"/>
                  </a:lnTo>
                  <a:lnTo>
                    <a:pt x="17269" y="179705"/>
                  </a:lnTo>
                  <a:lnTo>
                    <a:pt x="4447" y="226404"/>
                  </a:lnTo>
                  <a:lnTo>
                    <a:pt x="0" y="276021"/>
                  </a:lnTo>
                  <a:lnTo>
                    <a:pt x="0" y="1380083"/>
                  </a:lnTo>
                  <a:lnTo>
                    <a:pt x="4447" y="1429701"/>
                  </a:lnTo>
                  <a:lnTo>
                    <a:pt x="17269" y="1476401"/>
                  </a:lnTo>
                  <a:lnTo>
                    <a:pt x="37686" y="1519404"/>
                  </a:lnTo>
                  <a:lnTo>
                    <a:pt x="64918" y="1557929"/>
                  </a:lnTo>
                  <a:lnTo>
                    <a:pt x="98186" y="1591198"/>
                  </a:lnTo>
                  <a:lnTo>
                    <a:pt x="136710" y="1618431"/>
                  </a:lnTo>
                  <a:lnTo>
                    <a:pt x="179710" y="1638848"/>
                  </a:lnTo>
                  <a:lnTo>
                    <a:pt x="226407" y="1651670"/>
                  </a:lnTo>
                  <a:lnTo>
                    <a:pt x="276021" y="1656118"/>
                  </a:lnTo>
                  <a:lnTo>
                    <a:pt x="3521252" y="1656118"/>
                  </a:lnTo>
                  <a:lnTo>
                    <a:pt x="3570870" y="1651670"/>
                  </a:lnTo>
                  <a:lnTo>
                    <a:pt x="3617570" y="1638848"/>
                  </a:lnTo>
                  <a:lnTo>
                    <a:pt x="3660573" y="1618431"/>
                  </a:lnTo>
                  <a:lnTo>
                    <a:pt x="3699098" y="1591198"/>
                  </a:lnTo>
                  <a:lnTo>
                    <a:pt x="3732367" y="1557929"/>
                  </a:lnTo>
                  <a:lnTo>
                    <a:pt x="3759600" y="1519404"/>
                  </a:lnTo>
                  <a:lnTo>
                    <a:pt x="3780018" y="1476401"/>
                  </a:lnTo>
                  <a:lnTo>
                    <a:pt x="3792840" y="1429701"/>
                  </a:lnTo>
                  <a:lnTo>
                    <a:pt x="3797287" y="1380083"/>
                  </a:lnTo>
                  <a:lnTo>
                    <a:pt x="3797287" y="276021"/>
                  </a:lnTo>
                  <a:lnTo>
                    <a:pt x="3792840" y="226404"/>
                  </a:lnTo>
                  <a:lnTo>
                    <a:pt x="3780018" y="179705"/>
                  </a:lnTo>
                  <a:lnTo>
                    <a:pt x="3759600" y="136704"/>
                  </a:lnTo>
                  <a:lnTo>
                    <a:pt x="3732367" y="98181"/>
                  </a:lnTo>
                  <a:lnTo>
                    <a:pt x="3699098" y="64914"/>
                  </a:lnTo>
                  <a:lnTo>
                    <a:pt x="3660573" y="37683"/>
                  </a:lnTo>
                  <a:lnTo>
                    <a:pt x="3617570" y="17267"/>
                  </a:lnTo>
                  <a:lnTo>
                    <a:pt x="3570870" y="4446"/>
                  </a:lnTo>
                  <a:lnTo>
                    <a:pt x="3521252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1791" y="4881915"/>
              <a:ext cx="3797300" cy="1656714"/>
            </a:xfrm>
            <a:custGeom>
              <a:avLst/>
              <a:gdLst/>
              <a:ahLst/>
              <a:cxnLst/>
              <a:rect l="l" t="t" r="r" b="b"/>
              <a:pathLst>
                <a:path w="3797300" h="1656715">
                  <a:moveTo>
                    <a:pt x="0" y="276021"/>
                  </a:moveTo>
                  <a:lnTo>
                    <a:pt x="4447" y="226404"/>
                  </a:lnTo>
                  <a:lnTo>
                    <a:pt x="17269" y="179705"/>
                  </a:lnTo>
                  <a:lnTo>
                    <a:pt x="37686" y="136704"/>
                  </a:lnTo>
                  <a:lnTo>
                    <a:pt x="64918" y="98181"/>
                  </a:lnTo>
                  <a:lnTo>
                    <a:pt x="98186" y="64914"/>
                  </a:lnTo>
                  <a:lnTo>
                    <a:pt x="136710" y="37683"/>
                  </a:lnTo>
                  <a:lnTo>
                    <a:pt x="179710" y="17267"/>
                  </a:lnTo>
                  <a:lnTo>
                    <a:pt x="226407" y="4446"/>
                  </a:lnTo>
                  <a:lnTo>
                    <a:pt x="276021" y="0"/>
                  </a:lnTo>
                  <a:lnTo>
                    <a:pt x="3521252" y="0"/>
                  </a:lnTo>
                  <a:lnTo>
                    <a:pt x="3570870" y="4446"/>
                  </a:lnTo>
                  <a:lnTo>
                    <a:pt x="3617570" y="17267"/>
                  </a:lnTo>
                  <a:lnTo>
                    <a:pt x="3660573" y="37683"/>
                  </a:lnTo>
                  <a:lnTo>
                    <a:pt x="3699098" y="64914"/>
                  </a:lnTo>
                  <a:lnTo>
                    <a:pt x="3732367" y="98181"/>
                  </a:lnTo>
                  <a:lnTo>
                    <a:pt x="3759600" y="136704"/>
                  </a:lnTo>
                  <a:lnTo>
                    <a:pt x="3780018" y="179705"/>
                  </a:lnTo>
                  <a:lnTo>
                    <a:pt x="3792840" y="226404"/>
                  </a:lnTo>
                  <a:lnTo>
                    <a:pt x="3797287" y="276021"/>
                  </a:lnTo>
                  <a:lnTo>
                    <a:pt x="3797287" y="1380083"/>
                  </a:lnTo>
                  <a:lnTo>
                    <a:pt x="3792840" y="1429701"/>
                  </a:lnTo>
                  <a:lnTo>
                    <a:pt x="3780018" y="1476401"/>
                  </a:lnTo>
                  <a:lnTo>
                    <a:pt x="3759600" y="1519404"/>
                  </a:lnTo>
                  <a:lnTo>
                    <a:pt x="3732367" y="1557929"/>
                  </a:lnTo>
                  <a:lnTo>
                    <a:pt x="3699098" y="1591198"/>
                  </a:lnTo>
                  <a:lnTo>
                    <a:pt x="3660573" y="1618431"/>
                  </a:lnTo>
                  <a:lnTo>
                    <a:pt x="3617570" y="1638848"/>
                  </a:lnTo>
                  <a:lnTo>
                    <a:pt x="3570870" y="1651670"/>
                  </a:lnTo>
                  <a:lnTo>
                    <a:pt x="3521252" y="1656118"/>
                  </a:lnTo>
                  <a:lnTo>
                    <a:pt x="276021" y="1656118"/>
                  </a:lnTo>
                  <a:lnTo>
                    <a:pt x="226407" y="1651670"/>
                  </a:lnTo>
                  <a:lnTo>
                    <a:pt x="179710" y="1638848"/>
                  </a:lnTo>
                  <a:lnTo>
                    <a:pt x="136710" y="1618431"/>
                  </a:lnTo>
                  <a:lnTo>
                    <a:pt x="98186" y="1591198"/>
                  </a:lnTo>
                  <a:lnTo>
                    <a:pt x="64918" y="1557929"/>
                  </a:lnTo>
                  <a:lnTo>
                    <a:pt x="37686" y="1519404"/>
                  </a:lnTo>
                  <a:lnTo>
                    <a:pt x="17269" y="1476401"/>
                  </a:lnTo>
                  <a:lnTo>
                    <a:pt x="4447" y="1429701"/>
                  </a:lnTo>
                  <a:lnTo>
                    <a:pt x="0" y="1380083"/>
                  </a:lnTo>
                  <a:lnTo>
                    <a:pt x="0" y="276021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616496" y="813517"/>
            <a:ext cx="6111875" cy="3622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239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Staðsetningin sem þú velur snýst ekki bara um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útsýni –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hún er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undirstaða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viðskiptalíkans þíns og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rekstrarafkomu.</a:t>
            </a:r>
            <a:endParaRPr sz="2400">
              <a:latin typeface="Calibri"/>
              <a:cs typeface="Calibri"/>
            </a:endParaRPr>
          </a:p>
          <a:p>
            <a:pPr marL="12700" marR="50292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Það mótar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upplifun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gesta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,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rekstrarkostnað, þjónustuframboð og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verðlagningarmöguleika.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Stefnulega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valinn staður getur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verulega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lækkað stofnkostnaðinn þinn, aukið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ánægju gesta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bætt langtíma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tekjur.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Svona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skilar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snjall staður raunverulegu fjárhagslegu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gildi: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5534" y="4779171"/>
            <a:ext cx="3191510" cy="171831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374650" indent="39370">
              <a:lnSpc>
                <a:spcPct val="100000"/>
              </a:lnSpc>
              <a:spcBef>
                <a:spcPts val="80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Forskot 6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</a:t>
            </a:r>
            <a:endParaRPr sz="3600">
              <a:latin typeface="Calibri"/>
              <a:cs typeface="Calibri"/>
            </a:endParaRPr>
          </a:p>
          <a:p>
            <a:pPr marL="12700" marR="5080" indent="361950">
              <a:lnSpc>
                <a:spcPct val="100000"/>
              </a:lnSpc>
              <a:spcBef>
                <a:spcPts val="630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Veldu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hentugan og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aðlaðandi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stað!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ferðamannadvalna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triangular shaped house with a triangular roof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90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961510" y="651522"/>
            <a:ext cx="6753859" cy="2834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330" marR="5080" indent="-342265">
              <a:lnSpc>
                <a:spcPct val="100200"/>
              </a:lnSpc>
              <a:spcBef>
                <a:spcPts val="95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000" b="1" spc="-10" dirty="0">
                <a:solidFill>
                  <a:srgbClr val="484848"/>
                </a:solidFill>
                <a:latin typeface="Calibri"/>
                <a:cs typeface="Calibri"/>
              </a:rPr>
              <a:t>Nýttu þér </a:t>
            </a:r>
            <a:r>
              <a:rPr sz="2000" b="1" dirty="0">
                <a:solidFill>
                  <a:srgbClr val="484848"/>
                </a:solidFill>
                <a:latin typeface="Calibri"/>
                <a:cs typeface="Calibri"/>
              </a:rPr>
              <a:t>núverandi </a:t>
            </a:r>
            <a:r>
              <a:rPr sz="2000" b="1" spc="-10" dirty="0">
                <a:solidFill>
                  <a:srgbClr val="484848"/>
                </a:solidFill>
                <a:latin typeface="Calibri"/>
                <a:cs typeface="Calibri"/>
              </a:rPr>
              <a:t>innviði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hvenær sem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	mögulegt er. Að velja lóð sem þegar hefur aðkomuleið </a:t>
            </a:r>
            <a:r>
              <a:rPr sz="20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	núverandi búveg getur sparað verulega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upphæð. 	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Ef þú þarft nýtt aðgengi, hafðu samband við sveitarstjórn um styrki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eða kostnaðarhlutdeild. Sum svæði (eins og dreifbýli </a:t>
            </a:r>
            <a:r>
              <a:rPr sz="2000" spc="-25" dirty="0">
                <a:solidFill>
                  <a:srgbClr val="484848"/>
                </a:solidFill>
                <a:latin typeface="Calibri"/>
                <a:cs typeface="Calibri"/>
              </a:rPr>
              <a:t>á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Írlandi eða í Slóveníu) kunna að hafa þróunarsjóði til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að bæta ferðamannainnviði. Auk þess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íhugaðu að setja upp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skilti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við aðalvegi (á hóflegu verði €200–€500) til </a:t>
            </a:r>
            <a:r>
              <a:rPr sz="2000" spc="-20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gestir</a:t>
            </a:r>
            <a:r>
              <a:rPr sz="2000" spc="-20" dirty="0">
                <a:solidFill>
                  <a:srgbClr val="484848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geti auðveldlega og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örugglega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fundið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staðinn.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61510" y="3912882"/>
            <a:ext cx="6410960" cy="1614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4330" marR="5080" indent="-342265">
              <a:lnSpc>
                <a:spcPct val="100299"/>
              </a:lnSpc>
              <a:spcBef>
                <a:spcPts val="90"/>
              </a:spcBef>
              <a:buFont typeface="Wingdings"/>
              <a:buChar char=""/>
              <a:tabLst>
                <a:tab pos="355600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000" b="1" dirty="0">
                <a:solidFill>
                  <a:srgbClr val="484848"/>
                </a:solidFill>
                <a:latin typeface="Calibri"/>
                <a:cs typeface="Calibri"/>
              </a:rPr>
              <a:t>Áætlið fyrir reglubundið </a:t>
            </a:r>
            <a:r>
              <a:rPr sz="2000" b="1" spc="-10" dirty="0">
                <a:solidFill>
                  <a:srgbClr val="484848"/>
                </a:solidFill>
                <a:latin typeface="Calibri"/>
                <a:cs typeface="Calibri"/>
              </a:rPr>
              <a:t>viðhald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aðkomuleiða (snjómokstur, jöfnun, merkingar) og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íhugið </a:t>
            </a:r>
            <a:r>
              <a:rPr sz="2000" b="1" dirty="0">
                <a:solidFill>
                  <a:srgbClr val="484848"/>
                </a:solidFill>
                <a:latin typeface="Calibri"/>
                <a:cs typeface="Calibri"/>
              </a:rPr>
              <a:t>flutningslausnir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(svo sem skutluþjónustu) ef svæðið er </a:t>
            </a:r>
            <a:r>
              <a:rPr sz="2000" spc="-20" dirty="0">
                <a:solidFill>
                  <a:srgbClr val="484848"/>
                </a:solidFill>
                <a:latin typeface="Calibri"/>
                <a:cs typeface="Calibri"/>
              </a:rPr>
              <a:t>mjög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afskekkt. Að fjárfesta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í </a:t>
            </a:r>
            <a:r>
              <a:rPr sz="2000" b="1" dirty="0">
                <a:solidFill>
                  <a:srgbClr val="484848"/>
                </a:solidFill>
                <a:latin typeface="Calibri"/>
                <a:cs typeface="Calibri"/>
              </a:rPr>
              <a:t>áreiðanlegri aðkomu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frá upphafi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kemur í veg fyrir óánægju gesta </a:t>
            </a:r>
            <a:r>
              <a:rPr sz="2000" dirty="0">
                <a:solidFill>
                  <a:srgbClr val="484848"/>
                </a:solidFill>
                <a:latin typeface="Calibri"/>
                <a:cs typeface="Calibri"/>
              </a:rPr>
              <a:t>og kostnaðarsamar síðustu stundu lagfæringar </a:t>
            </a:r>
            <a:r>
              <a:rPr sz="2000" spc="-10" dirty="0">
                <a:solidFill>
                  <a:srgbClr val="484848"/>
                </a:solidFill>
                <a:latin typeface="Calibri"/>
                <a:cs typeface="Calibri"/>
              </a:rPr>
              <a:t>síðar.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03700" y="1127005"/>
            <a:ext cx="736600" cy="736600"/>
            <a:chOff x="4403700" y="1127005"/>
            <a:chExt cx="736600" cy="736600"/>
          </a:xfrm>
        </p:grpSpPr>
        <p:sp>
          <p:nvSpPr>
            <p:cNvPr id="12" name="object 12"/>
            <p:cNvSpPr/>
            <p:nvPr/>
          </p:nvSpPr>
          <p:spPr>
            <a:xfrm>
              <a:off x="4817985" y="134621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0795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0795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3440" y="1548930"/>
              <a:ext cx="111507" cy="1277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411949" y="1346210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3156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31563" y="177548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0112" y="1548928"/>
              <a:ext cx="111507" cy="1277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580342" y="1257000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5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20977" y="1293741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20977" y="1293741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40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67313" y="1127005"/>
              <a:ext cx="345142" cy="1612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0013" y="1339021"/>
              <a:ext cx="191728" cy="18022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83707" y="3353062"/>
            <a:ext cx="22390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Fjármálar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ð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413287" y="4125149"/>
            <a:ext cx="736600" cy="736600"/>
            <a:chOff x="4413287" y="4125149"/>
            <a:chExt cx="736600" cy="736600"/>
          </a:xfrm>
        </p:grpSpPr>
        <p:sp>
          <p:nvSpPr>
            <p:cNvPr id="27" name="object 27"/>
            <p:cNvSpPr/>
            <p:nvPr/>
          </p:nvSpPr>
          <p:spPr>
            <a:xfrm>
              <a:off x="4827572" y="434435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1754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1754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3027" y="4547075"/>
              <a:ext cx="111507" cy="12774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421536" y="434435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0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5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7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54115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541151" y="477362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9700" y="4547073"/>
              <a:ext cx="111507" cy="12774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589931" y="4255145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30564" y="4291885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630564" y="4291885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6900" y="4125149"/>
              <a:ext cx="345142" cy="16127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59601" y="4337165"/>
              <a:ext cx="191728" cy="180225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2041" y="5490848"/>
            <a:ext cx="850582" cy="846705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132613" y="5477940"/>
            <a:ext cx="3697604" cy="85026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600" b="1" i="1" spc="-10" dirty="0">
                <a:solidFill>
                  <a:srgbClr val="414141"/>
                </a:solidFill>
                <a:latin typeface="Calibri"/>
                <a:cs typeface="Calibri"/>
              </a:rPr>
              <a:t>Mælt er með lestri</a:t>
            </a:r>
            <a:endParaRPr sz="1600">
              <a:latin typeface="Calibri"/>
              <a:cs typeface="Calibri"/>
            </a:endParaRPr>
          </a:p>
          <a:p>
            <a:pPr marL="12700" marR="5080" indent="-635">
              <a:lnSpc>
                <a:spcPct val="100000"/>
              </a:lnSpc>
              <a:spcBef>
                <a:spcPts val="135"/>
              </a:spcBef>
            </a:pP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Upphafskostnaður glamping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 2 </a:t>
            </a:r>
            <a:r>
              <a:rPr sz="1800" u="sng" spc="-5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-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grunnvinnur,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landslagsmótun og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9"/>
              </a:rPr>
              <a:t>innviðir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60</a:t>
            </a:fld>
            <a:endParaRPr spc="-25" dirty="0"/>
          </a:p>
        </p:txBody>
      </p:sp>
      <p:sp>
        <p:nvSpPr>
          <p:cNvPr id="42" name="object 42" descr="$PPTXTitle"/>
          <p:cNvSpPr txBox="1">
            <a:spLocks noGrp="1"/>
          </p:cNvSpPr>
          <p:nvPr>
            <p:ph type="title"/>
          </p:nvPr>
        </p:nvSpPr>
        <p:spPr>
          <a:xfrm>
            <a:off x="477137" y="2112554"/>
            <a:ext cx="2858770" cy="1061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1795" marR="5080" indent="-379730">
              <a:lnSpc>
                <a:spcPct val="100000"/>
              </a:lnSpc>
              <a:spcBef>
                <a:spcPts val="95"/>
              </a:spcBef>
            </a:pPr>
            <a:r>
              <a:rPr sz="3400" b="0" dirty="0">
                <a:solidFill>
                  <a:srgbClr val="FFFFFF"/>
                </a:solidFill>
                <a:latin typeface="Calibri"/>
                <a:cs typeface="Calibri"/>
              </a:rPr>
              <a:t>Aðgengi, 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hreyfanleiki </a:t>
            </a:r>
            <a:r>
              <a:rPr sz="3400" b="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3400" b="0" spc="-10" dirty="0">
                <a:solidFill>
                  <a:srgbClr val="FFFFFF"/>
                </a:solidFill>
                <a:latin typeface="Calibri"/>
                <a:cs typeface="Calibri"/>
              </a:rPr>
              <a:t>samgöngur</a:t>
            </a:r>
            <a:endParaRPr sz="3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DVALARSTAÐA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3853179"/>
            <a:chOff x="0" y="0"/>
            <a:chExt cx="12192000" cy="3853179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452755" cy="2456180"/>
            </a:xfrm>
            <a:custGeom>
              <a:avLst/>
              <a:gdLst/>
              <a:ahLst/>
              <a:cxnLst/>
              <a:rect l="l" t="t" r="r" b="b"/>
              <a:pathLst>
                <a:path w="452755" h="2456180">
                  <a:moveTo>
                    <a:pt x="452424" y="0"/>
                  </a:moveTo>
                  <a:lnTo>
                    <a:pt x="0" y="0"/>
                  </a:lnTo>
                  <a:lnTo>
                    <a:pt x="0" y="2455964"/>
                  </a:lnTo>
                  <a:lnTo>
                    <a:pt x="452424" y="2455964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358062" y="390420"/>
              <a:ext cx="4834255" cy="3462654"/>
            </a:xfrm>
            <a:custGeom>
              <a:avLst/>
              <a:gdLst/>
              <a:ahLst/>
              <a:cxnLst/>
              <a:rect l="l" t="t" r="r" b="b"/>
              <a:pathLst>
                <a:path w="4834255" h="3462654">
                  <a:moveTo>
                    <a:pt x="4833937" y="0"/>
                  </a:moveTo>
                  <a:lnTo>
                    <a:pt x="1678978" y="0"/>
                  </a:lnTo>
                  <a:lnTo>
                    <a:pt x="1678978" y="3606"/>
                  </a:lnTo>
                  <a:lnTo>
                    <a:pt x="1657981" y="1521"/>
                  </a:lnTo>
                  <a:lnTo>
                    <a:pt x="1635428" y="450"/>
                  </a:lnTo>
                  <a:lnTo>
                    <a:pt x="1612253" y="56"/>
                  </a:lnTo>
                  <a:lnTo>
                    <a:pt x="1589392" y="0"/>
                  </a:lnTo>
                  <a:lnTo>
                    <a:pt x="1543440" y="710"/>
                  </a:lnTo>
                  <a:lnTo>
                    <a:pt x="1497806" y="2831"/>
                  </a:lnTo>
                  <a:lnTo>
                    <a:pt x="1452508" y="6341"/>
                  </a:lnTo>
                  <a:lnTo>
                    <a:pt x="1407564" y="11223"/>
                  </a:lnTo>
                  <a:lnTo>
                    <a:pt x="1362992" y="17456"/>
                  </a:lnTo>
                  <a:lnTo>
                    <a:pt x="1318809" y="25023"/>
                  </a:lnTo>
                  <a:lnTo>
                    <a:pt x="1275034" y="33903"/>
                  </a:lnTo>
                  <a:lnTo>
                    <a:pt x="1231683" y="44078"/>
                  </a:lnTo>
                  <a:lnTo>
                    <a:pt x="1188776" y="55529"/>
                  </a:lnTo>
                  <a:lnTo>
                    <a:pt x="1146330" y="68236"/>
                  </a:lnTo>
                  <a:lnTo>
                    <a:pt x="1104362" y="82181"/>
                  </a:lnTo>
                  <a:lnTo>
                    <a:pt x="1062891" y="97344"/>
                  </a:lnTo>
                  <a:lnTo>
                    <a:pt x="1021934" y="113707"/>
                  </a:lnTo>
                  <a:lnTo>
                    <a:pt x="981510" y="131249"/>
                  </a:lnTo>
                  <a:lnTo>
                    <a:pt x="941635" y="149953"/>
                  </a:lnTo>
                  <a:lnTo>
                    <a:pt x="902329" y="169799"/>
                  </a:lnTo>
                  <a:lnTo>
                    <a:pt x="863608" y="190768"/>
                  </a:lnTo>
                  <a:lnTo>
                    <a:pt x="825491" y="212841"/>
                  </a:lnTo>
                  <a:lnTo>
                    <a:pt x="787996" y="235998"/>
                  </a:lnTo>
                  <a:lnTo>
                    <a:pt x="751140" y="260222"/>
                  </a:lnTo>
                  <a:lnTo>
                    <a:pt x="714941" y="285492"/>
                  </a:lnTo>
                  <a:lnTo>
                    <a:pt x="679417" y="311789"/>
                  </a:lnTo>
                  <a:lnTo>
                    <a:pt x="644586" y="339095"/>
                  </a:lnTo>
                  <a:lnTo>
                    <a:pt x="610466" y="367390"/>
                  </a:lnTo>
                  <a:lnTo>
                    <a:pt x="577074" y="396656"/>
                  </a:lnTo>
                  <a:lnTo>
                    <a:pt x="544428" y="426872"/>
                  </a:lnTo>
                  <a:lnTo>
                    <a:pt x="512547" y="458021"/>
                  </a:lnTo>
                  <a:lnTo>
                    <a:pt x="481448" y="490083"/>
                  </a:lnTo>
                  <a:lnTo>
                    <a:pt x="451149" y="523038"/>
                  </a:lnTo>
                  <a:lnTo>
                    <a:pt x="421668" y="556869"/>
                  </a:lnTo>
                  <a:lnTo>
                    <a:pt x="393022" y="591555"/>
                  </a:lnTo>
                  <a:lnTo>
                    <a:pt x="365230" y="627078"/>
                  </a:lnTo>
                  <a:lnTo>
                    <a:pt x="338309" y="663419"/>
                  </a:lnTo>
                  <a:lnTo>
                    <a:pt x="312277" y="700558"/>
                  </a:lnTo>
                  <a:lnTo>
                    <a:pt x="287152" y="738476"/>
                  </a:lnTo>
                  <a:lnTo>
                    <a:pt x="262952" y="777155"/>
                  </a:lnTo>
                  <a:lnTo>
                    <a:pt x="239695" y="816575"/>
                  </a:lnTo>
                  <a:lnTo>
                    <a:pt x="217399" y="856717"/>
                  </a:lnTo>
                  <a:lnTo>
                    <a:pt x="196080" y="897562"/>
                  </a:lnTo>
                  <a:lnTo>
                    <a:pt x="175758" y="939091"/>
                  </a:lnTo>
                  <a:lnTo>
                    <a:pt x="156450" y="981285"/>
                  </a:lnTo>
                  <a:lnTo>
                    <a:pt x="138174" y="1024125"/>
                  </a:lnTo>
                  <a:lnTo>
                    <a:pt x="120948" y="1067592"/>
                  </a:lnTo>
                  <a:lnTo>
                    <a:pt x="104789" y="1111666"/>
                  </a:lnTo>
                  <a:lnTo>
                    <a:pt x="89716" y="1156328"/>
                  </a:lnTo>
                  <a:lnTo>
                    <a:pt x="75746" y="1201560"/>
                  </a:lnTo>
                  <a:lnTo>
                    <a:pt x="62898" y="1247343"/>
                  </a:lnTo>
                  <a:lnTo>
                    <a:pt x="51188" y="1293657"/>
                  </a:lnTo>
                  <a:lnTo>
                    <a:pt x="40635" y="1340483"/>
                  </a:lnTo>
                  <a:lnTo>
                    <a:pt x="31257" y="1387802"/>
                  </a:lnTo>
                  <a:lnTo>
                    <a:pt x="23071" y="1435595"/>
                  </a:lnTo>
                  <a:lnTo>
                    <a:pt x="16096" y="1483843"/>
                  </a:lnTo>
                  <a:lnTo>
                    <a:pt x="10349" y="1532526"/>
                  </a:lnTo>
                  <a:lnTo>
                    <a:pt x="5848" y="1581627"/>
                  </a:lnTo>
                  <a:lnTo>
                    <a:pt x="2611" y="1631125"/>
                  </a:lnTo>
                  <a:lnTo>
                    <a:pt x="655" y="1681002"/>
                  </a:lnTo>
                  <a:lnTo>
                    <a:pt x="0" y="1731238"/>
                  </a:lnTo>
                  <a:lnTo>
                    <a:pt x="652" y="1781475"/>
                  </a:lnTo>
                  <a:lnTo>
                    <a:pt x="2599" y="1831352"/>
                  </a:lnTo>
                  <a:lnTo>
                    <a:pt x="5822" y="1880851"/>
                  </a:lnTo>
                  <a:lnTo>
                    <a:pt x="10303" y="1929952"/>
                  </a:lnTo>
                  <a:lnTo>
                    <a:pt x="16026" y="1978637"/>
                  </a:lnTo>
                  <a:lnTo>
                    <a:pt x="22973" y="2026885"/>
                  </a:lnTo>
                  <a:lnTo>
                    <a:pt x="31125" y="2074679"/>
                  </a:lnTo>
                  <a:lnTo>
                    <a:pt x="40467" y="2121998"/>
                  </a:lnTo>
                  <a:lnTo>
                    <a:pt x="50979" y="2168825"/>
                  </a:lnTo>
                  <a:lnTo>
                    <a:pt x="62645" y="2215139"/>
                  </a:lnTo>
                  <a:lnTo>
                    <a:pt x="75447" y="2260922"/>
                  </a:lnTo>
                  <a:lnTo>
                    <a:pt x="89368" y="2306154"/>
                  </a:lnTo>
                  <a:lnTo>
                    <a:pt x="104390" y="2350817"/>
                  </a:lnTo>
                  <a:lnTo>
                    <a:pt x="120496" y="2394892"/>
                  </a:lnTo>
                  <a:lnTo>
                    <a:pt x="137667" y="2438359"/>
                  </a:lnTo>
                  <a:lnTo>
                    <a:pt x="155887" y="2481199"/>
                  </a:lnTo>
                  <a:lnTo>
                    <a:pt x="175138" y="2523393"/>
                  </a:lnTo>
                  <a:lnTo>
                    <a:pt x="195402" y="2564923"/>
                  </a:lnTo>
                  <a:lnTo>
                    <a:pt x="216662" y="2605768"/>
                  </a:lnTo>
                  <a:lnTo>
                    <a:pt x="238901" y="2645910"/>
                  </a:lnTo>
                  <a:lnTo>
                    <a:pt x="262100" y="2685331"/>
                  </a:lnTo>
                  <a:lnTo>
                    <a:pt x="286243" y="2724010"/>
                  </a:lnTo>
                  <a:lnTo>
                    <a:pt x="311311" y="2761928"/>
                  </a:lnTo>
                  <a:lnTo>
                    <a:pt x="337288" y="2799068"/>
                  </a:lnTo>
                  <a:lnTo>
                    <a:pt x="364156" y="2835408"/>
                  </a:lnTo>
                  <a:lnTo>
                    <a:pt x="391897" y="2870932"/>
                  </a:lnTo>
                  <a:lnTo>
                    <a:pt x="420493" y="2905618"/>
                  </a:lnTo>
                  <a:lnTo>
                    <a:pt x="449928" y="2939449"/>
                  </a:lnTo>
                  <a:lnTo>
                    <a:pt x="480184" y="2972405"/>
                  </a:lnTo>
                  <a:lnTo>
                    <a:pt x="511242" y="3004467"/>
                  </a:lnTo>
                  <a:lnTo>
                    <a:pt x="543087" y="3035615"/>
                  </a:lnTo>
                  <a:lnTo>
                    <a:pt x="575699" y="3065832"/>
                  </a:lnTo>
                  <a:lnTo>
                    <a:pt x="609062" y="3095098"/>
                  </a:lnTo>
                  <a:lnTo>
                    <a:pt x="643158" y="3123393"/>
                  </a:lnTo>
                  <a:lnTo>
                    <a:pt x="677970" y="3150699"/>
                  </a:lnTo>
                  <a:lnTo>
                    <a:pt x="713479" y="3176997"/>
                  </a:lnTo>
                  <a:lnTo>
                    <a:pt x="749670" y="3202267"/>
                  </a:lnTo>
                  <a:lnTo>
                    <a:pt x="786523" y="3226490"/>
                  </a:lnTo>
                  <a:lnTo>
                    <a:pt x="824021" y="3249648"/>
                  </a:lnTo>
                  <a:lnTo>
                    <a:pt x="862148" y="3271720"/>
                  </a:lnTo>
                  <a:lnTo>
                    <a:pt x="900885" y="3292689"/>
                  </a:lnTo>
                  <a:lnTo>
                    <a:pt x="940215" y="3312535"/>
                  </a:lnTo>
                  <a:lnTo>
                    <a:pt x="980120" y="3331239"/>
                  </a:lnTo>
                  <a:lnTo>
                    <a:pt x="1020583" y="3348782"/>
                  </a:lnTo>
                  <a:lnTo>
                    <a:pt x="1061586" y="3365145"/>
                  </a:lnTo>
                  <a:lnTo>
                    <a:pt x="1103112" y="3380308"/>
                  </a:lnTo>
                  <a:lnTo>
                    <a:pt x="1145143" y="3394253"/>
                  </a:lnTo>
                  <a:lnTo>
                    <a:pt x="1187663" y="3406960"/>
                  </a:lnTo>
                  <a:lnTo>
                    <a:pt x="1230652" y="3418411"/>
                  </a:lnTo>
                  <a:lnTo>
                    <a:pt x="1274094" y="3428586"/>
                  </a:lnTo>
                  <a:lnTo>
                    <a:pt x="1317971" y="3437466"/>
                  </a:lnTo>
                  <a:lnTo>
                    <a:pt x="1362266" y="3445033"/>
                  </a:lnTo>
                  <a:lnTo>
                    <a:pt x="1406961" y="3451266"/>
                  </a:lnTo>
                  <a:lnTo>
                    <a:pt x="1452039" y="3456148"/>
                  </a:lnTo>
                  <a:lnTo>
                    <a:pt x="1497481" y="3459658"/>
                  </a:lnTo>
                  <a:lnTo>
                    <a:pt x="1543272" y="3461778"/>
                  </a:lnTo>
                  <a:lnTo>
                    <a:pt x="1589392" y="3462489"/>
                  </a:lnTo>
                  <a:lnTo>
                    <a:pt x="1611785" y="3462433"/>
                  </a:lnTo>
                  <a:lnTo>
                    <a:pt x="1634180" y="3462037"/>
                  </a:lnTo>
                  <a:lnTo>
                    <a:pt x="1656577" y="3460962"/>
                  </a:lnTo>
                  <a:lnTo>
                    <a:pt x="1678978" y="3458870"/>
                  </a:lnTo>
                  <a:lnTo>
                    <a:pt x="1678978" y="3462489"/>
                  </a:lnTo>
                  <a:lnTo>
                    <a:pt x="4833937" y="3462489"/>
                  </a:lnTo>
                  <a:lnTo>
                    <a:pt x="4833937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46949" y="1680945"/>
              <a:ext cx="3797300" cy="0"/>
            </a:xfrm>
            <a:custGeom>
              <a:avLst/>
              <a:gdLst/>
              <a:ahLst/>
              <a:cxnLst/>
              <a:rect l="l" t="t" r="r" b="b"/>
              <a:pathLst>
                <a:path w="3797300">
                  <a:moveTo>
                    <a:pt x="0" y="0"/>
                  </a:moveTo>
                  <a:lnTo>
                    <a:pt x="3796944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0789666" y="623440"/>
            <a:ext cx="9531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spc="-25" dirty="0">
                <a:solidFill>
                  <a:srgbClr val="FFFFFF"/>
                </a:solidFill>
              </a:rPr>
              <a:t>07</a:t>
            </a:r>
            <a:endParaRPr sz="7200"/>
          </a:p>
        </p:txBody>
      </p:sp>
      <p:sp>
        <p:nvSpPr>
          <p:cNvPr id="8" name="object 8"/>
          <p:cNvSpPr txBox="1"/>
          <p:nvPr/>
        </p:nvSpPr>
        <p:spPr>
          <a:xfrm>
            <a:off x="409013" y="1770510"/>
            <a:ext cx="11333480" cy="5038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Að velja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rangt</a:t>
            </a:r>
            <a:endParaRPr sz="3000">
              <a:latin typeface="Calibri"/>
              <a:cs typeface="Calibri"/>
            </a:endParaRPr>
          </a:p>
          <a:p>
            <a:pPr marL="7783830" marR="5080" indent="1661160" algn="r">
              <a:lnSpc>
                <a:spcPct val="100000"/>
              </a:lnSpc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Land getur </a:t>
            </a: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verið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óhagstætt: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landslag,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frárennsli og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byggingarhæfi</a:t>
            </a:r>
            <a:endParaRPr sz="3000">
              <a:latin typeface="Calibri"/>
              <a:cs typeface="Calibri"/>
            </a:endParaRPr>
          </a:p>
          <a:p>
            <a:pPr marL="12700" marR="556260">
              <a:lnSpc>
                <a:spcPct val="100000"/>
              </a:lnSpc>
              <a:spcBef>
                <a:spcPts val="321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Veldu byggingarlóð sem er tilbúin til byggingar til að forðast kostnaðarsamar óvæntar uppgötvanir, svo sem frárennslisvandamál, burðargrunnsvinnu eða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landslagsbreytingar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á lóðinni — metið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alltaf </a:t>
            </a: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halla, jarðveg og yfirborð áður en </a:t>
            </a:r>
            <a:r>
              <a:rPr sz="2400" b="1" spc="-25" dirty="0">
                <a:solidFill>
                  <a:srgbClr val="E96751"/>
                </a:solidFill>
                <a:latin typeface="Calibri"/>
                <a:cs typeface="Calibri"/>
              </a:rPr>
              <a:t>þið </a:t>
            </a:r>
            <a:r>
              <a:rPr sz="2400" b="1" spc="-10" dirty="0">
                <a:solidFill>
                  <a:srgbClr val="E96751"/>
                </a:solidFill>
                <a:latin typeface="Calibri"/>
                <a:cs typeface="Calibri"/>
              </a:rPr>
              <a:t>fjárfestið.</a:t>
            </a:r>
            <a:endParaRPr sz="2400">
              <a:latin typeface="Calibri"/>
              <a:cs typeface="Calibri"/>
            </a:endParaRPr>
          </a:p>
          <a:p>
            <a:pPr marL="12700" marR="33020" indent="-635">
              <a:lnSpc>
                <a:spcPct val="100000"/>
              </a:lnSpc>
              <a:spcBef>
                <a:spcPts val="20"/>
              </a:spcBef>
            </a:pPr>
            <a:r>
              <a:rPr sz="2200" spc="-30" dirty="0">
                <a:solidFill>
                  <a:srgbClr val="484848"/>
                </a:solidFill>
                <a:latin typeface="Calibri"/>
                <a:cs typeface="Calibri"/>
              </a:rPr>
              <a:t>Landslag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og jarðvegsaðstæður hafa veruleg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áhrif á byggingarkostnaðinn þinn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. Brattar hlíðar,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slæm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frárennsli,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óstöðugur jarðvegur eða flóðahætta geta breytt draumastað í fjárhagslegt álag.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Staðkönnun,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jarðtækniskýrslur eða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grunnframkvæmdir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geta kostað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á bilinu 2.000 til 15.000 evra, allt eftir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flækjustigi.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Veldu land sem krefst lágmarks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íhlutunar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skilðu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hversu mikið þú þarft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eyða til að gera það nýtanlegt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áður en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þú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skuldbindur þig.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8451"/>
            <a:ext cx="8097182" cy="370446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HÖGGHÖNNUN Á NÝSTÁRLEGUM FERÐAMANNAGISTINGUM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stone building with a pool in the middle of a rocky landscap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10467" y="563364"/>
            <a:ext cx="7213600" cy="1564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927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Slæmur jarðvegur = </a:t>
            </a:r>
            <a:r>
              <a:rPr sz="2400" dirty="0">
                <a:solidFill>
                  <a:srgbClr val="E96751"/>
                </a:solidFill>
                <a:latin typeface="Calibri"/>
                <a:cs typeface="Calibri"/>
              </a:rPr>
              <a:t>aukinn kostnaður </a:t>
            </a:r>
            <a:r>
              <a:rPr sz="2400" spc="-10" dirty="0">
                <a:solidFill>
                  <a:srgbClr val="E96751"/>
                </a:solidFill>
                <a:latin typeface="Calibri"/>
                <a:cs typeface="Calibri"/>
              </a:rPr>
              <a:t>(undirbyggingarframkvæmdir, landmótun); </a:t>
            </a:r>
            <a:r>
              <a:rPr sz="2400" spc="-20" dirty="0">
                <a:solidFill>
                  <a:srgbClr val="E96751"/>
                </a:solidFill>
                <a:latin typeface="Calibri"/>
                <a:cs typeface="Calibri"/>
              </a:rPr>
              <a:t>góður </a:t>
            </a:r>
            <a:r>
              <a:rPr sz="2400" dirty="0">
                <a:solidFill>
                  <a:srgbClr val="E96751"/>
                </a:solidFill>
                <a:latin typeface="Calibri"/>
                <a:cs typeface="Calibri"/>
              </a:rPr>
              <a:t>jarðvegur dregur </a:t>
            </a:r>
            <a:r>
              <a:rPr sz="2400" spc="-10" dirty="0">
                <a:solidFill>
                  <a:srgbClr val="E96751"/>
                </a:solidFill>
                <a:latin typeface="Calibri"/>
                <a:cs typeface="Calibri"/>
              </a:rPr>
              <a:t>úr fjárfestingarkostnaði.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Eðlislægar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einkenni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lögun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landsins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munu hafa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mikil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áhrif á framkvæmdarkostnað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öryggi/upplifun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gesta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0467" y="2620764"/>
            <a:ext cx="696785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Löggæði: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Lággæða land getur leitt til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aukins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kostnaðar, svo sem vegna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umfangsmikilla undirstöðuvinnu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endurjöfnunar, en gott land getur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lágmarkað fjárfestingarkostnað.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10467" y="4601963"/>
            <a:ext cx="670369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Náttúrulegir eiginleikar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og lögun: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Náttúrulegir eiginleikar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 landsins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landslagið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gegna lykilhlutverki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ákvarða framkvæmdarkostnað og tryggja öryggi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ánægju gesta.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332" y="3326409"/>
            <a:ext cx="31565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1080" marR="5080" indent="-100901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Lögun lands 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bygging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arm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öguleikar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387" y="2115601"/>
            <a:ext cx="27152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sz="3000" b="1" spc="-35" dirty="0">
                <a:solidFill>
                  <a:srgbClr val="FFFFFF"/>
                </a:solidFill>
                <a:latin typeface="Calibri"/>
                <a:cs typeface="Calibri"/>
              </a:rPr>
              <a:t>Landslag,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frárennsli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byggingarhæfi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58766" y="4501645"/>
            <a:ext cx="3810000" cy="2101850"/>
            <a:chOff x="158766" y="4501645"/>
            <a:chExt cx="3810000" cy="2101850"/>
          </a:xfrm>
        </p:grpSpPr>
        <p:sp>
          <p:nvSpPr>
            <p:cNvPr id="15" name="object 15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15246" y="4415720"/>
            <a:ext cx="3100705" cy="212344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 indent="-4445" algn="ctr">
              <a:lnSpc>
                <a:spcPct val="104900"/>
              </a:lnSpc>
              <a:spcBef>
                <a:spcPts val="65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Forysta 10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Gakktu úr skugga um að landið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sé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byggingarhæft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(rennsli,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jarðvegur, aðkoma,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halla)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62</a:t>
            </a:fld>
            <a:endParaRPr spc="-2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DVALARSTAÐIR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FERÐAMANNADVALAR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stone building with a pool in the middle of a rocky landscap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10467" y="563364"/>
            <a:ext cx="6680834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Að teknu tilliti til </a:t>
            </a:r>
            <a:r>
              <a:rPr sz="2400" b="1" spc="-30" dirty="0">
                <a:solidFill>
                  <a:srgbClr val="484848"/>
                </a:solidFill>
                <a:latin typeface="Calibri"/>
                <a:cs typeface="Calibri"/>
              </a:rPr>
              <a:t>landslags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: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Þættir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eins og hallaþyngd,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jarðvegssterk,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frárennsli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útsetning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eru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mikilvægir</a:t>
            </a:r>
            <a:r>
              <a:rPr sz="2400" dirty="0">
                <a:solidFill>
                  <a:srgbClr val="EB7A69"/>
                </a:solidFill>
                <a:latin typeface="Calibri"/>
                <a:cs typeface="Calibri"/>
              </a:rPr>
              <a:t>. Til dæmis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getur fallegur hæðartoppur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boðið upp á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yndislegt útsýni en getur einnig verið vindasamur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krafist stigaðra svæða,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 meðan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mýri við árbakka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kann að virðast fullkomin þar til flóð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verða.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0467" y="3276084"/>
            <a:ext cx="66751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Umhverfisöryggi: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Í Evrópu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verða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skipulagsfulltrúar að meta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umhverfisógnir. </a:t>
            </a:r>
            <a:r>
              <a:rPr sz="2400" dirty="0">
                <a:solidFill>
                  <a:srgbClr val="EB7A69"/>
                </a:solidFill>
                <a:latin typeface="Calibri"/>
                <a:cs typeface="Calibri"/>
              </a:rPr>
              <a:t>Til </a:t>
            </a:r>
            <a:r>
              <a:rPr sz="2400" spc="-10" dirty="0">
                <a:solidFill>
                  <a:srgbClr val="EB7A69"/>
                </a:solidFill>
                <a:latin typeface="Calibri"/>
                <a:cs typeface="Calibri"/>
              </a:rPr>
              <a:t>dæmis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mæla </a:t>
            </a:r>
            <a:r>
              <a:rPr sz="2400" u="sng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</a:rPr>
              <a:t>leiðbeiningar </a:t>
            </a:r>
            <a:r>
              <a:rPr sz="2400" u="sng" spc="-20" dirty="0">
                <a:solidFill>
                  <a:srgbClr val="E96751"/>
                </a:solidFill>
                <a:uFill>
                  <a:solidFill>
                    <a:srgbClr val="E96751"/>
                  </a:solidFill>
                </a:uFill>
                <a:latin typeface="Calibri"/>
                <a:cs typeface="Calibri"/>
                <a:hlinkClick r:id="rId3"/>
              </a:rPr>
              <a:t>Írlands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með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að velja lóðir </a:t>
            </a:r>
            <a:r>
              <a:rPr sz="2400" u="none" spc="-20" dirty="0">
                <a:solidFill>
                  <a:srgbClr val="484848"/>
                </a:solidFill>
                <a:latin typeface="Calibri"/>
                <a:cs typeface="Calibri"/>
              </a:rPr>
              <a:t>sem </a:t>
            </a:r>
            <a:r>
              <a:rPr sz="2400" u="none" dirty="0">
                <a:solidFill>
                  <a:srgbClr val="484848"/>
                </a:solidFill>
                <a:latin typeface="Calibri"/>
                <a:cs typeface="Calibri"/>
              </a:rPr>
              <a:t>eru lausar við hættur eins og flóð, fallandi trjágreinar eða lausar klettabrot á </a:t>
            </a:r>
            <a:r>
              <a:rPr sz="2400" u="none" spc="-10" dirty="0">
                <a:solidFill>
                  <a:srgbClr val="484848"/>
                </a:solidFill>
                <a:latin typeface="Calibri"/>
                <a:cs typeface="Calibri"/>
              </a:rPr>
              <a:t>klettum.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5332" y="3326409"/>
            <a:ext cx="31565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1080" marR="5080" indent="-100901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Lögun lands 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bygging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arm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öguleikar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643387" y="2115601"/>
            <a:ext cx="27152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sz="3000" spc="-35" dirty="0">
                <a:solidFill>
                  <a:srgbClr val="FFFFFF"/>
                </a:solidFill>
              </a:rPr>
              <a:t>Landslag, </a:t>
            </a:r>
            <a:r>
              <a:rPr sz="3000" spc="-10" dirty="0">
                <a:solidFill>
                  <a:srgbClr val="FFFFFF"/>
                </a:solidFill>
              </a:rPr>
              <a:t>frárennsli </a:t>
            </a:r>
            <a:r>
              <a:rPr sz="3000" dirty="0">
                <a:solidFill>
                  <a:srgbClr val="FFFFFF"/>
                </a:solidFill>
              </a:rPr>
              <a:t>og </a:t>
            </a:r>
            <a:r>
              <a:rPr sz="3000" spc="-10" dirty="0">
                <a:solidFill>
                  <a:srgbClr val="FFFFFF"/>
                </a:solidFill>
              </a:rPr>
              <a:t>byggingarhæfi</a:t>
            </a:r>
            <a:endParaRPr sz="3000"/>
          </a:p>
        </p:txBody>
      </p:sp>
      <p:grpSp>
        <p:nvGrpSpPr>
          <p:cNvPr id="13" name="object 13"/>
          <p:cNvGrpSpPr/>
          <p:nvPr/>
        </p:nvGrpSpPr>
        <p:grpSpPr>
          <a:xfrm>
            <a:off x="158766" y="4501645"/>
            <a:ext cx="3810000" cy="2101850"/>
            <a:chOff x="158766" y="4501645"/>
            <a:chExt cx="3810000" cy="2101850"/>
          </a:xfrm>
        </p:grpSpPr>
        <p:sp>
          <p:nvSpPr>
            <p:cNvPr id="14" name="object 14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15246" y="4415720"/>
            <a:ext cx="3100705" cy="212344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 indent="-4445" algn="ctr">
              <a:lnSpc>
                <a:spcPct val="104900"/>
              </a:lnSpc>
              <a:spcBef>
                <a:spcPts val="65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Forysta 10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Gakktu úr skugga um að landið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sé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byggingarhæft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(frárennsliskerfi,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jarðvegur, aðkoma,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halla)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63</a:t>
            </a:fld>
            <a:endParaRPr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stone building with a pool in the middle of a rocky landscape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39922" y="209364"/>
            <a:ext cx="65690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Jarðvegsaðstæður: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Það er einnig mikilvægt að skoða jarðvegsaðstæður. Mjúkur, mýrarbletur, algengur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svæðum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eins og Írlandi og Slóveníu, getur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krafist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styrkingar,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 meðan klettótt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landslag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gæti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krafist kostnaðarsamrar námuvinnu.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5600" algn="l"/>
              </a:tabLst>
            </a:pPr>
            <a:r>
              <a:rPr b="1" dirty="0">
                <a:latin typeface="Calibri"/>
                <a:cs typeface="Calibri"/>
              </a:rPr>
              <a:t>Útsetning </a:t>
            </a:r>
            <a:r>
              <a:rPr dirty="0"/>
              <a:t>fyrir </a:t>
            </a:r>
            <a:r>
              <a:rPr b="1" dirty="0">
                <a:latin typeface="Calibri"/>
                <a:cs typeface="Calibri"/>
              </a:rPr>
              <a:t>sólu og vindi: </a:t>
            </a:r>
            <a:r>
              <a:rPr spc="-25" dirty="0"/>
              <a:t>Að lokum </a:t>
            </a:r>
            <a:r>
              <a:rPr dirty="0"/>
              <a:t>skaltu íhuga </a:t>
            </a:r>
            <a:r>
              <a:rPr spc="-10" dirty="0"/>
              <a:t>áhrif </a:t>
            </a:r>
            <a:r>
              <a:rPr dirty="0"/>
              <a:t>sólar og vindar. Á Íslandi getur </a:t>
            </a:r>
            <a:r>
              <a:rPr spc="-10" dirty="0"/>
              <a:t>dalur </a:t>
            </a:r>
            <a:r>
              <a:rPr dirty="0"/>
              <a:t>sem er varinn fyrir vindi lengt starfsárið, en í löndum eins og Ítalíu eða </a:t>
            </a:r>
            <a:r>
              <a:rPr spc="-10" dirty="0"/>
              <a:t>Slóveníu </a:t>
            </a:r>
            <a:r>
              <a:rPr dirty="0"/>
              <a:t>getur skuggi eða svalandi </a:t>
            </a:r>
            <a:r>
              <a:rPr spc="-10" dirty="0"/>
              <a:t>andvari </a:t>
            </a:r>
            <a:r>
              <a:rPr dirty="0"/>
              <a:t>á suðurslóðum aukið þægindi </a:t>
            </a:r>
            <a:r>
              <a:rPr spc="-10" dirty="0"/>
              <a:t>sumar­gesta.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439922" y="4842323"/>
            <a:ext cx="644588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0"/>
              </a:spcBef>
              <a:buFont typeface="Wingdings"/>
              <a:buChar char=""/>
              <a:tabLst>
                <a:tab pos="354965" algn="l"/>
              </a:tabLst>
            </a:pPr>
            <a:r>
              <a:rPr sz="2400" b="1" dirty="0">
                <a:solidFill>
                  <a:srgbClr val="E96751"/>
                </a:solidFill>
                <a:latin typeface="Calibri"/>
                <a:cs typeface="Calibri"/>
              </a:rPr>
              <a:t>Kostnaður: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Jarðvinnsla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getur verið falinn </a:t>
            </a:r>
            <a:r>
              <a:rPr sz="2400" spc="-45" dirty="0">
                <a:solidFill>
                  <a:srgbClr val="484848"/>
                </a:solidFill>
                <a:latin typeface="Calibri"/>
                <a:cs typeface="Calibri"/>
              </a:rPr>
              <a:t>kostnaðarliður.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Einföld jöfnun og hreinsun fyrir nokkrar tjaldpallar gæti kostað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€2.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000–€5.000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, en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umfangsmiklar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jarðvinnslur (að skera í halla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byggja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stoðmúrar) geta auðveldlega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farið yfir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€20.000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332" y="3326409"/>
            <a:ext cx="315658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1080" marR="5080" indent="-1009015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Gæði lóðar 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bygging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arm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öguleikar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643387" y="2115601"/>
            <a:ext cx="27152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sz="3000" spc="-35" dirty="0">
                <a:solidFill>
                  <a:srgbClr val="FFFFFF"/>
                </a:solidFill>
              </a:rPr>
              <a:t>Landslag, </a:t>
            </a:r>
            <a:r>
              <a:rPr sz="3000" spc="-10" dirty="0">
                <a:solidFill>
                  <a:srgbClr val="FFFFFF"/>
                </a:solidFill>
              </a:rPr>
              <a:t>frárennsli </a:t>
            </a:r>
            <a:r>
              <a:rPr sz="3000" dirty="0">
                <a:solidFill>
                  <a:srgbClr val="FFFFFF"/>
                </a:solidFill>
              </a:rPr>
              <a:t>og </a:t>
            </a:r>
            <a:r>
              <a:rPr sz="3000" spc="-10" dirty="0">
                <a:solidFill>
                  <a:srgbClr val="FFFFFF"/>
                </a:solidFill>
              </a:rPr>
              <a:t>byggingarhæfi</a:t>
            </a:r>
            <a:endParaRPr sz="3000"/>
          </a:p>
        </p:txBody>
      </p:sp>
      <p:grpSp>
        <p:nvGrpSpPr>
          <p:cNvPr id="14" name="object 14"/>
          <p:cNvGrpSpPr/>
          <p:nvPr/>
        </p:nvGrpSpPr>
        <p:grpSpPr>
          <a:xfrm>
            <a:off x="158766" y="4501645"/>
            <a:ext cx="3810000" cy="2101850"/>
            <a:chOff x="158766" y="4501645"/>
            <a:chExt cx="3810000" cy="2101850"/>
          </a:xfrm>
        </p:grpSpPr>
        <p:sp>
          <p:nvSpPr>
            <p:cNvPr id="15" name="object 15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3449104" y="0"/>
                  </a:moveTo>
                  <a:lnTo>
                    <a:pt x="348183" y="0"/>
                  </a:lnTo>
                  <a:lnTo>
                    <a:pt x="300937" y="3178"/>
                  </a:lnTo>
                  <a:lnTo>
                    <a:pt x="255624" y="12437"/>
                  </a:lnTo>
                  <a:lnTo>
                    <a:pt x="212656" y="27362"/>
                  </a:lnTo>
                  <a:lnTo>
                    <a:pt x="172450" y="47538"/>
                  </a:lnTo>
                  <a:lnTo>
                    <a:pt x="135421" y="72550"/>
                  </a:lnTo>
                  <a:lnTo>
                    <a:pt x="101982" y="101982"/>
                  </a:lnTo>
                  <a:lnTo>
                    <a:pt x="72550" y="135421"/>
                  </a:lnTo>
                  <a:lnTo>
                    <a:pt x="47538" y="172450"/>
                  </a:lnTo>
                  <a:lnTo>
                    <a:pt x="27362" y="212656"/>
                  </a:lnTo>
                  <a:lnTo>
                    <a:pt x="12437" y="255624"/>
                  </a:lnTo>
                  <a:lnTo>
                    <a:pt x="3178" y="300937"/>
                  </a:lnTo>
                  <a:lnTo>
                    <a:pt x="0" y="348183"/>
                  </a:lnTo>
                  <a:lnTo>
                    <a:pt x="0" y="1740865"/>
                  </a:lnTo>
                  <a:lnTo>
                    <a:pt x="3178" y="1788113"/>
                  </a:lnTo>
                  <a:lnTo>
                    <a:pt x="12437" y="1833428"/>
                  </a:lnTo>
                  <a:lnTo>
                    <a:pt x="27362" y="1876396"/>
                  </a:lnTo>
                  <a:lnTo>
                    <a:pt x="47538" y="1916603"/>
                  </a:lnTo>
                  <a:lnTo>
                    <a:pt x="72550" y="1953632"/>
                  </a:lnTo>
                  <a:lnTo>
                    <a:pt x="101982" y="1987070"/>
                  </a:lnTo>
                  <a:lnTo>
                    <a:pt x="135421" y="2016502"/>
                  </a:lnTo>
                  <a:lnTo>
                    <a:pt x="172450" y="2041512"/>
                  </a:lnTo>
                  <a:lnTo>
                    <a:pt x="212656" y="2061687"/>
                  </a:lnTo>
                  <a:lnTo>
                    <a:pt x="255624" y="2076611"/>
                  </a:lnTo>
                  <a:lnTo>
                    <a:pt x="300937" y="2085870"/>
                  </a:lnTo>
                  <a:lnTo>
                    <a:pt x="348183" y="2089048"/>
                  </a:lnTo>
                  <a:lnTo>
                    <a:pt x="3449104" y="2089048"/>
                  </a:lnTo>
                  <a:lnTo>
                    <a:pt x="3496349" y="2085870"/>
                  </a:lnTo>
                  <a:lnTo>
                    <a:pt x="3541663" y="2076611"/>
                  </a:lnTo>
                  <a:lnTo>
                    <a:pt x="3584630" y="2061687"/>
                  </a:lnTo>
                  <a:lnTo>
                    <a:pt x="3624836" y="2041512"/>
                  </a:lnTo>
                  <a:lnTo>
                    <a:pt x="3661866" y="2016502"/>
                  </a:lnTo>
                  <a:lnTo>
                    <a:pt x="3695304" y="1987070"/>
                  </a:lnTo>
                  <a:lnTo>
                    <a:pt x="3724737" y="1953632"/>
                  </a:lnTo>
                  <a:lnTo>
                    <a:pt x="3749748" y="1916603"/>
                  </a:lnTo>
                  <a:lnTo>
                    <a:pt x="3769924" y="1876396"/>
                  </a:lnTo>
                  <a:lnTo>
                    <a:pt x="3784849" y="1833428"/>
                  </a:lnTo>
                  <a:lnTo>
                    <a:pt x="3794108" y="1788113"/>
                  </a:lnTo>
                  <a:lnTo>
                    <a:pt x="3797287" y="1740865"/>
                  </a:lnTo>
                  <a:lnTo>
                    <a:pt x="3797287" y="348183"/>
                  </a:lnTo>
                  <a:lnTo>
                    <a:pt x="3794108" y="300937"/>
                  </a:lnTo>
                  <a:lnTo>
                    <a:pt x="3784849" y="255624"/>
                  </a:lnTo>
                  <a:lnTo>
                    <a:pt x="3769924" y="212656"/>
                  </a:lnTo>
                  <a:lnTo>
                    <a:pt x="3749748" y="172450"/>
                  </a:lnTo>
                  <a:lnTo>
                    <a:pt x="3724737" y="135421"/>
                  </a:lnTo>
                  <a:lnTo>
                    <a:pt x="3695304" y="101982"/>
                  </a:lnTo>
                  <a:lnTo>
                    <a:pt x="3661866" y="72550"/>
                  </a:lnTo>
                  <a:lnTo>
                    <a:pt x="3624836" y="47538"/>
                  </a:lnTo>
                  <a:lnTo>
                    <a:pt x="3584630" y="27362"/>
                  </a:lnTo>
                  <a:lnTo>
                    <a:pt x="3541663" y="12437"/>
                  </a:lnTo>
                  <a:lnTo>
                    <a:pt x="3496349" y="3178"/>
                  </a:lnTo>
                  <a:lnTo>
                    <a:pt x="3449104" y="0"/>
                  </a:lnTo>
                  <a:close/>
                </a:path>
              </a:pathLst>
            </a:custGeom>
            <a:solidFill>
              <a:srgbClr val="E967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5116" y="4507995"/>
              <a:ext cx="3797300" cy="2089150"/>
            </a:xfrm>
            <a:custGeom>
              <a:avLst/>
              <a:gdLst/>
              <a:ahLst/>
              <a:cxnLst/>
              <a:rect l="l" t="t" r="r" b="b"/>
              <a:pathLst>
                <a:path w="3797300" h="2089150">
                  <a:moveTo>
                    <a:pt x="0" y="348183"/>
                  </a:moveTo>
                  <a:lnTo>
                    <a:pt x="3178" y="300937"/>
                  </a:lnTo>
                  <a:lnTo>
                    <a:pt x="12437" y="255624"/>
                  </a:lnTo>
                  <a:lnTo>
                    <a:pt x="27362" y="212656"/>
                  </a:lnTo>
                  <a:lnTo>
                    <a:pt x="47538" y="172450"/>
                  </a:lnTo>
                  <a:lnTo>
                    <a:pt x="72550" y="135421"/>
                  </a:lnTo>
                  <a:lnTo>
                    <a:pt x="101982" y="101982"/>
                  </a:lnTo>
                  <a:lnTo>
                    <a:pt x="135421" y="72550"/>
                  </a:lnTo>
                  <a:lnTo>
                    <a:pt x="172450" y="47538"/>
                  </a:lnTo>
                  <a:lnTo>
                    <a:pt x="212656" y="27362"/>
                  </a:lnTo>
                  <a:lnTo>
                    <a:pt x="255624" y="12437"/>
                  </a:lnTo>
                  <a:lnTo>
                    <a:pt x="300937" y="3178"/>
                  </a:lnTo>
                  <a:lnTo>
                    <a:pt x="348183" y="0"/>
                  </a:lnTo>
                  <a:lnTo>
                    <a:pt x="3449104" y="0"/>
                  </a:lnTo>
                  <a:lnTo>
                    <a:pt x="3496349" y="3178"/>
                  </a:lnTo>
                  <a:lnTo>
                    <a:pt x="3541663" y="12437"/>
                  </a:lnTo>
                  <a:lnTo>
                    <a:pt x="3584630" y="27362"/>
                  </a:lnTo>
                  <a:lnTo>
                    <a:pt x="3624836" y="47538"/>
                  </a:lnTo>
                  <a:lnTo>
                    <a:pt x="3661866" y="72550"/>
                  </a:lnTo>
                  <a:lnTo>
                    <a:pt x="3695304" y="101982"/>
                  </a:lnTo>
                  <a:lnTo>
                    <a:pt x="3724737" y="135421"/>
                  </a:lnTo>
                  <a:lnTo>
                    <a:pt x="3749748" y="172450"/>
                  </a:lnTo>
                  <a:lnTo>
                    <a:pt x="3769924" y="212656"/>
                  </a:lnTo>
                  <a:lnTo>
                    <a:pt x="3784849" y="255624"/>
                  </a:lnTo>
                  <a:lnTo>
                    <a:pt x="3794108" y="300937"/>
                  </a:lnTo>
                  <a:lnTo>
                    <a:pt x="3797287" y="348183"/>
                  </a:lnTo>
                  <a:lnTo>
                    <a:pt x="3797287" y="1740865"/>
                  </a:lnTo>
                  <a:lnTo>
                    <a:pt x="3794108" y="1788113"/>
                  </a:lnTo>
                  <a:lnTo>
                    <a:pt x="3784849" y="1833428"/>
                  </a:lnTo>
                  <a:lnTo>
                    <a:pt x="3769924" y="1876396"/>
                  </a:lnTo>
                  <a:lnTo>
                    <a:pt x="3749748" y="1916603"/>
                  </a:lnTo>
                  <a:lnTo>
                    <a:pt x="3724737" y="1953632"/>
                  </a:lnTo>
                  <a:lnTo>
                    <a:pt x="3695304" y="1987070"/>
                  </a:lnTo>
                  <a:lnTo>
                    <a:pt x="3661866" y="2016502"/>
                  </a:lnTo>
                  <a:lnTo>
                    <a:pt x="3624836" y="2041512"/>
                  </a:lnTo>
                  <a:lnTo>
                    <a:pt x="3584630" y="2061687"/>
                  </a:lnTo>
                  <a:lnTo>
                    <a:pt x="3541663" y="2076611"/>
                  </a:lnTo>
                  <a:lnTo>
                    <a:pt x="3496349" y="2085870"/>
                  </a:lnTo>
                  <a:lnTo>
                    <a:pt x="3449104" y="2089048"/>
                  </a:lnTo>
                  <a:lnTo>
                    <a:pt x="348183" y="2089048"/>
                  </a:lnTo>
                  <a:lnTo>
                    <a:pt x="300937" y="2085870"/>
                  </a:lnTo>
                  <a:lnTo>
                    <a:pt x="255624" y="2076611"/>
                  </a:lnTo>
                  <a:lnTo>
                    <a:pt x="212656" y="2061687"/>
                  </a:lnTo>
                  <a:lnTo>
                    <a:pt x="172450" y="2041512"/>
                  </a:lnTo>
                  <a:lnTo>
                    <a:pt x="135421" y="2016502"/>
                  </a:lnTo>
                  <a:lnTo>
                    <a:pt x="101982" y="1987070"/>
                  </a:lnTo>
                  <a:lnTo>
                    <a:pt x="72550" y="1953632"/>
                  </a:lnTo>
                  <a:lnTo>
                    <a:pt x="47538" y="1916603"/>
                  </a:lnTo>
                  <a:lnTo>
                    <a:pt x="27362" y="1876396"/>
                  </a:lnTo>
                  <a:lnTo>
                    <a:pt x="12437" y="1833428"/>
                  </a:lnTo>
                  <a:lnTo>
                    <a:pt x="3178" y="1788113"/>
                  </a:lnTo>
                  <a:lnTo>
                    <a:pt x="0" y="1740865"/>
                  </a:lnTo>
                  <a:lnTo>
                    <a:pt x="0" y="348183"/>
                  </a:lnTo>
                  <a:close/>
                </a:path>
              </a:pathLst>
            </a:custGeom>
            <a:ln w="12700">
              <a:solidFill>
                <a:srgbClr val="012A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15246" y="4415720"/>
            <a:ext cx="3100705" cy="212344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 indent="-4445" algn="ctr">
              <a:lnSpc>
                <a:spcPct val="104900"/>
              </a:lnSpc>
              <a:spcBef>
                <a:spcPts val="65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Forysta 10 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(€)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Gakktu úr skugga um að landið 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sé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byggingarhæft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(frárennsli,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jarðvegur, aðgengi,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halla)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64</a:t>
            </a:fld>
            <a:endParaRPr spc="-2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ferðaþjónustu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close-up of gras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407929" y="205494"/>
            <a:ext cx="614235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Ef þú þarft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lyfta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mannvirkjum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yfir flóðahæð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(t.d. með því að byggja pallana eða stólpar á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flóðasvæði),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gæti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pallur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hvers einingar bætt við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 5.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000–10.000 evrum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.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Ekki gleyma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frárennslislausnum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– skurðgröftur eða rennslispípur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til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að leiða frárennsli gætu kostað nokkrar þúsundir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evra,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en þær eru nauðsynlegar á hallaðri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lóð.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061" y="3365636"/>
            <a:ext cx="216281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Landsgæði 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þróunarkostnaður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8192" y="2918214"/>
            <a:ext cx="6609080" cy="1972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183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Fjárhagsáætlun fyrir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innkeyrslur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400" b="1" spc="-20" dirty="0">
                <a:solidFill>
                  <a:srgbClr val="484848"/>
                </a:solidFill>
                <a:latin typeface="Calibri"/>
                <a:cs typeface="Calibri"/>
              </a:rPr>
              <a:t>stíga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sem henta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landslaginu (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mölvegir á sléttu landi eru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 ódýrir;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stigar eða pallvegir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á bröttu eða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mýrarlandi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kosta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meira).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50"/>
              </a:spcBef>
            </a:pPr>
            <a:r>
              <a:rPr sz="1800" b="1" i="1" spc="-10" dirty="0">
                <a:solidFill>
                  <a:srgbClr val="484848"/>
                </a:solidFill>
                <a:latin typeface="Calibri"/>
                <a:cs typeface="Calibri"/>
              </a:rPr>
              <a:t>Mælt er með </a:t>
            </a:r>
            <a:r>
              <a:rPr sz="1800" b="1" i="1" spc="-20" dirty="0">
                <a:solidFill>
                  <a:srgbClr val="484848"/>
                </a:solidFill>
                <a:latin typeface="Calibri"/>
                <a:cs typeface="Calibri"/>
              </a:rPr>
              <a:t>verkfærum </a:t>
            </a:r>
            <a:r>
              <a:rPr sz="1800" b="1" i="1" dirty="0">
                <a:solidFill>
                  <a:srgbClr val="484848"/>
                </a:solidFill>
                <a:latin typeface="Calibri"/>
                <a:cs typeface="Calibri"/>
              </a:rPr>
              <a:t>til að meta </a:t>
            </a:r>
            <a:r>
              <a:rPr sz="1800" b="1" i="1" spc="-20" dirty="0">
                <a:solidFill>
                  <a:srgbClr val="484848"/>
                </a:solidFill>
                <a:latin typeface="Calibri"/>
                <a:cs typeface="Calibri"/>
              </a:rPr>
              <a:t>landslag, </a:t>
            </a:r>
            <a:r>
              <a:rPr sz="1800" b="1" i="1" dirty="0">
                <a:solidFill>
                  <a:srgbClr val="484848"/>
                </a:solidFill>
                <a:latin typeface="Calibri"/>
                <a:cs typeface="Calibri"/>
              </a:rPr>
              <a:t>frárennsli og </a:t>
            </a:r>
            <a:r>
              <a:rPr sz="1800" b="1" i="1" spc="-10" dirty="0">
                <a:solidFill>
                  <a:srgbClr val="484848"/>
                </a:solidFill>
                <a:latin typeface="Calibri"/>
                <a:cs typeface="Calibri"/>
              </a:rPr>
              <a:t>flóðahættu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48192" y="4865241"/>
            <a:ext cx="777176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8956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3"/>
              </a:rPr>
              <a:t>Floodinfo.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ie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: Írska nákvæma flóðakortlagning með gagnvirkum gögnum </a:t>
            </a:r>
            <a:r>
              <a:rPr sz="1800" u="none" spc="-25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forspárlíkönum — ómissandi fyrir </a:t>
            </a:r>
            <a:r>
              <a:rPr sz="1800" u="none" spc="-10" dirty="0">
                <a:solidFill>
                  <a:srgbClr val="484848"/>
                </a:solidFill>
                <a:latin typeface="Calibri"/>
                <a:cs typeface="Calibri"/>
              </a:rPr>
              <a:t>ferðamannastaði 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í dreifbýli eða við árbakka</a:t>
            </a:r>
            <a:r>
              <a:rPr sz="1800" u="none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299085" marR="240029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FloodMap.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net 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metur hæð og flóðahættu um alla Evrópu. Sameinaðu </a:t>
            </a:r>
            <a:r>
              <a:rPr sz="1800" u="none" spc="-20" dirty="0">
                <a:solidFill>
                  <a:srgbClr val="484848"/>
                </a:solidFill>
                <a:latin typeface="Calibri"/>
                <a:cs typeface="Calibri"/>
              </a:rPr>
              <a:t>við 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Google Earth eða GIS-gögn til að fá ríkari </a:t>
            </a:r>
            <a:r>
              <a:rPr sz="1800" u="none" spc="-10" dirty="0">
                <a:solidFill>
                  <a:srgbClr val="484848"/>
                </a:solidFill>
                <a:latin typeface="Calibri"/>
                <a:cs typeface="Calibri"/>
              </a:rPr>
              <a:t>landslagsgreiningu.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ILWIS (Integrated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Land &amp;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5"/>
              </a:rPr>
              <a:t>Water Information System) 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er háþróað tæki sem er </a:t>
            </a:r>
            <a:r>
              <a:rPr sz="1800" u="none" spc="-10" dirty="0">
                <a:solidFill>
                  <a:srgbClr val="484848"/>
                </a:solidFill>
                <a:latin typeface="Calibri"/>
                <a:cs typeface="Calibri"/>
              </a:rPr>
              <a:t>sérstaklega 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dýrmætt fyrir flókin svæði eða </a:t>
            </a:r>
            <a:r>
              <a:rPr sz="1800" u="none" spc="-10" dirty="0">
                <a:solidFill>
                  <a:srgbClr val="484848"/>
                </a:solidFill>
                <a:latin typeface="Calibri"/>
                <a:cs typeface="Calibri"/>
              </a:rPr>
              <a:t>byggingar </a:t>
            </a:r>
            <a:r>
              <a:rPr sz="1800" u="none" dirty="0">
                <a:solidFill>
                  <a:srgbClr val="484848"/>
                </a:solidFill>
                <a:latin typeface="Calibri"/>
                <a:cs typeface="Calibri"/>
              </a:rPr>
              <a:t>utan rafmagnskerfa</a:t>
            </a:r>
            <a:r>
              <a:rPr sz="1800" u="none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31858" y="5391073"/>
            <a:ext cx="850585" cy="846705"/>
          </a:xfrm>
          <a:prstGeom prst="rect">
            <a:avLst/>
          </a:prstGeom>
        </p:spPr>
      </p:pic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643387" y="2115601"/>
            <a:ext cx="27152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sz="3000" spc="-35" dirty="0">
                <a:solidFill>
                  <a:srgbClr val="FFFFFF"/>
                </a:solidFill>
              </a:rPr>
              <a:t>Landslag, </a:t>
            </a:r>
            <a:r>
              <a:rPr sz="3000" spc="-10" dirty="0">
                <a:solidFill>
                  <a:srgbClr val="FFFFFF"/>
                </a:solidFill>
              </a:rPr>
              <a:t>frárennsli </a:t>
            </a:r>
            <a:r>
              <a:rPr sz="3000" dirty="0">
                <a:solidFill>
                  <a:srgbClr val="FFFFFF"/>
                </a:solidFill>
              </a:rPr>
              <a:t>og </a:t>
            </a:r>
            <a:r>
              <a:rPr sz="3000" spc="-10" dirty="0">
                <a:solidFill>
                  <a:srgbClr val="FFFFFF"/>
                </a:solidFill>
              </a:rPr>
              <a:t>byggingarhæfi</a:t>
            </a:r>
            <a:endParaRPr sz="300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65</a:t>
            </a:fld>
            <a:endParaRPr spc="-25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house with a lawn and tree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626136" y="735460"/>
            <a:ext cx="6961505" cy="508762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54965" marR="811530" indent="-342900">
              <a:lnSpc>
                <a:spcPct val="100699"/>
              </a:lnSpc>
              <a:spcBef>
                <a:spcPts val="80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Aðlagaðu hönnun þína að landslaginu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til að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lágmarka umfangsmikla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verkfræði.</a:t>
            </a:r>
            <a:endParaRPr sz="2200">
              <a:latin typeface="Calibri"/>
              <a:cs typeface="Calibri"/>
            </a:endParaRPr>
          </a:p>
          <a:p>
            <a:pPr marL="354330" marR="248920" indent="-342265">
              <a:lnSpc>
                <a:spcPct val="100000"/>
              </a:lnSpc>
              <a:spcBef>
                <a:spcPts val="1195"/>
              </a:spcBef>
              <a:buFont typeface="Wingdings"/>
              <a:buChar char=""/>
              <a:tabLst>
                <a:tab pos="355600" algn="l"/>
              </a:tabLst>
            </a:pPr>
            <a:r>
              <a:rPr sz="2200" b="1" dirty="0">
                <a:solidFill>
                  <a:srgbClr val="3A7E81"/>
                </a:solidFill>
                <a:latin typeface="Calibri"/>
                <a:cs typeface="Calibri"/>
              </a:rPr>
              <a:t>Til dæmis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skaltu nota léttar, hálfvaranlegar einingar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á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ójöfnu landi (jurtur eða kúlur sem sitja á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stillanlegum fótstykkjum)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í stað þess að reyna að slétta allt svæðið.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Þessi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nálgun varðveit ekki aðeins náttúrulega aðdráttaraflið heldur dregur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 einnig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úr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kostnaði.</a:t>
            </a:r>
            <a:endParaRPr sz="2200">
              <a:latin typeface="Calibri"/>
              <a:cs typeface="Calibri"/>
            </a:endParaRPr>
          </a:p>
          <a:p>
            <a:pPr marL="354965" marR="5080" indent="-342900">
              <a:lnSpc>
                <a:spcPct val="100099"/>
              </a:lnSpc>
              <a:spcBef>
                <a:spcPts val="1180"/>
              </a:spcBef>
              <a:buFont typeface="Wingdings"/>
              <a:buChar char=""/>
              <a:tabLst>
                <a:tab pos="354965" algn="l"/>
              </a:tabLst>
            </a:pPr>
            <a:r>
              <a:rPr sz="2400" b="1" i="1" dirty="0">
                <a:solidFill>
                  <a:srgbClr val="3A7E81"/>
                </a:solidFill>
                <a:latin typeface="Calibri"/>
                <a:cs typeface="Calibri"/>
              </a:rPr>
              <a:t>Fjármálaráð: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Það er skynsamlegt að láta framkvæma jarðveg- og frárennsliskönnun (oft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€500–€1.500)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áður en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staðsetningu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 lóðar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er lokið – þetta getur greint vandamálasvæði eða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aukakostnað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snemma.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Í mörgum evrópskum landshlutum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hafa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staðbundnir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verktakar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reynslu af landslaginu (t.d. frárennsli mýra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byggingu á fjallshlíðum), svo leitið ráða þeirra til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að forðast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dýrar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villur.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1662" y="3402185"/>
            <a:ext cx="195516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Fjármálar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ð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13942" y="2108387"/>
            <a:ext cx="736600" cy="736600"/>
            <a:chOff x="4113942" y="2108387"/>
            <a:chExt cx="736600" cy="736600"/>
          </a:xfrm>
        </p:grpSpPr>
        <p:sp>
          <p:nvSpPr>
            <p:cNvPr id="12" name="object 12"/>
            <p:cNvSpPr/>
            <p:nvPr/>
          </p:nvSpPr>
          <p:spPr>
            <a:xfrm>
              <a:off x="4528226" y="2327597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18190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8190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3682" y="2530313"/>
              <a:ext cx="111507" cy="12774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122191" y="2327592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4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8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4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41799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41799" y="2756865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0355" y="2530312"/>
              <a:ext cx="111507" cy="12774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290585" y="2238383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31219" y="22751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31219" y="2275123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77555" y="2108387"/>
              <a:ext cx="345142" cy="1612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60255" y="2320405"/>
              <a:ext cx="191728" cy="180225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079104" y="3984004"/>
            <a:ext cx="736600" cy="736600"/>
            <a:chOff x="4079104" y="3984004"/>
            <a:chExt cx="736600" cy="736600"/>
          </a:xfrm>
        </p:grpSpPr>
        <p:sp>
          <p:nvSpPr>
            <p:cNvPr id="26" name="object 26"/>
            <p:cNvSpPr/>
            <p:nvPr/>
          </p:nvSpPr>
          <p:spPr>
            <a:xfrm>
              <a:off x="4493386" y="4203213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154868" y="429272"/>
                  </a:moveTo>
                  <a:lnTo>
                    <a:pt x="302354" y="294932"/>
                  </a:lnTo>
                  <a:lnTo>
                    <a:pt x="313961" y="270789"/>
                  </a:lnTo>
                  <a:lnTo>
                    <a:pt x="313961" y="18897"/>
                  </a:lnTo>
                  <a:lnTo>
                    <a:pt x="312311" y="11365"/>
                  </a:lnTo>
                  <a:lnTo>
                    <a:pt x="307722" y="5114"/>
                  </a:lnTo>
                  <a:lnTo>
                    <a:pt x="300738" y="1031"/>
                  </a:lnTo>
                  <a:lnTo>
                    <a:pt x="291901" y="0"/>
                  </a:lnTo>
                  <a:lnTo>
                    <a:pt x="274030" y="5103"/>
                  </a:lnTo>
                  <a:lnTo>
                    <a:pt x="257789" y="18765"/>
                  </a:lnTo>
                  <a:lnTo>
                    <a:pt x="244378" y="40889"/>
                  </a:lnTo>
                  <a:lnTo>
                    <a:pt x="234993" y="71373"/>
                  </a:lnTo>
                  <a:lnTo>
                    <a:pt x="215257" y="210959"/>
                  </a:lnTo>
                  <a:lnTo>
                    <a:pt x="202117" y="210997"/>
                  </a:lnTo>
                  <a:lnTo>
                    <a:pt x="189414" y="212802"/>
                  </a:lnTo>
                  <a:lnTo>
                    <a:pt x="178018" y="216572"/>
                  </a:lnTo>
                  <a:lnTo>
                    <a:pt x="168800" y="222503"/>
                  </a:lnTo>
                  <a:lnTo>
                    <a:pt x="116540" y="269735"/>
                  </a:lnTo>
                  <a:lnTo>
                    <a:pt x="85894" y="275933"/>
                  </a:lnTo>
                  <a:lnTo>
                    <a:pt x="44200" y="293054"/>
                  </a:lnTo>
                  <a:lnTo>
                    <a:pt x="8454" y="330678"/>
                  </a:lnTo>
                  <a:lnTo>
                    <a:pt x="0" y="390767"/>
                  </a:lnTo>
                  <a:lnTo>
                    <a:pt x="2735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483354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83354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38843" y="4405929"/>
              <a:ext cx="111507" cy="127749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087352" y="4203209"/>
              <a:ext cx="314325" cy="429895"/>
            </a:xfrm>
            <a:custGeom>
              <a:avLst/>
              <a:gdLst/>
              <a:ahLst/>
              <a:cxnLst/>
              <a:rect l="l" t="t" r="r" b="b"/>
              <a:pathLst>
                <a:path w="314325" h="429895">
                  <a:moveTo>
                    <a:pt x="311226" y="427177"/>
                  </a:moveTo>
                  <a:lnTo>
                    <a:pt x="313804" y="389296"/>
                  </a:lnTo>
                  <a:lnTo>
                    <a:pt x="312680" y="357119"/>
                  </a:lnTo>
                  <a:lnTo>
                    <a:pt x="305021" y="330059"/>
                  </a:lnTo>
                  <a:lnTo>
                    <a:pt x="269766" y="293213"/>
                  </a:lnTo>
                  <a:lnTo>
                    <a:pt x="228068" y="276385"/>
                  </a:lnTo>
                  <a:lnTo>
                    <a:pt x="197421" y="269747"/>
                  </a:lnTo>
                  <a:lnTo>
                    <a:pt x="145161" y="222516"/>
                  </a:lnTo>
                  <a:lnTo>
                    <a:pt x="135942" y="216430"/>
                  </a:lnTo>
                  <a:lnTo>
                    <a:pt x="124547" y="212410"/>
                  </a:lnTo>
                  <a:lnTo>
                    <a:pt x="111844" y="210558"/>
                  </a:lnTo>
                  <a:lnTo>
                    <a:pt x="98704" y="210972"/>
                  </a:lnTo>
                  <a:lnTo>
                    <a:pt x="78968" y="71373"/>
                  </a:lnTo>
                  <a:lnTo>
                    <a:pt x="69585" y="40889"/>
                  </a:lnTo>
                  <a:lnTo>
                    <a:pt x="56176" y="18765"/>
                  </a:lnTo>
                  <a:lnTo>
                    <a:pt x="39936" y="5103"/>
                  </a:lnTo>
                  <a:lnTo>
                    <a:pt x="22059" y="0"/>
                  </a:lnTo>
                  <a:lnTo>
                    <a:pt x="13716" y="1477"/>
                  </a:lnTo>
                  <a:lnTo>
                    <a:pt x="6677" y="5514"/>
                  </a:lnTo>
                  <a:lnTo>
                    <a:pt x="1814" y="11519"/>
                  </a:lnTo>
                  <a:lnTo>
                    <a:pt x="0" y="18897"/>
                  </a:lnTo>
                  <a:lnTo>
                    <a:pt x="0" y="270789"/>
                  </a:lnTo>
                  <a:lnTo>
                    <a:pt x="835" y="277662"/>
                  </a:lnTo>
                  <a:lnTo>
                    <a:pt x="3194" y="284041"/>
                  </a:lnTo>
                  <a:lnTo>
                    <a:pt x="6858" y="289831"/>
                  </a:lnTo>
                  <a:lnTo>
                    <a:pt x="11607" y="294932"/>
                  </a:lnTo>
                  <a:lnTo>
                    <a:pt x="159092" y="429272"/>
                  </a:lnTo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206963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205549" y="0"/>
                  </a:moveTo>
                  <a:lnTo>
                    <a:pt x="0" y="0"/>
                  </a:lnTo>
                  <a:lnTo>
                    <a:pt x="0" y="79768"/>
                  </a:lnTo>
                  <a:lnTo>
                    <a:pt x="205549" y="79768"/>
                  </a:lnTo>
                  <a:lnTo>
                    <a:pt x="205549" y="0"/>
                  </a:lnTo>
                  <a:close/>
                </a:path>
              </a:pathLst>
            </a:custGeom>
            <a:solidFill>
              <a:srgbClr val="3A7E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206963" y="4632490"/>
              <a:ext cx="205740" cy="80010"/>
            </a:xfrm>
            <a:custGeom>
              <a:avLst/>
              <a:gdLst/>
              <a:ahLst/>
              <a:cxnLst/>
              <a:rect l="l" t="t" r="r" b="b"/>
              <a:pathLst>
                <a:path w="205739" h="80010">
                  <a:moveTo>
                    <a:pt x="0" y="0"/>
                  </a:moveTo>
                  <a:lnTo>
                    <a:pt x="205549" y="0"/>
                  </a:lnTo>
                  <a:lnTo>
                    <a:pt x="205549" y="79768"/>
                  </a:lnTo>
                  <a:lnTo>
                    <a:pt x="0" y="79768"/>
                  </a:lnTo>
                  <a:lnTo>
                    <a:pt x="0" y="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45515" y="4405928"/>
              <a:ext cx="111507" cy="12774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255745" y="4114000"/>
              <a:ext cx="379095" cy="342265"/>
            </a:xfrm>
            <a:custGeom>
              <a:avLst/>
              <a:gdLst/>
              <a:ahLst/>
              <a:cxnLst/>
              <a:rect l="l" t="t" r="r" b="b"/>
              <a:pathLst>
                <a:path w="379095" h="342264">
                  <a:moveTo>
                    <a:pt x="378574" y="171081"/>
                  </a:moveTo>
                  <a:lnTo>
                    <a:pt x="371812" y="216562"/>
                  </a:lnTo>
                  <a:lnTo>
                    <a:pt x="352730" y="257430"/>
                  </a:lnTo>
                  <a:lnTo>
                    <a:pt x="323132" y="292055"/>
                  </a:lnTo>
                  <a:lnTo>
                    <a:pt x="284821" y="318806"/>
                  </a:lnTo>
                  <a:lnTo>
                    <a:pt x="239603" y="336052"/>
                  </a:lnTo>
                  <a:lnTo>
                    <a:pt x="189280" y="342163"/>
                  </a:lnTo>
                  <a:lnTo>
                    <a:pt x="138963" y="336052"/>
                  </a:lnTo>
                  <a:lnTo>
                    <a:pt x="93748" y="318806"/>
                  </a:lnTo>
                  <a:lnTo>
                    <a:pt x="55440" y="292055"/>
                  </a:lnTo>
                  <a:lnTo>
                    <a:pt x="25843" y="257430"/>
                  </a:lnTo>
                  <a:lnTo>
                    <a:pt x="6761" y="216562"/>
                  </a:lnTo>
                  <a:lnTo>
                    <a:pt x="0" y="171081"/>
                  </a:lnTo>
                  <a:lnTo>
                    <a:pt x="6761" y="125600"/>
                  </a:lnTo>
                  <a:lnTo>
                    <a:pt x="25843" y="84732"/>
                  </a:lnTo>
                  <a:lnTo>
                    <a:pt x="55440" y="50107"/>
                  </a:lnTo>
                  <a:lnTo>
                    <a:pt x="93748" y="23357"/>
                  </a:lnTo>
                  <a:lnTo>
                    <a:pt x="138963" y="6111"/>
                  </a:lnTo>
                  <a:lnTo>
                    <a:pt x="189280" y="0"/>
                  </a:lnTo>
                  <a:lnTo>
                    <a:pt x="239603" y="6111"/>
                  </a:lnTo>
                  <a:lnTo>
                    <a:pt x="284821" y="23357"/>
                  </a:lnTo>
                  <a:lnTo>
                    <a:pt x="323132" y="50107"/>
                  </a:lnTo>
                  <a:lnTo>
                    <a:pt x="352730" y="84732"/>
                  </a:lnTo>
                  <a:lnTo>
                    <a:pt x="371812" y="125600"/>
                  </a:lnTo>
                  <a:lnTo>
                    <a:pt x="378574" y="171081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96380" y="4150739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148653" y="0"/>
                  </a:moveTo>
                  <a:lnTo>
                    <a:pt x="101669" y="6848"/>
                  </a:lnTo>
                  <a:lnTo>
                    <a:pt x="60863" y="25920"/>
                  </a:lnTo>
                  <a:lnTo>
                    <a:pt x="28683" y="55001"/>
                  </a:lnTo>
                  <a:lnTo>
                    <a:pt x="7579" y="91878"/>
                  </a:lnTo>
                  <a:lnTo>
                    <a:pt x="0" y="134340"/>
                  </a:lnTo>
                  <a:lnTo>
                    <a:pt x="7579" y="176802"/>
                  </a:lnTo>
                  <a:lnTo>
                    <a:pt x="28683" y="213680"/>
                  </a:lnTo>
                  <a:lnTo>
                    <a:pt x="60863" y="242761"/>
                  </a:lnTo>
                  <a:lnTo>
                    <a:pt x="101669" y="261832"/>
                  </a:lnTo>
                  <a:lnTo>
                    <a:pt x="148653" y="268681"/>
                  </a:lnTo>
                  <a:lnTo>
                    <a:pt x="195635" y="261832"/>
                  </a:lnTo>
                  <a:lnTo>
                    <a:pt x="236439" y="242761"/>
                  </a:lnTo>
                  <a:lnTo>
                    <a:pt x="268615" y="213680"/>
                  </a:lnTo>
                  <a:lnTo>
                    <a:pt x="289716" y="176802"/>
                  </a:lnTo>
                  <a:lnTo>
                    <a:pt x="297294" y="134340"/>
                  </a:lnTo>
                  <a:lnTo>
                    <a:pt x="289716" y="91878"/>
                  </a:lnTo>
                  <a:lnTo>
                    <a:pt x="268615" y="55001"/>
                  </a:lnTo>
                  <a:lnTo>
                    <a:pt x="236439" y="25920"/>
                  </a:lnTo>
                  <a:lnTo>
                    <a:pt x="195635" y="6848"/>
                  </a:lnTo>
                  <a:lnTo>
                    <a:pt x="1486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96380" y="4150739"/>
              <a:ext cx="297815" cy="269240"/>
            </a:xfrm>
            <a:custGeom>
              <a:avLst/>
              <a:gdLst/>
              <a:ahLst/>
              <a:cxnLst/>
              <a:rect l="l" t="t" r="r" b="b"/>
              <a:pathLst>
                <a:path w="297814" h="269239">
                  <a:moveTo>
                    <a:pt x="297294" y="134340"/>
                  </a:moveTo>
                  <a:lnTo>
                    <a:pt x="289716" y="176802"/>
                  </a:lnTo>
                  <a:lnTo>
                    <a:pt x="268615" y="213680"/>
                  </a:lnTo>
                  <a:lnTo>
                    <a:pt x="236439" y="242761"/>
                  </a:lnTo>
                  <a:lnTo>
                    <a:pt x="195635" y="261832"/>
                  </a:lnTo>
                  <a:lnTo>
                    <a:pt x="148653" y="268681"/>
                  </a:lnTo>
                  <a:lnTo>
                    <a:pt x="101669" y="261832"/>
                  </a:lnTo>
                  <a:lnTo>
                    <a:pt x="60863" y="242761"/>
                  </a:lnTo>
                  <a:lnTo>
                    <a:pt x="28683" y="213680"/>
                  </a:lnTo>
                  <a:lnTo>
                    <a:pt x="7579" y="176802"/>
                  </a:lnTo>
                  <a:lnTo>
                    <a:pt x="0" y="134340"/>
                  </a:lnTo>
                  <a:lnTo>
                    <a:pt x="7579" y="91878"/>
                  </a:lnTo>
                  <a:lnTo>
                    <a:pt x="28683" y="55001"/>
                  </a:lnTo>
                  <a:lnTo>
                    <a:pt x="60863" y="25920"/>
                  </a:lnTo>
                  <a:lnTo>
                    <a:pt x="101669" y="6848"/>
                  </a:lnTo>
                  <a:lnTo>
                    <a:pt x="148653" y="0"/>
                  </a:lnTo>
                  <a:lnTo>
                    <a:pt x="195635" y="6848"/>
                  </a:lnTo>
                  <a:lnTo>
                    <a:pt x="236439" y="25920"/>
                  </a:lnTo>
                  <a:lnTo>
                    <a:pt x="268615" y="55001"/>
                  </a:lnTo>
                  <a:lnTo>
                    <a:pt x="289716" y="91878"/>
                  </a:lnTo>
                  <a:lnTo>
                    <a:pt x="297294" y="134340"/>
                  </a:lnTo>
                  <a:close/>
                </a:path>
              </a:pathLst>
            </a:custGeom>
            <a:ln w="164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2715" y="3984004"/>
              <a:ext cx="345142" cy="16127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25416" y="4196021"/>
              <a:ext cx="191728" cy="180225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43387" y="2115601"/>
            <a:ext cx="27152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marR="5080" indent="-273050">
              <a:lnSpc>
                <a:spcPct val="100000"/>
              </a:lnSpc>
              <a:spcBef>
                <a:spcPts val="100"/>
              </a:spcBef>
            </a:pPr>
            <a:r>
              <a:rPr sz="3000" b="1" spc="-35" dirty="0">
                <a:solidFill>
                  <a:srgbClr val="FFFFFF"/>
                </a:solidFill>
                <a:latin typeface="Calibri"/>
                <a:cs typeface="Calibri"/>
              </a:rPr>
              <a:t>Lóð,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frárennsli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byggingarhæfi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865"/>
              </a:lnSpc>
            </a:pPr>
            <a:fld id="{81D60167-4931-47E6-BA6A-407CBD079E47}" type="slidenum">
              <a:rPr spc="-25" dirty="0"/>
              <a:t>66</a:t>
            </a:fld>
            <a:endParaRPr spc="-2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4266" y="4678334"/>
            <a:ext cx="76200" cy="17024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FRÁBÆR DVALIR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FERÐAMANNADVALIR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287544" y="3908971"/>
            <a:ext cx="452755" cy="2949575"/>
          </a:xfrm>
          <a:custGeom>
            <a:avLst/>
            <a:gdLst/>
            <a:ahLst/>
            <a:cxnLst/>
            <a:rect l="l" t="t" r="r" b="b"/>
            <a:pathLst>
              <a:path w="452754" h="2949575">
                <a:moveTo>
                  <a:pt x="452424" y="0"/>
                </a:moveTo>
                <a:lnTo>
                  <a:pt x="0" y="0"/>
                </a:lnTo>
                <a:lnTo>
                  <a:pt x="0" y="2949028"/>
                </a:lnTo>
                <a:lnTo>
                  <a:pt x="452424" y="2949028"/>
                </a:lnTo>
                <a:lnTo>
                  <a:pt x="452424" y="0"/>
                </a:lnTo>
                <a:close/>
              </a:path>
            </a:pathLst>
          </a:custGeom>
          <a:solidFill>
            <a:srgbClr val="EB7B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527904" y="0"/>
            <a:ext cx="654685" cy="2776220"/>
          </a:xfrm>
          <a:custGeom>
            <a:avLst/>
            <a:gdLst/>
            <a:ahLst/>
            <a:cxnLst/>
            <a:rect l="l" t="t" r="r" b="b"/>
            <a:pathLst>
              <a:path w="654684" h="2776220">
                <a:moveTo>
                  <a:pt x="654342" y="0"/>
                </a:moveTo>
                <a:lnTo>
                  <a:pt x="0" y="0"/>
                </a:lnTo>
                <a:lnTo>
                  <a:pt x="0" y="2775851"/>
                </a:lnTo>
                <a:lnTo>
                  <a:pt x="654342" y="2775851"/>
                </a:lnTo>
                <a:lnTo>
                  <a:pt x="654342" y="0"/>
                </a:lnTo>
                <a:close/>
              </a:path>
            </a:pathLst>
          </a:custGeom>
          <a:solidFill>
            <a:srgbClr val="459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31625" y="4082148"/>
            <a:ext cx="460375" cy="2776220"/>
          </a:xfrm>
          <a:custGeom>
            <a:avLst/>
            <a:gdLst/>
            <a:ahLst/>
            <a:cxnLst/>
            <a:rect l="l" t="t" r="r" b="b"/>
            <a:pathLst>
              <a:path w="460375" h="2776220">
                <a:moveTo>
                  <a:pt x="460375" y="0"/>
                </a:moveTo>
                <a:lnTo>
                  <a:pt x="0" y="0"/>
                </a:lnTo>
                <a:lnTo>
                  <a:pt x="0" y="2775851"/>
                </a:lnTo>
                <a:lnTo>
                  <a:pt x="460375" y="2775851"/>
                </a:lnTo>
                <a:lnTo>
                  <a:pt x="4603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837370" y="3238962"/>
            <a:ext cx="356235" cy="32893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575"/>
              </a:lnSpc>
            </a:pPr>
            <a:r>
              <a:rPr sz="2600" b="1" dirty="0">
                <a:solidFill>
                  <a:srgbClr val="3A7E81"/>
                </a:solidFill>
                <a:latin typeface="Calibri"/>
                <a:cs typeface="Calibri"/>
              </a:rPr>
              <a:t>Náttúra og </a:t>
            </a:r>
            <a:r>
              <a:rPr sz="2600" b="1" spc="-10" dirty="0">
                <a:solidFill>
                  <a:srgbClr val="3A7E81"/>
                </a:solidFill>
                <a:latin typeface="Calibri"/>
                <a:cs typeface="Calibri"/>
              </a:rPr>
              <a:t>umhverfi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75683" y="4154192"/>
            <a:ext cx="289560" cy="26358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8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: Evrópsk dæmi, sjá staðsetningar </a:t>
            </a:r>
            <a:r>
              <a:rPr sz="1000" spc="-25" dirty="0">
                <a:solidFill>
                  <a:srgbClr val="FFFFFF"/>
                </a:solidFill>
                <a:latin typeface="Calibri"/>
                <a:cs typeface="Calibri"/>
              </a:rPr>
              <a:t>á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ts val="1140"/>
              </a:lnSpc>
            </a:pP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Vefsíða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Epic Stays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94222" cy="33420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2767" y="0"/>
            <a:ext cx="5694222" cy="217898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526967"/>
            <a:ext cx="5694222" cy="333103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2767" y="4688738"/>
            <a:ext cx="5454789" cy="2169261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832762" y="2344364"/>
            <a:ext cx="5694680" cy="2179320"/>
            <a:chOff x="5832762" y="2344364"/>
            <a:chExt cx="5694680" cy="2179320"/>
          </a:xfrm>
        </p:grpSpPr>
        <p:sp>
          <p:nvSpPr>
            <p:cNvPr id="13" name="object 13"/>
            <p:cNvSpPr/>
            <p:nvPr/>
          </p:nvSpPr>
          <p:spPr>
            <a:xfrm>
              <a:off x="5832762" y="3909004"/>
              <a:ext cx="5455285" cy="614680"/>
            </a:xfrm>
            <a:custGeom>
              <a:avLst/>
              <a:gdLst/>
              <a:ahLst/>
              <a:cxnLst/>
              <a:rect l="l" t="t" r="r" b="b"/>
              <a:pathLst>
                <a:path w="5455284" h="614679">
                  <a:moveTo>
                    <a:pt x="0" y="614680"/>
                  </a:moveTo>
                  <a:lnTo>
                    <a:pt x="5454777" y="614680"/>
                  </a:lnTo>
                  <a:lnTo>
                    <a:pt x="5454777" y="0"/>
                  </a:lnTo>
                  <a:lnTo>
                    <a:pt x="0" y="0"/>
                  </a:lnTo>
                  <a:lnTo>
                    <a:pt x="0" y="61468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2762" y="2344364"/>
              <a:ext cx="5694222" cy="21789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9312" y="6174181"/>
            <a:ext cx="1530817" cy="3197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258148" y="6131379"/>
            <a:ext cx="4073525" cy="369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solidFill>
                  <a:srgbClr val="414141"/>
                </a:solidFill>
                <a:latin typeface="Calibri"/>
                <a:cs typeface="Calibri"/>
              </a:rPr>
              <a:t>Fjármagnað af Evrópusambandinu. Skoðanir og álit sem hér koma fram eru þó </a:t>
            </a:r>
            <a:r>
              <a:rPr sz="750" spc="-20" dirty="0">
                <a:solidFill>
                  <a:srgbClr val="414141"/>
                </a:solidFill>
                <a:latin typeface="Calibri"/>
                <a:cs typeface="Calibri"/>
              </a:rPr>
              <a:t>eingöngu </a:t>
            </a:r>
            <a:r>
              <a:rPr sz="750" dirty="0">
                <a:solidFill>
                  <a:srgbClr val="414141"/>
                </a:solidFill>
                <a:latin typeface="Calibri"/>
                <a:cs typeface="Calibri"/>
              </a:rPr>
              <a:t>höfundarins (höfunda) og endurspegla ekki endilega skoðanir Evrópusambandsins né Framkvæmdarstofnunar Evrópu um menntun og </a:t>
            </a:r>
            <a:r>
              <a:rPr sz="750" spc="-10" dirty="0">
                <a:solidFill>
                  <a:srgbClr val="414141"/>
                </a:solidFill>
                <a:latin typeface="Calibri"/>
                <a:cs typeface="Calibri"/>
              </a:rPr>
              <a:t>menningu </a:t>
            </a:r>
            <a:r>
              <a:rPr sz="750" dirty="0">
                <a:solidFill>
                  <a:srgbClr val="414141"/>
                </a:solidFill>
                <a:latin typeface="Calibri"/>
                <a:cs typeface="Calibri"/>
              </a:rPr>
              <a:t>(EACEA). Hvorki Evrópusambandið né EACEA bera </a:t>
            </a:r>
            <a:r>
              <a:rPr sz="750" spc="-10" dirty="0">
                <a:solidFill>
                  <a:srgbClr val="414141"/>
                </a:solidFill>
                <a:latin typeface="Calibri"/>
                <a:cs typeface="Calibri"/>
              </a:rPr>
              <a:t>ábyrgð </a:t>
            </a:r>
            <a:r>
              <a:rPr sz="750" dirty="0">
                <a:solidFill>
                  <a:srgbClr val="414141"/>
                </a:solidFill>
                <a:latin typeface="Calibri"/>
                <a:cs typeface="Calibri"/>
              </a:rPr>
              <a:t>á </a:t>
            </a:r>
            <a:r>
              <a:rPr sz="750" spc="-10" dirty="0">
                <a:solidFill>
                  <a:srgbClr val="414141"/>
                </a:solidFill>
                <a:latin typeface="Calibri"/>
                <a:cs typeface="Calibri"/>
              </a:rPr>
              <a:t>þeim.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592" y="5718581"/>
            <a:ext cx="1016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0" spc="-10" dirty="0">
                <a:solidFill>
                  <a:srgbClr val="414141"/>
                </a:solidFill>
                <a:latin typeface="Calibri Light"/>
                <a:cs typeface="Calibri Light"/>
              </a:rPr>
              <a:t>EPIC STAYS </a:t>
            </a:r>
            <a:r>
              <a:rPr sz="900" b="0" dirty="0">
                <a:solidFill>
                  <a:srgbClr val="414141"/>
                </a:solidFill>
                <a:latin typeface="Calibri Light"/>
                <a:cs typeface="Calibri Light"/>
              </a:rPr>
              <a:t>er </a:t>
            </a:r>
            <a:r>
              <a:rPr sz="900" b="0" spc="-10" dirty="0">
                <a:solidFill>
                  <a:srgbClr val="414141"/>
                </a:solidFill>
                <a:latin typeface="Calibri Light"/>
                <a:cs typeface="Calibri Light"/>
              </a:rPr>
              <a:t>leyfð </a:t>
            </a:r>
            <a:r>
              <a:rPr sz="900" b="0" dirty="0">
                <a:solidFill>
                  <a:srgbClr val="414141"/>
                </a:solidFill>
                <a:latin typeface="Calibri Light"/>
                <a:cs typeface="Calibri Light"/>
              </a:rPr>
              <a:t>undir </a:t>
            </a:r>
            <a:r>
              <a:rPr sz="900" b="0" u="sng" dirty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</a:rPr>
              <a:t>CC </a:t>
            </a:r>
            <a:r>
              <a:rPr sz="900" b="0" u="sng" spc="-10" dirty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BY-SA</a:t>
            </a:r>
            <a:r>
              <a:rPr sz="900" b="0" u="sng" spc="-25" dirty="0">
                <a:solidFill>
                  <a:srgbClr val="414141"/>
                </a:solidFill>
                <a:uFill>
                  <a:solidFill>
                    <a:srgbClr val="414141"/>
                  </a:solidFill>
                </a:uFill>
                <a:latin typeface="Calibri Light"/>
                <a:cs typeface="Calibri Light"/>
                <a:hlinkClick r:id="rId3"/>
              </a:rPr>
              <a:t> 4.0</a:t>
            </a:r>
            <a:endParaRPr sz="900">
              <a:latin typeface="Calibri Light"/>
              <a:cs typeface="Calibri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55" y="705334"/>
            <a:ext cx="12204700" cy="5728335"/>
            <a:chOff x="1755" y="705334"/>
            <a:chExt cx="12204700" cy="57283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058" y="6074196"/>
              <a:ext cx="1022221" cy="3593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042" y="719621"/>
              <a:ext cx="12176125" cy="5411470"/>
            </a:xfrm>
            <a:custGeom>
              <a:avLst/>
              <a:gdLst/>
              <a:ahLst/>
              <a:cxnLst/>
              <a:rect l="l" t="t" r="r" b="b"/>
              <a:pathLst>
                <a:path w="12176125" h="5411470">
                  <a:moveTo>
                    <a:pt x="0" y="2515"/>
                  </a:moveTo>
                  <a:lnTo>
                    <a:pt x="2336889" y="0"/>
                  </a:lnTo>
                  <a:lnTo>
                    <a:pt x="3783206" y="299003"/>
                  </a:lnTo>
                  <a:lnTo>
                    <a:pt x="4939567" y="1169382"/>
                  </a:lnTo>
                  <a:lnTo>
                    <a:pt x="6406591" y="2880995"/>
                  </a:lnTo>
                  <a:lnTo>
                    <a:pt x="8209005" y="4356838"/>
                  </a:lnTo>
                  <a:lnTo>
                    <a:pt x="10125571" y="5108445"/>
                  </a:lnTo>
                  <a:lnTo>
                    <a:pt x="11648148" y="5380197"/>
                  </a:lnTo>
                  <a:lnTo>
                    <a:pt x="12175957" y="5411058"/>
                  </a:lnTo>
                </a:path>
              </a:pathLst>
            </a:custGeom>
            <a:ln w="28575">
              <a:solidFill>
                <a:srgbClr val="414141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99757" y="2895951"/>
            <a:ext cx="4483735" cy="193357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373380" marR="364490" algn="ctr">
              <a:lnSpc>
                <a:spcPts val="3300"/>
              </a:lnSpc>
              <a:spcBef>
                <a:spcPts val="665"/>
              </a:spcBef>
            </a:pPr>
            <a:r>
              <a:rPr sz="3200" b="1" spc="-60" dirty="0">
                <a:solidFill>
                  <a:srgbClr val="459496"/>
                </a:solidFill>
                <a:latin typeface="Calibri"/>
                <a:cs typeface="Calibri"/>
              </a:rPr>
              <a:t>Þú </a:t>
            </a:r>
            <a:r>
              <a:rPr sz="3200" b="1" dirty="0">
                <a:solidFill>
                  <a:srgbClr val="459496"/>
                </a:solidFill>
                <a:latin typeface="Calibri"/>
                <a:cs typeface="Calibri"/>
              </a:rPr>
              <a:t>hefur </a:t>
            </a:r>
            <a:r>
              <a:rPr sz="3200" b="1" spc="-10" dirty="0">
                <a:solidFill>
                  <a:srgbClr val="459496"/>
                </a:solidFill>
                <a:latin typeface="Calibri"/>
                <a:cs typeface="Calibri"/>
              </a:rPr>
              <a:t>lokið… </a:t>
            </a:r>
            <a:r>
              <a:rPr sz="3200" b="1" dirty="0">
                <a:solidFill>
                  <a:srgbClr val="459496"/>
                </a:solidFill>
                <a:latin typeface="Calibri"/>
                <a:cs typeface="Calibri"/>
              </a:rPr>
              <a:t>einingu 6 (hluti</a:t>
            </a:r>
            <a:r>
              <a:rPr sz="3200" b="1" spc="-25" dirty="0">
                <a:solidFill>
                  <a:srgbClr val="459496"/>
                </a:solidFill>
                <a:latin typeface="Calibri"/>
                <a:cs typeface="Calibri"/>
              </a:rPr>
              <a:t> 3)</a:t>
            </a:r>
            <a:endParaRPr sz="32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2100"/>
              </a:spcBef>
            </a:pPr>
            <a:r>
              <a:rPr sz="2400" b="1" dirty="0">
                <a:solidFill>
                  <a:srgbClr val="5A5A5A"/>
                </a:solidFill>
                <a:latin typeface="Calibri"/>
                <a:cs typeface="Calibri"/>
              </a:rPr>
              <a:t>Stað</a:t>
            </a:r>
            <a:r>
              <a:rPr sz="2400" dirty="0">
                <a:solidFill>
                  <a:srgbClr val="5A5A5A"/>
                </a:solidFill>
                <a:latin typeface="Calibri"/>
                <a:cs typeface="Calibri"/>
              </a:rPr>
              <a:t>set</a:t>
            </a:r>
            <a:r>
              <a:rPr sz="2400" b="1" dirty="0">
                <a:solidFill>
                  <a:srgbClr val="5A5A5A"/>
                </a:solidFill>
                <a:latin typeface="Calibri"/>
                <a:cs typeface="Calibri"/>
              </a:rPr>
              <a:t>ning, land og flutningar: </a:t>
            </a:r>
            <a:r>
              <a:rPr sz="2400" spc="-10" dirty="0">
                <a:solidFill>
                  <a:srgbClr val="5A5A5A"/>
                </a:solidFill>
                <a:latin typeface="Calibri"/>
                <a:cs typeface="Calibri"/>
              </a:rPr>
              <a:t>Skipulagning arðbærs </a:t>
            </a:r>
            <a:r>
              <a:rPr sz="2400" spc="-20" dirty="0">
                <a:solidFill>
                  <a:srgbClr val="5A5A5A"/>
                </a:solidFill>
                <a:latin typeface="Calibri"/>
                <a:cs typeface="Calibri"/>
              </a:rPr>
              <a:t>staðar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94577" y="1540197"/>
            <a:ext cx="3684270" cy="1462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EB7B69"/>
                </a:solidFill>
                <a:latin typeface="Calibri"/>
                <a:cs typeface="Calibri"/>
              </a:rPr>
              <a:t>Modúl 6 (hluti</a:t>
            </a:r>
            <a:r>
              <a:rPr sz="3200" b="1" spc="-25" dirty="0">
                <a:solidFill>
                  <a:srgbClr val="EB7B69"/>
                </a:solidFill>
                <a:latin typeface="Calibri"/>
                <a:cs typeface="Calibri"/>
              </a:rPr>
              <a:t> 4)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705"/>
              </a:spcBef>
            </a:pPr>
            <a:r>
              <a:rPr sz="2400" spc="-20" dirty="0">
                <a:solidFill>
                  <a:srgbClr val="5A5A5A"/>
                </a:solidFill>
                <a:latin typeface="Calibri"/>
                <a:cs typeface="Calibri"/>
              </a:rPr>
              <a:t>Hagkvæmni, </a:t>
            </a:r>
            <a:r>
              <a:rPr sz="2400" spc="-10" dirty="0">
                <a:solidFill>
                  <a:srgbClr val="5A5A5A"/>
                </a:solidFill>
                <a:latin typeface="Calibri"/>
                <a:cs typeface="Calibri"/>
              </a:rPr>
              <a:t>fjárfesting </a:t>
            </a:r>
            <a:r>
              <a:rPr sz="2400" dirty="0">
                <a:solidFill>
                  <a:srgbClr val="5A5A5A"/>
                </a:solidFill>
                <a:latin typeface="Calibri"/>
                <a:cs typeface="Calibri"/>
              </a:rPr>
              <a:t>í </a:t>
            </a:r>
            <a:r>
              <a:rPr sz="2400" spc="-25" dirty="0">
                <a:solidFill>
                  <a:srgbClr val="5A5A5A"/>
                </a:solidFill>
                <a:latin typeface="Calibri"/>
                <a:cs typeface="Calibri"/>
              </a:rPr>
              <a:t>"</a:t>
            </a:r>
            <a:r>
              <a:rPr sz="2400" dirty="0">
                <a:solidFill>
                  <a:srgbClr val="5A5A5A"/>
                </a:solidFill>
                <a:latin typeface="Calibri"/>
                <a:cs typeface="Calibri"/>
              </a:rPr>
              <a:t>WOW"-þættinum og </a:t>
            </a:r>
            <a:r>
              <a:rPr sz="2400" spc="-10" dirty="0">
                <a:solidFill>
                  <a:srgbClr val="5A5A5A"/>
                </a:solidFill>
                <a:latin typeface="Calibri"/>
                <a:cs typeface="Calibri"/>
              </a:rPr>
              <a:t>stuðningstól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0186" y="239687"/>
            <a:ext cx="11031855" cy="5862955"/>
            <a:chOff x="580186" y="239687"/>
            <a:chExt cx="11031855" cy="5862955"/>
          </a:xfrm>
        </p:grpSpPr>
        <p:sp>
          <p:nvSpPr>
            <p:cNvPr id="11" name="object 11"/>
            <p:cNvSpPr/>
            <p:nvPr/>
          </p:nvSpPr>
          <p:spPr>
            <a:xfrm>
              <a:off x="580186" y="721893"/>
              <a:ext cx="2294890" cy="855980"/>
            </a:xfrm>
            <a:custGeom>
              <a:avLst/>
              <a:gdLst/>
              <a:ahLst/>
              <a:cxnLst/>
              <a:rect l="l" t="t" r="r" b="b"/>
              <a:pathLst>
                <a:path w="2294890" h="855980">
                  <a:moveTo>
                    <a:pt x="2294737" y="0"/>
                  </a:moveTo>
                  <a:lnTo>
                    <a:pt x="0" y="0"/>
                  </a:lnTo>
                  <a:lnTo>
                    <a:pt x="0" y="855497"/>
                  </a:lnTo>
                  <a:lnTo>
                    <a:pt x="2294737" y="855497"/>
                  </a:lnTo>
                  <a:lnTo>
                    <a:pt x="22947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0186" y="239687"/>
              <a:ext cx="2399463" cy="148684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97262" y="4406315"/>
              <a:ext cx="1017269" cy="511175"/>
            </a:xfrm>
            <a:custGeom>
              <a:avLst/>
              <a:gdLst/>
              <a:ahLst/>
              <a:cxnLst/>
              <a:rect l="l" t="t" r="r" b="b"/>
              <a:pathLst>
                <a:path w="1017270" h="511175">
                  <a:moveTo>
                    <a:pt x="1017143" y="0"/>
                  </a:moveTo>
                  <a:lnTo>
                    <a:pt x="0" y="0"/>
                  </a:lnTo>
                  <a:lnTo>
                    <a:pt x="0" y="511035"/>
                  </a:lnTo>
                  <a:lnTo>
                    <a:pt x="1017143" y="511035"/>
                  </a:lnTo>
                  <a:lnTo>
                    <a:pt x="10171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20693" y="4517537"/>
              <a:ext cx="1791335" cy="1584960"/>
            </a:xfrm>
            <a:custGeom>
              <a:avLst/>
              <a:gdLst/>
              <a:ahLst/>
              <a:cxnLst/>
              <a:rect l="l" t="t" r="r" b="b"/>
              <a:pathLst>
                <a:path w="1791334" h="1584960">
                  <a:moveTo>
                    <a:pt x="485976" y="0"/>
                  </a:moveTo>
                  <a:lnTo>
                    <a:pt x="501991" y="469912"/>
                  </a:lnTo>
                  <a:lnTo>
                    <a:pt x="445492" y="489700"/>
                  </a:lnTo>
                  <a:lnTo>
                    <a:pt x="391811" y="511849"/>
                  </a:lnTo>
                  <a:lnTo>
                    <a:pt x="341061" y="536228"/>
                  </a:lnTo>
                  <a:lnTo>
                    <a:pt x="293357" y="562710"/>
                  </a:lnTo>
                  <a:lnTo>
                    <a:pt x="248813" y="591162"/>
                  </a:lnTo>
                  <a:lnTo>
                    <a:pt x="207543" y="621456"/>
                  </a:lnTo>
                  <a:lnTo>
                    <a:pt x="169660" y="653461"/>
                  </a:lnTo>
                  <a:lnTo>
                    <a:pt x="135280" y="687048"/>
                  </a:lnTo>
                  <a:lnTo>
                    <a:pt x="104515" y="722086"/>
                  </a:lnTo>
                  <a:lnTo>
                    <a:pt x="77481" y="758446"/>
                  </a:lnTo>
                  <a:lnTo>
                    <a:pt x="54291" y="795997"/>
                  </a:lnTo>
                  <a:lnTo>
                    <a:pt x="35060" y="834610"/>
                  </a:lnTo>
                  <a:lnTo>
                    <a:pt x="19901" y="874155"/>
                  </a:lnTo>
                  <a:lnTo>
                    <a:pt x="8928" y="914501"/>
                  </a:lnTo>
                  <a:lnTo>
                    <a:pt x="2257" y="955519"/>
                  </a:lnTo>
                  <a:lnTo>
                    <a:pt x="0" y="997078"/>
                  </a:lnTo>
                  <a:lnTo>
                    <a:pt x="2271" y="1039050"/>
                  </a:lnTo>
                  <a:lnTo>
                    <a:pt x="17207" y="1112199"/>
                  </a:lnTo>
                  <a:lnTo>
                    <a:pt x="45208" y="1182000"/>
                  </a:lnTo>
                  <a:lnTo>
                    <a:pt x="63828" y="1215487"/>
                  </a:lnTo>
                  <a:lnTo>
                    <a:pt x="85379" y="1247945"/>
                  </a:lnTo>
                  <a:lnTo>
                    <a:pt x="109748" y="1279312"/>
                  </a:lnTo>
                  <a:lnTo>
                    <a:pt x="136823" y="1309523"/>
                  </a:lnTo>
                  <a:lnTo>
                    <a:pt x="166491" y="1338515"/>
                  </a:lnTo>
                  <a:lnTo>
                    <a:pt x="198642" y="1366224"/>
                  </a:lnTo>
                  <a:lnTo>
                    <a:pt x="233163" y="1392586"/>
                  </a:lnTo>
                  <a:lnTo>
                    <a:pt x="269941" y="1417538"/>
                  </a:lnTo>
                  <a:lnTo>
                    <a:pt x="308865" y="1441016"/>
                  </a:lnTo>
                  <a:lnTo>
                    <a:pt x="349823" y="1462956"/>
                  </a:lnTo>
                  <a:lnTo>
                    <a:pt x="392702" y="1483295"/>
                  </a:lnTo>
                  <a:lnTo>
                    <a:pt x="437391" y="1501968"/>
                  </a:lnTo>
                  <a:lnTo>
                    <a:pt x="483777" y="1518913"/>
                  </a:lnTo>
                  <a:lnTo>
                    <a:pt x="531748" y="1534064"/>
                  </a:lnTo>
                  <a:lnTo>
                    <a:pt x="581193" y="1547360"/>
                  </a:lnTo>
                  <a:lnTo>
                    <a:pt x="631999" y="1558735"/>
                  </a:lnTo>
                  <a:lnTo>
                    <a:pt x="684053" y="1568126"/>
                  </a:lnTo>
                  <a:lnTo>
                    <a:pt x="737245" y="1575469"/>
                  </a:lnTo>
                  <a:lnTo>
                    <a:pt x="791462" y="1580701"/>
                  </a:lnTo>
                  <a:lnTo>
                    <a:pt x="846591" y="1583759"/>
                  </a:lnTo>
                  <a:lnTo>
                    <a:pt x="902521" y="1584577"/>
                  </a:lnTo>
                  <a:lnTo>
                    <a:pt x="959140" y="1583093"/>
                  </a:lnTo>
                  <a:lnTo>
                    <a:pt x="1017740" y="1579106"/>
                  </a:lnTo>
                  <a:lnTo>
                    <a:pt x="1075060" y="1572726"/>
                  </a:lnTo>
                  <a:lnTo>
                    <a:pt x="1130991" y="1564035"/>
                  </a:lnTo>
                  <a:lnTo>
                    <a:pt x="1185425" y="1553118"/>
                  </a:lnTo>
                  <a:lnTo>
                    <a:pt x="1238251" y="1540055"/>
                  </a:lnTo>
                  <a:lnTo>
                    <a:pt x="1289360" y="1524930"/>
                  </a:lnTo>
                  <a:lnTo>
                    <a:pt x="1338644" y="1507826"/>
                  </a:lnTo>
                  <a:lnTo>
                    <a:pt x="1385992" y="1488824"/>
                  </a:lnTo>
                  <a:lnTo>
                    <a:pt x="1431295" y="1468009"/>
                  </a:lnTo>
                  <a:lnTo>
                    <a:pt x="1474445" y="1445462"/>
                  </a:lnTo>
                  <a:lnTo>
                    <a:pt x="1515331" y="1421266"/>
                  </a:lnTo>
                  <a:lnTo>
                    <a:pt x="1553844" y="1395504"/>
                  </a:lnTo>
                  <a:lnTo>
                    <a:pt x="1589876" y="1368258"/>
                  </a:lnTo>
                  <a:lnTo>
                    <a:pt x="1623316" y="1339611"/>
                  </a:lnTo>
                  <a:lnTo>
                    <a:pt x="1654056" y="1309647"/>
                  </a:lnTo>
                  <a:lnTo>
                    <a:pt x="1681986" y="1278447"/>
                  </a:lnTo>
                  <a:lnTo>
                    <a:pt x="1706996" y="1246093"/>
                  </a:lnTo>
                  <a:lnTo>
                    <a:pt x="1728978" y="1212670"/>
                  </a:lnTo>
                  <a:lnTo>
                    <a:pt x="1747822" y="1178259"/>
                  </a:lnTo>
                  <a:lnTo>
                    <a:pt x="1763419" y="1142944"/>
                  </a:lnTo>
                  <a:lnTo>
                    <a:pt x="1775659" y="1106806"/>
                  </a:lnTo>
                  <a:lnTo>
                    <a:pt x="1789633" y="1032395"/>
                  </a:lnTo>
                  <a:lnTo>
                    <a:pt x="1791148" y="994287"/>
                  </a:lnTo>
                  <a:lnTo>
                    <a:pt x="1788869" y="955687"/>
                  </a:lnTo>
                  <a:lnTo>
                    <a:pt x="1773934" y="882538"/>
                  </a:lnTo>
                  <a:lnTo>
                    <a:pt x="1745931" y="812737"/>
                  </a:lnTo>
                  <a:lnTo>
                    <a:pt x="1727311" y="779250"/>
                  </a:lnTo>
                  <a:lnTo>
                    <a:pt x="1705760" y="746792"/>
                  </a:lnTo>
                  <a:lnTo>
                    <a:pt x="1681391" y="715426"/>
                  </a:lnTo>
                  <a:lnTo>
                    <a:pt x="1654315" y="685214"/>
                  </a:lnTo>
                  <a:lnTo>
                    <a:pt x="1624646" y="656223"/>
                  </a:lnTo>
                  <a:lnTo>
                    <a:pt x="1592494" y="628514"/>
                  </a:lnTo>
                  <a:lnTo>
                    <a:pt x="1557973" y="602151"/>
                  </a:lnTo>
                  <a:lnTo>
                    <a:pt x="1521194" y="577199"/>
                  </a:lnTo>
                  <a:lnTo>
                    <a:pt x="1482269" y="553721"/>
                  </a:lnTo>
                  <a:lnTo>
                    <a:pt x="1441311" y="531781"/>
                  </a:lnTo>
                  <a:lnTo>
                    <a:pt x="1398431" y="511442"/>
                  </a:lnTo>
                  <a:lnTo>
                    <a:pt x="1353741" y="492769"/>
                  </a:lnTo>
                  <a:lnTo>
                    <a:pt x="1307354" y="475825"/>
                  </a:lnTo>
                  <a:lnTo>
                    <a:pt x="1259382" y="460673"/>
                  </a:lnTo>
                  <a:lnTo>
                    <a:pt x="1209937" y="447378"/>
                  </a:lnTo>
                  <a:lnTo>
                    <a:pt x="1159131" y="436003"/>
                  </a:lnTo>
                  <a:lnTo>
                    <a:pt x="1107076" y="426611"/>
                  </a:lnTo>
                  <a:lnTo>
                    <a:pt x="1053884" y="419268"/>
                  </a:lnTo>
                  <a:lnTo>
                    <a:pt x="999667" y="414036"/>
                  </a:lnTo>
                  <a:lnTo>
                    <a:pt x="944537" y="410979"/>
                  </a:lnTo>
                  <a:lnTo>
                    <a:pt x="888607" y="410160"/>
                  </a:lnTo>
                  <a:lnTo>
                    <a:pt x="831988" y="411645"/>
                  </a:lnTo>
                  <a:lnTo>
                    <a:pt x="485976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983344" y="5163540"/>
            <a:ext cx="14668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Calibri"/>
                <a:cs typeface="Calibri"/>
              </a:rPr>
              <a:t>Næst </a:t>
            </a:r>
            <a:r>
              <a:rPr sz="3200" b="1" spc="-25" dirty="0">
                <a:solidFill>
                  <a:srgbClr val="FFFFFF"/>
                </a:solidFill>
                <a:latin typeface="Calibri"/>
                <a:cs typeface="Calibri"/>
              </a:rPr>
              <a:t>er…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15524" y="891033"/>
            <a:ext cx="8025130" cy="5177155"/>
            <a:chOff x="3515524" y="891033"/>
            <a:chExt cx="8025130" cy="5177155"/>
          </a:xfrm>
        </p:grpSpPr>
        <p:sp>
          <p:nvSpPr>
            <p:cNvPr id="17" name="object 17"/>
            <p:cNvSpPr/>
            <p:nvPr/>
          </p:nvSpPr>
          <p:spPr>
            <a:xfrm>
              <a:off x="9739805" y="4473841"/>
              <a:ext cx="1791335" cy="1584960"/>
            </a:xfrm>
            <a:custGeom>
              <a:avLst/>
              <a:gdLst/>
              <a:ahLst/>
              <a:cxnLst/>
              <a:rect l="l" t="t" r="r" b="b"/>
              <a:pathLst>
                <a:path w="1791334" h="1584960">
                  <a:moveTo>
                    <a:pt x="485976" y="0"/>
                  </a:moveTo>
                  <a:lnTo>
                    <a:pt x="831988" y="411645"/>
                  </a:lnTo>
                  <a:lnTo>
                    <a:pt x="888607" y="410160"/>
                  </a:lnTo>
                  <a:lnTo>
                    <a:pt x="944537" y="410979"/>
                  </a:lnTo>
                  <a:lnTo>
                    <a:pt x="999667" y="414036"/>
                  </a:lnTo>
                  <a:lnTo>
                    <a:pt x="1053884" y="419268"/>
                  </a:lnTo>
                  <a:lnTo>
                    <a:pt x="1107076" y="426611"/>
                  </a:lnTo>
                  <a:lnTo>
                    <a:pt x="1159131" y="436003"/>
                  </a:lnTo>
                  <a:lnTo>
                    <a:pt x="1209937" y="447378"/>
                  </a:lnTo>
                  <a:lnTo>
                    <a:pt x="1259382" y="460673"/>
                  </a:lnTo>
                  <a:lnTo>
                    <a:pt x="1307354" y="475825"/>
                  </a:lnTo>
                  <a:lnTo>
                    <a:pt x="1353741" y="492769"/>
                  </a:lnTo>
                  <a:lnTo>
                    <a:pt x="1398431" y="511442"/>
                  </a:lnTo>
                  <a:lnTo>
                    <a:pt x="1441311" y="531781"/>
                  </a:lnTo>
                  <a:lnTo>
                    <a:pt x="1482269" y="553721"/>
                  </a:lnTo>
                  <a:lnTo>
                    <a:pt x="1521194" y="577199"/>
                  </a:lnTo>
                  <a:lnTo>
                    <a:pt x="1557973" y="602151"/>
                  </a:lnTo>
                  <a:lnTo>
                    <a:pt x="1592494" y="628514"/>
                  </a:lnTo>
                  <a:lnTo>
                    <a:pt x="1624646" y="656223"/>
                  </a:lnTo>
                  <a:lnTo>
                    <a:pt x="1654315" y="685214"/>
                  </a:lnTo>
                  <a:lnTo>
                    <a:pt x="1681391" y="715426"/>
                  </a:lnTo>
                  <a:lnTo>
                    <a:pt x="1705760" y="746792"/>
                  </a:lnTo>
                  <a:lnTo>
                    <a:pt x="1727311" y="779250"/>
                  </a:lnTo>
                  <a:lnTo>
                    <a:pt x="1745931" y="812737"/>
                  </a:lnTo>
                  <a:lnTo>
                    <a:pt x="1773934" y="882538"/>
                  </a:lnTo>
                  <a:lnTo>
                    <a:pt x="1788869" y="955687"/>
                  </a:lnTo>
                  <a:lnTo>
                    <a:pt x="1791148" y="994287"/>
                  </a:lnTo>
                  <a:lnTo>
                    <a:pt x="1789633" y="1032395"/>
                  </a:lnTo>
                  <a:lnTo>
                    <a:pt x="1775659" y="1106806"/>
                  </a:lnTo>
                  <a:lnTo>
                    <a:pt x="1763419" y="1142944"/>
                  </a:lnTo>
                  <a:lnTo>
                    <a:pt x="1747822" y="1178259"/>
                  </a:lnTo>
                  <a:lnTo>
                    <a:pt x="1728978" y="1212670"/>
                  </a:lnTo>
                  <a:lnTo>
                    <a:pt x="1706996" y="1246093"/>
                  </a:lnTo>
                  <a:lnTo>
                    <a:pt x="1681986" y="1278447"/>
                  </a:lnTo>
                  <a:lnTo>
                    <a:pt x="1654056" y="1309647"/>
                  </a:lnTo>
                  <a:lnTo>
                    <a:pt x="1623316" y="1339611"/>
                  </a:lnTo>
                  <a:lnTo>
                    <a:pt x="1589876" y="1368258"/>
                  </a:lnTo>
                  <a:lnTo>
                    <a:pt x="1553844" y="1395504"/>
                  </a:lnTo>
                  <a:lnTo>
                    <a:pt x="1515331" y="1421266"/>
                  </a:lnTo>
                  <a:lnTo>
                    <a:pt x="1474445" y="1445462"/>
                  </a:lnTo>
                  <a:lnTo>
                    <a:pt x="1431295" y="1468009"/>
                  </a:lnTo>
                  <a:lnTo>
                    <a:pt x="1385992" y="1488824"/>
                  </a:lnTo>
                  <a:lnTo>
                    <a:pt x="1338644" y="1507826"/>
                  </a:lnTo>
                  <a:lnTo>
                    <a:pt x="1289360" y="1524930"/>
                  </a:lnTo>
                  <a:lnTo>
                    <a:pt x="1238251" y="1540055"/>
                  </a:lnTo>
                  <a:lnTo>
                    <a:pt x="1185425" y="1553118"/>
                  </a:lnTo>
                  <a:lnTo>
                    <a:pt x="1130991" y="1564035"/>
                  </a:lnTo>
                  <a:lnTo>
                    <a:pt x="1075060" y="1572726"/>
                  </a:lnTo>
                  <a:lnTo>
                    <a:pt x="1017740" y="1579106"/>
                  </a:lnTo>
                  <a:lnTo>
                    <a:pt x="959140" y="1583093"/>
                  </a:lnTo>
                  <a:lnTo>
                    <a:pt x="902521" y="1584577"/>
                  </a:lnTo>
                  <a:lnTo>
                    <a:pt x="846591" y="1583759"/>
                  </a:lnTo>
                  <a:lnTo>
                    <a:pt x="791462" y="1580701"/>
                  </a:lnTo>
                  <a:lnTo>
                    <a:pt x="737245" y="1575469"/>
                  </a:lnTo>
                  <a:lnTo>
                    <a:pt x="684053" y="1568126"/>
                  </a:lnTo>
                  <a:lnTo>
                    <a:pt x="631999" y="1558735"/>
                  </a:lnTo>
                  <a:lnTo>
                    <a:pt x="581193" y="1547360"/>
                  </a:lnTo>
                  <a:lnTo>
                    <a:pt x="531748" y="1534064"/>
                  </a:lnTo>
                  <a:lnTo>
                    <a:pt x="483777" y="1518913"/>
                  </a:lnTo>
                  <a:lnTo>
                    <a:pt x="437391" y="1501968"/>
                  </a:lnTo>
                  <a:lnTo>
                    <a:pt x="392702" y="1483295"/>
                  </a:lnTo>
                  <a:lnTo>
                    <a:pt x="349823" y="1462956"/>
                  </a:lnTo>
                  <a:lnTo>
                    <a:pt x="308865" y="1441016"/>
                  </a:lnTo>
                  <a:lnTo>
                    <a:pt x="269941" y="1417538"/>
                  </a:lnTo>
                  <a:lnTo>
                    <a:pt x="233163" y="1392586"/>
                  </a:lnTo>
                  <a:lnTo>
                    <a:pt x="198642" y="1366224"/>
                  </a:lnTo>
                  <a:lnTo>
                    <a:pt x="166491" y="1338515"/>
                  </a:lnTo>
                  <a:lnTo>
                    <a:pt x="136823" y="1309523"/>
                  </a:lnTo>
                  <a:lnTo>
                    <a:pt x="109748" y="1279312"/>
                  </a:lnTo>
                  <a:lnTo>
                    <a:pt x="85379" y="1247945"/>
                  </a:lnTo>
                  <a:lnTo>
                    <a:pt x="63828" y="1215487"/>
                  </a:lnTo>
                  <a:lnTo>
                    <a:pt x="45208" y="1182000"/>
                  </a:lnTo>
                  <a:lnTo>
                    <a:pt x="17207" y="1112199"/>
                  </a:lnTo>
                  <a:lnTo>
                    <a:pt x="2271" y="1039050"/>
                  </a:lnTo>
                  <a:lnTo>
                    <a:pt x="0" y="997078"/>
                  </a:lnTo>
                  <a:lnTo>
                    <a:pt x="2257" y="955519"/>
                  </a:lnTo>
                  <a:lnTo>
                    <a:pt x="8928" y="914501"/>
                  </a:lnTo>
                  <a:lnTo>
                    <a:pt x="19901" y="874155"/>
                  </a:lnTo>
                  <a:lnTo>
                    <a:pt x="35060" y="834610"/>
                  </a:lnTo>
                  <a:lnTo>
                    <a:pt x="54291" y="795997"/>
                  </a:lnTo>
                  <a:lnTo>
                    <a:pt x="77481" y="758446"/>
                  </a:lnTo>
                  <a:lnTo>
                    <a:pt x="104515" y="722086"/>
                  </a:lnTo>
                  <a:lnTo>
                    <a:pt x="135280" y="687048"/>
                  </a:lnTo>
                  <a:lnTo>
                    <a:pt x="169660" y="653461"/>
                  </a:lnTo>
                  <a:lnTo>
                    <a:pt x="207543" y="621456"/>
                  </a:lnTo>
                  <a:lnTo>
                    <a:pt x="248813" y="591162"/>
                  </a:lnTo>
                  <a:lnTo>
                    <a:pt x="293357" y="562710"/>
                  </a:lnTo>
                  <a:lnTo>
                    <a:pt x="341061" y="536228"/>
                  </a:lnTo>
                  <a:lnTo>
                    <a:pt x="391811" y="511849"/>
                  </a:lnTo>
                  <a:lnTo>
                    <a:pt x="445492" y="489700"/>
                  </a:lnTo>
                  <a:lnTo>
                    <a:pt x="501991" y="469912"/>
                  </a:lnTo>
                  <a:lnTo>
                    <a:pt x="485976" y="0"/>
                  </a:lnTo>
                  <a:close/>
                </a:path>
              </a:pathLst>
            </a:custGeom>
            <a:ln w="19050">
              <a:solidFill>
                <a:srgbClr val="4141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15524" y="948918"/>
              <a:ext cx="2207260" cy="1833245"/>
            </a:xfrm>
            <a:custGeom>
              <a:avLst/>
              <a:gdLst/>
              <a:ahLst/>
              <a:cxnLst/>
              <a:rect l="l" t="t" r="r" b="b"/>
              <a:pathLst>
                <a:path w="2207260" h="1833245">
                  <a:moveTo>
                    <a:pt x="2206688" y="0"/>
                  </a:moveTo>
                  <a:lnTo>
                    <a:pt x="0" y="0"/>
                  </a:lnTo>
                  <a:lnTo>
                    <a:pt x="0" y="1833219"/>
                  </a:lnTo>
                  <a:lnTo>
                    <a:pt x="2206688" y="1833219"/>
                  </a:lnTo>
                  <a:lnTo>
                    <a:pt x="2206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5235" y="891033"/>
              <a:ext cx="2248393" cy="1917700"/>
            </a:xfrm>
            <a:prstGeom prst="rect">
              <a:avLst/>
            </a:prstGeom>
          </p:spPr>
        </p:pic>
      </p:grpSp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4303203" y="1046806"/>
            <a:ext cx="923290" cy="93281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68580">
              <a:lnSpc>
                <a:spcPts val="3300"/>
              </a:lnSpc>
              <a:spcBef>
                <a:spcPts val="665"/>
              </a:spcBef>
            </a:pPr>
            <a:r>
              <a:rPr sz="3200" spc="-20" dirty="0">
                <a:solidFill>
                  <a:srgbClr val="FFFFFF"/>
                </a:solidFill>
              </a:rPr>
              <a:t>Frábært starf</a:t>
            </a:r>
            <a:endParaRPr sz="3200"/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13247" y="3600113"/>
            <a:ext cx="2583826" cy="19850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5" y="25"/>
            <a:ext cx="3627120" cy="5067300"/>
            <a:chOff x="391605" y="25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90835" y="3337034"/>
            <a:ext cx="2446020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7165" marR="5080" indent="-165100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Forysta: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Val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á réttri staðsetningu </a:t>
            </a:r>
            <a:r>
              <a:rPr sz="2600" spc="-50" dirty="0">
                <a:solidFill>
                  <a:srgbClr val="FFFFFF"/>
                </a:solidFill>
                <a:latin typeface="Calibri"/>
                <a:cs typeface="Calibri"/>
              </a:rPr>
              <a:t>og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jafnvægi 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kostnaðar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198" rIns="0" bIns="0" rtlCol="0">
            <a:spAutoFit/>
          </a:bodyPr>
          <a:lstStyle/>
          <a:p>
            <a:pPr marL="4011929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E96751"/>
                </a:solidFill>
              </a:rPr>
              <a:t>Val </a:t>
            </a:r>
            <a:r>
              <a:rPr dirty="0">
                <a:solidFill>
                  <a:srgbClr val="E96751"/>
                </a:solidFill>
              </a:rPr>
              <a:t>á hentugum markaðssvæði og </a:t>
            </a:r>
            <a:r>
              <a:rPr spc="-45" dirty="0">
                <a:solidFill>
                  <a:srgbClr val="E96751"/>
                </a:solidFill>
              </a:rPr>
              <a:t>markhópi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92889" y="715331"/>
            <a:ext cx="6997065" cy="5793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Wingdings"/>
              <a:buChar char=""/>
              <a:tabLst>
                <a:tab pos="354965" algn="l"/>
              </a:tabLst>
            </a:pP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Bæta upplifun gesta og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gera kleift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að krefjast 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hærri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verðs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fyrir fallegar, friðsælar eða innlifunar menningarlegar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dvölir</a:t>
            </a:r>
            <a:endParaRPr sz="2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4965" algn="l"/>
              </a:tabLst>
            </a:pP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Lækka innviðakostnað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→ Lækkun útgjalda vegna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vatns,</a:t>
            </a:r>
            <a:endParaRPr sz="22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200" spc="-30" dirty="0">
                <a:solidFill>
                  <a:srgbClr val="484848"/>
                </a:solidFill>
                <a:latin typeface="Calibri"/>
                <a:cs typeface="Calibri"/>
              </a:rPr>
              <a:t>rafmagn,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fráveita og vegaþjónusta (</a:t>
            </a: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sparnaður upp á </a:t>
            </a: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€10,000–</a:t>
            </a:r>
            <a:endParaRPr sz="22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2200" b="1" spc="-10" dirty="0">
                <a:solidFill>
                  <a:srgbClr val="484848"/>
                </a:solidFill>
                <a:latin typeface="Calibri"/>
                <a:cs typeface="Calibri"/>
              </a:rPr>
              <a:t>€50.000+)</a:t>
            </a:r>
            <a:endParaRPr sz="2200">
              <a:latin typeface="Calibri"/>
              <a:cs typeface="Calibri"/>
            </a:endParaRPr>
          </a:p>
          <a:p>
            <a:pPr marL="355600" marR="73469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Auka nýtingu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með því að vera nálægt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aðdráttarstað,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gönguleiðum </a:t>
            </a:r>
            <a:r>
              <a:rPr sz="2200" spc="-25" dirty="0">
                <a:solidFill>
                  <a:srgbClr val="484848"/>
                </a:solidFill>
                <a:latin typeface="Calibri"/>
                <a:cs typeface="Calibri"/>
              </a:rPr>
              <a:t>eða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samgöngutenglum eykur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bókanir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allt árið</a:t>
            </a:r>
            <a:endParaRPr sz="2200">
              <a:latin typeface="Calibri"/>
              <a:cs typeface="Calibri"/>
            </a:endParaRPr>
          </a:p>
          <a:p>
            <a:pPr marL="355600" marR="214629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Möguleikar á einstökum upplifunum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gera þér kleift að selja viðbótarþjónustu </a:t>
            </a:r>
            <a:r>
              <a:rPr sz="2200" spc="-20" dirty="0">
                <a:solidFill>
                  <a:srgbClr val="484848"/>
                </a:solidFill>
                <a:latin typeface="Calibri"/>
                <a:cs typeface="Calibri"/>
              </a:rPr>
              <a:t>eins og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skógarbað,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stjörnuskoðun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eða staðbundna vinnustofur til að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auka tekjur</a:t>
            </a:r>
            <a:endParaRPr sz="2200">
              <a:latin typeface="Calibri"/>
              <a:cs typeface="Calibri"/>
            </a:endParaRPr>
          </a:p>
          <a:p>
            <a:pPr marL="355600" marR="159385" indent="-342900">
              <a:lnSpc>
                <a:spcPct val="100000"/>
              </a:lnSpc>
              <a:spcBef>
                <a:spcPts val="600"/>
              </a:spcBef>
              <a:buFont typeface="Wingdings"/>
              <a:buChar char=""/>
              <a:tabLst>
                <a:tab pos="355600" algn="l"/>
              </a:tabLst>
            </a:pPr>
            <a:r>
              <a:rPr sz="2200" b="1" dirty="0">
                <a:solidFill>
                  <a:srgbClr val="484848"/>
                </a:solidFill>
                <a:latin typeface="Calibri"/>
                <a:cs typeface="Calibri"/>
              </a:rPr>
              <a:t>Styður sjálfbærnimarkmið,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aðgang að sólar- og vindorku eða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staðbundnum fæðukerfum,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lækkar rekstrarkostnað og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laðar að sér fjármögnun/styrki</a:t>
            </a:r>
            <a:endParaRPr sz="2200">
              <a:latin typeface="Calibri"/>
              <a:cs typeface="Calibri"/>
            </a:endParaRPr>
          </a:p>
          <a:p>
            <a:pPr marL="354965" marR="5080" indent="-342900">
              <a:lnSpc>
                <a:spcPct val="103400"/>
              </a:lnSpc>
              <a:spcBef>
                <a:spcPts val="509"/>
              </a:spcBef>
              <a:buFont typeface="Wingdings"/>
              <a:buChar char=""/>
              <a:tabLst>
                <a:tab pos="354965" algn="l"/>
              </a:tabLst>
            </a:pPr>
            <a:r>
              <a:rPr sz="2200" b="1" dirty="0">
                <a:solidFill>
                  <a:srgbClr val="E96751"/>
                </a:solidFill>
                <a:latin typeface="Calibri"/>
                <a:cs typeface="Calibri"/>
              </a:rPr>
              <a:t>Niðurstaðan er sú að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val á réttri staðsetningu er eitt af fáum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fyrstu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ákvörðunum sem getur bæði lækkað kostnaðinn og aukið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tekjurnar. </a:t>
            </a:r>
            <a:r>
              <a:rPr sz="2200" dirty="0">
                <a:solidFill>
                  <a:srgbClr val="484848"/>
                </a:solidFill>
                <a:latin typeface="Calibri"/>
                <a:cs typeface="Calibri"/>
              </a:rPr>
              <a:t>Það snýst ekki bara um hvar þú </a:t>
            </a:r>
            <a:r>
              <a:rPr sz="2200" spc="-10" dirty="0">
                <a:solidFill>
                  <a:srgbClr val="484848"/>
                </a:solidFill>
                <a:latin typeface="Calibri"/>
                <a:cs typeface="Calibri"/>
              </a:rPr>
              <a:t>byggir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112" y="0"/>
            <a:ext cx="3165817" cy="180022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62470" y="2177710"/>
            <a:ext cx="27019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155" marR="5080" indent="-59309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Staðsetning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skiptir máli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fyrir 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gesti</a:t>
            </a:r>
            <a:endParaRPr sz="3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113" y="5506249"/>
            <a:ext cx="850581" cy="84670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20096" y="5301053"/>
            <a:ext cx="23990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8425" algn="just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484848"/>
                </a:solidFill>
                <a:latin typeface="Calibri"/>
                <a:cs typeface="Calibri"/>
              </a:rPr>
              <a:t>Ráðlögð lesning: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Könnun 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meðal </a:t>
            </a:r>
            <a:r>
              <a:rPr sz="180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</a:rPr>
              <a:t>ferðamanna 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sýnir að</a:t>
            </a: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76% vilja </a:t>
            </a:r>
            <a:r>
              <a:rPr sz="1800" u="sng" spc="-2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meira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Calibri"/>
                <a:cs typeface="Calibri"/>
                <a:hlinkClick r:id="rId4"/>
              </a:rPr>
              <a:t> sjálfbærir valkostir</a:t>
            </a:r>
            <a:r>
              <a:rPr sz="1800" u="none" dirty="0">
                <a:solidFill>
                  <a:srgbClr val="00AFEF"/>
                </a:solidFill>
                <a:latin typeface="Calibri"/>
                <a:cs typeface="Calibri"/>
              </a:rPr>
              <a:t>,</a:t>
            </a:r>
            <a:r>
              <a:rPr sz="1800" u="none" spc="-20" dirty="0">
                <a:solidFill>
                  <a:srgbClr val="00AFEF"/>
                </a:solidFill>
                <a:latin typeface="Calibri"/>
                <a:cs typeface="Calibri"/>
              </a:rPr>
              <a:t> 2023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group of people on bicycle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604368" y="301566"/>
            <a:ext cx="48983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E96751"/>
                </a:solidFill>
              </a:rPr>
              <a:t>Skilningur á </a:t>
            </a:r>
            <a:r>
              <a:rPr dirty="0">
                <a:solidFill>
                  <a:srgbClr val="E96751"/>
                </a:solidFill>
              </a:rPr>
              <a:t>aðdráttarafli </a:t>
            </a:r>
            <a:r>
              <a:rPr spc="-25" dirty="0">
                <a:solidFill>
                  <a:srgbClr val="E96751"/>
                </a:solidFill>
              </a:rPr>
              <a:t>og </a:t>
            </a:r>
            <a:r>
              <a:rPr spc="-10" dirty="0">
                <a:solidFill>
                  <a:srgbClr val="E96751"/>
                </a:solidFill>
              </a:rPr>
              <a:t>upplifunum </a:t>
            </a:r>
            <a:r>
              <a:rPr dirty="0">
                <a:solidFill>
                  <a:srgbClr val="E96751"/>
                </a:solidFill>
              </a:rPr>
              <a:t>gesta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604368" y="1125894"/>
            <a:ext cx="6018530" cy="4751705"/>
          </a:xfrm>
          <a:prstGeom prst="rect">
            <a:avLst/>
          </a:prstGeom>
        </p:spPr>
        <p:txBody>
          <a:bodyPr vert="horz" wrap="square" lIns="0" tIns="193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2800" b="1" spc="-10" dirty="0">
                <a:solidFill>
                  <a:srgbClr val="459496"/>
                </a:solidFill>
                <a:latin typeface="Calibri"/>
                <a:cs typeface="Calibri"/>
              </a:rPr>
              <a:t>Nálægð </a:t>
            </a:r>
            <a:r>
              <a:rPr sz="2800" b="1" dirty="0">
                <a:solidFill>
                  <a:srgbClr val="459496"/>
                </a:solidFill>
                <a:latin typeface="Calibri"/>
                <a:cs typeface="Calibri"/>
              </a:rPr>
              <a:t>við afþreyingu og </a:t>
            </a:r>
            <a:r>
              <a:rPr sz="2800" b="1" spc="-10" dirty="0">
                <a:solidFill>
                  <a:srgbClr val="459496"/>
                </a:solidFill>
                <a:latin typeface="Calibri"/>
                <a:cs typeface="Calibri"/>
              </a:rPr>
              <a:t>þemu</a:t>
            </a:r>
            <a:endParaRPr sz="2800">
              <a:latin typeface="Calibri"/>
              <a:cs typeface="Calibri"/>
            </a:endParaRPr>
          </a:p>
          <a:p>
            <a:pPr marL="12700" marR="31115">
              <a:lnSpc>
                <a:spcPct val="100000"/>
              </a:lnSpc>
              <a:spcBef>
                <a:spcPts val="1225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Þó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afskekkt staðsetning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sé aðlaðandi er aðgengi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að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merkingarbærum athöfnum einnig </a:t>
            </a:r>
            <a:r>
              <a:rPr sz="2400" spc="-60" dirty="0">
                <a:solidFill>
                  <a:srgbClr val="484848"/>
                </a:solidFill>
                <a:latin typeface="Calibri"/>
                <a:cs typeface="Calibri"/>
              </a:rPr>
              <a:t>lykilatriði. </a:t>
            </a:r>
            <a:r>
              <a:rPr sz="2400" spc="-30" dirty="0">
                <a:solidFill>
                  <a:srgbClr val="484848"/>
                </a:solidFill>
                <a:latin typeface="Calibri"/>
                <a:cs typeface="Calibri"/>
              </a:rPr>
              <a:t>Ferðamenn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vilja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"gera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eitthvað" á meðan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þeir dvelja af nettengingu.</a:t>
            </a:r>
            <a:endParaRPr sz="2400">
              <a:latin typeface="Calibri"/>
              <a:cs typeface="Calibri"/>
            </a:endParaRPr>
          </a:p>
          <a:p>
            <a:pPr marL="12700" marR="365125">
              <a:lnSpc>
                <a:spcPct val="100000"/>
              </a:lnSpc>
              <a:spcBef>
                <a:spcPts val="1200"/>
              </a:spcBef>
            </a:pP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72% ferðalanga segja að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val 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þeirra </a:t>
            </a:r>
            <a:r>
              <a:rPr sz="2400" b="1" i="1" spc="-25" dirty="0">
                <a:solidFill>
                  <a:srgbClr val="484848"/>
                </a:solidFill>
                <a:latin typeface="Calibri"/>
                <a:cs typeface="Calibri"/>
              </a:rPr>
              <a:t>á </a:t>
            </a:r>
            <a:r>
              <a:rPr sz="2400" b="1" i="1" dirty="0">
                <a:solidFill>
                  <a:srgbClr val="484848"/>
                </a:solidFill>
                <a:latin typeface="Calibri"/>
                <a:cs typeface="Calibri"/>
              </a:rPr>
              <a:t>gistingu sé undir áhrifum af afþreyingu</a:t>
            </a:r>
            <a:r>
              <a:rPr sz="2400" b="1" i="1" spc="-10" dirty="0">
                <a:solidFill>
                  <a:srgbClr val="484848"/>
                </a:solidFill>
                <a:latin typeface="Calibri"/>
                <a:cs typeface="Calibri"/>
              </a:rPr>
              <a:t> í nágrenninu</a:t>
            </a:r>
            <a:r>
              <a:rPr sz="2400" i="1" dirty="0">
                <a:solidFill>
                  <a:srgbClr val="484848"/>
                </a:solidFill>
                <a:latin typeface="Calibri"/>
                <a:cs typeface="Calibri"/>
              </a:rPr>
              <a:t>, sérstaklega fyrir náttúru- og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vellíðunarupplifanir (Booking.com</a:t>
            </a:r>
            <a:r>
              <a:rPr sz="2400" i="1" spc="-20" dirty="0">
                <a:solidFill>
                  <a:srgbClr val="484848"/>
                </a:solidFill>
                <a:latin typeface="Calibri"/>
                <a:cs typeface="Calibri"/>
              </a:rPr>
              <a:t> 2023 </a:t>
            </a:r>
            <a:r>
              <a:rPr sz="2400" i="1" spc="-10" dirty="0">
                <a:solidFill>
                  <a:srgbClr val="484848"/>
                </a:solidFill>
                <a:latin typeface="Calibri"/>
                <a:cs typeface="Calibri"/>
              </a:rPr>
              <a:t>Sustainable Travel Report).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Þetta þýðir að eitt af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stærstu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auðlindum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þínum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er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það sem er </a:t>
            </a:r>
            <a:r>
              <a:rPr sz="2400" b="1" dirty="0">
                <a:solidFill>
                  <a:srgbClr val="484848"/>
                </a:solidFill>
                <a:latin typeface="Calibri"/>
                <a:cs typeface="Calibri"/>
              </a:rPr>
              <a:t>rétt fyrir utan </a:t>
            </a:r>
            <a:r>
              <a:rPr sz="2400" b="1" spc="-10" dirty="0">
                <a:solidFill>
                  <a:srgbClr val="484848"/>
                </a:solidFill>
                <a:latin typeface="Calibri"/>
                <a:cs typeface="Calibri"/>
              </a:rPr>
              <a:t>dyrnar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781" y="3286347"/>
            <a:ext cx="2510790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ory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sta: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Tryggja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bókanir </a:t>
            </a:r>
            <a:r>
              <a:rPr sz="2600" spc="-35" dirty="0">
                <a:solidFill>
                  <a:srgbClr val="FFFFFF"/>
                </a:solidFill>
                <a:latin typeface="Calibri"/>
                <a:cs typeface="Calibri"/>
              </a:rPr>
              <a:t>með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staðsetningarnánd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8418" y="1940365"/>
            <a:ext cx="2152015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4604" algn="just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Staðsetning selur </a:t>
            </a:r>
            <a:r>
              <a:rPr sz="2600" b="1" spc="-5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Veldu hana eins og gestur </a:t>
            </a:r>
            <a:r>
              <a:rPr sz="2600" b="1" spc="-20" dirty="0">
                <a:solidFill>
                  <a:srgbClr val="FFFFFF"/>
                </a:solidFill>
                <a:latin typeface="Calibri"/>
                <a:cs typeface="Calibri"/>
              </a:rPr>
              <a:t>myndi gera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01566" y="4665634"/>
            <a:ext cx="101600" cy="1727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670"/>
              </a:lnSpc>
            </a:pPr>
            <a:r>
              <a:rPr sz="600" b="1" dirty="0">
                <a:solidFill>
                  <a:srgbClr val="459496"/>
                </a:solidFill>
                <a:latin typeface="Calibri"/>
                <a:cs typeface="Calibri"/>
              </a:rPr>
              <a:t>EPIC STAYS </a:t>
            </a:r>
            <a:r>
              <a:rPr sz="600" b="1" dirty="0">
                <a:solidFill>
                  <a:srgbClr val="FAA63A"/>
                </a:solidFill>
                <a:latin typeface="Calibri"/>
                <a:cs typeface="Calibri"/>
              </a:rPr>
              <a:t>| </a:t>
            </a:r>
            <a:r>
              <a:rPr sz="600" spc="-10" dirty="0">
                <a:solidFill>
                  <a:srgbClr val="459496"/>
                </a:solidFill>
                <a:latin typeface="Calibri"/>
                <a:cs typeface="Calibri"/>
              </a:rPr>
              <a:t>HÖNNUN NÝSTÁRLEGRA GISTINGA </a:t>
            </a:r>
            <a:r>
              <a:rPr sz="600" dirty="0">
                <a:solidFill>
                  <a:srgbClr val="459496"/>
                </a:solidFill>
                <a:latin typeface="Calibri"/>
                <a:cs typeface="Calibri"/>
              </a:rPr>
              <a:t>Í FERÐAMENNSKU</a:t>
            </a:r>
            <a:endParaRPr sz="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1603" y="0"/>
            <a:ext cx="3627120" cy="5067300"/>
            <a:chOff x="391603" y="0"/>
            <a:chExt cx="3627120" cy="5067300"/>
          </a:xfrm>
        </p:grpSpPr>
        <p:sp>
          <p:nvSpPr>
            <p:cNvPr id="4" name="object 4"/>
            <p:cNvSpPr/>
            <p:nvPr/>
          </p:nvSpPr>
          <p:spPr>
            <a:xfrm>
              <a:off x="391605" y="1650204"/>
              <a:ext cx="3423285" cy="3417570"/>
            </a:xfrm>
            <a:custGeom>
              <a:avLst/>
              <a:gdLst/>
              <a:ahLst/>
              <a:cxnLst/>
              <a:rect l="l" t="t" r="r" b="b"/>
              <a:pathLst>
                <a:path w="3423285" h="3417570">
                  <a:moveTo>
                    <a:pt x="3423158" y="0"/>
                  </a:moveTo>
                  <a:lnTo>
                    <a:pt x="0" y="0"/>
                  </a:lnTo>
                  <a:lnTo>
                    <a:pt x="0" y="1959902"/>
                  </a:lnTo>
                  <a:lnTo>
                    <a:pt x="3568" y="1959902"/>
                  </a:lnTo>
                  <a:lnTo>
                    <a:pt x="1505" y="1978126"/>
                  </a:lnTo>
                  <a:lnTo>
                    <a:pt x="446" y="1997702"/>
                  </a:lnTo>
                  <a:lnTo>
                    <a:pt x="55" y="2017818"/>
                  </a:lnTo>
                  <a:lnTo>
                    <a:pt x="0" y="2037664"/>
                  </a:lnTo>
                  <a:lnTo>
                    <a:pt x="812" y="2080544"/>
                  </a:lnTo>
                  <a:lnTo>
                    <a:pt x="3235" y="2123104"/>
                  </a:lnTo>
                  <a:lnTo>
                    <a:pt x="7244" y="2165324"/>
                  </a:lnTo>
                  <a:lnTo>
                    <a:pt x="12816" y="2207184"/>
                  </a:lnTo>
                  <a:lnTo>
                    <a:pt x="19927" y="2248666"/>
                  </a:lnTo>
                  <a:lnTo>
                    <a:pt x="28554" y="2289751"/>
                  </a:lnTo>
                  <a:lnTo>
                    <a:pt x="38674" y="2330418"/>
                  </a:lnTo>
                  <a:lnTo>
                    <a:pt x="50263" y="2370649"/>
                  </a:lnTo>
                  <a:lnTo>
                    <a:pt x="63297" y="2410425"/>
                  </a:lnTo>
                  <a:lnTo>
                    <a:pt x="77754" y="2449725"/>
                  </a:lnTo>
                  <a:lnTo>
                    <a:pt x="93608" y="2488532"/>
                  </a:lnTo>
                  <a:lnTo>
                    <a:pt x="110839" y="2526825"/>
                  </a:lnTo>
                  <a:lnTo>
                    <a:pt x="129420" y="2564586"/>
                  </a:lnTo>
                  <a:lnTo>
                    <a:pt x="149330" y="2601795"/>
                  </a:lnTo>
                  <a:lnTo>
                    <a:pt x="170545" y="2638432"/>
                  </a:lnTo>
                  <a:lnTo>
                    <a:pt x="193041" y="2674480"/>
                  </a:lnTo>
                  <a:lnTo>
                    <a:pt x="216794" y="2709917"/>
                  </a:lnTo>
                  <a:lnTo>
                    <a:pt x="241782" y="2744726"/>
                  </a:lnTo>
                  <a:lnTo>
                    <a:pt x="267981" y="2778887"/>
                  </a:lnTo>
                  <a:lnTo>
                    <a:pt x="295367" y="2812380"/>
                  </a:lnTo>
                  <a:lnTo>
                    <a:pt x="323917" y="2845186"/>
                  </a:lnTo>
                  <a:lnTo>
                    <a:pt x="353607" y="2877286"/>
                  </a:lnTo>
                  <a:lnTo>
                    <a:pt x="384415" y="2908661"/>
                  </a:lnTo>
                  <a:lnTo>
                    <a:pt x="416315" y="2939292"/>
                  </a:lnTo>
                  <a:lnTo>
                    <a:pt x="449286" y="2969158"/>
                  </a:lnTo>
                  <a:lnTo>
                    <a:pt x="483303" y="2998242"/>
                  </a:lnTo>
                  <a:lnTo>
                    <a:pt x="518344" y="3026523"/>
                  </a:lnTo>
                  <a:lnTo>
                    <a:pt x="554383" y="3053983"/>
                  </a:lnTo>
                  <a:lnTo>
                    <a:pt x="591399" y="3080602"/>
                  </a:lnTo>
                  <a:lnTo>
                    <a:pt x="629368" y="3106360"/>
                  </a:lnTo>
                  <a:lnTo>
                    <a:pt x="668265" y="3131239"/>
                  </a:lnTo>
                  <a:lnTo>
                    <a:pt x="708069" y="3155220"/>
                  </a:lnTo>
                  <a:lnTo>
                    <a:pt x="748754" y="3178283"/>
                  </a:lnTo>
                  <a:lnTo>
                    <a:pt x="790298" y="3200408"/>
                  </a:lnTo>
                  <a:lnTo>
                    <a:pt x="832678" y="3221577"/>
                  </a:lnTo>
                  <a:lnTo>
                    <a:pt x="875869" y="3241770"/>
                  </a:lnTo>
                  <a:lnTo>
                    <a:pt x="919849" y="3260969"/>
                  </a:lnTo>
                  <a:lnTo>
                    <a:pt x="964593" y="3279153"/>
                  </a:lnTo>
                  <a:lnTo>
                    <a:pt x="1010079" y="3296303"/>
                  </a:lnTo>
                  <a:lnTo>
                    <a:pt x="1056283" y="3312401"/>
                  </a:lnTo>
                  <a:lnTo>
                    <a:pt x="1103181" y="3327426"/>
                  </a:lnTo>
                  <a:lnTo>
                    <a:pt x="1150750" y="3341361"/>
                  </a:lnTo>
                  <a:lnTo>
                    <a:pt x="1198966" y="3354184"/>
                  </a:lnTo>
                  <a:lnTo>
                    <a:pt x="1247807" y="3365878"/>
                  </a:lnTo>
                  <a:lnTo>
                    <a:pt x="1297248" y="3376423"/>
                  </a:lnTo>
                  <a:lnTo>
                    <a:pt x="1347266" y="3385799"/>
                  </a:lnTo>
                  <a:lnTo>
                    <a:pt x="1397838" y="3393988"/>
                  </a:lnTo>
                  <a:lnTo>
                    <a:pt x="1448939" y="3400969"/>
                  </a:lnTo>
                  <a:lnTo>
                    <a:pt x="1500548" y="3406725"/>
                  </a:lnTo>
                  <a:lnTo>
                    <a:pt x="1552639" y="3411235"/>
                  </a:lnTo>
                  <a:lnTo>
                    <a:pt x="1605191" y="3414480"/>
                  </a:lnTo>
                  <a:lnTo>
                    <a:pt x="1658178" y="3416442"/>
                  </a:lnTo>
                  <a:lnTo>
                    <a:pt x="1711579" y="3417100"/>
                  </a:lnTo>
                  <a:lnTo>
                    <a:pt x="1764979" y="3416445"/>
                  </a:lnTo>
                  <a:lnTo>
                    <a:pt x="1817966" y="3414492"/>
                  </a:lnTo>
                  <a:lnTo>
                    <a:pt x="1870518" y="3411261"/>
                  </a:lnTo>
                  <a:lnTo>
                    <a:pt x="1922609" y="3406770"/>
                  </a:lnTo>
                  <a:lnTo>
                    <a:pt x="1974218" y="3401039"/>
                  </a:lnTo>
                  <a:lnTo>
                    <a:pt x="2025319" y="3394086"/>
                  </a:lnTo>
                  <a:lnTo>
                    <a:pt x="2075891" y="3385930"/>
                  </a:lnTo>
                  <a:lnTo>
                    <a:pt x="2125909" y="3376590"/>
                  </a:lnTo>
                  <a:lnTo>
                    <a:pt x="2175350" y="3366085"/>
                  </a:lnTo>
                  <a:lnTo>
                    <a:pt x="2224191" y="3354434"/>
                  </a:lnTo>
                  <a:lnTo>
                    <a:pt x="2272407" y="3341656"/>
                  </a:lnTo>
                  <a:lnTo>
                    <a:pt x="2319976" y="3327769"/>
                  </a:lnTo>
                  <a:lnTo>
                    <a:pt x="2366874" y="3312793"/>
                  </a:lnTo>
                  <a:lnTo>
                    <a:pt x="2413078" y="3296747"/>
                  </a:lnTo>
                  <a:lnTo>
                    <a:pt x="2458564" y="3279649"/>
                  </a:lnTo>
                  <a:lnTo>
                    <a:pt x="2503308" y="3261519"/>
                  </a:lnTo>
                  <a:lnTo>
                    <a:pt x="2547288" y="3242375"/>
                  </a:lnTo>
                  <a:lnTo>
                    <a:pt x="2590479" y="3222236"/>
                  </a:lnTo>
                  <a:lnTo>
                    <a:pt x="2632859" y="3201121"/>
                  </a:lnTo>
                  <a:lnTo>
                    <a:pt x="2674403" y="3179050"/>
                  </a:lnTo>
                  <a:lnTo>
                    <a:pt x="2715088" y="3156040"/>
                  </a:lnTo>
                  <a:lnTo>
                    <a:pt x="2754892" y="3132111"/>
                  </a:lnTo>
                  <a:lnTo>
                    <a:pt x="2793789" y="3107282"/>
                  </a:lnTo>
                  <a:lnTo>
                    <a:pt x="2831758" y="3081572"/>
                  </a:lnTo>
                  <a:lnTo>
                    <a:pt x="2868774" y="3054999"/>
                  </a:lnTo>
                  <a:lnTo>
                    <a:pt x="2904813" y="3027583"/>
                  </a:lnTo>
                  <a:lnTo>
                    <a:pt x="2939854" y="2999343"/>
                  </a:lnTo>
                  <a:lnTo>
                    <a:pt x="2973871" y="2970297"/>
                  </a:lnTo>
                  <a:lnTo>
                    <a:pt x="3006842" y="2940464"/>
                  </a:lnTo>
                  <a:lnTo>
                    <a:pt x="3038742" y="2909864"/>
                  </a:lnTo>
                  <a:lnTo>
                    <a:pt x="3069550" y="2878514"/>
                  </a:lnTo>
                  <a:lnTo>
                    <a:pt x="3099240" y="2846435"/>
                  </a:lnTo>
                  <a:lnTo>
                    <a:pt x="3127790" y="2813645"/>
                  </a:lnTo>
                  <a:lnTo>
                    <a:pt x="3155176" y="2780163"/>
                  </a:lnTo>
                  <a:lnTo>
                    <a:pt x="3181375" y="2746007"/>
                  </a:lnTo>
                  <a:lnTo>
                    <a:pt x="3206363" y="2711197"/>
                  </a:lnTo>
                  <a:lnTo>
                    <a:pt x="3230116" y="2675752"/>
                  </a:lnTo>
                  <a:lnTo>
                    <a:pt x="3252612" y="2639691"/>
                  </a:lnTo>
                  <a:lnTo>
                    <a:pt x="3273827" y="2603032"/>
                  </a:lnTo>
                  <a:lnTo>
                    <a:pt x="3293737" y="2565794"/>
                  </a:lnTo>
                  <a:lnTo>
                    <a:pt x="3312318" y="2527997"/>
                  </a:lnTo>
                  <a:lnTo>
                    <a:pt x="3329549" y="2489659"/>
                  </a:lnTo>
                  <a:lnTo>
                    <a:pt x="3345403" y="2450799"/>
                  </a:lnTo>
                  <a:lnTo>
                    <a:pt x="3359860" y="2411437"/>
                  </a:lnTo>
                  <a:lnTo>
                    <a:pt x="3372894" y="2371590"/>
                  </a:lnTo>
                  <a:lnTo>
                    <a:pt x="3384483" y="2331278"/>
                  </a:lnTo>
                  <a:lnTo>
                    <a:pt x="3394603" y="2290521"/>
                  </a:lnTo>
                  <a:lnTo>
                    <a:pt x="3403230" y="2249335"/>
                  </a:lnTo>
                  <a:lnTo>
                    <a:pt x="3410341" y="2207742"/>
                  </a:lnTo>
                  <a:lnTo>
                    <a:pt x="3415913" y="2165759"/>
                  </a:lnTo>
                  <a:lnTo>
                    <a:pt x="3419922" y="2123406"/>
                  </a:lnTo>
                  <a:lnTo>
                    <a:pt x="3422345" y="2080701"/>
                  </a:lnTo>
                  <a:lnTo>
                    <a:pt x="3423158" y="2037664"/>
                  </a:lnTo>
                  <a:lnTo>
                    <a:pt x="3423102" y="2018223"/>
                  </a:lnTo>
                  <a:lnTo>
                    <a:pt x="3422711" y="1998783"/>
                  </a:lnTo>
                  <a:lnTo>
                    <a:pt x="3421652" y="1979342"/>
                  </a:lnTo>
                  <a:lnTo>
                    <a:pt x="3419589" y="1959902"/>
                  </a:lnTo>
                  <a:lnTo>
                    <a:pt x="3423158" y="1959902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4594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65982" y="25"/>
              <a:ext cx="452755" cy="2978150"/>
            </a:xfrm>
            <a:custGeom>
              <a:avLst/>
              <a:gdLst/>
              <a:ahLst/>
              <a:cxnLst/>
              <a:rect l="l" t="t" r="r" b="b"/>
              <a:pathLst>
                <a:path w="452754" h="2978150">
                  <a:moveTo>
                    <a:pt x="452424" y="0"/>
                  </a:moveTo>
                  <a:lnTo>
                    <a:pt x="0" y="0"/>
                  </a:lnTo>
                  <a:lnTo>
                    <a:pt x="0" y="2977895"/>
                  </a:lnTo>
                  <a:lnTo>
                    <a:pt x="452424" y="2977895"/>
                  </a:lnTo>
                  <a:lnTo>
                    <a:pt x="452424" y="0"/>
                  </a:lnTo>
                  <a:close/>
                </a:path>
              </a:pathLst>
            </a:custGeom>
            <a:solidFill>
              <a:srgbClr val="EB7B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5777" y="3230133"/>
              <a:ext cx="3094990" cy="0"/>
            </a:xfrm>
            <a:custGeom>
              <a:avLst/>
              <a:gdLst/>
              <a:ahLst/>
              <a:cxnLst/>
              <a:rect l="l" t="t" r="r" b="b"/>
              <a:pathLst>
                <a:path w="3094990">
                  <a:moveTo>
                    <a:pt x="0" y="0"/>
                  </a:moveTo>
                  <a:lnTo>
                    <a:pt x="3094812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603" y="0"/>
              <a:ext cx="3423285" cy="1946275"/>
            </a:xfrm>
            <a:custGeom>
              <a:avLst/>
              <a:gdLst/>
              <a:ahLst/>
              <a:cxnLst/>
              <a:rect l="l" t="t" r="r" b="b"/>
              <a:pathLst>
                <a:path w="3423285" h="1946275">
                  <a:moveTo>
                    <a:pt x="3423158" y="0"/>
                  </a:moveTo>
                  <a:lnTo>
                    <a:pt x="0" y="0"/>
                  </a:lnTo>
                  <a:lnTo>
                    <a:pt x="0" y="1945754"/>
                  </a:lnTo>
                  <a:lnTo>
                    <a:pt x="3174390" y="1945754"/>
                  </a:lnTo>
                  <a:lnTo>
                    <a:pt x="3174390" y="38"/>
                  </a:lnTo>
                  <a:lnTo>
                    <a:pt x="342315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 descr="A group of people on bicycles  AI-generated content may be incorrect.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604" y="38"/>
              <a:ext cx="3174377" cy="1945716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4490068" y="206316"/>
            <a:ext cx="630872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3A7E81"/>
                </a:solidFill>
              </a:rPr>
              <a:t>Hvaða staði og </a:t>
            </a:r>
            <a:r>
              <a:rPr spc="-10" dirty="0">
                <a:solidFill>
                  <a:srgbClr val="3A7E81"/>
                </a:solidFill>
              </a:rPr>
              <a:t>umhverfi </a:t>
            </a:r>
            <a:r>
              <a:rPr dirty="0">
                <a:solidFill>
                  <a:srgbClr val="3A7E81"/>
                </a:solidFill>
              </a:rPr>
              <a:t>eru </a:t>
            </a:r>
            <a:r>
              <a:rPr spc="-20" dirty="0">
                <a:solidFill>
                  <a:srgbClr val="3A7E81"/>
                </a:solidFill>
              </a:rPr>
              <a:t>þeir </a:t>
            </a:r>
            <a:r>
              <a:rPr dirty="0">
                <a:solidFill>
                  <a:srgbClr val="3A7E81"/>
                </a:solidFill>
              </a:rPr>
              <a:t>að leita </a:t>
            </a:r>
            <a:r>
              <a:rPr spc="-20" dirty="0">
                <a:solidFill>
                  <a:srgbClr val="3A7E81"/>
                </a:solidFill>
              </a:rPr>
              <a:t>að!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90068" y="1215204"/>
            <a:ext cx="6390005" cy="429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Þeir leita að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gististöðum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stöðum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sem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bjóða upp á</a:t>
            </a:r>
            <a:endParaRPr sz="2400">
              <a:latin typeface="Calibri"/>
              <a:cs typeface="Calibri"/>
            </a:endParaRPr>
          </a:p>
          <a:p>
            <a:pPr marL="355600" marR="784860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útivistarævintýri (kajaksiglingar,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gönguferðir, </a:t>
            </a:r>
            <a:r>
              <a:rPr sz="2400" spc="-20" dirty="0">
                <a:solidFill>
                  <a:srgbClr val="484848"/>
                </a:solidFill>
                <a:latin typeface="Calibri"/>
                <a:cs typeface="Calibri"/>
              </a:rPr>
              <a:t>villt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sund,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hjólreiðar),</a:t>
            </a:r>
            <a:endParaRPr sz="2400">
              <a:latin typeface="Calibri"/>
              <a:cs typeface="Calibri"/>
            </a:endParaRPr>
          </a:p>
          <a:p>
            <a:pPr marL="355600" marR="730250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heilsulindarupplifanir (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skógarbað,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jóga,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heit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uppspretta),</a:t>
            </a:r>
            <a:endParaRPr sz="2400">
              <a:latin typeface="Calibri"/>
              <a:cs typeface="Calibri"/>
            </a:endParaRPr>
          </a:p>
          <a:p>
            <a:pPr marL="355600" marR="236854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mat- og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vínupplifanir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(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matreiðsla </a:t>
            </a: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beint frá býli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, náttúruleg matarleit, vínekrur),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og</a:t>
            </a:r>
            <a:endParaRPr sz="2400">
              <a:latin typeface="Calibri"/>
              <a:cs typeface="Calibri"/>
            </a:endParaRPr>
          </a:p>
          <a:p>
            <a:pPr marL="355600" marR="586105" indent="-3429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355600" algn="l"/>
              </a:tabLst>
            </a:pPr>
            <a:r>
              <a:rPr sz="2400" dirty="0">
                <a:solidFill>
                  <a:srgbClr val="484848"/>
                </a:solidFill>
                <a:latin typeface="Calibri"/>
                <a:cs typeface="Calibri"/>
              </a:rPr>
              <a:t>list eða staðbundin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handverk </a:t>
            </a:r>
            <a:r>
              <a:rPr sz="2400" spc="-25" dirty="0">
                <a:solidFill>
                  <a:srgbClr val="484848"/>
                </a:solidFill>
                <a:latin typeface="Calibri"/>
                <a:cs typeface="Calibri"/>
              </a:rPr>
              <a:t>(leirgerð, </a:t>
            </a:r>
            <a:r>
              <a:rPr sz="2400" spc="-10" dirty="0">
                <a:solidFill>
                  <a:srgbClr val="484848"/>
                </a:solidFill>
                <a:latin typeface="Calibri"/>
                <a:cs typeface="Calibri"/>
              </a:rPr>
              <a:t>vefnaður, málunarnámskeið).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8781" y="3286347"/>
            <a:ext cx="2510790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2540" algn="ctr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Forskot: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Tryggja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bókanir </a:t>
            </a:r>
            <a:r>
              <a:rPr sz="2600" spc="-35" dirty="0">
                <a:solidFill>
                  <a:srgbClr val="FFFFFF"/>
                </a:solidFill>
                <a:latin typeface="Calibri"/>
                <a:cs typeface="Calibri"/>
              </a:rPr>
              <a:t>með 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staðset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ning</a:t>
            </a: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arnánd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8418" y="1940365"/>
            <a:ext cx="2152015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4604" algn="just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Staðsetning selst </a:t>
            </a:r>
            <a:r>
              <a:rPr sz="2600" b="1" spc="-50" dirty="0">
                <a:solidFill>
                  <a:srgbClr val="FFFFFF"/>
                </a:solidFill>
                <a:latin typeface="Calibri"/>
                <a:cs typeface="Calibri"/>
              </a:rPr>
              <a:t>– </a:t>
            </a:r>
            <a:r>
              <a:rPr sz="2600" b="1" dirty="0">
                <a:solidFill>
                  <a:srgbClr val="FFFFFF"/>
                </a:solidFill>
                <a:latin typeface="Calibri"/>
                <a:cs typeface="Calibri"/>
              </a:rPr>
              <a:t>Veldu hana eins og gestur </a:t>
            </a:r>
            <a:r>
              <a:rPr sz="2600" b="1" spc="-20" dirty="0">
                <a:solidFill>
                  <a:srgbClr val="FFFFFF"/>
                </a:solidFill>
                <a:latin typeface="Calibri"/>
                <a:cs typeface="Calibri"/>
              </a:rPr>
              <a:t>myndi gera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C2A733B751B4A9BD302BA2F24F71D" ma:contentTypeVersion="16" ma:contentTypeDescription="Create a new document." ma:contentTypeScope="" ma:versionID="9419557d0d05647896247c76f8082c84">
  <xsd:schema xmlns:xsd="http://www.w3.org/2001/XMLSchema" xmlns:xs="http://www.w3.org/2001/XMLSchema" xmlns:p="http://schemas.microsoft.com/office/2006/metadata/properties" xmlns:ns2="7b53bf8c-4569-44df-ad60-bb18397340c4" xmlns:ns3="835803b3-5fd4-490d-9118-e08d8d43fc1e" targetNamespace="http://schemas.microsoft.com/office/2006/metadata/properties" ma:root="true" ma:fieldsID="8bb00514f3168b1377ce5798e928eabc" ns2:_="" ns3:_="">
    <xsd:import namespace="7b53bf8c-4569-44df-ad60-bb18397340c4"/>
    <xsd:import namespace="835803b3-5fd4-490d-9118-e08d8d43fc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3bf8c-4569-44df-ad60-bb18397340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ea1d401-ac04-46f1-9878-c8838732bb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803b3-5fd4-490d-9118-e08d8d43fc1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42f271f-8533-40f3-8d6b-870b5cd30576}" ma:internalName="TaxCatchAll" ma:showField="CatchAllData" ma:web="835803b3-5fd4-490d-9118-e08d8d43fc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5803b3-5fd4-490d-9118-e08d8d43fc1e" xsi:nil="true"/>
    <lcf76f155ced4ddcb4097134ff3c332f xmlns="7b53bf8c-4569-44df-ad60-bb18397340c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176C37-A2E8-4F90-B907-2129B693569A}"/>
</file>

<file path=customXml/itemProps2.xml><?xml version="1.0" encoding="utf-8"?>
<ds:datastoreItem xmlns:ds="http://schemas.openxmlformats.org/officeDocument/2006/customXml" ds:itemID="{D6F6422A-637B-4BDF-BD7F-FE78950274EB}"/>
</file>

<file path=customXml/itemProps3.xml><?xml version="1.0" encoding="utf-8"?>
<ds:datastoreItem xmlns:ds="http://schemas.openxmlformats.org/officeDocument/2006/customXml" ds:itemID="{1FA4BBFF-6712-4947-B1E5-34A46572B93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9018</Words>
  <Application>Microsoft Office PowerPoint</Application>
  <PresentationFormat>Widescreen</PresentationFormat>
  <Paragraphs>765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Wingdings</vt:lpstr>
      <vt:lpstr>Office Theme</vt:lpstr>
      <vt:lpstr>Námsárangur</vt:lpstr>
      <vt:lpstr>Modúl 6 Staðsetning, land og flutningar – Skipulagning arðbærs svæðis</vt:lpstr>
      <vt:lpstr>Modúl 6 Staðsetning, land og flutningar – Skipulagning arðbærs lóðar</vt:lpstr>
      <vt:lpstr>04</vt:lpstr>
      <vt:lpstr>PowerPoint Presentation</vt:lpstr>
      <vt:lpstr>PowerPoint Presentation</vt:lpstr>
      <vt:lpstr>Val á hentugum markaðssvæði og markhópi</vt:lpstr>
      <vt:lpstr>Skilningur á aðdráttarafli og upplifunum gesta</vt:lpstr>
      <vt:lpstr>Hvaða staði og umhverfi eru þeir að leita að!</vt:lpstr>
      <vt:lpstr>Dæmi: Á Íslandi raðast sumarhús með aðgangi að jarðvarmalaugum eða áhorfstað fyrir norðurljós meðal þeirra sem mest eru bókuð og fá bestu umsagnir — oft á verði €200–€350 á nótt, langt yfir landsmeðaltalinu.</vt:lpstr>
      <vt:lpstr>Fjárhagslegir ávinningar af staðsetningu nálægt upplifunum</vt:lpstr>
      <vt:lpstr>Náttúrutengd, falleg og afskekkt umhverfi eru efst á listanum!</vt:lpstr>
      <vt:lpstr>Hvaða staði og umhverfi eru þeir að leita að!</vt:lpstr>
      <vt:lpstr>Dæmi:</vt:lpstr>
      <vt:lpstr>Fjármagnslegir ávinningar af myndrænum umhverfum og náttúruupplifunum</vt:lpstr>
      <vt:lpstr>Skilningur á aðdráttarafli og upplifunum gesta</vt:lpstr>
      <vt:lpstr>PowerPoint Presentation</vt:lpstr>
      <vt:lpstr>Dæmi: Batty Langley Lodge, Írland</vt:lpstr>
      <vt:lpstr>Fjárhagslegir ávinningar menningararfs og sveitalegrar ekta­leika</vt:lpstr>
      <vt:lpstr>Af hverju staðsetning skiptir máli í óhefðbundnum ferðaþjónusta</vt:lpstr>
      <vt:lpstr>PowerPoint Presentation</vt:lpstr>
      <vt:lpstr>Yfirlit yfir aðdráttarafl og fjárhagslegt gildi gesta</vt:lpstr>
      <vt:lpstr>PowerPoint Presentation</vt:lpstr>
      <vt:lpstr>Staðsetning og val á lóð</vt:lpstr>
      <vt:lpstr>PowerPoint Presentation</vt:lpstr>
      <vt:lpstr>Örygging lóða sem henta þróun</vt:lpstr>
      <vt:lpstr>Valkostir í ferðamannagistingu</vt:lpstr>
      <vt:lpstr>Óhefðbundin gistiaðstaða í ferðaþjónustu</vt:lpstr>
      <vt:lpstr>Gátlisti fyrir skipulags- og lóðarþætti</vt:lpstr>
      <vt:lpstr>Staðbundin ferðamannasvæðaskipulagning og -áætlanagerð eru grundvallaratriði við þróun ATA. Forðist falinn kostnað vegna skipulags eða synjunar; samræmi sparar tíma og peninga.</vt:lpstr>
      <vt:lpstr>Val á réttri staðsetningu og staðfangi</vt:lpstr>
      <vt:lpstr>Að sleppa þessu getur leitt til lokana eða sekta—mikilvægt er að tryggja lögmæta og langtíma framkvæmd.</vt:lpstr>
      <vt:lpstr>PowerPoint Presentation</vt:lpstr>
      <vt:lpstr>Áætlanagerð ferðamannastaða:</vt:lpstr>
      <vt:lpstr>Áætlanagerð ferðamannastaða:</vt:lpstr>
      <vt:lpstr>Áætlanagerð ferðamannastaða</vt:lpstr>
      <vt:lpstr>Áætlanagerð ferðamannastaða</vt:lpstr>
      <vt:lpstr>Áætlanagerð ferðamannastaða</vt:lpstr>
      <vt:lpstr>Áætlanagerð ferðamannastaða</vt:lpstr>
      <vt:lpstr>Yfirlit yfir Evrópu</vt:lpstr>
      <vt:lpstr>PowerPoint Presentation</vt:lpstr>
      <vt:lpstr>Yfirlit yfir leyfi eftir löndum</vt:lpstr>
      <vt:lpstr>Í hverju landi gilda mismunandi byggingar- og skipulagsreglugerðir um ferðaþjónustu</vt:lpstr>
      <vt:lpstr>Í hverju landi gilda mismunandi reglugerðir um byggingu og skipulag ferðaþjónustuhúsnæðis</vt:lpstr>
      <vt:lpstr>PowerPoint Presentation</vt:lpstr>
      <vt:lpstr>PowerPoint Presentation</vt:lpstr>
      <vt:lpstr>Staðsetning og val á lóð</vt:lpstr>
      <vt:lpstr>Fjármálaráð</vt:lpstr>
      <vt:lpstr>Fjármálaráð</vt:lpstr>
      <vt:lpstr>05</vt:lpstr>
      <vt:lpstr>PowerPoint Presentation</vt:lpstr>
      <vt:lpstr>PowerPoint Presentation</vt:lpstr>
      <vt:lpstr>Þjónustufyrirtæki og innviðir</vt:lpstr>
      <vt:lpstr>PowerPoint Presentation</vt:lpstr>
      <vt:lpstr>Þjónusta og innviðir</vt:lpstr>
      <vt:lpstr>06</vt:lpstr>
      <vt:lpstr>Aðgengi, hreyfanleiki og samgöngur</vt:lpstr>
      <vt:lpstr>Aðgengi, hreyfanleiki og samgöngur</vt:lpstr>
      <vt:lpstr>PowerPoint Presentation</vt:lpstr>
      <vt:lpstr>Aðgengi, hreyfanleiki og samgöngur</vt:lpstr>
      <vt:lpstr>07</vt:lpstr>
      <vt:lpstr>PowerPoint Presentation</vt:lpstr>
      <vt:lpstr>Landslag, frárennsli og byggingarhæfi</vt:lpstr>
      <vt:lpstr>Landslag, frárennsli og byggingarhæfi</vt:lpstr>
      <vt:lpstr>Landslag, frárennsli og byggingarhæfi</vt:lpstr>
      <vt:lpstr>PowerPoint Presentation</vt:lpstr>
      <vt:lpstr>PowerPoint Presentation</vt:lpstr>
      <vt:lpstr>Frábært starf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keywords>, docId:48815CA06CB8AC372EE1C79876AD8D5C</cp:keywords>
  <cp:lastModifiedBy>Kjartan Bollason</cp:lastModifiedBy>
  <cp:revision>2</cp:revision>
  <dcterms:created xsi:type="dcterms:W3CDTF">2026-01-12T15:18:10Z</dcterms:created>
  <dcterms:modified xsi:type="dcterms:W3CDTF">2026-01-23T14:59:34Z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2026-01-12T00:00:00Z</vt:filetime>
  </property>
  <property fmtid="{D5CDD505-2E9C-101B-9397-08002B2CF9AE}" pid="3" name="Creator">
    <vt:lpwstr>Acrobat PDFMaker 25 for PowerPoint</vt:lpwstr>
  </property>
  <property fmtid="{D5CDD505-2E9C-101B-9397-08002B2CF9AE}" pid="4" name="LastSaved">
    <vt:filetime>2026-01-12T00:00:00Z</vt:filetime>
  </property>
  <property fmtid="{D5CDD505-2E9C-101B-9397-08002B2CF9AE}" pid="5" name="Producer">
    <vt:lpwstr>Adobe PDF Library 25.1.5</vt:lpwstr>
  </property>
  <property fmtid="{D5CDD505-2E9C-101B-9397-08002B2CF9AE}" pid="6" name="ContentTypeId">
    <vt:lpwstr>0x01010026EC2A733B751B4A9BD302BA2F24F71D</vt:lpwstr>
  </property>
</Properties>
</file>