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35.xml" ContentType="application/vnd.openxmlformats-officedocument.presentationml.slideLayout+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1"/>
  </p:sldMasterIdLst>
  <p:notesMasterIdLst>
    <p:notesMasterId r:id="rId43"/>
  </p:notesMasterIdLst>
  <p:handoutMasterIdLst>
    <p:handoutMasterId r:id="rId44"/>
  </p:handoutMasterIdLst>
  <p:sldIdLst>
    <p:sldId id="6782" r:id="rId2"/>
    <p:sldId id="7766" r:id="rId3"/>
    <p:sldId id="6783" r:id="rId4"/>
    <p:sldId id="6785" r:id="rId5"/>
    <p:sldId id="6790" r:id="rId6"/>
    <p:sldId id="7767" r:id="rId7"/>
    <p:sldId id="6784" r:id="rId8"/>
    <p:sldId id="7768" r:id="rId9"/>
    <p:sldId id="6789" r:id="rId10"/>
    <p:sldId id="7769" r:id="rId11"/>
    <p:sldId id="6793" r:id="rId12"/>
    <p:sldId id="6794" r:id="rId13"/>
    <p:sldId id="6796" r:id="rId14"/>
    <p:sldId id="6797" r:id="rId15"/>
    <p:sldId id="6801" r:id="rId16"/>
    <p:sldId id="6803" r:id="rId17"/>
    <p:sldId id="6805" r:id="rId18"/>
    <p:sldId id="6798" r:id="rId19"/>
    <p:sldId id="4341" r:id="rId20"/>
    <p:sldId id="7073" r:id="rId21"/>
    <p:sldId id="7002" r:id="rId22"/>
    <p:sldId id="7004" r:id="rId23"/>
    <p:sldId id="7005" r:id="rId24"/>
    <p:sldId id="6428" r:id="rId25"/>
    <p:sldId id="7079" r:id="rId26"/>
    <p:sldId id="7080" r:id="rId27"/>
    <p:sldId id="7081" r:id="rId28"/>
    <p:sldId id="6429" r:id="rId29"/>
    <p:sldId id="6752" r:id="rId30"/>
    <p:sldId id="7074" r:id="rId31"/>
    <p:sldId id="7076" r:id="rId32"/>
    <p:sldId id="7077" r:id="rId33"/>
    <p:sldId id="6442" r:id="rId34"/>
    <p:sldId id="7078" r:id="rId35"/>
    <p:sldId id="6439" r:id="rId36"/>
    <p:sldId id="6435" r:id="rId37"/>
    <p:sldId id="7082" r:id="rId38"/>
    <p:sldId id="7083" r:id="rId39"/>
    <p:sldId id="6433" r:id="rId40"/>
    <p:sldId id="6436" r:id="rId41"/>
    <p:sldId id="7702" r:id="rId4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6751"/>
    <a:srgbClr val="EC7C69"/>
    <a:srgbClr val="494949"/>
    <a:srgbClr val="459597"/>
    <a:srgbClr val="5A5A5A"/>
    <a:srgbClr val="3B7F81"/>
    <a:srgbClr val="00B0F0"/>
    <a:srgbClr val="B8DDDE"/>
    <a:srgbClr val="93CCCD"/>
    <a:srgbClr val="FBA63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9310" autoAdjust="0"/>
    <p:restoredTop sz="95082"/>
  </p:normalViewPr>
  <p:slideViewPr>
    <p:cSldViewPr snapToGrid="0" snapToObjects="1">
      <p:cViewPr varScale="1">
        <p:scale>
          <a:sx n="63" d="100"/>
          <a:sy n="63" d="100"/>
        </p:scale>
        <p:origin x="60" y="6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50"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customXml" Target="../customXml/item3.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4C3372-09BE-B65F-B7FD-66C875D9870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16F970EA-B511-9FA5-62B7-3F7B7C18C64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1A9DEB-381B-4A36-ABC7-582DC87A984A}" type="datetimeFigureOut">
              <a:rPr lang="en-IE" smtClean="0"/>
              <a:t>23/01/2026</a:t>
            </a:fld>
            <a:endParaRPr lang="en-IE"/>
          </a:p>
        </p:txBody>
      </p:sp>
      <p:sp>
        <p:nvSpPr>
          <p:cNvPr id="4" name="Footer Placeholder 3">
            <a:extLst>
              <a:ext uri="{FF2B5EF4-FFF2-40B4-BE49-F238E27FC236}">
                <a16:creationId xmlns:a16="http://schemas.microsoft.com/office/drawing/2014/main" id="{150B8479-2282-73A0-E627-A963C7D6B21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DFC99AAF-8410-3CF5-2065-270E499A03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1E97A1-82C9-49FE-B292-44EBB105242F}" type="slidenum">
              <a:rPr lang="en-IE" smtClean="0"/>
              <a:t>‹#›</a:t>
            </a:fld>
            <a:endParaRPr lang="en-IE"/>
          </a:p>
        </p:txBody>
      </p:sp>
    </p:spTree>
    <p:extLst>
      <p:ext uri="{BB962C8B-B14F-4D97-AF65-F5344CB8AC3E}">
        <p14:creationId xmlns:p14="http://schemas.microsoft.com/office/powerpoint/2010/main" val="14897914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1/23/2026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Smelltu til að breyta aðaltextastílum</a:t>
            </a:r>
          </a:p>
          <a:p>
            <a:pPr lvl="1"/>
            <a:r>
              <a:rPr lang="en-GB"/>
              <a:t>Annar stigi</a:t>
            </a:r>
          </a:p>
          <a:p>
            <a:pPr lvl="2"/>
            <a:r>
              <a:rPr lang="en-GB"/>
              <a:t>Þriðja stig</a:t>
            </a:r>
          </a:p>
          <a:p>
            <a:pPr lvl="3"/>
            <a:r>
              <a:rPr lang="en-GB"/>
              <a:t>Fjórða stig</a:t>
            </a:r>
          </a:p>
          <a:p>
            <a:pPr lvl="4"/>
            <a:r>
              <a:rPr lang="en-GB"/>
              <a:t>Fimmta stig</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hyperlink" Target="https://creativecommons.org/licenses/by-sa/4.0/?ref=chooser-v1" TargetMode="External"/><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925235"/>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589569" y="-1017807"/>
            <a:ext cx="4009764"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223593"/>
            <a:ext cx="6560312" cy="3473075"/>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925236"/>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728968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28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24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41709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999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196377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7904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spcAft>
                <a:spcPts val="600"/>
              </a:spcAft>
              <a:buNone/>
              <a:defRPr sz="2200" b="0" i="0" spc="0">
                <a:solidFill>
                  <a:srgbClr val="49494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995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2713043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1" y="532521"/>
            <a:ext cx="3790950" cy="2896479"/>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320397"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20397"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043783" y="-295306"/>
            <a:ext cx="3462496"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3485236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925684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33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5753182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0667" y="1421160"/>
            <a:ext cx="5481351" cy="3985341"/>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469994" y="1917699"/>
            <a:ext cx="3710338" cy="249927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8807529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userDrawn="1">
  <p:cSld name="2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E5BEAC"/>
          </a:solidFill>
          <a:ln w="3598" cap="flat">
            <a:noFill/>
            <a:prstDash val="solid"/>
            <a:miter/>
          </a:ln>
        </p:spPr>
        <p:txBody>
          <a:bodyPr rtlCol="0" anchor="ctr"/>
          <a:lstStyle/>
          <a:p>
            <a:endParaRPr lang="en-US" b="0" i="0" dirty="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Project Overview</a:t>
            </a:r>
          </a:p>
        </p:txBody>
      </p:sp>
    </p:spTree>
    <p:extLst>
      <p:ext uri="{BB962C8B-B14F-4D97-AF65-F5344CB8AC3E}">
        <p14:creationId xmlns:p14="http://schemas.microsoft.com/office/powerpoint/2010/main" val="234484973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82CCCA"/>
          </a:solidFill>
          <a:ln w="3598" cap="flat">
            <a:noFill/>
            <a:prstDash val="solid"/>
            <a:miter/>
          </a:ln>
        </p:spPr>
        <p:txBody>
          <a:bodyPr rtlCol="0" anchor="ctr"/>
          <a:lstStyle/>
          <a:p>
            <a:endParaRPr lang="en-US" b="0" i="0" dirty="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0_Text 0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784FC-5CB3-4F45-814E-B7B4448C237E}"/>
              </a:ext>
            </a:extLst>
          </p:cNvPr>
          <p:cNvSpPr/>
          <p:nvPr userDrawn="1"/>
        </p:nvSpPr>
        <p:spPr>
          <a:xfrm>
            <a:off x="0" y="0"/>
            <a:ext cx="12192000" cy="6858000"/>
          </a:xfrm>
          <a:prstGeom prst="rect">
            <a:avLst/>
          </a:pr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a:extLst>
              <a:ext uri="{FF2B5EF4-FFF2-40B4-BE49-F238E27FC236}">
                <a16:creationId xmlns:a16="http://schemas.microsoft.com/office/drawing/2014/main" id="{87256701-4367-4B43-AA8D-2E63BFA44D44}"/>
              </a:ext>
            </a:extLst>
          </p:cNvPr>
          <p:cNvSpPr/>
          <p:nvPr userDrawn="1"/>
        </p:nvSpPr>
        <p:spPr>
          <a:xfrm rot="5400000" flipH="1">
            <a:off x="3135240" y="-2479364"/>
            <a:ext cx="5949081" cy="11578483"/>
          </a:xfrm>
          <a:custGeom>
            <a:avLst/>
            <a:gdLst>
              <a:gd name="connsiteX0" fmla="*/ 6146707 w 6146707"/>
              <a:gd name="connsiteY0" fmla="*/ 11578483 h 11578483"/>
              <a:gd name="connsiteX1" fmla="*/ 6146707 w 6146707"/>
              <a:gd name="connsiteY1" fmla="*/ 4785245 h 11578483"/>
              <a:gd name="connsiteX2" fmla="*/ 6146707 w 6146707"/>
              <a:gd name="connsiteY2" fmla="*/ 4785239 h 11578483"/>
              <a:gd name="connsiteX3" fmla="*/ 6146707 w 6146707"/>
              <a:gd name="connsiteY3" fmla="*/ 742631 h 11578483"/>
              <a:gd name="connsiteX4" fmla="*/ 5474996 w 6146707"/>
              <a:gd name="connsiteY4" fmla="*/ 0 h 11578483"/>
              <a:gd name="connsiteX5" fmla="*/ 2 w 6146707"/>
              <a:gd name="connsiteY5" fmla="*/ 0 h 11578483"/>
              <a:gd name="connsiteX6" fmla="*/ 2 w 6146707"/>
              <a:gd name="connsiteY6" fmla="*/ 4042615 h 11578483"/>
              <a:gd name="connsiteX7" fmla="*/ 0 w 6146707"/>
              <a:gd name="connsiteY7" fmla="*/ 4042615 h 11578483"/>
              <a:gd name="connsiteX8" fmla="*/ 1 w 6146707"/>
              <a:gd name="connsiteY8" fmla="*/ 10020178 h 11578483"/>
              <a:gd name="connsiteX9" fmla="*/ 1409493 w 6146707"/>
              <a:gd name="connsiteY9" fmla="*/ 11578483 h 1157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46707" h="11578483">
                <a:moveTo>
                  <a:pt x="6146707" y="11578483"/>
                </a:moveTo>
                <a:lnTo>
                  <a:pt x="6146707" y="4785245"/>
                </a:lnTo>
                <a:lnTo>
                  <a:pt x="6146707" y="4785239"/>
                </a:lnTo>
                <a:lnTo>
                  <a:pt x="6146707" y="742631"/>
                </a:lnTo>
                <a:cubicBezTo>
                  <a:pt x="6146707" y="331141"/>
                  <a:pt x="5844988" y="0"/>
                  <a:pt x="5474996" y="0"/>
                </a:cubicBezTo>
                <a:lnTo>
                  <a:pt x="2" y="0"/>
                </a:lnTo>
                <a:lnTo>
                  <a:pt x="2" y="4042615"/>
                </a:lnTo>
                <a:lnTo>
                  <a:pt x="0" y="4042615"/>
                </a:lnTo>
                <a:lnTo>
                  <a:pt x="1" y="10020178"/>
                </a:lnTo>
                <a:cubicBezTo>
                  <a:pt x="1" y="10879680"/>
                  <a:pt x="632070" y="11578483"/>
                  <a:pt x="1409493" y="11578483"/>
                </a:cubicBezTo>
                <a:close/>
              </a:path>
            </a:pathLst>
          </a:custGeom>
          <a:solidFill>
            <a:schemeClr val="bg1"/>
          </a:solidFill>
          <a:ln w="24491" cap="flat">
            <a:noFill/>
            <a:prstDash val="solid"/>
            <a:miter/>
          </a:ln>
        </p:spPr>
        <p:txBody>
          <a:bodyPr wrap="square" rtlCol="0" anchor="ctr">
            <a:noAutofit/>
          </a:bodyPr>
          <a:lstStyle/>
          <a:p>
            <a:endParaRPr lang="en-US"/>
          </a:p>
        </p:txBody>
      </p:sp>
      <p:sp>
        <p:nvSpPr>
          <p:cNvPr id="14" name="Text Placeholder 17">
            <a:extLst>
              <a:ext uri="{FF2B5EF4-FFF2-40B4-BE49-F238E27FC236}">
                <a16:creationId xmlns:a16="http://schemas.microsoft.com/office/drawing/2014/main" id="{D8308B6F-0CE7-734D-BF98-9CFA2CF6AC8A}"/>
              </a:ext>
            </a:extLst>
          </p:cNvPr>
          <p:cNvSpPr>
            <a:spLocks noGrp="1"/>
          </p:cNvSpPr>
          <p:nvPr>
            <p:ph type="body" sz="quarter" idx="18" hasCustomPrompt="1"/>
          </p:nvPr>
        </p:nvSpPr>
        <p:spPr>
          <a:xfrm>
            <a:off x="798380" y="2045704"/>
            <a:ext cx="10595237" cy="3849918"/>
          </a:xfrm>
          <a:prstGeom prst="rect">
            <a:avLst/>
          </a:prstGeom>
        </p:spPr>
        <p:txBody>
          <a:bodyPr/>
          <a:lstStyle>
            <a:lvl1pPr marL="0" indent="0" algn="l">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5" name="Text Placeholder 23">
            <a:extLst>
              <a:ext uri="{FF2B5EF4-FFF2-40B4-BE49-F238E27FC236}">
                <a16:creationId xmlns:a16="http://schemas.microsoft.com/office/drawing/2014/main" id="{786512C5-08D4-B441-AF5E-5458E427934D}"/>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Tree>
    <p:extLst>
      <p:ext uri="{BB962C8B-B14F-4D97-AF65-F5344CB8AC3E}">
        <p14:creationId xmlns:p14="http://schemas.microsoft.com/office/powerpoint/2010/main" val="261861520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userDrawn="1">
  <p:cSld name="1_Final Slide">
    <p:spTree>
      <p:nvGrpSpPr>
        <p:cNvPr id="1" name=""/>
        <p:cNvGrpSpPr/>
        <p:nvPr/>
      </p:nvGrpSpPr>
      <p:grpSpPr>
        <a:xfrm>
          <a:off x="0" y="0"/>
          <a:ext cx="0" cy="0"/>
          <a:chOff x="0" y="0"/>
          <a:chExt cx="0" cy="0"/>
        </a:xfrm>
      </p:grpSpPr>
      <p:sp>
        <p:nvSpPr>
          <p:cNvPr id="2" name="Text Placeholder 23">
            <a:extLst>
              <a:ext uri="{FF2B5EF4-FFF2-40B4-BE49-F238E27FC236}">
                <a16:creationId xmlns:a16="http://schemas.microsoft.com/office/drawing/2014/main" id="{22CEC74C-0CE3-4794-AF68-3DB0D2FBEFED}"/>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a:t>follow our journey</a:t>
            </a:r>
          </a:p>
        </p:txBody>
      </p:sp>
      <p:grpSp>
        <p:nvGrpSpPr>
          <p:cNvPr id="3" name="Group 2">
            <a:extLst>
              <a:ext uri="{FF2B5EF4-FFF2-40B4-BE49-F238E27FC236}">
                <a16:creationId xmlns:a16="http://schemas.microsoft.com/office/drawing/2014/main" id="{B12E813A-4B5A-A037-1771-89408093719C}"/>
              </a:ext>
            </a:extLst>
          </p:cNvPr>
          <p:cNvGrpSpPr/>
          <p:nvPr userDrawn="1"/>
        </p:nvGrpSpPr>
        <p:grpSpPr>
          <a:xfrm>
            <a:off x="441852" y="5691396"/>
            <a:ext cx="6969049" cy="851642"/>
            <a:chOff x="441852" y="5691396"/>
            <a:chExt cx="6969049" cy="851642"/>
          </a:xfrm>
        </p:grpSpPr>
        <p:pic>
          <p:nvPicPr>
            <p:cNvPr id="7" name="Picture 6" descr="Co-funded by the European Union logo in png for web usage">
              <a:extLst>
                <a:ext uri="{FF2B5EF4-FFF2-40B4-BE49-F238E27FC236}">
                  <a16:creationId xmlns:a16="http://schemas.microsoft.com/office/drawing/2014/main" id="{8A08515E-B498-AE59-22EA-DEEEFE5B924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749313" y="6174179"/>
              <a:ext cx="1530819" cy="319792"/>
            </a:xfrm>
            <a:prstGeom prst="rect">
              <a:avLst/>
            </a:prstGeom>
            <a:noFill/>
            <a:ln>
              <a:noFill/>
            </a:ln>
          </p:spPr>
        </p:pic>
        <p:sp>
          <p:nvSpPr>
            <p:cNvPr id="9" name="Rectangle 8">
              <a:extLst>
                <a:ext uri="{FF2B5EF4-FFF2-40B4-BE49-F238E27FC236}">
                  <a16:creationId xmlns:a16="http://schemas.microsoft.com/office/drawing/2014/main" id="{ED1CCC7D-32DF-7678-8C87-6870AF26CB26}"/>
                </a:ext>
              </a:extLst>
            </p:cNvPr>
            <p:cNvSpPr/>
            <p:nvPr userDrawn="1"/>
          </p:nvSpPr>
          <p:spPr>
            <a:xfrm>
              <a:off x="3179504" y="6104456"/>
              <a:ext cx="4231397" cy="438582"/>
            </a:xfrm>
            <a:prstGeom prst="rect">
              <a:avLst/>
            </a:prstGeom>
          </p:spPr>
          <p:txBody>
            <a:bodyPr wrap="square">
              <a:spAutoFit/>
            </a:bodyPr>
            <a:lstStyle/>
            <a:p>
              <a:pPr algn="just">
                <a:lnSpc>
                  <a:spcPts val="880"/>
                </a:lnSpc>
              </a:pPr>
              <a:r>
                <a:rPr lang="en-US" sz="750" dirty="0">
                  <a:solidFill>
                    <a:srgbClr val="414141"/>
                  </a:solidFill>
                  <a:latin typeface="Calibri" panose="020F0502020204030204" pitchFamily="34" charset="0"/>
                  <a:cs typeface="Calibri" panose="020F0502020204030204" pitchFamily="34" charset="0"/>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0" name="Group 9">
              <a:extLst>
                <a:ext uri="{FF2B5EF4-FFF2-40B4-BE49-F238E27FC236}">
                  <a16:creationId xmlns:a16="http://schemas.microsoft.com/office/drawing/2014/main" id="{CDF43C96-7197-7DB6-1E39-FC03EF8248FB}"/>
                </a:ext>
              </a:extLst>
            </p:cNvPr>
            <p:cNvGrpSpPr/>
            <p:nvPr userDrawn="1"/>
          </p:nvGrpSpPr>
          <p:grpSpPr>
            <a:xfrm>
              <a:off x="441852" y="5691396"/>
              <a:ext cx="1307461" cy="742180"/>
              <a:chOff x="340586" y="8789227"/>
              <a:chExt cx="1307461" cy="742180"/>
            </a:xfrm>
          </p:grpSpPr>
          <p:sp>
            <p:nvSpPr>
              <p:cNvPr id="11" name="Rectangle 10">
                <a:extLst>
                  <a:ext uri="{FF2B5EF4-FFF2-40B4-BE49-F238E27FC236}">
                    <a16:creationId xmlns:a16="http://schemas.microsoft.com/office/drawing/2014/main" id="{3E9351C3-A73F-CFD6-99E3-94889B433A22}"/>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rgbClr val="414141"/>
                    </a:solidFill>
                    <a:latin typeface="+mj-lt"/>
                  </a:rPr>
                  <a:t>EPIC STAYS is licensed </a:t>
                </a:r>
              </a:p>
              <a:p>
                <a:pPr algn="just"/>
                <a:r>
                  <a:rPr lang="en-US" sz="900" b="1" dirty="0">
                    <a:solidFill>
                      <a:srgbClr val="414141"/>
                    </a:solidFill>
                    <a:latin typeface="+mj-lt"/>
                  </a:rPr>
                  <a:t>under </a:t>
                </a:r>
                <a:r>
                  <a:rPr lang="en-US" sz="900" b="1" dirty="0">
                    <a:solidFill>
                      <a:srgbClr val="414141"/>
                    </a:solidFill>
                    <a:latin typeface="+mj-lt"/>
                    <a:hlinkClick r:id="rId3">
                      <a:extLst>
                        <a:ext uri="{A12FA001-AC4F-418D-AE19-62706E023703}">
                          <ahyp:hlinkClr xmlns:ahyp="http://schemas.microsoft.com/office/drawing/2018/hyperlinkcolor" val="tx"/>
                        </a:ext>
                      </a:extLst>
                    </a:hlinkClick>
                  </a:rPr>
                  <a:t>CC BY-SA 4.0</a:t>
                </a:r>
                <a:endParaRPr lang="en-US" sz="900" b="1" dirty="0">
                  <a:solidFill>
                    <a:srgbClr val="414141"/>
                  </a:solidFill>
                  <a:latin typeface="+mj-lt"/>
                </a:endParaRPr>
              </a:p>
            </p:txBody>
          </p:sp>
          <p:pic>
            <p:nvPicPr>
              <p:cNvPr id="12" name="Picture 11">
                <a:extLst>
                  <a:ext uri="{FF2B5EF4-FFF2-40B4-BE49-F238E27FC236}">
                    <a16:creationId xmlns:a16="http://schemas.microsoft.com/office/drawing/2014/main" id="{942A3A25-535E-38CC-3670-10A1377D8B8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grpSp>
    </p:spTree>
    <p:extLst>
      <p:ext uri="{BB962C8B-B14F-4D97-AF65-F5344CB8AC3E}">
        <p14:creationId xmlns:p14="http://schemas.microsoft.com/office/powerpoint/2010/main" val="19103484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8077"/>
            <a:ext cx="6185499"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FRÁBÆR DVALARSTAÐIR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HÖNNUN NÝSTÁRLEGRA DVALARSTAÐA Í FERÐAMENNSKU</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890" r:id="rId13"/>
    <p:sldLayoutId id="2147483899" r:id="rId14"/>
    <p:sldLayoutId id="2147483923" r:id="rId15"/>
    <p:sldLayoutId id="2147483884" r:id="rId16"/>
    <p:sldLayoutId id="2147483841" r:id="rId17"/>
    <p:sldLayoutId id="2147483917" r:id="rId18"/>
    <p:sldLayoutId id="2147483918" r:id="rId19"/>
    <p:sldLayoutId id="2147483879" r:id="rId20"/>
    <p:sldLayoutId id="2147483913" r:id="rId21"/>
    <p:sldLayoutId id="2147483914" r:id="rId22"/>
    <p:sldLayoutId id="2147483906" r:id="rId23"/>
    <p:sldLayoutId id="2147483924" r:id="rId24"/>
    <p:sldLayoutId id="2147483907" r:id="rId25"/>
    <p:sldLayoutId id="2147483878" r:id="rId26"/>
    <p:sldLayoutId id="2147483915" r:id="rId27"/>
    <p:sldLayoutId id="2147483891" r:id="rId28"/>
    <p:sldLayoutId id="2147483925" r:id="rId29"/>
    <p:sldLayoutId id="2147483922" r:id="rId30"/>
    <p:sldLayoutId id="2147483921" r:id="rId31"/>
    <p:sldLayoutId id="2147483894" r:id="rId32"/>
    <p:sldLayoutId id="2147483916" r:id="rId33"/>
    <p:sldLayoutId id="2147483893" r:id="rId34"/>
    <p:sldLayoutId id="2147483895" r:id="rId35"/>
    <p:sldLayoutId id="2147483896" r:id="rId36"/>
    <p:sldLayoutId id="2147483900" r:id="rId37"/>
    <p:sldLayoutId id="2147483901" r:id="rId38"/>
    <p:sldLayoutId id="2147483902" r:id="rId39"/>
    <p:sldLayoutId id="2147483903" r:id="rId40"/>
    <p:sldLayoutId id="2147483904" r:id="rId41"/>
    <p:sldLayoutId id="2147483853" r:id="rId42"/>
    <p:sldLayoutId id="2147483909" r:id="rId43"/>
    <p:sldLayoutId id="2147483912" r:id="rId44"/>
    <p:sldLayoutId id="2147483910" r:id="rId45"/>
    <p:sldLayoutId id="2147483930" r:id="rId4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3" Type="http://schemas.openxmlformats.org/officeDocument/2006/relationships/hyperlink" Target="https://www.neh.gov.ie/service/search/neh-en/116580?query=Climate+Action+Programme" TargetMode="External"/><Relationship Id="rId2" Type="http://schemas.openxmlformats.org/officeDocument/2006/relationships/image" Target="../media/image14.jpg"/><Relationship Id="rId1" Type="http://schemas.openxmlformats.org/officeDocument/2006/relationships/slideLayout" Target="../slideLayouts/slideLayout17.xml"/><Relationship Id="rId6" Type="http://schemas.openxmlformats.org/officeDocument/2006/relationships/image" Target="../media/image10.png"/><Relationship Id="rId5" Type="http://schemas.openxmlformats.org/officeDocument/2006/relationships/hyperlink" Target="https://ecobnb.com/blog/2025/05/sustainable-hotels-traveling-while-respecting-planet-possible/.com" TargetMode="External"/><Relationship Id="rId4" Type="http://schemas.openxmlformats.org/officeDocument/2006/relationships/hyperlink" Target="https://www.slovenia.info/uploads/publikacije/kampi_glampingi_pza/2024-ENG_My_way_of_being_one_with_nature.pdf#:~:text=According%20to%20Slovenian%20regulations%2C%20innovative,supplemental%20offer%20of%20various"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hyperlink" Target="https://trobolo.com/collections/composting-toilets" TargetMode="External"/><Relationship Id="rId2" Type="http://schemas.openxmlformats.org/officeDocument/2006/relationships/hyperlink" Target="https://www.kbcbrussels.be/retail/en/loans/home/solar-panel-costs.html" TargetMode="External"/><Relationship Id="rId1" Type="http://schemas.openxmlformats.org/officeDocument/2006/relationships/slideLayout" Target="../slideLayouts/slideLayout16.xml"/><Relationship Id="rId4" Type="http://schemas.openxmlformats.org/officeDocument/2006/relationships/hyperlink" Target="https://www.trelino.com/blogs/magazine/composting-costs?srsltid=AfmBOopAQRqs0PkK6c9Uo0dEjxC9rwmVK_zgo-RVBsREnSz7sQdqHhRu&amp;"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s://drawdown.org/solutions/smart-thermostats" TargetMode="External"/><Relationship Id="rId2" Type="http://schemas.openxmlformats.org/officeDocument/2006/relationships/hyperlink" Target="https://www.checkatrade.com/blog/cost-guides/cost-smart-thermostat" TargetMode="Externa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hyperlink" Target="https://www.calderaspas.co.uk/video/what-are-the-costs-to-install-a-hot-tub" TargetMode="External"/><Relationship Id="rId2" Type="http://schemas.openxmlformats.org/officeDocument/2006/relationships/hyperlink" Target="https://www.jacuzzi.com/en-gb/learning-hub/how-much-cost-run-hot-tub-uk-comparisons-advice-more.html" TargetMode="Externa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hyperlink" Target="https://finawellnessstore.eu/en/collections/wood-fired-hot-tubs?grid_list=grid-view&amp;filter.v.price.gte=&amp;filter.v.price.lte=" TargetMode="External"/><Relationship Id="rId2" Type="http://schemas.openxmlformats.org/officeDocument/2006/relationships/hyperlink" Target="https://baltresto.com/shop/wood-fired-hot-tubs/fiberglass-hot-tubs/round-small-for-4-persons.com" TargetMode="External"/><Relationship Id="rId1" Type="http://schemas.openxmlformats.org/officeDocument/2006/relationships/slideLayout" Target="../slideLayouts/slideLayout16.xml"/><Relationship Id="rId6" Type="http://schemas.openxmlformats.org/officeDocument/2006/relationships/hyperlink" Target="https://www.tubs-n-saunas.eu/en/saunas.com" TargetMode="External"/><Relationship Id="rId5" Type="http://schemas.openxmlformats.org/officeDocument/2006/relationships/hyperlink" Target="https://factory.sale/product/outdoor-sauna-2-3-m-for-4-persons.com" TargetMode="External"/><Relationship Id="rId4" Type="http://schemas.openxmlformats.org/officeDocument/2006/relationships/hyperlink" Target="https://baltresto.com/shop/outdoor-saunas/barrel-saunas/2m-for-4-persons.com"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s://www.tinosecolodge.gr/news/yoga-deck-construction.com" TargetMode="External"/><Relationship Id="rId2" Type="http://schemas.openxmlformats.org/officeDocument/2006/relationships/hyperlink" Target="https://forestbathingguides.ch/experiences.com" TargetMode="Externa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hyperlink" Target="https://northernsaunas.com/products/scandinavian-premium-ice-bath-tub-2-people?srsltid=AfmBOooD3b0ys0yCqyHs_Z_0QX9dtsQ7LmuPCJnL3a1FIgIkMADwLZwv&amp;.com" TargetMode="External"/><Relationship Id="rId2" Type="http://schemas.openxmlformats.org/officeDocument/2006/relationships/hyperlink" Target="https://baltresto.com/shop/wood-fired-hot-tubs/ice-bath.com" TargetMode="Externa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37.xml"/><Relationship Id="rId6" Type="http://schemas.openxmlformats.org/officeDocument/2006/relationships/image" Target="../media/image19.jpg"/><Relationship Id="rId5" Type="http://schemas.openxmlformats.org/officeDocument/2006/relationships/image" Target="../media/image18.jpg"/><Relationship Id="rId4" Type="http://schemas.openxmlformats.org/officeDocument/2006/relationships/image" Target="../media/image17.jpg"/></Relationships>
</file>

<file path=ppt/slides/_rels/slide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3" Type="http://schemas.openxmlformats.org/officeDocument/2006/relationships/image" Target="../media/image25.svg"/><Relationship Id="rId2" Type="http://schemas.openxmlformats.org/officeDocument/2006/relationships/image" Target="../media/image24.png"/><Relationship Id="rId1" Type="http://schemas.openxmlformats.org/officeDocument/2006/relationships/slideLayout" Target="../slideLayouts/slideLayout4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8.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6.png"/><Relationship Id="rId1" Type="http://schemas.openxmlformats.org/officeDocument/2006/relationships/slideLayout" Target="../slideLayouts/slideLayout44.xml"/></Relationships>
</file>

<file path=ppt/slides/_rels/slide29.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6.png"/><Relationship Id="rId1" Type="http://schemas.openxmlformats.org/officeDocument/2006/relationships/slideLayout" Target="../slideLayouts/slideLayout44.xml"/></Relationships>
</file>

<file path=ppt/slides/_rels/slide3.xml.rels><?xml version="1.0" encoding="UTF-8" standalone="yes"?>
<Relationships xmlns="http://schemas.openxmlformats.org/package/2006/relationships"><Relationship Id="rId3" Type="http://schemas.openxmlformats.org/officeDocument/2006/relationships/hyperlink" Target="https://www.neh.gov.ie/service/search/neh-en/116580?query=Climate+Action+Programme" TargetMode="External"/><Relationship Id="rId2" Type="http://schemas.openxmlformats.org/officeDocument/2006/relationships/image" Target="../media/image9.jpg"/><Relationship Id="rId1" Type="http://schemas.openxmlformats.org/officeDocument/2006/relationships/slideLayout" Target="../slideLayouts/slideLayout17.xml"/><Relationship Id="rId6" Type="http://schemas.openxmlformats.org/officeDocument/2006/relationships/image" Target="../media/image10.png"/><Relationship Id="rId5" Type="http://schemas.openxmlformats.org/officeDocument/2006/relationships/hyperlink" Target="https://www.failteireland.ie/FailteIreland/media/WebsiteStructure/Documents/just-transition/eu-jt-webinar-innovations-in-regenerative-tourist-accommodation.pdf" TargetMode="External"/><Relationship Id="rId4" Type="http://schemas.openxmlformats.org/officeDocument/2006/relationships/hyperlink" Target="https://pdf.savills.com/documents/Glamping+%26+Holiday+Accommodation+UK+2021.pdf#:~:text=TYPICAL%20NIGHTLY%20RENTAL%3A%20%C2%A350%20,%C2%A32000" TargetMode="External"/></Relationships>
</file>

<file path=ppt/slides/_rels/slide30.xml.rels><?xml version="1.0" encoding="UTF-8" standalone="yes"?>
<Relationships xmlns="http://schemas.openxmlformats.org/package/2006/relationships"><Relationship Id="rId3" Type="http://schemas.openxmlformats.org/officeDocument/2006/relationships/hyperlink" Target="https://www.gov.si/en/topics/spatial-planning/" TargetMode="External"/><Relationship Id="rId2" Type="http://schemas.openxmlformats.org/officeDocument/2006/relationships/hyperlink" Target="https://www.myplan.ie/" TargetMode="External"/><Relationship Id="rId1" Type="http://schemas.openxmlformats.org/officeDocument/2006/relationships/slideLayout" Target="../slideLayouts/slideLayout43.xml"/><Relationship Id="rId5" Type="http://schemas.openxmlformats.org/officeDocument/2006/relationships/image" Target="../media/image25.svg"/><Relationship Id="rId4" Type="http://schemas.openxmlformats.org/officeDocument/2006/relationships/image" Target="../media/image24.png"/></Relationships>
</file>

<file path=ppt/slides/_rels/slide31.xml.rels><?xml version="1.0" encoding="UTF-8" standalone="yes"?>
<Relationships xmlns="http://schemas.openxmlformats.org/package/2006/relationships"><Relationship Id="rId3" Type="http://schemas.openxmlformats.org/officeDocument/2006/relationships/image" Target="../media/image25.svg"/><Relationship Id="rId2" Type="http://schemas.openxmlformats.org/officeDocument/2006/relationships/image" Target="../media/image24.png"/><Relationship Id="rId1" Type="http://schemas.openxmlformats.org/officeDocument/2006/relationships/slideLayout" Target="../slideLayouts/slideLayout43.xml"/></Relationships>
</file>

<file path=ppt/slides/_rels/slide32.xml.rels><?xml version="1.0" encoding="UTF-8" standalone="yes"?>
<Relationships xmlns="http://schemas.openxmlformats.org/package/2006/relationships"><Relationship Id="rId3" Type="http://schemas.openxmlformats.org/officeDocument/2006/relationships/image" Target="../media/image25.svg"/><Relationship Id="rId2" Type="http://schemas.openxmlformats.org/officeDocument/2006/relationships/image" Target="../media/image24.png"/><Relationship Id="rId1" Type="http://schemas.openxmlformats.org/officeDocument/2006/relationships/slideLayout" Target="../slideLayouts/slideLayout43.xml"/></Relationships>
</file>

<file path=ppt/slides/_rels/slide3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s://youtu.be/F1_MnXrVdEE" TargetMode="External"/><Relationship Id="rId1" Type="http://schemas.openxmlformats.org/officeDocument/2006/relationships/slideLayout" Target="../slideLayouts/slideLayout35.xml"/><Relationship Id="rId4" Type="http://schemas.openxmlformats.org/officeDocument/2006/relationships/image" Target="../media/image29.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38.xml.rels><?xml version="1.0" encoding="UTF-8" standalone="yes"?>
<Relationships xmlns="http://schemas.openxmlformats.org/package/2006/relationships"><Relationship Id="rId3" Type="http://schemas.openxmlformats.org/officeDocument/2006/relationships/image" Target="../media/image25.svg"/><Relationship Id="rId2" Type="http://schemas.openxmlformats.org/officeDocument/2006/relationships/image" Target="../media/image24.png"/><Relationship Id="rId1" Type="http://schemas.openxmlformats.org/officeDocument/2006/relationships/slideLayout" Target="../slideLayouts/slideLayout43.xml"/></Relationships>
</file>

<file path=ppt/slides/_rels/slide39.xml.rels><?xml version="1.0" encoding="UTF-8" standalone="yes"?>
<Relationships xmlns="http://schemas.openxmlformats.org/package/2006/relationships"><Relationship Id="rId3" Type="http://schemas.openxmlformats.org/officeDocument/2006/relationships/hyperlink" Target="https://www.visitscotland.org/" TargetMode="External"/><Relationship Id="rId2" Type="http://schemas.openxmlformats.org/officeDocument/2006/relationships/hyperlink" Target="https://crrhospitality.com/blog/launching-your-glamping-business-tips-and-insights-for-a-successful-start/" TargetMode="External"/><Relationship Id="rId1" Type="http://schemas.openxmlformats.org/officeDocument/2006/relationships/slideLayout" Target="../slideLayouts/slideLayout45.xml"/><Relationship Id="rId4" Type="http://schemas.openxmlformats.org/officeDocument/2006/relationships/hyperlink" Target="https://www.coursera.org/learn/financial-planning-entrepreneurs"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www.neh.gov.ie/service/search/neh-en/116580?query=Climate+Action+Programme" TargetMode="External"/><Relationship Id="rId7" Type="http://schemas.openxmlformats.org/officeDocument/2006/relationships/image" Target="../media/image10.png"/><Relationship Id="rId2" Type="http://schemas.openxmlformats.org/officeDocument/2006/relationships/image" Target="../media/image11.jpg"/><Relationship Id="rId1" Type="http://schemas.openxmlformats.org/officeDocument/2006/relationships/slideLayout" Target="../slideLayouts/slideLayout17.xml"/><Relationship Id="rId6" Type="http://schemas.openxmlformats.org/officeDocument/2006/relationships/hyperlink" Target="https://doga.no/en/tools/inclusive-design/cases/scandic-hotels.com" TargetMode="External"/><Relationship Id="rId5" Type="http://schemas.openxmlformats.org/officeDocument/2006/relationships/hyperlink" Target="https://supports.failteireland.ie/wp-content/uploads/2024/12/introductory-guide-to-accessible-tourism.pdf" TargetMode="External"/><Relationship Id="rId4" Type="http://schemas.openxmlformats.org/officeDocument/2006/relationships/hyperlink" Target="https://online.jwu.edu/blog/15-ways-get-wow-factor-builds-guest-loyalty/" TargetMode="External"/></Relationships>
</file>

<file path=ppt/slides/_rels/slide40.xml.rels><?xml version="1.0" encoding="UTF-8" standalone="yes"?>
<Relationships xmlns="http://schemas.openxmlformats.org/package/2006/relationships"><Relationship Id="rId3" Type="http://schemas.openxmlformats.org/officeDocument/2006/relationships/hyperlink" Target="https://www.chateau-selles-sur-cher.com/en/decouvrir-le-chateau/17167-2" TargetMode="External"/><Relationship Id="rId2" Type="http://schemas.openxmlformats.org/officeDocument/2006/relationships/hyperlink" Target="https://learnandconnect.pollutec.com/en/the-green-fund-is-renewed-and-expanded-for-2024" TargetMode="External"/><Relationship Id="rId1" Type="http://schemas.openxmlformats.org/officeDocument/2006/relationships/slideLayout" Target="../slideLayouts/slideLayout45.xml"/><Relationship Id="rId4" Type="http://schemas.openxmlformats.org/officeDocument/2006/relationships/hyperlink" Target="https://fundsforcompanies.fundsforngos.org/grant/open-call-ecotours-project-for-msmes-in-france" TargetMode="External"/></Relationships>
</file>

<file path=ppt/slides/_rels/slide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6.xml"/></Relationships>
</file>

<file path=ppt/slides/_rels/slide5.xml.rels><?xml version="1.0" encoding="UTF-8" standalone="yes"?>
<Relationships xmlns="http://schemas.openxmlformats.org/package/2006/relationships"><Relationship Id="rId3" Type="http://schemas.openxmlformats.org/officeDocument/2006/relationships/hyperlink" Target="https://www.neh.gov.ie/service/search/neh-en/116580?query=Climate+Action+Programme" TargetMode="External"/><Relationship Id="rId2" Type="http://schemas.openxmlformats.org/officeDocument/2006/relationships/image" Target="../media/image12.png"/><Relationship Id="rId1" Type="http://schemas.openxmlformats.org/officeDocument/2006/relationships/slideLayout" Target="../slideLayouts/slideLayout17.xml"/><Relationship Id="rId5" Type="http://schemas.openxmlformats.org/officeDocument/2006/relationships/image" Target="../media/image10.png"/><Relationship Id="rId4" Type="http://schemas.openxmlformats.org/officeDocument/2006/relationships/hyperlink" Target="https://www.eyrplatform.eu/implementation-manual/"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www.neh.gov.ie/service/search/neh-en/116580?query=Climate+Action+Programme" TargetMode="External"/><Relationship Id="rId2" Type="http://schemas.openxmlformats.org/officeDocument/2006/relationships/image" Target="../media/image12.png"/><Relationship Id="rId1" Type="http://schemas.openxmlformats.org/officeDocument/2006/relationships/slideLayout" Target="../slideLayouts/slideLayout17.xml"/><Relationship Id="rId5" Type="http://schemas.openxmlformats.org/officeDocument/2006/relationships/image" Target="../media/image10.png"/><Relationship Id="rId4" Type="http://schemas.openxmlformats.org/officeDocument/2006/relationships/hyperlink" Target="https://www.eyrplatform.eu/implementation-manual/"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www.neh.gov.ie/service/search/neh-en/116580?query=Climate+Action+Programme" TargetMode="External"/><Relationship Id="rId2" Type="http://schemas.openxmlformats.org/officeDocument/2006/relationships/image" Target="../media/image13.png"/><Relationship Id="rId1" Type="http://schemas.openxmlformats.org/officeDocument/2006/relationships/slideLayout" Target="../slideLayouts/slideLayout17.xml"/><Relationship Id="rId5" Type="http://schemas.openxmlformats.org/officeDocument/2006/relationships/image" Target="../media/image10.png"/><Relationship Id="rId4" Type="http://schemas.openxmlformats.org/officeDocument/2006/relationships/hyperlink" Target="https://www.eyrplatform.eu/implementation-manual/"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s://www.failteireland.ie/FailteIreland/media/WebsiteStructure/Documents/just-transition/eu-jt-webinar-innovations-in-regenerative-tourist-accommodation.pdf" TargetMode="External"/><Relationship Id="rId1" Type="http://schemas.openxmlformats.org/officeDocument/2006/relationships/slideLayout" Target="../slideLayouts/slideLayout17.xml"/><Relationship Id="rId6" Type="http://schemas.openxmlformats.org/officeDocument/2006/relationships/image" Target="../media/image10.png"/><Relationship Id="rId5" Type="http://schemas.openxmlformats.org/officeDocument/2006/relationships/hyperlink" Target="https://www.eyrplatform.eu/implementation-manual/" TargetMode="External"/><Relationship Id="rId4" Type="http://schemas.openxmlformats.org/officeDocument/2006/relationships/hyperlink" Target="https://www.neh.gov.ie/service/search/neh-en/116580?query=Climate+Action+Programme"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www.neh.gov.ie/service/search/neh-en/116580?query=Climate+Action+Programme" TargetMode="External"/><Relationship Id="rId2" Type="http://schemas.openxmlformats.org/officeDocument/2006/relationships/image" Target="../media/image14.jpg"/><Relationship Id="rId1" Type="http://schemas.openxmlformats.org/officeDocument/2006/relationships/slideLayout" Target="../slideLayouts/slideLayout17.xml"/><Relationship Id="rId6" Type="http://schemas.openxmlformats.org/officeDocument/2006/relationships/image" Target="../media/image10.png"/><Relationship Id="rId5" Type="http://schemas.openxmlformats.org/officeDocument/2006/relationships/hyperlink" Target="https://ecobnb.com/blog/2025/05/sustainable-hotels-traveling-while-respecting-planet-possible/.com" TargetMode="External"/><Relationship Id="rId4" Type="http://schemas.openxmlformats.org/officeDocument/2006/relationships/hyperlink" Target="https://www.slovenia.info/uploads/publikacije/kampi_glampingi_pza/2024-ENG_My_way_of_being_one_with_nature.pdf#:~:text=According%20to%20Slovenian%20regulations%2C%20innovative,supplemental%20offer%20of%20variou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12A090-D8C9-F407-F5D9-E2710EBDD6C3}"/>
            </a:ext>
          </a:extLst>
        </p:cNvPr>
        <p:cNvGrpSpPr/>
        <p:nvPr/>
      </p:nvGrpSpPr>
      <p:grpSpPr>
        <a:xfrm>
          <a:off x="0" y="0"/>
          <a:ext cx="0" cy="0"/>
          <a:chOff x="0" y="0"/>
          <a:chExt cx="0" cy="0"/>
        </a:xfrm>
      </p:grpSpPr>
      <p:sp>
        <p:nvSpPr>
          <p:cNvPr id="13" name="Text Placeholder 2">
            <a:extLst>
              <a:ext uri="{FF2B5EF4-FFF2-40B4-BE49-F238E27FC236}">
                <a16:creationId xmlns:a16="http://schemas.microsoft.com/office/drawing/2014/main" id="{DFC24051-9731-F0A2-B99E-56823CB9E8AB}"/>
              </a:ext>
            </a:extLst>
          </p:cNvPr>
          <p:cNvSpPr txBox="1">
            <a:spLocks/>
          </p:cNvSpPr>
          <p:nvPr/>
        </p:nvSpPr>
        <p:spPr>
          <a:xfrm>
            <a:off x="4148214" y="196156"/>
            <a:ext cx="6815061" cy="3499183"/>
          </a:xfrm>
          <a:prstGeom prst="rect">
            <a:avLst/>
          </a:prstGeom>
        </p:spPr>
        <p:txBody>
          <a:bodyPr anchor="t">
            <a:noAutofit/>
          </a:bodyPr>
          <a:lstStyle>
            <a:lvl1pPr marL="0" indent="0" algn="l" defTabSz="914400" rtl="0" eaLnBrk="1" latinLnBrk="0" hangingPunct="1">
              <a:lnSpc>
                <a:spcPts val="2520"/>
              </a:lnSpc>
              <a:spcBef>
                <a:spcPts val="0"/>
              </a:spcBef>
              <a:buFont typeface="Arial" panose="020B0604020202020204" pitchFamily="34" charset="0"/>
              <a:buNone/>
              <a:defRPr sz="28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lnSpc>
                <a:spcPct val="100000"/>
              </a:lnSpc>
              <a:spcAft>
                <a:spcPts val="1200"/>
              </a:spcAft>
            </a:pPr>
            <a:r>
              <a:rPr lang="en-US" b="1" dirty="0">
                <a:solidFill>
                  <a:srgbClr val="E96751"/>
                </a:solidFill>
              </a:rPr>
              <a:t>Einstök einkenni hækka næturverð um 50–150 €, auka lífræna markaðssetningu og laða að sér úrvalsgesti.</a:t>
            </a:r>
          </a:p>
          <a:p>
            <a:pPr fontAlgn="base">
              <a:lnSpc>
                <a:spcPct val="100000"/>
              </a:lnSpc>
              <a:spcAft>
                <a:spcPts val="1200"/>
              </a:spcAft>
            </a:pPr>
            <a:r>
              <a:rPr lang="en-US" sz="2400" dirty="0">
                <a:solidFill>
                  <a:srgbClr val="494949"/>
                </a:solidFill>
              </a:rPr>
              <a:t>Vefsíðan ætti að bjóða upp á eftirminnilega </a:t>
            </a:r>
            <a:r>
              <a:rPr lang="en-US" sz="2400" b="1" dirty="0">
                <a:solidFill>
                  <a:srgbClr val="494949"/>
                </a:solidFill>
              </a:rPr>
              <a:t>gestaupplifun </a:t>
            </a:r>
            <a:r>
              <a:rPr lang="en-US" sz="2400" dirty="0">
                <a:solidFill>
                  <a:srgbClr val="494949"/>
                </a:solidFill>
              </a:rPr>
              <a:t>sem réttlætir að velja þína valkostu gistingu frekar en almennilegt hótel eða ferðagistingu.</a:t>
            </a:r>
          </a:p>
          <a:p>
            <a:pPr fontAlgn="base">
              <a:lnSpc>
                <a:spcPct val="100000"/>
              </a:lnSpc>
              <a:spcAft>
                <a:spcPts val="1200"/>
              </a:spcAft>
            </a:pPr>
            <a:r>
              <a:rPr lang="en-US" sz="2400" b="1" i="1" dirty="0">
                <a:solidFill>
                  <a:srgbClr val="E96751"/>
                </a:solidFill>
              </a:rPr>
              <a:t>"Gistingar verða að vera meira en bara staður til að sofa"</a:t>
            </a:r>
            <a:r>
              <a:rPr lang="en-US" sz="2400" dirty="0">
                <a:solidFill>
                  <a:srgbClr val="494949"/>
                </a:solidFill>
              </a:rPr>
              <a:t> </a:t>
            </a:r>
          </a:p>
          <a:p>
            <a:pPr marL="342900" indent="-342900" fontAlgn="base">
              <a:lnSpc>
                <a:spcPct val="100000"/>
              </a:lnSpc>
              <a:spcAft>
                <a:spcPts val="1200"/>
              </a:spcAft>
              <a:buFont typeface="Wingdings" panose="05000000000000000000" pitchFamily="2" charset="2"/>
              <a:buChar char="v"/>
            </a:pPr>
            <a:r>
              <a:rPr lang="en-US" sz="2400" dirty="0">
                <a:solidFill>
                  <a:srgbClr val="494949"/>
                </a:solidFill>
              </a:rPr>
              <a:t>Helsta lærdómurinn af farsælum glamping-fyrirtækjum er að bjóða upp á </a:t>
            </a:r>
            <a:r>
              <a:rPr lang="en-US" sz="2400" b="1" dirty="0">
                <a:solidFill>
                  <a:srgbClr val="494949"/>
                </a:solidFill>
              </a:rPr>
              <a:t>"wow-þátt" </a:t>
            </a:r>
            <a:r>
              <a:rPr lang="en-US" sz="2400" dirty="0">
                <a:solidFill>
                  <a:srgbClr val="494949"/>
                </a:solidFill>
              </a:rPr>
              <a:t>sem fólk mun tala um. Þetta gæti verið óvenjulegt landslag (t.d. vatnsströnd í Slóveníu eða eldfjallabakgrunnur á Íslandi) eða einstakar byggingar, eins og tréhúsakabínur </a:t>
            </a:r>
            <a:r>
              <a:rPr lang="en-US" sz="2400" dirty="0">
                <a:solidFill>
                  <a:srgbClr val="E96751"/>
                </a:solidFill>
              </a:rPr>
              <a:t>á Írlandi</a:t>
            </a:r>
            <a:r>
              <a:rPr lang="en-US" sz="2400" dirty="0">
                <a:solidFill>
                  <a:srgbClr val="494949"/>
                </a:solidFill>
              </a:rPr>
              <a:t>.  </a:t>
            </a:r>
            <a:endParaRPr lang="en-US" sz="2400" b="1" i="1" dirty="0">
              <a:solidFill>
                <a:srgbClr val="494949"/>
              </a:solidFill>
            </a:endParaRPr>
          </a:p>
        </p:txBody>
      </p:sp>
      <p:pic>
        <p:nvPicPr>
          <p:cNvPr id="15" name="Picture Placeholder 14" descr="A building with a mirror on the outside&#10;&#10;AI-generated content may be incorrect.">
            <a:extLst>
              <a:ext uri="{FF2B5EF4-FFF2-40B4-BE49-F238E27FC236}">
                <a16:creationId xmlns:a16="http://schemas.microsoft.com/office/drawing/2014/main" id="{43DCA75B-9756-3D0E-2DF7-588ECD5AED11}"/>
              </a:ext>
            </a:extLst>
          </p:cNvPr>
          <p:cNvPicPr>
            <a:picLocks noGrp="1" noChangeAspect="1"/>
          </p:cNvPicPr>
          <p:nvPr>
            <p:ph type="pic" sz="quarter" idx="10"/>
          </p:nvPr>
        </p:nvPicPr>
        <p:blipFill>
          <a:blip r:embed="rId2"/>
          <a:srcRect t="7323" b="7323"/>
          <a:stretch>
            <a:fillRect/>
          </a:stretch>
        </p:blipFill>
        <p:spPr/>
      </p:pic>
      <p:sp>
        <p:nvSpPr>
          <p:cNvPr id="4" name="Slide Number Placeholder 5">
            <a:extLst>
              <a:ext uri="{FF2B5EF4-FFF2-40B4-BE49-F238E27FC236}">
                <a16:creationId xmlns:a16="http://schemas.microsoft.com/office/drawing/2014/main" id="{933AF620-F2C7-14EC-F55D-05BB943A6C51}"/>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1</a:t>
            </a:fld>
            <a:endParaRPr lang="fr-CA" dirty="0"/>
          </a:p>
        </p:txBody>
      </p:sp>
      <p:sp>
        <p:nvSpPr>
          <p:cNvPr id="6" name="Text Placeholder 5">
            <a:extLst>
              <a:ext uri="{FF2B5EF4-FFF2-40B4-BE49-F238E27FC236}">
                <a16:creationId xmlns:a16="http://schemas.microsoft.com/office/drawing/2014/main" id="{966DCC50-34F8-8542-D636-552AD8478690}"/>
              </a:ext>
            </a:extLst>
          </p:cNvPr>
          <p:cNvSpPr>
            <a:spLocks noGrp="1"/>
          </p:cNvSpPr>
          <p:nvPr>
            <p:ph type="body" sz="quarter" idx="18"/>
          </p:nvPr>
        </p:nvSpPr>
        <p:spPr>
          <a:xfrm>
            <a:off x="664593" y="2291368"/>
            <a:ext cx="2877175" cy="1049221"/>
          </a:xfrm>
        </p:spPr>
        <p:txBody>
          <a:bodyPr/>
          <a:lstStyle/>
          <a:p>
            <a:pPr algn="ctr"/>
            <a:r>
              <a:rPr lang="en-IE" b="0" dirty="0"/>
              <a:t>Gerðu gistingu þína að meira en bara svefnstað!</a:t>
            </a:r>
          </a:p>
        </p:txBody>
      </p:sp>
      <p:sp>
        <p:nvSpPr>
          <p:cNvPr id="5" name="Slide Number Placeholder 5">
            <a:extLst>
              <a:ext uri="{FF2B5EF4-FFF2-40B4-BE49-F238E27FC236}">
                <a16:creationId xmlns:a16="http://schemas.microsoft.com/office/drawing/2014/main" id="{810FEFCF-730E-FCE3-0B2B-C08439B08DAC}"/>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1</a:t>
            </a:fld>
            <a:endParaRPr lang="fr-CA" dirty="0"/>
          </a:p>
        </p:txBody>
      </p:sp>
      <p:sp>
        <p:nvSpPr>
          <p:cNvPr id="2" name="Slide Number Placeholder 5">
            <a:extLst>
              <a:ext uri="{FF2B5EF4-FFF2-40B4-BE49-F238E27FC236}">
                <a16:creationId xmlns:a16="http://schemas.microsoft.com/office/drawing/2014/main" id="{99AD0CF6-6EDD-EA54-DB09-F40B3D3D73D4}"/>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1</a:t>
            </a:fld>
            <a:endParaRPr lang="fr-CA" dirty="0"/>
          </a:p>
        </p:txBody>
      </p:sp>
      <p:sp>
        <p:nvSpPr>
          <p:cNvPr id="3" name="Rectangle: Rounded Corners 2">
            <a:extLst>
              <a:ext uri="{FF2B5EF4-FFF2-40B4-BE49-F238E27FC236}">
                <a16:creationId xmlns:a16="http://schemas.microsoft.com/office/drawing/2014/main" id="{DD7BE2A0-5299-F176-A906-A2906681B699}"/>
              </a:ext>
            </a:extLst>
          </p:cNvPr>
          <p:cNvSpPr/>
          <p:nvPr/>
        </p:nvSpPr>
        <p:spPr>
          <a:xfrm>
            <a:off x="204538" y="4222635"/>
            <a:ext cx="3797283" cy="2089056"/>
          </a:xfrm>
          <a:prstGeom prst="roundRect">
            <a:avLst/>
          </a:prstGeom>
          <a:solidFill>
            <a:srgbClr val="E9675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Aft>
                <a:spcPts val="600"/>
              </a:spcAft>
            </a:pPr>
            <a:r>
              <a:rPr lang="en-IE" sz="3600" b="1" dirty="0">
                <a:solidFill>
                  <a:schemeClr val="bg1"/>
                </a:solidFill>
                <a:cs typeface="Aharoni" panose="02010803020104030203" pitchFamily="2" charset="-79"/>
              </a:rPr>
              <a:t>Forysta 12 </a:t>
            </a:r>
            <a:r>
              <a:rPr lang="en-IE" sz="3600" dirty="0">
                <a:solidFill>
                  <a:schemeClr val="bg1"/>
                </a:solidFill>
                <a:cs typeface="Aharoni" panose="02010803020104030203" pitchFamily="2" charset="-79"/>
              </a:rPr>
              <a:t>(€)</a:t>
            </a:r>
          </a:p>
          <a:p>
            <a:pPr algn="ctr">
              <a:spcAft>
                <a:spcPts val="600"/>
              </a:spcAft>
            </a:pPr>
            <a:r>
              <a:rPr lang="en-US" sz="3000" dirty="0"/>
              <a:t>Búðu til þinn WOW-þátt!</a:t>
            </a:r>
            <a:endParaRPr lang="en-IE" sz="3000" dirty="0">
              <a:solidFill>
                <a:schemeClr val="bg1"/>
              </a:solidFill>
              <a:cs typeface="Aharoni" panose="02010803020104030203" pitchFamily="2" charset="-79"/>
            </a:endParaRPr>
          </a:p>
        </p:txBody>
      </p:sp>
    </p:spTree>
    <p:extLst>
      <p:ext uri="{BB962C8B-B14F-4D97-AF65-F5344CB8AC3E}">
        <p14:creationId xmlns:p14="http://schemas.microsoft.com/office/powerpoint/2010/main" val="3462522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DCD2CE-D7FC-CFEC-2FB4-BB570087E700}"/>
            </a:ext>
          </a:extLst>
        </p:cNvPr>
        <p:cNvGrpSpPr/>
        <p:nvPr/>
      </p:nvGrpSpPr>
      <p:grpSpPr>
        <a:xfrm>
          <a:off x="0" y="0"/>
          <a:ext cx="0" cy="0"/>
          <a:chOff x="0" y="0"/>
          <a:chExt cx="0" cy="0"/>
        </a:xfrm>
      </p:grpSpPr>
      <p:pic>
        <p:nvPicPr>
          <p:cNvPr id="15" name="Picture Placeholder 14" descr="A house with a pool surrounded by trees&#10;&#10;AI-generated content may be incorrect.">
            <a:extLst>
              <a:ext uri="{FF2B5EF4-FFF2-40B4-BE49-F238E27FC236}">
                <a16:creationId xmlns:a16="http://schemas.microsoft.com/office/drawing/2014/main" id="{E39022F0-7C18-5F0C-D428-C9F3E277952F}"/>
              </a:ext>
            </a:extLst>
          </p:cNvPr>
          <p:cNvPicPr>
            <a:picLocks noGrp="1" noChangeAspect="1"/>
          </p:cNvPicPr>
          <p:nvPr>
            <p:ph type="pic" sz="quarter" idx="10"/>
          </p:nvPr>
        </p:nvPicPr>
        <p:blipFill>
          <a:blip r:embed="rId2"/>
          <a:srcRect t="6903" b="6903"/>
          <a:stretch>
            <a:fillRect/>
          </a:stretch>
        </p:blipFill>
        <p:spPr/>
      </p:pic>
      <p:sp>
        <p:nvSpPr>
          <p:cNvPr id="6" name="Text Placeholder 5">
            <a:extLst>
              <a:ext uri="{FF2B5EF4-FFF2-40B4-BE49-F238E27FC236}">
                <a16:creationId xmlns:a16="http://schemas.microsoft.com/office/drawing/2014/main" id="{F013B680-7A73-FB33-2BB5-F5690617C8A3}"/>
              </a:ext>
            </a:extLst>
          </p:cNvPr>
          <p:cNvSpPr>
            <a:spLocks noGrp="1"/>
          </p:cNvSpPr>
          <p:nvPr>
            <p:ph type="body" sz="quarter" idx="21"/>
          </p:nvPr>
        </p:nvSpPr>
        <p:spPr>
          <a:xfrm>
            <a:off x="4371975" y="196156"/>
            <a:ext cx="6867525" cy="3499183"/>
          </a:xfrm>
        </p:spPr>
        <p:txBody>
          <a:bodyPr/>
          <a:lstStyle/>
          <a:p>
            <a:pPr>
              <a:spcAft>
                <a:spcPts val="1200"/>
              </a:spcAft>
            </a:pPr>
            <a:r>
              <a:rPr lang="en-IE" sz="2800" b="1" dirty="0">
                <a:solidFill>
                  <a:srgbClr val="E96751"/>
                </a:solidFill>
              </a:rPr>
              <a:t>Wow-þáttur 1 </a:t>
            </a:r>
            <a:r>
              <a:rPr lang="en-IE" sz="2800" b="1" dirty="0">
                <a:solidFill>
                  <a:srgbClr val="3B7F81"/>
                </a:solidFill>
              </a:rPr>
              <a:t>– Að fara grænt er stór breyting.</a:t>
            </a:r>
          </a:p>
          <a:p>
            <a:pPr marL="342900" indent="-342900">
              <a:spcAft>
                <a:spcPts val="600"/>
              </a:spcAft>
              <a:buFont typeface="Wingdings" panose="05000000000000000000" pitchFamily="2" charset="2"/>
              <a:buChar char="v"/>
            </a:pPr>
            <a:endParaRPr lang="en-IE" sz="2400" dirty="0"/>
          </a:p>
          <a:p>
            <a:pPr marL="342900" indent="-342900">
              <a:spcAft>
                <a:spcPts val="600"/>
              </a:spcAft>
              <a:buFont typeface="Wingdings" panose="05000000000000000000" pitchFamily="2" charset="2"/>
              <a:buChar char="v"/>
            </a:pPr>
            <a:r>
              <a:rPr lang="en-IE" sz="2400" dirty="0"/>
              <a:t>Styrktu og </a:t>
            </a:r>
            <a:r>
              <a:rPr lang="en-IE" sz="2400" b="1" dirty="0"/>
              <a:t>samstarfaðu við samfélagið þitt </a:t>
            </a:r>
            <a:r>
              <a:rPr lang="en-IE" sz="2400" dirty="0"/>
              <a:t>með því að versla staðbundið og í samstarfi við staðbundna ferðaleiðsögumenn og vellíðunarsérfræðinga.</a:t>
            </a:r>
          </a:p>
          <a:p>
            <a:pPr marL="342900" indent="-342900">
              <a:spcAft>
                <a:spcPts val="600"/>
              </a:spcAft>
              <a:buFont typeface="Wingdings" panose="05000000000000000000" pitchFamily="2" charset="2"/>
              <a:buChar char="v"/>
            </a:pPr>
            <a:endParaRPr lang="en-IE" sz="2400" dirty="0"/>
          </a:p>
          <a:p>
            <a:pPr marL="342900" indent="-342900">
              <a:spcAft>
                <a:spcPts val="600"/>
              </a:spcAft>
              <a:buFont typeface="Wingdings" panose="05000000000000000000" pitchFamily="2" charset="2"/>
              <a:buChar char="v"/>
            </a:pPr>
            <a:r>
              <a:rPr lang="en-IE" sz="2400" dirty="0"/>
              <a:t>Innleiða nýja </a:t>
            </a:r>
            <a:r>
              <a:rPr lang="en-IE" sz="2400" b="1" dirty="0"/>
              <a:t>tækni og nýjungar</a:t>
            </a:r>
            <a:r>
              <a:rPr lang="en-IE" sz="2400" dirty="0"/>
              <a:t>. Setja upp snjallhitastilli eða lýsingu, nota QR-kóða fyrir stafrænar leiðsagnir og íhuga bókunarpalla og stafræn verkfæri þar sem mögulegt er.</a:t>
            </a:r>
          </a:p>
          <a:p>
            <a:pPr>
              <a:spcAft>
                <a:spcPts val="600"/>
              </a:spcAft>
            </a:pPr>
            <a:endParaRPr lang="en-IE" i="1" dirty="0">
              <a:solidFill>
                <a:srgbClr val="E96751"/>
              </a:solidFill>
            </a:endParaRPr>
          </a:p>
        </p:txBody>
      </p:sp>
      <p:sp>
        <p:nvSpPr>
          <p:cNvPr id="8" name="Text Placeholder 7">
            <a:extLst>
              <a:ext uri="{FF2B5EF4-FFF2-40B4-BE49-F238E27FC236}">
                <a16:creationId xmlns:a16="http://schemas.microsoft.com/office/drawing/2014/main" id="{44FB6854-F38B-CF66-7064-ADFE88C5A296}"/>
              </a:ext>
            </a:extLst>
          </p:cNvPr>
          <p:cNvSpPr>
            <a:spLocks noGrp="1"/>
          </p:cNvSpPr>
          <p:nvPr>
            <p:ph type="body" sz="quarter" idx="66"/>
          </p:nvPr>
        </p:nvSpPr>
        <p:spPr/>
        <p:txBody>
          <a:bodyPr/>
          <a:lstStyle/>
          <a:p>
            <a:endParaRPr lang="en-IE"/>
          </a:p>
        </p:txBody>
      </p:sp>
      <p:sp>
        <p:nvSpPr>
          <p:cNvPr id="5" name="Slide Number Placeholder 5">
            <a:extLst>
              <a:ext uri="{FF2B5EF4-FFF2-40B4-BE49-F238E27FC236}">
                <a16:creationId xmlns:a16="http://schemas.microsoft.com/office/drawing/2014/main" id="{2E64DE35-4D69-AF89-F811-F668E0090EBC}"/>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10</a:t>
            </a:fld>
            <a:endParaRPr lang="fr-CA" dirty="0"/>
          </a:p>
        </p:txBody>
      </p:sp>
      <p:sp>
        <p:nvSpPr>
          <p:cNvPr id="7" name="Slide Number Placeholder 5">
            <a:extLst>
              <a:ext uri="{FF2B5EF4-FFF2-40B4-BE49-F238E27FC236}">
                <a16:creationId xmlns:a16="http://schemas.microsoft.com/office/drawing/2014/main" id="{0CCB7625-8EB1-F612-21D2-7D2B3A24090C}"/>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10</a:t>
            </a:fld>
            <a:endParaRPr lang="fr-CA" dirty="0"/>
          </a:p>
        </p:txBody>
      </p:sp>
      <p:sp>
        <p:nvSpPr>
          <p:cNvPr id="9" name="Slide Number Placeholder 5">
            <a:extLst>
              <a:ext uri="{FF2B5EF4-FFF2-40B4-BE49-F238E27FC236}">
                <a16:creationId xmlns:a16="http://schemas.microsoft.com/office/drawing/2014/main" id="{7B91F701-D809-2B81-F9A1-F06C46E314F3}"/>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10</a:t>
            </a:fld>
            <a:endParaRPr lang="fr-CA" dirty="0"/>
          </a:p>
        </p:txBody>
      </p:sp>
      <p:sp>
        <p:nvSpPr>
          <p:cNvPr id="10" name="TextBox 9">
            <a:extLst>
              <a:ext uri="{FF2B5EF4-FFF2-40B4-BE49-F238E27FC236}">
                <a16:creationId xmlns:a16="http://schemas.microsoft.com/office/drawing/2014/main" id="{86659024-D319-512E-5793-949AF60233E0}"/>
              </a:ext>
            </a:extLst>
          </p:cNvPr>
          <p:cNvSpPr txBox="1"/>
          <p:nvPr/>
        </p:nvSpPr>
        <p:spPr>
          <a:xfrm>
            <a:off x="1015799" y="5852090"/>
            <a:ext cx="11031251" cy="1384995"/>
          </a:xfrm>
          <a:prstGeom prst="rect">
            <a:avLst/>
          </a:prstGeom>
          <a:noFill/>
        </p:spPr>
        <p:txBody>
          <a:bodyPr wrap="square">
            <a:spAutoFit/>
          </a:bodyPr>
          <a:lstStyle/>
          <a:p>
            <a:r>
              <a:rPr lang="en-US" b="1" i="1" dirty="0">
                <a:solidFill>
                  <a:srgbClr val="494949"/>
                </a:solidFill>
                <a:latin typeface="Google Sans"/>
              </a:rPr>
              <a:t>Mælt er með lestri </a:t>
            </a:r>
            <a:endParaRPr lang="en-US" b="1" i="1" dirty="0">
              <a:solidFill>
                <a:srgbClr val="494949"/>
              </a:solidFill>
              <a:latin typeface="Google Sans"/>
              <a:hlinkClick r:id="rId3">
                <a:extLst>
                  <a:ext uri="{A12FA001-AC4F-418D-AE19-62706E023703}">
                    <ahyp:hlinkClr xmlns:ahyp="http://schemas.microsoft.com/office/drawing/2018/hyperlinkcolor" val="tx"/>
                  </a:ext>
                </a:extLst>
              </a:hlinkClick>
            </a:endParaRPr>
          </a:p>
          <a:p>
            <a:pPr marL="285750" indent="-285750">
              <a:buFont typeface="Arial" panose="020B0604020202020204" pitchFamily="34" charset="0"/>
              <a:buChar char="•"/>
            </a:pPr>
            <a:r>
              <a:rPr lang="en-US" sz="1600" dirty="0">
                <a:solidFill>
                  <a:srgbClr val="00B0F0"/>
                </a:solidFill>
                <a:hlinkClick r:id="rId4">
                  <a:extLst>
                    <a:ext uri="{A12FA001-AC4F-418D-AE19-62706E023703}">
                      <ahyp:hlinkClr xmlns:ahyp="http://schemas.microsoft.com/office/drawing/2018/hyperlinkcolor" val="tx"/>
                    </a:ext>
                  </a:extLst>
                </a:hlinkClick>
              </a:rPr>
              <a:t>Mín leið til að verða eitt með náttúrunni – útilegur, glamping í Slóveníu.</a:t>
            </a:r>
            <a:endParaRPr lang="en-US" sz="1600" dirty="0">
              <a:solidFill>
                <a:srgbClr val="00B0F0"/>
              </a:solidFill>
            </a:endParaRPr>
          </a:p>
          <a:p>
            <a:pPr marL="285750" indent="-285750">
              <a:buFont typeface="Arial" panose="020B0604020202020204" pitchFamily="34" charset="0"/>
              <a:buChar char="•"/>
            </a:pPr>
            <a:r>
              <a:rPr lang="en-US" sz="1600" dirty="0">
                <a:solidFill>
                  <a:srgbClr val="00B0F0"/>
                </a:solidFill>
                <a:hlinkClick r:id="rId5">
                  <a:extLst>
                    <a:ext uri="{A12FA001-AC4F-418D-AE19-62706E023703}">
                      <ahyp:hlinkClr xmlns:ahyp="http://schemas.microsoft.com/office/drawing/2018/hyperlinkcolor" val="tx"/>
                    </a:ext>
                  </a:extLst>
                </a:hlinkClick>
              </a:rPr>
              <a:t>Sjálfbær hótel: Ferðalög sem virða plánetuna eru möguleg</a:t>
            </a:r>
            <a:endParaRPr lang="en-US" sz="1600" dirty="0">
              <a:solidFill>
                <a:srgbClr val="00B0F0"/>
              </a:solidFill>
            </a:endParaRPr>
          </a:p>
          <a:p>
            <a:pPr marL="285750" indent="-285750">
              <a:buFont typeface="Arial" panose="020B0604020202020204" pitchFamily="34" charset="0"/>
              <a:buChar char="•"/>
            </a:pPr>
            <a:endParaRPr lang="en-US" sz="1600" dirty="0">
              <a:solidFill>
                <a:srgbClr val="00B0F0"/>
              </a:solidFill>
            </a:endParaRPr>
          </a:p>
          <a:p>
            <a:pPr marL="285750" indent="-285750">
              <a:buFont typeface="Arial" panose="020B0604020202020204" pitchFamily="34" charset="0"/>
              <a:buChar char="•"/>
            </a:pPr>
            <a:endParaRPr lang="en-IE" sz="1600" dirty="0">
              <a:solidFill>
                <a:srgbClr val="00B0F0"/>
              </a:solidFill>
            </a:endParaRPr>
          </a:p>
        </p:txBody>
      </p:sp>
      <p:pic>
        <p:nvPicPr>
          <p:cNvPr id="11" name="Picture 10">
            <a:extLst>
              <a:ext uri="{FF2B5EF4-FFF2-40B4-BE49-F238E27FC236}">
                <a16:creationId xmlns:a16="http://schemas.microsoft.com/office/drawing/2014/main" id="{3E31F5C3-AA9B-6AD6-FA7C-C24F1EEBC98F}"/>
              </a:ext>
            </a:extLst>
          </p:cNvPr>
          <p:cNvPicPr>
            <a:picLocks noChangeAspect="1"/>
          </p:cNvPicPr>
          <p:nvPr/>
        </p:nvPicPr>
        <p:blipFill>
          <a:blip r:embed="rId6"/>
          <a:stretch>
            <a:fillRect/>
          </a:stretch>
        </p:blipFill>
        <p:spPr>
          <a:xfrm>
            <a:off x="144950" y="5797769"/>
            <a:ext cx="850589" cy="846711"/>
          </a:xfrm>
          <a:prstGeom prst="rect">
            <a:avLst/>
          </a:prstGeom>
        </p:spPr>
      </p:pic>
      <p:sp>
        <p:nvSpPr>
          <p:cNvPr id="12" name="Text Placeholder 5">
            <a:extLst>
              <a:ext uri="{FF2B5EF4-FFF2-40B4-BE49-F238E27FC236}">
                <a16:creationId xmlns:a16="http://schemas.microsoft.com/office/drawing/2014/main" id="{CE8BC396-8483-5254-E37E-C7FC920117D9}"/>
              </a:ext>
            </a:extLst>
          </p:cNvPr>
          <p:cNvSpPr>
            <a:spLocks noGrp="1"/>
          </p:cNvSpPr>
          <p:nvPr>
            <p:ph type="body" sz="quarter" idx="18"/>
          </p:nvPr>
        </p:nvSpPr>
        <p:spPr>
          <a:xfrm>
            <a:off x="588665" y="3309962"/>
            <a:ext cx="2877175" cy="1049221"/>
          </a:xfrm>
        </p:spPr>
        <p:txBody>
          <a:bodyPr/>
          <a:lstStyle/>
          <a:p>
            <a:pPr algn="ctr"/>
            <a:r>
              <a:rPr lang="en-IE" b="0" dirty="0"/>
              <a:t>Tryggðu grænar og vistvænar aðgerðir</a:t>
            </a:r>
          </a:p>
          <a:p>
            <a:pPr algn="ctr"/>
            <a:endParaRPr lang="en-IE" b="0" dirty="0"/>
          </a:p>
        </p:txBody>
      </p:sp>
      <p:sp>
        <p:nvSpPr>
          <p:cNvPr id="4" name="Text Placeholder 7">
            <a:extLst>
              <a:ext uri="{FF2B5EF4-FFF2-40B4-BE49-F238E27FC236}">
                <a16:creationId xmlns:a16="http://schemas.microsoft.com/office/drawing/2014/main" id="{47197692-CEF0-BF20-06CB-7DDF6724358F}"/>
              </a:ext>
            </a:extLst>
          </p:cNvPr>
          <p:cNvSpPr>
            <a:spLocks noGrp="1"/>
          </p:cNvSpPr>
          <p:nvPr>
            <p:ph type="body" sz="quarter" idx="19"/>
          </p:nvPr>
        </p:nvSpPr>
        <p:spPr>
          <a:xfrm>
            <a:off x="-10867" y="2215414"/>
            <a:ext cx="4032321" cy="385564"/>
          </a:xfrm>
        </p:spPr>
        <p:txBody>
          <a:bodyPr/>
          <a:lstStyle/>
          <a:p>
            <a:pPr algn="ctr"/>
            <a:r>
              <a:rPr lang="en-IE" sz="3000" dirty="0"/>
              <a:t>Búðu til þann WOW-þátt!</a:t>
            </a:r>
          </a:p>
        </p:txBody>
      </p:sp>
    </p:spTree>
    <p:extLst>
      <p:ext uri="{BB962C8B-B14F-4D97-AF65-F5344CB8AC3E}">
        <p14:creationId xmlns:p14="http://schemas.microsoft.com/office/powerpoint/2010/main" val="12990762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7340E-4C55-4845-E0F5-338F85D7BA12}"/>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7D097315-6A95-66A2-B8A9-6018B501BF29}"/>
              </a:ext>
            </a:extLst>
          </p:cNvPr>
          <p:cNvSpPr>
            <a:spLocks noGrp="1"/>
          </p:cNvSpPr>
          <p:nvPr>
            <p:ph type="body" sz="quarter" idx="16"/>
          </p:nvPr>
        </p:nvSpPr>
        <p:spPr>
          <a:xfrm>
            <a:off x="788656" y="218309"/>
            <a:ext cx="10936619" cy="803654"/>
          </a:xfrm>
        </p:spPr>
        <p:txBody>
          <a:bodyPr/>
          <a:lstStyle/>
          <a:p>
            <a:pPr fontAlgn="base"/>
            <a:r>
              <a:rPr lang="en-US" dirty="0"/>
              <a:t>"</a:t>
            </a:r>
            <a:r>
              <a:rPr lang="en-US" dirty="0">
                <a:solidFill>
                  <a:srgbClr val="E96751"/>
                </a:solidFill>
              </a:rPr>
              <a:t>Wow-þáttur 1 </a:t>
            </a:r>
            <a:r>
              <a:rPr lang="en-US" dirty="0"/>
              <a:t>– Að fara grænt – bygging og efni" </a:t>
            </a:r>
            <a:r>
              <a:rPr lang="en-US" sz="2200" b="0" dirty="0">
                <a:solidFill>
                  <a:srgbClr val="494949"/>
                </a:solidFill>
              </a:rPr>
              <a:t>með áætluðum kostnaði þar sem við á og fjárhagslegum athugasemdum til að styðja við upplýsta fjárhagsáætlun fyrir Epic Stay-dvöl þína.</a:t>
            </a:r>
            <a:endParaRPr lang="en-IE" sz="2200" b="0" dirty="0">
              <a:solidFill>
                <a:srgbClr val="494949"/>
              </a:solidFill>
            </a:endParaRPr>
          </a:p>
        </p:txBody>
      </p:sp>
      <p:graphicFrame>
        <p:nvGraphicFramePr>
          <p:cNvPr id="2" name="Table 1">
            <a:extLst>
              <a:ext uri="{FF2B5EF4-FFF2-40B4-BE49-F238E27FC236}">
                <a16:creationId xmlns:a16="http://schemas.microsoft.com/office/drawing/2014/main" id="{E0DAAFE0-9895-44B8-D7BF-734C87D1D56B}"/>
              </a:ext>
            </a:extLst>
          </p:cNvPr>
          <p:cNvGraphicFramePr>
            <a:graphicFrameLocks noGrp="1"/>
          </p:cNvGraphicFramePr>
          <p:nvPr/>
        </p:nvGraphicFramePr>
        <p:xfrm>
          <a:off x="257175" y="1221437"/>
          <a:ext cx="11544300" cy="4466340"/>
        </p:xfrm>
        <a:graphic>
          <a:graphicData uri="http://schemas.openxmlformats.org/drawingml/2006/table">
            <a:tbl>
              <a:tblPr/>
              <a:tblGrid>
                <a:gridCol w="3152061">
                  <a:extLst>
                    <a:ext uri="{9D8B030D-6E8A-4147-A177-3AD203B41FA5}">
                      <a16:colId xmlns:a16="http://schemas.microsoft.com/office/drawing/2014/main" val="3204222827"/>
                    </a:ext>
                  </a:extLst>
                </a:gridCol>
                <a:gridCol w="3703921">
                  <a:extLst>
                    <a:ext uri="{9D8B030D-6E8A-4147-A177-3AD203B41FA5}">
                      <a16:colId xmlns:a16="http://schemas.microsoft.com/office/drawing/2014/main" val="1677563351"/>
                    </a:ext>
                  </a:extLst>
                </a:gridCol>
                <a:gridCol w="4688318">
                  <a:extLst>
                    <a:ext uri="{9D8B030D-6E8A-4147-A177-3AD203B41FA5}">
                      <a16:colId xmlns:a16="http://schemas.microsoft.com/office/drawing/2014/main" val="3101999487"/>
                    </a:ext>
                  </a:extLst>
                </a:gridCol>
              </a:tblGrid>
              <a:tr h="134925">
                <a:tc>
                  <a:txBody>
                    <a:bodyPr/>
                    <a:lstStyle/>
                    <a:p>
                      <a:pPr algn="ctr"/>
                      <a:r>
                        <a:rPr lang="en-IE" sz="2200" b="1" dirty="0">
                          <a:solidFill>
                            <a:schemeClr val="bg1"/>
                          </a:solidFill>
                        </a:rPr>
                        <a:t>Aðgerð í sjálfbærni</a:t>
                      </a:r>
                    </a:p>
                  </a:txBody>
                  <a:tcPr marL="33731" marR="33731" marT="16866" marB="168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pPr algn="ctr"/>
                      <a:r>
                        <a:rPr lang="en-IE" sz="2200" b="1" dirty="0">
                          <a:solidFill>
                            <a:schemeClr val="bg1"/>
                          </a:solidFill>
                        </a:rPr>
                        <a:t>Áætlað kostnaðarbili (€)</a:t>
                      </a:r>
                    </a:p>
                  </a:txBody>
                  <a:tcPr marL="33731" marR="33731" marT="16866" marB="168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pPr algn="ctr"/>
                      <a:r>
                        <a:rPr lang="en-IE" sz="2200" b="1" dirty="0">
                          <a:solidFill>
                            <a:schemeClr val="bg1"/>
                          </a:solidFill>
                        </a:rPr>
                        <a:t>Fjármagnslegir ávinningar</a:t>
                      </a:r>
                    </a:p>
                  </a:txBody>
                  <a:tcPr marL="33731" marR="33731" marT="16866" marB="168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extLst>
                  <a:ext uri="{0D108BD9-81ED-4DB2-BD59-A6C34878D82A}">
                    <a16:rowId xmlns:a16="http://schemas.microsoft.com/office/drawing/2014/main" val="3720209759"/>
                  </a:ext>
                </a:extLst>
              </a:tr>
              <a:tr h="539701">
                <a:tc>
                  <a:txBody>
                    <a:bodyPr/>
                    <a:lstStyle/>
                    <a:p>
                      <a:r>
                        <a:rPr lang="en-US" sz="2000" b="1" dirty="0">
                          <a:solidFill>
                            <a:schemeClr val="bg1"/>
                          </a:solidFill>
                        </a:rPr>
                        <a:t>Byggðu í samhljómi við náttúruna</a:t>
                      </a:r>
                      <a:endParaRPr lang="en-US" sz="2000" dirty="0">
                        <a:solidFill>
                          <a:schemeClr val="bg1"/>
                        </a:solidFill>
                      </a:endParaRPr>
                    </a:p>
                  </a:txBody>
                  <a:tcPr marL="33731" marR="33731" marT="16866" marB="168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r>
                        <a:rPr lang="en-US" sz="2000" b="1" dirty="0">
                          <a:solidFill>
                            <a:srgbClr val="494949"/>
                          </a:solidFill>
                        </a:rPr>
                        <a:t>+10–20% </a:t>
                      </a:r>
                      <a:r>
                        <a:rPr lang="en-US" sz="2000" dirty="0">
                          <a:solidFill>
                            <a:srgbClr val="494949"/>
                          </a:solidFill>
                        </a:rPr>
                        <a:t>umfram hefðbundna byggingu (staðbundin hönnun, lágmarks jarðvinnsla)</a:t>
                      </a:r>
                    </a:p>
                  </a:txBody>
                  <a:tcPr marL="33731" marR="33731" marT="16866" marB="168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a:solidFill>
                            <a:srgbClr val="494949"/>
                          </a:solidFill>
                        </a:rPr>
                        <a:t>Notaðu staðbundna arkitekta sem þekkja landslag og leyfisveitingar til að draga úr endurhönnunarkostnaði. Langtíma verðmæti vegna sjónræns aðdráttarafls og minni þarfir fyrir lóðagerð.</a:t>
                      </a:r>
                    </a:p>
                  </a:txBody>
                  <a:tcPr marL="33731" marR="33731" marT="16866" marB="168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48777547"/>
                  </a:ext>
                </a:extLst>
              </a:tr>
              <a:tr h="438507">
                <a:tc>
                  <a:txBody>
                    <a:bodyPr/>
                    <a:lstStyle/>
                    <a:p>
                      <a:r>
                        <a:rPr lang="en-US" sz="2000" b="1" dirty="0">
                          <a:solidFill>
                            <a:schemeClr val="bg1"/>
                          </a:solidFill>
                        </a:rPr>
                        <a:t>Notaðu staðbundin efni </a:t>
                      </a:r>
                      <a:r>
                        <a:rPr lang="en-US" sz="2000" dirty="0">
                          <a:solidFill>
                            <a:schemeClr val="bg1"/>
                          </a:solidFill>
                        </a:rPr>
                        <a:t>(t.d. innlent timbur, ullareinangrun)</a:t>
                      </a:r>
                    </a:p>
                  </a:txBody>
                  <a:tcPr marL="33731" marR="33731" marT="16866" marB="168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r>
                        <a:rPr lang="en-IE" sz="2000" dirty="0">
                          <a:solidFill>
                            <a:srgbClr val="494949"/>
                          </a:solidFill>
                        </a:rPr>
                        <a:t>Tréskífuhúðun </a:t>
                      </a:r>
                      <a:r>
                        <a:rPr lang="en-IE" sz="2000" b="1" dirty="0">
                          <a:solidFill>
                            <a:srgbClr val="494949"/>
                          </a:solidFill>
                        </a:rPr>
                        <a:t>€60–€90/m², </a:t>
                      </a:r>
                      <a:r>
                        <a:rPr lang="en-IE" sz="2000" dirty="0">
                          <a:solidFill>
                            <a:srgbClr val="494949"/>
                          </a:solidFill>
                        </a:rPr>
                        <a:t>sauðasvonaeinangrun </a:t>
                      </a:r>
                      <a:r>
                        <a:rPr lang="en-IE" sz="2000" b="1" dirty="0">
                          <a:solidFill>
                            <a:srgbClr val="494949"/>
                          </a:solidFill>
                        </a:rPr>
                        <a:t>€20–€30/m²</a:t>
                      </a:r>
                    </a:p>
                  </a:txBody>
                  <a:tcPr marL="33731" marR="33731" marT="16866" marB="168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a:solidFill>
                            <a:srgbClr val="494949"/>
                          </a:solidFill>
                        </a:rPr>
                        <a:t>Minnkar flutningskostnað og losun. Samstarf við staðbundna birgja getur boðið upp á afslætti eða samnýtingartækifæri.</a:t>
                      </a:r>
                    </a:p>
                  </a:txBody>
                  <a:tcPr marL="33731" marR="33731" marT="16866" marB="168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83772895"/>
                  </a:ext>
                </a:extLst>
              </a:tr>
              <a:tr h="438507">
                <a:tc>
                  <a:txBody>
                    <a:bodyPr/>
                    <a:lstStyle/>
                    <a:p>
                      <a:r>
                        <a:rPr lang="en-US" sz="2000" b="1" dirty="0">
                          <a:solidFill>
                            <a:schemeClr val="bg1"/>
                          </a:solidFill>
                        </a:rPr>
                        <a:t>Nota kolefnislágar byggingarefni </a:t>
                      </a:r>
                      <a:r>
                        <a:rPr lang="en-US" sz="2000" dirty="0">
                          <a:solidFill>
                            <a:schemeClr val="bg1"/>
                          </a:solidFill>
                        </a:rPr>
                        <a:t>(forðast stál/steypu)</a:t>
                      </a:r>
                    </a:p>
                  </a:txBody>
                  <a:tcPr marL="33731" marR="33731" marT="16866" marB="168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r>
                        <a:rPr lang="en-IE" sz="2000" dirty="0">
                          <a:solidFill>
                            <a:srgbClr val="494949"/>
                          </a:solidFill>
                        </a:rPr>
                        <a:t>Timburgrindarhúsnæði:</a:t>
                      </a:r>
                      <a:r>
                        <a:rPr lang="en-IE" sz="2000" b="1" dirty="0">
                          <a:solidFill>
                            <a:srgbClr val="494949"/>
                          </a:solidFill>
                        </a:rPr>
                        <a:t> 900–1.400 €/m²; CLT: 1.200–1.800 €/m²</a:t>
                      </a:r>
                    </a:p>
                  </a:txBody>
                  <a:tcPr marL="33731" marR="33731" marT="16866" marB="168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a:solidFill>
                            <a:srgbClr val="494949"/>
                          </a:solidFill>
                        </a:rPr>
                        <a:t>Gæti kostað örlítið meira í upphafi en flýtir oft fyrir byggingunni. Hægt er að fá styrki fyrir græna byggingu (t.d. LEADER).</a:t>
                      </a:r>
                    </a:p>
                  </a:txBody>
                  <a:tcPr marL="33731" marR="33731" marT="16866" marB="168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3166128"/>
                  </a:ext>
                </a:extLst>
              </a:tr>
              <a:tr h="337313">
                <a:tc>
                  <a:txBody>
                    <a:bodyPr/>
                    <a:lstStyle/>
                    <a:p>
                      <a:r>
                        <a:rPr lang="en-US" sz="2000" b="1" dirty="0">
                          <a:solidFill>
                            <a:schemeClr val="bg1"/>
                          </a:solidFill>
                        </a:rPr>
                        <a:t>Hanna rými sem gagnast náttúrunni </a:t>
                      </a:r>
                      <a:r>
                        <a:rPr lang="en-US" sz="2000" dirty="0">
                          <a:solidFill>
                            <a:schemeClr val="bg1"/>
                          </a:solidFill>
                        </a:rPr>
                        <a:t>(færanleg undirstöður, varnarsvæði fyrir villt dýr)</a:t>
                      </a:r>
                    </a:p>
                  </a:txBody>
                  <a:tcPr marL="33731" marR="33731" marT="16866" marB="168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r>
                        <a:rPr lang="en-US" sz="2000" dirty="0">
                          <a:solidFill>
                            <a:srgbClr val="494949"/>
                          </a:solidFill>
                        </a:rPr>
                        <a:t>Fjarlæganlegir undirstöður (t.d. skrúfupælar): </a:t>
                      </a:r>
                      <a:r>
                        <a:rPr lang="en-US" sz="2000" b="1" dirty="0">
                          <a:solidFill>
                            <a:srgbClr val="494949"/>
                          </a:solidFill>
                        </a:rPr>
                        <a:t>€1.500–€3.000/einingu</a:t>
                      </a:r>
                    </a:p>
                  </a:txBody>
                  <a:tcPr marL="33731" marR="33731" marT="16866" marB="168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a:solidFill>
                            <a:srgbClr val="494949"/>
                          </a:solidFill>
                        </a:rPr>
                        <a:t>Minni umhverfisraskun og minni andstaða við skipulagsferli. Minnkar niðurrifs- og afturköllunarkostnað í framtíðinni.</a:t>
                      </a:r>
                    </a:p>
                  </a:txBody>
                  <a:tcPr marL="33731" marR="33731" marT="16866" marB="168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0866807"/>
                  </a:ext>
                </a:extLst>
              </a:tr>
            </a:tbl>
          </a:graphicData>
        </a:graphic>
      </p:graphicFrame>
    </p:spTree>
    <p:extLst>
      <p:ext uri="{BB962C8B-B14F-4D97-AF65-F5344CB8AC3E}">
        <p14:creationId xmlns:p14="http://schemas.microsoft.com/office/powerpoint/2010/main" val="174667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0F56C3-D8C9-8BA2-CE7B-41EDFFD2A370}"/>
            </a:ext>
          </a:extLst>
        </p:cNvPr>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A5D27A56-8635-DA67-0957-BAB38E5BCB46}"/>
              </a:ext>
            </a:extLst>
          </p:cNvPr>
          <p:cNvGraphicFramePr>
            <a:graphicFrameLocks noGrp="1"/>
          </p:cNvGraphicFramePr>
          <p:nvPr/>
        </p:nvGraphicFramePr>
        <p:xfrm>
          <a:off x="266701" y="478487"/>
          <a:ext cx="11591924" cy="5753004"/>
        </p:xfrm>
        <a:graphic>
          <a:graphicData uri="http://schemas.openxmlformats.org/drawingml/2006/table">
            <a:tbl>
              <a:tblPr/>
              <a:tblGrid>
                <a:gridCol w="3165064">
                  <a:extLst>
                    <a:ext uri="{9D8B030D-6E8A-4147-A177-3AD203B41FA5}">
                      <a16:colId xmlns:a16="http://schemas.microsoft.com/office/drawing/2014/main" val="3204222827"/>
                    </a:ext>
                  </a:extLst>
                </a:gridCol>
                <a:gridCol w="3719201">
                  <a:extLst>
                    <a:ext uri="{9D8B030D-6E8A-4147-A177-3AD203B41FA5}">
                      <a16:colId xmlns:a16="http://schemas.microsoft.com/office/drawing/2014/main" val="1677563351"/>
                    </a:ext>
                  </a:extLst>
                </a:gridCol>
                <a:gridCol w="4707659">
                  <a:extLst>
                    <a:ext uri="{9D8B030D-6E8A-4147-A177-3AD203B41FA5}">
                      <a16:colId xmlns:a16="http://schemas.microsoft.com/office/drawing/2014/main" val="3101999487"/>
                    </a:ext>
                  </a:extLst>
                </a:gridCol>
              </a:tblGrid>
              <a:tr h="134925">
                <a:tc>
                  <a:txBody>
                    <a:bodyPr/>
                    <a:lstStyle/>
                    <a:p>
                      <a:pPr algn="ctr"/>
                      <a:r>
                        <a:rPr lang="en-IE" sz="2200" b="1" dirty="0">
                          <a:solidFill>
                            <a:schemeClr val="bg1"/>
                          </a:solidFill>
                        </a:rPr>
                        <a:t>Aðgerð í þágu sjálfbærni</a:t>
                      </a:r>
                    </a:p>
                  </a:txBody>
                  <a:tcPr marL="33731" marR="33731" marT="16866" marB="168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pPr algn="ctr"/>
                      <a:r>
                        <a:rPr lang="en-IE" sz="2200" b="1" dirty="0">
                          <a:solidFill>
                            <a:schemeClr val="bg1"/>
                          </a:solidFill>
                        </a:rPr>
                        <a:t>Áætlað kostnaðarbili (€)</a:t>
                      </a:r>
                    </a:p>
                  </a:txBody>
                  <a:tcPr marL="33731" marR="33731" marT="16866" marB="168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pPr algn="ctr"/>
                      <a:r>
                        <a:rPr lang="en-IE" sz="2200" b="1" dirty="0">
                          <a:solidFill>
                            <a:schemeClr val="bg1"/>
                          </a:solidFill>
                        </a:rPr>
                        <a:t>Fjármagnlegir ávinningar</a:t>
                      </a:r>
                    </a:p>
                  </a:txBody>
                  <a:tcPr marL="33731" marR="33731" marT="16866" marB="168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extLst>
                  <a:ext uri="{0D108BD9-81ED-4DB2-BD59-A6C34878D82A}">
                    <a16:rowId xmlns:a16="http://schemas.microsoft.com/office/drawing/2014/main" val="3720209759"/>
                  </a:ext>
                </a:extLst>
              </a:tr>
              <a:tr h="438507">
                <a:tc>
                  <a:txBody>
                    <a:bodyPr/>
                    <a:lstStyle/>
                    <a:p>
                      <a:r>
                        <a:rPr lang="en-IE" sz="2000" b="1" dirty="0">
                          <a:solidFill>
                            <a:schemeClr val="bg1"/>
                          </a:solidFill>
                        </a:rPr>
                        <a:t>Bæta landslagsþætti</a:t>
                      </a:r>
                      <a:endParaRPr lang="en-IE" sz="2000" dirty="0">
                        <a:solidFill>
                          <a:schemeClr val="bg1"/>
                        </a:solidFill>
                      </a:endParaRPr>
                    </a:p>
                  </a:txBody>
                  <a:tcPr marL="33731" marR="33731" marT="16866" marB="168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r>
                        <a:rPr lang="en-US" sz="2000" dirty="0">
                          <a:solidFill>
                            <a:srgbClr val="494949"/>
                          </a:solidFill>
                        </a:rPr>
                        <a:t>Landslagsgerð/náttúrustígur: </a:t>
                      </a:r>
                      <a:r>
                        <a:rPr lang="en-US" sz="2000" b="1" dirty="0">
                          <a:solidFill>
                            <a:srgbClr val="494949"/>
                          </a:solidFill>
                        </a:rPr>
                        <a:t>€2.000–€10.000</a:t>
                      </a:r>
                    </a:p>
                  </a:txBody>
                  <a:tcPr marL="33731" marR="33731" marT="16866" marB="168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a:solidFill>
                            <a:srgbClr val="494949"/>
                          </a:solidFill>
                        </a:rPr>
                        <a:t>Notaðu tilbúin tré, stóra steina eða landslag til að fá "ókeypis" sjónræna kosti. Aukinn ánægju gesta og deilanleiki.</a:t>
                      </a:r>
                    </a:p>
                  </a:txBody>
                  <a:tcPr marL="33731" marR="33731" marT="16866" marB="168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229657"/>
                  </a:ext>
                </a:extLst>
              </a:tr>
              <a:tr h="337313">
                <a:tc>
                  <a:txBody>
                    <a:bodyPr/>
                    <a:lstStyle/>
                    <a:p>
                      <a:r>
                        <a:rPr lang="en-IE" sz="2000" b="1" dirty="0">
                          <a:solidFill>
                            <a:schemeClr val="bg1"/>
                          </a:solidFill>
                        </a:rPr>
                        <a:t>Inngildishönnun fyrir fjölbreytta notendur</a:t>
                      </a:r>
                      <a:endParaRPr lang="en-IE" sz="2000" dirty="0">
                        <a:solidFill>
                          <a:schemeClr val="bg1"/>
                        </a:solidFill>
                      </a:endParaRPr>
                    </a:p>
                  </a:txBody>
                  <a:tcPr marL="33731" marR="33731" marT="16866" marB="168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r>
                        <a:rPr lang="en-IE" sz="2000" dirty="0">
                          <a:solidFill>
                            <a:srgbClr val="494949"/>
                          </a:solidFill>
                        </a:rPr>
                        <a:t>Aðgengisumbætur:</a:t>
                      </a:r>
                      <a:r>
                        <a:rPr lang="en-IE" sz="2000" b="1" dirty="0">
                          <a:solidFill>
                            <a:srgbClr val="494949"/>
                          </a:solidFill>
                        </a:rPr>
                        <a:t> 1.000–5.000 € á einingu</a:t>
                      </a:r>
                    </a:p>
                  </a:txBody>
                  <a:tcPr marL="33731" marR="33731" marT="16866" marB="168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a:solidFill>
                            <a:srgbClr val="494949"/>
                          </a:solidFill>
                        </a:rPr>
                        <a:t>Hægt er að fá styrki eða skattaívilnanir í mörgum ESB-löndum. Aukur markaðsdrægni.</a:t>
                      </a:r>
                    </a:p>
                  </a:txBody>
                  <a:tcPr marL="33731" marR="33731" marT="16866" marB="168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36770735"/>
                  </a:ext>
                </a:extLst>
              </a:tr>
              <a:tr h="337313">
                <a:tc>
                  <a:txBody>
                    <a:bodyPr/>
                    <a:lstStyle/>
                    <a:p>
                      <a:r>
                        <a:rPr lang="en-US" sz="2000" b="1" dirty="0" err="1">
                          <a:solidFill>
                            <a:schemeClr val="bg1"/>
                          </a:solidFill>
                        </a:rPr>
                        <a:t>Lágmarka </a:t>
                      </a:r>
                      <a:r>
                        <a:rPr lang="en-US" sz="2000" b="1" dirty="0">
                          <a:solidFill>
                            <a:schemeClr val="bg1"/>
                          </a:solidFill>
                        </a:rPr>
                        <a:t>orkunotkun; nota endurnýjanlega orku</a:t>
                      </a:r>
                      <a:endParaRPr lang="en-US" sz="2000" dirty="0">
                        <a:solidFill>
                          <a:schemeClr val="bg1"/>
                        </a:solidFill>
                      </a:endParaRPr>
                    </a:p>
                  </a:txBody>
                  <a:tcPr marL="33731" marR="33731" marT="16866" marB="168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r>
                        <a:rPr lang="en-US" sz="2000" dirty="0">
                          <a:solidFill>
                            <a:srgbClr val="E96751"/>
                          </a:solidFill>
                          <a:hlinkClick r:id="rId2">
                            <a:extLst>
                              <a:ext uri="{A12FA001-AC4F-418D-AE19-62706E023703}">
                                <ahyp:hlinkClr xmlns:ahyp="http://schemas.microsoft.com/office/drawing/2018/hyperlinkcolor" val="tx"/>
                              </a:ext>
                            </a:extLst>
                          </a:hlinkClick>
                        </a:rPr>
                        <a:t>Kostnaður við sólarsellur</a:t>
                      </a:r>
                      <a:r>
                        <a:rPr lang="en-US" sz="2000" dirty="0">
                          <a:solidFill>
                            <a:srgbClr val="494949"/>
                          </a:solidFill>
                        </a:rPr>
                        <a:t>: </a:t>
                      </a:r>
                      <a:r>
                        <a:rPr lang="en-US" sz="2000" b="1" dirty="0">
                          <a:solidFill>
                            <a:srgbClr val="494949"/>
                          </a:solidFill>
                        </a:rPr>
                        <a:t>€10.000–€30.000</a:t>
                      </a:r>
                      <a:r>
                        <a:rPr lang="en-US" sz="2000" dirty="0">
                          <a:solidFill>
                            <a:srgbClr val="494949"/>
                          </a:solidFill>
                        </a:rPr>
                        <a:t>; vatnsuppsöfnun: </a:t>
                      </a:r>
                      <a:r>
                        <a:rPr lang="en-US" sz="2000" b="1" dirty="0">
                          <a:solidFill>
                            <a:srgbClr val="494949"/>
                          </a:solidFill>
                        </a:rPr>
                        <a:t>€2.000–€6.000</a:t>
                      </a:r>
                      <a:r>
                        <a:rPr lang="en-US" sz="2000" dirty="0">
                          <a:solidFill>
                            <a:srgbClr val="494949"/>
                          </a:solidFill>
                        </a:rPr>
                        <a:t>, fer eftir stærð og flækjustigi.</a:t>
                      </a:r>
                    </a:p>
                  </a:txBody>
                  <a:tcPr marL="33731" marR="33731" marT="16866" marB="168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a:solidFill>
                            <a:srgbClr val="494949"/>
                          </a:solidFill>
                        </a:rPr>
                        <a:t>Spara </a:t>
                      </a:r>
                      <a:r>
                        <a:rPr lang="en-US" sz="2000" b="1" dirty="0">
                          <a:solidFill>
                            <a:srgbClr val="494949"/>
                          </a:solidFill>
                        </a:rPr>
                        <a:t>€1.000–€3.000 á ári </a:t>
                      </a:r>
                      <a:r>
                        <a:rPr lang="en-US" sz="2000" dirty="0">
                          <a:solidFill>
                            <a:srgbClr val="494949"/>
                          </a:solidFill>
                        </a:rPr>
                        <a:t>í orkureikningum. Leitaðu að styrkjum frá SEAI (Írlandi) eða þjóðlegum orkustyrkjum.</a:t>
                      </a:r>
                    </a:p>
                  </a:txBody>
                  <a:tcPr marL="33731" marR="33731" marT="16866" marB="168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72359731"/>
                  </a:ext>
                </a:extLst>
              </a:tr>
              <a:tr h="337313">
                <a:tc>
                  <a:txBody>
                    <a:bodyPr/>
                    <a:lstStyle/>
                    <a:p>
                      <a:r>
                        <a:rPr lang="en-IE" sz="2000" b="1" dirty="0">
                          <a:solidFill>
                            <a:schemeClr val="bg1"/>
                          </a:solidFill>
                        </a:rPr>
                        <a:t>Lífvistfræðileg úrgangsakerfi</a:t>
                      </a:r>
                      <a:endParaRPr lang="en-IE" sz="2000" dirty="0">
                        <a:solidFill>
                          <a:schemeClr val="bg1"/>
                        </a:solidFill>
                      </a:endParaRPr>
                    </a:p>
                  </a:txBody>
                  <a:tcPr marL="33731" marR="33731" marT="16866" marB="168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r>
                        <a:rPr lang="en-US" sz="2000" dirty="0">
                          <a:solidFill>
                            <a:srgbClr val="E96751"/>
                          </a:solidFill>
                          <a:hlinkClick r:id="rId3">
                            <a:extLst>
                              <a:ext uri="{A12FA001-AC4F-418D-AE19-62706E023703}">
                                <ahyp:hlinkClr xmlns:ahyp="http://schemas.microsoft.com/office/drawing/2018/hyperlinkcolor" val="tx"/>
                              </a:ext>
                            </a:extLst>
                          </a:hlinkClick>
                        </a:rPr>
                        <a:t>Kostnaður við komposthliff</a:t>
                      </a:r>
                      <a:r>
                        <a:rPr lang="en-US" sz="2000" dirty="0">
                          <a:solidFill>
                            <a:srgbClr val="494949"/>
                          </a:solidFill>
                        </a:rPr>
                        <a:t>: </a:t>
                      </a:r>
                      <a:r>
                        <a:rPr lang="en-US" sz="2000" b="1" dirty="0">
                          <a:solidFill>
                            <a:srgbClr val="494949"/>
                          </a:solidFill>
                        </a:rPr>
                        <a:t>€250–€2,000 </a:t>
                      </a:r>
                      <a:r>
                        <a:rPr lang="en-US" sz="2000" dirty="0">
                          <a:solidFill>
                            <a:srgbClr val="494949"/>
                          </a:solidFill>
                        </a:rPr>
                        <a:t>eftir gerð; lífmeðferðarstöð: </a:t>
                      </a:r>
                      <a:r>
                        <a:rPr lang="en-US" sz="2000" b="1" dirty="0">
                          <a:solidFill>
                            <a:srgbClr val="494949"/>
                          </a:solidFill>
                        </a:rPr>
                        <a:t>€4,000–€10,000</a:t>
                      </a:r>
                    </a:p>
                  </a:txBody>
                  <a:tcPr marL="33731" marR="33731" marT="16866" marB="168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a:solidFill>
                            <a:srgbClr val="494949"/>
                          </a:solidFill>
                        </a:rPr>
                        <a:t>Forðast kostnaðarsama tengingu við dreifikerfi á afskekktum svæðum. Getur einfaldað skipulag utan rafmagnsdreifikerfis. </a:t>
                      </a:r>
                      <a:r>
                        <a:rPr lang="en-US" sz="2000" dirty="0">
                          <a:solidFill>
                            <a:srgbClr val="E96751"/>
                          </a:solidFill>
                          <a:hlinkClick r:id="rId4">
                            <a:extLst>
                              <a:ext uri="{A12FA001-AC4F-418D-AE19-62706E023703}">
                                <ahyp:hlinkClr xmlns:ahyp="http://schemas.microsoft.com/office/drawing/2018/hyperlinkcolor" val="tx"/>
                              </a:ext>
                            </a:extLst>
                          </a:hlinkClick>
                        </a:rPr>
                        <a:t>Kostir þess að hafa rotmassa salerni.</a:t>
                      </a:r>
                      <a:endParaRPr lang="en-US" sz="2000" dirty="0">
                        <a:solidFill>
                          <a:srgbClr val="E96751"/>
                        </a:solidFill>
                      </a:endParaRPr>
                    </a:p>
                  </a:txBody>
                  <a:tcPr marL="33731" marR="33731" marT="16866" marB="168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76585778"/>
                  </a:ext>
                </a:extLst>
              </a:tr>
              <a:tr h="337313">
                <a:tc>
                  <a:txBody>
                    <a:bodyPr/>
                    <a:lstStyle/>
                    <a:p>
                      <a:r>
                        <a:rPr lang="en-US" sz="2000" b="1" dirty="0">
                          <a:solidFill>
                            <a:schemeClr val="bg1"/>
                          </a:solidFill>
                        </a:rPr>
                        <a:t>Veittu gestum vald til að velja sjálfbærar lausnir </a:t>
                      </a:r>
                      <a:r>
                        <a:rPr lang="en-US" sz="2000" dirty="0">
                          <a:solidFill>
                            <a:schemeClr val="bg1"/>
                          </a:solidFill>
                        </a:rPr>
                        <a:t>(skilti, upplýsingapakkar, endurvinnsla)</a:t>
                      </a:r>
                    </a:p>
                  </a:txBody>
                  <a:tcPr marL="33731" marR="33731" marT="16866" marB="168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r>
                        <a:rPr lang="en-IE" sz="2000" b="1" dirty="0">
                          <a:solidFill>
                            <a:srgbClr val="494949"/>
                          </a:solidFill>
                        </a:rPr>
                        <a:t>€300–€1.000</a:t>
                      </a:r>
                    </a:p>
                  </a:txBody>
                  <a:tcPr marL="33731" marR="33731" marT="16866" marB="168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a:solidFill>
                            <a:srgbClr val="494949"/>
                          </a:solidFill>
                        </a:rPr>
                        <a:t>Eykur ánægju gesta og styður vistvænna ímynd þína. Getur aukið einkunnir á netinu.</a:t>
                      </a:r>
                    </a:p>
                  </a:txBody>
                  <a:tcPr marL="33731" marR="33731" marT="16866" marB="168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18652769"/>
                  </a:ext>
                </a:extLst>
              </a:tr>
              <a:tr h="337313">
                <a:tc>
                  <a:txBody>
                    <a:bodyPr/>
                    <a:lstStyle/>
                    <a:p>
                      <a:r>
                        <a:rPr lang="en-IE" sz="2000" b="1" dirty="0">
                          <a:solidFill>
                            <a:schemeClr val="bg1"/>
                          </a:solidFill>
                        </a:rPr>
                        <a:t>Samstarf við staðbundið samfélag</a:t>
                      </a:r>
                      <a:endParaRPr lang="en-IE" sz="2000" dirty="0">
                        <a:solidFill>
                          <a:schemeClr val="bg1"/>
                        </a:solidFill>
                      </a:endParaRPr>
                    </a:p>
                  </a:txBody>
                  <a:tcPr marL="33731" marR="33731" marT="16866" marB="168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r>
                        <a:rPr lang="en-US" sz="2000" dirty="0">
                          <a:solidFill>
                            <a:srgbClr val="494949"/>
                          </a:solidFill>
                        </a:rPr>
                        <a:t>Árlegur þátttökufjárhagsáætlun: </a:t>
                      </a:r>
                      <a:r>
                        <a:rPr lang="en-US" sz="2000" b="1" dirty="0">
                          <a:solidFill>
                            <a:srgbClr val="494949"/>
                          </a:solidFill>
                        </a:rPr>
                        <a:t>€500–€2,000</a:t>
                      </a:r>
                    </a:p>
                  </a:txBody>
                  <a:tcPr marL="33731" marR="33731" marT="16866" marB="168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a:solidFill>
                            <a:srgbClr val="494949"/>
                          </a:solidFill>
                        </a:rPr>
                        <a:t>Dregur úr andstöðu samfélagsins gegn skipulagsmálum og eflir tryggð við staðbundinn birgðakeðju.</a:t>
                      </a:r>
                    </a:p>
                  </a:txBody>
                  <a:tcPr marL="33731" marR="33731" marT="16866" marB="168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36919745"/>
                  </a:ext>
                </a:extLst>
              </a:tr>
            </a:tbl>
          </a:graphicData>
        </a:graphic>
      </p:graphicFrame>
    </p:spTree>
    <p:extLst>
      <p:ext uri="{BB962C8B-B14F-4D97-AF65-F5344CB8AC3E}">
        <p14:creationId xmlns:p14="http://schemas.microsoft.com/office/powerpoint/2010/main" val="15951147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E9D8A2-62E5-A282-3991-913BB42C76D1}"/>
            </a:ext>
          </a:extLst>
        </p:cNvPr>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AB32D272-CFBB-6E73-C9E9-16614ACAD927}"/>
              </a:ext>
            </a:extLst>
          </p:cNvPr>
          <p:cNvGraphicFramePr>
            <a:graphicFrameLocks noGrp="1"/>
          </p:cNvGraphicFramePr>
          <p:nvPr/>
        </p:nvGraphicFramePr>
        <p:xfrm>
          <a:off x="300038" y="283056"/>
          <a:ext cx="11591924" cy="3145944"/>
        </p:xfrm>
        <a:graphic>
          <a:graphicData uri="http://schemas.openxmlformats.org/drawingml/2006/table">
            <a:tbl>
              <a:tblPr/>
              <a:tblGrid>
                <a:gridCol w="2738437">
                  <a:extLst>
                    <a:ext uri="{9D8B030D-6E8A-4147-A177-3AD203B41FA5}">
                      <a16:colId xmlns:a16="http://schemas.microsoft.com/office/drawing/2014/main" val="3204222827"/>
                    </a:ext>
                  </a:extLst>
                </a:gridCol>
                <a:gridCol w="3652837">
                  <a:extLst>
                    <a:ext uri="{9D8B030D-6E8A-4147-A177-3AD203B41FA5}">
                      <a16:colId xmlns:a16="http://schemas.microsoft.com/office/drawing/2014/main" val="1677563351"/>
                    </a:ext>
                  </a:extLst>
                </a:gridCol>
                <a:gridCol w="5200650">
                  <a:extLst>
                    <a:ext uri="{9D8B030D-6E8A-4147-A177-3AD203B41FA5}">
                      <a16:colId xmlns:a16="http://schemas.microsoft.com/office/drawing/2014/main" val="3101999487"/>
                    </a:ext>
                  </a:extLst>
                </a:gridCol>
              </a:tblGrid>
              <a:tr h="134925">
                <a:tc>
                  <a:txBody>
                    <a:bodyPr/>
                    <a:lstStyle/>
                    <a:p>
                      <a:pPr algn="ctr"/>
                      <a:r>
                        <a:rPr lang="en-IE" sz="2200" b="1" dirty="0">
                          <a:solidFill>
                            <a:schemeClr val="bg1"/>
                          </a:solidFill>
                        </a:rPr>
                        <a:t>Aðgerð í þágu sjálfbærni</a:t>
                      </a:r>
                    </a:p>
                  </a:txBody>
                  <a:tcPr marL="33731" marR="33731" marT="16866" marB="168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pPr algn="ctr"/>
                      <a:r>
                        <a:rPr lang="en-IE" sz="2200" b="1" dirty="0">
                          <a:solidFill>
                            <a:schemeClr val="bg1"/>
                          </a:solidFill>
                        </a:rPr>
                        <a:t>Áætlað kostnaðarbili (€)</a:t>
                      </a:r>
                    </a:p>
                  </a:txBody>
                  <a:tcPr marL="33731" marR="33731" marT="16866" marB="168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pPr algn="ctr"/>
                      <a:r>
                        <a:rPr lang="en-IE" sz="2200" b="1" dirty="0">
                          <a:solidFill>
                            <a:schemeClr val="bg1"/>
                          </a:solidFill>
                        </a:rPr>
                        <a:t>Fjármagnslegir ávinningar</a:t>
                      </a:r>
                    </a:p>
                  </a:txBody>
                  <a:tcPr marL="33731" marR="33731" marT="16866" marB="168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extLst>
                  <a:ext uri="{0D108BD9-81ED-4DB2-BD59-A6C34878D82A}">
                    <a16:rowId xmlns:a16="http://schemas.microsoft.com/office/drawing/2014/main" val="3720209759"/>
                  </a:ext>
                </a:extLst>
              </a:tr>
              <a:tr h="337313">
                <a:tc>
                  <a:txBody>
                    <a:bodyPr/>
                    <a:lstStyle/>
                    <a:p>
                      <a:r>
                        <a:rPr lang="en-US" sz="2000" b="1" dirty="0">
                          <a:solidFill>
                            <a:schemeClr val="bg1"/>
                          </a:solidFill>
                        </a:rPr>
                        <a:t>Innleiða nýja tækni og nýsköpun </a:t>
                      </a:r>
                      <a:r>
                        <a:rPr lang="en-US" sz="2000" dirty="0">
                          <a:solidFill>
                            <a:schemeClr val="bg1"/>
                          </a:solidFill>
                        </a:rPr>
                        <a:t>(snjalllýsingu, stafrænar lyklakort, sjálfstæð kerfi utan raforkukerfis)</a:t>
                      </a:r>
                    </a:p>
                  </a:txBody>
                  <a:tcPr marL="33731" marR="33731" marT="16866" marB="168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pPr marL="342900" indent="-342900">
                        <a:buFont typeface="Arial" panose="020B0604020202020204" pitchFamily="34" charset="0"/>
                        <a:buChar char="•"/>
                      </a:pPr>
                      <a:r>
                        <a:rPr lang="en-US" sz="2000" dirty="0">
                          <a:solidFill>
                            <a:srgbClr val="494949"/>
                          </a:solidFill>
                        </a:rPr>
                        <a:t>Fyrir snjalltækni €2.000–€10.000 eftir umfangi.</a:t>
                      </a:r>
                    </a:p>
                    <a:p>
                      <a:pPr marL="342900" indent="-342900">
                        <a:buFont typeface="Arial" panose="020B0604020202020204" pitchFamily="34" charset="0"/>
                        <a:buChar char="•"/>
                      </a:pPr>
                      <a:r>
                        <a:rPr lang="en-IE" sz="2000" dirty="0">
                          <a:solidFill>
                            <a:srgbClr val="E96751"/>
                          </a:solidFill>
                          <a:hlinkClick r:id="rId2">
                            <a:extLst>
                              <a:ext uri="{A12FA001-AC4F-418D-AE19-62706E023703}">
                                <ahyp:hlinkClr xmlns:ahyp="http://schemas.microsoft.com/office/drawing/2018/hyperlinkcolor" val="tx"/>
                              </a:ext>
                            </a:extLst>
                          </a:hlinkClick>
                        </a:rPr>
                        <a:t>Snjallhitastilli </a:t>
                      </a:r>
                      <a:r>
                        <a:rPr lang="en-IE" sz="2000" dirty="0">
                          <a:solidFill>
                            <a:srgbClr val="494949"/>
                          </a:solidFill>
                        </a:rPr>
                        <a:t>€120–€200 eða lýsing €200–€800 á einingu</a:t>
                      </a:r>
                    </a:p>
                    <a:p>
                      <a:pPr marL="342900" indent="-342900">
                        <a:buFont typeface="Arial" panose="020B0604020202020204" pitchFamily="34" charset="0"/>
                        <a:buChar char="•"/>
                      </a:pPr>
                      <a:r>
                        <a:rPr lang="en-IE" sz="2000" dirty="0">
                          <a:solidFill>
                            <a:srgbClr val="494949"/>
                          </a:solidFill>
                        </a:rPr>
                        <a:t>QR-kóðar settir upp fyrir stafrænar leiðsagnir, uppsetningarkostnaður um €50–€150</a:t>
                      </a:r>
                    </a:p>
                    <a:p>
                      <a:pPr marL="342900" indent="-342900">
                        <a:buFont typeface="Arial" panose="020B0604020202020204" pitchFamily="34" charset="0"/>
                        <a:buChar char="•"/>
                      </a:pPr>
                      <a:r>
                        <a:rPr lang="en-IE" sz="2000" dirty="0">
                          <a:solidFill>
                            <a:srgbClr val="494949"/>
                          </a:solidFill>
                        </a:rPr>
                        <a:t>Aðeins bókunargjöld</a:t>
                      </a:r>
                      <a:endParaRPr lang="en-US" sz="2000" dirty="0">
                        <a:solidFill>
                          <a:srgbClr val="494949"/>
                        </a:solidFill>
                      </a:endParaRPr>
                    </a:p>
                  </a:txBody>
                  <a:tcPr marL="33731" marR="33731" marT="16866" marB="168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342900" indent="-342900">
                        <a:buFont typeface="Arial" panose="020B0604020202020204" pitchFamily="34" charset="0"/>
                        <a:buChar char="•"/>
                      </a:pPr>
                      <a:r>
                        <a:rPr lang="en-US" sz="2000" dirty="0">
                          <a:solidFill>
                            <a:srgbClr val="494949"/>
                          </a:solidFill>
                        </a:rPr>
                        <a:t>Eykur orkunýtni og þægindi gesta. </a:t>
                      </a:r>
                    </a:p>
                    <a:p>
                      <a:pPr marL="342900" indent="-342900">
                        <a:buFont typeface="Arial" panose="020B0604020202020204" pitchFamily="34" charset="0"/>
                        <a:buChar char="•"/>
                      </a:pPr>
                      <a:r>
                        <a:rPr lang="en-IE" sz="2000" dirty="0">
                          <a:solidFill>
                            <a:srgbClr val="494949"/>
                          </a:solidFill>
                        </a:rPr>
                        <a:t>Snjallhitastilli eða lýsingarkerfi </a:t>
                      </a:r>
                      <a:r>
                        <a:rPr lang="en-US" sz="2000" dirty="0">
                          <a:solidFill>
                            <a:srgbClr val="494949"/>
                          </a:solidFill>
                        </a:rPr>
                        <a:t>lækka orkuútgjöld (allt að 20%) á sama tíma og þægindi og stjórn aukast. Sjáðu hvernig þau </a:t>
                      </a:r>
                      <a:r>
                        <a:rPr lang="en-US" sz="2000" dirty="0">
                          <a:solidFill>
                            <a:srgbClr val="E96751"/>
                          </a:solidFill>
                          <a:hlinkClick r:id="rId3">
                            <a:extLst>
                              <a:ext uri="{A12FA001-AC4F-418D-AE19-62706E023703}">
                                <ahyp:hlinkClr xmlns:ahyp="http://schemas.microsoft.com/office/drawing/2018/hyperlinkcolor" val="tx"/>
                              </a:ext>
                            </a:extLst>
                          </a:hlinkClick>
                        </a:rPr>
                        <a:t>auka orkunýtni</a:t>
                      </a:r>
                      <a:r>
                        <a:rPr lang="en-US" sz="2000" dirty="0">
                          <a:solidFill>
                            <a:srgbClr val="494949"/>
                          </a:solidFill>
                        </a:rPr>
                        <a:t>.</a:t>
                      </a:r>
                    </a:p>
                    <a:p>
                      <a:pPr marL="342900" indent="-342900">
                        <a:buFont typeface="Arial" panose="020B0604020202020204" pitchFamily="34" charset="0"/>
                        <a:buChar char="•"/>
                      </a:pPr>
                      <a:r>
                        <a:rPr lang="en-US" sz="2000" dirty="0">
                          <a:solidFill>
                            <a:srgbClr val="494949"/>
                          </a:solidFill>
                        </a:rPr>
                        <a:t>QR-kóðar </a:t>
                      </a:r>
                      <a:r>
                        <a:rPr lang="en-IE" sz="2000" dirty="0">
                          <a:solidFill>
                            <a:srgbClr val="494949"/>
                          </a:solidFill>
                        </a:rPr>
                        <a:t>draga úr pappírsúrgangi og prentkostnaði.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IE" sz="2000" dirty="0">
                          <a:solidFill>
                            <a:srgbClr val="494949"/>
                          </a:solidFill>
                        </a:rPr>
                        <a:t>Siðferðilegt bókunarkerfi sem jafnar kolefnislosun, hjálpar þér að skera þig úr og laða að siðferðislega meðvitaða ferðalanga sem vilja borga fyrir "grænt"</a:t>
                      </a:r>
                      <a:endParaRPr lang="en-US" sz="2000" dirty="0">
                        <a:solidFill>
                          <a:srgbClr val="494949"/>
                        </a:solidFill>
                      </a:endParaRPr>
                    </a:p>
                  </a:txBody>
                  <a:tcPr marL="33731" marR="33731" marT="16866" marB="1686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49047470"/>
                  </a:ext>
                </a:extLst>
              </a:tr>
            </a:tbl>
          </a:graphicData>
        </a:graphic>
      </p:graphicFrame>
      <p:sp>
        <p:nvSpPr>
          <p:cNvPr id="4" name="TextBox 3">
            <a:extLst>
              <a:ext uri="{FF2B5EF4-FFF2-40B4-BE49-F238E27FC236}">
                <a16:creationId xmlns:a16="http://schemas.microsoft.com/office/drawing/2014/main" id="{34FB7956-FCB2-34A9-D3CB-D113ABF171CB}"/>
              </a:ext>
            </a:extLst>
          </p:cNvPr>
          <p:cNvSpPr txBox="1"/>
          <p:nvPr/>
        </p:nvSpPr>
        <p:spPr>
          <a:xfrm>
            <a:off x="300038" y="3429000"/>
            <a:ext cx="11430000" cy="3200876"/>
          </a:xfrm>
          <a:prstGeom prst="rect">
            <a:avLst/>
          </a:prstGeom>
          <a:noFill/>
        </p:spPr>
        <p:txBody>
          <a:bodyPr wrap="square">
            <a:spAutoFit/>
          </a:bodyPr>
          <a:lstStyle/>
          <a:p>
            <a:pPr marL="342900" indent="-342900">
              <a:spcAft>
                <a:spcPts val="600"/>
              </a:spcAft>
              <a:buFont typeface="Wingdings" panose="05000000000000000000" pitchFamily="2" charset="2"/>
              <a:buChar char="ü"/>
            </a:pPr>
            <a:r>
              <a:rPr lang="en-US" sz="2200" b="1" dirty="0">
                <a:solidFill>
                  <a:srgbClr val="E96751"/>
                </a:solidFill>
              </a:rPr>
              <a:t>Fjármálaráð</a:t>
            </a:r>
          </a:p>
          <a:p>
            <a:pPr marL="342900" indent="-342900">
              <a:spcAft>
                <a:spcPts val="600"/>
              </a:spcAft>
              <a:buFont typeface="Wingdings" panose="05000000000000000000" pitchFamily="2" charset="2"/>
              <a:buChar char="v"/>
            </a:pPr>
            <a:r>
              <a:rPr lang="en-US" sz="2000" b="1" dirty="0">
                <a:solidFill>
                  <a:srgbClr val="E96751"/>
                </a:solidFill>
              </a:rPr>
              <a:t>Fylgstu með arðsemi sjálfbærni: </a:t>
            </a:r>
            <a:r>
              <a:rPr lang="en-US" sz="2000" dirty="0">
                <a:solidFill>
                  <a:srgbClr val="494949"/>
                </a:solidFill>
              </a:rPr>
              <a:t>Hár upphafskostnaður (t.d. sólarorka eða vistvæn hönnun) er veginn upp af lægri rekstrarkostnaði (t.d. tryggingar, laun, markaðssetning, þjónustugjöld) og hærri nýtingu. Fjárfesting í sjálfbærum eiginleikum getur leitt til hærri nýtingarhlutfalls og gert kleift að krefjast hærra verðs, sem eykur langtíma arðsemi.</a:t>
            </a:r>
          </a:p>
          <a:p>
            <a:pPr marL="342900" indent="-342900">
              <a:spcAft>
                <a:spcPts val="600"/>
              </a:spcAft>
              <a:buFont typeface="Wingdings" panose="05000000000000000000" pitchFamily="2" charset="2"/>
              <a:buChar char="v"/>
            </a:pPr>
            <a:r>
              <a:rPr lang="en-US" sz="2000" b="1" dirty="0">
                <a:solidFill>
                  <a:srgbClr val="E96751"/>
                </a:solidFill>
              </a:rPr>
              <a:t> Notaðu sjálfbærni til að hækka verð: </a:t>
            </a:r>
            <a:r>
              <a:rPr lang="en-US" sz="2000" dirty="0">
                <a:solidFill>
                  <a:srgbClr val="494949"/>
                </a:solidFill>
              </a:rPr>
              <a:t>Umhverfisvænar gistingar í Evrópu geta krafist</a:t>
            </a:r>
            <a:r>
              <a:rPr lang="en-US" sz="2000" b="1" dirty="0">
                <a:solidFill>
                  <a:srgbClr val="494949"/>
                </a:solidFill>
              </a:rPr>
              <a:t> 20–30% hærri verðs </a:t>
            </a:r>
            <a:r>
              <a:rPr lang="en-US" sz="2000" dirty="0">
                <a:solidFill>
                  <a:srgbClr val="494949"/>
                </a:solidFill>
              </a:rPr>
              <a:t>en hefðbundnar gistingar (Booking.com).</a:t>
            </a:r>
          </a:p>
          <a:p>
            <a:pPr marL="342900" indent="-342900">
              <a:spcAft>
                <a:spcPts val="600"/>
              </a:spcAft>
              <a:buFont typeface="Wingdings" panose="05000000000000000000" pitchFamily="2" charset="2"/>
              <a:buChar char="v"/>
            </a:pPr>
            <a:r>
              <a:rPr lang="en-US" sz="2000" b="1" dirty="0">
                <a:solidFill>
                  <a:srgbClr val="E96751"/>
                </a:solidFill>
              </a:rPr>
              <a:t>Sækja um 'Grænar styrki' </a:t>
            </a:r>
            <a:r>
              <a:rPr lang="en-US" sz="2000" dirty="0">
                <a:solidFill>
                  <a:srgbClr val="494949"/>
                </a:solidFill>
              </a:rPr>
              <a:t>frá ESB, þjóðlegum eða LEADER sveitasvæðisþróunarstyrki til að samfjármagna grænar fjárfestingar</a:t>
            </a:r>
            <a:r>
              <a:rPr lang="en-US" sz="2000" b="1" dirty="0">
                <a:solidFill>
                  <a:srgbClr val="E96751"/>
                </a:solidFill>
              </a:rPr>
              <a:t>.</a:t>
            </a:r>
          </a:p>
          <a:p>
            <a:pPr marL="342900" indent="-342900">
              <a:spcAft>
                <a:spcPts val="600"/>
              </a:spcAft>
              <a:buFont typeface="Wingdings" panose="05000000000000000000" pitchFamily="2" charset="2"/>
              <a:buChar char="v"/>
            </a:pPr>
            <a:r>
              <a:rPr lang="en-US" sz="2000" b="1" dirty="0">
                <a:solidFill>
                  <a:srgbClr val="E96751"/>
                </a:solidFill>
              </a:rPr>
              <a:t>Markaðsforskot: </a:t>
            </a:r>
            <a:r>
              <a:rPr lang="en-US" sz="2000" dirty="0">
                <a:solidFill>
                  <a:srgbClr val="494949"/>
                </a:solidFill>
              </a:rPr>
              <a:t>Að draga fram umhverfisvænar aðgerðir getur laðað að sér </a:t>
            </a:r>
            <a:r>
              <a:rPr lang="en-US" sz="2000" dirty="0" err="1">
                <a:solidFill>
                  <a:srgbClr val="494949"/>
                </a:solidFill>
              </a:rPr>
              <a:t>umhverfisvitundarferðamenn </a:t>
            </a:r>
            <a:r>
              <a:rPr lang="en-US" sz="2000" dirty="0">
                <a:solidFill>
                  <a:srgbClr val="494949"/>
                </a:solidFill>
              </a:rPr>
              <a:t>og aðgreint gististaðinn þinn á markaðnum.</a:t>
            </a:r>
            <a:endParaRPr lang="en-IE" sz="2000" dirty="0">
              <a:solidFill>
                <a:srgbClr val="494949"/>
              </a:solidFill>
            </a:endParaRPr>
          </a:p>
        </p:txBody>
      </p:sp>
    </p:spTree>
    <p:extLst>
      <p:ext uri="{BB962C8B-B14F-4D97-AF65-F5344CB8AC3E}">
        <p14:creationId xmlns:p14="http://schemas.microsoft.com/office/powerpoint/2010/main" val="15828182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7E9602-9018-3C14-E88E-352388852602}"/>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3250597D-CAE4-6C75-FA58-9CABD776DDE4}"/>
              </a:ext>
            </a:extLst>
          </p:cNvPr>
          <p:cNvSpPr>
            <a:spLocks noGrp="1"/>
          </p:cNvSpPr>
          <p:nvPr>
            <p:ph type="body" sz="quarter" idx="16"/>
          </p:nvPr>
        </p:nvSpPr>
        <p:spPr>
          <a:xfrm>
            <a:off x="788656" y="77802"/>
            <a:ext cx="10936619" cy="803654"/>
          </a:xfrm>
        </p:spPr>
        <p:txBody>
          <a:bodyPr/>
          <a:lstStyle/>
          <a:p>
            <a:pPr fontAlgn="base"/>
            <a:r>
              <a:rPr lang="en-US" dirty="0"/>
              <a:t>"</a:t>
            </a:r>
            <a:r>
              <a:rPr lang="en-US" dirty="0">
                <a:solidFill>
                  <a:srgbClr val="E96751"/>
                </a:solidFill>
              </a:rPr>
              <a:t>Wow Factor 2 </a:t>
            </a:r>
            <a:r>
              <a:rPr lang="en-US" dirty="0"/>
              <a:t>– Framtíðin er vellíðan" </a:t>
            </a:r>
            <a:r>
              <a:rPr lang="en-US" sz="2200" b="0" dirty="0">
                <a:solidFill>
                  <a:srgbClr val="494949"/>
                </a:solidFill>
              </a:rPr>
              <a:t>með áætluðum kostnaði, þar sem við á, og fjárhagslegum athugasemdum til að styðja við upplýsta fjárhagsáætlun fyrir Epic dvölina þína.</a:t>
            </a:r>
            <a:endParaRPr lang="en-IE" sz="2200" b="0" dirty="0">
              <a:solidFill>
                <a:srgbClr val="494949"/>
              </a:solidFill>
            </a:endParaRPr>
          </a:p>
        </p:txBody>
      </p:sp>
      <p:graphicFrame>
        <p:nvGraphicFramePr>
          <p:cNvPr id="4" name="Table 3">
            <a:extLst>
              <a:ext uri="{FF2B5EF4-FFF2-40B4-BE49-F238E27FC236}">
                <a16:creationId xmlns:a16="http://schemas.microsoft.com/office/drawing/2014/main" id="{305080D7-C23D-CC76-02E6-A8660F41D278}"/>
              </a:ext>
            </a:extLst>
          </p:cNvPr>
          <p:cNvGraphicFramePr>
            <a:graphicFrameLocks noGrp="1"/>
          </p:cNvGraphicFramePr>
          <p:nvPr>
            <p:extLst>
              <p:ext uri="{D42A27DB-BD31-4B8C-83A1-F6EECF244321}">
                <p14:modId xmlns:p14="http://schemas.microsoft.com/office/powerpoint/2010/main" val="208428461"/>
              </p:ext>
            </p:extLst>
          </p:nvPr>
        </p:nvGraphicFramePr>
        <p:xfrm>
          <a:off x="381000" y="1037838"/>
          <a:ext cx="11430000" cy="5742360"/>
        </p:xfrm>
        <a:graphic>
          <a:graphicData uri="http://schemas.openxmlformats.org/drawingml/2006/table">
            <a:tbl>
              <a:tblPr/>
              <a:tblGrid>
                <a:gridCol w="3581400">
                  <a:extLst>
                    <a:ext uri="{9D8B030D-6E8A-4147-A177-3AD203B41FA5}">
                      <a16:colId xmlns:a16="http://schemas.microsoft.com/office/drawing/2014/main" val="1667850104"/>
                    </a:ext>
                  </a:extLst>
                </a:gridCol>
                <a:gridCol w="3276600">
                  <a:extLst>
                    <a:ext uri="{9D8B030D-6E8A-4147-A177-3AD203B41FA5}">
                      <a16:colId xmlns:a16="http://schemas.microsoft.com/office/drawing/2014/main" val="1096652529"/>
                    </a:ext>
                  </a:extLst>
                </a:gridCol>
                <a:gridCol w="4572000">
                  <a:extLst>
                    <a:ext uri="{9D8B030D-6E8A-4147-A177-3AD203B41FA5}">
                      <a16:colId xmlns:a16="http://schemas.microsoft.com/office/drawing/2014/main" val="1591915374"/>
                    </a:ext>
                  </a:extLst>
                </a:gridCol>
              </a:tblGrid>
              <a:tr h="204769">
                <a:tc>
                  <a:txBody>
                    <a:bodyPr/>
                    <a:lstStyle/>
                    <a:p>
                      <a:pPr algn="ctr"/>
                      <a:r>
                        <a:rPr lang="en-IE" sz="2000" b="1" dirty="0">
                          <a:solidFill>
                            <a:schemeClr val="bg1"/>
                          </a:solidFill>
                        </a:rPr>
                        <a:t>Aðgerð</a:t>
                      </a:r>
                    </a:p>
                  </a:txBody>
                  <a:tcPr marL="51192" marR="51192" marT="25596" marB="255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pPr algn="ctr"/>
                      <a:r>
                        <a:rPr lang="en-IE" sz="2000" b="1" dirty="0">
                          <a:solidFill>
                            <a:schemeClr val="bg1"/>
                          </a:solidFill>
                        </a:rPr>
                        <a:t>Áætlað kostnaðarbili (€)</a:t>
                      </a:r>
                    </a:p>
                  </a:txBody>
                  <a:tcPr marL="51192" marR="51192" marT="25596" marB="255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pPr algn="ctr"/>
                      <a:r>
                        <a:rPr lang="en-IE" sz="2000" b="1" dirty="0">
                          <a:solidFill>
                            <a:schemeClr val="bg1"/>
                          </a:solidFill>
                        </a:rPr>
                        <a:t>Fjármagnslegir ávinningar</a:t>
                      </a:r>
                    </a:p>
                  </a:txBody>
                  <a:tcPr marL="51192" marR="51192" marT="25596" marB="255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extLst>
                  <a:ext uri="{0D108BD9-81ED-4DB2-BD59-A6C34878D82A}">
                    <a16:rowId xmlns:a16="http://schemas.microsoft.com/office/drawing/2014/main" val="1823736260"/>
                  </a:ext>
                </a:extLst>
              </a:tr>
              <a:tr h="819075">
                <a:tc>
                  <a:txBody>
                    <a:bodyPr/>
                    <a:lstStyle/>
                    <a:p>
                      <a:r>
                        <a:rPr lang="en-US" sz="2000" b="1" dirty="0">
                          <a:solidFill>
                            <a:schemeClr val="bg1"/>
                          </a:solidFill>
                        </a:rPr>
                        <a:t>Setja upp útivistar vellíðunarþætti </a:t>
                      </a:r>
                      <a:r>
                        <a:rPr lang="en-US" sz="2000" dirty="0">
                          <a:solidFill>
                            <a:schemeClr val="bg1"/>
                          </a:solidFill>
                        </a:rPr>
                        <a:t>(t.d. heita potta, viðareldspotta, útisturtur)</a:t>
                      </a:r>
                    </a:p>
                  </a:txBody>
                  <a:tcPr marL="51192" marR="51192" marT="25596" marB="255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r>
                        <a:rPr lang="en-IE" sz="2000" dirty="0">
                          <a:solidFill>
                            <a:srgbClr val="494949"/>
                          </a:solidFill>
                        </a:rPr>
                        <a:t>€3.000–€8.000 á hverja </a:t>
                      </a:r>
                      <a:r>
                        <a:rPr lang="en-IE" sz="2000" dirty="0">
                          <a:solidFill>
                            <a:srgbClr val="E96751"/>
                          </a:solidFill>
                          <a:hlinkClick r:id="rId2">
                            <a:extLst>
                              <a:ext uri="{A12FA001-AC4F-418D-AE19-62706E023703}">
                                <ahyp:hlinkClr xmlns:ahyp="http://schemas.microsoft.com/office/drawing/2018/hyperlinkcolor" val="tx"/>
                              </a:ext>
                            </a:extLst>
                          </a:hlinkClick>
                        </a:rPr>
                        <a:t>heita </a:t>
                      </a:r>
                      <a:r>
                        <a:rPr lang="en-IE" sz="2000" dirty="0">
                          <a:solidFill>
                            <a:srgbClr val="494949"/>
                          </a:solidFill>
                        </a:rPr>
                        <a:t>pottadeild, meðalverðsmódel. Rekstrarkostnaður um €744 á ári. </a:t>
                      </a:r>
                      <a:r>
                        <a:rPr lang="en-IE" sz="2000" dirty="0">
                          <a:solidFill>
                            <a:srgbClr val="E96751"/>
                          </a:solidFill>
                          <a:hlinkClick r:id="rId3">
                            <a:extLst>
                              <a:ext uri="{A12FA001-AC4F-418D-AE19-62706E023703}">
                                <ahyp:hlinkClr xmlns:ahyp="http://schemas.microsoft.com/office/drawing/2018/hyperlinkcolor" val="tx"/>
                              </a:ext>
                            </a:extLst>
                          </a:hlinkClick>
                        </a:rPr>
                        <a:t>Uppsetningarkostnaður</a:t>
                      </a:r>
                      <a:r>
                        <a:rPr lang="en-IE" sz="2000" dirty="0">
                          <a:solidFill>
                            <a:srgbClr val="494949"/>
                          </a:solidFill>
                        </a:rPr>
                        <a:t>: €85–€800.</a:t>
                      </a:r>
                    </a:p>
                  </a:txBody>
                  <a:tcPr marL="51192" marR="51192" marT="25596" marB="255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a:solidFill>
                            <a:srgbClr val="494949"/>
                          </a:solidFill>
                        </a:rPr>
                        <a:t>Bjóðið sem úrvalsviðbætur (€30–€60/nótt) til að auka tekjur og réttlæta arðsemi (ROI) á 1–2 árstíðum. Notið umhverfisvæn líkön (t.d. viðareld, lágvatnsnotkun).</a:t>
                      </a:r>
                    </a:p>
                  </a:txBody>
                  <a:tcPr marL="51192" marR="51192" marT="25596" marB="255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20061516"/>
                  </a:ext>
                </a:extLst>
              </a:tr>
              <a:tr h="665499">
                <a:tc>
                  <a:txBody>
                    <a:bodyPr/>
                    <a:lstStyle/>
                    <a:p>
                      <a:r>
                        <a:rPr lang="en-US" sz="2000" b="1" dirty="0">
                          <a:solidFill>
                            <a:schemeClr val="bg1"/>
                          </a:solidFill>
                        </a:rPr>
                        <a:t>Siðrænt vörumerkjafrásögn </a:t>
                      </a:r>
                      <a:r>
                        <a:rPr lang="en-US" sz="2000" dirty="0">
                          <a:solidFill>
                            <a:schemeClr val="bg1"/>
                          </a:solidFill>
                        </a:rPr>
                        <a:t>(leggja áherslu á sjálfbærni, uppruna, gildi samfélagsins)</a:t>
                      </a:r>
                    </a:p>
                  </a:txBody>
                  <a:tcPr marL="51192" marR="51192" marT="25596" marB="255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r>
                        <a:rPr lang="en-IE" sz="2000">
                          <a:solidFill>
                            <a:srgbClr val="494949"/>
                          </a:solidFill>
                        </a:rPr>
                        <a:t>€0–€1.500 (vörumerkjagerð, skilti, efnisgerð)</a:t>
                      </a:r>
                    </a:p>
                  </a:txBody>
                  <a:tcPr marL="51192" marR="51192" marT="25596" marB="255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a:solidFill>
                            <a:srgbClr val="494949"/>
                          </a:solidFill>
                        </a:rPr>
                        <a:t>Neytendur eru tilbúnir að borga meira fyrir siðferðilega vörumerki—gerðu þitt vörumerki sýnilegt með skilti, efni á netinu og gagnsæi birgja.</a:t>
                      </a:r>
                    </a:p>
                  </a:txBody>
                  <a:tcPr marL="51192" marR="51192" marT="25596" marB="255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61557100"/>
                  </a:ext>
                </a:extLst>
              </a:tr>
              <a:tr h="665499">
                <a:tc>
                  <a:txBody>
                    <a:bodyPr/>
                    <a:lstStyle/>
                    <a:p>
                      <a:r>
                        <a:rPr lang="en-US" sz="2000" b="1" dirty="0">
                          <a:solidFill>
                            <a:schemeClr val="bg1"/>
                          </a:solidFill>
                        </a:rPr>
                        <a:t>Heilsulindarinnblásin hönnun </a:t>
                      </a:r>
                      <a:r>
                        <a:rPr lang="en-US" sz="2000" dirty="0">
                          <a:solidFill>
                            <a:schemeClr val="bg1"/>
                          </a:solidFill>
                        </a:rPr>
                        <a:t>(t.d. náttúruleg efni, róandi </a:t>
                      </a:r>
                      <a:r>
                        <a:rPr lang="en-US" sz="2000" dirty="0" err="1">
                          <a:solidFill>
                            <a:schemeClr val="bg1"/>
                          </a:solidFill>
                        </a:rPr>
                        <a:t>litir</a:t>
                      </a:r>
                      <a:r>
                        <a:rPr lang="en-US" sz="2000" dirty="0">
                          <a:solidFill>
                            <a:schemeClr val="bg1"/>
                          </a:solidFill>
                        </a:rPr>
                        <a:t>, lífhyggjusamleg skipulagning)</a:t>
                      </a:r>
                    </a:p>
                  </a:txBody>
                  <a:tcPr marL="51192" marR="51192" marT="25596" marB="255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r>
                        <a:rPr lang="en-US" sz="2000">
                          <a:solidFill>
                            <a:srgbClr val="494949"/>
                          </a:solidFill>
                        </a:rPr>
                        <a:t>€1.000–€5.000 (fer eftir umfangi)</a:t>
                      </a:r>
                    </a:p>
                  </a:txBody>
                  <a:tcPr marL="51192" marR="51192" marT="25596" marB="255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a:solidFill>
                            <a:srgbClr val="494949"/>
                          </a:solidFill>
                        </a:rPr>
                        <a:t>Fjárfestu einu sinni, njóttu langtímaávinnings. Jafnvel einföld uppfærslur (t.d. língardínur, sedrusilurilokar, staðbundinn steinn) auka heilsulindarþokka.</a:t>
                      </a:r>
                    </a:p>
                  </a:txBody>
                  <a:tcPr marL="51192" marR="51192" marT="25596" marB="255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6289928"/>
                  </a:ext>
                </a:extLst>
              </a:tr>
              <a:tr h="819075">
                <a:tc>
                  <a:txBody>
                    <a:bodyPr/>
                    <a:lstStyle/>
                    <a:p>
                      <a:r>
                        <a:rPr lang="en-US" sz="2000" b="1" dirty="0">
                          <a:solidFill>
                            <a:schemeClr val="bg1"/>
                          </a:solidFill>
                        </a:rPr>
                        <a:t>Haldið vellíðunarviðburði </a:t>
                      </a:r>
                      <a:r>
                        <a:rPr lang="en-US" sz="2000" dirty="0">
                          <a:solidFill>
                            <a:schemeClr val="bg1"/>
                          </a:solidFill>
                        </a:rPr>
                        <a:t>(t.d. jóga á þilfari, skógarbað, leiðsagðar gufubaðsathafnir)</a:t>
                      </a:r>
                    </a:p>
                  </a:txBody>
                  <a:tcPr marL="51192" marR="51192" marT="25596" marB="255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r>
                        <a:rPr lang="en-US" sz="2000">
                          <a:solidFill>
                            <a:srgbClr val="494949"/>
                          </a:solidFill>
                        </a:rPr>
                        <a:t>0–2.000 € (í samstarfi eða sjálfgerð)</a:t>
                      </a:r>
                    </a:p>
                  </a:txBody>
                  <a:tcPr marL="51192" marR="51192" marT="25596" marB="255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a:solidFill>
                            <a:srgbClr val="494949"/>
                          </a:solidFill>
                        </a:rPr>
                        <a:t>Samstarf við staðbundna sérfræðinga um tímabundna viðburði. Getur aukið nýtingu á virkum dögum og laðað að sér vellíðunarleitendur án mikilla rekstrarkostnaðar.</a:t>
                      </a:r>
                    </a:p>
                  </a:txBody>
                  <a:tcPr marL="51192" marR="51192" marT="25596" marB="255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03350832"/>
                  </a:ext>
                </a:extLst>
              </a:tr>
            </a:tbl>
          </a:graphicData>
        </a:graphic>
      </p:graphicFrame>
    </p:spTree>
    <p:extLst>
      <p:ext uri="{BB962C8B-B14F-4D97-AF65-F5344CB8AC3E}">
        <p14:creationId xmlns:p14="http://schemas.microsoft.com/office/powerpoint/2010/main" val="3508029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1">
            <a:extLst>
              <a:ext uri="{FF2B5EF4-FFF2-40B4-BE49-F238E27FC236}">
                <a16:creationId xmlns:a16="http://schemas.microsoft.com/office/drawing/2014/main" id="{C52C63BB-338F-7C6B-9C22-4D5DA2B302C6}"/>
              </a:ext>
            </a:extLst>
          </p:cNvPr>
          <p:cNvGraphicFramePr>
            <a:graphicFrameLocks noGrp="1"/>
          </p:cNvGraphicFramePr>
          <p:nvPr>
            <p:extLst>
              <p:ext uri="{D42A27DB-BD31-4B8C-83A1-F6EECF244321}">
                <p14:modId xmlns:p14="http://schemas.microsoft.com/office/powerpoint/2010/main" val="2019715256"/>
              </p:ext>
            </p:extLst>
          </p:nvPr>
        </p:nvGraphicFramePr>
        <p:xfrm>
          <a:off x="355677" y="998944"/>
          <a:ext cx="11502948" cy="5629848"/>
        </p:xfrm>
        <a:graphic>
          <a:graphicData uri="http://schemas.openxmlformats.org/drawingml/2006/table">
            <a:tbl>
              <a:tblPr/>
              <a:tblGrid>
                <a:gridCol w="2263698">
                  <a:extLst>
                    <a:ext uri="{9D8B030D-6E8A-4147-A177-3AD203B41FA5}">
                      <a16:colId xmlns:a16="http://schemas.microsoft.com/office/drawing/2014/main" val="309896470"/>
                    </a:ext>
                  </a:extLst>
                </a:gridCol>
                <a:gridCol w="3152775">
                  <a:extLst>
                    <a:ext uri="{9D8B030D-6E8A-4147-A177-3AD203B41FA5}">
                      <a16:colId xmlns:a16="http://schemas.microsoft.com/office/drawing/2014/main" val="1438993730"/>
                    </a:ext>
                  </a:extLst>
                </a:gridCol>
                <a:gridCol w="3448050">
                  <a:extLst>
                    <a:ext uri="{9D8B030D-6E8A-4147-A177-3AD203B41FA5}">
                      <a16:colId xmlns:a16="http://schemas.microsoft.com/office/drawing/2014/main" val="1540451460"/>
                    </a:ext>
                  </a:extLst>
                </a:gridCol>
                <a:gridCol w="2638425">
                  <a:extLst>
                    <a:ext uri="{9D8B030D-6E8A-4147-A177-3AD203B41FA5}">
                      <a16:colId xmlns:a16="http://schemas.microsoft.com/office/drawing/2014/main" val="2174988297"/>
                    </a:ext>
                  </a:extLst>
                </a:gridCol>
              </a:tblGrid>
              <a:tr h="191268">
                <a:tc>
                  <a:txBody>
                    <a:bodyPr/>
                    <a:lstStyle/>
                    <a:p>
                      <a:pPr algn="ctr"/>
                      <a:r>
                        <a:rPr lang="en-IE" sz="2000" b="1" dirty="0">
                          <a:solidFill>
                            <a:schemeClr val="bg1"/>
                          </a:solidFill>
                        </a:rPr>
                        <a:t>Heilsulindarupplifun</a:t>
                      </a:r>
                      <a:endParaRPr lang="en-IE" sz="2000" dirty="0">
                        <a:solidFill>
                          <a:schemeClr val="bg1"/>
                        </a:solidFill>
                      </a:endParaRP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pPr algn="ctr"/>
                      <a:r>
                        <a:rPr lang="en-IE" sz="2000" b="1" dirty="0">
                          <a:solidFill>
                            <a:schemeClr val="bg1"/>
                          </a:solidFill>
                        </a:rPr>
                        <a:t>Af hverju er þetta "Vá"</a:t>
                      </a:r>
                      <a:endParaRPr lang="en-IE" sz="2000" dirty="0">
                        <a:solidFill>
                          <a:schemeClr val="bg1"/>
                        </a:solidFill>
                      </a:endParaRP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pPr algn="ctr"/>
                      <a:r>
                        <a:rPr lang="en-IE" sz="2000" b="1" dirty="0">
                          <a:solidFill>
                            <a:schemeClr val="bg1"/>
                          </a:solidFill>
                        </a:rPr>
                        <a:t>Verðbil (€)</a:t>
                      </a:r>
                      <a:endParaRPr lang="en-IE" sz="2000" dirty="0">
                        <a:solidFill>
                          <a:schemeClr val="bg1"/>
                        </a:solidFill>
                      </a:endParaRP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pPr algn="ctr"/>
                      <a:r>
                        <a:rPr lang="en-IE" sz="2000" b="1" dirty="0">
                          <a:solidFill>
                            <a:schemeClr val="bg1"/>
                          </a:solidFill>
                        </a:rPr>
                        <a:t>Fjármálaráð</a:t>
                      </a:r>
                      <a:endParaRPr lang="en-IE" sz="2000" dirty="0">
                        <a:solidFill>
                          <a:schemeClr val="bg1"/>
                        </a:solidFill>
                      </a:endParaRP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extLst>
                  <a:ext uri="{0D108BD9-81ED-4DB2-BD59-A6C34878D82A}">
                    <a16:rowId xmlns:a16="http://schemas.microsoft.com/office/drawing/2014/main" val="132935790"/>
                  </a:ext>
                </a:extLst>
              </a:tr>
              <a:tr h="478169">
                <a:tc>
                  <a:txBody>
                    <a:bodyPr/>
                    <a:lstStyle/>
                    <a:p>
                      <a:r>
                        <a:rPr lang="en-US" sz="2000" b="1" dirty="0">
                          <a:solidFill>
                            <a:schemeClr val="bg1"/>
                          </a:solidFill>
                        </a:rPr>
                        <a:t>Tréskógareld baðtunnur </a:t>
                      </a:r>
                      <a:r>
                        <a:rPr lang="en-US" sz="2000" dirty="0">
                          <a:solidFill>
                            <a:schemeClr val="bg1"/>
                          </a:solidFill>
                        </a:rPr>
                        <a:t>í </a:t>
                      </a:r>
                      <a:r>
                        <a:rPr lang="en-US" sz="2000" kern="1200" dirty="0">
                          <a:solidFill>
                            <a:schemeClr val="bg1"/>
                          </a:solidFill>
                          <a:latin typeface="+mn-lt"/>
                          <a:ea typeface="+mn-ea"/>
                          <a:cs typeface="+mn-cs"/>
                        </a:rPr>
                        <a:t>náttúrunni</a:t>
                      </a:r>
                      <a:endParaRPr lang="en-US" sz="2000" dirty="0">
                        <a:solidFill>
                          <a:schemeClr val="bg1"/>
                        </a:solidFill>
                      </a:endParaRP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r>
                        <a:rPr lang="en-US" sz="2000" b="1" dirty="0">
                          <a:solidFill>
                            <a:srgbClr val="494949"/>
                          </a:solidFill>
                        </a:rPr>
                        <a:t>Vinsælasta þægindið í glamping </a:t>
                      </a:r>
                      <a:r>
                        <a:rPr lang="en-US" sz="2000" dirty="0">
                          <a:solidFill>
                            <a:srgbClr val="494949"/>
                          </a:solidFill>
                        </a:rPr>
                        <a:t>bætir við lúxus og rómantík. </a:t>
                      </a:r>
                    </a:p>
                    <a:p>
                      <a:r>
                        <a:rPr lang="en-US" sz="2000" kern="1200" dirty="0">
                          <a:solidFill>
                            <a:srgbClr val="494949"/>
                          </a:solidFill>
                          <a:latin typeface="+mn-lt"/>
                          <a:ea typeface="+mn-ea"/>
                          <a:cs typeface="+mn-cs"/>
                        </a:rPr>
                        <a:t>Bjóðið upp á rústíska og umhverfisvæna baðupplifun sem hentar vel grænum </a:t>
                      </a:r>
                      <a:r>
                        <a:rPr lang="en-US" sz="2000" kern="1200" dirty="0" err="1">
                          <a:solidFill>
                            <a:srgbClr val="494949"/>
                          </a:solidFill>
                          <a:latin typeface="+mn-lt"/>
                          <a:ea typeface="+mn-ea"/>
                          <a:cs typeface="+mn-cs"/>
                        </a:rPr>
                        <a:t>ferðalöngum</a:t>
                      </a:r>
                      <a:r>
                        <a:rPr lang="en-US" sz="2000" dirty="0"/>
                        <a:t>.</a:t>
                      </a:r>
                      <a:endParaRPr lang="en-US" sz="2000" dirty="0">
                        <a:solidFill>
                          <a:srgbClr val="494949"/>
                        </a:solidFill>
                      </a:endParaRP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000" b="1" dirty="0">
                          <a:solidFill>
                            <a:srgbClr val="494949"/>
                          </a:solidFill>
                        </a:rPr>
                        <a:t>€3.500–€8.000 á einingu</a:t>
                      </a:r>
                    </a:p>
                    <a:p>
                      <a:r>
                        <a:rPr lang="en-US" sz="2000" b="0" dirty="0">
                          <a:solidFill>
                            <a:srgbClr val="494949"/>
                          </a:solidFill>
                        </a:rPr>
                        <a:t>Grunnlíkön: </a:t>
                      </a:r>
                      <a:r>
                        <a:rPr lang="en-US" sz="2000" dirty="0">
                          <a:solidFill>
                            <a:srgbClr val="494949"/>
                          </a:solidFill>
                        </a:rPr>
                        <a:t>Um €1.224 fyrir</a:t>
                      </a:r>
                      <a:r>
                        <a:rPr lang="en-US" sz="2000" dirty="0">
                          <a:solidFill>
                            <a:srgbClr val="E96751"/>
                          </a:solidFill>
                          <a:hlinkClick r:id="rId2">
                            <a:extLst>
                              <a:ext uri="{A12FA001-AC4F-418D-AE19-62706E023703}">
                                <ahyp:hlinkClr xmlns:ahyp="http://schemas.microsoft.com/office/drawing/2018/hyperlinkcolor" val="tx"/>
                              </a:ext>
                            </a:extLst>
                          </a:hlinkClick>
                        </a:rPr>
                        <a:t> 4 manna trefjaglerbaðkar </a:t>
                      </a:r>
                      <a:r>
                        <a:rPr lang="en-US" sz="2000" kern="1200" dirty="0">
                          <a:solidFill>
                            <a:srgbClr val="494949"/>
                          </a:solidFill>
                          <a:latin typeface="+mn-lt"/>
                          <a:ea typeface="+mn-ea"/>
                          <a:cs typeface="+mn-cs"/>
                        </a:rPr>
                        <a:t>með ytri ofni. Premium allt að €4.219 fyrir</a:t>
                      </a:r>
                      <a:r>
                        <a:rPr lang="en-US" sz="2000" kern="1200" dirty="0">
                          <a:solidFill>
                            <a:srgbClr val="E96751"/>
                          </a:solidFill>
                          <a:latin typeface="+mn-lt"/>
                          <a:ea typeface="+mn-ea"/>
                          <a:cs typeface="+mn-cs"/>
                          <a:hlinkClick r:id="rId3">
                            <a:extLst>
                              <a:ext uri="{A12FA001-AC4F-418D-AE19-62706E023703}">
                                <ahyp:hlinkClr xmlns:ahyp="http://schemas.microsoft.com/office/drawing/2018/hyperlinkcolor" val="tx"/>
                              </a:ext>
                            </a:extLst>
                          </a:hlinkClick>
                        </a:rPr>
                        <a:t> 6 manna </a:t>
                      </a:r>
                      <a:r>
                        <a:rPr lang="en-US" sz="2000" kern="1200" dirty="0">
                          <a:solidFill>
                            <a:srgbClr val="494949"/>
                          </a:solidFill>
                          <a:latin typeface="+mn-lt"/>
                          <a:ea typeface="+mn-ea"/>
                          <a:cs typeface="+mn-cs"/>
                        </a:rPr>
                        <a:t>viðareldsbaðkar.</a:t>
                      </a:r>
                      <a:endParaRPr lang="en-IE" sz="2000" kern="1200" dirty="0">
                        <a:solidFill>
                          <a:srgbClr val="494949"/>
                        </a:solidFill>
                        <a:latin typeface="+mn-lt"/>
                        <a:ea typeface="+mn-ea"/>
                        <a:cs typeface="+mn-cs"/>
                      </a:endParaRP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342900" indent="-342900">
                        <a:buFont typeface="Arial" panose="020B0604020202020204" pitchFamily="34" charset="0"/>
                        <a:buChar char="•"/>
                      </a:pPr>
                      <a:r>
                        <a:rPr lang="en-US" sz="2000" b="1" dirty="0">
                          <a:solidFill>
                            <a:srgbClr val="494949"/>
                          </a:solidFill>
                        </a:rPr>
                        <a:t>Gjaldið aukagjald </a:t>
                      </a:r>
                      <a:r>
                        <a:rPr lang="en-US" sz="2000" dirty="0">
                          <a:solidFill>
                            <a:srgbClr val="494949"/>
                          </a:solidFill>
                        </a:rPr>
                        <a:t>(€30–€60 á nótt); bókið miðvikudvöl.</a:t>
                      </a:r>
                    </a:p>
                    <a:p>
                      <a:pPr marL="342900" indent="-342900">
                        <a:buFont typeface="Arial" panose="020B0604020202020204" pitchFamily="34" charset="0"/>
                        <a:buChar char="•"/>
                      </a:pPr>
                      <a:r>
                        <a:rPr lang="en-US" sz="2000" dirty="0">
                          <a:solidFill>
                            <a:srgbClr val="E96751"/>
                          </a:solidFill>
                          <a:hlinkClick r:id="rId4">
                            <a:extLst>
                              <a:ext uri="{A12FA001-AC4F-418D-AE19-62706E023703}">
                                <ahyp:hlinkClr xmlns:ahyp="http://schemas.microsoft.com/office/drawing/2018/hyperlinkcolor" val="tx"/>
                              </a:ext>
                            </a:extLst>
                          </a:hlinkClick>
                        </a:rPr>
                        <a:t>Baltresto </a:t>
                      </a:r>
                      <a:r>
                        <a:rPr lang="en-US" sz="2000" dirty="0">
                          <a:solidFill>
                            <a:srgbClr val="494949"/>
                          </a:solidFill>
                        </a:rPr>
                        <a:t>býður upp á úrval viðarkyndra heitabaða sem henta </a:t>
                      </a:r>
                      <a:r>
                        <a:rPr lang="en-US" sz="2000" b="1" dirty="0">
                          <a:solidFill>
                            <a:srgbClr val="494949"/>
                          </a:solidFill>
                        </a:rPr>
                        <a:t>mismunandi fjárhagsáætlunum </a:t>
                      </a:r>
                      <a:r>
                        <a:rPr lang="en-US" sz="2000" dirty="0">
                          <a:solidFill>
                            <a:srgbClr val="494949"/>
                          </a:solidFill>
                        </a:rPr>
                        <a:t>og stærðum.</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96561398"/>
                  </a:ext>
                </a:extLst>
              </a:tr>
              <a:tr h="334718">
                <a:tc>
                  <a:txBody>
                    <a:bodyPr/>
                    <a:lstStyle/>
                    <a:p>
                      <a:r>
                        <a:rPr lang="en-US" sz="2000" b="1" dirty="0">
                          <a:solidFill>
                            <a:schemeClr val="bg1"/>
                          </a:solidFill>
                        </a:rPr>
                        <a:t>Útisundsauna í skógi eða jurtasundsauna</a:t>
                      </a:r>
                      <a:endParaRPr lang="en-US" sz="2000" dirty="0">
                        <a:solidFill>
                          <a:schemeClr val="bg1"/>
                        </a:solidFill>
                      </a:endParaRP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solidFill>
                  </a:tcPr>
                </a:tc>
                <a:tc>
                  <a:txBody>
                    <a:bodyPr/>
                    <a:lstStyle/>
                    <a:p>
                      <a:r>
                        <a:rPr lang="en-IE" sz="2000" b="1" dirty="0">
                          <a:solidFill>
                            <a:srgbClr val="494949"/>
                          </a:solidFill>
                        </a:rPr>
                        <a:t>Endurheimtandi, ríkur af skynjunum og </a:t>
                      </a:r>
                      <a:r>
                        <a:rPr lang="en-IE" sz="2000" b="1" dirty="0" err="1">
                          <a:solidFill>
                            <a:srgbClr val="494949"/>
                          </a:solidFill>
                        </a:rPr>
                        <a:t>Instagram-vænn</a:t>
                      </a:r>
                      <a:r>
                        <a:rPr lang="en-IE" sz="2000" b="1" dirty="0">
                          <a:solidFill>
                            <a:srgbClr val="494949"/>
                          </a:solidFill>
                        </a:rPr>
                        <a:t>. </a:t>
                      </a:r>
                      <a:r>
                        <a:rPr lang="en-US" sz="2000" dirty="0">
                          <a:solidFill>
                            <a:srgbClr val="494949"/>
                          </a:solidFill>
                        </a:rPr>
                        <a:t>Bætið heilsulindarþjónustu ykkar og bjóðið gestum upp á slökun og heilsufarslega kosti.</a:t>
                      </a:r>
                      <a:endParaRPr lang="en-IE" sz="2000" dirty="0">
                        <a:solidFill>
                          <a:srgbClr val="494949"/>
                        </a:solidFill>
                      </a:endParaRP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000" b="1" dirty="0">
                          <a:solidFill>
                            <a:srgbClr val="494949"/>
                          </a:solidFill>
                        </a:rPr>
                        <a:t>€5.000–€12.000</a:t>
                      </a:r>
                    </a:p>
                    <a:p>
                      <a:r>
                        <a:rPr lang="en-IE" sz="2000" dirty="0">
                          <a:solidFill>
                            <a:srgbClr val="494949"/>
                          </a:solidFill>
                        </a:rPr>
                        <a:t>Grunnútgáfa </a:t>
                      </a:r>
                      <a:r>
                        <a:rPr lang="en-US" sz="2000" dirty="0">
                          <a:solidFill>
                            <a:srgbClr val="494949"/>
                          </a:solidFill>
                        </a:rPr>
                        <a:t>€1,830 fyrir</a:t>
                      </a:r>
                      <a:r>
                        <a:rPr lang="en-US" sz="2000" dirty="0">
                          <a:solidFill>
                            <a:srgbClr val="E96751"/>
                          </a:solidFill>
                          <a:hlinkClick r:id="rId4">
                            <a:extLst>
                              <a:ext uri="{A12FA001-AC4F-418D-AE19-62706E023703}">
                                <ahyp:hlinkClr xmlns:ahyp="http://schemas.microsoft.com/office/drawing/2018/hyperlinkcolor" val="tx"/>
                              </a:ext>
                            </a:extLst>
                          </a:hlinkClick>
                        </a:rPr>
                        <a:t> 2,3 m sauna </a:t>
                      </a:r>
                      <a:r>
                        <a:rPr lang="en-US" sz="2000" dirty="0">
                          <a:solidFill>
                            <a:srgbClr val="494949"/>
                          </a:solidFill>
                        </a:rPr>
                        <a:t>úr furu. </a:t>
                      </a:r>
                      <a:r>
                        <a:rPr lang="en-US" sz="2000" dirty="0">
                          <a:solidFill>
                            <a:srgbClr val="E96751"/>
                          </a:solidFill>
                          <a:hlinkClick r:id="rId5">
                            <a:extLst>
                              <a:ext uri="{A12FA001-AC4F-418D-AE19-62706E023703}">
                                <ahyp:hlinkClr xmlns:ahyp="http://schemas.microsoft.com/office/drawing/2018/hyperlinkcolor" val="tx"/>
                              </a:ext>
                            </a:extLst>
                          </a:hlinkClick>
                        </a:rPr>
                        <a:t>Millistigssvala tunnuútgáfa</a:t>
                      </a:r>
                      <a:r>
                        <a:rPr lang="en-US" sz="2000" dirty="0">
                          <a:solidFill>
                            <a:srgbClr val="E96751"/>
                          </a:solidFill>
                        </a:rPr>
                        <a:t>, </a:t>
                      </a:r>
                      <a:r>
                        <a:rPr lang="en-US" sz="2000" dirty="0">
                          <a:solidFill>
                            <a:srgbClr val="494949"/>
                          </a:solidFill>
                        </a:rPr>
                        <a:t>hentug fyrir €1,530, og </a:t>
                      </a:r>
                      <a:r>
                        <a:rPr lang="en-US" sz="2000" dirty="0">
                          <a:solidFill>
                            <a:srgbClr val="E96751"/>
                          </a:solidFill>
                          <a:hlinkClick r:id="rId6">
                            <a:extLst>
                              <a:ext uri="{A12FA001-AC4F-418D-AE19-62706E023703}">
                                <ahyp:hlinkClr xmlns:ahyp="http://schemas.microsoft.com/office/drawing/2018/hyperlinkcolor" val="tx"/>
                              </a:ext>
                            </a:extLst>
                          </a:hlinkClick>
                        </a:rPr>
                        <a:t>lúxusútgáfa </a:t>
                      </a:r>
                      <a:r>
                        <a:rPr lang="en-US" sz="2000" dirty="0">
                          <a:solidFill>
                            <a:srgbClr val="494949"/>
                          </a:solidFill>
                        </a:rPr>
                        <a:t>með víðsýnu útsýni og innbyggðum heitum pottum, um það bil </a:t>
                      </a:r>
                      <a:r>
                        <a:rPr lang="en-IE" sz="2000" dirty="0">
                          <a:solidFill>
                            <a:srgbClr val="494949"/>
                          </a:solidFill>
                        </a:rPr>
                        <a:t>€8,000</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342900" indent="-342900">
                        <a:buFont typeface="Arial" panose="020B0604020202020204" pitchFamily="34" charset="0"/>
                        <a:buChar char="•"/>
                      </a:pPr>
                      <a:r>
                        <a:rPr lang="en-US" sz="2000" dirty="0">
                          <a:solidFill>
                            <a:srgbClr val="494949"/>
                          </a:solidFill>
                        </a:rPr>
                        <a:t>Notaðu </a:t>
                      </a:r>
                      <a:r>
                        <a:rPr lang="en-US" sz="2000" b="1" dirty="0">
                          <a:solidFill>
                            <a:srgbClr val="494949"/>
                          </a:solidFill>
                        </a:rPr>
                        <a:t>viðarkyndis </a:t>
                      </a:r>
                      <a:r>
                        <a:rPr lang="en-US" sz="2000" dirty="0">
                          <a:solidFill>
                            <a:srgbClr val="494949"/>
                          </a:solidFill>
                        </a:rPr>
                        <a:t>saunakassa til að lækka rekstrarkostnað.</a:t>
                      </a:r>
                    </a:p>
                    <a:p>
                      <a:pPr marL="342900" indent="-342900">
                        <a:buFont typeface="Arial" panose="020B0604020202020204" pitchFamily="34" charset="0"/>
                        <a:buChar char="•"/>
                      </a:pPr>
                      <a:r>
                        <a:rPr lang="en-US" sz="2000" b="1" dirty="0">
                          <a:solidFill>
                            <a:srgbClr val="494949"/>
                          </a:solidFill>
                        </a:rPr>
                        <a:t>Factory Sale </a:t>
                      </a:r>
                      <a:r>
                        <a:rPr lang="en-US" sz="2000" dirty="0">
                          <a:solidFill>
                            <a:srgbClr val="494949"/>
                          </a:solidFill>
                        </a:rPr>
                        <a:t>býður upp á hagkvæmar útisaunur með ýmsum </a:t>
                      </a:r>
                      <a:r>
                        <a:rPr lang="en-US" sz="2000" dirty="0" err="1">
                          <a:solidFill>
                            <a:srgbClr val="494949"/>
                          </a:solidFill>
                        </a:rPr>
                        <a:t>sérsniðnum </a:t>
                      </a:r>
                      <a:r>
                        <a:rPr lang="en-US" sz="2000" dirty="0">
                          <a:solidFill>
                            <a:srgbClr val="494949"/>
                          </a:solidFill>
                        </a:rPr>
                        <a:t>valkostum.</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48312375"/>
                  </a:ext>
                </a:extLst>
              </a:tr>
            </a:tbl>
          </a:graphicData>
        </a:graphic>
      </p:graphicFrame>
      <p:sp>
        <p:nvSpPr>
          <p:cNvPr id="13" name="Text Placeholder 2">
            <a:extLst>
              <a:ext uri="{FF2B5EF4-FFF2-40B4-BE49-F238E27FC236}">
                <a16:creationId xmlns:a16="http://schemas.microsoft.com/office/drawing/2014/main" id="{31B813C8-8046-2CC7-DAF1-BDEB93A26656}"/>
              </a:ext>
            </a:extLst>
          </p:cNvPr>
          <p:cNvSpPr txBox="1">
            <a:spLocks/>
          </p:cNvSpPr>
          <p:nvPr/>
        </p:nvSpPr>
        <p:spPr>
          <a:xfrm>
            <a:off x="788656" y="218309"/>
            <a:ext cx="10936619" cy="803654"/>
          </a:xfrm>
          <a:prstGeom prst="rect">
            <a:avLst/>
          </a:prstGeom>
        </p:spPr>
        <p:txBody>
          <a:bodyPr>
            <a:noAutofit/>
          </a:bodyPr>
          <a:lstStyle>
            <a:lvl1pPr marL="0" indent="0" algn="l" defTabSz="914400" rtl="0" eaLnBrk="1" latinLnBrk="0" hangingPunct="1">
              <a:lnSpc>
                <a:spcPct val="100000"/>
              </a:lnSpc>
              <a:spcBef>
                <a:spcPts val="0"/>
              </a:spcBef>
              <a:buFont typeface="Arial" panose="020B0604020202020204" pitchFamily="34" charset="0"/>
              <a:buNone/>
              <a:defRPr sz="2800" b="1" i="0" kern="1200">
                <a:solidFill>
                  <a:srgbClr val="459597"/>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r>
              <a:rPr lang="en-US" dirty="0">
                <a:solidFill>
                  <a:srgbClr val="E96751"/>
                </a:solidFill>
              </a:rPr>
              <a:t>"Wow Factor 2 </a:t>
            </a:r>
            <a:r>
              <a:rPr lang="en-US" dirty="0"/>
              <a:t>– vellíðunarupplifanir sem heilla gesti</a:t>
            </a:r>
            <a:r>
              <a:rPr lang="en-US" dirty="0">
                <a:solidFill>
                  <a:srgbClr val="E96751"/>
                </a:solidFill>
              </a:rPr>
              <a:t>"</a:t>
            </a:r>
            <a:endParaRPr lang="en-IE" sz="2200" b="0" dirty="0">
              <a:solidFill>
                <a:srgbClr val="494949"/>
              </a:solidFill>
            </a:endParaRPr>
          </a:p>
        </p:txBody>
      </p:sp>
    </p:spTree>
    <p:extLst>
      <p:ext uri="{BB962C8B-B14F-4D97-AF65-F5344CB8AC3E}">
        <p14:creationId xmlns:p14="http://schemas.microsoft.com/office/powerpoint/2010/main" val="41099224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718AB6-BA99-141E-4E97-A812FF6928FD}"/>
            </a:ext>
          </a:extLst>
        </p:cNvPr>
        <p:cNvGrpSpPr/>
        <p:nvPr/>
      </p:nvGrpSpPr>
      <p:grpSpPr>
        <a:xfrm>
          <a:off x="0" y="0"/>
          <a:ext cx="0" cy="0"/>
          <a:chOff x="0" y="0"/>
          <a:chExt cx="0" cy="0"/>
        </a:xfrm>
      </p:grpSpPr>
      <p:graphicFrame>
        <p:nvGraphicFramePr>
          <p:cNvPr id="12" name="Table 11">
            <a:extLst>
              <a:ext uri="{FF2B5EF4-FFF2-40B4-BE49-F238E27FC236}">
                <a16:creationId xmlns:a16="http://schemas.microsoft.com/office/drawing/2014/main" id="{8E9EB0BA-28A2-A3AA-15AB-227BE6A34058}"/>
              </a:ext>
            </a:extLst>
          </p:cNvPr>
          <p:cNvGraphicFramePr>
            <a:graphicFrameLocks noGrp="1"/>
          </p:cNvGraphicFramePr>
          <p:nvPr>
            <p:extLst>
              <p:ext uri="{D42A27DB-BD31-4B8C-83A1-F6EECF244321}">
                <p14:modId xmlns:p14="http://schemas.microsoft.com/office/powerpoint/2010/main" val="3730359374"/>
              </p:ext>
            </p:extLst>
          </p:nvPr>
        </p:nvGraphicFramePr>
        <p:xfrm>
          <a:off x="355677" y="322669"/>
          <a:ext cx="11502948" cy="6239448"/>
        </p:xfrm>
        <a:graphic>
          <a:graphicData uri="http://schemas.openxmlformats.org/drawingml/2006/table">
            <a:tbl>
              <a:tblPr/>
              <a:tblGrid>
                <a:gridCol w="1882698">
                  <a:extLst>
                    <a:ext uri="{9D8B030D-6E8A-4147-A177-3AD203B41FA5}">
                      <a16:colId xmlns:a16="http://schemas.microsoft.com/office/drawing/2014/main" val="309896470"/>
                    </a:ext>
                  </a:extLst>
                </a:gridCol>
                <a:gridCol w="3276600">
                  <a:extLst>
                    <a:ext uri="{9D8B030D-6E8A-4147-A177-3AD203B41FA5}">
                      <a16:colId xmlns:a16="http://schemas.microsoft.com/office/drawing/2014/main" val="1438993730"/>
                    </a:ext>
                  </a:extLst>
                </a:gridCol>
                <a:gridCol w="3371850">
                  <a:extLst>
                    <a:ext uri="{9D8B030D-6E8A-4147-A177-3AD203B41FA5}">
                      <a16:colId xmlns:a16="http://schemas.microsoft.com/office/drawing/2014/main" val="1540451460"/>
                    </a:ext>
                  </a:extLst>
                </a:gridCol>
                <a:gridCol w="2971800">
                  <a:extLst>
                    <a:ext uri="{9D8B030D-6E8A-4147-A177-3AD203B41FA5}">
                      <a16:colId xmlns:a16="http://schemas.microsoft.com/office/drawing/2014/main" val="2174988297"/>
                    </a:ext>
                  </a:extLst>
                </a:gridCol>
              </a:tblGrid>
              <a:tr h="191268">
                <a:tc>
                  <a:txBody>
                    <a:bodyPr/>
                    <a:lstStyle/>
                    <a:p>
                      <a:pPr algn="ctr"/>
                      <a:r>
                        <a:rPr lang="en-IE" sz="2000" b="1" dirty="0">
                          <a:solidFill>
                            <a:schemeClr val="bg1"/>
                          </a:solidFill>
                        </a:rPr>
                        <a:t>Heilsulindarupplifun</a:t>
                      </a:r>
                      <a:endParaRPr lang="en-IE" sz="2000" dirty="0">
                        <a:solidFill>
                          <a:schemeClr val="bg1"/>
                        </a:solidFill>
                      </a:endParaRP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pPr algn="ctr"/>
                      <a:r>
                        <a:rPr lang="en-IE" sz="2000" b="1" dirty="0">
                          <a:solidFill>
                            <a:schemeClr val="bg1"/>
                          </a:solidFill>
                        </a:rPr>
                        <a:t>Af hverju er þetta "Vá"</a:t>
                      </a:r>
                      <a:endParaRPr lang="en-IE" sz="2000" dirty="0">
                        <a:solidFill>
                          <a:schemeClr val="bg1"/>
                        </a:solidFill>
                      </a:endParaRP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pPr algn="ctr"/>
                      <a:r>
                        <a:rPr lang="en-IE" sz="2000" b="1" dirty="0">
                          <a:solidFill>
                            <a:schemeClr val="bg1"/>
                          </a:solidFill>
                        </a:rPr>
                        <a:t>Verðbil (€)</a:t>
                      </a:r>
                      <a:endParaRPr lang="en-IE" sz="2000" dirty="0">
                        <a:solidFill>
                          <a:schemeClr val="bg1"/>
                        </a:solidFill>
                      </a:endParaRP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pPr algn="ctr"/>
                      <a:r>
                        <a:rPr lang="en-IE" sz="2000" b="1" dirty="0">
                          <a:solidFill>
                            <a:schemeClr val="bg1"/>
                          </a:solidFill>
                        </a:rPr>
                        <a:t>Fjármálaráð</a:t>
                      </a:r>
                      <a:endParaRPr lang="en-IE" sz="2000" dirty="0">
                        <a:solidFill>
                          <a:schemeClr val="bg1"/>
                        </a:solidFill>
                      </a:endParaRP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extLst>
                  <a:ext uri="{0D108BD9-81ED-4DB2-BD59-A6C34878D82A}">
                    <a16:rowId xmlns:a16="http://schemas.microsoft.com/office/drawing/2014/main" val="132935790"/>
                  </a:ext>
                </a:extLst>
              </a:tr>
              <a:tr h="478169">
                <a:tc>
                  <a:txBody>
                    <a:bodyPr/>
                    <a:lstStyle/>
                    <a:p>
                      <a:r>
                        <a:rPr lang="en-IE" sz="2000" b="1" dirty="0">
                          <a:solidFill>
                            <a:schemeClr val="bg1"/>
                          </a:solidFill>
                        </a:rPr>
                        <a:t>Leiðsögn um skógarbað </a:t>
                      </a:r>
                    </a:p>
                    <a:p>
                      <a:r>
                        <a:rPr lang="en-IE" sz="2000" b="1" dirty="0">
                          <a:solidFill>
                            <a:schemeClr val="bg1"/>
                          </a:solidFill>
                        </a:rPr>
                        <a:t>(</a:t>
                      </a:r>
                      <a:r>
                        <a:rPr lang="en-IE" sz="2000" b="1" dirty="0" err="1">
                          <a:solidFill>
                            <a:schemeClr val="bg1"/>
                          </a:solidFill>
                        </a:rPr>
                        <a:t>Shinrin-yoku</a:t>
                      </a:r>
                      <a:r>
                        <a:rPr lang="en-IE" sz="2000" b="1" dirty="0">
                          <a:solidFill>
                            <a:schemeClr val="bg1"/>
                          </a:solidFill>
                        </a:rPr>
                        <a:t>)</a:t>
                      </a:r>
                      <a:endParaRPr lang="en-IE" sz="2000" dirty="0">
                        <a:solidFill>
                          <a:schemeClr val="bg1"/>
                        </a:solidFill>
                      </a:endParaRP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59597"/>
                    </a:solidFill>
                  </a:tcPr>
                </a:tc>
                <a:tc>
                  <a:txBody>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b="1" dirty="0">
                          <a:solidFill>
                            <a:srgbClr val="494949"/>
                          </a:solidFill>
                        </a:rPr>
                        <a:t>Skógarbað </a:t>
                      </a:r>
                      <a:r>
                        <a:rPr lang="en-US" sz="2000" dirty="0">
                          <a:solidFill>
                            <a:srgbClr val="494949"/>
                          </a:solidFill>
                        </a:rPr>
                        <a:t>felur í sér dýfingar í náttúrulegu umhverfi sem stuðla að andlegri og líkamlegri vellíðan. Stuðlað af vísindum til að lækka kortisól; lágmarks innviðir nauðsynlegir.</a:t>
                      </a:r>
                    </a:p>
                    <a:p>
                      <a:pPr marL="342900" indent="-342900">
                        <a:buFont typeface="Arial" panose="020B0604020202020204" pitchFamily="34" charset="0"/>
                        <a:buChar char="•"/>
                      </a:pPr>
                      <a:r>
                        <a:rPr lang="en-US" sz="2000" b="1" kern="1200" dirty="0">
                          <a:solidFill>
                            <a:srgbClr val="494949"/>
                          </a:solidFill>
                          <a:latin typeface="+mn-lt"/>
                          <a:ea typeface="+mn-ea"/>
                          <a:cs typeface="+mn-cs"/>
                        </a:rPr>
                        <a:t>Utandyogagerðir </a:t>
                      </a:r>
                      <a:r>
                        <a:rPr lang="en-US" sz="2000" kern="1200" dirty="0">
                          <a:solidFill>
                            <a:srgbClr val="494949"/>
                          </a:solidFill>
                          <a:latin typeface="+mn-lt"/>
                          <a:ea typeface="+mn-ea"/>
                          <a:cs typeface="+mn-cs"/>
                        </a:rPr>
                        <a:t>bjóða gestum upp á friðsælt rými til jóga- og hugleiðslustunda, sem eykur heilsulindarþátt gistingarstaðarins.</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342900" indent="-342900">
                        <a:buFont typeface="Arial" panose="020B0604020202020204" pitchFamily="34" charset="0"/>
                        <a:buChar char="•"/>
                      </a:pPr>
                      <a:r>
                        <a:rPr lang="en-US" sz="2000" b="1" dirty="0">
                          <a:solidFill>
                            <a:srgbClr val="494949"/>
                          </a:solidFill>
                        </a:rPr>
                        <a:t>Skógarbað: €0–€300 </a:t>
                      </a:r>
                      <a:r>
                        <a:rPr lang="en-US" sz="2000" dirty="0">
                          <a:solidFill>
                            <a:srgbClr val="494949"/>
                          </a:solidFill>
                        </a:rPr>
                        <a:t>(þjálfun eða leiðsögumannsleiga). </a:t>
                      </a:r>
                      <a:r>
                        <a:rPr lang="en-US" sz="2000" dirty="0">
                          <a:solidFill>
                            <a:srgbClr val="E96751"/>
                          </a:solidFill>
                          <a:hlinkClick r:id="rId2">
                            <a:extLst>
                              <a:ext uri="{A12FA001-AC4F-418D-AE19-62706E023703}">
                                <ahyp:hlinkClr xmlns:ahyp="http://schemas.microsoft.com/office/drawing/2018/hyperlinkcolor" val="tx"/>
                              </a:ext>
                            </a:extLst>
                          </a:hlinkClick>
                        </a:rPr>
                        <a:t>Innblástur má fá </a:t>
                      </a:r>
                      <a:r>
                        <a:rPr lang="en-US" sz="2000" dirty="0">
                          <a:solidFill>
                            <a:srgbClr val="494949"/>
                          </a:solidFill>
                        </a:rPr>
                        <a:t>hjá Forest Bathing Switzerland, sem býður upp á leiðsagðar upplifanir og þjálfunaráætlanir.</a:t>
                      </a:r>
                    </a:p>
                    <a:p>
                      <a:pPr marL="342900" indent="-342900">
                        <a:buFont typeface="Arial" panose="020B0604020202020204" pitchFamily="34" charset="0"/>
                        <a:buChar char="•"/>
                      </a:pPr>
                      <a:r>
                        <a:rPr lang="en-US" sz="2000" b="1" kern="1200" dirty="0">
                          <a:solidFill>
                            <a:srgbClr val="E96751"/>
                          </a:solidFill>
                          <a:latin typeface="+mn-lt"/>
                          <a:ea typeface="+mn-ea"/>
                          <a:cs typeface="+mn-cs"/>
                          <a:hlinkClick r:id="rId3">
                            <a:extLst>
                              <a:ext uri="{A12FA001-AC4F-418D-AE19-62706E023703}">
                                <ahyp:hlinkClr xmlns:ahyp="http://schemas.microsoft.com/office/drawing/2018/hyperlinkcolor" val="tx"/>
                              </a:ext>
                            </a:extLst>
                          </a:hlinkClick>
                        </a:rPr>
                        <a:t>Gerð jóga-palls sjálfur</a:t>
                      </a:r>
                      <a:r>
                        <a:rPr lang="en-US" sz="2000" b="1" kern="1200" dirty="0">
                          <a:solidFill>
                            <a:srgbClr val="494949"/>
                          </a:solidFill>
                          <a:latin typeface="+mn-lt"/>
                          <a:ea typeface="+mn-ea"/>
                          <a:cs typeface="+mn-cs"/>
                        </a:rPr>
                        <a:t>: </a:t>
                      </a:r>
                      <a:r>
                        <a:rPr lang="en-US" sz="2000" kern="1200" dirty="0">
                          <a:solidFill>
                            <a:srgbClr val="494949"/>
                          </a:solidFill>
                          <a:latin typeface="+mn-lt"/>
                          <a:ea typeface="+mn-ea"/>
                          <a:cs typeface="+mn-cs"/>
                        </a:rPr>
                        <a:t>Kostnaður við efni er á bilinu 15–60 evrur á fermetra, eftir tegund viðar. Til dæmis kostar sökkt furuviður um 15 evrur á m², en sedrusviður um 40 evrur á m². </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342900" indent="-342900">
                        <a:buFont typeface="Arial" panose="020B0604020202020204" pitchFamily="34" charset="0"/>
                        <a:buChar char="•"/>
                      </a:pPr>
                      <a:r>
                        <a:rPr lang="en-US" sz="2000" b="1" dirty="0">
                          <a:solidFill>
                            <a:srgbClr val="494949"/>
                          </a:solidFill>
                        </a:rPr>
                        <a:t>Samstarf </a:t>
                      </a:r>
                      <a:r>
                        <a:rPr lang="en-US" sz="2000" dirty="0">
                          <a:solidFill>
                            <a:srgbClr val="494949"/>
                          </a:solidFill>
                        </a:rPr>
                        <a:t>við vottaða leiðsögumenn eða þjálfa starfsfólk.</a:t>
                      </a:r>
                    </a:p>
                    <a:p>
                      <a:pPr marL="342900" indent="-342900">
                        <a:buFont typeface="Arial" panose="020B0604020202020204" pitchFamily="34" charset="0"/>
                        <a:buChar char="•"/>
                      </a:pPr>
                      <a:r>
                        <a:rPr lang="en-US" sz="2000" dirty="0">
                          <a:solidFill>
                            <a:srgbClr val="494949"/>
                          </a:solidFill>
                        </a:rPr>
                        <a:t>Nýtðu þér </a:t>
                      </a:r>
                      <a:r>
                        <a:rPr lang="en-US" sz="2000" b="1" dirty="0">
                          <a:solidFill>
                            <a:srgbClr val="494949"/>
                          </a:solidFill>
                        </a:rPr>
                        <a:t>núverandi skógi vaxin svæði </a:t>
                      </a:r>
                      <a:r>
                        <a:rPr lang="en-US" sz="2000" dirty="0">
                          <a:solidFill>
                            <a:srgbClr val="494949"/>
                          </a:solidFill>
                        </a:rPr>
                        <a:t>eða búa til náttúrustíga á lóðinni þinni.</a:t>
                      </a:r>
                    </a:p>
                    <a:p>
                      <a:pPr marL="342900" indent="-342900">
                        <a:buFont typeface="Arial" panose="020B0604020202020204" pitchFamily="34" charset="0"/>
                        <a:buChar char="•"/>
                      </a:pPr>
                      <a:r>
                        <a:rPr lang="en-IE" sz="2000" dirty="0">
                          <a:solidFill>
                            <a:srgbClr val="494949"/>
                          </a:solidFill>
                        </a:rPr>
                        <a:t>Veljið </a:t>
                      </a:r>
                      <a:r>
                        <a:rPr lang="en-IE" sz="2000" b="1" dirty="0">
                          <a:solidFill>
                            <a:srgbClr val="494949"/>
                          </a:solidFill>
                        </a:rPr>
                        <a:t>endingargóð og veðruþolin efni.</a:t>
                      </a:r>
                    </a:p>
                    <a:p>
                      <a:pPr marL="342900" indent="-342900">
                        <a:buFont typeface="Arial" panose="020B0604020202020204" pitchFamily="34" charset="0"/>
                        <a:buChar char="•"/>
                      </a:pPr>
                      <a:r>
                        <a:rPr lang="en-US" sz="2000" dirty="0">
                          <a:solidFill>
                            <a:srgbClr val="494949"/>
                          </a:solidFill>
                        </a:rPr>
                        <a:t>Íhugaðu </a:t>
                      </a:r>
                      <a:r>
                        <a:rPr lang="en-US" sz="2000" b="1" dirty="0">
                          <a:solidFill>
                            <a:srgbClr val="494949"/>
                          </a:solidFill>
                        </a:rPr>
                        <a:t>að bæta við </a:t>
                      </a:r>
                      <a:r>
                        <a:rPr lang="en-US" sz="2000" dirty="0">
                          <a:solidFill>
                            <a:srgbClr val="494949"/>
                          </a:solidFill>
                        </a:rPr>
                        <a:t>skuggamyndanir eða pergólur til þæginda og notkunar allt árið.</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61243724"/>
                  </a:ext>
                </a:extLst>
              </a:tr>
              <a:tr h="478169">
                <a:tc>
                  <a:txBody>
                    <a:bodyPr/>
                    <a:lstStyle/>
                    <a:p>
                      <a:r>
                        <a:rPr lang="en-US" sz="2000" b="1" dirty="0">
                          <a:solidFill>
                            <a:schemeClr val="bg1"/>
                          </a:solidFill>
                        </a:rPr>
                        <a:t>Hljóðbað eða hugleiðsludómur</a:t>
                      </a:r>
                      <a:endParaRPr lang="en-US" sz="2000" dirty="0">
                        <a:solidFill>
                          <a:schemeClr val="bg1"/>
                        </a:solidFill>
                      </a:endParaRP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59597"/>
                    </a:solidFill>
                  </a:tcPr>
                </a:tc>
                <a:tc>
                  <a:txBody>
                    <a:bodyPr/>
                    <a:lstStyle/>
                    <a:p>
                      <a:r>
                        <a:rPr lang="en-US" sz="2000" dirty="0">
                          <a:solidFill>
                            <a:srgbClr val="494949"/>
                          </a:solidFill>
                        </a:rPr>
                        <a:t>Einstakur, dýptarupplifunar-heilsulindartrendi; höfðar til </a:t>
                      </a:r>
                      <a:r>
                        <a:rPr lang="en-US" sz="2000" dirty="0" err="1">
                          <a:solidFill>
                            <a:srgbClr val="494949"/>
                          </a:solidFill>
                        </a:rPr>
                        <a:t>ferðalanga sem ferðast </a:t>
                      </a:r>
                      <a:r>
                        <a:rPr lang="en-US" sz="2000" dirty="0">
                          <a:solidFill>
                            <a:srgbClr val="494949"/>
                          </a:solidFill>
                        </a:rPr>
                        <a:t>einir og í hópum</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000" dirty="0">
                          <a:solidFill>
                            <a:srgbClr val="494949"/>
                          </a:solidFill>
                        </a:rPr>
                        <a:t>€2.000–€6.000 í uppsetningu</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a:solidFill>
                            <a:srgbClr val="494949"/>
                          </a:solidFill>
                        </a:rPr>
                        <a:t>Skipuleggðu helgarúttektir til að auka tekjur utan háannatíma</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8322247"/>
                  </a:ext>
                </a:extLst>
              </a:tr>
            </a:tbl>
          </a:graphicData>
        </a:graphic>
      </p:graphicFrame>
    </p:spTree>
    <p:extLst>
      <p:ext uri="{BB962C8B-B14F-4D97-AF65-F5344CB8AC3E}">
        <p14:creationId xmlns:p14="http://schemas.microsoft.com/office/powerpoint/2010/main" val="783044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E2C2D9-893B-B190-9C9F-4036BB69F488}"/>
            </a:ext>
          </a:extLst>
        </p:cNvPr>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C3067F8E-D066-F3DF-CC15-203C2C18E55A}"/>
              </a:ext>
            </a:extLst>
          </p:cNvPr>
          <p:cNvGraphicFramePr>
            <a:graphicFrameLocks noGrp="1"/>
          </p:cNvGraphicFramePr>
          <p:nvPr>
            <p:extLst>
              <p:ext uri="{D42A27DB-BD31-4B8C-83A1-F6EECF244321}">
                <p14:modId xmlns:p14="http://schemas.microsoft.com/office/powerpoint/2010/main" val="3337558917"/>
              </p:ext>
            </p:extLst>
          </p:nvPr>
        </p:nvGraphicFramePr>
        <p:xfrm>
          <a:off x="231852" y="22375"/>
          <a:ext cx="11502948" cy="6813249"/>
        </p:xfrm>
        <a:graphic>
          <a:graphicData uri="http://schemas.openxmlformats.org/drawingml/2006/table">
            <a:tbl>
              <a:tblPr/>
              <a:tblGrid>
                <a:gridCol w="2520873">
                  <a:extLst>
                    <a:ext uri="{9D8B030D-6E8A-4147-A177-3AD203B41FA5}">
                      <a16:colId xmlns:a16="http://schemas.microsoft.com/office/drawing/2014/main" val="377391700"/>
                    </a:ext>
                  </a:extLst>
                </a:gridCol>
                <a:gridCol w="2867025">
                  <a:extLst>
                    <a:ext uri="{9D8B030D-6E8A-4147-A177-3AD203B41FA5}">
                      <a16:colId xmlns:a16="http://schemas.microsoft.com/office/drawing/2014/main" val="2884507378"/>
                    </a:ext>
                  </a:extLst>
                </a:gridCol>
                <a:gridCol w="3676650">
                  <a:extLst>
                    <a:ext uri="{9D8B030D-6E8A-4147-A177-3AD203B41FA5}">
                      <a16:colId xmlns:a16="http://schemas.microsoft.com/office/drawing/2014/main" val="352796901"/>
                    </a:ext>
                  </a:extLst>
                </a:gridCol>
                <a:gridCol w="2438400">
                  <a:extLst>
                    <a:ext uri="{9D8B030D-6E8A-4147-A177-3AD203B41FA5}">
                      <a16:colId xmlns:a16="http://schemas.microsoft.com/office/drawing/2014/main" val="2704711080"/>
                    </a:ext>
                  </a:extLst>
                </a:gridCol>
              </a:tblGrid>
              <a:tr h="478169">
                <a:tc>
                  <a:txBody>
                    <a:bodyPr/>
                    <a:lstStyle/>
                    <a:p>
                      <a:pPr algn="ctr"/>
                      <a:r>
                        <a:rPr lang="en-IE" sz="2000" b="1" dirty="0">
                          <a:solidFill>
                            <a:schemeClr val="bg1"/>
                          </a:solidFill>
                        </a:rPr>
                        <a:t>Heilsulindarupplifun</a:t>
                      </a:r>
                      <a:endParaRPr lang="en-IE" sz="2000" dirty="0">
                        <a:solidFill>
                          <a:schemeClr val="bg1"/>
                        </a:solidFill>
                      </a:endParaRP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pPr algn="ctr"/>
                      <a:r>
                        <a:rPr lang="en-IE" sz="2000" b="1" dirty="0">
                          <a:solidFill>
                            <a:schemeClr val="bg1"/>
                          </a:solidFill>
                        </a:rPr>
                        <a:t>Af hverju er þetta "Vá"</a:t>
                      </a:r>
                      <a:endParaRPr lang="en-IE" sz="2000" dirty="0">
                        <a:solidFill>
                          <a:schemeClr val="bg1"/>
                        </a:solidFill>
                      </a:endParaRP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pPr algn="ctr"/>
                      <a:r>
                        <a:rPr lang="en-IE" sz="2000" b="1" dirty="0">
                          <a:solidFill>
                            <a:schemeClr val="bg1"/>
                          </a:solidFill>
                        </a:rPr>
                        <a:t>Verðbil (€)</a:t>
                      </a:r>
                      <a:endParaRPr lang="en-IE" sz="2000" dirty="0">
                        <a:solidFill>
                          <a:schemeClr val="bg1"/>
                        </a:solidFill>
                      </a:endParaRP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pPr algn="ctr"/>
                      <a:r>
                        <a:rPr lang="en-IE" sz="2000" b="1" dirty="0">
                          <a:solidFill>
                            <a:schemeClr val="bg1"/>
                          </a:solidFill>
                        </a:rPr>
                        <a:t>Fjármálaráð</a:t>
                      </a:r>
                      <a:endParaRPr lang="en-IE" sz="2000" dirty="0">
                        <a:solidFill>
                          <a:schemeClr val="bg1"/>
                        </a:solidFill>
                      </a:endParaRP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extLst>
                  <a:ext uri="{0D108BD9-81ED-4DB2-BD59-A6C34878D82A}">
                    <a16:rowId xmlns:a16="http://schemas.microsoft.com/office/drawing/2014/main" val="612961301"/>
                  </a:ext>
                </a:extLst>
              </a:tr>
              <a:tr h="478169">
                <a:tc>
                  <a:txBody>
                    <a:bodyPr/>
                    <a:lstStyle/>
                    <a:p>
                      <a:r>
                        <a:rPr lang="en-US" sz="2000" b="1" dirty="0">
                          <a:solidFill>
                            <a:schemeClr val="bg1"/>
                          </a:solidFill>
                        </a:rPr>
                        <a:t>Stjörnuathugunarvettvangar + stafrænar afeiturhús</a:t>
                      </a:r>
                      <a:endParaRPr lang="en-US" sz="2000" dirty="0">
                        <a:solidFill>
                          <a:schemeClr val="bg1"/>
                        </a:solidFill>
                      </a:endParaRP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59597"/>
                    </a:solidFill>
                  </a:tcPr>
                </a:tc>
                <a:tc>
                  <a:txBody>
                    <a:bodyPr/>
                    <a:lstStyle/>
                    <a:p>
                      <a:r>
                        <a:rPr lang="en-US" sz="2000" dirty="0">
                          <a:solidFill>
                            <a:srgbClr val="494949"/>
                          </a:solidFill>
                        </a:rPr>
                        <a:t>Sameinar náttúrulega lotningu og tækjalausa kyrrð</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b="1" dirty="0">
                          <a:solidFill>
                            <a:srgbClr val="494949"/>
                          </a:solidFill>
                        </a:rPr>
                        <a:t>€1.000–€4.000 </a:t>
                      </a:r>
                      <a:r>
                        <a:rPr lang="en-US" sz="2000" dirty="0">
                          <a:solidFill>
                            <a:srgbClr val="494949"/>
                          </a:solidFill>
                        </a:rPr>
                        <a:t>fyrir uppfærslu á pall eða kofa</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a:solidFill>
                            <a:srgbClr val="494949"/>
                          </a:solidFill>
                        </a:rPr>
                        <a:t>Dregur að sér pör og vellíðunarleitendur með hærra næturverði</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82638561"/>
                  </a:ext>
                </a:extLst>
              </a:tr>
              <a:tr h="478169">
                <a:tc>
                  <a:txBody>
                    <a:bodyPr/>
                    <a:lstStyle/>
                    <a:p>
                      <a:r>
                        <a:rPr lang="en-US" sz="2000" b="1" dirty="0">
                          <a:solidFill>
                            <a:schemeClr val="bg1"/>
                          </a:solidFill>
                        </a:rPr>
                        <a:t>Upplifanir með lífrænum mat </a:t>
                      </a:r>
                      <a:r>
                        <a:rPr lang="en-US" sz="2000" dirty="0">
                          <a:solidFill>
                            <a:schemeClr val="bg1"/>
                          </a:solidFill>
                        </a:rPr>
                        <a:t>(garðar á staðnum, tínaferðir)</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59597"/>
                    </a:solidFill>
                  </a:tcPr>
                </a:tc>
                <a:tc>
                  <a:txBody>
                    <a:bodyPr/>
                    <a:lstStyle/>
                    <a:p>
                      <a:r>
                        <a:rPr lang="en-US" sz="2000" dirty="0">
                          <a:solidFill>
                            <a:srgbClr val="494949"/>
                          </a:solidFill>
                        </a:rPr>
                        <a:t>Skapar tengsl við staðinn og stuðlar að heilbrigðu líferni</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b="1" dirty="0">
                          <a:solidFill>
                            <a:srgbClr val="494949"/>
                          </a:solidFill>
                        </a:rPr>
                        <a:t>€1.500–€5.000 </a:t>
                      </a:r>
                      <a:r>
                        <a:rPr lang="en-US" sz="2000" dirty="0">
                          <a:solidFill>
                            <a:srgbClr val="494949"/>
                          </a:solidFill>
                        </a:rPr>
                        <a:t>eftir umfangi</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a:solidFill>
                            <a:srgbClr val="494949"/>
                          </a:solidFill>
                        </a:rPr>
                        <a:t>Samstarf við staðbundna matreiðslumenn eða bjóðið upp á DIY garðkassa</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8835682"/>
                  </a:ext>
                </a:extLst>
              </a:tr>
              <a:tr h="478169">
                <a:tc>
                  <a:txBody>
                    <a:bodyPr/>
                    <a:lstStyle/>
                    <a:p>
                      <a:r>
                        <a:rPr lang="en-US" sz="2000" b="1" dirty="0">
                          <a:solidFill>
                            <a:schemeClr val="bg1"/>
                          </a:solidFill>
                        </a:rPr>
                        <a:t>Útandyogapallar með útsýni yfir náttúruna</a:t>
                      </a:r>
                      <a:endParaRPr lang="en-US" sz="2000" dirty="0">
                        <a:solidFill>
                          <a:schemeClr val="bg1"/>
                        </a:solidFill>
                      </a:endParaRP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59597"/>
                    </a:solidFill>
                  </a:tcPr>
                </a:tc>
                <a:tc>
                  <a:txBody>
                    <a:bodyPr/>
                    <a:lstStyle/>
                    <a:p>
                      <a:r>
                        <a:rPr lang="en-US" sz="2000">
                          <a:solidFill>
                            <a:srgbClr val="494949"/>
                          </a:solidFill>
                        </a:rPr>
                        <a:t>Fridstillt rými + lágmarksinnviðir + mikil verðmæti</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000" b="1" dirty="0">
                          <a:solidFill>
                            <a:srgbClr val="494949"/>
                          </a:solidFill>
                        </a:rPr>
                        <a:t>€500–€2,000</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a:solidFill>
                            <a:srgbClr val="494949"/>
                          </a:solidFill>
                        </a:rPr>
                        <a:t>Bjóðið upp á jóga-sett eða sjálfskipulagðar æfingar til að draga úr starfsmannaþörf</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54010233"/>
                  </a:ext>
                </a:extLst>
              </a:tr>
              <a:tr h="478169">
                <a:tc>
                  <a:txBody>
                    <a:bodyPr/>
                    <a:lstStyle/>
                    <a:p>
                      <a:r>
                        <a:rPr lang="en-IE" sz="2000" b="1" dirty="0">
                          <a:solidFill>
                            <a:schemeClr val="bg1"/>
                          </a:solidFill>
                        </a:rPr>
                        <a:t>Ilmkjarnaolía svefnaritúalar </a:t>
                      </a:r>
                      <a:r>
                        <a:rPr lang="en-IE" sz="2000" dirty="0">
                          <a:solidFill>
                            <a:schemeClr val="bg1"/>
                          </a:solidFill>
                        </a:rPr>
                        <a:t>(t.d. koddaskvettur, ilmkjarnaolíur)</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59597"/>
                    </a:solidFill>
                  </a:tcPr>
                </a:tc>
                <a:tc>
                  <a:txBody>
                    <a:bodyPr/>
                    <a:lstStyle/>
                    <a:p>
                      <a:r>
                        <a:rPr lang="en-US" sz="2000">
                          <a:solidFill>
                            <a:srgbClr val="494949"/>
                          </a:solidFill>
                        </a:rPr>
                        <a:t>Eykur upplifaða umönnun og gæði hvíldar</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000" b="1" dirty="0">
                          <a:solidFill>
                            <a:srgbClr val="494949"/>
                          </a:solidFill>
                        </a:rPr>
                        <a:t>€5–€15 á herbergi/á dvöl</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a:solidFill>
                            <a:srgbClr val="494949"/>
                          </a:solidFill>
                        </a:rPr>
                        <a:t>Greiða má valfrjálst uppfærslugjald eða innifela í aukagjaldi</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72801759"/>
                  </a:ext>
                </a:extLst>
              </a:tr>
              <a:tr h="478169">
                <a:tc>
                  <a:txBody>
                    <a:bodyPr/>
                    <a:lstStyle/>
                    <a:p>
                      <a:r>
                        <a:rPr lang="en-US" sz="2000" b="1" dirty="0">
                          <a:solidFill>
                            <a:schemeClr val="bg1"/>
                          </a:solidFill>
                        </a:rPr>
                        <a:t>Köld dýfingarbað, ísbað eða útisturtur</a:t>
                      </a:r>
                      <a:endParaRPr lang="en-US" sz="2000" dirty="0">
                        <a:solidFill>
                          <a:schemeClr val="bg1"/>
                        </a:solidFill>
                      </a:endParaRP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59597"/>
                    </a:solidFill>
                  </a:tcPr>
                </a:tc>
                <a:tc>
                  <a:txBody>
                    <a:bodyPr/>
                    <a:lstStyle/>
                    <a:p>
                      <a:r>
                        <a:rPr lang="en-US" sz="2000" b="1" dirty="0">
                          <a:solidFill>
                            <a:srgbClr val="494949"/>
                          </a:solidFill>
                        </a:rPr>
                        <a:t>Tengist norrænu vellíðan og náttúrulegu þoli. </a:t>
                      </a:r>
                      <a:r>
                        <a:rPr lang="en-US" sz="2000" dirty="0">
                          <a:solidFill>
                            <a:srgbClr val="494949"/>
                          </a:solidFill>
                        </a:rPr>
                        <a:t>Kalda dýfingarlaugarnar eru notaðar í vatnsmeðferð, stuðla að vöðvaherðingu og efla blóðrás.</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E" sz="2000" dirty="0">
                          <a:solidFill>
                            <a:srgbClr val="E96751"/>
                          </a:solidFill>
                          <a:hlinkClick r:id="rId2">
                            <a:extLst>
                              <a:ext uri="{A12FA001-AC4F-418D-AE19-62706E023703}">
                                <ahyp:hlinkClr xmlns:ahyp="http://schemas.microsoft.com/office/drawing/2018/hyperlinkcolor" val="tx"/>
                              </a:ext>
                            </a:extLst>
                          </a:hlinkClick>
                        </a:rPr>
                        <a:t>€500–€3,000 </a:t>
                      </a:r>
                      <a:r>
                        <a:rPr lang="en-US" sz="2000" b="1" dirty="0">
                          <a:solidFill>
                            <a:srgbClr val="494949"/>
                          </a:solidFill>
                        </a:rPr>
                        <a:t>Grunnlíkön </a:t>
                      </a:r>
                      <a:r>
                        <a:rPr lang="en-US" sz="2000" dirty="0">
                          <a:solidFill>
                            <a:srgbClr val="494949"/>
                          </a:solidFill>
                        </a:rPr>
                        <a:t>€890+, einmanna glerfiberbaðkar. </a:t>
                      </a:r>
                      <a:r>
                        <a:rPr lang="en-US" sz="2000" b="1" dirty="0">
                          <a:solidFill>
                            <a:srgbClr val="494949"/>
                          </a:solidFill>
                        </a:rPr>
                        <a:t>Miðstig €1,270+, </a:t>
                      </a:r>
                      <a:r>
                        <a:rPr lang="en-US" sz="2000" dirty="0">
                          <a:solidFill>
                            <a:srgbClr val="494949"/>
                          </a:solidFill>
                        </a:rPr>
                        <a:t>tveggja manna glerfiberbaðkar. </a:t>
                      </a:r>
                      <a:r>
                        <a:rPr lang="en-US" sz="2000" b="1" dirty="0">
                          <a:solidFill>
                            <a:srgbClr val="494949"/>
                          </a:solidFill>
                        </a:rPr>
                        <a:t>Lúxus </a:t>
                      </a:r>
                      <a:r>
                        <a:rPr lang="en-US" sz="2000" dirty="0">
                          <a:solidFill>
                            <a:srgbClr val="E96751"/>
                          </a:solidFill>
                          <a:hlinkClick r:id="rId3">
                            <a:extLst>
                              <a:ext uri="{A12FA001-AC4F-418D-AE19-62706E023703}">
                                <ahyp:hlinkClr xmlns:ahyp="http://schemas.microsoft.com/office/drawing/2018/hyperlinkcolor" val="tx"/>
                              </a:ext>
                            </a:extLst>
                          </a:hlinkClick>
                        </a:rPr>
                        <a:t>€7,199 </a:t>
                      </a:r>
                      <a:r>
                        <a:rPr lang="en-US" sz="2000" dirty="0">
                          <a:solidFill>
                            <a:srgbClr val="494949"/>
                          </a:solidFill>
                        </a:rPr>
                        <a:t>fyrir ryðfrí stálbaðkar með innbyggðum vatnskælum.</a:t>
                      </a:r>
                    </a:p>
                    <a:p>
                      <a:endParaRPr lang="en-IE" sz="2000" dirty="0">
                        <a:solidFill>
                          <a:srgbClr val="494949"/>
                        </a:solidFill>
                      </a:endParaRP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a:solidFill>
                            <a:srgbClr val="494949"/>
                          </a:solidFill>
                        </a:rPr>
                        <a:t>Samsett með gufubaði eða heitum potta pakka fyrir andstæðumeðferð.</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54403529"/>
                  </a:ext>
                </a:extLst>
              </a:tr>
            </a:tbl>
          </a:graphicData>
        </a:graphic>
      </p:graphicFrame>
    </p:spTree>
    <p:extLst>
      <p:ext uri="{BB962C8B-B14F-4D97-AF65-F5344CB8AC3E}">
        <p14:creationId xmlns:p14="http://schemas.microsoft.com/office/powerpoint/2010/main" val="23316988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206104-6021-192D-3443-90CEF96847F4}"/>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8666935D-C803-117A-D95D-DC2EE8362A2E}"/>
              </a:ext>
            </a:extLst>
          </p:cNvPr>
          <p:cNvSpPr>
            <a:spLocks noGrp="1"/>
          </p:cNvSpPr>
          <p:nvPr>
            <p:ph type="body" sz="quarter" idx="16"/>
          </p:nvPr>
        </p:nvSpPr>
        <p:spPr>
          <a:xfrm>
            <a:off x="788656" y="218309"/>
            <a:ext cx="10936619" cy="803654"/>
          </a:xfrm>
        </p:spPr>
        <p:txBody>
          <a:bodyPr/>
          <a:lstStyle/>
          <a:p>
            <a:pPr fontAlgn="base"/>
            <a:r>
              <a:rPr lang="en-US" dirty="0"/>
              <a:t>"</a:t>
            </a:r>
            <a:r>
              <a:rPr lang="en-US" dirty="0">
                <a:solidFill>
                  <a:srgbClr val="E96751"/>
                </a:solidFill>
              </a:rPr>
              <a:t>Wow Factor 2 </a:t>
            </a:r>
            <a:r>
              <a:rPr lang="en-US" dirty="0"/>
              <a:t>– Framtíðin er vellíðan" </a:t>
            </a:r>
            <a:r>
              <a:rPr lang="en-US" sz="2200" b="0" dirty="0">
                <a:solidFill>
                  <a:srgbClr val="494949"/>
                </a:solidFill>
              </a:rPr>
              <a:t>með áætluðum kostnaði, þar sem við á, og fjárhagslegum athugasemdum til að styðja við upplýsta fjárhagsáætlun fyrir Epic dvöl þína.</a:t>
            </a:r>
            <a:endParaRPr lang="en-IE" sz="2200" b="0" dirty="0">
              <a:solidFill>
                <a:srgbClr val="494949"/>
              </a:solidFill>
            </a:endParaRPr>
          </a:p>
        </p:txBody>
      </p:sp>
      <p:graphicFrame>
        <p:nvGraphicFramePr>
          <p:cNvPr id="4" name="Table 3">
            <a:extLst>
              <a:ext uri="{FF2B5EF4-FFF2-40B4-BE49-F238E27FC236}">
                <a16:creationId xmlns:a16="http://schemas.microsoft.com/office/drawing/2014/main" id="{483931C1-148D-B23B-4C1C-EF44C3C219BE}"/>
              </a:ext>
            </a:extLst>
          </p:cNvPr>
          <p:cNvGraphicFramePr>
            <a:graphicFrameLocks noGrp="1"/>
          </p:cNvGraphicFramePr>
          <p:nvPr>
            <p:extLst>
              <p:ext uri="{D42A27DB-BD31-4B8C-83A1-F6EECF244321}">
                <p14:modId xmlns:p14="http://schemas.microsoft.com/office/powerpoint/2010/main" val="4063194582"/>
              </p:ext>
            </p:extLst>
          </p:nvPr>
        </p:nvGraphicFramePr>
        <p:xfrm>
          <a:off x="381000" y="1111661"/>
          <a:ext cx="11430000" cy="2287176"/>
        </p:xfrm>
        <a:graphic>
          <a:graphicData uri="http://schemas.openxmlformats.org/drawingml/2006/table">
            <a:tbl>
              <a:tblPr/>
              <a:tblGrid>
                <a:gridCol w="3810000">
                  <a:extLst>
                    <a:ext uri="{9D8B030D-6E8A-4147-A177-3AD203B41FA5}">
                      <a16:colId xmlns:a16="http://schemas.microsoft.com/office/drawing/2014/main" val="1667850104"/>
                    </a:ext>
                  </a:extLst>
                </a:gridCol>
                <a:gridCol w="3048000">
                  <a:extLst>
                    <a:ext uri="{9D8B030D-6E8A-4147-A177-3AD203B41FA5}">
                      <a16:colId xmlns:a16="http://schemas.microsoft.com/office/drawing/2014/main" val="1096652529"/>
                    </a:ext>
                  </a:extLst>
                </a:gridCol>
                <a:gridCol w="4572000">
                  <a:extLst>
                    <a:ext uri="{9D8B030D-6E8A-4147-A177-3AD203B41FA5}">
                      <a16:colId xmlns:a16="http://schemas.microsoft.com/office/drawing/2014/main" val="1591915374"/>
                    </a:ext>
                  </a:extLst>
                </a:gridCol>
              </a:tblGrid>
              <a:tr h="204769">
                <a:tc>
                  <a:txBody>
                    <a:bodyPr/>
                    <a:lstStyle/>
                    <a:p>
                      <a:pPr algn="ctr"/>
                      <a:r>
                        <a:rPr lang="en-IE" sz="2000" b="1" dirty="0">
                          <a:solidFill>
                            <a:schemeClr val="bg1"/>
                          </a:solidFill>
                        </a:rPr>
                        <a:t>Aðgerð</a:t>
                      </a:r>
                    </a:p>
                  </a:txBody>
                  <a:tcPr marL="51192" marR="51192" marT="25596" marB="255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pPr algn="ctr"/>
                      <a:r>
                        <a:rPr lang="en-IE" sz="2000" b="1" dirty="0">
                          <a:solidFill>
                            <a:schemeClr val="bg1"/>
                          </a:solidFill>
                        </a:rPr>
                        <a:t>Áætlað kostnaðarbili (€)</a:t>
                      </a:r>
                    </a:p>
                  </a:txBody>
                  <a:tcPr marL="51192" marR="51192" marT="25596" marB="255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pPr algn="ctr"/>
                      <a:r>
                        <a:rPr lang="en-IE" sz="2000" b="1" dirty="0">
                          <a:solidFill>
                            <a:schemeClr val="bg1"/>
                          </a:solidFill>
                        </a:rPr>
                        <a:t>Fjármagnslegir ávinningar</a:t>
                      </a:r>
                    </a:p>
                  </a:txBody>
                  <a:tcPr marL="51192" marR="51192" marT="25596" marB="255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extLst>
                  <a:ext uri="{0D108BD9-81ED-4DB2-BD59-A6C34878D82A}">
                    <a16:rowId xmlns:a16="http://schemas.microsoft.com/office/drawing/2014/main" val="1823736260"/>
                  </a:ext>
                </a:extLst>
              </a:tr>
              <a:tr h="665499">
                <a:tc>
                  <a:txBody>
                    <a:bodyPr/>
                    <a:lstStyle/>
                    <a:p>
                      <a:r>
                        <a:rPr lang="en-IE" sz="2000" b="1" dirty="0">
                          <a:solidFill>
                            <a:schemeClr val="bg1"/>
                          </a:solidFill>
                        </a:rPr>
                        <a:t>Búðu til stafræna afeitrunarupplifun </a:t>
                      </a:r>
                      <a:r>
                        <a:rPr lang="en-IE" sz="2000" dirty="0">
                          <a:solidFill>
                            <a:schemeClr val="bg1"/>
                          </a:solidFill>
                        </a:rPr>
                        <a:t>(t.d. sumarhús </a:t>
                      </a:r>
                      <a:r>
                        <a:rPr lang="en-IE" sz="2000" dirty="0" err="1">
                          <a:solidFill>
                            <a:schemeClr val="bg1"/>
                          </a:solidFill>
                        </a:rPr>
                        <a:t>án WiFi</a:t>
                      </a:r>
                      <a:r>
                        <a:rPr lang="en-IE" sz="2000" dirty="0">
                          <a:solidFill>
                            <a:schemeClr val="bg1"/>
                          </a:solidFill>
                        </a:rPr>
                        <a:t>, náttúrudagbókarbúnað)</a:t>
                      </a:r>
                    </a:p>
                  </a:txBody>
                  <a:tcPr marL="51192" marR="51192" marT="25596" marB="255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59597"/>
                    </a:solidFill>
                  </a:tcPr>
                </a:tc>
                <a:tc>
                  <a:txBody>
                    <a:bodyPr/>
                    <a:lstStyle/>
                    <a:p>
                      <a:r>
                        <a:rPr lang="en-IE" sz="2000">
                          <a:solidFill>
                            <a:srgbClr val="494949"/>
                          </a:solidFill>
                        </a:rPr>
                        <a:t>€200–€500 á einingu</a:t>
                      </a:r>
                    </a:p>
                  </a:txBody>
                  <a:tcPr marL="51192" marR="51192" marT="25596" marB="255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a:solidFill>
                            <a:srgbClr val="494949"/>
                          </a:solidFill>
                        </a:rPr>
                        <a:t>Vaxandi stefna. Markaðssett sem "meðvituð dvöl". Minni tækni = lægri innviðakostnaður, hærra skynjað verðmæti.</a:t>
                      </a:r>
                    </a:p>
                  </a:txBody>
                  <a:tcPr marL="51192" marR="51192" marT="25596" marB="255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61798155"/>
                  </a:ext>
                </a:extLst>
              </a:tr>
              <a:tr h="511922">
                <a:tc>
                  <a:txBody>
                    <a:bodyPr/>
                    <a:lstStyle/>
                    <a:p>
                      <a:r>
                        <a:rPr lang="en-IE" sz="2000" b="1" dirty="0">
                          <a:solidFill>
                            <a:schemeClr val="bg1"/>
                          </a:solidFill>
                        </a:rPr>
                        <a:t>Slökunarsvæði utandyra </a:t>
                      </a:r>
                      <a:r>
                        <a:rPr lang="en-IE" sz="2000" dirty="0">
                          <a:solidFill>
                            <a:schemeClr val="bg1"/>
                          </a:solidFill>
                        </a:rPr>
                        <a:t>(t.d. hengirúm, bálstaðir, kryddjurtagarðar)</a:t>
                      </a:r>
                    </a:p>
                  </a:txBody>
                  <a:tcPr marL="51192" marR="51192" marT="25596" marB="255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59597"/>
                    </a:solidFill>
                  </a:tcPr>
                </a:tc>
                <a:tc>
                  <a:txBody>
                    <a:bodyPr/>
                    <a:lstStyle/>
                    <a:p>
                      <a:r>
                        <a:rPr lang="en-IE" sz="2000" dirty="0">
                          <a:solidFill>
                            <a:srgbClr val="494949"/>
                          </a:solidFill>
                        </a:rPr>
                        <a:t>€500–€2.500</a:t>
                      </a:r>
                    </a:p>
                  </a:txBody>
                  <a:tcPr marL="51192" marR="51192" marT="25596" marB="255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a:solidFill>
                            <a:srgbClr val="494949"/>
                          </a:solidFill>
                        </a:rPr>
                        <a:t>Getur verið ódýrt og haft mikil áhrif. Bæta útlit og þægindi gesta á sama tíma og umsagnir batna.</a:t>
                      </a:r>
                    </a:p>
                  </a:txBody>
                  <a:tcPr marL="51192" marR="51192" marT="25596" marB="2559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73890921"/>
                  </a:ext>
                </a:extLst>
              </a:tr>
            </a:tbl>
          </a:graphicData>
        </a:graphic>
      </p:graphicFrame>
      <p:sp>
        <p:nvSpPr>
          <p:cNvPr id="6" name="TextBox 5">
            <a:extLst>
              <a:ext uri="{FF2B5EF4-FFF2-40B4-BE49-F238E27FC236}">
                <a16:creationId xmlns:a16="http://schemas.microsoft.com/office/drawing/2014/main" id="{235AE7FC-3323-65FD-8A84-521C0F7886DC}"/>
              </a:ext>
            </a:extLst>
          </p:cNvPr>
          <p:cNvSpPr txBox="1"/>
          <p:nvPr/>
        </p:nvSpPr>
        <p:spPr>
          <a:xfrm>
            <a:off x="381000" y="3551985"/>
            <a:ext cx="11430000" cy="3200876"/>
          </a:xfrm>
          <a:prstGeom prst="rect">
            <a:avLst/>
          </a:prstGeom>
          <a:noFill/>
        </p:spPr>
        <p:txBody>
          <a:bodyPr wrap="square">
            <a:spAutoFit/>
          </a:bodyPr>
          <a:lstStyle/>
          <a:p>
            <a:pPr marL="342900" indent="-342900">
              <a:spcAft>
                <a:spcPts val="600"/>
              </a:spcAft>
              <a:buFont typeface="Wingdings" panose="05000000000000000000" pitchFamily="2" charset="2"/>
              <a:buChar char="ü"/>
            </a:pPr>
            <a:r>
              <a:rPr lang="en-US" sz="2200" b="1" dirty="0">
                <a:solidFill>
                  <a:srgbClr val="E96751"/>
                </a:solidFill>
              </a:rPr>
              <a:t>Fjármálaráð</a:t>
            </a:r>
          </a:p>
          <a:p>
            <a:pPr marL="342900" indent="-342900">
              <a:spcAft>
                <a:spcPts val="600"/>
              </a:spcAft>
              <a:buFont typeface="Wingdings" panose="05000000000000000000" pitchFamily="2" charset="2"/>
              <a:buChar char="v"/>
            </a:pPr>
            <a:r>
              <a:rPr lang="en-US" sz="2000" b="1" dirty="0">
                <a:solidFill>
                  <a:srgbClr val="E96751"/>
                </a:solidFill>
              </a:rPr>
              <a:t>Markmiðsprísun: </a:t>
            </a:r>
            <a:r>
              <a:rPr lang="en-US" sz="2000" dirty="0">
                <a:solidFill>
                  <a:srgbClr val="494949"/>
                </a:solidFill>
              </a:rPr>
              <a:t>Heilsumiðuð gististaðir geta </a:t>
            </a:r>
            <a:r>
              <a:rPr lang="en-US" sz="2000" b="1" dirty="0">
                <a:solidFill>
                  <a:srgbClr val="494949"/>
                </a:solidFill>
              </a:rPr>
              <a:t>krafist 20–50% hærri verðs </a:t>
            </a:r>
            <a:r>
              <a:rPr lang="en-US" sz="2000" dirty="0">
                <a:solidFill>
                  <a:srgbClr val="494949"/>
                </a:solidFill>
              </a:rPr>
              <a:t>en hefðbundnir gististaðir.</a:t>
            </a:r>
          </a:p>
          <a:p>
            <a:pPr marL="342900" indent="-342900">
              <a:spcAft>
                <a:spcPts val="600"/>
              </a:spcAft>
              <a:buFont typeface="Wingdings" panose="05000000000000000000" pitchFamily="2" charset="2"/>
              <a:buChar char="v"/>
            </a:pPr>
            <a:r>
              <a:rPr lang="en-US" sz="2000" b="1" dirty="0">
                <a:solidFill>
                  <a:srgbClr val="E96751"/>
                </a:solidFill>
              </a:rPr>
              <a:t>Aukinn nýtingarhlutfall: </a:t>
            </a:r>
            <a:r>
              <a:rPr lang="en-US" sz="2000" dirty="0">
                <a:solidFill>
                  <a:srgbClr val="494949"/>
                </a:solidFill>
              </a:rPr>
              <a:t>Utandyra baðaðstaðir (t.d. heitir pottar) eru lykilatriði við bókanir – oft </a:t>
            </a:r>
            <a:r>
              <a:rPr lang="en-US" sz="2000" b="1" dirty="0">
                <a:solidFill>
                  <a:srgbClr val="494949"/>
                </a:solidFill>
              </a:rPr>
              <a:t>auka þeir nýtingarhlutfall um 15–25% allt árið um kring.</a:t>
            </a:r>
          </a:p>
          <a:p>
            <a:pPr marL="342900" indent="-342900">
              <a:spcAft>
                <a:spcPts val="600"/>
              </a:spcAft>
              <a:buFont typeface="Wingdings" panose="05000000000000000000" pitchFamily="2" charset="2"/>
              <a:buChar char="v"/>
            </a:pPr>
            <a:r>
              <a:rPr lang="en-US" sz="2000" b="1" dirty="0">
                <a:solidFill>
                  <a:srgbClr val="E96751"/>
                </a:solidFill>
              </a:rPr>
              <a:t>Styrkir og fjármögnun: </a:t>
            </a:r>
            <a:r>
              <a:rPr lang="en-US" sz="2000" dirty="0">
                <a:solidFill>
                  <a:srgbClr val="E96751"/>
                </a:solidFill>
              </a:rPr>
              <a:t>Sumir </a:t>
            </a:r>
            <a:r>
              <a:rPr lang="en-US" sz="2000" dirty="0">
                <a:solidFill>
                  <a:srgbClr val="494949"/>
                </a:solidFill>
              </a:rPr>
              <a:t>LEADER- og sveitamenntunarsjóðir styðja vellíðunarátök sem tengjast náttúru og heilsu.</a:t>
            </a:r>
          </a:p>
          <a:p>
            <a:pPr marL="342900" indent="-342900">
              <a:spcAft>
                <a:spcPts val="600"/>
              </a:spcAft>
              <a:buFont typeface="Wingdings" panose="05000000000000000000" pitchFamily="2" charset="2"/>
              <a:buChar char="v"/>
            </a:pPr>
            <a:r>
              <a:rPr lang="en-US" sz="2000" b="1" dirty="0">
                <a:solidFill>
                  <a:srgbClr val="E96751"/>
                </a:solidFill>
              </a:rPr>
              <a:t>Kynntu "siðferðismerkið" þitt: </a:t>
            </a:r>
            <a:r>
              <a:rPr lang="en-US" sz="2000" dirty="0">
                <a:solidFill>
                  <a:srgbClr val="494949"/>
                </a:solidFill>
              </a:rPr>
              <a:t>Lýstu sjálfbærnivenjum skýrt á vefsíðunni þinni, bjóðu upp á staðbundin baðvörumerki og leggðu áherslu á samstarf við samfélagið.</a:t>
            </a:r>
            <a:endParaRPr lang="en-IE" sz="2000" dirty="0">
              <a:solidFill>
                <a:srgbClr val="494949"/>
              </a:solidFill>
            </a:endParaRPr>
          </a:p>
        </p:txBody>
      </p:sp>
    </p:spTree>
    <p:extLst>
      <p:ext uri="{BB962C8B-B14F-4D97-AF65-F5344CB8AC3E}">
        <p14:creationId xmlns:p14="http://schemas.microsoft.com/office/powerpoint/2010/main" val="23856584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667212EA-BCE4-7CFA-5E06-8AC411745F68}"/>
              </a:ext>
            </a:extLst>
          </p:cNvPr>
          <p:cNvPicPr>
            <a:picLocks noGrp="1" noChangeAspect="1"/>
          </p:cNvPicPr>
          <p:nvPr>
            <p:ph type="pic" sz="quarter" idx="73"/>
          </p:nvPr>
        </p:nvPicPr>
        <p:blipFill>
          <a:blip r:embed="rId2"/>
          <a:srcRect t="5684" b="5684"/>
          <a:stretch>
            <a:fillRect/>
          </a:stretch>
        </p:blipFill>
        <p:spPr/>
      </p:pic>
      <p:sp>
        <p:nvSpPr>
          <p:cNvPr id="3" name="Text Placeholder 2">
            <a:extLst>
              <a:ext uri="{FF2B5EF4-FFF2-40B4-BE49-F238E27FC236}">
                <a16:creationId xmlns:a16="http://schemas.microsoft.com/office/drawing/2014/main" id="{2CA043CB-173E-B788-8F46-7CFFF5BECC68}"/>
              </a:ext>
            </a:extLst>
          </p:cNvPr>
          <p:cNvSpPr>
            <a:spLocks noGrp="1"/>
          </p:cNvSpPr>
          <p:nvPr>
            <p:ph type="body" sz="quarter" idx="42"/>
          </p:nvPr>
        </p:nvSpPr>
        <p:spPr/>
        <p:txBody>
          <a:bodyPr/>
          <a:lstStyle/>
          <a:p>
            <a:r>
              <a:rPr lang="en-GB"/>
              <a:t>HOLLAND</a:t>
            </a:r>
          </a:p>
        </p:txBody>
      </p:sp>
      <p:pic>
        <p:nvPicPr>
          <p:cNvPr id="14" name="Picture Placeholder 13">
            <a:extLst>
              <a:ext uri="{FF2B5EF4-FFF2-40B4-BE49-F238E27FC236}">
                <a16:creationId xmlns:a16="http://schemas.microsoft.com/office/drawing/2014/main" id="{5482526D-3A71-6F54-841E-65B812CEB9B0}"/>
              </a:ext>
            </a:extLst>
          </p:cNvPr>
          <p:cNvPicPr>
            <a:picLocks noGrp="1" noChangeAspect="1"/>
          </p:cNvPicPr>
          <p:nvPr>
            <p:ph type="pic" sz="quarter" idx="74"/>
          </p:nvPr>
        </p:nvPicPr>
        <p:blipFill>
          <a:blip r:embed="rId3"/>
          <a:srcRect t="5421" b="5421"/>
          <a:stretch>
            <a:fillRect/>
          </a:stretch>
        </p:blipFill>
        <p:spPr/>
      </p:pic>
      <p:pic>
        <p:nvPicPr>
          <p:cNvPr id="12" name="Picture Placeholder 11">
            <a:extLst>
              <a:ext uri="{FF2B5EF4-FFF2-40B4-BE49-F238E27FC236}">
                <a16:creationId xmlns:a16="http://schemas.microsoft.com/office/drawing/2014/main" id="{9BC4F8C2-9DB1-3117-CB37-8ECD11075E4F}"/>
              </a:ext>
            </a:extLst>
          </p:cNvPr>
          <p:cNvPicPr>
            <a:picLocks noGrp="1" noChangeAspect="1"/>
          </p:cNvPicPr>
          <p:nvPr>
            <p:ph type="pic" sz="quarter" idx="75"/>
          </p:nvPr>
        </p:nvPicPr>
        <p:blipFill>
          <a:blip r:embed="rId4"/>
          <a:srcRect t="254" b="254"/>
          <a:stretch>
            <a:fillRect/>
          </a:stretch>
        </p:blipFill>
        <p:spPr/>
      </p:pic>
      <p:pic>
        <p:nvPicPr>
          <p:cNvPr id="16" name="Picture Placeholder 15">
            <a:extLst>
              <a:ext uri="{FF2B5EF4-FFF2-40B4-BE49-F238E27FC236}">
                <a16:creationId xmlns:a16="http://schemas.microsoft.com/office/drawing/2014/main" id="{ADBE5D15-9040-6118-0F68-FC86283C4BAE}"/>
              </a:ext>
            </a:extLst>
          </p:cNvPr>
          <p:cNvPicPr>
            <a:picLocks noGrp="1" noChangeAspect="1"/>
          </p:cNvPicPr>
          <p:nvPr>
            <p:ph type="pic" sz="quarter" idx="76"/>
          </p:nvPr>
        </p:nvPicPr>
        <p:blipFill>
          <a:blip r:embed="rId5"/>
          <a:srcRect t="5944" b="5944"/>
          <a:stretch>
            <a:fillRect/>
          </a:stretch>
        </p:blipFill>
        <p:spPr/>
      </p:pic>
      <p:sp>
        <p:nvSpPr>
          <p:cNvPr id="7" name="Text Placeholder 6">
            <a:extLst>
              <a:ext uri="{FF2B5EF4-FFF2-40B4-BE49-F238E27FC236}">
                <a16:creationId xmlns:a16="http://schemas.microsoft.com/office/drawing/2014/main" id="{C140A5BC-E742-77D0-11E1-7886935519C1}"/>
              </a:ext>
            </a:extLst>
          </p:cNvPr>
          <p:cNvSpPr>
            <a:spLocks noGrp="1"/>
          </p:cNvSpPr>
          <p:nvPr>
            <p:ph type="body" sz="quarter" idx="65"/>
          </p:nvPr>
        </p:nvSpPr>
        <p:spPr/>
        <p:txBody>
          <a:bodyPr/>
          <a:lstStyle/>
          <a:p>
            <a:r>
              <a:rPr lang="en-GB"/>
              <a:t>Ljósmynd: BUNK Hotel Amsterdam, Niðurlönd</a:t>
            </a:r>
          </a:p>
        </p:txBody>
      </p:sp>
      <p:pic>
        <p:nvPicPr>
          <p:cNvPr id="8" name="Picture 7">
            <a:extLst>
              <a:ext uri="{FF2B5EF4-FFF2-40B4-BE49-F238E27FC236}">
                <a16:creationId xmlns:a16="http://schemas.microsoft.com/office/drawing/2014/main" id="{5BA5478C-16D0-0DBA-E31C-95B22D5BFE7D}"/>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1526982" y="2943054"/>
            <a:ext cx="665023" cy="399014"/>
          </a:xfrm>
          <a:prstGeom prst="rect">
            <a:avLst/>
          </a:prstGeom>
        </p:spPr>
      </p:pic>
    </p:spTree>
    <p:extLst>
      <p:ext uri="{BB962C8B-B14F-4D97-AF65-F5344CB8AC3E}">
        <p14:creationId xmlns:p14="http://schemas.microsoft.com/office/powerpoint/2010/main" val="12230483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E74118-1EA5-F0AB-5D56-ABBD97F36F20}"/>
            </a:ext>
          </a:extLst>
        </p:cNvPr>
        <p:cNvGrpSpPr/>
        <p:nvPr/>
      </p:nvGrpSpPr>
      <p:grpSpPr>
        <a:xfrm>
          <a:off x="0" y="0"/>
          <a:ext cx="0" cy="0"/>
          <a:chOff x="0" y="0"/>
          <a:chExt cx="0" cy="0"/>
        </a:xfrm>
      </p:grpSpPr>
      <p:sp>
        <p:nvSpPr>
          <p:cNvPr id="13" name="Text Placeholder 2">
            <a:extLst>
              <a:ext uri="{FF2B5EF4-FFF2-40B4-BE49-F238E27FC236}">
                <a16:creationId xmlns:a16="http://schemas.microsoft.com/office/drawing/2014/main" id="{E318996B-BAEA-B0A4-9C46-A2B1C9AEC102}"/>
              </a:ext>
            </a:extLst>
          </p:cNvPr>
          <p:cNvSpPr txBox="1">
            <a:spLocks/>
          </p:cNvSpPr>
          <p:nvPr/>
        </p:nvSpPr>
        <p:spPr>
          <a:xfrm>
            <a:off x="4148214" y="196156"/>
            <a:ext cx="6815061" cy="3499183"/>
          </a:xfrm>
          <a:prstGeom prst="rect">
            <a:avLst/>
          </a:prstGeom>
        </p:spPr>
        <p:txBody>
          <a:bodyPr anchor="t">
            <a:noAutofit/>
          </a:bodyPr>
          <a:lstStyle>
            <a:lvl1pPr marL="0" indent="0" algn="l" defTabSz="914400" rtl="0" eaLnBrk="1" latinLnBrk="0" hangingPunct="1">
              <a:lnSpc>
                <a:spcPts val="2520"/>
              </a:lnSpc>
              <a:spcBef>
                <a:spcPts val="0"/>
              </a:spcBef>
              <a:buFont typeface="Arial" panose="020B0604020202020204" pitchFamily="34" charset="0"/>
              <a:buNone/>
              <a:defRPr sz="28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fontAlgn="base">
              <a:lnSpc>
                <a:spcPct val="100000"/>
              </a:lnSpc>
              <a:spcAft>
                <a:spcPts val="1200"/>
              </a:spcAft>
              <a:buFont typeface="Wingdings" panose="05000000000000000000" pitchFamily="2" charset="2"/>
              <a:buChar char="v"/>
            </a:pPr>
            <a:r>
              <a:rPr lang="en-US" sz="2400" dirty="0">
                <a:solidFill>
                  <a:srgbClr val="494949"/>
                </a:solidFill>
              </a:rPr>
              <a:t>Þetta þýðir oft </a:t>
            </a:r>
            <a:r>
              <a:rPr lang="en-US" sz="2400" b="1" dirty="0" err="1">
                <a:solidFill>
                  <a:srgbClr val="494949"/>
                </a:solidFill>
              </a:rPr>
              <a:t>að nýta </a:t>
            </a:r>
            <a:r>
              <a:rPr lang="en-US" sz="2400" b="1" dirty="0">
                <a:solidFill>
                  <a:srgbClr val="494949"/>
                </a:solidFill>
              </a:rPr>
              <a:t>sér einstaka eiginleika</a:t>
            </a:r>
            <a:r>
              <a:rPr lang="en-US" sz="2400" dirty="0">
                <a:solidFill>
                  <a:srgbClr val="494949"/>
                </a:solidFill>
              </a:rPr>
              <a:t>: stórkostlegt útsýni, nánd við náttúruna, næði eða nýstárleika. </a:t>
            </a:r>
          </a:p>
          <a:p>
            <a:pPr marL="342900" indent="-342900" fontAlgn="base">
              <a:lnSpc>
                <a:spcPct val="100000"/>
              </a:lnSpc>
              <a:spcAft>
                <a:spcPts val="1200"/>
              </a:spcAft>
              <a:buFont typeface="Wingdings" panose="05000000000000000000" pitchFamily="2" charset="2"/>
              <a:buChar char="v"/>
            </a:pPr>
            <a:r>
              <a:rPr lang="en-US" sz="2400" dirty="0">
                <a:solidFill>
                  <a:srgbClr val="494949"/>
                </a:solidFill>
              </a:rPr>
              <a:t>Hugsaðu um hvað </a:t>
            </a:r>
            <a:r>
              <a:rPr lang="en-US" sz="2400" b="1" dirty="0">
                <a:solidFill>
                  <a:srgbClr val="494949"/>
                </a:solidFill>
              </a:rPr>
              <a:t>markhópurinn</a:t>
            </a:r>
            <a:r>
              <a:rPr lang="en-US" sz="2400" dirty="0">
                <a:solidFill>
                  <a:srgbClr val="494949"/>
                </a:solidFill>
              </a:rPr>
              <a:t> þinn </a:t>
            </a:r>
            <a:r>
              <a:rPr lang="en-US" sz="2400" b="1" dirty="0">
                <a:solidFill>
                  <a:srgbClr val="494949"/>
                </a:solidFill>
              </a:rPr>
              <a:t>vill: </a:t>
            </a:r>
            <a:r>
              <a:rPr lang="en-US" sz="2400" dirty="0">
                <a:solidFill>
                  <a:srgbClr val="494949"/>
                </a:solidFill>
              </a:rPr>
              <a:t>stjörnuathugendur kunna að meta stað með dökkum himni; fjölskyldur kunna að vilja náttúrustíga á staðnum. Hugsaðu um hvað þú getur skapað á staðnum? Hvernig geturðu tengst staðbundnum fyrirtækjum, umhverfi og athöfnum?</a:t>
            </a:r>
          </a:p>
          <a:p>
            <a:pPr marL="342900" indent="-342900" fontAlgn="base">
              <a:lnSpc>
                <a:spcPct val="100000"/>
              </a:lnSpc>
              <a:spcAft>
                <a:spcPts val="1200"/>
              </a:spcAft>
              <a:buFont typeface="Wingdings" panose="05000000000000000000" pitchFamily="2" charset="2"/>
              <a:buChar char="v"/>
            </a:pPr>
            <a:r>
              <a:rPr lang="en-US" sz="2400" dirty="0">
                <a:solidFill>
                  <a:srgbClr val="494949"/>
                </a:solidFill>
              </a:rPr>
              <a:t>Samræmdu </a:t>
            </a:r>
            <a:r>
              <a:rPr lang="en-US" sz="2400" b="1" dirty="0">
                <a:solidFill>
                  <a:srgbClr val="494949"/>
                </a:solidFill>
              </a:rPr>
              <a:t>eiginleika staðarins við þemað þitt </a:t>
            </a:r>
            <a:r>
              <a:rPr lang="en-US" sz="2400" dirty="0">
                <a:solidFill>
                  <a:srgbClr val="494949"/>
                </a:solidFill>
              </a:rPr>
              <a:t>– til dæmis markaðssetur </a:t>
            </a:r>
            <a:r>
              <a:rPr lang="en-US" sz="2400" dirty="0">
                <a:solidFill>
                  <a:srgbClr val="E96751"/>
                </a:solidFill>
              </a:rPr>
              <a:t>Slóvenía </a:t>
            </a:r>
            <a:r>
              <a:rPr lang="en-US" sz="2400" dirty="0">
                <a:solidFill>
                  <a:srgbClr val="494949"/>
                </a:solidFill>
              </a:rPr>
              <a:t>glamping sem lúxus- og náttúrusamsölu, svo staðir þar innihalda oft spa-þætti í skógarumhverfi. Í </a:t>
            </a:r>
            <a:r>
              <a:rPr lang="en-US" sz="2400" dirty="0">
                <a:solidFill>
                  <a:srgbClr val="E96751"/>
                </a:solidFill>
              </a:rPr>
              <a:t>Ítalíu </a:t>
            </a:r>
            <a:r>
              <a:rPr lang="en-US" sz="2400" dirty="0">
                <a:solidFill>
                  <a:srgbClr val="494949"/>
                </a:solidFill>
              </a:rPr>
              <a:t>getur "albergo diffuso" (dreift hótel) komið gestum fyrir í ekta þorpsheimilum, </a:t>
            </a:r>
            <a:r>
              <a:rPr lang="en-US" sz="2400" dirty="0" err="1">
                <a:solidFill>
                  <a:srgbClr val="494949"/>
                </a:solidFill>
              </a:rPr>
              <a:t>með áherslu á </a:t>
            </a:r>
            <a:r>
              <a:rPr lang="en-US" sz="2400" dirty="0">
                <a:solidFill>
                  <a:srgbClr val="494949"/>
                </a:solidFill>
              </a:rPr>
              <a:t>menningu og samfélag fremur en einangrun.</a:t>
            </a:r>
          </a:p>
          <a:p>
            <a:pPr marL="342900" indent="-342900" fontAlgn="base">
              <a:lnSpc>
                <a:spcPct val="100000"/>
              </a:lnSpc>
              <a:spcAft>
                <a:spcPts val="1200"/>
              </a:spcAft>
              <a:buFont typeface="Wingdings" panose="05000000000000000000" pitchFamily="2" charset="2"/>
              <a:buChar char="v"/>
            </a:pPr>
            <a:endParaRPr lang="en-US" sz="2400" b="1" i="1" dirty="0">
              <a:solidFill>
                <a:srgbClr val="494949"/>
              </a:solidFill>
            </a:endParaRPr>
          </a:p>
        </p:txBody>
      </p:sp>
      <p:pic>
        <p:nvPicPr>
          <p:cNvPr id="15" name="Picture Placeholder 14" descr="A building with a mirror on the outside&#10;&#10;AI-generated content may be incorrect.">
            <a:extLst>
              <a:ext uri="{FF2B5EF4-FFF2-40B4-BE49-F238E27FC236}">
                <a16:creationId xmlns:a16="http://schemas.microsoft.com/office/drawing/2014/main" id="{4EE717A4-A215-6C62-EC8E-1414F114D901}"/>
              </a:ext>
            </a:extLst>
          </p:cNvPr>
          <p:cNvPicPr>
            <a:picLocks noGrp="1" noChangeAspect="1"/>
          </p:cNvPicPr>
          <p:nvPr>
            <p:ph type="pic" sz="quarter" idx="10"/>
          </p:nvPr>
        </p:nvPicPr>
        <p:blipFill>
          <a:blip r:embed="rId2"/>
          <a:srcRect t="7323" b="7323"/>
          <a:stretch>
            <a:fillRect/>
          </a:stretch>
        </p:blipFill>
        <p:spPr/>
      </p:pic>
      <p:sp>
        <p:nvSpPr>
          <p:cNvPr id="4" name="Slide Number Placeholder 5">
            <a:extLst>
              <a:ext uri="{FF2B5EF4-FFF2-40B4-BE49-F238E27FC236}">
                <a16:creationId xmlns:a16="http://schemas.microsoft.com/office/drawing/2014/main" id="{825274EB-1049-A752-F063-F4AC8F41B5BF}"/>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2</a:t>
            </a:fld>
            <a:endParaRPr lang="fr-CA" dirty="0"/>
          </a:p>
        </p:txBody>
      </p:sp>
      <p:sp>
        <p:nvSpPr>
          <p:cNvPr id="6" name="Text Placeholder 5">
            <a:extLst>
              <a:ext uri="{FF2B5EF4-FFF2-40B4-BE49-F238E27FC236}">
                <a16:creationId xmlns:a16="http://schemas.microsoft.com/office/drawing/2014/main" id="{0908FA3C-FFC3-6233-882B-A38CD20237E3}"/>
              </a:ext>
            </a:extLst>
          </p:cNvPr>
          <p:cNvSpPr>
            <a:spLocks noGrp="1"/>
          </p:cNvSpPr>
          <p:nvPr>
            <p:ph type="body" sz="quarter" idx="18"/>
          </p:nvPr>
        </p:nvSpPr>
        <p:spPr>
          <a:xfrm>
            <a:off x="664593" y="2291368"/>
            <a:ext cx="2877175" cy="1049221"/>
          </a:xfrm>
        </p:spPr>
        <p:txBody>
          <a:bodyPr/>
          <a:lstStyle/>
          <a:p>
            <a:pPr algn="ctr"/>
            <a:r>
              <a:rPr lang="en-IE" b="0" dirty="0"/>
              <a:t>Gerðu gistingu þína að meira en bara stað til að sofa!</a:t>
            </a:r>
          </a:p>
        </p:txBody>
      </p:sp>
      <p:sp>
        <p:nvSpPr>
          <p:cNvPr id="5" name="Slide Number Placeholder 5">
            <a:extLst>
              <a:ext uri="{FF2B5EF4-FFF2-40B4-BE49-F238E27FC236}">
                <a16:creationId xmlns:a16="http://schemas.microsoft.com/office/drawing/2014/main" id="{144844A5-E4C9-0704-2219-4496B4CB8EEC}"/>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2</a:t>
            </a:fld>
            <a:endParaRPr lang="fr-CA" dirty="0"/>
          </a:p>
        </p:txBody>
      </p:sp>
      <p:sp>
        <p:nvSpPr>
          <p:cNvPr id="2" name="Slide Number Placeholder 5">
            <a:extLst>
              <a:ext uri="{FF2B5EF4-FFF2-40B4-BE49-F238E27FC236}">
                <a16:creationId xmlns:a16="http://schemas.microsoft.com/office/drawing/2014/main" id="{4D6C6801-6BE8-46AE-6384-D854F0B9B171}"/>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2</a:t>
            </a:fld>
            <a:endParaRPr lang="fr-CA" dirty="0"/>
          </a:p>
        </p:txBody>
      </p:sp>
      <p:sp>
        <p:nvSpPr>
          <p:cNvPr id="3" name="Rectangle: Rounded Corners 2">
            <a:extLst>
              <a:ext uri="{FF2B5EF4-FFF2-40B4-BE49-F238E27FC236}">
                <a16:creationId xmlns:a16="http://schemas.microsoft.com/office/drawing/2014/main" id="{5F819437-5CB7-41D7-AC8F-6F1E89B3355E}"/>
              </a:ext>
            </a:extLst>
          </p:cNvPr>
          <p:cNvSpPr/>
          <p:nvPr/>
        </p:nvSpPr>
        <p:spPr>
          <a:xfrm>
            <a:off x="204538" y="4222635"/>
            <a:ext cx="3797283" cy="2089056"/>
          </a:xfrm>
          <a:prstGeom prst="roundRect">
            <a:avLst/>
          </a:prstGeom>
          <a:solidFill>
            <a:srgbClr val="E9675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Aft>
                <a:spcPts val="600"/>
              </a:spcAft>
            </a:pPr>
            <a:r>
              <a:rPr lang="en-IE" sz="3600" b="1" dirty="0">
                <a:solidFill>
                  <a:schemeClr val="bg1"/>
                </a:solidFill>
                <a:cs typeface="Aharoni" panose="02010803020104030203" pitchFamily="2" charset="-79"/>
              </a:rPr>
              <a:t>Forysta 12 </a:t>
            </a:r>
            <a:r>
              <a:rPr lang="en-IE" sz="3600" dirty="0">
                <a:solidFill>
                  <a:schemeClr val="bg1"/>
                </a:solidFill>
                <a:cs typeface="Aharoni" panose="02010803020104030203" pitchFamily="2" charset="-79"/>
              </a:rPr>
              <a:t>(€)</a:t>
            </a:r>
          </a:p>
          <a:p>
            <a:pPr algn="ctr">
              <a:spcAft>
                <a:spcPts val="600"/>
              </a:spcAft>
            </a:pPr>
            <a:r>
              <a:rPr lang="en-US" sz="3000" dirty="0"/>
              <a:t>Búðu til þinn WOW-þátt!</a:t>
            </a:r>
            <a:endParaRPr lang="en-IE" sz="3000" dirty="0">
              <a:solidFill>
                <a:schemeClr val="bg1"/>
              </a:solidFill>
              <a:cs typeface="Aharoni" panose="02010803020104030203" pitchFamily="2" charset="-79"/>
            </a:endParaRPr>
          </a:p>
        </p:txBody>
      </p:sp>
    </p:spTree>
    <p:extLst>
      <p:ext uri="{BB962C8B-B14F-4D97-AF65-F5344CB8AC3E}">
        <p14:creationId xmlns:p14="http://schemas.microsoft.com/office/powerpoint/2010/main" val="27411549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61BE6D-4046-7E42-6EBC-339216D7B59F}"/>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AD242108-6221-7B9E-60E6-DBDD9CCC9A9E}"/>
              </a:ext>
            </a:extLst>
          </p:cNvPr>
          <p:cNvSpPr>
            <a:spLocks noGrp="1"/>
          </p:cNvSpPr>
          <p:nvPr>
            <p:ph type="body" sz="quarter" idx="18"/>
          </p:nvPr>
        </p:nvSpPr>
        <p:spPr>
          <a:xfrm>
            <a:off x="7934325" y="1761875"/>
            <a:ext cx="3885513" cy="870198"/>
          </a:xfrm>
        </p:spPr>
        <p:txBody>
          <a:bodyPr/>
          <a:lstStyle/>
          <a:p>
            <a:pPr>
              <a:lnSpc>
                <a:spcPct val="100000"/>
              </a:lnSpc>
            </a:pPr>
            <a:r>
              <a:rPr lang="en-US" sz="3200" dirty="0"/>
              <a:t>Tæki til að umbreyta áætlun í hagnað</a:t>
            </a:r>
            <a:endParaRPr lang="en-IE" b="0" dirty="0"/>
          </a:p>
        </p:txBody>
      </p:sp>
      <p:sp>
        <p:nvSpPr>
          <p:cNvPr id="7" name="Text Placeholder 6">
            <a:extLst>
              <a:ext uri="{FF2B5EF4-FFF2-40B4-BE49-F238E27FC236}">
                <a16:creationId xmlns:a16="http://schemas.microsoft.com/office/drawing/2014/main" id="{B9675A6E-C5B8-9864-E838-A3B079AB0541}"/>
              </a:ext>
            </a:extLst>
          </p:cNvPr>
          <p:cNvSpPr>
            <a:spLocks noGrp="1"/>
          </p:cNvSpPr>
          <p:nvPr>
            <p:ph type="body" sz="quarter" idx="19"/>
          </p:nvPr>
        </p:nvSpPr>
        <p:spPr>
          <a:xfrm>
            <a:off x="7934325" y="648333"/>
            <a:ext cx="3885513" cy="319777"/>
          </a:xfrm>
        </p:spPr>
        <p:txBody>
          <a:bodyPr/>
          <a:lstStyle/>
          <a:p>
            <a:r>
              <a:rPr lang="en-IE" sz="6600" dirty="0"/>
              <a:t>Auðlindir</a:t>
            </a:r>
          </a:p>
        </p:txBody>
      </p:sp>
      <p:sp>
        <p:nvSpPr>
          <p:cNvPr id="9" name="Text Placeholder 8">
            <a:extLst>
              <a:ext uri="{FF2B5EF4-FFF2-40B4-BE49-F238E27FC236}">
                <a16:creationId xmlns:a16="http://schemas.microsoft.com/office/drawing/2014/main" id="{3EFE89D9-DFAE-607A-69A1-6355F4794E55}"/>
              </a:ext>
            </a:extLst>
          </p:cNvPr>
          <p:cNvSpPr>
            <a:spLocks noGrp="1"/>
          </p:cNvSpPr>
          <p:nvPr>
            <p:ph type="body" sz="quarter" idx="23"/>
          </p:nvPr>
        </p:nvSpPr>
        <p:spPr>
          <a:xfrm>
            <a:off x="330274" y="3994020"/>
            <a:ext cx="11318801" cy="1248936"/>
          </a:xfrm>
        </p:spPr>
        <p:txBody>
          <a:bodyPr/>
          <a:lstStyle/>
          <a:p>
            <a:r>
              <a:rPr lang="en-US" sz="2000" dirty="0"/>
              <a:t>Til að setja þekkingu þína í framkvæmd höfum við bætt við safni hagnýtra úrræða og verklegra æfinga — allt frá fjárhagsáætlunarsniðmátum til athugunarlista um skipulagsmál og áætlana um aðdráttarafl fyrir gesti — til að hjálpa þér að taka upplýstar og kostnaðarmeðvitaðar ákvarðanir á hverju skrefi stofnunarferlisins. Að koma á fót farsælu gististæði fyrir óhefðbundinn ferðamannaiðnað snýst ekki bara um skapandi hönnun eða fallega staðsetningu — heldur um að byggja upp fjárhagslega sjálfbært og framtíðarvænt fyrirtæki. Þessi verkfæri eru hönnuð til að hjálpa þér að meta hugmyndina þína heildstætt, með hliðsjón af væntingum gesta, innviðakröfum, sjálfbærnifaktoríum og falnum kostnaði — svo þú getir forðast dýrar mistök og opnað tækifæri eins og grænar styrki, skattaívilnanir eða vistvottanir. </a:t>
            </a:r>
            <a:r>
              <a:rPr lang="en-US" sz="2000" b="1" i="1" dirty="0">
                <a:solidFill>
                  <a:srgbClr val="EC7C69"/>
                </a:solidFill>
              </a:rPr>
              <a:t>Ekki gleyma: </a:t>
            </a:r>
            <a:r>
              <a:rPr lang="en-US" sz="2000" i="1" dirty="0"/>
              <a:t>Kafli 2 kafa dýpra í fjármögnun og fjármálakosti sem eru sérsniðnir að verkefni þínu um óhefðbundna gistingu.</a:t>
            </a:r>
            <a:endParaRPr lang="en-US" sz="2000" dirty="0"/>
          </a:p>
        </p:txBody>
      </p:sp>
      <p:sp>
        <p:nvSpPr>
          <p:cNvPr id="3" name="Text Placeholder 2">
            <a:extLst>
              <a:ext uri="{FF2B5EF4-FFF2-40B4-BE49-F238E27FC236}">
                <a16:creationId xmlns:a16="http://schemas.microsoft.com/office/drawing/2014/main" id="{C5A03C21-F9DB-66FE-0756-7E8896C1E637}"/>
              </a:ext>
            </a:extLst>
          </p:cNvPr>
          <p:cNvSpPr>
            <a:spLocks noGrp="1"/>
          </p:cNvSpPr>
          <p:nvPr>
            <p:ph type="body" sz="quarter" idx="66"/>
          </p:nvPr>
        </p:nvSpPr>
        <p:spPr/>
        <p:txBody>
          <a:bodyPr/>
          <a:lstStyle/>
          <a:p>
            <a:endParaRPr lang="en-IE" dirty="0"/>
          </a:p>
        </p:txBody>
      </p:sp>
      <p:pic>
        <p:nvPicPr>
          <p:cNvPr id="14" name="Picture Placeholder 13" descr="A calculator and papers on a table&#10;&#10;AI-generated content may be incorrect.">
            <a:extLst>
              <a:ext uri="{FF2B5EF4-FFF2-40B4-BE49-F238E27FC236}">
                <a16:creationId xmlns:a16="http://schemas.microsoft.com/office/drawing/2014/main" id="{F51EFEA6-D641-3F92-DE12-8CCA3AAD46DF}"/>
              </a:ext>
            </a:extLst>
          </p:cNvPr>
          <p:cNvPicPr>
            <a:picLocks noGrp="1" noChangeAspect="1"/>
          </p:cNvPicPr>
          <p:nvPr>
            <p:ph type="pic" sz="quarter" idx="22"/>
          </p:nvPr>
        </p:nvPicPr>
        <p:blipFill>
          <a:blip r:embed="rId2"/>
          <a:srcRect t="15701" b="15701"/>
          <a:stretch>
            <a:fillRect/>
          </a:stretch>
        </p:blipFill>
        <p:spPr/>
      </p:pic>
    </p:spTree>
    <p:extLst>
      <p:ext uri="{BB962C8B-B14F-4D97-AF65-F5344CB8AC3E}">
        <p14:creationId xmlns:p14="http://schemas.microsoft.com/office/powerpoint/2010/main" val="4132024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263DCA-ACD3-866B-2457-4D491A92DBB3}"/>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E679A06B-AD4D-A187-D43E-2635E3EDF863}"/>
              </a:ext>
            </a:extLst>
          </p:cNvPr>
          <p:cNvSpPr>
            <a:spLocks noGrp="1"/>
          </p:cNvSpPr>
          <p:nvPr>
            <p:ph type="body" sz="quarter" idx="18"/>
          </p:nvPr>
        </p:nvSpPr>
        <p:spPr>
          <a:xfrm>
            <a:off x="726890" y="3301363"/>
            <a:ext cx="2677779" cy="1049221"/>
          </a:xfrm>
        </p:spPr>
        <p:txBody>
          <a:bodyPr/>
          <a:lstStyle/>
          <a:p>
            <a:pPr algn="ctr"/>
            <a:r>
              <a:rPr lang="en-US" b="0" dirty="0"/>
              <a:t>Skipulagning og bygging ATA</a:t>
            </a:r>
          </a:p>
          <a:p>
            <a:pPr algn="ctr">
              <a:lnSpc>
                <a:spcPct val="100000"/>
              </a:lnSpc>
            </a:pPr>
            <a:endParaRPr lang="en-IE" sz="3200" dirty="0"/>
          </a:p>
        </p:txBody>
      </p:sp>
      <p:sp>
        <p:nvSpPr>
          <p:cNvPr id="13" name="Text Placeholder 2">
            <a:extLst>
              <a:ext uri="{FF2B5EF4-FFF2-40B4-BE49-F238E27FC236}">
                <a16:creationId xmlns:a16="http://schemas.microsoft.com/office/drawing/2014/main" id="{FF41B4AA-E2CF-B0C3-7574-ADEC20C239BA}"/>
              </a:ext>
            </a:extLst>
          </p:cNvPr>
          <p:cNvSpPr txBox="1">
            <a:spLocks/>
          </p:cNvSpPr>
          <p:nvPr/>
        </p:nvSpPr>
        <p:spPr>
          <a:xfrm>
            <a:off x="4798663" y="64617"/>
            <a:ext cx="7058879" cy="3499183"/>
          </a:xfrm>
          <a:prstGeom prst="rect">
            <a:avLst/>
          </a:prstGeom>
        </p:spPr>
        <p:txBody>
          <a:bodyPr anchor="t">
            <a:noAutofit/>
          </a:bodyPr>
          <a:lstStyle>
            <a:lvl1pPr marL="0" indent="0" algn="l" defTabSz="914400" rtl="0" eaLnBrk="1" latinLnBrk="0" hangingPunct="1">
              <a:lnSpc>
                <a:spcPts val="2520"/>
              </a:lnSpc>
              <a:spcBef>
                <a:spcPts val="0"/>
              </a:spcBef>
              <a:buFont typeface="Arial" panose="020B0604020202020204" pitchFamily="34" charset="0"/>
              <a:buNone/>
              <a:defRPr sz="28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fontAlgn="base">
              <a:lnSpc>
                <a:spcPct val="100000"/>
              </a:lnSpc>
              <a:spcAft>
                <a:spcPts val="1200"/>
              </a:spcAft>
              <a:buFont typeface="Wingdings" panose="05000000000000000000" pitchFamily="2" charset="2"/>
              <a:buChar char="ü"/>
            </a:pPr>
            <a:r>
              <a:rPr lang="en-US" sz="2400" b="1" i="1" dirty="0">
                <a:solidFill>
                  <a:srgbClr val="3B7F81"/>
                </a:solidFill>
                <a:latin typeface="+mn-lt"/>
              </a:rPr>
              <a:t>Fjármálaráð: </a:t>
            </a:r>
            <a:r>
              <a:rPr lang="en-US" sz="2200" b="1" dirty="0">
                <a:solidFill>
                  <a:srgbClr val="494949"/>
                </a:solidFill>
                <a:latin typeface="+mn-lt"/>
              </a:rPr>
              <a:t>Byrjaðu smátt og stækkaðu: </a:t>
            </a:r>
            <a:r>
              <a:rPr lang="en-US" sz="2200" dirty="0">
                <a:solidFill>
                  <a:srgbClr val="494949"/>
                </a:solidFill>
                <a:latin typeface="+mn-lt"/>
              </a:rPr>
              <a:t>Byrjaðu með 1–2 einingum og stækkaðu þegar tekjurnar </a:t>
            </a:r>
            <a:r>
              <a:rPr lang="en-US" sz="2200" dirty="0" err="1">
                <a:solidFill>
                  <a:srgbClr val="494949"/>
                </a:solidFill>
                <a:latin typeface="+mn-lt"/>
              </a:rPr>
              <a:t>verða stöðugar</a:t>
            </a:r>
            <a:r>
              <a:rPr lang="en-US" sz="2200" dirty="0">
                <a:solidFill>
                  <a:srgbClr val="494949"/>
                </a:solidFill>
                <a:latin typeface="+mn-lt"/>
              </a:rPr>
              <a:t>. Jurtur, geodomar, safarítjöld, tréhús, endurnýtaðir strætisvagnar eða tunnur</a:t>
            </a:r>
          </a:p>
          <a:p>
            <a:pPr marL="342900" indent="-342900" fontAlgn="base">
              <a:lnSpc>
                <a:spcPct val="100000"/>
              </a:lnSpc>
              <a:spcAft>
                <a:spcPts val="1200"/>
              </a:spcAft>
              <a:buFont typeface="Wingdings" panose="05000000000000000000" pitchFamily="2" charset="2"/>
              <a:buChar char="ü"/>
            </a:pPr>
            <a:r>
              <a:rPr lang="en-US" sz="2400" b="1" i="1" dirty="0">
                <a:solidFill>
                  <a:srgbClr val="3B7F81"/>
                </a:solidFill>
                <a:latin typeface="+mn-lt"/>
              </a:rPr>
              <a:t>Fjármálaráð: </a:t>
            </a:r>
            <a:r>
              <a:rPr lang="en-US" sz="2200" b="1" dirty="0">
                <a:solidFill>
                  <a:srgbClr val="494949"/>
                </a:solidFill>
                <a:latin typeface="+mn-lt"/>
              </a:rPr>
              <a:t>Leigðu land áður en þú kaupir: </a:t>
            </a:r>
            <a:r>
              <a:rPr lang="en-US" sz="2200" dirty="0">
                <a:solidFill>
                  <a:srgbClr val="494949"/>
                </a:solidFill>
                <a:latin typeface="+mn-lt"/>
              </a:rPr>
              <a:t>Kannaðu leigu frá staðbundnum bændum, skógræktarfélögum eða vatnsveitum (algengt í NL og IS). </a:t>
            </a:r>
            <a:r>
              <a:rPr lang="en-US" sz="2200" b="1" dirty="0">
                <a:solidFill>
                  <a:srgbClr val="494949"/>
                </a:solidFill>
              </a:rPr>
              <a:t>Byrjaðu á hagkvæmnisáætlun </a:t>
            </a:r>
            <a:r>
              <a:rPr lang="en-US" sz="2200" dirty="0">
                <a:solidFill>
                  <a:srgbClr val="494949"/>
                </a:solidFill>
              </a:rPr>
              <a:t>áður en þú kaupir land.</a:t>
            </a:r>
          </a:p>
          <a:p>
            <a:pPr marL="342900" indent="-342900" fontAlgn="base">
              <a:lnSpc>
                <a:spcPct val="100000"/>
              </a:lnSpc>
              <a:spcAft>
                <a:spcPts val="1200"/>
              </a:spcAft>
              <a:buFont typeface="Wingdings" panose="05000000000000000000" pitchFamily="2" charset="2"/>
              <a:buChar char="ü"/>
            </a:pPr>
            <a:r>
              <a:rPr lang="en-US" sz="2400" b="1" i="1" dirty="0">
                <a:solidFill>
                  <a:srgbClr val="3B7F81"/>
                </a:solidFill>
              </a:rPr>
              <a:t>Fjármálaráð: </a:t>
            </a:r>
            <a:r>
              <a:rPr lang="en-US" sz="2200" b="1" dirty="0">
                <a:solidFill>
                  <a:srgbClr val="494949"/>
                </a:solidFill>
              </a:rPr>
              <a:t>Sækja um forsamþykki </a:t>
            </a:r>
            <a:r>
              <a:rPr lang="en-US" sz="2200" dirty="0">
                <a:solidFill>
                  <a:srgbClr val="494949"/>
                </a:solidFill>
              </a:rPr>
              <a:t>til að spara marga mánaða töf.</a:t>
            </a:r>
          </a:p>
          <a:p>
            <a:pPr marL="342900" indent="-342900" fontAlgn="base">
              <a:lnSpc>
                <a:spcPct val="100000"/>
              </a:lnSpc>
              <a:spcAft>
                <a:spcPts val="1200"/>
              </a:spcAft>
              <a:buFont typeface="Wingdings" panose="05000000000000000000" pitchFamily="2" charset="2"/>
              <a:buChar char="ü"/>
            </a:pPr>
            <a:r>
              <a:rPr lang="en-US" sz="2400" b="1" i="1" dirty="0">
                <a:solidFill>
                  <a:srgbClr val="3B7F81"/>
                </a:solidFill>
              </a:rPr>
              <a:t>Fjármálaráð: </a:t>
            </a:r>
            <a:r>
              <a:rPr lang="en-US" sz="2200" b="1" dirty="0">
                <a:solidFill>
                  <a:srgbClr val="494949"/>
                </a:solidFill>
                <a:latin typeface="+mn-lt"/>
              </a:rPr>
              <a:t>Notaðu einingabyggingar/fyrirfram smíðaðar einingar</a:t>
            </a:r>
            <a:r>
              <a:rPr lang="en-US" sz="2200" dirty="0">
                <a:solidFill>
                  <a:srgbClr val="494949"/>
                </a:solidFill>
                <a:latin typeface="+mn-lt"/>
              </a:rPr>
              <a:t>: Fyrirfram samþykktar hönnun getur stytt skipulagsferlið og lækkað byggingarkostnað.</a:t>
            </a:r>
          </a:p>
          <a:p>
            <a:pPr marL="342900" indent="-342900">
              <a:spcAft>
                <a:spcPts val="1200"/>
              </a:spcAft>
              <a:buFont typeface="Wingdings" panose="05000000000000000000" pitchFamily="2" charset="2"/>
              <a:buChar char="ü"/>
            </a:pPr>
            <a:r>
              <a:rPr lang="en-US" sz="2400" b="1" i="1" dirty="0">
                <a:solidFill>
                  <a:srgbClr val="3B7F81"/>
                </a:solidFill>
              </a:rPr>
              <a:t>Fjármálaráð: </a:t>
            </a:r>
            <a:r>
              <a:rPr lang="en-US" sz="2200" b="1" dirty="0">
                <a:solidFill>
                  <a:srgbClr val="494949"/>
                </a:solidFill>
                <a:latin typeface="+mn-lt"/>
              </a:rPr>
              <a:t>Gerðu garðyrkju sjálfur</a:t>
            </a:r>
            <a:r>
              <a:rPr lang="en-US" sz="2200" dirty="0">
                <a:solidFill>
                  <a:srgbClr val="494949"/>
                </a:solidFill>
                <a:latin typeface="+mn-lt"/>
              </a:rPr>
              <a:t>: Innlendar gróðursetningar, endurunnin efni og sjálfboðaliðastuðningur (t.d. samfélagsgarðar) lækka kostnað.</a:t>
            </a:r>
          </a:p>
          <a:p>
            <a:pPr marL="342900" indent="-342900">
              <a:spcAft>
                <a:spcPts val="1200"/>
              </a:spcAft>
              <a:buFont typeface="Wingdings" panose="05000000000000000000" pitchFamily="2" charset="2"/>
              <a:buChar char="ü"/>
            </a:pPr>
            <a:r>
              <a:rPr lang="en-US" sz="2400" b="1" i="1" dirty="0">
                <a:solidFill>
                  <a:srgbClr val="3B7F81"/>
                </a:solidFill>
              </a:rPr>
              <a:t>Fjármálaráð: </a:t>
            </a:r>
            <a:r>
              <a:rPr lang="en-US" sz="2200" b="1" dirty="0">
                <a:solidFill>
                  <a:srgbClr val="494949"/>
                </a:solidFill>
                <a:latin typeface="+mn-lt"/>
              </a:rPr>
              <a:t>Áfangaskipt innviði</a:t>
            </a:r>
            <a:r>
              <a:rPr lang="en-US" sz="2200" dirty="0">
                <a:solidFill>
                  <a:srgbClr val="494949"/>
                </a:solidFill>
                <a:latin typeface="+mn-lt"/>
              </a:rPr>
              <a:t>: Byrjaðu á kompostklósettum og sólarljósi áður en þú uppfærir í fullkomin kerfi.</a:t>
            </a:r>
            <a:endParaRPr lang="en-US" sz="2200" dirty="0">
              <a:solidFill>
                <a:srgbClr val="494949"/>
              </a:solidFill>
              <a:highlight>
                <a:srgbClr val="FFFF00"/>
              </a:highlight>
              <a:latin typeface="+mn-lt"/>
            </a:endParaRPr>
          </a:p>
          <a:p>
            <a:pPr marL="342900" indent="-342900" fontAlgn="base">
              <a:lnSpc>
                <a:spcPct val="100000"/>
              </a:lnSpc>
              <a:spcAft>
                <a:spcPts val="1200"/>
              </a:spcAft>
              <a:buFont typeface="Wingdings" panose="05000000000000000000" pitchFamily="2" charset="2"/>
              <a:buChar char="ü"/>
            </a:pPr>
            <a:endParaRPr lang="en-US" sz="2200" dirty="0">
              <a:solidFill>
                <a:srgbClr val="494949"/>
              </a:solidFill>
              <a:latin typeface="+mn-lt"/>
            </a:endParaRPr>
          </a:p>
          <a:p>
            <a:pPr marL="342900" indent="-342900" fontAlgn="base">
              <a:lnSpc>
                <a:spcPct val="100000"/>
              </a:lnSpc>
              <a:spcAft>
                <a:spcPts val="1200"/>
              </a:spcAft>
              <a:buFont typeface="Wingdings" panose="05000000000000000000" pitchFamily="2" charset="2"/>
              <a:buChar char="ü"/>
            </a:pPr>
            <a:endParaRPr lang="en-US" sz="2200" dirty="0">
              <a:solidFill>
                <a:srgbClr val="494949"/>
              </a:solidFill>
              <a:latin typeface="+mn-lt"/>
            </a:endParaRPr>
          </a:p>
        </p:txBody>
      </p:sp>
      <p:sp>
        <p:nvSpPr>
          <p:cNvPr id="4" name="Slide Number Placeholder 5">
            <a:extLst>
              <a:ext uri="{FF2B5EF4-FFF2-40B4-BE49-F238E27FC236}">
                <a16:creationId xmlns:a16="http://schemas.microsoft.com/office/drawing/2014/main" id="{F17D7AB9-161A-4D08-479C-7A3625F2DC31}"/>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21</a:t>
            </a:fld>
            <a:endParaRPr lang="fr-CA" dirty="0"/>
          </a:p>
        </p:txBody>
      </p:sp>
      <p:sp>
        <p:nvSpPr>
          <p:cNvPr id="12" name="Text Placeholder 7">
            <a:extLst>
              <a:ext uri="{FF2B5EF4-FFF2-40B4-BE49-F238E27FC236}">
                <a16:creationId xmlns:a16="http://schemas.microsoft.com/office/drawing/2014/main" id="{D048DEB0-4653-A677-6F30-88CC9D2EE55F}"/>
              </a:ext>
            </a:extLst>
          </p:cNvPr>
          <p:cNvSpPr>
            <a:spLocks noGrp="1"/>
          </p:cNvSpPr>
          <p:nvPr>
            <p:ph type="body" sz="quarter" idx="19"/>
          </p:nvPr>
        </p:nvSpPr>
        <p:spPr>
          <a:xfrm>
            <a:off x="391600" y="2535196"/>
            <a:ext cx="3200399" cy="385564"/>
          </a:xfrm>
        </p:spPr>
        <p:txBody>
          <a:bodyPr/>
          <a:lstStyle/>
          <a:p>
            <a:pPr marL="308700" algn="ctr"/>
            <a:r>
              <a:rPr lang="en-IE" sz="3400" dirty="0"/>
              <a:t>Fjármálaráð</a:t>
            </a:r>
          </a:p>
        </p:txBody>
      </p:sp>
      <p:grpSp>
        <p:nvGrpSpPr>
          <p:cNvPr id="3" name="Graphic 503">
            <a:extLst>
              <a:ext uri="{FF2B5EF4-FFF2-40B4-BE49-F238E27FC236}">
                <a16:creationId xmlns:a16="http://schemas.microsoft.com/office/drawing/2014/main" id="{DDF10389-CD7D-5648-AD51-87E5DB59E73C}"/>
              </a:ext>
            </a:extLst>
          </p:cNvPr>
          <p:cNvGrpSpPr/>
          <p:nvPr/>
        </p:nvGrpSpPr>
        <p:grpSpPr>
          <a:xfrm>
            <a:off x="4193713" y="492002"/>
            <a:ext cx="540000" cy="540000"/>
            <a:chOff x="12846663" y="3911411"/>
            <a:chExt cx="1023375" cy="1130779"/>
          </a:xfrm>
          <a:noFill/>
        </p:grpSpPr>
        <p:grpSp>
          <p:nvGrpSpPr>
            <p:cNvPr id="27" name="Graphic 503">
              <a:extLst>
                <a:ext uri="{FF2B5EF4-FFF2-40B4-BE49-F238E27FC236}">
                  <a16:creationId xmlns:a16="http://schemas.microsoft.com/office/drawing/2014/main" id="{4EA4AAC7-F97C-7185-975A-11D9BB950AA6}"/>
                </a:ext>
              </a:extLst>
            </p:cNvPr>
            <p:cNvGrpSpPr/>
            <p:nvPr/>
          </p:nvGrpSpPr>
          <p:grpSpPr>
            <a:xfrm>
              <a:off x="12846663" y="4242607"/>
              <a:ext cx="1023375" cy="799582"/>
              <a:chOff x="12846663" y="4242607"/>
              <a:chExt cx="1023375" cy="799582"/>
            </a:xfrm>
            <a:noFill/>
          </p:grpSpPr>
          <p:grpSp>
            <p:nvGrpSpPr>
              <p:cNvPr id="39" name="Graphic 503">
                <a:extLst>
                  <a:ext uri="{FF2B5EF4-FFF2-40B4-BE49-F238E27FC236}">
                    <a16:creationId xmlns:a16="http://schemas.microsoft.com/office/drawing/2014/main" id="{BC1460F4-F319-457E-3141-8EBE8E2FC881}"/>
                  </a:ext>
                </a:extLst>
              </p:cNvPr>
              <p:cNvGrpSpPr/>
              <p:nvPr/>
            </p:nvGrpSpPr>
            <p:grpSpPr>
              <a:xfrm>
                <a:off x="13409519" y="4242607"/>
                <a:ext cx="460518" cy="799582"/>
                <a:chOff x="13409519" y="4242607"/>
                <a:chExt cx="460518" cy="799582"/>
              </a:xfrm>
              <a:noFill/>
            </p:grpSpPr>
            <p:sp>
              <p:nvSpPr>
                <p:cNvPr id="44" name="Freeform 1185">
                  <a:extLst>
                    <a:ext uri="{FF2B5EF4-FFF2-40B4-BE49-F238E27FC236}">
                      <a16:creationId xmlns:a16="http://schemas.microsoft.com/office/drawing/2014/main" id="{FE5583E0-3D4F-0536-574D-04560DB99294}"/>
                    </a:ext>
                  </a:extLst>
                </p:cNvPr>
                <p:cNvSpPr/>
                <p:nvPr/>
              </p:nvSpPr>
              <p:spPr>
                <a:xfrm>
                  <a:off x="13423395" y="4242607"/>
                  <a:ext cx="446643" cy="674307"/>
                </a:xfrm>
                <a:custGeom>
                  <a:avLst/>
                  <a:gdLst>
                    <a:gd name="connsiteX0" fmla="*/ 220510 w 446643"/>
                    <a:gd name="connsiteY0" fmla="*/ 674307 h 674307"/>
                    <a:gd name="connsiteX1" fmla="*/ 430137 w 446643"/>
                    <a:gd name="connsiteY1" fmla="*/ 463317 h 674307"/>
                    <a:gd name="connsiteX2" fmla="*/ 446643 w 446643"/>
                    <a:gd name="connsiteY2" fmla="*/ 425404 h 674307"/>
                    <a:gd name="connsiteX3" fmla="*/ 446643 w 446643"/>
                    <a:gd name="connsiteY3" fmla="*/ 29796 h 674307"/>
                    <a:gd name="connsiteX4" fmla="*/ 415282 w 446643"/>
                    <a:gd name="connsiteY4" fmla="*/ 126 h 674307"/>
                    <a:gd name="connsiteX5" fmla="*/ 334402 w 446643"/>
                    <a:gd name="connsiteY5" fmla="*/ 112214 h 674307"/>
                    <a:gd name="connsiteX6" fmla="*/ 306342 w 446643"/>
                    <a:gd name="connsiteY6" fmla="*/ 331447 h 674307"/>
                    <a:gd name="connsiteX7" fmla="*/ 240317 w 446643"/>
                    <a:gd name="connsiteY7" fmla="*/ 349579 h 674307"/>
                    <a:gd name="connsiteX8" fmla="*/ 166040 w 446643"/>
                    <a:gd name="connsiteY8" fmla="*/ 423755 h 674307"/>
                    <a:gd name="connsiteX9" fmla="*/ 37293 w 446643"/>
                    <a:gd name="connsiteY9" fmla="*/ 483097 h 674307"/>
                    <a:gd name="connsiteX10" fmla="*/ 4281 w 446643"/>
                    <a:gd name="connsiteY10" fmla="*/ 674307 h 674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643" h="674307">
                      <a:moveTo>
                        <a:pt x="220510" y="674307"/>
                      </a:moveTo>
                      <a:lnTo>
                        <a:pt x="430137" y="463317"/>
                      </a:lnTo>
                      <a:cubicBezTo>
                        <a:pt x="440041" y="453426"/>
                        <a:pt x="446643" y="438591"/>
                        <a:pt x="446643" y="425404"/>
                      </a:cubicBezTo>
                      <a:lnTo>
                        <a:pt x="446643" y="29796"/>
                      </a:lnTo>
                      <a:cubicBezTo>
                        <a:pt x="446643" y="13312"/>
                        <a:pt x="433438" y="-1523"/>
                        <a:pt x="415282" y="126"/>
                      </a:cubicBezTo>
                      <a:cubicBezTo>
                        <a:pt x="380619" y="1774"/>
                        <a:pt x="347607" y="39686"/>
                        <a:pt x="334402" y="112214"/>
                      </a:cubicBezTo>
                      <a:lnTo>
                        <a:pt x="306342" y="331447"/>
                      </a:lnTo>
                      <a:cubicBezTo>
                        <a:pt x="281583" y="329799"/>
                        <a:pt x="255173" y="334744"/>
                        <a:pt x="240317" y="349579"/>
                      </a:cubicBezTo>
                      <a:lnTo>
                        <a:pt x="166040" y="423755"/>
                      </a:lnTo>
                      <a:cubicBezTo>
                        <a:pt x="98366" y="436943"/>
                        <a:pt x="73607" y="446833"/>
                        <a:pt x="37293" y="483097"/>
                      </a:cubicBezTo>
                      <a:cubicBezTo>
                        <a:pt x="-7273" y="527603"/>
                        <a:pt x="-2322" y="586944"/>
                        <a:pt x="4281" y="674307"/>
                      </a:cubicBezTo>
                    </a:path>
                  </a:pathLst>
                </a:custGeom>
                <a:noFill/>
                <a:ln w="16501" cap="rnd">
                  <a:solidFill>
                    <a:srgbClr val="000000"/>
                  </a:solidFill>
                  <a:prstDash val="solid"/>
                  <a:round/>
                </a:ln>
              </p:spPr>
              <p:txBody>
                <a:bodyPr rtlCol="0" anchor="ctr"/>
                <a:lstStyle/>
                <a:p>
                  <a:endParaRPr lang="en-US" sz="1799"/>
                </a:p>
              </p:txBody>
            </p:sp>
            <p:sp>
              <p:nvSpPr>
                <p:cNvPr id="45" name="Freeform 1186">
                  <a:extLst>
                    <a:ext uri="{FF2B5EF4-FFF2-40B4-BE49-F238E27FC236}">
                      <a16:creationId xmlns:a16="http://schemas.microsoft.com/office/drawing/2014/main" id="{C6081983-B919-BDB7-0FC6-D5561A006B20}"/>
                    </a:ext>
                  </a:extLst>
                </p:cNvPr>
                <p:cNvSpPr/>
                <p:nvPr/>
              </p:nvSpPr>
              <p:spPr>
                <a:xfrm>
                  <a:off x="13409519" y="4916915"/>
                  <a:ext cx="292157" cy="125275"/>
                </a:xfrm>
                <a:custGeom>
                  <a:avLst/>
                  <a:gdLst>
                    <a:gd name="connsiteX0" fmla="*/ 0 w 292157"/>
                    <a:gd name="connsiteY0" fmla="*/ 0 h 125275"/>
                    <a:gd name="connsiteX1" fmla="*/ 292158 w 292157"/>
                    <a:gd name="connsiteY1" fmla="*/ 0 h 125275"/>
                    <a:gd name="connsiteX2" fmla="*/ 292158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8" y="0"/>
                      </a:lnTo>
                      <a:lnTo>
                        <a:pt x="292158"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46" name="Freeform 1187">
                  <a:extLst>
                    <a:ext uri="{FF2B5EF4-FFF2-40B4-BE49-F238E27FC236}">
                      <a16:creationId xmlns:a16="http://schemas.microsoft.com/office/drawing/2014/main" id="{8020497B-F7D4-9328-536B-95BE705B65B7}"/>
                    </a:ext>
                  </a:extLst>
                </p:cNvPr>
                <p:cNvSpPr/>
                <p:nvPr/>
              </p:nvSpPr>
              <p:spPr>
                <a:xfrm>
                  <a:off x="13642255" y="4574055"/>
                  <a:ext cx="135104" cy="174726"/>
                </a:xfrm>
                <a:custGeom>
                  <a:avLst/>
                  <a:gdLst>
                    <a:gd name="connsiteX0" fmla="*/ 89133 w 135104"/>
                    <a:gd name="connsiteY0" fmla="*/ 0 h 174726"/>
                    <a:gd name="connsiteX1" fmla="*/ 115542 w 135104"/>
                    <a:gd name="connsiteY1" fmla="*/ 8242 h 174726"/>
                    <a:gd name="connsiteX2" fmla="*/ 130398 w 135104"/>
                    <a:gd name="connsiteY2" fmla="*/ 44506 h 174726"/>
                    <a:gd name="connsiteX3" fmla="*/ 0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89133" y="0"/>
                      </a:moveTo>
                      <a:cubicBezTo>
                        <a:pt x="99036" y="0"/>
                        <a:pt x="107289" y="3296"/>
                        <a:pt x="115542" y="8242"/>
                      </a:cubicBezTo>
                      <a:cubicBezTo>
                        <a:pt x="130398" y="14835"/>
                        <a:pt x="141952" y="31319"/>
                        <a:pt x="130398" y="44506"/>
                      </a:cubicBezTo>
                      <a:lnTo>
                        <a:pt x="0" y="174726"/>
                      </a:lnTo>
                    </a:path>
                  </a:pathLst>
                </a:custGeom>
                <a:noFill/>
                <a:ln w="16501" cap="rnd">
                  <a:solidFill>
                    <a:srgbClr val="000000"/>
                  </a:solidFill>
                  <a:prstDash val="solid"/>
                  <a:round/>
                </a:ln>
              </p:spPr>
              <p:txBody>
                <a:bodyPr rtlCol="0" anchor="ctr"/>
                <a:lstStyle/>
                <a:p>
                  <a:endParaRPr lang="en-US" sz="1799"/>
                </a:p>
              </p:txBody>
            </p:sp>
          </p:grpSp>
          <p:grpSp>
            <p:nvGrpSpPr>
              <p:cNvPr id="40" name="Graphic 503">
                <a:extLst>
                  <a:ext uri="{FF2B5EF4-FFF2-40B4-BE49-F238E27FC236}">
                    <a16:creationId xmlns:a16="http://schemas.microsoft.com/office/drawing/2014/main" id="{1D902528-B9CD-AC0A-946A-8A05027C54BE}"/>
                  </a:ext>
                </a:extLst>
              </p:cNvPr>
              <p:cNvGrpSpPr/>
              <p:nvPr/>
            </p:nvGrpSpPr>
            <p:grpSpPr>
              <a:xfrm>
                <a:off x="12846663" y="4242733"/>
                <a:ext cx="462169" cy="799457"/>
                <a:chOff x="12846663" y="4242733"/>
                <a:chExt cx="462169" cy="799457"/>
              </a:xfrm>
              <a:noFill/>
            </p:grpSpPr>
            <p:sp>
              <p:nvSpPr>
                <p:cNvPr id="41" name="Freeform 1189">
                  <a:extLst>
                    <a:ext uri="{FF2B5EF4-FFF2-40B4-BE49-F238E27FC236}">
                      <a16:creationId xmlns:a16="http://schemas.microsoft.com/office/drawing/2014/main" id="{6348F436-CCAB-F9A0-DCB3-F42A3F4E0B45}"/>
                    </a:ext>
                  </a:extLst>
                </p:cNvPr>
                <p:cNvSpPr/>
                <p:nvPr/>
              </p:nvSpPr>
              <p:spPr>
                <a:xfrm>
                  <a:off x="12846663" y="4242733"/>
                  <a:ext cx="446280" cy="674181"/>
                </a:xfrm>
                <a:custGeom>
                  <a:avLst/>
                  <a:gdLst>
                    <a:gd name="connsiteX0" fmla="*/ 442362 w 446280"/>
                    <a:gd name="connsiteY0" fmla="*/ 670885 h 674181"/>
                    <a:gd name="connsiteX1" fmla="*/ 409350 w 446280"/>
                    <a:gd name="connsiteY1" fmla="*/ 482971 h 674181"/>
                    <a:gd name="connsiteX2" fmla="*/ 280603 w 446280"/>
                    <a:gd name="connsiteY2" fmla="*/ 423630 h 674181"/>
                    <a:gd name="connsiteX3" fmla="*/ 206326 w 446280"/>
                    <a:gd name="connsiteY3" fmla="*/ 349453 h 674181"/>
                    <a:gd name="connsiteX4" fmla="*/ 140301 w 446280"/>
                    <a:gd name="connsiteY4" fmla="*/ 331322 h 674181"/>
                    <a:gd name="connsiteX5" fmla="*/ 112241 w 446280"/>
                    <a:gd name="connsiteY5" fmla="*/ 112089 h 674181"/>
                    <a:gd name="connsiteX6" fmla="*/ 31362 w 446280"/>
                    <a:gd name="connsiteY6" fmla="*/ 0 h 674181"/>
                    <a:gd name="connsiteX7" fmla="*/ 0 w 446280"/>
                    <a:gd name="connsiteY7" fmla="*/ 29670 h 674181"/>
                    <a:gd name="connsiteX8" fmla="*/ 0 w 446280"/>
                    <a:gd name="connsiteY8" fmla="*/ 425278 h 674181"/>
                    <a:gd name="connsiteX9" fmla="*/ 16506 w 446280"/>
                    <a:gd name="connsiteY9" fmla="*/ 463191 h 674181"/>
                    <a:gd name="connsiteX10" fmla="*/ 226133 w 446280"/>
                    <a:gd name="connsiteY10" fmla="*/ 674182 h 674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280" h="674181">
                      <a:moveTo>
                        <a:pt x="442362" y="670885"/>
                      </a:moveTo>
                      <a:cubicBezTo>
                        <a:pt x="448965" y="585170"/>
                        <a:pt x="452266" y="525829"/>
                        <a:pt x="409350" y="482971"/>
                      </a:cubicBezTo>
                      <a:cubicBezTo>
                        <a:pt x="373037" y="446707"/>
                        <a:pt x="348278" y="438465"/>
                        <a:pt x="280603" y="423630"/>
                      </a:cubicBezTo>
                      <a:lnTo>
                        <a:pt x="206326" y="349453"/>
                      </a:lnTo>
                      <a:cubicBezTo>
                        <a:pt x="191471" y="334618"/>
                        <a:pt x="165061" y="328025"/>
                        <a:pt x="140301" y="331322"/>
                      </a:cubicBezTo>
                      <a:lnTo>
                        <a:pt x="112241" y="112089"/>
                      </a:lnTo>
                      <a:cubicBezTo>
                        <a:pt x="99036" y="39561"/>
                        <a:pt x="66024" y="1648"/>
                        <a:pt x="31362" y="0"/>
                      </a:cubicBezTo>
                      <a:cubicBezTo>
                        <a:pt x="14856" y="0"/>
                        <a:pt x="0" y="13187"/>
                        <a:pt x="0" y="29670"/>
                      </a:cubicBezTo>
                      <a:lnTo>
                        <a:pt x="0" y="425278"/>
                      </a:lnTo>
                      <a:cubicBezTo>
                        <a:pt x="0" y="440113"/>
                        <a:pt x="6603" y="453301"/>
                        <a:pt x="16506" y="463191"/>
                      </a:cubicBezTo>
                      <a:lnTo>
                        <a:pt x="226133" y="674182"/>
                      </a:lnTo>
                    </a:path>
                  </a:pathLst>
                </a:custGeom>
                <a:noFill/>
                <a:ln w="16501" cap="rnd">
                  <a:solidFill>
                    <a:srgbClr val="000000"/>
                  </a:solidFill>
                  <a:prstDash val="solid"/>
                  <a:round/>
                </a:ln>
              </p:spPr>
              <p:txBody>
                <a:bodyPr rtlCol="0" anchor="ctr"/>
                <a:lstStyle/>
                <a:p>
                  <a:endParaRPr lang="en-US" sz="1799"/>
                </a:p>
              </p:txBody>
            </p:sp>
            <p:sp>
              <p:nvSpPr>
                <p:cNvPr id="42" name="Freeform 1190">
                  <a:extLst>
                    <a:ext uri="{FF2B5EF4-FFF2-40B4-BE49-F238E27FC236}">
                      <a16:creationId xmlns:a16="http://schemas.microsoft.com/office/drawing/2014/main" id="{C9F94113-2E54-76A8-A733-E390795A644A}"/>
                    </a:ext>
                  </a:extLst>
                </p:cNvPr>
                <p:cNvSpPr/>
                <p:nvPr/>
              </p:nvSpPr>
              <p:spPr>
                <a:xfrm>
                  <a:off x="13016675" y="4916915"/>
                  <a:ext cx="292157" cy="125275"/>
                </a:xfrm>
                <a:custGeom>
                  <a:avLst/>
                  <a:gdLst>
                    <a:gd name="connsiteX0" fmla="*/ 0 w 292157"/>
                    <a:gd name="connsiteY0" fmla="*/ 0 h 125275"/>
                    <a:gd name="connsiteX1" fmla="*/ 292157 w 292157"/>
                    <a:gd name="connsiteY1" fmla="*/ 0 h 125275"/>
                    <a:gd name="connsiteX2" fmla="*/ 292157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7" y="0"/>
                      </a:lnTo>
                      <a:lnTo>
                        <a:pt x="292157"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43" name="Freeform 1191">
                  <a:extLst>
                    <a:ext uri="{FF2B5EF4-FFF2-40B4-BE49-F238E27FC236}">
                      <a16:creationId xmlns:a16="http://schemas.microsoft.com/office/drawing/2014/main" id="{2BF9408D-7125-32C0-618D-C517BD1931DD}"/>
                    </a:ext>
                  </a:extLst>
                </p:cNvPr>
                <p:cNvSpPr/>
                <p:nvPr/>
              </p:nvSpPr>
              <p:spPr>
                <a:xfrm>
                  <a:off x="12940992" y="4574055"/>
                  <a:ext cx="135104" cy="174726"/>
                </a:xfrm>
                <a:custGeom>
                  <a:avLst/>
                  <a:gdLst>
                    <a:gd name="connsiteX0" fmla="*/ 45972 w 135104"/>
                    <a:gd name="connsiteY0" fmla="*/ 0 h 174726"/>
                    <a:gd name="connsiteX1" fmla="*/ 19562 w 135104"/>
                    <a:gd name="connsiteY1" fmla="*/ 8242 h 174726"/>
                    <a:gd name="connsiteX2" fmla="*/ 4707 w 135104"/>
                    <a:gd name="connsiteY2" fmla="*/ 44506 h 174726"/>
                    <a:gd name="connsiteX3" fmla="*/ 135105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45972" y="0"/>
                      </a:moveTo>
                      <a:cubicBezTo>
                        <a:pt x="36068" y="0"/>
                        <a:pt x="27815" y="3296"/>
                        <a:pt x="19562" y="8242"/>
                      </a:cubicBezTo>
                      <a:cubicBezTo>
                        <a:pt x="4707" y="14835"/>
                        <a:pt x="-6848" y="31319"/>
                        <a:pt x="4707" y="44506"/>
                      </a:cubicBezTo>
                      <a:lnTo>
                        <a:pt x="135105" y="174726"/>
                      </a:lnTo>
                    </a:path>
                  </a:pathLst>
                </a:custGeom>
                <a:noFill/>
                <a:ln w="16501" cap="rnd">
                  <a:solidFill>
                    <a:srgbClr val="000000"/>
                  </a:solidFill>
                  <a:prstDash val="solid"/>
                  <a:round/>
                </a:ln>
              </p:spPr>
              <p:txBody>
                <a:bodyPr rtlCol="0" anchor="ctr"/>
                <a:lstStyle/>
                <a:p>
                  <a:endParaRPr lang="en-US" sz="1799"/>
                </a:p>
              </p:txBody>
            </p:sp>
          </p:grpSp>
        </p:grpSp>
        <p:grpSp>
          <p:nvGrpSpPr>
            <p:cNvPr id="29" name="Graphic 503">
              <a:extLst>
                <a:ext uri="{FF2B5EF4-FFF2-40B4-BE49-F238E27FC236}">
                  <a16:creationId xmlns:a16="http://schemas.microsoft.com/office/drawing/2014/main" id="{711D1996-23C4-CAC9-D272-C0E5A0E39BFD}"/>
                </a:ext>
              </a:extLst>
            </p:cNvPr>
            <p:cNvGrpSpPr/>
            <p:nvPr/>
          </p:nvGrpSpPr>
          <p:grpSpPr>
            <a:xfrm>
              <a:off x="13086001" y="3911411"/>
              <a:ext cx="602471" cy="728577"/>
              <a:chOff x="13086001" y="3911411"/>
              <a:chExt cx="602471" cy="728577"/>
            </a:xfrm>
            <a:noFill/>
          </p:grpSpPr>
          <p:sp>
            <p:nvSpPr>
              <p:cNvPr id="30" name="Freeform 1193">
                <a:extLst>
                  <a:ext uri="{FF2B5EF4-FFF2-40B4-BE49-F238E27FC236}">
                    <a16:creationId xmlns:a16="http://schemas.microsoft.com/office/drawing/2014/main" id="{DC939713-753A-E1F6-639A-EB85D2B117E6}"/>
                  </a:ext>
                </a:extLst>
              </p:cNvPr>
              <p:cNvSpPr/>
              <p:nvPr/>
            </p:nvSpPr>
            <p:spPr>
              <a:xfrm>
                <a:off x="13086001" y="4102622"/>
                <a:ext cx="538097" cy="537367"/>
              </a:xfrm>
              <a:custGeom>
                <a:avLst/>
                <a:gdLst>
                  <a:gd name="connsiteX0" fmla="*/ 538098 w 538097"/>
                  <a:gd name="connsiteY0" fmla="*/ 268684 h 537367"/>
                  <a:gd name="connsiteX1" fmla="*/ 269049 w 538097"/>
                  <a:gd name="connsiteY1" fmla="*/ 537367 h 537367"/>
                  <a:gd name="connsiteX2" fmla="*/ 1 w 538097"/>
                  <a:gd name="connsiteY2" fmla="*/ 268684 h 537367"/>
                  <a:gd name="connsiteX3" fmla="*/ 269049 w 538097"/>
                  <a:gd name="connsiteY3" fmla="*/ 0 h 537367"/>
                  <a:gd name="connsiteX4" fmla="*/ 538098 w 538097"/>
                  <a:gd name="connsiteY4" fmla="*/ 268684 h 5373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097" h="537367">
                    <a:moveTo>
                      <a:pt x="538098" y="268684"/>
                    </a:moveTo>
                    <a:cubicBezTo>
                      <a:pt x="538098" y="417073"/>
                      <a:pt x="417641" y="537367"/>
                      <a:pt x="269049" y="537367"/>
                    </a:cubicBezTo>
                    <a:cubicBezTo>
                      <a:pt x="120458" y="537367"/>
                      <a:pt x="1" y="417073"/>
                      <a:pt x="1" y="268684"/>
                    </a:cubicBezTo>
                    <a:cubicBezTo>
                      <a:pt x="1" y="120294"/>
                      <a:pt x="120458" y="0"/>
                      <a:pt x="269049" y="0"/>
                    </a:cubicBezTo>
                    <a:cubicBezTo>
                      <a:pt x="417641" y="0"/>
                      <a:pt x="538098" y="120294"/>
                      <a:pt x="538098" y="268684"/>
                    </a:cubicBezTo>
                    <a:close/>
                  </a:path>
                </a:pathLst>
              </a:custGeom>
              <a:noFill/>
              <a:ln w="16501" cap="rnd">
                <a:solidFill>
                  <a:srgbClr val="000000"/>
                </a:solidFill>
                <a:prstDash val="solid"/>
                <a:round/>
              </a:ln>
            </p:spPr>
            <p:txBody>
              <a:bodyPr rtlCol="0" anchor="ctr"/>
              <a:lstStyle/>
              <a:p>
                <a:endParaRPr lang="en-US" sz="1799"/>
              </a:p>
            </p:txBody>
          </p:sp>
          <p:sp>
            <p:nvSpPr>
              <p:cNvPr id="31" name="Freeform 1194">
                <a:extLst>
                  <a:ext uri="{FF2B5EF4-FFF2-40B4-BE49-F238E27FC236}">
                    <a16:creationId xmlns:a16="http://schemas.microsoft.com/office/drawing/2014/main" id="{57F15D35-D301-EDB9-6B15-33E7303D6301}"/>
                  </a:ext>
                </a:extLst>
              </p:cNvPr>
              <p:cNvSpPr/>
              <p:nvPr/>
            </p:nvSpPr>
            <p:spPr>
              <a:xfrm>
                <a:off x="13143772" y="4160315"/>
                <a:ext cx="422555" cy="421981"/>
              </a:xfrm>
              <a:custGeom>
                <a:avLst/>
                <a:gdLst>
                  <a:gd name="connsiteX0" fmla="*/ 422555 w 422555"/>
                  <a:gd name="connsiteY0" fmla="*/ 210991 h 421981"/>
                  <a:gd name="connsiteX1" fmla="*/ 211278 w 422555"/>
                  <a:gd name="connsiteY1" fmla="*/ 421981 h 421981"/>
                  <a:gd name="connsiteX2" fmla="*/ 1 w 422555"/>
                  <a:gd name="connsiteY2" fmla="*/ 210991 h 421981"/>
                  <a:gd name="connsiteX3" fmla="*/ 211278 w 422555"/>
                  <a:gd name="connsiteY3" fmla="*/ 0 h 421981"/>
                  <a:gd name="connsiteX4" fmla="*/ 422555 w 422555"/>
                  <a:gd name="connsiteY4" fmla="*/ 210991 h 421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555" h="421981">
                    <a:moveTo>
                      <a:pt x="422555" y="210991"/>
                    </a:moveTo>
                    <a:cubicBezTo>
                      <a:pt x="422555" y="327518"/>
                      <a:pt x="327963" y="421981"/>
                      <a:pt x="211278" y="421981"/>
                    </a:cubicBezTo>
                    <a:cubicBezTo>
                      <a:pt x="94592" y="421981"/>
                      <a:pt x="1" y="327518"/>
                      <a:pt x="1" y="210991"/>
                    </a:cubicBezTo>
                    <a:cubicBezTo>
                      <a:pt x="1" y="94464"/>
                      <a:pt x="94593" y="0"/>
                      <a:pt x="211278" y="0"/>
                    </a:cubicBezTo>
                    <a:cubicBezTo>
                      <a:pt x="327964" y="0"/>
                      <a:pt x="422555" y="94464"/>
                      <a:pt x="422555" y="210991"/>
                    </a:cubicBezTo>
                    <a:close/>
                  </a:path>
                </a:pathLst>
              </a:custGeom>
              <a:solidFill>
                <a:srgbClr val="FFC000"/>
              </a:solidFill>
              <a:ln w="16501" cap="rnd">
                <a:solidFill>
                  <a:srgbClr val="000000"/>
                </a:solidFill>
                <a:prstDash val="solid"/>
                <a:round/>
              </a:ln>
            </p:spPr>
            <p:txBody>
              <a:bodyPr rtlCol="0" anchor="ctr"/>
              <a:lstStyle/>
              <a:p>
                <a:endParaRPr lang="en-US" sz="1799" dirty="0"/>
              </a:p>
            </p:txBody>
          </p:sp>
          <p:sp>
            <p:nvSpPr>
              <p:cNvPr id="32" name="Freeform 1195">
                <a:extLst>
                  <a:ext uri="{FF2B5EF4-FFF2-40B4-BE49-F238E27FC236}">
                    <a16:creationId xmlns:a16="http://schemas.microsoft.com/office/drawing/2014/main" id="{EB6AAD97-A937-19A2-839A-780580936625}"/>
                  </a:ext>
                </a:extLst>
              </p:cNvPr>
              <p:cNvSpPr/>
              <p:nvPr/>
            </p:nvSpPr>
            <p:spPr>
              <a:xfrm>
                <a:off x="13221350" y="3911411"/>
                <a:ext cx="188169" cy="196155"/>
              </a:xfrm>
              <a:custGeom>
                <a:avLst/>
                <a:gdLst>
                  <a:gd name="connsiteX0" fmla="*/ 0 w 188169"/>
                  <a:gd name="connsiteY0" fmla="*/ 0 h 196155"/>
                  <a:gd name="connsiteX1" fmla="*/ 188169 w 188169"/>
                  <a:gd name="connsiteY1" fmla="*/ 196155 h 196155"/>
                </a:gdLst>
                <a:ahLst/>
                <a:cxnLst>
                  <a:cxn ang="0">
                    <a:pos x="connsiteX0" y="connsiteY0"/>
                  </a:cxn>
                  <a:cxn ang="0">
                    <a:pos x="connsiteX1" y="connsiteY1"/>
                  </a:cxn>
                </a:cxnLst>
                <a:rect l="l" t="t" r="r" b="b"/>
                <a:pathLst>
                  <a:path w="188169" h="196155">
                    <a:moveTo>
                      <a:pt x="0" y="0"/>
                    </a:moveTo>
                    <a:cubicBezTo>
                      <a:pt x="0" y="0"/>
                      <a:pt x="3301" y="168134"/>
                      <a:pt x="188169" y="196155"/>
                    </a:cubicBezTo>
                  </a:path>
                </a:pathLst>
              </a:custGeom>
              <a:noFill/>
              <a:ln w="16501" cap="rnd">
                <a:solidFill>
                  <a:srgbClr val="000000"/>
                </a:solidFill>
                <a:prstDash val="solid"/>
                <a:round/>
              </a:ln>
            </p:spPr>
            <p:txBody>
              <a:bodyPr rtlCol="0" anchor="ctr"/>
              <a:lstStyle/>
              <a:p>
                <a:endParaRPr lang="en-US" sz="1799"/>
              </a:p>
            </p:txBody>
          </p:sp>
          <p:sp>
            <p:nvSpPr>
              <p:cNvPr id="33" name="Freeform 1196">
                <a:extLst>
                  <a:ext uri="{FF2B5EF4-FFF2-40B4-BE49-F238E27FC236}">
                    <a16:creationId xmlns:a16="http://schemas.microsoft.com/office/drawing/2014/main" id="{F75F5B1E-FDEB-3572-4035-3B52491E3E4E}"/>
                  </a:ext>
                </a:extLst>
              </p:cNvPr>
              <p:cNvSpPr/>
              <p:nvPr/>
            </p:nvSpPr>
            <p:spPr>
              <a:xfrm>
                <a:off x="13409520" y="3956510"/>
                <a:ext cx="278951" cy="162161"/>
              </a:xfrm>
              <a:custGeom>
                <a:avLst/>
                <a:gdLst>
                  <a:gd name="connsiteX0" fmla="*/ 0 w 278951"/>
                  <a:gd name="connsiteY0" fmla="*/ 151056 h 162161"/>
                  <a:gd name="connsiteX1" fmla="*/ 278952 w 278951"/>
                  <a:gd name="connsiteY1" fmla="*/ 12594 h 162161"/>
                  <a:gd name="connsiteX2" fmla="*/ 0 w 278951"/>
                  <a:gd name="connsiteY2" fmla="*/ 151056 h 162161"/>
                </a:gdLst>
                <a:ahLst/>
                <a:cxnLst>
                  <a:cxn ang="0">
                    <a:pos x="connsiteX0" y="connsiteY0"/>
                  </a:cxn>
                  <a:cxn ang="0">
                    <a:pos x="connsiteX1" y="connsiteY1"/>
                  </a:cxn>
                  <a:cxn ang="0">
                    <a:pos x="connsiteX2" y="connsiteY2"/>
                  </a:cxn>
                </a:cxnLst>
                <a:rect l="l" t="t" r="r" b="b"/>
                <a:pathLst>
                  <a:path w="278951" h="162161">
                    <a:moveTo>
                      <a:pt x="0" y="151056"/>
                    </a:moveTo>
                    <a:cubicBezTo>
                      <a:pt x="0" y="151056"/>
                      <a:pt x="49518" y="-51693"/>
                      <a:pt x="278952" y="12594"/>
                    </a:cubicBezTo>
                    <a:cubicBezTo>
                      <a:pt x="278952" y="12594"/>
                      <a:pt x="222832" y="210398"/>
                      <a:pt x="0" y="151056"/>
                    </a:cubicBezTo>
                    <a:close/>
                  </a:path>
                </a:pathLst>
              </a:custGeom>
              <a:noFill/>
              <a:ln w="16501" cap="rnd">
                <a:solidFill>
                  <a:srgbClr val="000000"/>
                </a:solidFill>
                <a:prstDash val="solid"/>
                <a:round/>
              </a:ln>
            </p:spPr>
            <p:txBody>
              <a:bodyPr rtlCol="0" anchor="ctr"/>
              <a:lstStyle/>
              <a:p>
                <a:endParaRPr lang="en-US" sz="1799"/>
              </a:p>
            </p:txBody>
          </p:sp>
          <p:sp>
            <p:nvSpPr>
              <p:cNvPr id="34" name="Freeform 1197">
                <a:extLst>
                  <a:ext uri="{FF2B5EF4-FFF2-40B4-BE49-F238E27FC236}">
                    <a16:creationId xmlns:a16="http://schemas.microsoft.com/office/drawing/2014/main" id="{6D9C813E-B9E8-0B09-B754-6B927A700EF6}"/>
                  </a:ext>
                </a:extLst>
              </p:cNvPr>
              <p:cNvSpPr/>
              <p:nvPr/>
            </p:nvSpPr>
            <p:spPr>
              <a:xfrm>
                <a:off x="13409519" y="3969104"/>
                <a:ext cx="278952" cy="138462"/>
              </a:xfrm>
              <a:custGeom>
                <a:avLst/>
                <a:gdLst>
                  <a:gd name="connsiteX0" fmla="*/ 278952 w 278952"/>
                  <a:gd name="connsiteY0" fmla="*/ 0 h 138462"/>
                  <a:gd name="connsiteX1" fmla="*/ 0 w 278952"/>
                  <a:gd name="connsiteY1" fmla="*/ 138463 h 138462"/>
                </a:gdLst>
                <a:ahLst/>
                <a:cxnLst>
                  <a:cxn ang="0">
                    <a:pos x="connsiteX0" y="connsiteY0"/>
                  </a:cxn>
                  <a:cxn ang="0">
                    <a:pos x="connsiteX1" y="connsiteY1"/>
                  </a:cxn>
                </a:cxnLst>
                <a:rect l="l" t="t" r="r" b="b"/>
                <a:pathLst>
                  <a:path w="278952" h="138462">
                    <a:moveTo>
                      <a:pt x="278952" y="0"/>
                    </a:moveTo>
                    <a:lnTo>
                      <a:pt x="0" y="138463"/>
                    </a:lnTo>
                  </a:path>
                </a:pathLst>
              </a:custGeom>
              <a:ln w="16501" cap="rnd">
                <a:solidFill>
                  <a:srgbClr val="000000"/>
                </a:solidFill>
                <a:prstDash val="solid"/>
                <a:round/>
              </a:ln>
            </p:spPr>
            <p:txBody>
              <a:bodyPr rtlCol="0" anchor="ctr"/>
              <a:lstStyle/>
              <a:p>
                <a:endParaRPr lang="en-US" sz="1799"/>
              </a:p>
            </p:txBody>
          </p:sp>
          <p:grpSp>
            <p:nvGrpSpPr>
              <p:cNvPr id="35" name="Graphic 503">
                <a:extLst>
                  <a:ext uri="{FF2B5EF4-FFF2-40B4-BE49-F238E27FC236}">
                    <a16:creationId xmlns:a16="http://schemas.microsoft.com/office/drawing/2014/main" id="{12B9C12E-AD33-541E-7911-BCAC60F4DECA}"/>
                  </a:ext>
                </a:extLst>
              </p:cNvPr>
              <p:cNvGrpSpPr/>
              <p:nvPr/>
            </p:nvGrpSpPr>
            <p:grpSpPr>
              <a:xfrm>
                <a:off x="13185037" y="4244381"/>
                <a:ext cx="260795" cy="257144"/>
                <a:chOff x="13185037" y="4244381"/>
                <a:chExt cx="260795" cy="257144"/>
              </a:xfrm>
              <a:noFill/>
            </p:grpSpPr>
            <p:sp>
              <p:nvSpPr>
                <p:cNvPr id="36" name="Freeform 1199">
                  <a:extLst>
                    <a:ext uri="{FF2B5EF4-FFF2-40B4-BE49-F238E27FC236}">
                      <a16:creationId xmlns:a16="http://schemas.microsoft.com/office/drawing/2014/main" id="{1D82109E-6147-6DFC-9533-743EC8F35DEA}"/>
                    </a:ext>
                  </a:extLst>
                </p:cNvPr>
                <p:cNvSpPr/>
                <p:nvPr/>
              </p:nvSpPr>
              <p:spPr>
                <a:xfrm>
                  <a:off x="13226302" y="4244381"/>
                  <a:ext cx="219530" cy="257144"/>
                </a:xfrm>
                <a:custGeom>
                  <a:avLst/>
                  <a:gdLst>
                    <a:gd name="connsiteX0" fmla="*/ 214579 w 219530"/>
                    <a:gd name="connsiteY0" fmla="*/ 224177 h 257144"/>
                    <a:gd name="connsiteX1" fmla="*/ 128747 w 219530"/>
                    <a:gd name="connsiteY1" fmla="*/ 257145 h 257144"/>
                    <a:gd name="connsiteX2" fmla="*/ 0 w 219530"/>
                    <a:gd name="connsiteY2" fmla="*/ 128572 h 257144"/>
                    <a:gd name="connsiteX3" fmla="*/ 128747 w 219530"/>
                    <a:gd name="connsiteY3" fmla="*/ 0 h 257144"/>
                    <a:gd name="connsiteX4" fmla="*/ 219530 w 219530"/>
                    <a:gd name="connsiteY4" fmla="*/ 37912 h 25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530" h="257144">
                      <a:moveTo>
                        <a:pt x="214579" y="224177"/>
                      </a:moveTo>
                      <a:cubicBezTo>
                        <a:pt x="191471" y="243958"/>
                        <a:pt x="161759" y="257145"/>
                        <a:pt x="128747" y="257145"/>
                      </a:cubicBezTo>
                      <a:cubicBezTo>
                        <a:pt x="57771" y="257145"/>
                        <a:pt x="0" y="199452"/>
                        <a:pt x="0" y="128572"/>
                      </a:cubicBezTo>
                      <a:cubicBezTo>
                        <a:pt x="0" y="57693"/>
                        <a:pt x="57771" y="0"/>
                        <a:pt x="128747" y="0"/>
                      </a:cubicBezTo>
                      <a:cubicBezTo>
                        <a:pt x="199724" y="0"/>
                        <a:pt x="196422" y="14835"/>
                        <a:pt x="219530" y="37912"/>
                      </a:cubicBezTo>
                    </a:path>
                  </a:pathLst>
                </a:custGeom>
                <a:noFill/>
                <a:ln w="16501" cap="rnd">
                  <a:solidFill>
                    <a:srgbClr val="000000"/>
                  </a:solidFill>
                  <a:prstDash val="solid"/>
                  <a:round/>
                </a:ln>
              </p:spPr>
              <p:txBody>
                <a:bodyPr rtlCol="0" anchor="ctr"/>
                <a:lstStyle/>
                <a:p>
                  <a:endParaRPr lang="en-US" sz="1799"/>
                </a:p>
              </p:txBody>
            </p:sp>
            <p:sp>
              <p:nvSpPr>
                <p:cNvPr id="37" name="Freeform 1200">
                  <a:extLst>
                    <a:ext uri="{FF2B5EF4-FFF2-40B4-BE49-F238E27FC236}">
                      <a16:creationId xmlns:a16="http://schemas.microsoft.com/office/drawing/2014/main" id="{1AA60B3C-B87C-3D67-C907-322D57983E98}"/>
                    </a:ext>
                  </a:extLst>
                </p:cNvPr>
                <p:cNvSpPr/>
                <p:nvPr/>
              </p:nvSpPr>
              <p:spPr>
                <a:xfrm>
                  <a:off x="13185037" y="4349877"/>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sp>
              <p:nvSpPr>
                <p:cNvPr id="38" name="Freeform 1201">
                  <a:extLst>
                    <a:ext uri="{FF2B5EF4-FFF2-40B4-BE49-F238E27FC236}">
                      <a16:creationId xmlns:a16="http://schemas.microsoft.com/office/drawing/2014/main" id="{8C8DB50F-6DF5-1E94-690A-0F08BAC65785}"/>
                    </a:ext>
                  </a:extLst>
                </p:cNvPr>
                <p:cNvSpPr/>
                <p:nvPr/>
              </p:nvSpPr>
              <p:spPr>
                <a:xfrm>
                  <a:off x="13185037" y="4399328"/>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grpSp>
        </p:grpSp>
      </p:grpSp>
      <p:grpSp>
        <p:nvGrpSpPr>
          <p:cNvPr id="47" name="Graphic 503">
            <a:extLst>
              <a:ext uri="{FF2B5EF4-FFF2-40B4-BE49-F238E27FC236}">
                <a16:creationId xmlns:a16="http://schemas.microsoft.com/office/drawing/2014/main" id="{4C8A71FD-745C-9CFA-1463-4B9A0E84CC6F}"/>
              </a:ext>
            </a:extLst>
          </p:cNvPr>
          <p:cNvGrpSpPr/>
          <p:nvPr/>
        </p:nvGrpSpPr>
        <p:grpSpPr>
          <a:xfrm>
            <a:off x="4183257" y="3808667"/>
            <a:ext cx="540000" cy="540000"/>
            <a:chOff x="12846663" y="3911411"/>
            <a:chExt cx="1023375" cy="1130779"/>
          </a:xfrm>
          <a:noFill/>
        </p:grpSpPr>
        <p:grpSp>
          <p:nvGrpSpPr>
            <p:cNvPr id="48" name="Graphic 503">
              <a:extLst>
                <a:ext uri="{FF2B5EF4-FFF2-40B4-BE49-F238E27FC236}">
                  <a16:creationId xmlns:a16="http://schemas.microsoft.com/office/drawing/2014/main" id="{184E19A5-9470-8ACC-5D59-7EA01C173865}"/>
                </a:ext>
              </a:extLst>
            </p:cNvPr>
            <p:cNvGrpSpPr/>
            <p:nvPr/>
          </p:nvGrpSpPr>
          <p:grpSpPr>
            <a:xfrm>
              <a:off x="12846663" y="4242607"/>
              <a:ext cx="1023375" cy="799582"/>
              <a:chOff x="12846663" y="4242607"/>
              <a:chExt cx="1023375" cy="799582"/>
            </a:xfrm>
            <a:noFill/>
          </p:grpSpPr>
          <p:grpSp>
            <p:nvGrpSpPr>
              <p:cNvPr id="59" name="Graphic 503">
                <a:extLst>
                  <a:ext uri="{FF2B5EF4-FFF2-40B4-BE49-F238E27FC236}">
                    <a16:creationId xmlns:a16="http://schemas.microsoft.com/office/drawing/2014/main" id="{911D64B1-09DD-C331-60D7-2510497837C7}"/>
                  </a:ext>
                </a:extLst>
              </p:cNvPr>
              <p:cNvGrpSpPr/>
              <p:nvPr/>
            </p:nvGrpSpPr>
            <p:grpSpPr>
              <a:xfrm>
                <a:off x="13409519" y="4242607"/>
                <a:ext cx="460518" cy="799582"/>
                <a:chOff x="13409519" y="4242607"/>
                <a:chExt cx="460518" cy="799582"/>
              </a:xfrm>
              <a:noFill/>
            </p:grpSpPr>
            <p:sp>
              <p:nvSpPr>
                <p:cNvPr id="64" name="Freeform 1185">
                  <a:extLst>
                    <a:ext uri="{FF2B5EF4-FFF2-40B4-BE49-F238E27FC236}">
                      <a16:creationId xmlns:a16="http://schemas.microsoft.com/office/drawing/2014/main" id="{67CC8383-331B-B72C-3CA4-6ABC2F76E6C4}"/>
                    </a:ext>
                  </a:extLst>
                </p:cNvPr>
                <p:cNvSpPr/>
                <p:nvPr/>
              </p:nvSpPr>
              <p:spPr>
                <a:xfrm>
                  <a:off x="13423395" y="4242607"/>
                  <a:ext cx="446643" cy="674307"/>
                </a:xfrm>
                <a:custGeom>
                  <a:avLst/>
                  <a:gdLst>
                    <a:gd name="connsiteX0" fmla="*/ 220510 w 446643"/>
                    <a:gd name="connsiteY0" fmla="*/ 674307 h 674307"/>
                    <a:gd name="connsiteX1" fmla="*/ 430137 w 446643"/>
                    <a:gd name="connsiteY1" fmla="*/ 463317 h 674307"/>
                    <a:gd name="connsiteX2" fmla="*/ 446643 w 446643"/>
                    <a:gd name="connsiteY2" fmla="*/ 425404 h 674307"/>
                    <a:gd name="connsiteX3" fmla="*/ 446643 w 446643"/>
                    <a:gd name="connsiteY3" fmla="*/ 29796 h 674307"/>
                    <a:gd name="connsiteX4" fmla="*/ 415282 w 446643"/>
                    <a:gd name="connsiteY4" fmla="*/ 126 h 674307"/>
                    <a:gd name="connsiteX5" fmla="*/ 334402 w 446643"/>
                    <a:gd name="connsiteY5" fmla="*/ 112214 h 674307"/>
                    <a:gd name="connsiteX6" fmla="*/ 306342 w 446643"/>
                    <a:gd name="connsiteY6" fmla="*/ 331447 h 674307"/>
                    <a:gd name="connsiteX7" fmla="*/ 240317 w 446643"/>
                    <a:gd name="connsiteY7" fmla="*/ 349579 h 674307"/>
                    <a:gd name="connsiteX8" fmla="*/ 166040 w 446643"/>
                    <a:gd name="connsiteY8" fmla="*/ 423755 h 674307"/>
                    <a:gd name="connsiteX9" fmla="*/ 37293 w 446643"/>
                    <a:gd name="connsiteY9" fmla="*/ 483097 h 674307"/>
                    <a:gd name="connsiteX10" fmla="*/ 4281 w 446643"/>
                    <a:gd name="connsiteY10" fmla="*/ 674307 h 674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643" h="674307">
                      <a:moveTo>
                        <a:pt x="220510" y="674307"/>
                      </a:moveTo>
                      <a:lnTo>
                        <a:pt x="430137" y="463317"/>
                      </a:lnTo>
                      <a:cubicBezTo>
                        <a:pt x="440041" y="453426"/>
                        <a:pt x="446643" y="438591"/>
                        <a:pt x="446643" y="425404"/>
                      </a:cubicBezTo>
                      <a:lnTo>
                        <a:pt x="446643" y="29796"/>
                      </a:lnTo>
                      <a:cubicBezTo>
                        <a:pt x="446643" y="13312"/>
                        <a:pt x="433438" y="-1523"/>
                        <a:pt x="415282" y="126"/>
                      </a:cubicBezTo>
                      <a:cubicBezTo>
                        <a:pt x="380619" y="1774"/>
                        <a:pt x="347607" y="39686"/>
                        <a:pt x="334402" y="112214"/>
                      </a:cubicBezTo>
                      <a:lnTo>
                        <a:pt x="306342" y="331447"/>
                      </a:lnTo>
                      <a:cubicBezTo>
                        <a:pt x="281583" y="329799"/>
                        <a:pt x="255173" y="334744"/>
                        <a:pt x="240317" y="349579"/>
                      </a:cubicBezTo>
                      <a:lnTo>
                        <a:pt x="166040" y="423755"/>
                      </a:lnTo>
                      <a:cubicBezTo>
                        <a:pt x="98366" y="436943"/>
                        <a:pt x="73607" y="446833"/>
                        <a:pt x="37293" y="483097"/>
                      </a:cubicBezTo>
                      <a:cubicBezTo>
                        <a:pt x="-7273" y="527603"/>
                        <a:pt x="-2322" y="586944"/>
                        <a:pt x="4281" y="674307"/>
                      </a:cubicBezTo>
                    </a:path>
                  </a:pathLst>
                </a:custGeom>
                <a:noFill/>
                <a:ln w="16501" cap="rnd">
                  <a:solidFill>
                    <a:srgbClr val="000000"/>
                  </a:solidFill>
                  <a:prstDash val="solid"/>
                  <a:round/>
                </a:ln>
              </p:spPr>
              <p:txBody>
                <a:bodyPr rtlCol="0" anchor="ctr"/>
                <a:lstStyle/>
                <a:p>
                  <a:endParaRPr lang="en-US" sz="1799"/>
                </a:p>
              </p:txBody>
            </p:sp>
            <p:sp>
              <p:nvSpPr>
                <p:cNvPr id="65" name="Freeform 1186">
                  <a:extLst>
                    <a:ext uri="{FF2B5EF4-FFF2-40B4-BE49-F238E27FC236}">
                      <a16:creationId xmlns:a16="http://schemas.microsoft.com/office/drawing/2014/main" id="{8F9704C7-9614-6A28-5B81-28D008F8B225}"/>
                    </a:ext>
                  </a:extLst>
                </p:cNvPr>
                <p:cNvSpPr/>
                <p:nvPr/>
              </p:nvSpPr>
              <p:spPr>
                <a:xfrm>
                  <a:off x="13409519" y="4916915"/>
                  <a:ext cx="292157" cy="125275"/>
                </a:xfrm>
                <a:custGeom>
                  <a:avLst/>
                  <a:gdLst>
                    <a:gd name="connsiteX0" fmla="*/ 0 w 292157"/>
                    <a:gd name="connsiteY0" fmla="*/ 0 h 125275"/>
                    <a:gd name="connsiteX1" fmla="*/ 292158 w 292157"/>
                    <a:gd name="connsiteY1" fmla="*/ 0 h 125275"/>
                    <a:gd name="connsiteX2" fmla="*/ 292158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8" y="0"/>
                      </a:lnTo>
                      <a:lnTo>
                        <a:pt x="292158"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66" name="Freeform 1187">
                  <a:extLst>
                    <a:ext uri="{FF2B5EF4-FFF2-40B4-BE49-F238E27FC236}">
                      <a16:creationId xmlns:a16="http://schemas.microsoft.com/office/drawing/2014/main" id="{F32BC5F6-0D61-BE18-928E-F8D61B04DB97}"/>
                    </a:ext>
                  </a:extLst>
                </p:cNvPr>
                <p:cNvSpPr/>
                <p:nvPr/>
              </p:nvSpPr>
              <p:spPr>
                <a:xfrm>
                  <a:off x="13642255" y="4574055"/>
                  <a:ext cx="135104" cy="174726"/>
                </a:xfrm>
                <a:custGeom>
                  <a:avLst/>
                  <a:gdLst>
                    <a:gd name="connsiteX0" fmla="*/ 89133 w 135104"/>
                    <a:gd name="connsiteY0" fmla="*/ 0 h 174726"/>
                    <a:gd name="connsiteX1" fmla="*/ 115542 w 135104"/>
                    <a:gd name="connsiteY1" fmla="*/ 8242 h 174726"/>
                    <a:gd name="connsiteX2" fmla="*/ 130398 w 135104"/>
                    <a:gd name="connsiteY2" fmla="*/ 44506 h 174726"/>
                    <a:gd name="connsiteX3" fmla="*/ 0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89133" y="0"/>
                      </a:moveTo>
                      <a:cubicBezTo>
                        <a:pt x="99036" y="0"/>
                        <a:pt x="107289" y="3296"/>
                        <a:pt x="115542" y="8242"/>
                      </a:cubicBezTo>
                      <a:cubicBezTo>
                        <a:pt x="130398" y="14835"/>
                        <a:pt x="141952" y="31319"/>
                        <a:pt x="130398" y="44506"/>
                      </a:cubicBezTo>
                      <a:lnTo>
                        <a:pt x="0" y="174726"/>
                      </a:lnTo>
                    </a:path>
                  </a:pathLst>
                </a:custGeom>
                <a:noFill/>
                <a:ln w="16501" cap="rnd">
                  <a:solidFill>
                    <a:srgbClr val="000000"/>
                  </a:solidFill>
                  <a:prstDash val="solid"/>
                  <a:round/>
                </a:ln>
              </p:spPr>
              <p:txBody>
                <a:bodyPr rtlCol="0" anchor="ctr"/>
                <a:lstStyle/>
                <a:p>
                  <a:endParaRPr lang="en-US" sz="1799"/>
                </a:p>
              </p:txBody>
            </p:sp>
          </p:grpSp>
          <p:grpSp>
            <p:nvGrpSpPr>
              <p:cNvPr id="60" name="Graphic 503">
                <a:extLst>
                  <a:ext uri="{FF2B5EF4-FFF2-40B4-BE49-F238E27FC236}">
                    <a16:creationId xmlns:a16="http://schemas.microsoft.com/office/drawing/2014/main" id="{16D10D43-3801-70F5-B5BB-F00294388CEF}"/>
                  </a:ext>
                </a:extLst>
              </p:cNvPr>
              <p:cNvGrpSpPr/>
              <p:nvPr/>
            </p:nvGrpSpPr>
            <p:grpSpPr>
              <a:xfrm>
                <a:off x="12846663" y="4242733"/>
                <a:ext cx="462169" cy="799457"/>
                <a:chOff x="12846663" y="4242733"/>
                <a:chExt cx="462169" cy="799457"/>
              </a:xfrm>
              <a:noFill/>
            </p:grpSpPr>
            <p:sp>
              <p:nvSpPr>
                <p:cNvPr id="61" name="Freeform 1189">
                  <a:extLst>
                    <a:ext uri="{FF2B5EF4-FFF2-40B4-BE49-F238E27FC236}">
                      <a16:creationId xmlns:a16="http://schemas.microsoft.com/office/drawing/2014/main" id="{ABEF7F5B-7F6B-721B-B08B-BD332F89D89C}"/>
                    </a:ext>
                  </a:extLst>
                </p:cNvPr>
                <p:cNvSpPr/>
                <p:nvPr/>
              </p:nvSpPr>
              <p:spPr>
                <a:xfrm>
                  <a:off x="12846663" y="4242733"/>
                  <a:ext cx="446280" cy="674181"/>
                </a:xfrm>
                <a:custGeom>
                  <a:avLst/>
                  <a:gdLst>
                    <a:gd name="connsiteX0" fmla="*/ 442362 w 446280"/>
                    <a:gd name="connsiteY0" fmla="*/ 670885 h 674181"/>
                    <a:gd name="connsiteX1" fmla="*/ 409350 w 446280"/>
                    <a:gd name="connsiteY1" fmla="*/ 482971 h 674181"/>
                    <a:gd name="connsiteX2" fmla="*/ 280603 w 446280"/>
                    <a:gd name="connsiteY2" fmla="*/ 423630 h 674181"/>
                    <a:gd name="connsiteX3" fmla="*/ 206326 w 446280"/>
                    <a:gd name="connsiteY3" fmla="*/ 349453 h 674181"/>
                    <a:gd name="connsiteX4" fmla="*/ 140301 w 446280"/>
                    <a:gd name="connsiteY4" fmla="*/ 331322 h 674181"/>
                    <a:gd name="connsiteX5" fmla="*/ 112241 w 446280"/>
                    <a:gd name="connsiteY5" fmla="*/ 112089 h 674181"/>
                    <a:gd name="connsiteX6" fmla="*/ 31362 w 446280"/>
                    <a:gd name="connsiteY6" fmla="*/ 0 h 674181"/>
                    <a:gd name="connsiteX7" fmla="*/ 0 w 446280"/>
                    <a:gd name="connsiteY7" fmla="*/ 29670 h 674181"/>
                    <a:gd name="connsiteX8" fmla="*/ 0 w 446280"/>
                    <a:gd name="connsiteY8" fmla="*/ 425278 h 674181"/>
                    <a:gd name="connsiteX9" fmla="*/ 16506 w 446280"/>
                    <a:gd name="connsiteY9" fmla="*/ 463191 h 674181"/>
                    <a:gd name="connsiteX10" fmla="*/ 226133 w 446280"/>
                    <a:gd name="connsiteY10" fmla="*/ 674182 h 674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280" h="674181">
                      <a:moveTo>
                        <a:pt x="442362" y="670885"/>
                      </a:moveTo>
                      <a:cubicBezTo>
                        <a:pt x="448965" y="585170"/>
                        <a:pt x="452266" y="525829"/>
                        <a:pt x="409350" y="482971"/>
                      </a:cubicBezTo>
                      <a:cubicBezTo>
                        <a:pt x="373037" y="446707"/>
                        <a:pt x="348278" y="438465"/>
                        <a:pt x="280603" y="423630"/>
                      </a:cubicBezTo>
                      <a:lnTo>
                        <a:pt x="206326" y="349453"/>
                      </a:lnTo>
                      <a:cubicBezTo>
                        <a:pt x="191471" y="334618"/>
                        <a:pt x="165061" y="328025"/>
                        <a:pt x="140301" y="331322"/>
                      </a:cubicBezTo>
                      <a:lnTo>
                        <a:pt x="112241" y="112089"/>
                      </a:lnTo>
                      <a:cubicBezTo>
                        <a:pt x="99036" y="39561"/>
                        <a:pt x="66024" y="1648"/>
                        <a:pt x="31362" y="0"/>
                      </a:cubicBezTo>
                      <a:cubicBezTo>
                        <a:pt x="14856" y="0"/>
                        <a:pt x="0" y="13187"/>
                        <a:pt x="0" y="29670"/>
                      </a:cubicBezTo>
                      <a:lnTo>
                        <a:pt x="0" y="425278"/>
                      </a:lnTo>
                      <a:cubicBezTo>
                        <a:pt x="0" y="440113"/>
                        <a:pt x="6603" y="453301"/>
                        <a:pt x="16506" y="463191"/>
                      </a:cubicBezTo>
                      <a:lnTo>
                        <a:pt x="226133" y="674182"/>
                      </a:lnTo>
                    </a:path>
                  </a:pathLst>
                </a:custGeom>
                <a:noFill/>
                <a:ln w="16501" cap="rnd">
                  <a:solidFill>
                    <a:srgbClr val="000000"/>
                  </a:solidFill>
                  <a:prstDash val="solid"/>
                  <a:round/>
                </a:ln>
              </p:spPr>
              <p:txBody>
                <a:bodyPr rtlCol="0" anchor="ctr"/>
                <a:lstStyle/>
                <a:p>
                  <a:endParaRPr lang="en-US" sz="1799"/>
                </a:p>
              </p:txBody>
            </p:sp>
            <p:sp>
              <p:nvSpPr>
                <p:cNvPr id="62" name="Freeform 1190">
                  <a:extLst>
                    <a:ext uri="{FF2B5EF4-FFF2-40B4-BE49-F238E27FC236}">
                      <a16:creationId xmlns:a16="http://schemas.microsoft.com/office/drawing/2014/main" id="{2B6D0FB9-B821-3E02-6384-0318F5815C1D}"/>
                    </a:ext>
                  </a:extLst>
                </p:cNvPr>
                <p:cNvSpPr/>
                <p:nvPr/>
              </p:nvSpPr>
              <p:spPr>
                <a:xfrm>
                  <a:off x="13016675" y="4916915"/>
                  <a:ext cx="292157" cy="125275"/>
                </a:xfrm>
                <a:custGeom>
                  <a:avLst/>
                  <a:gdLst>
                    <a:gd name="connsiteX0" fmla="*/ 0 w 292157"/>
                    <a:gd name="connsiteY0" fmla="*/ 0 h 125275"/>
                    <a:gd name="connsiteX1" fmla="*/ 292157 w 292157"/>
                    <a:gd name="connsiteY1" fmla="*/ 0 h 125275"/>
                    <a:gd name="connsiteX2" fmla="*/ 292157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7" y="0"/>
                      </a:lnTo>
                      <a:lnTo>
                        <a:pt x="292157"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63" name="Freeform 1191">
                  <a:extLst>
                    <a:ext uri="{FF2B5EF4-FFF2-40B4-BE49-F238E27FC236}">
                      <a16:creationId xmlns:a16="http://schemas.microsoft.com/office/drawing/2014/main" id="{87F73CE1-94C5-C1E4-61AD-692712049201}"/>
                    </a:ext>
                  </a:extLst>
                </p:cNvPr>
                <p:cNvSpPr/>
                <p:nvPr/>
              </p:nvSpPr>
              <p:spPr>
                <a:xfrm>
                  <a:off x="12940992" y="4574055"/>
                  <a:ext cx="135104" cy="174726"/>
                </a:xfrm>
                <a:custGeom>
                  <a:avLst/>
                  <a:gdLst>
                    <a:gd name="connsiteX0" fmla="*/ 45972 w 135104"/>
                    <a:gd name="connsiteY0" fmla="*/ 0 h 174726"/>
                    <a:gd name="connsiteX1" fmla="*/ 19562 w 135104"/>
                    <a:gd name="connsiteY1" fmla="*/ 8242 h 174726"/>
                    <a:gd name="connsiteX2" fmla="*/ 4707 w 135104"/>
                    <a:gd name="connsiteY2" fmla="*/ 44506 h 174726"/>
                    <a:gd name="connsiteX3" fmla="*/ 135105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45972" y="0"/>
                      </a:moveTo>
                      <a:cubicBezTo>
                        <a:pt x="36068" y="0"/>
                        <a:pt x="27815" y="3296"/>
                        <a:pt x="19562" y="8242"/>
                      </a:cubicBezTo>
                      <a:cubicBezTo>
                        <a:pt x="4707" y="14835"/>
                        <a:pt x="-6848" y="31319"/>
                        <a:pt x="4707" y="44506"/>
                      </a:cubicBezTo>
                      <a:lnTo>
                        <a:pt x="135105" y="174726"/>
                      </a:lnTo>
                    </a:path>
                  </a:pathLst>
                </a:custGeom>
                <a:noFill/>
                <a:ln w="16501" cap="rnd">
                  <a:solidFill>
                    <a:srgbClr val="000000"/>
                  </a:solidFill>
                  <a:prstDash val="solid"/>
                  <a:round/>
                </a:ln>
              </p:spPr>
              <p:txBody>
                <a:bodyPr rtlCol="0" anchor="ctr"/>
                <a:lstStyle/>
                <a:p>
                  <a:endParaRPr lang="en-US" sz="1799"/>
                </a:p>
              </p:txBody>
            </p:sp>
          </p:grpSp>
        </p:grpSp>
        <p:grpSp>
          <p:nvGrpSpPr>
            <p:cNvPr id="49" name="Graphic 503">
              <a:extLst>
                <a:ext uri="{FF2B5EF4-FFF2-40B4-BE49-F238E27FC236}">
                  <a16:creationId xmlns:a16="http://schemas.microsoft.com/office/drawing/2014/main" id="{C6AF23D8-E393-8BCF-1EBB-3F46F8B8A7E4}"/>
                </a:ext>
              </a:extLst>
            </p:cNvPr>
            <p:cNvGrpSpPr/>
            <p:nvPr/>
          </p:nvGrpSpPr>
          <p:grpSpPr>
            <a:xfrm>
              <a:off x="13086001" y="3911411"/>
              <a:ext cx="602471" cy="728577"/>
              <a:chOff x="13086001" y="3911411"/>
              <a:chExt cx="602471" cy="728577"/>
            </a:xfrm>
            <a:noFill/>
          </p:grpSpPr>
          <p:sp>
            <p:nvSpPr>
              <p:cNvPr id="50" name="Freeform 1193">
                <a:extLst>
                  <a:ext uri="{FF2B5EF4-FFF2-40B4-BE49-F238E27FC236}">
                    <a16:creationId xmlns:a16="http://schemas.microsoft.com/office/drawing/2014/main" id="{D8EB765C-0070-A1CC-CC87-64DCA55B34DA}"/>
                  </a:ext>
                </a:extLst>
              </p:cNvPr>
              <p:cNvSpPr/>
              <p:nvPr/>
            </p:nvSpPr>
            <p:spPr>
              <a:xfrm>
                <a:off x="13086001" y="4102622"/>
                <a:ext cx="538097" cy="537367"/>
              </a:xfrm>
              <a:custGeom>
                <a:avLst/>
                <a:gdLst>
                  <a:gd name="connsiteX0" fmla="*/ 538098 w 538097"/>
                  <a:gd name="connsiteY0" fmla="*/ 268684 h 537367"/>
                  <a:gd name="connsiteX1" fmla="*/ 269049 w 538097"/>
                  <a:gd name="connsiteY1" fmla="*/ 537367 h 537367"/>
                  <a:gd name="connsiteX2" fmla="*/ 1 w 538097"/>
                  <a:gd name="connsiteY2" fmla="*/ 268684 h 537367"/>
                  <a:gd name="connsiteX3" fmla="*/ 269049 w 538097"/>
                  <a:gd name="connsiteY3" fmla="*/ 0 h 537367"/>
                  <a:gd name="connsiteX4" fmla="*/ 538098 w 538097"/>
                  <a:gd name="connsiteY4" fmla="*/ 268684 h 5373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097" h="537367">
                    <a:moveTo>
                      <a:pt x="538098" y="268684"/>
                    </a:moveTo>
                    <a:cubicBezTo>
                      <a:pt x="538098" y="417073"/>
                      <a:pt x="417641" y="537367"/>
                      <a:pt x="269049" y="537367"/>
                    </a:cubicBezTo>
                    <a:cubicBezTo>
                      <a:pt x="120458" y="537367"/>
                      <a:pt x="1" y="417073"/>
                      <a:pt x="1" y="268684"/>
                    </a:cubicBezTo>
                    <a:cubicBezTo>
                      <a:pt x="1" y="120294"/>
                      <a:pt x="120458" y="0"/>
                      <a:pt x="269049" y="0"/>
                    </a:cubicBezTo>
                    <a:cubicBezTo>
                      <a:pt x="417641" y="0"/>
                      <a:pt x="538098" y="120294"/>
                      <a:pt x="538098" y="268684"/>
                    </a:cubicBezTo>
                    <a:close/>
                  </a:path>
                </a:pathLst>
              </a:custGeom>
              <a:noFill/>
              <a:ln w="16501" cap="rnd">
                <a:solidFill>
                  <a:srgbClr val="000000"/>
                </a:solidFill>
                <a:prstDash val="solid"/>
                <a:round/>
              </a:ln>
            </p:spPr>
            <p:txBody>
              <a:bodyPr rtlCol="0" anchor="ctr"/>
              <a:lstStyle/>
              <a:p>
                <a:endParaRPr lang="en-US" sz="1799"/>
              </a:p>
            </p:txBody>
          </p:sp>
          <p:sp>
            <p:nvSpPr>
              <p:cNvPr id="51" name="Freeform 1194">
                <a:extLst>
                  <a:ext uri="{FF2B5EF4-FFF2-40B4-BE49-F238E27FC236}">
                    <a16:creationId xmlns:a16="http://schemas.microsoft.com/office/drawing/2014/main" id="{BDD290DB-3735-0DF9-54FA-3E5B41C7ECB8}"/>
                  </a:ext>
                </a:extLst>
              </p:cNvPr>
              <p:cNvSpPr/>
              <p:nvPr/>
            </p:nvSpPr>
            <p:spPr>
              <a:xfrm>
                <a:off x="13143772" y="4160315"/>
                <a:ext cx="422555" cy="421981"/>
              </a:xfrm>
              <a:custGeom>
                <a:avLst/>
                <a:gdLst>
                  <a:gd name="connsiteX0" fmla="*/ 422555 w 422555"/>
                  <a:gd name="connsiteY0" fmla="*/ 210991 h 421981"/>
                  <a:gd name="connsiteX1" fmla="*/ 211278 w 422555"/>
                  <a:gd name="connsiteY1" fmla="*/ 421981 h 421981"/>
                  <a:gd name="connsiteX2" fmla="*/ 1 w 422555"/>
                  <a:gd name="connsiteY2" fmla="*/ 210991 h 421981"/>
                  <a:gd name="connsiteX3" fmla="*/ 211278 w 422555"/>
                  <a:gd name="connsiteY3" fmla="*/ 0 h 421981"/>
                  <a:gd name="connsiteX4" fmla="*/ 422555 w 422555"/>
                  <a:gd name="connsiteY4" fmla="*/ 210991 h 421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555" h="421981">
                    <a:moveTo>
                      <a:pt x="422555" y="210991"/>
                    </a:moveTo>
                    <a:cubicBezTo>
                      <a:pt x="422555" y="327518"/>
                      <a:pt x="327963" y="421981"/>
                      <a:pt x="211278" y="421981"/>
                    </a:cubicBezTo>
                    <a:cubicBezTo>
                      <a:pt x="94592" y="421981"/>
                      <a:pt x="1" y="327518"/>
                      <a:pt x="1" y="210991"/>
                    </a:cubicBezTo>
                    <a:cubicBezTo>
                      <a:pt x="1" y="94464"/>
                      <a:pt x="94593" y="0"/>
                      <a:pt x="211278" y="0"/>
                    </a:cubicBezTo>
                    <a:cubicBezTo>
                      <a:pt x="327964" y="0"/>
                      <a:pt x="422555" y="94464"/>
                      <a:pt x="422555" y="210991"/>
                    </a:cubicBezTo>
                    <a:close/>
                  </a:path>
                </a:pathLst>
              </a:custGeom>
              <a:solidFill>
                <a:srgbClr val="FFC000"/>
              </a:solidFill>
              <a:ln w="16501" cap="rnd">
                <a:solidFill>
                  <a:srgbClr val="000000"/>
                </a:solidFill>
                <a:prstDash val="solid"/>
                <a:round/>
              </a:ln>
            </p:spPr>
            <p:txBody>
              <a:bodyPr rtlCol="0" anchor="ctr"/>
              <a:lstStyle/>
              <a:p>
                <a:endParaRPr lang="en-US" sz="1799" dirty="0"/>
              </a:p>
            </p:txBody>
          </p:sp>
          <p:sp>
            <p:nvSpPr>
              <p:cNvPr id="52" name="Freeform 1195">
                <a:extLst>
                  <a:ext uri="{FF2B5EF4-FFF2-40B4-BE49-F238E27FC236}">
                    <a16:creationId xmlns:a16="http://schemas.microsoft.com/office/drawing/2014/main" id="{11467B82-CED0-3D1A-23B1-524DDB101FAF}"/>
                  </a:ext>
                </a:extLst>
              </p:cNvPr>
              <p:cNvSpPr/>
              <p:nvPr/>
            </p:nvSpPr>
            <p:spPr>
              <a:xfrm>
                <a:off x="13221350" y="3911411"/>
                <a:ext cx="188169" cy="196155"/>
              </a:xfrm>
              <a:custGeom>
                <a:avLst/>
                <a:gdLst>
                  <a:gd name="connsiteX0" fmla="*/ 0 w 188169"/>
                  <a:gd name="connsiteY0" fmla="*/ 0 h 196155"/>
                  <a:gd name="connsiteX1" fmla="*/ 188169 w 188169"/>
                  <a:gd name="connsiteY1" fmla="*/ 196155 h 196155"/>
                </a:gdLst>
                <a:ahLst/>
                <a:cxnLst>
                  <a:cxn ang="0">
                    <a:pos x="connsiteX0" y="connsiteY0"/>
                  </a:cxn>
                  <a:cxn ang="0">
                    <a:pos x="connsiteX1" y="connsiteY1"/>
                  </a:cxn>
                </a:cxnLst>
                <a:rect l="l" t="t" r="r" b="b"/>
                <a:pathLst>
                  <a:path w="188169" h="196155">
                    <a:moveTo>
                      <a:pt x="0" y="0"/>
                    </a:moveTo>
                    <a:cubicBezTo>
                      <a:pt x="0" y="0"/>
                      <a:pt x="3301" y="168134"/>
                      <a:pt x="188169" y="196155"/>
                    </a:cubicBezTo>
                  </a:path>
                </a:pathLst>
              </a:custGeom>
              <a:noFill/>
              <a:ln w="16501" cap="rnd">
                <a:solidFill>
                  <a:srgbClr val="000000"/>
                </a:solidFill>
                <a:prstDash val="solid"/>
                <a:round/>
              </a:ln>
            </p:spPr>
            <p:txBody>
              <a:bodyPr rtlCol="0" anchor="ctr"/>
              <a:lstStyle/>
              <a:p>
                <a:endParaRPr lang="en-US" sz="1799"/>
              </a:p>
            </p:txBody>
          </p:sp>
          <p:sp>
            <p:nvSpPr>
              <p:cNvPr id="53" name="Freeform 1196">
                <a:extLst>
                  <a:ext uri="{FF2B5EF4-FFF2-40B4-BE49-F238E27FC236}">
                    <a16:creationId xmlns:a16="http://schemas.microsoft.com/office/drawing/2014/main" id="{31038BD1-2AEE-8768-DE84-5394C1FC1ABD}"/>
                  </a:ext>
                </a:extLst>
              </p:cNvPr>
              <p:cNvSpPr/>
              <p:nvPr/>
            </p:nvSpPr>
            <p:spPr>
              <a:xfrm>
                <a:off x="13409520" y="3956510"/>
                <a:ext cx="278951" cy="162161"/>
              </a:xfrm>
              <a:custGeom>
                <a:avLst/>
                <a:gdLst>
                  <a:gd name="connsiteX0" fmla="*/ 0 w 278951"/>
                  <a:gd name="connsiteY0" fmla="*/ 151056 h 162161"/>
                  <a:gd name="connsiteX1" fmla="*/ 278952 w 278951"/>
                  <a:gd name="connsiteY1" fmla="*/ 12594 h 162161"/>
                  <a:gd name="connsiteX2" fmla="*/ 0 w 278951"/>
                  <a:gd name="connsiteY2" fmla="*/ 151056 h 162161"/>
                </a:gdLst>
                <a:ahLst/>
                <a:cxnLst>
                  <a:cxn ang="0">
                    <a:pos x="connsiteX0" y="connsiteY0"/>
                  </a:cxn>
                  <a:cxn ang="0">
                    <a:pos x="connsiteX1" y="connsiteY1"/>
                  </a:cxn>
                  <a:cxn ang="0">
                    <a:pos x="connsiteX2" y="connsiteY2"/>
                  </a:cxn>
                </a:cxnLst>
                <a:rect l="l" t="t" r="r" b="b"/>
                <a:pathLst>
                  <a:path w="278951" h="162161">
                    <a:moveTo>
                      <a:pt x="0" y="151056"/>
                    </a:moveTo>
                    <a:cubicBezTo>
                      <a:pt x="0" y="151056"/>
                      <a:pt x="49518" y="-51693"/>
                      <a:pt x="278952" y="12594"/>
                    </a:cubicBezTo>
                    <a:cubicBezTo>
                      <a:pt x="278952" y="12594"/>
                      <a:pt x="222832" y="210398"/>
                      <a:pt x="0" y="151056"/>
                    </a:cubicBezTo>
                    <a:close/>
                  </a:path>
                </a:pathLst>
              </a:custGeom>
              <a:noFill/>
              <a:ln w="16501" cap="rnd">
                <a:solidFill>
                  <a:srgbClr val="000000"/>
                </a:solidFill>
                <a:prstDash val="solid"/>
                <a:round/>
              </a:ln>
            </p:spPr>
            <p:txBody>
              <a:bodyPr rtlCol="0" anchor="ctr"/>
              <a:lstStyle/>
              <a:p>
                <a:endParaRPr lang="en-US" sz="1799"/>
              </a:p>
            </p:txBody>
          </p:sp>
          <p:sp>
            <p:nvSpPr>
              <p:cNvPr id="54" name="Freeform 1197">
                <a:extLst>
                  <a:ext uri="{FF2B5EF4-FFF2-40B4-BE49-F238E27FC236}">
                    <a16:creationId xmlns:a16="http://schemas.microsoft.com/office/drawing/2014/main" id="{D189E861-AFC7-2C20-C4EC-1F5947972E14}"/>
                  </a:ext>
                </a:extLst>
              </p:cNvPr>
              <p:cNvSpPr/>
              <p:nvPr/>
            </p:nvSpPr>
            <p:spPr>
              <a:xfrm>
                <a:off x="13409519" y="3969104"/>
                <a:ext cx="278952" cy="138462"/>
              </a:xfrm>
              <a:custGeom>
                <a:avLst/>
                <a:gdLst>
                  <a:gd name="connsiteX0" fmla="*/ 278952 w 278952"/>
                  <a:gd name="connsiteY0" fmla="*/ 0 h 138462"/>
                  <a:gd name="connsiteX1" fmla="*/ 0 w 278952"/>
                  <a:gd name="connsiteY1" fmla="*/ 138463 h 138462"/>
                </a:gdLst>
                <a:ahLst/>
                <a:cxnLst>
                  <a:cxn ang="0">
                    <a:pos x="connsiteX0" y="connsiteY0"/>
                  </a:cxn>
                  <a:cxn ang="0">
                    <a:pos x="connsiteX1" y="connsiteY1"/>
                  </a:cxn>
                </a:cxnLst>
                <a:rect l="l" t="t" r="r" b="b"/>
                <a:pathLst>
                  <a:path w="278952" h="138462">
                    <a:moveTo>
                      <a:pt x="278952" y="0"/>
                    </a:moveTo>
                    <a:lnTo>
                      <a:pt x="0" y="138463"/>
                    </a:lnTo>
                  </a:path>
                </a:pathLst>
              </a:custGeom>
              <a:ln w="16501" cap="rnd">
                <a:solidFill>
                  <a:srgbClr val="000000"/>
                </a:solidFill>
                <a:prstDash val="solid"/>
                <a:round/>
              </a:ln>
            </p:spPr>
            <p:txBody>
              <a:bodyPr rtlCol="0" anchor="ctr"/>
              <a:lstStyle/>
              <a:p>
                <a:endParaRPr lang="en-US" sz="1799"/>
              </a:p>
            </p:txBody>
          </p:sp>
          <p:grpSp>
            <p:nvGrpSpPr>
              <p:cNvPr id="55" name="Graphic 503">
                <a:extLst>
                  <a:ext uri="{FF2B5EF4-FFF2-40B4-BE49-F238E27FC236}">
                    <a16:creationId xmlns:a16="http://schemas.microsoft.com/office/drawing/2014/main" id="{03D93F95-F9C8-3816-914B-1BF576592E03}"/>
                  </a:ext>
                </a:extLst>
              </p:cNvPr>
              <p:cNvGrpSpPr/>
              <p:nvPr/>
            </p:nvGrpSpPr>
            <p:grpSpPr>
              <a:xfrm>
                <a:off x="13185037" y="4244381"/>
                <a:ext cx="260795" cy="257144"/>
                <a:chOff x="13185037" y="4244381"/>
                <a:chExt cx="260795" cy="257144"/>
              </a:xfrm>
              <a:noFill/>
            </p:grpSpPr>
            <p:sp>
              <p:nvSpPr>
                <p:cNvPr id="56" name="Freeform 1199">
                  <a:extLst>
                    <a:ext uri="{FF2B5EF4-FFF2-40B4-BE49-F238E27FC236}">
                      <a16:creationId xmlns:a16="http://schemas.microsoft.com/office/drawing/2014/main" id="{718E7E81-5B8A-966F-3ADB-20099370C8A4}"/>
                    </a:ext>
                  </a:extLst>
                </p:cNvPr>
                <p:cNvSpPr/>
                <p:nvPr/>
              </p:nvSpPr>
              <p:spPr>
                <a:xfrm>
                  <a:off x="13226302" y="4244381"/>
                  <a:ext cx="219530" cy="257144"/>
                </a:xfrm>
                <a:custGeom>
                  <a:avLst/>
                  <a:gdLst>
                    <a:gd name="connsiteX0" fmla="*/ 214579 w 219530"/>
                    <a:gd name="connsiteY0" fmla="*/ 224177 h 257144"/>
                    <a:gd name="connsiteX1" fmla="*/ 128747 w 219530"/>
                    <a:gd name="connsiteY1" fmla="*/ 257145 h 257144"/>
                    <a:gd name="connsiteX2" fmla="*/ 0 w 219530"/>
                    <a:gd name="connsiteY2" fmla="*/ 128572 h 257144"/>
                    <a:gd name="connsiteX3" fmla="*/ 128747 w 219530"/>
                    <a:gd name="connsiteY3" fmla="*/ 0 h 257144"/>
                    <a:gd name="connsiteX4" fmla="*/ 219530 w 219530"/>
                    <a:gd name="connsiteY4" fmla="*/ 37912 h 25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530" h="257144">
                      <a:moveTo>
                        <a:pt x="214579" y="224177"/>
                      </a:moveTo>
                      <a:cubicBezTo>
                        <a:pt x="191471" y="243958"/>
                        <a:pt x="161759" y="257145"/>
                        <a:pt x="128747" y="257145"/>
                      </a:cubicBezTo>
                      <a:cubicBezTo>
                        <a:pt x="57771" y="257145"/>
                        <a:pt x="0" y="199452"/>
                        <a:pt x="0" y="128572"/>
                      </a:cubicBezTo>
                      <a:cubicBezTo>
                        <a:pt x="0" y="57693"/>
                        <a:pt x="57771" y="0"/>
                        <a:pt x="128747" y="0"/>
                      </a:cubicBezTo>
                      <a:cubicBezTo>
                        <a:pt x="199724" y="0"/>
                        <a:pt x="196422" y="14835"/>
                        <a:pt x="219530" y="37912"/>
                      </a:cubicBezTo>
                    </a:path>
                  </a:pathLst>
                </a:custGeom>
                <a:noFill/>
                <a:ln w="16501" cap="rnd">
                  <a:solidFill>
                    <a:srgbClr val="000000"/>
                  </a:solidFill>
                  <a:prstDash val="solid"/>
                  <a:round/>
                </a:ln>
              </p:spPr>
              <p:txBody>
                <a:bodyPr rtlCol="0" anchor="ctr"/>
                <a:lstStyle/>
                <a:p>
                  <a:endParaRPr lang="en-US" sz="1799"/>
                </a:p>
              </p:txBody>
            </p:sp>
            <p:sp>
              <p:nvSpPr>
                <p:cNvPr id="57" name="Freeform 1200">
                  <a:extLst>
                    <a:ext uri="{FF2B5EF4-FFF2-40B4-BE49-F238E27FC236}">
                      <a16:creationId xmlns:a16="http://schemas.microsoft.com/office/drawing/2014/main" id="{6DA96D3E-EA76-7D27-57F0-042A648ACFD5}"/>
                    </a:ext>
                  </a:extLst>
                </p:cNvPr>
                <p:cNvSpPr/>
                <p:nvPr/>
              </p:nvSpPr>
              <p:spPr>
                <a:xfrm>
                  <a:off x="13185037" y="4349877"/>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sp>
              <p:nvSpPr>
                <p:cNvPr id="58" name="Freeform 1201">
                  <a:extLst>
                    <a:ext uri="{FF2B5EF4-FFF2-40B4-BE49-F238E27FC236}">
                      <a16:creationId xmlns:a16="http://schemas.microsoft.com/office/drawing/2014/main" id="{A5767133-317E-8EF2-E476-126BD7DEBC07}"/>
                    </a:ext>
                  </a:extLst>
                </p:cNvPr>
                <p:cNvSpPr/>
                <p:nvPr/>
              </p:nvSpPr>
              <p:spPr>
                <a:xfrm>
                  <a:off x="13185037" y="4399328"/>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grpSp>
        </p:grpSp>
      </p:grpSp>
      <p:grpSp>
        <p:nvGrpSpPr>
          <p:cNvPr id="2" name="Graphic 503">
            <a:extLst>
              <a:ext uri="{FF2B5EF4-FFF2-40B4-BE49-F238E27FC236}">
                <a16:creationId xmlns:a16="http://schemas.microsoft.com/office/drawing/2014/main" id="{E4855F21-66C7-3B0C-B025-A67728939728}"/>
              </a:ext>
            </a:extLst>
          </p:cNvPr>
          <p:cNvGrpSpPr/>
          <p:nvPr/>
        </p:nvGrpSpPr>
        <p:grpSpPr>
          <a:xfrm>
            <a:off x="4211131" y="1729606"/>
            <a:ext cx="540000" cy="540000"/>
            <a:chOff x="12846663" y="3911411"/>
            <a:chExt cx="1023375" cy="1130779"/>
          </a:xfrm>
          <a:noFill/>
        </p:grpSpPr>
        <p:grpSp>
          <p:nvGrpSpPr>
            <p:cNvPr id="5" name="Graphic 503">
              <a:extLst>
                <a:ext uri="{FF2B5EF4-FFF2-40B4-BE49-F238E27FC236}">
                  <a16:creationId xmlns:a16="http://schemas.microsoft.com/office/drawing/2014/main" id="{13C76345-80FB-5C79-F782-D76E4D253DBD}"/>
                </a:ext>
              </a:extLst>
            </p:cNvPr>
            <p:cNvGrpSpPr/>
            <p:nvPr/>
          </p:nvGrpSpPr>
          <p:grpSpPr>
            <a:xfrm>
              <a:off x="12846663" y="4242607"/>
              <a:ext cx="1023375" cy="799582"/>
              <a:chOff x="12846663" y="4242607"/>
              <a:chExt cx="1023375" cy="799582"/>
            </a:xfrm>
            <a:noFill/>
          </p:grpSpPr>
          <p:grpSp>
            <p:nvGrpSpPr>
              <p:cNvPr id="19" name="Graphic 503">
                <a:extLst>
                  <a:ext uri="{FF2B5EF4-FFF2-40B4-BE49-F238E27FC236}">
                    <a16:creationId xmlns:a16="http://schemas.microsoft.com/office/drawing/2014/main" id="{1E3D9E64-5596-DE15-1C3A-7E930DDC715C}"/>
                  </a:ext>
                </a:extLst>
              </p:cNvPr>
              <p:cNvGrpSpPr/>
              <p:nvPr/>
            </p:nvGrpSpPr>
            <p:grpSpPr>
              <a:xfrm>
                <a:off x="13409519" y="4242607"/>
                <a:ext cx="460518" cy="799582"/>
                <a:chOff x="13409519" y="4242607"/>
                <a:chExt cx="460518" cy="799582"/>
              </a:xfrm>
              <a:noFill/>
            </p:grpSpPr>
            <p:sp>
              <p:nvSpPr>
                <p:cNvPr id="24" name="Freeform 1185">
                  <a:extLst>
                    <a:ext uri="{FF2B5EF4-FFF2-40B4-BE49-F238E27FC236}">
                      <a16:creationId xmlns:a16="http://schemas.microsoft.com/office/drawing/2014/main" id="{DD882D8B-E3A1-1A05-1BF8-B6DC68EF5F77}"/>
                    </a:ext>
                  </a:extLst>
                </p:cNvPr>
                <p:cNvSpPr/>
                <p:nvPr/>
              </p:nvSpPr>
              <p:spPr>
                <a:xfrm>
                  <a:off x="13423395" y="4242607"/>
                  <a:ext cx="446643" cy="674307"/>
                </a:xfrm>
                <a:custGeom>
                  <a:avLst/>
                  <a:gdLst>
                    <a:gd name="connsiteX0" fmla="*/ 220510 w 446643"/>
                    <a:gd name="connsiteY0" fmla="*/ 674307 h 674307"/>
                    <a:gd name="connsiteX1" fmla="*/ 430137 w 446643"/>
                    <a:gd name="connsiteY1" fmla="*/ 463317 h 674307"/>
                    <a:gd name="connsiteX2" fmla="*/ 446643 w 446643"/>
                    <a:gd name="connsiteY2" fmla="*/ 425404 h 674307"/>
                    <a:gd name="connsiteX3" fmla="*/ 446643 w 446643"/>
                    <a:gd name="connsiteY3" fmla="*/ 29796 h 674307"/>
                    <a:gd name="connsiteX4" fmla="*/ 415282 w 446643"/>
                    <a:gd name="connsiteY4" fmla="*/ 126 h 674307"/>
                    <a:gd name="connsiteX5" fmla="*/ 334402 w 446643"/>
                    <a:gd name="connsiteY5" fmla="*/ 112214 h 674307"/>
                    <a:gd name="connsiteX6" fmla="*/ 306342 w 446643"/>
                    <a:gd name="connsiteY6" fmla="*/ 331447 h 674307"/>
                    <a:gd name="connsiteX7" fmla="*/ 240317 w 446643"/>
                    <a:gd name="connsiteY7" fmla="*/ 349579 h 674307"/>
                    <a:gd name="connsiteX8" fmla="*/ 166040 w 446643"/>
                    <a:gd name="connsiteY8" fmla="*/ 423755 h 674307"/>
                    <a:gd name="connsiteX9" fmla="*/ 37293 w 446643"/>
                    <a:gd name="connsiteY9" fmla="*/ 483097 h 674307"/>
                    <a:gd name="connsiteX10" fmla="*/ 4281 w 446643"/>
                    <a:gd name="connsiteY10" fmla="*/ 674307 h 674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643" h="674307">
                      <a:moveTo>
                        <a:pt x="220510" y="674307"/>
                      </a:moveTo>
                      <a:lnTo>
                        <a:pt x="430137" y="463317"/>
                      </a:lnTo>
                      <a:cubicBezTo>
                        <a:pt x="440041" y="453426"/>
                        <a:pt x="446643" y="438591"/>
                        <a:pt x="446643" y="425404"/>
                      </a:cubicBezTo>
                      <a:lnTo>
                        <a:pt x="446643" y="29796"/>
                      </a:lnTo>
                      <a:cubicBezTo>
                        <a:pt x="446643" y="13312"/>
                        <a:pt x="433438" y="-1523"/>
                        <a:pt x="415282" y="126"/>
                      </a:cubicBezTo>
                      <a:cubicBezTo>
                        <a:pt x="380619" y="1774"/>
                        <a:pt x="347607" y="39686"/>
                        <a:pt x="334402" y="112214"/>
                      </a:cubicBezTo>
                      <a:lnTo>
                        <a:pt x="306342" y="331447"/>
                      </a:lnTo>
                      <a:cubicBezTo>
                        <a:pt x="281583" y="329799"/>
                        <a:pt x="255173" y="334744"/>
                        <a:pt x="240317" y="349579"/>
                      </a:cubicBezTo>
                      <a:lnTo>
                        <a:pt x="166040" y="423755"/>
                      </a:lnTo>
                      <a:cubicBezTo>
                        <a:pt x="98366" y="436943"/>
                        <a:pt x="73607" y="446833"/>
                        <a:pt x="37293" y="483097"/>
                      </a:cubicBezTo>
                      <a:cubicBezTo>
                        <a:pt x="-7273" y="527603"/>
                        <a:pt x="-2322" y="586944"/>
                        <a:pt x="4281" y="674307"/>
                      </a:cubicBezTo>
                    </a:path>
                  </a:pathLst>
                </a:custGeom>
                <a:noFill/>
                <a:ln w="16501" cap="rnd">
                  <a:solidFill>
                    <a:srgbClr val="000000"/>
                  </a:solidFill>
                  <a:prstDash val="solid"/>
                  <a:round/>
                </a:ln>
              </p:spPr>
              <p:txBody>
                <a:bodyPr rtlCol="0" anchor="ctr"/>
                <a:lstStyle/>
                <a:p>
                  <a:endParaRPr lang="en-US" sz="1799"/>
                </a:p>
              </p:txBody>
            </p:sp>
            <p:sp>
              <p:nvSpPr>
                <p:cNvPr id="25" name="Freeform 1186">
                  <a:extLst>
                    <a:ext uri="{FF2B5EF4-FFF2-40B4-BE49-F238E27FC236}">
                      <a16:creationId xmlns:a16="http://schemas.microsoft.com/office/drawing/2014/main" id="{D1349862-45B4-621A-51A7-9CA5872434DF}"/>
                    </a:ext>
                  </a:extLst>
                </p:cNvPr>
                <p:cNvSpPr/>
                <p:nvPr/>
              </p:nvSpPr>
              <p:spPr>
                <a:xfrm>
                  <a:off x="13409519" y="4916915"/>
                  <a:ext cx="292157" cy="125275"/>
                </a:xfrm>
                <a:custGeom>
                  <a:avLst/>
                  <a:gdLst>
                    <a:gd name="connsiteX0" fmla="*/ 0 w 292157"/>
                    <a:gd name="connsiteY0" fmla="*/ 0 h 125275"/>
                    <a:gd name="connsiteX1" fmla="*/ 292158 w 292157"/>
                    <a:gd name="connsiteY1" fmla="*/ 0 h 125275"/>
                    <a:gd name="connsiteX2" fmla="*/ 292158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8" y="0"/>
                      </a:lnTo>
                      <a:lnTo>
                        <a:pt x="292158"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26" name="Freeform 1187">
                  <a:extLst>
                    <a:ext uri="{FF2B5EF4-FFF2-40B4-BE49-F238E27FC236}">
                      <a16:creationId xmlns:a16="http://schemas.microsoft.com/office/drawing/2014/main" id="{8831A37C-53DD-4FC4-4FAB-0ACD5053E209}"/>
                    </a:ext>
                  </a:extLst>
                </p:cNvPr>
                <p:cNvSpPr/>
                <p:nvPr/>
              </p:nvSpPr>
              <p:spPr>
                <a:xfrm>
                  <a:off x="13642255" y="4574055"/>
                  <a:ext cx="135104" cy="174726"/>
                </a:xfrm>
                <a:custGeom>
                  <a:avLst/>
                  <a:gdLst>
                    <a:gd name="connsiteX0" fmla="*/ 89133 w 135104"/>
                    <a:gd name="connsiteY0" fmla="*/ 0 h 174726"/>
                    <a:gd name="connsiteX1" fmla="*/ 115542 w 135104"/>
                    <a:gd name="connsiteY1" fmla="*/ 8242 h 174726"/>
                    <a:gd name="connsiteX2" fmla="*/ 130398 w 135104"/>
                    <a:gd name="connsiteY2" fmla="*/ 44506 h 174726"/>
                    <a:gd name="connsiteX3" fmla="*/ 0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89133" y="0"/>
                      </a:moveTo>
                      <a:cubicBezTo>
                        <a:pt x="99036" y="0"/>
                        <a:pt x="107289" y="3296"/>
                        <a:pt x="115542" y="8242"/>
                      </a:cubicBezTo>
                      <a:cubicBezTo>
                        <a:pt x="130398" y="14835"/>
                        <a:pt x="141952" y="31319"/>
                        <a:pt x="130398" y="44506"/>
                      </a:cubicBezTo>
                      <a:lnTo>
                        <a:pt x="0" y="174726"/>
                      </a:lnTo>
                    </a:path>
                  </a:pathLst>
                </a:custGeom>
                <a:noFill/>
                <a:ln w="16501" cap="rnd">
                  <a:solidFill>
                    <a:srgbClr val="000000"/>
                  </a:solidFill>
                  <a:prstDash val="solid"/>
                  <a:round/>
                </a:ln>
              </p:spPr>
              <p:txBody>
                <a:bodyPr rtlCol="0" anchor="ctr"/>
                <a:lstStyle/>
                <a:p>
                  <a:endParaRPr lang="en-US" sz="1799"/>
                </a:p>
              </p:txBody>
            </p:sp>
          </p:grpSp>
          <p:grpSp>
            <p:nvGrpSpPr>
              <p:cNvPr id="20" name="Graphic 503">
                <a:extLst>
                  <a:ext uri="{FF2B5EF4-FFF2-40B4-BE49-F238E27FC236}">
                    <a16:creationId xmlns:a16="http://schemas.microsoft.com/office/drawing/2014/main" id="{01C6BF8E-621F-4C36-AB78-F73E8EBAB609}"/>
                  </a:ext>
                </a:extLst>
              </p:cNvPr>
              <p:cNvGrpSpPr/>
              <p:nvPr/>
            </p:nvGrpSpPr>
            <p:grpSpPr>
              <a:xfrm>
                <a:off x="12846663" y="4242733"/>
                <a:ext cx="462169" cy="799457"/>
                <a:chOff x="12846663" y="4242733"/>
                <a:chExt cx="462169" cy="799457"/>
              </a:xfrm>
              <a:noFill/>
            </p:grpSpPr>
            <p:sp>
              <p:nvSpPr>
                <p:cNvPr id="21" name="Freeform 1189">
                  <a:extLst>
                    <a:ext uri="{FF2B5EF4-FFF2-40B4-BE49-F238E27FC236}">
                      <a16:creationId xmlns:a16="http://schemas.microsoft.com/office/drawing/2014/main" id="{73363130-A825-D4E1-BED4-AB1E101D40AD}"/>
                    </a:ext>
                  </a:extLst>
                </p:cNvPr>
                <p:cNvSpPr/>
                <p:nvPr/>
              </p:nvSpPr>
              <p:spPr>
                <a:xfrm>
                  <a:off x="12846663" y="4242733"/>
                  <a:ext cx="446280" cy="674181"/>
                </a:xfrm>
                <a:custGeom>
                  <a:avLst/>
                  <a:gdLst>
                    <a:gd name="connsiteX0" fmla="*/ 442362 w 446280"/>
                    <a:gd name="connsiteY0" fmla="*/ 670885 h 674181"/>
                    <a:gd name="connsiteX1" fmla="*/ 409350 w 446280"/>
                    <a:gd name="connsiteY1" fmla="*/ 482971 h 674181"/>
                    <a:gd name="connsiteX2" fmla="*/ 280603 w 446280"/>
                    <a:gd name="connsiteY2" fmla="*/ 423630 h 674181"/>
                    <a:gd name="connsiteX3" fmla="*/ 206326 w 446280"/>
                    <a:gd name="connsiteY3" fmla="*/ 349453 h 674181"/>
                    <a:gd name="connsiteX4" fmla="*/ 140301 w 446280"/>
                    <a:gd name="connsiteY4" fmla="*/ 331322 h 674181"/>
                    <a:gd name="connsiteX5" fmla="*/ 112241 w 446280"/>
                    <a:gd name="connsiteY5" fmla="*/ 112089 h 674181"/>
                    <a:gd name="connsiteX6" fmla="*/ 31362 w 446280"/>
                    <a:gd name="connsiteY6" fmla="*/ 0 h 674181"/>
                    <a:gd name="connsiteX7" fmla="*/ 0 w 446280"/>
                    <a:gd name="connsiteY7" fmla="*/ 29670 h 674181"/>
                    <a:gd name="connsiteX8" fmla="*/ 0 w 446280"/>
                    <a:gd name="connsiteY8" fmla="*/ 425278 h 674181"/>
                    <a:gd name="connsiteX9" fmla="*/ 16506 w 446280"/>
                    <a:gd name="connsiteY9" fmla="*/ 463191 h 674181"/>
                    <a:gd name="connsiteX10" fmla="*/ 226133 w 446280"/>
                    <a:gd name="connsiteY10" fmla="*/ 674182 h 674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280" h="674181">
                      <a:moveTo>
                        <a:pt x="442362" y="670885"/>
                      </a:moveTo>
                      <a:cubicBezTo>
                        <a:pt x="448965" y="585170"/>
                        <a:pt x="452266" y="525829"/>
                        <a:pt x="409350" y="482971"/>
                      </a:cubicBezTo>
                      <a:cubicBezTo>
                        <a:pt x="373037" y="446707"/>
                        <a:pt x="348278" y="438465"/>
                        <a:pt x="280603" y="423630"/>
                      </a:cubicBezTo>
                      <a:lnTo>
                        <a:pt x="206326" y="349453"/>
                      </a:lnTo>
                      <a:cubicBezTo>
                        <a:pt x="191471" y="334618"/>
                        <a:pt x="165061" y="328025"/>
                        <a:pt x="140301" y="331322"/>
                      </a:cubicBezTo>
                      <a:lnTo>
                        <a:pt x="112241" y="112089"/>
                      </a:lnTo>
                      <a:cubicBezTo>
                        <a:pt x="99036" y="39561"/>
                        <a:pt x="66024" y="1648"/>
                        <a:pt x="31362" y="0"/>
                      </a:cubicBezTo>
                      <a:cubicBezTo>
                        <a:pt x="14856" y="0"/>
                        <a:pt x="0" y="13187"/>
                        <a:pt x="0" y="29670"/>
                      </a:cubicBezTo>
                      <a:lnTo>
                        <a:pt x="0" y="425278"/>
                      </a:lnTo>
                      <a:cubicBezTo>
                        <a:pt x="0" y="440113"/>
                        <a:pt x="6603" y="453301"/>
                        <a:pt x="16506" y="463191"/>
                      </a:cubicBezTo>
                      <a:lnTo>
                        <a:pt x="226133" y="674182"/>
                      </a:lnTo>
                    </a:path>
                  </a:pathLst>
                </a:custGeom>
                <a:noFill/>
                <a:ln w="16501" cap="rnd">
                  <a:solidFill>
                    <a:srgbClr val="000000"/>
                  </a:solidFill>
                  <a:prstDash val="solid"/>
                  <a:round/>
                </a:ln>
              </p:spPr>
              <p:txBody>
                <a:bodyPr rtlCol="0" anchor="ctr"/>
                <a:lstStyle/>
                <a:p>
                  <a:endParaRPr lang="en-US" sz="1799"/>
                </a:p>
              </p:txBody>
            </p:sp>
            <p:sp>
              <p:nvSpPr>
                <p:cNvPr id="22" name="Freeform 1190">
                  <a:extLst>
                    <a:ext uri="{FF2B5EF4-FFF2-40B4-BE49-F238E27FC236}">
                      <a16:creationId xmlns:a16="http://schemas.microsoft.com/office/drawing/2014/main" id="{CFE9FBB3-DE9D-2C03-F345-0980898D71DE}"/>
                    </a:ext>
                  </a:extLst>
                </p:cNvPr>
                <p:cNvSpPr/>
                <p:nvPr/>
              </p:nvSpPr>
              <p:spPr>
                <a:xfrm>
                  <a:off x="13016675" y="4916915"/>
                  <a:ext cx="292157" cy="125275"/>
                </a:xfrm>
                <a:custGeom>
                  <a:avLst/>
                  <a:gdLst>
                    <a:gd name="connsiteX0" fmla="*/ 0 w 292157"/>
                    <a:gd name="connsiteY0" fmla="*/ 0 h 125275"/>
                    <a:gd name="connsiteX1" fmla="*/ 292157 w 292157"/>
                    <a:gd name="connsiteY1" fmla="*/ 0 h 125275"/>
                    <a:gd name="connsiteX2" fmla="*/ 292157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7" y="0"/>
                      </a:lnTo>
                      <a:lnTo>
                        <a:pt x="292157"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23" name="Freeform 1191">
                  <a:extLst>
                    <a:ext uri="{FF2B5EF4-FFF2-40B4-BE49-F238E27FC236}">
                      <a16:creationId xmlns:a16="http://schemas.microsoft.com/office/drawing/2014/main" id="{1D0365B8-8C52-A6E2-7407-570B7F20117D}"/>
                    </a:ext>
                  </a:extLst>
                </p:cNvPr>
                <p:cNvSpPr/>
                <p:nvPr/>
              </p:nvSpPr>
              <p:spPr>
                <a:xfrm>
                  <a:off x="12940992" y="4574055"/>
                  <a:ext cx="135104" cy="174726"/>
                </a:xfrm>
                <a:custGeom>
                  <a:avLst/>
                  <a:gdLst>
                    <a:gd name="connsiteX0" fmla="*/ 45972 w 135104"/>
                    <a:gd name="connsiteY0" fmla="*/ 0 h 174726"/>
                    <a:gd name="connsiteX1" fmla="*/ 19562 w 135104"/>
                    <a:gd name="connsiteY1" fmla="*/ 8242 h 174726"/>
                    <a:gd name="connsiteX2" fmla="*/ 4707 w 135104"/>
                    <a:gd name="connsiteY2" fmla="*/ 44506 h 174726"/>
                    <a:gd name="connsiteX3" fmla="*/ 135105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45972" y="0"/>
                      </a:moveTo>
                      <a:cubicBezTo>
                        <a:pt x="36068" y="0"/>
                        <a:pt x="27815" y="3296"/>
                        <a:pt x="19562" y="8242"/>
                      </a:cubicBezTo>
                      <a:cubicBezTo>
                        <a:pt x="4707" y="14835"/>
                        <a:pt x="-6848" y="31319"/>
                        <a:pt x="4707" y="44506"/>
                      </a:cubicBezTo>
                      <a:lnTo>
                        <a:pt x="135105" y="174726"/>
                      </a:lnTo>
                    </a:path>
                  </a:pathLst>
                </a:custGeom>
                <a:noFill/>
                <a:ln w="16501" cap="rnd">
                  <a:solidFill>
                    <a:srgbClr val="000000"/>
                  </a:solidFill>
                  <a:prstDash val="solid"/>
                  <a:round/>
                </a:ln>
              </p:spPr>
              <p:txBody>
                <a:bodyPr rtlCol="0" anchor="ctr"/>
                <a:lstStyle/>
                <a:p>
                  <a:endParaRPr lang="en-US" sz="1799"/>
                </a:p>
              </p:txBody>
            </p:sp>
          </p:grpSp>
        </p:grpSp>
        <p:grpSp>
          <p:nvGrpSpPr>
            <p:cNvPr id="6" name="Graphic 503">
              <a:extLst>
                <a:ext uri="{FF2B5EF4-FFF2-40B4-BE49-F238E27FC236}">
                  <a16:creationId xmlns:a16="http://schemas.microsoft.com/office/drawing/2014/main" id="{9B923BEC-EBB5-E007-9505-DE9639412938}"/>
                </a:ext>
              </a:extLst>
            </p:cNvPr>
            <p:cNvGrpSpPr/>
            <p:nvPr/>
          </p:nvGrpSpPr>
          <p:grpSpPr>
            <a:xfrm>
              <a:off x="13086001" y="3911411"/>
              <a:ext cx="602471" cy="728577"/>
              <a:chOff x="13086001" y="3911411"/>
              <a:chExt cx="602471" cy="728577"/>
            </a:xfrm>
            <a:noFill/>
          </p:grpSpPr>
          <p:sp>
            <p:nvSpPr>
              <p:cNvPr id="8" name="Freeform 1193">
                <a:extLst>
                  <a:ext uri="{FF2B5EF4-FFF2-40B4-BE49-F238E27FC236}">
                    <a16:creationId xmlns:a16="http://schemas.microsoft.com/office/drawing/2014/main" id="{8F719C98-60F0-5831-4091-EE32CB8F8FC4}"/>
                  </a:ext>
                </a:extLst>
              </p:cNvPr>
              <p:cNvSpPr/>
              <p:nvPr/>
            </p:nvSpPr>
            <p:spPr>
              <a:xfrm>
                <a:off x="13086001" y="4102622"/>
                <a:ext cx="538097" cy="537367"/>
              </a:xfrm>
              <a:custGeom>
                <a:avLst/>
                <a:gdLst>
                  <a:gd name="connsiteX0" fmla="*/ 538098 w 538097"/>
                  <a:gd name="connsiteY0" fmla="*/ 268684 h 537367"/>
                  <a:gd name="connsiteX1" fmla="*/ 269049 w 538097"/>
                  <a:gd name="connsiteY1" fmla="*/ 537367 h 537367"/>
                  <a:gd name="connsiteX2" fmla="*/ 1 w 538097"/>
                  <a:gd name="connsiteY2" fmla="*/ 268684 h 537367"/>
                  <a:gd name="connsiteX3" fmla="*/ 269049 w 538097"/>
                  <a:gd name="connsiteY3" fmla="*/ 0 h 537367"/>
                  <a:gd name="connsiteX4" fmla="*/ 538098 w 538097"/>
                  <a:gd name="connsiteY4" fmla="*/ 268684 h 5373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097" h="537367">
                    <a:moveTo>
                      <a:pt x="538098" y="268684"/>
                    </a:moveTo>
                    <a:cubicBezTo>
                      <a:pt x="538098" y="417073"/>
                      <a:pt x="417641" y="537367"/>
                      <a:pt x="269049" y="537367"/>
                    </a:cubicBezTo>
                    <a:cubicBezTo>
                      <a:pt x="120458" y="537367"/>
                      <a:pt x="1" y="417073"/>
                      <a:pt x="1" y="268684"/>
                    </a:cubicBezTo>
                    <a:cubicBezTo>
                      <a:pt x="1" y="120294"/>
                      <a:pt x="120458" y="0"/>
                      <a:pt x="269049" y="0"/>
                    </a:cubicBezTo>
                    <a:cubicBezTo>
                      <a:pt x="417641" y="0"/>
                      <a:pt x="538098" y="120294"/>
                      <a:pt x="538098" y="268684"/>
                    </a:cubicBezTo>
                    <a:close/>
                  </a:path>
                </a:pathLst>
              </a:custGeom>
              <a:noFill/>
              <a:ln w="16501" cap="rnd">
                <a:solidFill>
                  <a:srgbClr val="000000"/>
                </a:solidFill>
                <a:prstDash val="solid"/>
                <a:round/>
              </a:ln>
            </p:spPr>
            <p:txBody>
              <a:bodyPr rtlCol="0" anchor="ctr"/>
              <a:lstStyle/>
              <a:p>
                <a:endParaRPr lang="en-US" sz="1799"/>
              </a:p>
            </p:txBody>
          </p:sp>
          <p:sp>
            <p:nvSpPr>
              <p:cNvPr id="9" name="Freeform 1194">
                <a:extLst>
                  <a:ext uri="{FF2B5EF4-FFF2-40B4-BE49-F238E27FC236}">
                    <a16:creationId xmlns:a16="http://schemas.microsoft.com/office/drawing/2014/main" id="{E8F03278-BD24-413C-59F6-B8F7BEB6660F}"/>
                  </a:ext>
                </a:extLst>
              </p:cNvPr>
              <p:cNvSpPr/>
              <p:nvPr/>
            </p:nvSpPr>
            <p:spPr>
              <a:xfrm>
                <a:off x="13143772" y="4160315"/>
                <a:ext cx="422555" cy="421981"/>
              </a:xfrm>
              <a:custGeom>
                <a:avLst/>
                <a:gdLst>
                  <a:gd name="connsiteX0" fmla="*/ 422555 w 422555"/>
                  <a:gd name="connsiteY0" fmla="*/ 210991 h 421981"/>
                  <a:gd name="connsiteX1" fmla="*/ 211278 w 422555"/>
                  <a:gd name="connsiteY1" fmla="*/ 421981 h 421981"/>
                  <a:gd name="connsiteX2" fmla="*/ 1 w 422555"/>
                  <a:gd name="connsiteY2" fmla="*/ 210991 h 421981"/>
                  <a:gd name="connsiteX3" fmla="*/ 211278 w 422555"/>
                  <a:gd name="connsiteY3" fmla="*/ 0 h 421981"/>
                  <a:gd name="connsiteX4" fmla="*/ 422555 w 422555"/>
                  <a:gd name="connsiteY4" fmla="*/ 210991 h 421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555" h="421981">
                    <a:moveTo>
                      <a:pt x="422555" y="210991"/>
                    </a:moveTo>
                    <a:cubicBezTo>
                      <a:pt x="422555" y="327518"/>
                      <a:pt x="327963" y="421981"/>
                      <a:pt x="211278" y="421981"/>
                    </a:cubicBezTo>
                    <a:cubicBezTo>
                      <a:pt x="94592" y="421981"/>
                      <a:pt x="1" y="327518"/>
                      <a:pt x="1" y="210991"/>
                    </a:cubicBezTo>
                    <a:cubicBezTo>
                      <a:pt x="1" y="94464"/>
                      <a:pt x="94593" y="0"/>
                      <a:pt x="211278" y="0"/>
                    </a:cubicBezTo>
                    <a:cubicBezTo>
                      <a:pt x="327964" y="0"/>
                      <a:pt x="422555" y="94464"/>
                      <a:pt x="422555" y="210991"/>
                    </a:cubicBezTo>
                    <a:close/>
                  </a:path>
                </a:pathLst>
              </a:custGeom>
              <a:solidFill>
                <a:srgbClr val="FFC000"/>
              </a:solidFill>
              <a:ln w="16501" cap="rnd">
                <a:solidFill>
                  <a:srgbClr val="000000"/>
                </a:solidFill>
                <a:prstDash val="solid"/>
                <a:round/>
              </a:ln>
            </p:spPr>
            <p:txBody>
              <a:bodyPr rtlCol="0" anchor="ctr"/>
              <a:lstStyle/>
              <a:p>
                <a:endParaRPr lang="en-US" sz="1799" dirty="0"/>
              </a:p>
            </p:txBody>
          </p:sp>
          <p:sp>
            <p:nvSpPr>
              <p:cNvPr id="10" name="Freeform 1195">
                <a:extLst>
                  <a:ext uri="{FF2B5EF4-FFF2-40B4-BE49-F238E27FC236}">
                    <a16:creationId xmlns:a16="http://schemas.microsoft.com/office/drawing/2014/main" id="{0B5E987A-6C1E-5EC4-8BCF-87A7B48CAD17}"/>
                  </a:ext>
                </a:extLst>
              </p:cNvPr>
              <p:cNvSpPr/>
              <p:nvPr/>
            </p:nvSpPr>
            <p:spPr>
              <a:xfrm>
                <a:off x="13221350" y="3911411"/>
                <a:ext cx="188169" cy="196155"/>
              </a:xfrm>
              <a:custGeom>
                <a:avLst/>
                <a:gdLst>
                  <a:gd name="connsiteX0" fmla="*/ 0 w 188169"/>
                  <a:gd name="connsiteY0" fmla="*/ 0 h 196155"/>
                  <a:gd name="connsiteX1" fmla="*/ 188169 w 188169"/>
                  <a:gd name="connsiteY1" fmla="*/ 196155 h 196155"/>
                </a:gdLst>
                <a:ahLst/>
                <a:cxnLst>
                  <a:cxn ang="0">
                    <a:pos x="connsiteX0" y="connsiteY0"/>
                  </a:cxn>
                  <a:cxn ang="0">
                    <a:pos x="connsiteX1" y="connsiteY1"/>
                  </a:cxn>
                </a:cxnLst>
                <a:rect l="l" t="t" r="r" b="b"/>
                <a:pathLst>
                  <a:path w="188169" h="196155">
                    <a:moveTo>
                      <a:pt x="0" y="0"/>
                    </a:moveTo>
                    <a:cubicBezTo>
                      <a:pt x="0" y="0"/>
                      <a:pt x="3301" y="168134"/>
                      <a:pt x="188169" y="196155"/>
                    </a:cubicBezTo>
                  </a:path>
                </a:pathLst>
              </a:custGeom>
              <a:noFill/>
              <a:ln w="16501" cap="rnd">
                <a:solidFill>
                  <a:srgbClr val="000000"/>
                </a:solidFill>
                <a:prstDash val="solid"/>
                <a:round/>
              </a:ln>
            </p:spPr>
            <p:txBody>
              <a:bodyPr rtlCol="0" anchor="ctr"/>
              <a:lstStyle/>
              <a:p>
                <a:endParaRPr lang="en-US" sz="1799"/>
              </a:p>
            </p:txBody>
          </p:sp>
          <p:sp>
            <p:nvSpPr>
              <p:cNvPr id="11" name="Freeform 1196">
                <a:extLst>
                  <a:ext uri="{FF2B5EF4-FFF2-40B4-BE49-F238E27FC236}">
                    <a16:creationId xmlns:a16="http://schemas.microsoft.com/office/drawing/2014/main" id="{58948292-53CB-2BAD-BB4A-2CE127DA62D0}"/>
                  </a:ext>
                </a:extLst>
              </p:cNvPr>
              <p:cNvSpPr/>
              <p:nvPr/>
            </p:nvSpPr>
            <p:spPr>
              <a:xfrm>
                <a:off x="13409520" y="3956510"/>
                <a:ext cx="278951" cy="162161"/>
              </a:xfrm>
              <a:custGeom>
                <a:avLst/>
                <a:gdLst>
                  <a:gd name="connsiteX0" fmla="*/ 0 w 278951"/>
                  <a:gd name="connsiteY0" fmla="*/ 151056 h 162161"/>
                  <a:gd name="connsiteX1" fmla="*/ 278952 w 278951"/>
                  <a:gd name="connsiteY1" fmla="*/ 12594 h 162161"/>
                  <a:gd name="connsiteX2" fmla="*/ 0 w 278951"/>
                  <a:gd name="connsiteY2" fmla="*/ 151056 h 162161"/>
                </a:gdLst>
                <a:ahLst/>
                <a:cxnLst>
                  <a:cxn ang="0">
                    <a:pos x="connsiteX0" y="connsiteY0"/>
                  </a:cxn>
                  <a:cxn ang="0">
                    <a:pos x="connsiteX1" y="connsiteY1"/>
                  </a:cxn>
                  <a:cxn ang="0">
                    <a:pos x="connsiteX2" y="connsiteY2"/>
                  </a:cxn>
                </a:cxnLst>
                <a:rect l="l" t="t" r="r" b="b"/>
                <a:pathLst>
                  <a:path w="278951" h="162161">
                    <a:moveTo>
                      <a:pt x="0" y="151056"/>
                    </a:moveTo>
                    <a:cubicBezTo>
                      <a:pt x="0" y="151056"/>
                      <a:pt x="49518" y="-51693"/>
                      <a:pt x="278952" y="12594"/>
                    </a:cubicBezTo>
                    <a:cubicBezTo>
                      <a:pt x="278952" y="12594"/>
                      <a:pt x="222832" y="210398"/>
                      <a:pt x="0" y="151056"/>
                    </a:cubicBezTo>
                    <a:close/>
                  </a:path>
                </a:pathLst>
              </a:custGeom>
              <a:noFill/>
              <a:ln w="16501" cap="rnd">
                <a:solidFill>
                  <a:srgbClr val="000000"/>
                </a:solidFill>
                <a:prstDash val="solid"/>
                <a:round/>
              </a:ln>
            </p:spPr>
            <p:txBody>
              <a:bodyPr rtlCol="0" anchor="ctr"/>
              <a:lstStyle/>
              <a:p>
                <a:endParaRPr lang="en-US" sz="1799"/>
              </a:p>
            </p:txBody>
          </p:sp>
          <p:sp>
            <p:nvSpPr>
              <p:cNvPr id="14" name="Freeform 1197">
                <a:extLst>
                  <a:ext uri="{FF2B5EF4-FFF2-40B4-BE49-F238E27FC236}">
                    <a16:creationId xmlns:a16="http://schemas.microsoft.com/office/drawing/2014/main" id="{5FEF01CA-0B13-B96E-A904-9A58ACF975FD}"/>
                  </a:ext>
                </a:extLst>
              </p:cNvPr>
              <p:cNvSpPr/>
              <p:nvPr/>
            </p:nvSpPr>
            <p:spPr>
              <a:xfrm>
                <a:off x="13409519" y="3969104"/>
                <a:ext cx="278952" cy="138462"/>
              </a:xfrm>
              <a:custGeom>
                <a:avLst/>
                <a:gdLst>
                  <a:gd name="connsiteX0" fmla="*/ 278952 w 278952"/>
                  <a:gd name="connsiteY0" fmla="*/ 0 h 138462"/>
                  <a:gd name="connsiteX1" fmla="*/ 0 w 278952"/>
                  <a:gd name="connsiteY1" fmla="*/ 138463 h 138462"/>
                </a:gdLst>
                <a:ahLst/>
                <a:cxnLst>
                  <a:cxn ang="0">
                    <a:pos x="connsiteX0" y="connsiteY0"/>
                  </a:cxn>
                  <a:cxn ang="0">
                    <a:pos x="connsiteX1" y="connsiteY1"/>
                  </a:cxn>
                </a:cxnLst>
                <a:rect l="l" t="t" r="r" b="b"/>
                <a:pathLst>
                  <a:path w="278952" h="138462">
                    <a:moveTo>
                      <a:pt x="278952" y="0"/>
                    </a:moveTo>
                    <a:lnTo>
                      <a:pt x="0" y="138463"/>
                    </a:lnTo>
                  </a:path>
                </a:pathLst>
              </a:custGeom>
              <a:ln w="16501" cap="rnd">
                <a:solidFill>
                  <a:srgbClr val="000000"/>
                </a:solidFill>
                <a:prstDash val="solid"/>
                <a:round/>
              </a:ln>
            </p:spPr>
            <p:txBody>
              <a:bodyPr rtlCol="0" anchor="ctr"/>
              <a:lstStyle/>
              <a:p>
                <a:endParaRPr lang="en-US" sz="1799"/>
              </a:p>
            </p:txBody>
          </p:sp>
          <p:grpSp>
            <p:nvGrpSpPr>
              <p:cNvPr id="15" name="Graphic 503">
                <a:extLst>
                  <a:ext uri="{FF2B5EF4-FFF2-40B4-BE49-F238E27FC236}">
                    <a16:creationId xmlns:a16="http://schemas.microsoft.com/office/drawing/2014/main" id="{92ADC52E-2AEF-BD9A-B4DE-06D6885CD101}"/>
                  </a:ext>
                </a:extLst>
              </p:cNvPr>
              <p:cNvGrpSpPr/>
              <p:nvPr/>
            </p:nvGrpSpPr>
            <p:grpSpPr>
              <a:xfrm>
                <a:off x="13185037" y="4244381"/>
                <a:ext cx="260795" cy="257144"/>
                <a:chOff x="13185037" y="4244381"/>
                <a:chExt cx="260795" cy="257144"/>
              </a:xfrm>
              <a:noFill/>
            </p:grpSpPr>
            <p:sp>
              <p:nvSpPr>
                <p:cNvPr id="16" name="Freeform 1199">
                  <a:extLst>
                    <a:ext uri="{FF2B5EF4-FFF2-40B4-BE49-F238E27FC236}">
                      <a16:creationId xmlns:a16="http://schemas.microsoft.com/office/drawing/2014/main" id="{F9A254CB-E936-A286-F143-2C7A5217055F}"/>
                    </a:ext>
                  </a:extLst>
                </p:cNvPr>
                <p:cNvSpPr/>
                <p:nvPr/>
              </p:nvSpPr>
              <p:spPr>
                <a:xfrm>
                  <a:off x="13226302" y="4244381"/>
                  <a:ext cx="219530" cy="257144"/>
                </a:xfrm>
                <a:custGeom>
                  <a:avLst/>
                  <a:gdLst>
                    <a:gd name="connsiteX0" fmla="*/ 214579 w 219530"/>
                    <a:gd name="connsiteY0" fmla="*/ 224177 h 257144"/>
                    <a:gd name="connsiteX1" fmla="*/ 128747 w 219530"/>
                    <a:gd name="connsiteY1" fmla="*/ 257145 h 257144"/>
                    <a:gd name="connsiteX2" fmla="*/ 0 w 219530"/>
                    <a:gd name="connsiteY2" fmla="*/ 128572 h 257144"/>
                    <a:gd name="connsiteX3" fmla="*/ 128747 w 219530"/>
                    <a:gd name="connsiteY3" fmla="*/ 0 h 257144"/>
                    <a:gd name="connsiteX4" fmla="*/ 219530 w 219530"/>
                    <a:gd name="connsiteY4" fmla="*/ 37912 h 25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530" h="257144">
                      <a:moveTo>
                        <a:pt x="214579" y="224177"/>
                      </a:moveTo>
                      <a:cubicBezTo>
                        <a:pt x="191471" y="243958"/>
                        <a:pt x="161759" y="257145"/>
                        <a:pt x="128747" y="257145"/>
                      </a:cubicBezTo>
                      <a:cubicBezTo>
                        <a:pt x="57771" y="257145"/>
                        <a:pt x="0" y="199452"/>
                        <a:pt x="0" y="128572"/>
                      </a:cubicBezTo>
                      <a:cubicBezTo>
                        <a:pt x="0" y="57693"/>
                        <a:pt x="57771" y="0"/>
                        <a:pt x="128747" y="0"/>
                      </a:cubicBezTo>
                      <a:cubicBezTo>
                        <a:pt x="199724" y="0"/>
                        <a:pt x="196422" y="14835"/>
                        <a:pt x="219530" y="37912"/>
                      </a:cubicBezTo>
                    </a:path>
                  </a:pathLst>
                </a:custGeom>
                <a:noFill/>
                <a:ln w="16501" cap="rnd">
                  <a:solidFill>
                    <a:srgbClr val="000000"/>
                  </a:solidFill>
                  <a:prstDash val="solid"/>
                  <a:round/>
                </a:ln>
              </p:spPr>
              <p:txBody>
                <a:bodyPr rtlCol="0" anchor="ctr"/>
                <a:lstStyle/>
                <a:p>
                  <a:endParaRPr lang="en-US" sz="1799"/>
                </a:p>
              </p:txBody>
            </p:sp>
            <p:sp>
              <p:nvSpPr>
                <p:cNvPr id="17" name="Freeform 1200">
                  <a:extLst>
                    <a:ext uri="{FF2B5EF4-FFF2-40B4-BE49-F238E27FC236}">
                      <a16:creationId xmlns:a16="http://schemas.microsoft.com/office/drawing/2014/main" id="{B9DCEE6E-6AEE-6787-3E3C-2824774464CB}"/>
                    </a:ext>
                  </a:extLst>
                </p:cNvPr>
                <p:cNvSpPr/>
                <p:nvPr/>
              </p:nvSpPr>
              <p:spPr>
                <a:xfrm>
                  <a:off x="13185037" y="4349877"/>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sp>
              <p:nvSpPr>
                <p:cNvPr id="18" name="Freeform 1201">
                  <a:extLst>
                    <a:ext uri="{FF2B5EF4-FFF2-40B4-BE49-F238E27FC236}">
                      <a16:creationId xmlns:a16="http://schemas.microsoft.com/office/drawing/2014/main" id="{753F7863-D9DF-FFFF-5F31-754FE426BC6C}"/>
                    </a:ext>
                  </a:extLst>
                </p:cNvPr>
                <p:cNvSpPr/>
                <p:nvPr/>
              </p:nvSpPr>
              <p:spPr>
                <a:xfrm>
                  <a:off x="13185037" y="4399328"/>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grpSp>
        </p:grpSp>
      </p:grpSp>
      <p:grpSp>
        <p:nvGrpSpPr>
          <p:cNvPr id="67" name="Graphic 503">
            <a:extLst>
              <a:ext uri="{FF2B5EF4-FFF2-40B4-BE49-F238E27FC236}">
                <a16:creationId xmlns:a16="http://schemas.microsoft.com/office/drawing/2014/main" id="{032413CE-2B95-3BD2-6155-C8A780F2E1FA}"/>
              </a:ext>
            </a:extLst>
          </p:cNvPr>
          <p:cNvGrpSpPr/>
          <p:nvPr/>
        </p:nvGrpSpPr>
        <p:grpSpPr>
          <a:xfrm>
            <a:off x="4192552" y="2938489"/>
            <a:ext cx="540000" cy="540000"/>
            <a:chOff x="12846663" y="3911411"/>
            <a:chExt cx="1023375" cy="1130779"/>
          </a:xfrm>
          <a:noFill/>
        </p:grpSpPr>
        <p:grpSp>
          <p:nvGrpSpPr>
            <p:cNvPr id="68" name="Graphic 503">
              <a:extLst>
                <a:ext uri="{FF2B5EF4-FFF2-40B4-BE49-F238E27FC236}">
                  <a16:creationId xmlns:a16="http://schemas.microsoft.com/office/drawing/2014/main" id="{D2561666-F3B9-587C-C684-1D03331A11D6}"/>
                </a:ext>
              </a:extLst>
            </p:cNvPr>
            <p:cNvGrpSpPr/>
            <p:nvPr/>
          </p:nvGrpSpPr>
          <p:grpSpPr>
            <a:xfrm>
              <a:off x="12846663" y="4242607"/>
              <a:ext cx="1023375" cy="799582"/>
              <a:chOff x="12846663" y="4242607"/>
              <a:chExt cx="1023375" cy="799582"/>
            </a:xfrm>
            <a:noFill/>
          </p:grpSpPr>
          <p:grpSp>
            <p:nvGrpSpPr>
              <p:cNvPr id="79" name="Graphic 503">
                <a:extLst>
                  <a:ext uri="{FF2B5EF4-FFF2-40B4-BE49-F238E27FC236}">
                    <a16:creationId xmlns:a16="http://schemas.microsoft.com/office/drawing/2014/main" id="{1B1462DE-7DA0-16DA-EC8D-C9A32FBFCD16}"/>
                  </a:ext>
                </a:extLst>
              </p:cNvPr>
              <p:cNvGrpSpPr/>
              <p:nvPr/>
            </p:nvGrpSpPr>
            <p:grpSpPr>
              <a:xfrm>
                <a:off x="13409519" y="4242607"/>
                <a:ext cx="460518" cy="799582"/>
                <a:chOff x="13409519" y="4242607"/>
                <a:chExt cx="460518" cy="799582"/>
              </a:xfrm>
              <a:noFill/>
            </p:grpSpPr>
            <p:sp>
              <p:nvSpPr>
                <p:cNvPr id="84" name="Freeform 1185">
                  <a:extLst>
                    <a:ext uri="{FF2B5EF4-FFF2-40B4-BE49-F238E27FC236}">
                      <a16:creationId xmlns:a16="http://schemas.microsoft.com/office/drawing/2014/main" id="{DE01D05D-6C5B-6A9C-59A0-D3B708A10238}"/>
                    </a:ext>
                  </a:extLst>
                </p:cNvPr>
                <p:cNvSpPr/>
                <p:nvPr/>
              </p:nvSpPr>
              <p:spPr>
                <a:xfrm>
                  <a:off x="13423395" y="4242607"/>
                  <a:ext cx="446643" cy="674307"/>
                </a:xfrm>
                <a:custGeom>
                  <a:avLst/>
                  <a:gdLst>
                    <a:gd name="connsiteX0" fmla="*/ 220510 w 446643"/>
                    <a:gd name="connsiteY0" fmla="*/ 674307 h 674307"/>
                    <a:gd name="connsiteX1" fmla="*/ 430137 w 446643"/>
                    <a:gd name="connsiteY1" fmla="*/ 463317 h 674307"/>
                    <a:gd name="connsiteX2" fmla="*/ 446643 w 446643"/>
                    <a:gd name="connsiteY2" fmla="*/ 425404 h 674307"/>
                    <a:gd name="connsiteX3" fmla="*/ 446643 w 446643"/>
                    <a:gd name="connsiteY3" fmla="*/ 29796 h 674307"/>
                    <a:gd name="connsiteX4" fmla="*/ 415282 w 446643"/>
                    <a:gd name="connsiteY4" fmla="*/ 126 h 674307"/>
                    <a:gd name="connsiteX5" fmla="*/ 334402 w 446643"/>
                    <a:gd name="connsiteY5" fmla="*/ 112214 h 674307"/>
                    <a:gd name="connsiteX6" fmla="*/ 306342 w 446643"/>
                    <a:gd name="connsiteY6" fmla="*/ 331447 h 674307"/>
                    <a:gd name="connsiteX7" fmla="*/ 240317 w 446643"/>
                    <a:gd name="connsiteY7" fmla="*/ 349579 h 674307"/>
                    <a:gd name="connsiteX8" fmla="*/ 166040 w 446643"/>
                    <a:gd name="connsiteY8" fmla="*/ 423755 h 674307"/>
                    <a:gd name="connsiteX9" fmla="*/ 37293 w 446643"/>
                    <a:gd name="connsiteY9" fmla="*/ 483097 h 674307"/>
                    <a:gd name="connsiteX10" fmla="*/ 4281 w 446643"/>
                    <a:gd name="connsiteY10" fmla="*/ 674307 h 674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643" h="674307">
                      <a:moveTo>
                        <a:pt x="220510" y="674307"/>
                      </a:moveTo>
                      <a:lnTo>
                        <a:pt x="430137" y="463317"/>
                      </a:lnTo>
                      <a:cubicBezTo>
                        <a:pt x="440041" y="453426"/>
                        <a:pt x="446643" y="438591"/>
                        <a:pt x="446643" y="425404"/>
                      </a:cubicBezTo>
                      <a:lnTo>
                        <a:pt x="446643" y="29796"/>
                      </a:lnTo>
                      <a:cubicBezTo>
                        <a:pt x="446643" y="13312"/>
                        <a:pt x="433438" y="-1523"/>
                        <a:pt x="415282" y="126"/>
                      </a:cubicBezTo>
                      <a:cubicBezTo>
                        <a:pt x="380619" y="1774"/>
                        <a:pt x="347607" y="39686"/>
                        <a:pt x="334402" y="112214"/>
                      </a:cubicBezTo>
                      <a:lnTo>
                        <a:pt x="306342" y="331447"/>
                      </a:lnTo>
                      <a:cubicBezTo>
                        <a:pt x="281583" y="329799"/>
                        <a:pt x="255173" y="334744"/>
                        <a:pt x="240317" y="349579"/>
                      </a:cubicBezTo>
                      <a:lnTo>
                        <a:pt x="166040" y="423755"/>
                      </a:lnTo>
                      <a:cubicBezTo>
                        <a:pt x="98366" y="436943"/>
                        <a:pt x="73607" y="446833"/>
                        <a:pt x="37293" y="483097"/>
                      </a:cubicBezTo>
                      <a:cubicBezTo>
                        <a:pt x="-7273" y="527603"/>
                        <a:pt x="-2322" y="586944"/>
                        <a:pt x="4281" y="674307"/>
                      </a:cubicBezTo>
                    </a:path>
                  </a:pathLst>
                </a:custGeom>
                <a:noFill/>
                <a:ln w="16501" cap="rnd">
                  <a:solidFill>
                    <a:srgbClr val="000000"/>
                  </a:solidFill>
                  <a:prstDash val="solid"/>
                  <a:round/>
                </a:ln>
              </p:spPr>
              <p:txBody>
                <a:bodyPr rtlCol="0" anchor="ctr"/>
                <a:lstStyle/>
                <a:p>
                  <a:endParaRPr lang="en-US" sz="1799"/>
                </a:p>
              </p:txBody>
            </p:sp>
            <p:sp>
              <p:nvSpPr>
                <p:cNvPr id="85" name="Freeform 1186">
                  <a:extLst>
                    <a:ext uri="{FF2B5EF4-FFF2-40B4-BE49-F238E27FC236}">
                      <a16:creationId xmlns:a16="http://schemas.microsoft.com/office/drawing/2014/main" id="{793D648E-8C3D-7798-9ED3-235ED5E0153F}"/>
                    </a:ext>
                  </a:extLst>
                </p:cNvPr>
                <p:cNvSpPr/>
                <p:nvPr/>
              </p:nvSpPr>
              <p:spPr>
                <a:xfrm>
                  <a:off x="13409519" y="4916915"/>
                  <a:ext cx="292157" cy="125275"/>
                </a:xfrm>
                <a:custGeom>
                  <a:avLst/>
                  <a:gdLst>
                    <a:gd name="connsiteX0" fmla="*/ 0 w 292157"/>
                    <a:gd name="connsiteY0" fmla="*/ 0 h 125275"/>
                    <a:gd name="connsiteX1" fmla="*/ 292158 w 292157"/>
                    <a:gd name="connsiteY1" fmla="*/ 0 h 125275"/>
                    <a:gd name="connsiteX2" fmla="*/ 292158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8" y="0"/>
                      </a:lnTo>
                      <a:lnTo>
                        <a:pt x="292158"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86" name="Freeform 1187">
                  <a:extLst>
                    <a:ext uri="{FF2B5EF4-FFF2-40B4-BE49-F238E27FC236}">
                      <a16:creationId xmlns:a16="http://schemas.microsoft.com/office/drawing/2014/main" id="{50DC437D-9DDC-57C8-A1BD-DDCC6A8DE16F}"/>
                    </a:ext>
                  </a:extLst>
                </p:cNvPr>
                <p:cNvSpPr/>
                <p:nvPr/>
              </p:nvSpPr>
              <p:spPr>
                <a:xfrm>
                  <a:off x="13642255" y="4574055"/>
                  <a:ext cx="135104" cy="174726"/>
                </a:xfrm>
                <a:custGeom>
                  <a:avLst/>
                  <a:gdLst>
                    <a:gd name="connsiteX0" fmla="*/ 89133 w 135104"/>
                    <a:gd name="connsiteY0" fmla="*/ 0 h 174726"/>
                    <a:gd name="connsiteX1" fmla="*/ 115542 w 135104"/>
                    <a:gd name="connsiteY1" fmla="*/ 8242 h 174726"/>
                    <a:gd name="connsiteX2" fmla="*/ 130398 w 135104"/>
                    <a:gd name="connsiteY2" fmla="*/ 44506 h 174726"/>
                    <a:gd name="connsiteX3" fmla="*/ 0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89133" y="0"/>
                      </a:moveTo>
                      <a:cubicBezTo>
                        <a:pt x="99036" y="0"/>
                        <a:pt x="107289" y="3296"/>
                        <a:pt x="115542" y="8242"/>
                      </a:cubicBezTo>
                      <a:cubicBezTo>
                        <a:pt x="130398" y="14835"/>
                        <a:pt x="141952" y="31319"/>
                        <a:pt x="130398" y="44506"/>
                      </a:cubicBezTo>
                      <a:lnTo>
                        <a:pt x="0" y="174726"/>
                      </a:lnTo>
                    </a:path>
                  </a:pathLst>
                </a:custGeom>
                <a:noFill/>
                <a:ln w="16501" cap="rnd">
                  <a:solidFill>
                    <a:srgbClr val="000000"/>
                  </a:solidFill>
                  <a:prstDash val="solid"/>
                  <a:round/>
                </a:ln>
              </p:spPr>
              <p:txBody>
                <a:bodyPr rtlCol="0" anchor="ctr"/>
                <a:lstStyle/>
                <a:p>
                  <a:endParaRPr lang="en-US" sz="1799"/>
                </a:p>
              </p:txBody>
            </p:sp>
          </p:grpSp>
          <p:grpSp>
            <p:nvGrpSpPr>
              <p:cNvPr id="80" name="Graphic 503">
                <a:extLst>
                  <a:ext uri="{FF2B5EF4-FFF2-40B4-BE49-F238E27FC236}">
                    <a16:creationId xmlns:a16="http://schemas.microsoft.com/office/drawing/2014/main" id="{F994A9F3-FECE-C03F-821C-B4CB8E8AF711}"/>
                  </a:ext>
                </a:extLst>
              </p:cNvPr>
              <p:cNvGrpSpPr/>
              <p:nvPr/>
            </p:nvGrpSpPr>
            <p:grpSpPr>
              <a:xfrm>
                <a:off x="12846663" y="4242733"/>
                <a:ext cx="462169" cy="799457"/>
                <a:chOff x="12846663" y="4242733"/>
                <a:chExt cx="462169" cy="799457"/>
              </a:xfrm>
              <a:noFill/>
            </p:grpSpPr>
            <p:sp>
              <p:nvSpPr>
                <p:cNvPr id="81" name="Freeform 1189">
                  <a:extLst>
                    <a:ext uri="{FF2B5EF4-FFF2-40B4-BE49-F238E27FC236}">
                      <a16:creationId xmlns:a16="http://schemas.microsoft.com/office/drawing/2014/main" id="{3D70D2C5-8D31-57DF-34DC-CB34B0A49764}"/>
                    </a:ext>
                  </a:extLst>
                </p:cNvPr>
                <p:cNvSpPr/>
                <p:nvPr/>
              </p:nvSpPr>
              <p:spPr>
                <a:xfrm>
                  <a:off x="12846663" y="4242733"/>
                  <a:ext cx="446280" cy="674181"/>
                </a:xfrm>
                <a:custGeom>
                  <a:avLst/>
                  <a:gdLst>
                    <a:gd name="connsiteX0" fmla="*/ 442362 w 446280"/>
                    <a:gd name="connsiteY0" fmla="*/ 670885 h 674181"/>
                    <a:gd name="connsiteX1" fmla="*/ 409350 w 446280"/>
                    <a:gd name="connsiteY1" fmla="*/ 482971 h 674181"/>
                    <a:gd name="connsiteX2" fmla="*/ 280603 w 446280"/>
                    <a:gd name="connsiteY2" fmla="*/ 423630 h 674181"/>
                    <a:gd name="connsiteX3" fmla="*/ 206326 w 446280"/>
                    <a:gd name="connsiteY3" fmla="*/ 349453 h 674181"/>
                    <a:gd name="connsiteX4" fmla="*/ 140301 w 446280"/>
                    <a:gd name="connsiteY4" fmla="*/ 331322 h 674181"/>
                    <a:gd name="connsiteX5" fmla="*/ 112241 w 446280"/>
                    <a:gd name="connsiteY5" fmla="*/ 112089 h 674181"/>
                    <a:gd name="connsiteX6" fmla="*/ 31362 w 446280"/>
                    <a:gd name="connsiteY6" fmla="*/ 0 h 674181"/>
                    <a:gd name="connsiteX7" fmla="*/ 0 w 446280"/>
                    <a:gd name="connsiteY7" fmla="*/ 29670 h 674181"/>
                    <a:gd name="connsiteX8" fmla="*/ 0 w 446280"/>
                    <a:gd name="connsiteY8" fmla="*/ 425278 h 674181"/>
                    <a:gd name="connsiteX9" fmla="*/ 16506 w 446280"/>
                    <a:gd name="connsiteY9" fmla="*/ 463191 h 674181"/>
                    <a:gd name="connsiteX10" fmla="*/ 226133 w 446280"/>
                    <a:gd name="connsiteY10" fmla="*/ 674182 h 674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280" h="674181">
                      <a:moveTo>
                        <a:pt x="442362" y="670885"/>
                      </a:moveTo>
                      <a:cubicBezTo>
                        <a:pt x="448965" y="585170"/>
                        <a:pt x="452266" y="525829"/>
                        <a:pt x="409350" y="482971"/>
                      </a:cubicBezTo>
                      <a:cubicBezTo>
                        <a:pt x="373037" y="446707"/>
                        <a:pt x="348278" y="438465"/>
                        <a:pt x="280603" y="423630"/>
                      </a:cubicBezTo>
                      <a:lnTo>
                        <a:pt x="206326" y="349453"/>
                      </a:lnTo>
                      <a:cubicBezTo>
                        <a:pt x="191471" y="334618"/>
                        <a:pt x="165061" y="328025"/>
                        <a:pt x="140301" y="331322"/>
                      </a:cubicBezTo>
                      <a:lnTo>
                        <a:pt x="112241" y="112089"/>
                      </a:lnTo>
                      <a:cubicBezTo>
                        <a:pt x="99036" y="39561"/>
                        <a:pt x="66024" y="1648"/>
                        <a:pt x="31362" y="0"/>
                      </a:cubicBezTo>
                      <a:cubicBezTo>
                        <a:pt x="14856" y="0"/>
                        <a:pt x="0" y="13187"/>
                        <a:pt x="0" y="29670"/>
                      </a:cubicBezTo>
                      <a:lnTo>
                        <a:pt x="0" y="425278"/>
                      </a:lnTo>
                      <a:cubicBezTo>
                        <a:pt x="0" y="440113"/>
                        <a:pt x="6603" y="453301"/>
                        <a:pt x="16506" y="463191"/>
                      </a:cubicBezTo>
                      <a:lnTo>
                        <a:pt x="226133" y="674182"/>
                      </a:lnTo>
                    </a:path>
                  </a:pathLst>
                </a:custGeom>
                <a:noFill/>
                <a:ln w="16501" cap="rnd">
                  <a:solidFill>
                    <a:srgbClr val="000000"/>
                  </a:solidFill>
                  <a:prstDash val="solid"/>
                  <a:round/>
                </a:ln>
              </p:spPr>
              <p:txBody>
                <a:bodyPr rtlCol="0" anchor="ctr"/>
                <a:lstStyle/>
                <a:p>
                  <a:endParaRPr lang="en-US" sz="1799"/>
                </a:p>
              </p:txBody>
            </p:sp>
            <p:sp>
              <p:nvSpPr>
                <p:cNvPr id="82" name="Freeform 1190">
                  <a:extLst>
                    <a:ext uri="{FF2B5EF4-FFF2-40B4-BE49-F238E27FC236}">
                      <a16:creationId xmlns:a16="http://schemas.microsoft.com/office/drawing/2014/main" id="{BEBC51EE-3188-4351-3181-44665177B05C}"/>
                    </a:ext>
                  </a:extLst>
                </p:cNvPr>
                <p:cNvSpPr/>
                <p:nvPr/>
              </p:nvSpPr>
              <p:spPr>
                <a:xfrm>
                  <a:off x="13016675" y="4916915"/>
                  <a:ext cx="292157" cy="125275"/>
                </a:xfrm>
                <a:custGeom>
                  <a:avLst/>
                  <a:gdLst>
                    <a:gd name="connsiteX0" fmla="*/ 0 w 292157"/>
                    <a:gd name="connsiteY0" fmla="*/ 0 h 125275"/>
                    <a:gd name="connsiteX1" fmla="*/ 292157 w 292157"/>
                    <a:gd name="connsiteY1" fmla="*/ 0 h 125275"/>
                    <a:gd name="connsiteX2" fmla="*/ 292157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7" y="0"/>
                      </a:lnTo>
                      <a:lnTo>
                        <a:pt x="292157"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83" name="Freeform 1191">
                  <a:extLst>
                    <a:ext uri="{FF2B5EF4-FFF2-40B4-BE49-F238E27FC236}">
                      <a16:creationId xmlns:a16="http://schemas.microsoft.com/office/drawing/2014/main" id="{B88F9D1A-20CA-9BA1-288A-7694CD5DD5E7}"/>
                    </a:ext>
                  </a:extLst>
                </p:cNvPr>
                <p:cNvSpPr/>
                <p:nvPr/>
              </p:nvSpPr>
              <p:spPr>
                <a:xfrm>
                  <a:off x="12940992" y="4574055"/>
                  <a:ext cx="135104" cy="174726"/>
                </a:xfrm>
                <a:custGeom>
                  <a:avLst/>
                  <a:gdLst>
                    <a:gd name="connsiteX0" fmla="*/ 45972 w 135104"/>
                    <a:gd name="connsiteY0" fmla="*/ 0 h 174726"/>
                    <a:gd name="connsiteX1" fmla="*/ 19562 w 135104"/>
                    <a:gd name="connsiteY1" fmla="*/ 8242 h 174726"/>
                    <a:gd name="connsiteX2" fmla="*/ 4707 w 135104"/>
                    <a:gd name="connsiteY2" fmla="*/ 44506 h 174726"/>
                    <a:gd name="connsiteX3" fmla="*/ 135105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45972" y="0"/>
                      </a:moveTo>
                      <a:cubicBezTo>
                        <a:pt x="36068" y="0"/>
                        <a:pt x="27815" y="3296"/>
                        <a:pt x="19562" y="8242"/>
                      </a:cubicBezTo>
                      <a:cubicBezTo>
                        <a:pt x="4707" y="14835"/>
                        <a:pt x="-6848" y="31319"/>
                        <a:pt x="4707" y="44506"/>
                      </a:cubicBezTo>
                      <a:lnTo>
                        <a:pt x="135105" y="174726"/>
                      </a:lnTo>
                    </a:path>
                  </a:pathLst>
                </a:custGeom>
                <a:noFill/>
                <a:ln w="16501" cap="rnd">
                  <a:solidFill>
                    <a:srgbClr val="000000"/>
                  </a:solidFill>
                  <a:prstDash val="solid"/>
                  <a:round/>
                </a:ln>
              </p:spPr>
              <p:txBody>
                <a:bodyPr rtlCol="0" anchor="ctr"/>
                <a:lstStyle/>
                <a:p>
                  <a:endParaRPr lang="en-US" sz="1799"/>
                </a:p>
              </p:txBody>
            </p:sp>
          </p:grpSp>
        </p:grpSp>
        <p:grpSp>
          <p:nvGrpSpPr>
            <p:cNvPr id="69" name="Graphic 503">
              <a:extLst>
                <a:ext uri="{FF2B5EF4-FFF2-40B4-BE49-F238E27FC236}">
                  <a16:creationId xmlns:a16="http://schemas.microsoft.com/office/drawing/2014/main" id="{F7344B38-709D-D151-323B-8379C4F24E13}"/>
                </a:ext>
              </a:extLst>
            </p:cNvPr>
            <p:cNvGrpSpPr/>
            <p:nvPr/>
          </p:nvGrpSpPr>
          <p:grpSpPr>
            <a:xfrm>
              <a:off x="13086001" y="3911411"/>
              <a:ext cx="602471" cy="728577"/>
              <a:chOff x="13086001" y="3911411"/>
              <a:chExt cx="602471" cy="728577"/>
            </a:xfrm>
            <a:noFill/>
          </p:grpSpPr>
          <p:sp>
            <p:nvSpPr>
              <p:cNvPr id="70" name="Freeform 1193">
                <a:extLst>
                  <a:ext uri="{FF2B5EF4-FFF2-40B4-BE49-F238E27FC236}">
                    <a16:creationId xmlns:a16="http://schemas.microsoft.com/office/drawing/2014/main" id="{47D22685-8BBE-2949-6870-A39BBEAB6B65}"/>
                  </a:ext>
                </a:extLst>
              </p:cNvPr>
              <p:cNvSpPr/>
              <p:nvPr/>
            </p:nvSpPr>
            <p:spPr>
              <a:xfrm>
                <a:off x="13086001" y="4102622"/>
                <a:ext cx="538097" cy="537367"/>
              </a:xfrm>
              <a:custGeom>
                <a:avLst/>
                <a:gdLst>
                  <a:gd name="connsiteX0" fmla="*/ 538098 w 538097"/>
                  <a:gd name="connsiteY0" fmla="*/ 268684 h 537367"/>
                  <a:gd name="connsiteX1" fmla="*/ 269049 w 538097"/>
                  <a:gd name="connsiteY1" fmla="*/ 537367 h 537367"/>
                  <a:gd name="connsiteX2" fmla="*/ 1 w 538097"/>
                  <a:gd name="connsiteY2" fmla="*/ 268684 h 537367"/>
                  <a:gd name="connsiteX3" fmla="*/ 269049 w 538097"/>
                  <a:gd name="connsiteY3" fmla="*/ 0 h 537367"/>
                  <a:gd name="connsiteX4" fmla="*/ 538098 w 538097"/>
                  <a:gd name="connsiteY4" fmla="*/ 268684 h 5373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097" h="537367">
                    <a:moveTo>
                      <a:pt x="538098" y="268684"/>
                    </a:moveTo>
                    <a:cubicBezTo>
                      <a:pt x="538098" y="417073"/>
                      <a:pt x="417641" y="537367"/>
                      <a:pt x="269049" y="537367"/>
                    </a:cubicBezTo>
                    <a:cubicBezTo>
                      <a:pt x="120458" y="537367"/>
                      <a:pt x="1" y="417073"/>
                      <a:pt x="1" y="268684"/>
                    </a:cubicBezTo>
                    <a:cubicBezTo>
                      <a:pt x="1" y="120294"/>
                      <a:pt x="120458" y="0"/>
                      <a:pt x="269049" y="0"/>
                    </a:cubicBezTo>
                    <a:cubicBezTo>
                      <a:pt x="417641" y="0"/>
                      <a:pt x="538098" y="120294"/>
                      <a:pt x="538098" y="268684"/>
                    </a:cubicBezTo>
                    <a:close/>
                  </a:path>
                </a:pathLst>
              </a:custGeom>
              <a:noFill/>
              <a:ln w="16501" cap="rnd">
                <a:solidFill>
                  <a:srgbClr val="000000"/>
                </a:solidFill>
                <a:prstDash val="solid"/>
                <a:round/>
              </a:ln>
            </p:spPr>
            <p:txBody>
              <a:bodyPr rtlCol="0" anchor="ctr"/>
              <a:lstStyle/>
              <a:p>
                <a:endParaRPr lang="en-US" sz="1799"/>
              </a:p>
            </p:txBody>
          </p:sp>
          <p:sp>
            <p:nvSpPr>
              <p:cNvPr id="71" name="Freeform 1194">
                <a:extLst>
                  <a:ext uri="{FF2B5EF4-FFF2-40B4-BE49-F238E27FC236}">
                    <a16:creationId xmlns:a16="http://schemas.microsoft.com/office/drawing/2014/main" id="{C7BB793B-1D09-29BA-C7D0-B303068C124E}"/>
                  </a:ext>
                </a:extLst>
              </p:cNvPr>
              <p:cNvSpPr/>
              <p:nvPr/>
            </p:nvSpPr>
            <p:spPr>
              <a:xfrm>
                <a:off x="13143772" y="4160315"/>
                <a:ext cx="422555" cy="421981"/>
              </a:xfrm>
              <a:custGeom>
                <a:avLst/>
                <a:gdLst>
                  <a:gd name="connsiteX0" fmla="*/ 422555 w 422555"/>
                  <a:gd name="connsiteY0" fmla="*/ 210991 h 421981"/>
                  <a:gd name="connsiteX1" fmla="*/ 211278 w 422555"/>
                  <a:gd name="connsiteY1" fmla="*/ 421981 h 421981"/>
                  <a:gd name="connsiteX2" fmla="*/ 1 w 422555"/>
                  <a:gd name="connsiteY2" fmla="*/ 210991 h 421981"/>
                  <a:gd name="connsiteX3" fmla="*/ 211278 w 422555"/>
                  <a:gd name="connsiteY3" fmla="*/ 0 h 421981"/>
                  <a:gd name="connsiteX4" fmla="*/ 422555 w 422555"/>
                  <a:gd name="connsiteY4" fmla="*/ 210991 h 421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555" h="421981">
                    <a:moveTo>
                      <a:pt x="422555" y="210991"/>
                    </a:moveTo>
                    <a:cubicBezTo>
                      <a:pt x="422555" y="327518"/>
                      <a:pt x="327963" y="421981"/>
                      <a:pt x="211278" y="421981"/>
                    </a:cubicBezTo>
                    <a:cubicBezTo>
                      <a:pt x="94592" y="421981"/>
                      <a:pt x="1" y="327518"/>
                      <a:pt x="1" y="210991"/>
                    </a:cubicBezTo>
                    <a:cubicBezTo>
                      <a:pt x="1" y="94464"/>
                      <a:pt x="94593" y="0"/>
                      <a:pt x="211278" y="0"/>
                    </a:cubicBezTo>
                    <a:cubicBezTo>
                      <a:pt x="327964" y="0"/>
                      <a:pt x="422555" y="94464"/>
                      <a:pt x="422555" y="210991"/>
                    </a:cubicBezTo>
                    <a:close/>
                  </a:path>
                </a:pathLst>
              </a:custGeom>
              <a:solidFill>
                <a:srgbClr val="FFC000"/>
              </a:solidFill>
              <a:ln w="16501" cap="rnd">
                <a:solidFill>
                  <a:srgbClr val="000000"/>
                </a:solidFill>
                <a:prstDash val="solid"/>
                <a:round/>
              </a:ln>
            </p:spPr>
            <p:txBody>
              <a:bodyPr rtlCol="0" anchor="ctr"/>
              <a:lstStyle/>
              <a:p>
                <a:endParaRPr lang="en-US" sz="1799" dirty="0"/>
              </a:p>
            </p:txBody>
          </p:sp>
          <p:sp>
            <p:nvSpPr>
              <p:cNvPr id="72" name="Freeform 1195">
                <a:extLst>
                  <a:ext uri="{FF2B5EF4-FFF2-40B4-BE49-F238E27FC236}">
                    <a16:creationId xmlns:a16="http://schemas.microsoft.com/office/drawing/2014/main" id="{8A801ECF-B3C6-747A-5608-621A571F19AB}"/>
                  </a:ext>
                </a:extLst>
              </p:cNvPr>
              <p:cNvSpPr/>
              <p:nvPr/>
            </p:nvSpPr>
            <p:spPr>
              <a:xfrm>
                <a:off x="13221350" y="3911411"/>
                <a:ext cx="188169" cy="196155"/>
              </a:xfrm>
              <a:custGeom>
                <a:avLst/>
                <a:gdLst>
                  <a:gd name="connsiteX0" fmla="*/ 0 w 188169"/>
                  <a:gd name="connsiteY0" fmla="*/ 0 h 196155"/>
                  <a:gd name="connsiteX1" fmla="*/ 188169 w 188169"/>
                  <a:gd name="connsiteY1" fmla="*/ 196155 h 196155"/>
                </a:gdLst>
                <a:ahLst/>
                <a:cxnLst>
                  <a:cxn ang="0">
                    <a:pos x="connsiteX0" y="connsiteY0"/>
                  </a:cxn>
                  <a:cxn ang="0">
                    <a:pos x="connsiteX1" y="connsiteY1"/>
                  </a:cxn>
                </a:cxnLst>
                <a:rect l="l" t="t" r="r" b="b"/>
                <a:pathLst>
                  <a:path w="188169" h="196155">
                    <a:moveTo>
                      <a:pt x="0" y="0"/>
                    </a:moveTo>
                    <a:cubicBezTo>
                      <a:pt x="0" y="0"/>
                      <a:pt x="3301" y="168134"/>
                      <a:pt x="188169" y="196155"/>
                    </a:cubicBezTo>
                  </a:path>
                </a:pathLst>
              </a:custGeom>
              <a:noFill/>
              <a:ln w="16501" cap="rnd">
                <a:solidFill>
                  <a:srgbClr val="000000"/>
                </a:solidFill>
                <a:prstDash val="solid"/>
                <a:round/>
              </a:ln>
            </p:spPr>
            <p:txBody>
              <a:bodyPr rtlCol="0" anchor="ctr"/>
              <a:lstStyle/>
              <a:p>
                <a:endParaRPr lang="en-US" sz="1799"/>
              </a:p>
            </p:txBody>
          </p:sp>
          <p:sp>
            <p:nvSpPr>
              <p:cNvPr id="73" name="Freeform 1196">
                <a:extLst>
                  <a:ext uri="{FF2B5EF4-FFF2-40B4-BE49-F238E27FC236}">
                    <a16:creationId xmlns:a16="http://schemas.microsoft.com/office/drawing/2014/main" id="{B35AE87B-D741-855A-83D1-AB1A5461FDAF}"/>
                  </a:ext>
                </a:extLst>
              </p:cNvPr>
              <p:cNvSpPr/>
              <p:nvPr/>
            </p:nvSpPr>
            <p:spPr>
              <a:xfrm>
                <a:off x="13409520" y="3956510"/>
                <a:ext cx="278951" cy="162161"/>
              </a:xfrm>
              <a:custGeom>
                <a:avLst/>
                <a:gdLst>
                  <a:gd name="connsiteX0" fmla="*/ 0 w 278951"/>
                  <a:gd name="connsiteY0" fmla="*/ 151056 h 162161"/>
                  <a:gd name="connsiteX1" fmla="*/ 278952 w 278951"/>
                  <a:gd name="connsiteY1" fmla="*/ 12594 h 162161"/>
                  <a:gd name="connsiteX2" fmla="*/ 0 w 278951"/>
                  <a:gd name="connsiteY2" fmla="*/ 151056 h 162161"/>
                </a:gdLst>
                <a:ahLst/>
                <a:cxnLst>
                  <a:cxn ang="0">
                    <a:pos x="connsiteX0" y="connsiteY0"/>
                  </a:cxn>
                  <a:cxn ang="0">
                    <a:pos x="connsiteX1" y="connsiteY1"/>
                  </a:cxn>
                  <a:cxn ang="0">
                    <a:pos x="connsiteX2" y="connsiteY2"/>
                  </a:cxn>
                </a:cxnLst>
                <a:rect l="l" t="t" r="r" b="b"/>
                <a:pathLst>
                  <a:path w="278951" h="162161">
                    <a:moveTo>
                      <a:pt x="0" y="151056"/>
                    </a:moveTo>
                    <a:cubicBezTo>
                      <a:pt x="0" y="151056"/>
                      <a:pt x="49518" y="-51693"/>
                      <a:pt x="278952" y="12594"/>
                    </a:cubicBezTo>
                    <a:cubicBezTo>
                      <a:pt x="278952" y="12594"/>
                      <a:pt x="222832" y="210398"/>
                      <a:pt x="0" y="151056"/>
                    </a:cubicBezTo>
                    <a:close/>
                  </a:path>
                </a:pathLst>
              </a:custGeom>
              <a:noFill/>
              <a:ln w="16501" cap="rnd">
                <a:solidFill>
                  <a:srgbClr val="000000"/>
                </a:solidFill>
                <a:prstDash val="solid"/>
                <a:round/>
              </a:ln>
            </p:spPr>
            <p:txBody>
              <a:bodyPr rtlCol="0" anchor="ctr"/>
              <a:lstStyle/>
              <a:p>
                <a:endParaRPr lang="en-US" sz="1799"/>
              </a:p>
            </p:txBody>
          </p:sp>
          <p:sp>
            <p:nvSpPr>
              <p:cNvPr id="74" name="Freeform 1197">
                <a:extLst>
                  <a:ext uri="{FF2B5EF4-FFF2-40B4-BE49-F238E27FC236}">
                    <a16:creationId xmlns:a16="http://schemas.microsoft.com/office/drawing/2014/main" id="{78BFAB78-C647-B0F0-36EF-2BA5BA7B84B4}"/>
                  </a:ext>
                </a:extLst>
              </p:cNvPr>
              <p:cNvSpPr/>
              <p:nvPr/>
            </p:nvSpPr>
            <p:spPr>
              <a:xfrm>
                <a:off x="13409519" y="3969104"/>
                <a:ext cx="278952" cy="138462"/>
              </a:xfrm>
              <a:custGeom>
                <a:avLst/>
                <a:gdLst>
                  <a:gd name="connsiteX0" fmla="*/ 278952 w 278952"/>
                  <a:gd name="connsiteY0" fmla="*/ 0 h 138462"/>
                  <a:gd name="connsiteX1" fmla="*/ 0 w 278952"/>
                  <a:gd name="connsiteY1" fmla="*/ 138463 h 138462"/>
                </a:gdLst>
                <a:ahLst/>
                <a:cxnLst>
                  <a:cxn ang="0">
                    <a:pos x="connsiteX0" y="connsiteY0"/>
                  </a:cxn>
                  <a:cxn ang="0">
                    <a:pos x="connsiteX1" y="connsiteY1"/>
                  </a:cxn>
                </a:cxnLst>
                <a:rect l="l" t="t" r="r" b="b"/>
                <a:pathLst>
                  <a:path w="278952" h="138462">
                    <a:moveTo>
                      <a:pt x="278952" y="0"/>
                    </a:moveTo>
                    <a:lnTo>
                      <a:pt x="0" y="138463"/>
                    </a:lnTo>
                  </a:path>
                </a:pathLst>
              </a:custGeom>
              <a:ln w="16501" cap="rnd">
                <a:solidFill>
                  <a:srgbClr val="000000"/>
                </a:solidFill>
                <a:prstDash val="solid"/>
                <a:round/>
              </a:ln>
            </p:spPr>
            <p:txBody>
              <a:bodyPr rtlCol="0" anchor="ctr"/>
              <a:lstStyle/>
              <a:p>
                <a:endParaRPr lang="en-US" sz="1799"/>
              </a:p>
            </p:txBody>
          </p:sp>
          <p:grpSp>
            <p:nvGrpSpPr>
              <p:cNvPr id="75" name="Graphic 503">
                <a:extLst>
                  <a:ext uri="{FF2B5EF4-FFF2-40B4-BE49-F238E27FC236}">
                    <a16:creationId xmlns:a16="http://schemas.microsoft.com/office/drawing/2014/main" id="{B5DF2B0D-43C9-C074-E726-762E12B2C72E}"/>
                  </a:ext>
                </a:extLst>
              </p:cNvPr>
              <p:cNvGrpSpPr/>
              <p:nvPr/>
            </p:nvGrpSpPr>
            <p:grpSpPr>
              <a:xfrm>
                <a:off x="13185037" y="4244381"/>
                <a:ext cx="260795" cy="257144"/>
                <a:chOff x="13185037" y="4244381"/>
                <a:chExt cx="260795" cy="257144"/>
              </a:xfrm>
              <a:noFill/>
            </p:grpSpPr>
            <p:sp>
              <p:nvSpPr>
                <p:cNvPr id="76" name="Freeform 1199">
                  <a:extLst>
                    <a:ext uri="{FF2B5EF4-FFF2-40B4-BE49-F238E27FC236}">
                      <a16:creationId xmlns:a16="http://schemas.microsoft.com/office/drawing/2014/main" id="{579F9A1A-C3F7-2D2F-F703-9425B9514E0D}"/>
                    </a:ext>
                  </a:extLst>
                </p:cNvPr>
                <p:cNvSpPr/>
                <p:nvPr/>
              </p:nvSpPr>
              <p:spPr>
                <a:xfrm>
                  <a:off x="13226302" y="4244381"/>
                  <a:ext cx="219530" cy="257144"/>
                </a:xfrm>
                <a:custGeom>
                  <a:avLst/>
                  <a:gdLst>
                    <a:gd name="connsiteX0" fmla="*/ 214579 w 219530"/>
                    <a:gd name="connsiteY0" fmla="*/ 224177 h 257144"/>
                    <a:gd name="connsiteX1" fmla="*/ 128747 w 219530"/>
                    <a:gd name="connsiteY1" fmla="*/ 257145 h 257144"/>
                    <a:gd name="connsiteX2" fmla="*/ 0 w 219530"/>
                    <a:gd name="connsiteY2" fmla="*/ 128572 h 257144"/>
                    <a:gd name="connsiteX3" fmla="*/ 128747 w 219530"/>
                    <a:gd name="connsiteY3" fmla="*/ 0 h 257144"/>
                    <a:gd name="connsiteX4" fmla="*/ 219530 w 219530"/>
                    <a:gd name="connsiteY4" fmla="*/ 37912 h 25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530" h="257144">
                      <a:moveTo>
                        <a:pt x="214579" y="224177"/>
                      </a:moveTo>
                      <a:cubicBezTo>
                        <a:pt x="191471" y="243958"/>
                        <a:pt x="161759" y="257145"/>
                        <a:pt x="128747" y="257145"/>
                      </a:cubicBezTo>
                      <a:cubicBezTo>
                        <a:pt x="57771" y="257145"/>
                        <a:pt x="0" y="199452"/>
                        <a:pt x="0" y="128572"/>
                      </a:cubicBezTo>
                      <a:cubicBezTo>
                        <a:pt x="0" y="57693"/>
                        <a:pt x="57771" y="0"/>
                        <a:pt x="128747" y="0"/>
                      </a:cubicBezTo>
                      <a:cubicBezTo>
                        <a:pt x="199724" y="0"/>
                        <a:pt x="196422" y="14835"/>
                        <a:pt x="219530" y="37912"/>
                      </a:cubicBezTo>
                    </a:path>
                  </a:pathLst>
                </a:custGeom>
                <a:noFill/>
                <a:ln w="16501" cap="rnd">
                  <a:solidFill>
                    <a:srgbClr val="000000"/>
                  </a:solidFill>
                  <a:prstDash val="solid"/>
                  <a:round/>
                </a:ln>
              </p:spPr>
              <p:txBody>
                <a:bodyPr rtlCol="0" anchor="ctr"/>
                <a:lstStyle/>
                <a:p>
                  <a:endParaRPr lang="en-US" sz="1799"/>
                </a:p>
              </p:txBody>
            </p:sp>
            <p:sp>
              <p:nvSpPr>
                <p:cNvPr id="77" name="Freeform 1200">
                  <a:extLst>
                    <a:ext uri="{FF2B5EF4-FFF2-40B4-BE49-F238E27FC236}">
                      <a16:creationId xmlns:a16="http://schemas.microsoft.com/office/drawing/2014/main" id="{3AD63580-15FC-413E-8CEC-C6FB4986D9EA}"/>
                    </a:ext>
                  </a:extLst>
                </p:cNvPr>
                <p:cNvSpPr/>
                <p:nvPr/>
              </p:nvSpPr>
              <p:spPr>
                <a:xfrm>
                  <a:off x="13185037" y="4349877"/>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sp>
              <p:nvSpPr>
                <p:cNvPr id="78" name="Freeform 1201">
                  <a:extLst>
                    <a:ext uri="{FF2B5EF4-FFF2-40B4-BE49-F238E27FC236}">
                      <a16:creationId xmlns:a16="http://schemas.microsoft.com/office/drawing/2014/main" id="{CBD1F959-EF36-7E43-EC18-D90FBD4B49F2}"/>
                    </a:ext>
                  </a:extLst>
                </p:cNvPr>
                <p:cNvSpPr/>
                <p:nvPr/>
              </p:nvSpPr>
              <p:spPr>
                <a:xfrm>
                  <a:off x="13185037" y="4399328"/>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grpSp>
        </p:grpSp>
      </p:grpSp>
      <p:grpSp>
        <p:nvGrpSpPr>
          <p:cNvPr id="87" name="Graphic 503">
            <a:extLst>
              <a:ext uri="{FF2B5EF4-FFF2-40B4-BE49-F238E27FC236}">
                <a16:creationId xmlns:a16="http://schemas.microsoft.com/office/drawing/2014/main" id="{EF724983-7297-28CA-C43A-58D2A293613D}"/>
              </a:ext>
            </a:extLst>
          </p:cNvPr>
          <p:cNvGrpSpPr/>
          <p:nvPr/>
        </p:nvGrpSpPr>
        <p:grpSpPr>
          <a:xfrm>
            <a:off x="4176873" y="4742605"/>
            <a:ext cx="540000" cy="540000"/>
            <a:chOff x="12846663" y="3911411"/>
            <a:chExt cx="1023375" cy="1130779"/>
          </a:xfrm>
          <a:noFill/>
        </p:grpSpPr>
        <p:grpSp>
          <p:nvGrpSpPr>
            <p:cNvPr id="88" name="Graphic 503">
              <a:extLst>
                <a:ext uri="{FF2B5EF4-FFF2-40B4-BE49-F238E27FC236}">
                  <a16:creationId xmlns:a16="http://schemas.microsoft.com/office/drawing/2014/main" id="{1C7DE26E-1373-A666-3993-31FFDC24A37C}"/>
                </a:ext>
              </a:extLst>
            </p:cNvPr>
            <p:cNvGrpSpPr/>
            <p:nvPr/>
          </p:nvGrpSpPr>
          <p:grpSpPr>
            <a:xfrm>
              <a:off x="12846663" y="4242607"/>
              <a:ext cx="1023375" cy="799582"/>
              <a:chOff x="12846663" y="4242607"/>
              <a:chExt cx="1023375" cy="799582"/>
            </a:xfrm>
            <a:noFill/>
          </p:grpSpPr>
          <p:grpSp>
            <p:nvGrpSpPr>
              <p:cNvPr id="99" name="Graphic 503">
                <a:extLst>
                  <a:ext uri="{FF2B5EF4-FFF2-40B4-BE49-F238E27FC236}">
                    <a16:creationId xmlns:a16="http://schemas.microsoft.com/office/drawing/2014/main" id="{E2D9A543-3FEC-8D83-BE1B-B7C25B79F070}"/>
                  </a:ext>
                </a:extLst>
              </p:cNvPr>
              <p:cNvGrpSpPr/>
              <p:nvPr/>
            </p:nvGrpSpPr>
            <p:grpSpPr>
              <a:xfrm>
                <a:off x="13409519" y="4242607"/>
                <a:ext cx="460518" cy="799582"/>
                <a:chOff x="13409519" y="4242607"/>
                <a:chExt cx="460518" cy="799582"/>
              </a:xfrm>
              <a:noFill/>
            </p:grpSpPr>
            <p:sp>
              <p:nvSpPr>
                <p:cNvPr id="104" name="Freeform 1185">
                  <a:extLst>
                    <a:ext uri="{FF2B5EF4-FFF2-40B4-BE49-F238E27FC236}">
                      <a16:creationId xmlns:a16="http://schemas.microsoft.com/office/drawing/2014/main" id="{178410FF-7EA2-5B26-82CE-99C25197860D}"/>
                    </a:ext>
                  </a:extLst>
                </p:cNvPr>
                <p:cNvSpPr/>
                <p:nvPr/>
              </p:nvSpPr>
              <p:spPr>
                <a:xfrm>
                  <a:off x="13423395" y="4242607"/>
                  <a:ext cx="446643" cy="674307"/>
                </a:xfrm>
                <a:custGeom>
                  <a:avLst/>
                  <a:gdLst>
                    <a:gd name="connsiteX0" fmla="*/ 220510 w 446643"/>
                    <a:gd name="connsiteY0" fmla="*/ 674307 h 674307"/>
                    <a:gd name="connsiteX1" fmla="*/ 430137 w 446643"/>
                    <a:gd name="connsiteY1" fmla="*/ 463317 h 674307"/>
                    <a:gd name="connsiteX2" fmla="*/ 446643 w 446643"/>
                    <a:gd name="connsiteY2" fmla="*/ 425404 h 674307"/>
                    <a:gd name="connsiteX3" fmla="*/ 446643 w 446643"/>
                    <a:gd name="connsiteY3" fmla="*/ 29796 h 674307"/>
                    <a:gd name="connsiteX4" fmla="*/ 415282 w 446643"/>
                    <a:gd name="connsiteY4" fmla="*/ 126 h 674307"/>
                    <a:gd name="connsiteX5" fmla="*/ 334402 w 446643"/>
                    <a:gd name="connsiteY5" fmla="*/ 112214 h 674307"/>
                    <a:gd name="connsiteX6" fmla="*/ 306342 w 446643"/>
                    <a:gd name="connsiteY6" fmla="*/ 331447 h 674307"/>
                    <a:gd name="connsiteX7" fmla="*/ 240317 w 446643"/>
                    <a:gd name="connsiteY7" fmla="*/ 349579 h 674307"/>
                    <a:gd name="connsiteX8" fmla="*/ 166040 w 446643"/>
                    <a:gd name="connsiteY8" fmla="*/ 423755 h 674307"/>
                    <a:gd name="connsiteX9" fmla="*/ 37293 w 446643"/>
                    <a:gd name="connsiteY9" fmla="*/ 483097 h 674307"/>
                    <a:gd name="connsiteX10" fmla="*/ 4281 w 446643"/>
                    <a:gd name="connsiteY10" fmla="*/ 674307 h 674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643" h="674307">
                      <a:moveTo>
                        <a:pt x="220510" y="674307"/>
                      </a:moveTo>
                      <a:lnTo>
                        <a:pt x="430137" y="463317"/>
                      </a:lnTo>
                      <a:cubicBezTo>
                        <a:pt x="440041" y="453426"/>
                        <a:pt x="446643" y="438591"/>
                        <a:pt x="446643" y="425404"/>
                      </a:cubicBezTo>
                      <a:lnTo>
                        <a:pt x="446643" y="29796"/>
                      </a:lnTo>
                      <a:cubicBezTo>
                        <a:pt x="446643" y="13312"/>
                        <a:pt x="433438" y="-1523"/>
                        <a:pt x="415282" y="126"/>
                      </a:cubicBezTo>
                      <a:cubicBezTo>
                        <a:pt x="380619" y="1774"/>
                        <a:pt x="347607" y="39686"/>
                        <a:pt x="334402" y="112214"/>
                      </a:cubicBezTo>
                      <a:lnTo>
                        <a:pt x="306342" y="331447"/>
                      </a:lnTo>
                      <a:cubicBezTo>
                        <a:pt x="281583" y="329799"/>
                        <a:pt x="255173" y="334744"/>
                        <a:pt x="240317" y="349579"/>
                      </a:cubicBezTo>
                      <a:lnTo>
                        <a:pt x="166040" y="423755"/>
                      </a:lnTo>
                      <a:cubicBezTo>
                        <a:pt x="98366" y="436943"/>
                        <a:pt x="73607" y="446833"/>
                        <a:pt x="37293" y="483097"/>
                      </a:cubicBezTo>
                      <a:cubicBezTo>
                        <a:pt x="-7273" y="527603"/>
                        <a:pt x="-2322" y="586944"/>
                        <a:pt x="4281" y="674307"/>
                      </a:cubicBezTo>
                    </a:path>
                  </a:pathLst>
                </a:custGeom>
                <a:noFill/>
                <a:ln w="16501" cap="rnd">
                  <a:solidFill>
                    <a:srgbClr val="000000"/>
                  </a:solidFill>
                  <a:prstDash val="solid"/>
                  <a:round/>
                </a:ln>
              </p:spPr>
              <p:txBody>
                <a:bodyPr rtlCol="0" anchor="ctr"/>
                <a:lstStyle/>
                <a:p>
                  <a:endParaRPr lang="en-US" sz="1799"/>
                </a:p>
              </p:txBody>
            </p:sp>
            <p:sp>
              <p:nvSpPr>
                <p:cNvPr id="105" name="Freeform 1186">
                  <a:extLst>
                    <a:ext uri="{FF2B5EF4-FFF2-40B4-BE49-F238E27FC236}">
                      <a16:creationId xmlns:a16="http://schemas.microsoft.com/office/drawing/2014/main" id="{20BA30A7-9B00-47F0-4F23-6994A7482E46}"/>
                    </a:ext>
                  </a:extLst>
                </p:cNvPr>
                <p:cNvSpPr/>
                <p:nvPr/>
              </p:nvSpPr>
              <p:spPr>
                <a:xfrm>
                  <a:off x="13409519" y="4916915"/>
                  <a:ext cx="292157" cy="125275"/>
                </a:xfrm>
                <a:custGeom>
                  <a:avLst/>
                  <a:gdLst>
                    <a:gd name="connsiteX0" fmla="*/ 0 w 292157"/>
                    <a:gd name="connsiteY0" fmla="*/ 0 h 125275"/>
                    <a:gd name="connsiteX1" fmla="*/ 292158 w 292157"/>
                    <a:gd name="connsiteY1" fmla="*/ 0 h 125275"/>
                    <a:gd name="connsiteX2" fmla="*/ 292158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8" y="0"/>
                      </a:lnTo>
                      <a:lnTo>
                        <a:pt x="292158"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106" name="Freeform 1187">
                  <a:extLst>
                    <a:ext uri="{FF2B5EF4-FFF2-40B4-BE49-F238E27FC236}">
                      <a16:creationId xmlns:a16="http://schemas.microsoft.com/office/drawing/2014/main" id="{24BF8AB6-EE47-1B1E-001E-042B685691A4}"/>
                    </a:ext>
                  </a:extLst>
                </p:cNvPr>
                <p:cNvSpPr/>
                <p:nvPr/>
              </p:nvSpPr>
              <p:spPr>
                <a:xfrm>
                  <a:off x="13642255" y="4574055"/>
                  <a:ext cx="135104" cy="174726"/>
                </a:xfrm>
                <a:custGeom>
                  <a:avLst/>
                  <a:gdLst>
                    <a:gd name="connsiteX0" fmla="*/ 89133 w 135104"/>
                    <a:gd name="connsiteY0" fmla="*/ 0 h 174726"/>
                    <a:gd name="connsiteX1" fmla="*/ 115542 w 135104"/>
                    <a:gd name="connsiteY1" fmla="*/ 8242 h 174726"/>
                    <a:gd name="connsiteX2" fmla="*/ 130398 w 135104"/>
                    <a:gd name="connsiteY2" fmla="*/ 44506 h 174726"/>
                    <a:gd name="connsiteX3" fmla="*/ 0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89133" y="0"/>
                      </a:moveTo>
                      <a:cubicBezTo>
                        <a:pt x="99036" y="0"/>
                        <a:pt x="107289" y="3296"/>
                        <a:pt x="115542" y="8242"/>
                      </a:cubicBezTo>
                      <a:cubicBezTo>
                        <a:pt x="130398" y="14835"/>
                        <a:pt x="141952" y="31319"/>
                        <a:pt x="130398" y="44506"/>
                      </a:cubicBezTo>
                      <a:lnTo>
                        <a:pt x="0" y="174726"/>
                      </a:lnTo>
                    </a:path>
                  </a:pathLst>
                </a:custGeom>
                <a:noFill/>
                <a:ln w="16501" cap="rnd">
                  <a:solidFill>
                    <a:srgbClr val="000000"/>
                  </a:solidFill>
                  <a:prstDash val="solid"/>
                  <a:round/>
                </a:ln>
              </p:spPr>
              <p:txBody>
                <a:bodyPr rtlCol="0" anchor="ctr"/>
                <a:lstStyle/>
                <a:p>
                  <a:endParaRPr lang="en-US" sz="1799"/>
                </a:p>
              </p:txBody>
            </p:sp>
          </p:grpSp>
          <p:grpSp>
            <p:nvGrpSpPr>
              <p:cNvPr id="100" name="Graphic 503">
                <a:extLst>
                  <a:ext uri="{FF2B5EF4-FFF2-40B4-BE49-F238E27FC236}">
                    <a16:creationId xmlns:a16="http://schemas.microsoft.com/office/drawing/2014/main" id="{51B69A02-0D83-AE4E-C8E7-F28D1CA5AEBF}"/>
                  </a:ext>
                </a:extLst>
              </p:cNvPr>
              <p:cNvGrpSpPr/>
              <p:nvPr/>
            </p:nvGrpSpPr>
            <p:grpSpPr>
              <a:xfrm>
                <a:off x="12846663" y="4242733"/>
                <a:ext cx="462169" cy="799457"/>
                <a:chOff x="12846663" y="4242733"/>
                <a:chExt cx="462169" cy="799457"/>
              </a:xfrm>
              <a:noFill/>
            </p:grpSpPr>
            <p:sp>
              <p:nvSpPr>
                <p:cNvPr id="101" name="Freeform 1189">
                  <a:extLst>
                    <a:ext uri="{FF2B5EF4-FFF2-40B4-BE49-F238E27FC236}">
                      <a16:creationId xmlns:a16="http://schemas.microsoft.com/office/drawing/2014/main" id="{6AB28429-5966-E7BA-5052-9DB92701E8D9}"/>
                    </a:ext>
                  </a:extLst>
                </p:cNvPr>
                <p:cNvSpPr/>
                <p:nvPr/>
              </p:nvSpPr>
              <p:spPr>
                <a:xfrm>
                  <a:off x="12846663" y="4242733"/>
                  <a:ext cx="446280" cy="674181"/>
                </a:xfrm>
                <a:custGeom>
                  <a:avLst/>
                  <a:gdLst>
                    <a:gd name="connsiteX0" fmla="*/ 442362 w 446280"/>
                    <a:gd name="connsiteY0" fmla="*/ 670885 h 674181"/>
                    <a:gd name="connsiteX1" fmla="*/ 409350 w 446280"/>
                    <a:gd name="connsiteY1" fmla="*/ 482971 h 674181"/>
                    <a:gd name="connsiteX2" fmla="*/ 280603 w 446280"/>
                    <a:gd name="connsiteY2" fmla="*/ 423630 h 674181"/>
                    <a:gd name="connsiteX3" fmla="*/ 206326 w 446280"/>
                    <a:gd name="connsiteY3" fmla="*/ 349453 h 674181"/>
                    <a:gd name="connsiteX4" fmla="*/ 140301 w 446280"/>
                    <a:gd name="connsiteY4" fmla="*/ 331322 h 674181"/>
                    <a:gd name="connsiteX5" fmla="*/ 112241 w 446280"/>
                    <a:gd name="connsiteY5" fmla="*/ 112089 h 674181"/>
                    <a:gd name="connsiteX6" fmla="*/ 31362 w 446280"/>
                    <a:gd name="connsiteY6" fmla="*/ 0 h 674181"/>
                    <a:gd name="connsiteX7" fmla="*/ 0 w 446280"/>
                    <a:gd name="connsiteY7" fmla="*/ 29670 h 674181"/>
                    <a:gd name="connsiteX8" fmla="*/ 0 w 446280"/>
                    <a:gd name="connsiteY8" fmla="*/ 425278 h 674181"/>
                    <a:gd name="connsiteX9" fmla="*/ 16506 w 446280"/>
                    <a:gd name="connsiteY9" fmla="*/ 463191 h 674181"/>
                    <a:gd name="connsiteX10" fmla="*/ 226133 w 446280"/>
                    <a:gd name="connsiteY10" fmla="*/ 674182 h 674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280" h="674181">
                      <a:moveTo>
                        <a:pt x="442362" y="670885"/>
                      </a:moveTo>
                      <a:cubicBezTo>
                        <a:pt x="448965" y="585170"/>
                        <a:pt x="452266" y="525829"/>
                        <a:pt x="409350" y="482971"/>
                      </a:cubicBezTo>
                      <a:cubicBezTo>
                        <a:pt x="373037" y="446707"/>
                        <a:pt x="348278" y="438465"/>
                        <a:pt x="280603" y="423630"/>
                      </a:cubicBezTo>
                      <a:lnTo>
                        <a:pt x="206326" y="349453"/>
                      </a:lnTo>
                      <a:cubicBezTo>
                        <a:pt x="191471" y="334618"/>
                        <a:pt x="165061" y="328025"/>
                        <a:pt x="140301" y="331322"/>
                      </a:cubicBezTo>
                      <a:lnTo>
                        <a:pt x="112241" y="112089"/>
                      </a:lnTo>
                      <a:cubicBezTo>
                        <a:pt x="99036" y="39561"/>
                        <a:pt x="66024" y="1648"/>
                        <a:pt x="31362" y="0"/>
                      </a:cubicBezTo>
                      <a:cubicBezTo>
                        <a:pt x="14856" y="0"/>
                        <a:pt x="0" y="13187"/>
                        <a:pt x="0" y="29670"/>
                      </a:cubicBezTo>
                      <a:lnTo>
                        <a:pt x="0" y="425278"/>
                      </a:lnTo>
                      <a:cubicBezTo>
                        <a:pt x="0" y="440113"/>
                        <a:pt x="6603" y="453301"/>
                        <a:pt x="16506" y="463191"/>
                      </a:cubicBezTo>
                      <a:lnTo>
                        <a:pt x="226133" y="674182"/>
                      </a:lnTo>
                    </a:path>
                  </a:pathLst>
                </a:custGeom>
                <a:noFill/>
                <a:ln w="16501" cap="rnd">
                  <a:solidFill>
                    <a:srgbClr val="000000"/>
                  </a:solidFill>
                  <a:prstDash val="solid"/>
                  <a:round/>
                </a:ln>
              </p:spPr>
              <p:txBody>
                <a:bodyPr rtlCol="0" anchor="ctr"/>
                <a:lstStyle/>
                <a:p>
                  <a:endParaRPr lang="en-US" sz="1799"/>
                </a:p>
              </p:txBody>
            </p:sp>
            <p:sp>
              <p:nvSpPr>
                <p:cNvPr id="102" name="Freeform 1190">
                  <a:extLst>
                    <a:ext uri="{FF2B5EF4-FFF2-40B4-BE49-F238E27FC236}">
                      <a16:creationId xmlns:a16="http://schemas.microsoft.com/office/drawing/2014/main" id="{8CBF4590-30BA-080A-CB1E-A997BA49164F}"/>
                    </a:ext>
                  </a:extLst>
                </p:cNvPr>
                <p:cNvSpPr/>
                <p:nvPr/>
              </p:nvSpPr>
              <p:spPr>
                <a:xfrm>
                  <a:off x="13016675" y="4916915"/>
                  <a:ext cx="292157" cy="125275"/>
                </a:xfrm>
                <a:custGeom>
                  <a:avLst/>
                  <a:gdLst>
                    <a:gd name="connsiteX0" fmla="*/ 0 w 292157"/>
                    <a:gd name="connsiteY0" fmla="*/ 0 h 125275"/>
                    <a:gd name="connsiteX1" fmla="*/ 292157 w 292157"/>
                    <a:gd name="connsiteY1" fmla="*/ 0 h 125275"/>
                    <a:gd name="connsiteX2" fmla="*/ 292157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7" y="0"/>
                      </a:lnTo>
                      <a:lnTo>
                        <a:pt x="292157"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103" name="Freeform 1191">
                  <a:extLst>
                    <a:ext uri="{FF2B5EF4-FFF2-40B4-BE49-F238E27FC236}">
                      <a16:creationId xmlns:a16="http://schemas.microsoft.com/office/drawing/2014/main" id="{37FAEC5B-4E6B-CF55-E0ED-6C1990329419}"/>
                    </a:ext>
                  </a:extLst>
                </p:cNvPr>
                <p:cNvSpPr/>
                <p:nvPr/>
              </p:nvSpPr>
              <p:spPr>
                <a:xfrm>
                  <a:off x="12940992" y="4574055"/>
                  <a:ext cx="135104" cy="174726"/>
                </a:xfrm>
                <a:custGeom>
                  <a:avLst/>
                  <a:gdLst>
                    <a:gd name="connsiteX0" fmla="*/ 45972 w 135104"/>
                    <a:gd name="connsiteY0" fmla="*/ 0 h 174726"/>
                    <a:gd name="connsiteX1" fmla="*/ 19562 w 135104"/>
                    <a:gd name="connsiteY1" fmla="*/ 8242 h 174726"/>
                    <a:gd name="connsiteX2" fmla="*/ 4707 w 135104"/>
                    <a:gd name="connsiteY2" fmla="*/ 44506 h 174726"/>
                    <a:gd name="connsiteX3" fmla="*/ 135105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45972" y="0"/>
                      </a:moveTo>
                      <a:cubicBezTo>
                        <a:pt x="36068" y="0"/>
                        <a:pt x="27815" y="3296"/>
                        <a:pt x="19562" y="8242"/>
                      </a:cubicBezTo>
                      <a:cubicBezTo>
                        <a:pt x="4707" y="14835"/>
                        <a:pt x="-6848" y="31319"/>
                        <a:pt x="4707" y="44506"/>
                      </a:cubicBezTo>
                      <a:lnTo>
                        <a:pt x="135105" y="174726"/>
                      </a:lnTo>
                    </a:path>
                  </a:pathLst>
                </a:custGeom>
                <a:noFill/>
                <a:ln w="16501" cap="rnd">
                  <a:solidFill>
                    <a:srgbClr val="000000"/>
                  </a:solidFill>
                  <a:prstDash val="solid"/>
                  <a:round/>
                </a:ln>
              </p:spPr>
              <p:txBody>
                <a:bodyPr rtlCol="0" anchor="ctr"/>
                <a:lstStyle/>
                <a:p>
                  <a:endParaRPr lang="en-US" sz="1799"/>
                </a:p>
              </p:txBody>
            </p:sp>
          </p:grpSp>
        </p:grpSp>
        <p:grpSp>
          <p:nvGrpSpPr>
            <p:cNvPr id="89" name="Graphic 503">
              <a:extLst>
                <a:ext uri="{FF2B5EF4-FFF2-40B4-BE49-F238E27FC236}">
                  <a16:creationId xmlns:a16="http://schemas.microsoft.com/office/drawing/2014/main" id="{966636C1-399B-DCA4-BFE8-D6C34909F2BA}"/>
                </a:ext>
              </a:extLst>
            </p:cNvPr>
            <p:cNvGrpSpPr/>
            <p:nvPr/>
          </p:nvGrpSpPr>
          <p:grpSpPr>
            <a:xfrm>
              <a:off x="13086001" y="3911411"/>
              <a:ext cx="602471" cy="728577"/>
              <a:chOff x="13086001" y="3911411"/>
              <a:chExt cx="602471" cy="728577"/>
            </a:xfrm>
            <a:noFill/>
          </p:grpSpPr>
          <p:sp>
            <p:nvSpPr>
              <p:cNvPr id="90" name="Freeform 1193">
                <a:extLst>
                  <a:ext uri="{FF2B5EF4-FFF2-40B4-BE49-F238E27FC236}">
                    <a16:creationId xmlns:a16="http://schemas.microsoft.com/office/drawing/2014/main" id="{ACB107CC-3EFB-29C0-6B5F-A9A4B7394772}"/>
                  </a:ext>
                </a:extLst>
              </p:cNvPr>
              <p:cNvSpPr/>
              <p:nvPr/>
            </p:nvSpPr>
            <p:spPr>
              <a:xfrm>
                <a:off x="13086001" y="4102622"/>
                <a:ext cx="538097" cy="537367"/>
              </a:xfrm>
              <a:custGeom>
                <a:avLst/>
                <a:gdLst>
                  <a:gd name="connsiteX0" fmla="*/ 538098 w 538097"/>
                  <a:gd name="connsiteY0" fmla="*/ 268684 h 537367"/>
                  <a:gd name="connsiteX1" fmla="*/ 269049 w 538097"/>
                  <a:gd name="connsiteY1" fmla="*/ 537367 h 537367"/>
                  <a:gd name="connsiteX2" fmla="*/ 1 w 538097"/>
                  <a:gd name="connsiteY2" fmla="*/ 268684 h 537367"/>
                  <a:gd name="connsiteX3" fmla="*/ 269049 w 538097"/>
                  <a:gd name="connsiteY3" fmla="*/ 0 h 537367"/>
                  <a:gd name="connsiteX4" fmla="*/ 538098 w 538097"/>
                  <a:gd name="connsiteY4" fmla="*/ 268684 h 5373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097" h="537367">
                    <a:moveTo>
                      <a:pt x="538098" y="268684"/>
                    </a:moveTo>
                    <a:cubicBezTo>
                      <a:pt x="538098" y="417073"/>
                      <a:pt x="417641" y="537367"/>
                      <a:pt x="269049" y="537367"/>
                    </a:cubicBezTo>
                    <a:cubicBezTo>
                      <a:pt x="120458" y="537367"/>
                      <a:pt x="1" y="417073"/>
                      <a:pt x="1" y="268684"/>
                    </a:cubicBezTo>
                    <a:cubicBezTo>
                      <a:pt x="1" y="120294"/>
                      <a:pt x="120458" y="0"/>
                      <a:pt x="269049" y="0"/>
                    </a:cubicBezTo>
                    <a:cubicBezTo>
                      <a:pt x="417641" y="0"/>
                      <a:pt x="538098" y="120294"/>
                      <a:pt x="538098" y="268684"/>
                    </a:cubicBezTo>
                    <a:close/>
                  </a:path>
                </a:pathLst>
              </a:custGeom>
              <a:noFill/>
              <a:ln w="16501" cap="rnd">
                <a:solidFill>
                  <a:srgbClr val="000000"/>
                </a:solidFill>
                <a:prstDash val="solid"/>
                <a:round/>
              </a:ln>
            </p:spPr>
            <p:txBody>
              <a:bodyPr rtlCol="0" anchor="ctr"/>
              <a:lstStyle/>
              <a:p>
                <a:endParaRPr lang="en-US" sz="1799"/>
              </a:p>
            </p:txBody>
          </p:sp>
          <p:sp>
            <p:nvSpPr>
              <p:cNvPr id="91" name="Freeform 1194">
                <a:extLst>
                  <a:ext uri="{FF2B5EF4-FFF2-40B4-BE49-F238E27FC236}">
                    <a16:creationId xmlns:a16="http://schemas.microsoft.com/office/drawing/2014/main" id="{15301E9A-651D-1B1D-85EA-63EF8A7617B0}"/>
                  </a:ext>
                </a:extLst>
              </p:cNvPr>
              <p:cNvSpPr/>
              <p:nvPr/>
            </p:nvSpPr>
            <p:spPr>
              <a:xfrm>
                <a:off x="13143772" y="4160315"/>
                <a:ext cx="422555" cy="421981"/>
              </a:xfrm>
              <a:custGeom>
                <a:avLst/>
                <a:gdLst>
                  <a:gd name="connsiteX0" fmla="*/ 422555 w 422555"/>
                  <a:gd name="connsiteY0" fmla="*/ 210991 h 421981"/>
                  <a:gd name="connsiteX1" fmla="*/ 211278 w 422555"/>
                  <a:gd name="connsiteY1" fmla="*/ 421981 h 421981"/>
                  <a:gd name="connsiteX2" fmla="*/ 1 w 422555"/>
                  <a:gd name="connsiteY2" fmla="*/ 210991 h 421981"/>
                  <a:gd name="connsiteX3" fmla="*/ 211278 w 422555"/>
                  <a:gd name="connsiteY3" fmla="*/ 0 h 421981"/>
                  <a:gd name="connsiteX4" fmla="*/ 422555 w 422555"/>
                  <a:gd name="connsiteY4" fmla="*/ 210991 h 421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555" h="421981">
                    <a:moveTo>
                      <a:pt x="422555" y="210991"/>
                    </a:moveTo>
                    <a:cubicBezTo>
                      <a:pt x="422555" y="327518"/>
                      <a:pt x="327963" y="421981"/>
                      <a:pt x="211278" y="421981"/>
                    </a:cubicBezTo>
                    <a:cubicBezTo>
                      <a:pt x="94592" y="421981"/>
                      <a:pt x="1" y="327518"/>
                      <a:pt x="1" y="210991"/>
                    </a:cubicBezTo>
                    <a:cubicBezTo>
                      <a:pt x="1" y="94464"/>
                      <a:pt x="94593" y="0"/>
                      <a:pt x="211278" y="0"/>
                    </a:cubicBezTo>
                    <a:cubicBezTo>
                      <a:pt x="327964" y="0"/>
                      <a:pt x="422555" y="94464"/>
                      <a:pt x="422555" y="210991"/>
                    </a:cubicBezTo>
                    <a:close/>
                  </a:path>
                </a:pathLst>
              </a:custGeom>
              <a:solidFill>
                <a:srgbClr val="FFC000"/>
              </a:solidFill>
              <a:ln w="16501" cap="rnd">
                <a:solidFill>
                  <a:srgbClr val="000000"/>
                </a:solidFill>
                <a:prstDash val="solid"/>
                <a:round/>
              </a:ln>
            </p:spPr>
            <p:txBody>
              <a:bodyPr rtlCol="0" anchor="ctr"/>
              <a:lstStyle/>
              <a:p>
                <a:endParaRPr lang="en-US" sz="1799" dirty="0"/>
              </a:p>
            </p:txBody>
          </p:sp>
          <p:sp>
            <p:nvSpPr>
              <p:cNvPr id="92" name="Freeform 1195">
                <a:extLst>
                  <a:ext uri="{FF2B5EF4-FFF2-40B4-BE49-F238E27FC236}">
                    <a16:creationId xmlns:a16="http://schemas.microsoft.com/office/drawing/2014/main" id="{88FFE7F6-CBA1-A37B-8CAD-00050E9CA857}"/>
                  </a:ext>
                </a:extLst>
              </p:cNvPr>
              <p:cNvSpPr/>
              <p:nvPr/>
            </p:nvSpPr>
            <p:spPr>
              <a:xfrm>
                <a:off x="13221350" y="3911411"/>
                <a:ext cx="188169" cy="196155"/>
              </a:xfrm>
              <a:custGeom>
                <a:avLst/>
                <a:gdLst>
                  <a:gd name="connsiteX0" fmla="*/ 0 w 188169"/>
                  <a:gd name="connsiteY0" fmla="*/ 0 h 196155"/>
                  <a:gd name="connsiteX1" fmla="*/ 188169 w 188169"/>
                  <a:gd name="connsiteY1" fmla="*/ 196155 h 196155"/>
                </a:gdLst>
                <a:ahLst/>
                <a:cxnLst>
                  <a:cxn ang="0">
                    <a:pos x="connsiteX0" y="connsiteY0"/>
                  </a:cxn>
                  <a:cxn ang="0">
                    <a:pos x="connsiteX1" y="connsiteY1"/>
                  </a:cxn>
                </a:cxnLst>
                <a:rect l="l" t="t" r="r" b="b"/>
                <a:pathLst>
                  <a:path w="188169" h="196155">
                    <a:moveTo>
                      <a:pt x="0" y="0"/>
                    </a:moveTo>
                    <a:cubicBezTo>
                      <a:pt x="0" y="0"/>
                      <a:pt x="3301" y="168134"/>
                      <a:pt x="188169" y="196155"/>
                    </a:cubicBezTo>
                  </a:path>
                </a:pathLst>
              </a:custGeom>
              <a:noFill/>
              <a:ln w="16501" cap="rnd">
                <a:solidFill>
                  <a:srgbClr val="000000"/>
                </a:solidFill>
                <a:prstDash val="solid"/>
                <a:round/>
              </a:ln>
            </p:spPr>
            <p:txBody>
              <a:bodyPr rtlCol="0" anchor="ctr"/>
              <a:lstStyle/>
              <a:p>
                <a:endParaRPr lang="en-US" sz="1799"/>
              </a:p>
            </p:txBody>
          </p:sp>
          <p:sp>
            <p:nvSpPr>
              <p:cNvPr id="93" name="Freeform 1196">
                <a:extLst>
                  <a:ext uri="{FF2B5EF4-FFF2-40B4-BE49-F238E27FC236}">
                    <a16:creationId xmlns:a16="http://schemas.microsoft.com/office/drawing/2014/main" id="{E8B54AD0-44B4-EDA0-A3E8-9F15403BFC8F}"/>
                  </a:ext>
                </a:extLst>
              </p:cNvPr>
              <p:cNvSpPr/>
              <p:nvPr/>
            </p:nvSpPr>
            <p:spPr>
              <a:xfrm>
                <a:off x="13409520" y="3956510"/>
                <a:ext cx="278951" cy="162161"/>
              </a:xfrm>
              <a:custGeom>
                <a:avLst/>
                <a:gdLst>
                  <a:gd name="connsiteX0" fmla="*/ 0 w 278951"/>
                  <a:gd name="connsiteY0" fmla="*/ 151056 h 162161"/>
                  <a:gd name="connsiteX1" fmla="*/ 278952 w 278951"/>
                  <a:gd name="connsiteY1" fmla="*/ 12594 h 162161"/>
                  <a:gd name="connsiteX2" fmla="*/ 0 w 278951"/>
                  <a:gd name="connsiteY2" fmla="*/ 151056 h 162161"/>
                </a:gdLst>
                <a:ahLst/>
                <a:cxnLst>
                  <a:cxn ang="0">
                    <a:pos x="connsiteX0" y="connsiteY0"/>
                  </a:cxn>
                  <a:cxn ang="0">
                    <a:pos x="connsiteX1" y="connsiteY1"/>
                  </a:cxn>
                  <a:cxn ang="0">
                    <a:pos x="connsiteX2" y="connsiteY2"/>
                  </a:cxn>
                </a:cxnLst>
                <a:rect l="l" t="t" r="r" b="b"/>
                <a:pathLst>
                  <a:path w="278951" h="162161">
                    <a:moveTo>
                      <a:pt x="0" y="151056"/>
                    </a:moveTo>
                    <a:cubicBezTo>
                      <a:pt x="0" y="151056"/>
                      <a:pt x="49518" y="-51693"/>
                      <a:pt x="278952" y="12594"/>
                    </a:cubicBezTo>
                    <a:cubicBezTo>
                      <a:pt x="278952" y="12594"/>
                      <a:pt x="222832" y="210398"/>
                      <a:pt x="0" y="151056"/>
                    </a:cubicBezTo>
                    <a:close/>
                  </a:path>
                </a:pathLst>
              </a:custGeom>
              <a:noFill/>
              <a:ln w="16501" cap="rnd">
                <a:solidFill>
                  <a:srgbClr val="000000"/>
                </a:solidFill>
                <a:prstDash val="solid"/>
                <a:round/>
              </a:ln>
            </p:spPr>
            <p:txBody>
              <a:bodyPr rtlCol="0" anchor="ctr"/>
              <a:lstStyle/>
              <a:p>
                <a:endParaRPr lang="en-US" sz="1799"/>
              </a:p>
            </p:txBody>
          </p:sp>
          <p:sp>
            <p:nvSpPr>
              <p:cNvPr id="94" name="Freeform 1197">
                <a:extLst>
                  <a:ext uri="{FF2B5EF4-FFF2-40B4-BE49-F238E27FC236}">
                    <a16:creationId xmlns:a16="http://schemas.microsoft.com/office/drawing/2014/main" id="{9DC8D316-CA5B-FA22-AAD7-265165327093}"/>
                  </a:ext>
                </a:extLst>
              </p:cNvPr>
              <p:cNvSpPr/>
              <p:nvPr/>
            </p:nvSpPr>
            <p:spPr>
              <a:xfrm>
                <a:off x="13409519" y="3969104"/>
                <a:ext cx="278952" cy="138462"/>
              </a:xfrm>
              <a:custGeom>
                <a:avLst/>
                <a:gdLst>
                  <a:gd name="connsiteX0" fmla="*/ 278952 w 278952"/>
                  <a:gd name="connsiteY0" fmla="*/ 0 h 138462"/>
                  <a:gd name="connsiteX1" fmla="*/ 0 w 278952"/>
                  <a:gd name="connsiteY1" fmla="*/ 138463 h 138462"/>
                </a:gdLst>
                <a:ahLst/>
                <a:cxnLst>
                  <a:cxn ang="0">
                    <a:pos x="connsiteX0" y="connsiteY0"/>
                  </a:cxn>
                  <a:cxn ang="0">
                    <a:pos x="connsiteX1" y="connsiteY1"/>
                  </a:cxn>
                </a:cxnLst>
                <a:rect l="l" t="t" r="r" b="b"/>
                <a:pathLst>
                  <a:path w="278952" h="138462">
                    <a:moveTo>
                      <a:pt x="278952" y="0"/>
                    </a:moveTo>
                    <a:lnTo>
                      <a:pt x="0" y="138463"/>
                    </a:lnTo>
                  </a:path>
                </a:pathLst>
              </a:custGeom>
              <a:ln w="16501" cap="rnd">
                <a:solidFill>
                  <a:srgbClr val="000000"/>
                </a:solidFill>
                <a:prstDash val="solid"/>
                <a:round/>
              </a:ln>
            </p:spPr>
            <p:txBody>
              <a:bodyPr rtlCol="0" anchor="ctr"/>
              <a:lstStyle/>
              <a:p>
                <a:endParaRPr lang="en-US" sz="1799"/>
              </a:p>
            </p:txBody>
          </p:sp>
          <p:grpSp>
            <p:nvGrpSpPr>
              <p:cNvPr id="95" name="Graphic 503">
                <a:extLst>
                  <a:ext uri="{FF2B5EF4-FFF2-40B4-BE49-F238E27FC236}">
                    <a16:creationId xmlns:a16="http://schemas.microsoft.com/office/drawing/2014/main" id="{ECADF4EC-7F30-2E1A-D405-954159B5B6D0}"/>
                  </a:ext>
                </a:extLst>
              </p:cNvPr>
              <p:cNvGrpSpPr/>
              <p:nvPr/>
            </p:nvGrpSpPr>
            <p:grpSpPr>
              <a:xfrm>
                <a:off x="13185037" y="4244381"/>
                <a:ext cx="260795" cy="257144"/>
                <a:chOff x="13185037" y="4244381"/>
                <a:chExt cx="260795" cy="257144"/>
              </a:xfrm>
              <a:noFill/>
            </p:grpSpPr>
            <p:sp>
              <p:nvSpPr>
                <p:cNvPr id="96" name="Freeform 1199">
                  <a:extLst>
                    <a:ext uri="{FF2B5EF4-FFF2-40B4-BE49-F238E27FC236}">
                      <a16:creationId xmlns:a16="http://schemas.microsoft.com/office/drawing/2014/main" id="{3195FD46-48E3-646C-588C-F02E0EA42718}"/>
                    </a:ext>
                  </a:extLst>
                </p:cNvPr>
                <p:cNvSpPr/>
                <p:nvPr/>
              </p:nvSpPr>
              <p:spPr>
                <a:xfrm>
                  <a:off x="13226302" y="4244381"/>
                  <a:ext cx="219530" cy="257144"/>
                </a:xfrm>
                <a:custGeom>
                  <a:avLst/>
                  <a:gdLst>
                    <a:gd name="connsiteX0" fmla="*/ 214579 w 219530"/>
                    <a:gd name="connsiteY0" fmla="*/ 224177 h 257144"/>
                    <a:gd name="connsiteX1" fmla="*/ 128747 w 219530"/>
                    <a:gd name="connsiteY1" fmla="*/ 257145 h 257144"/>
                    <a:gd name="connsiteX2" fmla="*/ 0 w 219530"/>
                    <a:gd name="connsiteY2" fmla="*/ 128572 h 257144"/>
                    <a:gd name="connsiteX3" fmla="*/ 128747 w 219530"/>
                    <a:gd name="connsiteY3" fmla="*/ 0 h 257144"/>
                    <a:gd name="connsiteX4" fmla="*/ 219530 w 219530"/>
                    <a:gd name="connsiteY4" fmla="*/ 37912 h 25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530" h="257144">
                      <a:moveTo>
                        <a:pt x="214579" y="224177"/>
                      </a:moveTo>
                      <a:cubicBezTo>
                        <a:pt x="191471" y="243958"/>
                        <a:pt x="161759" y="257145"/>
                        <a:pt x="128747" y="257145"/>
                      </a:cubicBezTo>
                      <a:cubicBezTo>
                        <a:pt x="57771" y="257145"/>
                        <a:pt x="0" y="199452"/>
                        <a:pt x="0" y="128572"/>
                      </a:cubicBezTo>
                      <a:cubicBezTo>
                        <a:pt x="0" y="57693"/>
                        <a:pt x="57771" y="0"/>
                        <a:pt x="128747" y="0"/>
                      </a:cubicBezTo>
                      <a:cubicBezTo>
                        <a:pt x="199724" y="0"/>
                        <a:pt x="196422" y="14835"/>
                        <a:pt x="219530" y="37912"/>
                      </a:cubicBezTo>
                    </a:path>
                  </a:pathLst>
                </a:custGeom>
                <a:noFill/>
                <a:ln w="16501" cap="rnd">
                  <a:solidFill>
                    <a:srgbClr val="000000"/>
                  </a:solidFill>
                  <a:prstDash val="solid"/>
                  <a:round/>
                </a:ln>
              </p:spPr>
              <p:txBody>
                <a:bodyPr rtlCol="0" anchor="ctr"/>
                <a:lstStyle/>
                <a:p>
                  <a:endParaRPr lang="en-US" sz="1799"/>
                </a:p>
              </p:txBody>
            </p:sp>
            <p:sp>
              <p:nvSpPr>
                <p:cNvPr id="97" name="Freeform 1200">
                  <a:extLst>
                    <a:ext uri="{FF2B5EF4-FFF2-40B4-BE49-F238E27FC236}">
                      <a16:creationId xmlns:a16="http://schemas.microsoft.com/office/drawing/2014/main" id="{9E18C416-205A-905F-7E7B-07FF1E833393}"/>
                    </a:ext>
                  </a:extLst>
                </p:cNvPr>
                <p:cNvSpPr/>
                <p:nvPr/>
              </p:nvSpPr>
              <p:spPr>
                <a:xfrm>
                  <a:off x="13185037" y="4349877"/>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sp>
              <p:nvSpPr>
                <p:cNvPr id="98" name="Freeform 1201">
                  <a:extLst>
                    <a:ext uri="{FF2B5EF4-FFF2-40B4-BE49-F238E27FC236}">
                      <a16:creationId xmlns:a16="http://schemas.microsoft.com/office/drawing/2014/main" id="{F3E9D480-AA82-7402-3D9F-18C54336533F}"/>
                    </a:ext>
                  </a:extLst>
                </p:cNvPr>
                <p:cNvSpPr/>
                <p:nvPr/>
              </p:nvSpPr>
              <p:spPr>
                <a:xfrm>
                  <a:off x="13185037" y="4399328"/>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grpSp>
        </p:grpSp>
      </p:grpSp>
      <p:pic>
        <p:nvPicPr>
          <p:cNvPr id="107" name="Picture Placeholder 106" descr="Hands writing on papers and calculator&#10;&#10;AI-generated content may be incorrect.">
            <a:extLst>
              <a:ext uri="{FF2B5EF4-FFF2-40B4-BE49-F238E27FC236}">
                <a16:creationId xmlns:a16="http://schemas.microsoft.com/office/drawing/2014/main" id="{2EBA34F2-8895-8D6B-7759-9F8EF580B166}"/>
              </a:ext>
            </a:extLst>
          </p:cNvPr>
          <p:cNvPicPr>
            <a:picLocks noGrp="1" noChangeAspect="1"/>
          </p:cNvPicPr>
          <p:nvPr>
            <p:ph type="pic" sz="quarter" idx="10"/>
          </p:nvPr>
        </p:nvPicPr>
        <p:blipFill>
          <a:blip r:embed="rId2"/>
          <a:srcRect t="1516" b="1516"/>
          <a:stretch>
            <a:fillRect/>
          </a:stretch>
        </p:blipFill>
        <p:spPr/>
      </p:pic>
      <p:grpSp>
        <p:nvGrpSpPr>
          <p:cNvPr id="109" name="Graphic 503">
            <a:extLst>
              <a:ext uri="{FF2B5EF4-FFF2-40B4-BE49-F238E27FC236}">
                <a16:creationId xmlns:a16="http://schemas.microsoft.com/office/drawing/2014/main" id="{ABE7A4BB-410D-8885-5CAD-12C6F457D386}"/>
              </a:ext>
            </a:extLst>
          </p:cNvPr>
          <p:cNvGrpSpPr/>
          <p:nvPr/>
        </p:nvGrpSpPr>
        <p:grpSpPr>
          <a:xfrm>
            <a:off x="4170194" y="5895628"/>
            <a:ext cx="540000" cy="540000"/>
            <a:chOff x="12846663" y="3911411"/>
            <a:chExt cx="1023375" cy="1130779"/>
          </a:xfrm>
          <a:noFill/>
        </p:grpSpPr>
        <p:grpSp>
          <p:nvGrpSpPr>
            <p:cNvPr id="110" name="Graphic 503">
              <a:extLst>
                <a:ext uri="{FF2B5EF4-FFF2-40B4-BE49-F238E27FC236}">
                  <a16:creationId xmlns:a16="http://schemas.microsoft.com/office/drawing/2014/main" id="{FBC803E5-6164-AD24-9E79-8C260C7BD204}"/>
                </a:ext>
              </a:extLst>
            </p:cNvPr>
            <p:cNvGrpSpPr/>
            <p:nvPr/>
          </p:nvGrpSpPr>
          <p:grpSpPr>
            <a:xfrm>
              <a:off x="12846663" y="4242607"/>
              <a:ext cx="1023375" cy="799582"/>
              <a:chOff x="12846663" y="4242607"/>
              <a:chExt cx="1023375" cy="799582"/>
            </a:xfrm>
            <a:noFill/>
          </p:grpSpPr>
          <p:grpSp>
            <p:nvGrpSpPr>
              <p:cNvPr id="121" name="Graphic 503">
                <a:extLst>
                  <a:ext uri="{FF2B5EF4-FFF2-40B4-BE49-F238E27FC236}">
                    <a16:creationId xmlns:a16="http://schemas.microsoft.com/office/drawing/2014/main" id="{2DFA0BE2-8B0F-EFB5-90E3-A2E3F71227BE}"/>
                  </a:ext>
                </a:extLst>
              </p:cNvPr>
              <p:cNvGrpSpPr/>
              <p:nvPr/>
            </p:nvGrpSpPr>
            <p:grpSpPr>
              <a:xfrm>
                <a:off x="13409519" y="4242607"/>
                <a:ext cx="460518" cy="799582"/>
                <a:chOff x="13409519" y="4242607"/>
                <a:chExt cx="460518" cy="799582"/>
              </a:xfrm>
              <a:noFill/>
            </p:grpSpPr>
            <p:sp>
              <p:nvSpPr>
                <p:cNvPr id="126" name="Freeform 1185">
                  <a:extLst>
                    <a:ext uri="{FF2B5EF4-FFF2-40B4-BE49-F238E27FC236}">
                      <a16:creationId xmlns:a16="http://schemas.microsoft.com/office/drawing/2014/main" id="{A9F855F2-1A81-0517-6C6A-D4BAC09180F7}"/>
                    </a:ext>
                  </a:extLst>
                </p:cNvPr>
                <p:cNvSpPr/>
                <p:nvPr/>
              </p:nvSpPr>
              <p:spPr>
                <a:xfrm>
                  <a:off x="13423395" y="4242607"/>
                  <a:ext cx="446643" cy="674307"/>
                </a:xfrm>
                <a:custGeom>
                  <a:avLst/>
                  <a:gdLst>
                    <a:gd name="connsiteX0" fmla="*/ 220510 w 446643"/>
                    <a:gd name="connsiteY0" fmla="*/ 674307 h 674307"/>
                    <a:gd name="connsiteX1" fmla="*/ 430137 w 446643"/>
                    <a:gd name="connsiteY1" fmla="*/ 463317 h 674307"/>
                    <a:gd name="connsiteX2" fmla="*/ 446643 w 446643"/>
                    <a:gd name="connsiteY2" fmla="*/ 425404 h 674307"/>
                    <a:gd name="connsiteX3" fmla="*/ 446643 w 446643"/>
                    <a:gd name="connsiteY3" fmla="*/ 29796 h 674307"/>
                    <a:gd name="connsiteX4" fmla="*/ 415282 w 446643"/>
                    <a:gd name="connsiteY4" fmla="*/ 126 h 674307"/>
                    <a:gd name="connsiteX5" fmla="*/ 334402 w 446643"/>
                    <a:gd name="connsiteY5" fmla="*/ 112214 h 674307"/>
                    <a:gd name="connsiteX6" fmla="*/ 306342 w 446643"/>
                    <a:gd name="connsiteY6" fmla="*/ 331447 h 674307"/>
                    <a:gd name="connsiteX7" fmla="*/ 240317 w 446643"/>
                    <a:gd name="connsiteY7" fmla="*/ 349579 h 674307"/>
                    <a:gd name="connsiteX8" fmla="*/ 166040 w 446643"/>
                    <a:gd name="connsiteY8" fmla="*/ 423755 h 674307"/>
                    <a:gd name="connsiteX9" fmla="*/ 37293 w 446643"/>
                    <a:gd name="connsiteY9" fmla="*/ 483097 h 674307"/>
                    <a:gd name="connsiteX10" fmla="*/ 4281 w 446643"/>
                    <a:gd name="connsiteY10" fmla="*/ 674307 h 674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643" h="674307">
                      <a:moveTo>
                        <a:pt x="220510" y="674307"/>
                      </a:moveTo>
                      <a:lnTo>
                        <a:pt x="430137" y="463317"/>
                      </a:lnTo>
                      <a:cubicBezTo>
                        <a:pt x="440041" y="453426"/>
                        <a:pt x="446643" y="438591"/>
                        <a:pt x="446643" y="425404"/>
                      </a:cubicBezTo>
                      <a:lnTo>
                        <a:pt x="446643" y="29796"/>
                      </a:lnTo>
                      <a:cubicBezTo>
                        <a:pt x="446643" y="13312"/>
                        <a:pt x="433438" y="-1523"/>
                        <a:pt x="415282" y="126"/>
                      </a:cubicBezTo>
                      <a:cubicBezTo>
                        <a:pt x="380619" y="1774"/>
                        <a:pt x="347607" y="39686"/>
                        <a:pt x="334402" y="112214"/>
                      </a:cubicBezTo>
                      <a:lnTo>
                        <a:pt x="306342" y="331447"/>
                      </a:lnTo>
                      <a:cubicBezTo>
                        <a:pt x="281583" y="329799"/>
                        <a:pt x="255173" y="334744"/>
                        <a:pt x="240317" y="349579"/>
                      </a:cubicBezTo>
                      <a:lnTo>
                        <a:pt x="166040" y="423755"/>
                      </a:lnTo>
                      <a:cubicBezTo>
                        <a:pt x="98366" y="436943"/>
                        <a:pt x="73607" y="446833"/>
                        <a:pt x="37293" y="483097"/>
                      </a:cubicBezTo>
                      <a:cubicBezTo>
                        <a:pt x="-7273" y="527603"/>
                        <a:pt x="-2322" y="586944"/>
                        <a:pt x="4281" y="674307"/>
                      </a:cubicBezTo>
                    </a:path>
                  </a:pathLst>
                </a:custGeom>
                <a:noFill/>
                <a:ln w="16501" cap="rnd">
                  <a:solidFill>
                    <a:srgbClr val="000000"/>
                  </a:solidFill>
                  <a:prstDash val="solid"/>
                  <a:round/>
                </a:ln>
              </p:spPr>
              <p:txBody>
                <a:bodyPr rtlCol="0" anchor="ctr"/>
                <a:lstStyle/>
                <a:p>
                  <a:endParaRPr lang="en-US" sz="1799"/>
                </a:p>
              </p:txBody>
            </p:sp>
            <p:sp>
              <p:nvSpPr>
                <p:cNvPr id="127" name="Freeform 1186">
                  <a:extLst>
                    <a:ext uri="{FF2B5EF4-FFF2-40B4-BE49-F238E27FC236}">
                      <a16:creationId xmlns:a16="http://schemas.microsoft.com/office/drawing/2014/main" id="{DEBD5C93-AC8B-8B43-7E89-40BE41B47C5E}"/>
                    </a:ext>
                  </a:extLst>
                </p:cNvPr>
                <p:cNvSpPr/>
                <p:nvPr/>
              </p:nvSpPr>
              <p:spPr>
                <a:xfrm>
                  <a:off x="13409519" y="4916915"/>
                  <a:ext cx="292157" cy="125275"/>
                </a:xfrm>
                <a:custGeom>
                  <a:avLst/>
                  <a:gdLst>
                    <a:gd name="connsiteX0" fmla="*/ 0 w 292157"/>
                    <a:gd name="connsiteY0" fmla="*/ 0 h 125275"/>
                    <a:gd name="connsiteX1" fmla="*/ 292158 w 292157"/>
                    <a:gd name="connsiteY1" fmla="*/ 0 h 125275"/>
                    <a:gd name="connsiteX2" fmla="*/ 292158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8" y="0"/>
                      </a:lnTo>
                      <a:lnTo>
                        <a:pt x="292158"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128" name="Freeform 1187">
                  <a:extLst>
                    <a:ext uri="{FF2B5EF4-FFF2-40B4-BE49-F238E27FC236}">
                      <a16:creationId xmlns:a16="http://schemas.microsoft.com/office/drawing/2014/main" id="{5AABFC69-0C95-8C62-1B5C-ADACFFCD94DF}"/>
                    </a:ext>
                  </a:extLst>
                </p:cNvPr>
                <p:cNvSpPr/>
                <p:nvPr/>
              </p:nvSpPr>
              <p:spPr>
                <a:xfrm>
                  <a:off x="13642255" y="4574055"/>
                  <a:ext cx="135104" cy="174726"/>
                </a:xfrm>
                <a:custGeom>
                  <a:avLst/>
                  <a:gdLst>
                    <a:gd name="connsiteX0" fmla="*/ 89133 w 135104"/>
                    <a:gd name="connsiteY0" fmla="*/ 0 h 174726"/>
                    <a:gd name="connsiteX1" fmla="*/ 115542 w 135104"/>
                    <a:gd name="connsiteY1" fmla="*/ 8242 h 174726"/>
                    <a:gd name="connsiteX2" fmla="*/ 130398 w 135104"/>
                    <a:gd name="connsiteY2" fmla="*/ 44506 h 174726"/>
                    <a:gd name="connsiteX3" fmla="*/ 0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89133" y="0"/>
                      </a:moveTo>
                      <a:cubicBezTo>
                        <a:pt x="99036" y="0"/>
                        <a:pt x="107289" y="3296"/>
                        <a:pt x="115542" y="8242"/>
                      </a:cubicBezTo>
                      <a:cubicBezTo>
                        <a:pt x="130398" y="14835"/>
                        <a:pt x="141952" y="31319"/>
                        <a:pt x="130398" y="44506"/>
                      </a:cubicBezTo>
                      <a:lnTo>
                        <a:pt x="0" y="174726"/>
                      </a:lnTo>
                    </a:path>
                  </a:pathLst>
                </a:custGeom>
                <a:noFill/>
                <a:ln w="16501" cap="rnd">
                  <a:solidFill>
                    <a:srgbClr val="000000"/>
                  </a:solidFill>
                  <a:prstDash val="solid"/>
                  <a:round/>
                </a:ln>
              </p:spPr>
              <p:txBody>
                <a:bodyPr rtlCol="0" anchor="ctr"/>
                <a:lstStyle/>
                <a:p>
                  <a:endParaRPr lang="en-US" sz="1799"/>
                </a:p>
              </p:txBody>
            </p:sp>
          </p:grpSp>
          <p:grpSp>
            <p:nvGrpSpPr>
              <p:cNvPr id="122" name="Graphic 503">
                <a:extLst>
                  <a:ext uri="{FF2B5EF4-FFF2-40B4-BE49-F238E27FC236}">
                    <a16:creationId xmlns:a16="http://schemas.microsoft.com/office/drawing/2014/main" id="{64233272-D8BE-8087-C865-BBC19CBBFE9D}"/>
                  </a:ext>
                </a:extLst>
              </p:cNvPr>
              <p:cNvGrpSpPr/>
              <p:nvPr/>
            </p:nvGrpSpPr>
            <p:grpSpPr>
              <a:xfrm>
                <a:off x="12846663" y="4242733"/>
                <a:ext cx="462169" cy="799457"/>
                <a:chOff x="12846663" y="4242733"/>
                <a:chExt cx="462169" cy="799457"/>
              </a:xfrm>
              <a:noFill/>
            </p:grpSpPr>
            <p:sp>
              <p:nvSpPr>
                <p:cNvPr id="123" name="Freeform 1189">
                  <a:extLst>
                    <a:ext uri="{FF2B5EF4-FFF2-40B4-BE49-F238E27FC236}">
                      <a16:creationId xmlns:a16="http://schemas.microsoft.com/office/drawing/2014/main" id="{3516E691-665C-3803-C8BA-51F2E04B40D4}"/>
                    </a:ext>
                  </a:extLst>
                </p:cNvPr>
                <p:cNvSpPr/>
                <p:nvPr/>
              </p:nvSpPr>
              <p:spPr>
                <a:xfrm>
                  <a:off x="12846663" y="4242733"/>
                  <a:ext cx="446280" cy="674181"/>
                </a:xfrm>
                <a:custGeom>
                  <a:avLst/>
                  <a:gdLst>
                    <a:gd name="connsiteX0" fmla="*/ 442362 w 446280"/>
                    <a:gd name="connsiteY0" fmla="*/ 670885 h 674181"/>
                    <a:gd name="connsiteX1" fmla="*/ 409350 w 446280"/>
                    <a:gd name="connsiteY1" fmla="*/ 482971 h 674181"/>
                    <a:gd name="connsiteX2" fmla="*/ 280603 w 446280"/>
                    <a:gd name="connsiteY2" fmla="*/ 423630 h 674181"/>
                    <a:gd name="connsiteX3" fmla="*/ 206326 w 446280"/>
                    <a:gd name="connsiteY3" fmla="*/ 349453 h 674181"/>
                    <a:gd name="connsiteX4" fmla="*/ 140301 w 446280"/>
                    <a:gd name="connsiteY4" fmla="*/ 331322 h 674181"/>
                    <a:gd name="connsiteX5" fmla="*/ 112241 w 446280"/>
                    <a:gd name="connsiteY5" fmla="*/ 112089 h 674181"/>
                    <a:gd name="connsiteX6" fmla="*/ 31362 w 446280"/>
                    <a:gd name="connsiteY6" fmla="*/ 0 h 674181"/>
                    <a:gd name="connsiteX7" fmla="*/ 0 w 446280"/>
                    <a:gd name="connsiteY7" fmla="*/ 29670 h 674181"/>
                    <a:gd name="connsiteX8" fmla="*/ 0 w 446280"/>
                    <a:gd name="connsiteY8" fmla="*/ 425278 h 674181"/>
                    <a:gd name="connsiteX9" fmla="*/ 16506 w 446280"/>
                    <a:gd name="connsiteY9" fmla="*/ 463191 h 674181"/>
                    <a:gd name="connsiteX10" fmla="*/ 226133 w 446280"/>
                    <a:gd name="connsiteY10" fmla="*/ 674182 h 674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280" h="674181">
                      <a:moveTo>
                        <a:pt x="442362" y="670885"/>
                      </a:moveTo>
                      <a:cubicBezTo>
                        <a:pt x="448965" y="585170"/>
                        <a:pt x="452266" y="525829"/>
                        <a:pt x="409350" y="482971"/>
                      </a:cubicBezTo>
                      <a:cubicBezTo>
                        <a:pt x="373037" y="446707"/>
                        <a:pt x="348278" y="438465"/>
                        <a:pt x="280603" y="423630"/>
                      </a:cubicBezTo>
                      <a:lnTo>
                        <a:pt x="206326" y="349453"/>
                      </a:lnTo>
                      <a:cubicBezTo>
                        <a:pt x="191471" y="334618"/>
                        <a:pt x="165061" y="328025"/>
                        <a:pt x="140301" y="331322"/>
                      </a:cubicBezTo>
                      <a:lnTo>
                        <a:pt x="112241" y="112089"/>
                      </a:lnTo>
                      <a:cubicBezTo>
                        <a:pt x="99036" y="39561"/>
                        <a:pt x="66024" y="1648"/>
                        <a:pt x="31362" y="0"/>
                      </a:cubicBezTo>
                      <a:cubicBezTo>
                        <a:pt x="14856" y="0"/>
                        <a:pt x="0" y="13187"/>
                        <a:pt x="0" y="29670"/>
                      </a:cubicBezTo>
                      <a:lnTo>
                        <a:pt x="0" y="425278"/>
                      </a:lnTo>
                      <a:cubicBezTo>
                        <a:pt x="0" y="440113"/>
                        <a:pt x="6603" y="453301"/>
                        <a:pt x="16506" y="463191"/>
                      </a:cubicBezTo>
                      <a:lnTo>
                        <a:pt x="226133" y="674182"/>
                      </a:lnTo>
                    </a:path>
                  </a:pathLst>
                </a:custGeom>
                <a:noFill/>
                <a:ln w="16501" cap="rnd">
                  <a:solidFill>
                    <a:srgbClr val="000000"/>
                  </a:solidFill>
                  <a:prstDash val="solid"/>
                  <a:round/>
                </a:ln>
              </p:spPr>
              <p:txBody>
                <a:bodyPr rtlCol="0" anchor="ctr"/>
                <a:lstStyle/>
                <a:p>
                  <a:endParaRPr lang="en-US" sz="1799"/>
                </a:p>
              </p:txBody>
            </p:sp>
            <p:sp>
              <p:nvSpPr>
                <p:cNvPr id="124" name="Freeform 1190">
                  <a:extLst>
                    <a:ext uri="{FF2B5EF4-FFF2-40B4-BE49-F238E27FC236}">
                      <a16:creationId xmlns:a16="http://schemas.microsoft.com/office/drawing/2014/main" id="{847289DE-E629-E62C-AFD7-4E6E2EBD07A0}"/>
                    </a:ext>
                  </a:extLst>
                </p:cNvPr>
                <p:cNvSpPr/>
                <p:nvPr/>
              </p:nvSpPr>
              <p:spPr>
                <a:xfrm>
                  <a:off x="13016675" y="4916915"/>
                  <a:ext cx="292157" cy="125275"/>
                </a:xfrm>
                <a:custGeom>
                  <a:avLst/>
                  <a:gdLst>
                    <a:gd name="connsiteX0" fmla="*/ 0 w 292157"/>
                    <a:gd name="connsiteY0" fmla="*/ 0 h 125275"/>
                    <a:gd name="connsiteX1" fmla="*/ 292157 w 292157"/>
                    <a:gd name="connsiteY1" fmla="*/ 0 h 125275"/>
                    <a:gd name="connsiteX2" fmla="*/ 292157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7" y="0"/>
                      </a:lnTo>
                      <a:lnTo>
                        <a:pt x="292157"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125" name="Freeform 1191">
                  <a:extLst>
                    <a:ext uri="{FF2B5EF4-FFF2-40B4-BE49-F238E27FC236}">
                      <a16:creationId xmlns:a16="http://schemas.microsoft.com/office/drawing/2014/main" id="{3BBC971D-09F9-6E4E-65D1-F7DA62C67D5B}"/>
                    </a:ext>
                  </a:extLst>
                </p:cNvPr>
                <p:cNvSpPr/>
                <p:nvPr/>
              </p:nvSpPr>
              <p:spPr>
                <a:xfrm>
                  <a:off x="12940992" y="4574055"/>
                  <a:ext cx="135104" cy="174726"/>
                </a:xfrm>
                <a:custGeom>
                  <a:avLst/>
                  <a:gdLst>
                    <a:gd name="connsiteX0" fmla="*/ 45972 w 135104"/>
                    <a:gd name="connsiteY0" fmla="*/ 0 h 174726"/>
                    <a:gd name="connsiteX1" fmla="*/ 19562 w 135104"/>
                    <a:gd name="connsiteY1" fmla="*/ 8242 h 174726"/>
                    <a:gd name="connsiteX2" fmla="*/ 4707 w 135104"/>
                    <a:gd name="connsiteY2" fmla="*/ 44506 h 174726"/>
                    <a:gd name="connsiteX3" fmla="*/ 135105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45972" y="0"/>
                      </a:moveTo>
                      <a:cubicBezTo>
                        <a:pt x="36068" y="0"/>
                        <a:pt x="27815" y="3296"/>
                        <a:pt x="19562" y="8242"/>
                      </a:cubicBezTo>
                      <a:cubicBezTo>
                        <a:pt x="4707" y="14835"/>
                        <a:pt x="-6848" y="31319"/>
                        <a:pt x="4707" y="44506"/>
                      </a:cubicBezTo>
                      <a:lnTo>
                        <a:pt x="135105" y="174726"/>
                      </a:lnTo>
                    </a:path>
                  </a:pathLst>
                </a:custGeom>
                <a:noFill/>
                <a:ln w="16501" cap="rnd">
                  <a:solidFill>
                    <a:srgbClr val="000000"/>
                  </a:solidFill>
                  <a:prstDash val="solid"/>
                  <a:round/>
                </a:ln>
              </p:spPr>
              <p:txBody>
                <a:bodyPr rtlCol="0" anchor="ctr"/>
                <a:lstStyle/>
                <a:p>
                  <a:endParaRPr lang="en-US" sz="1799"/>
                </a:p>
              </p:txBody>
            </p:sp>
          </p:grpSp>
        </p:grpSp>
        <p:grpSp>
          <p:nvGrpSpPr>
            <p:cNvPr id="111" name="Graphic 503">
              <a:extLst>
                <a:ext uri="{FF2B5EF4-FFF2-40B4-BE49-F238E27FC236}">
                  <a16:creationId xmlns:a16="http://schemas.microsoft.com/office/drawing/2014/main" id="{DC4F2C4D-8F31-5158-F711-0993C2463430}"/>
                </a:ext>
              </a:extLst>
            </p:cNvPr>
            <p:cNvGrpSpPr/>
            <p:nvPr/>
          </p:nvGrpSpPr>
          <p:grpSpPr>
            <a:xfrm>
              <a:off x="13086001" y="3911411"/>
              <a:ext cx="602471" cy="728577"/>
              <a:chOff x="13086001" y="3911411"/>
              <a:chExt cx="602471" cy="728577"/>
            </a:xfrm>
            <a:noFill/>
          </p:grpSpPr>
          <p:sp>
            <p:nvSpPr>
              <p:cNvPr id="112" name="Freeform 1193">
                <a:extLst>
                  <a:ext uri="{FF2B5EF4-FFF2-40B4-BE49-F238E27FC236}">
                    <a16:creationId xmlns:a16="http://schemas.microsoft.com/office/drawing/2014/main" id="{852D5D02-0DA4-DCE6-6995-B8FF350571DE}"/>
                  </a:ext>
                </a:extLst>
              </p:cNvPr>
              <p:cNvSpPr/>
              <p:nvPr/>
            </p:nvSpPr>
            <p:spPr>
              <a:xfrm>
                <a:off x="13086001" y="4102622"/>
                <a:ext cx="538097" cy="537367"/>
              </a:xfrm>
              <a:custGeom>
                <a:avLst/>
                <a:gdLst>
                  <a:gd name="connsiteX0" fmla="*/ 538098 w 538097"/>
                  <a:gd name="connsiteY0" fmla="*/ 268684 h 537367"/>
                  <a:gd name="connsiteX1" fmla="*/ 269049 w 538097"/>
                  <a:gd name="connsiteY1" fmla="*/ 537367 h 537367"/>
                  <a:gd name="connsiteX2" fmla="*/ 1 w 538097"/>
                  <a:gd name="connsiteY2" fmla="*/ 268684 h 537367"/>
                  <a:gd name="connsiteX3" fmla="*/ 269049 w 538097"/>
                  <a:gd name="connsiteY3" fmla="*/ 0 h 537367"/>
                  <a:gd name="connsiteX4" fmla="*/ 538098 w 538097"/>
                  <a:gd name="connsiteY4" fmla="*/ 268684 h 5373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097" h="537367">
                    <a:moveTo>
                      <a:pt x="538098" y="268684"/>
                    </a:moveTo>
                    <a:cubicBezTo>
                      <a:pt x="538098" y="417073"/>
                      <a:pt x="417641" y="537367"/>
                      <a:pt x="269049" y="537367"/>
                    </a:cubicBezTo>
                    <a:cubicBezTo>
                      <a:pt x="120458" y="537367"/>
                      <a:pt x="1" y="417073"/>
                      <a:pt x="1" y="268684"/>
                    </a:cubicBezTo>
                    <a:cubicBezTo>
                      <a:pt x="1" y="120294"/>
                      <a:pt x="120458" y="0"/>
                      <a:pt x="269049" y="0"/>
                    </a:cubicBezTo>
                    <a:cubicBezTo>
                      <a:pt x="417641" y="0"/>
                      <a:pt x="538098" y="120294"/>
                      <a:pt x="538098" y="268684"/>
                    </a:cubicBezTo>
                    <a:close/>
                  </a:path>
                </a:pathLst>
              </a:custGeom>
              <a:noFill/>
              <a:ln w="16501" cap="rnd">
                <a:solidFill>
                  <a:srgbClr val="000000"/>
                </a:solidFill>
                <a:prstDash val="solid"/>
                <a:round/>
              </a:ln>
            </p:spPr>
            <p:txBody>
              <a:bodyPr rtlCol="0" anchor="ctr"/>
              <a:lstStyle/>
              <a:p>
                <a:endParaRPr lang="en-US" sz="1799"/>
              </a:p>
            </p:txBody>
          </p:sp>
          <p:sp>
            <p:nvSpPr>
              <p:cNvPr id="113" name="Freeform 1194">
                <a:extLst>
                  <a:ext uri="{FF2B5EF4-FFF2-40B4-BE49-F238E27FC236}">
                    <a16:creationId xmlns:a16="http://schemas.microsoft.com/office/drawing/2014/main" id="{D2D10F30-3B4B-3FC5-E758-D857A53C797A}"/>
                  </a:ext>
                </a:extLst>
              </p:cNvPr>
              <p:cNvSpPr/>
              <p:nvPr/>
            </p:nvSpPr>
            <p:spPr>
              <a:xfrm>
                <a:off x="13143772" y="4160315"/>
                <a:ext cx="422555" cy="421981"/>
              </a:xfrm>
              <a:custGeom>
                <a:avLst/>
                <a:gdLst>
                  <a:gd name="connsiteX0" fmla="*/ 422555 w 422555"/>
                  <a:gd name="connsiteY0" fmla="*/ 210991 h 421981"/>
                  <a:gd name="connsiteX1" fmla="*/ 211278 w 422555"/>
                  <a:gd name="connsiteY1" fmla="*/ 421981 h 421981"/>
                  <a:gd name="connsiteX2" fmla="*/ 1 w 422555"/>
                  <a:gd name="connsiteY2" fmla="*/ 210991 h 421981"/>
                  <a:gd name="connsiteX3" fmla="*/ 211278 w 422555"/>
                  <a:gd name="connsiteY3" fmla="*/ 0 h 421981"/>
                  <a:gd name="connsiteX4" fmla="*/ 422555 w 422555"/>
                  <a:gd name="connsiteY4" fmla="*/ 210991 h 421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555" h="421981">
                    <a:moveTo>
                      <a:pt x="422555" y="210991"/>
                    </a:moveTo>
                    <a:cubicBezTo>
                      <a:pt x="422555" y="327518"/>
                      <a:pt x="327963" y="421981"/>
                      <a:pt x="211278" y="421981"/>
                    </a:cubicBezTo>
                    <a:cubicBezTo>
                      <a:pt x="94592" y="421981"/>
                      <a:pt x="1" y="327518"/>
                      <a:pt x="1" y="210991"/>
                    </a:cubicBezTo>
                    <a:cubicBezTo>
                      <a:pt x="1" y="94464"/>
                      <a:pt x="94593" y="0"/>
                      <a:pt x="211278" y="0"/>
                    </a:cubicBezTo>
                    <a:cubicBezTo>
                      <a:pt x="327964" y="0"/>
                      <a:pt x="422555" y="94464"/>
                      <a:pt x="422555" y="210991"/>
                    </a:cubicBezTo>
                    <a:close/>
                  </a:path>
                </a:pathLst>
              </a:custGeom>
              <a:solidFill>
                <a:srgbClr val="FFC000"/>
              </a:solidFill>
              <a:ln w="16501" cap="rnd">
                <a:solidFill>
                  <a:srgbClr val="000000"/>
                </a:solidFill>
                <a:prstDash val="solid"/>
                <a:round/>
              </a:ln>
            </p:spPr>
            <p:txBody>
              <a:bodyPr rtlCol="0" anchor="ctr"/>
              <a:lstStyle/>
              <a:p>
                <a:endParaRPr lang="en-US" sz="1799" dirty="0"/>
              </a:p>
            </p:txBody>
          </p:sp>
          <p:sp>
            <p:nvSpPr>
              <p:cNvPr id="114" name="Freeform 1195">
                <a:extLst>
                  <a:ext uri="{FF2B5EF4-FFF2-40B4-BE49-F238E27FC236}">
                    <a16:creationId xmlns:a16="http://schemas.microsoft.com/office/drawing/2014/main" id="{7EEA0F2F-4CF3-4145-6FC3-3FB1FDADDACC}"/>
                  </a:ext>
                </a:extLst>
              </p:cNvPr>
              <p:cNvSpPr/>
              <p:nvPr/>
            </p:nvSpPr>
            <p:spPr>
              <a:xfrm>
                <a:off x="13221350" y="3911411"/>
                <a:ext cx="188169" cy="196155"/>
              </a:xfrm>
              <a:custGeom>
                <a:avLst/>
                <a:gdLst>
                  <a:gd name="connsiteX0" fmla="*/ 0 w 188169"/>
                  <a:gd name="connsiteY0" fmla="*/ 0 h 196155"/>
                  <a:gd name="connsiteX1" fmla="*/ 188169 w 188169"/>
                  <a:gd name="connsiteY1" fmla="*/ 196155 h 196155"/>
                </a:gdLst>
                <a:ahLst/>
                <a:cxnLst>
                  <a:cxn ang="0">
                    <a:pos x="connsiteX0" y="connsiteY0"/>
                  </a:cxn>
                  <a:cxn ang="0">
                    <a:pos x="connsiteX1" y="connsiteY1"/>
                  </a:cxn>
                </a:cxnLst>
                <a:rect l="l" t="t" r="r" b="b"/>
                <a:pathLst>
                  <a:path w="188169" h="196155">
                    <a:moveTo>
                      <a:pt x="0" y="0"/>
                    </a:moveTo>
                    <a:cubicBezTo>
                      <a:pt x="0" y="0"/>
                      <a:pt x="3301" y="168134"/>
                      <a:pt x="188169" y="196155"/>
                    </a:cubicBezTo>
                  </a:path>
                </a:pathLst>
              </a:custGeom>
              <a:noFill/>
              <a:ln w="16501" cap="rnd">
                <a:solidFill>
                  <a:srgbClr val="000000"/>
                </a:solidFill>
                <a:prstDash val="solid"/>
                <a:round/>
              </a:ln>
            </p:spPr>
            <p:txBody>
              <a:bodyPr rtlCol="0" anchor="ctr"/>
              <a:lstStyle/>
              <a:p>
                <a:endParaRPr lang="en-US" sz="1799"/>
              </a:p>
            </p:txBody>
          </p:sp>
          <p:sp>
            <p:nvSpPr>
              <p:cNvPr id="115" name="Freeform 1196">
                <a:extLst>
                  <a:ext uri="{FF2B5EF4-FFF2-40B4-BE49-F238E27FC236}">
                    <a16:creationId xmlns:a16="http://schemas.microsoft.com/office/drawing/2014/main" id="{0962AB18-5329-530D-BA7C-1182FF7744D1}"/>
                  </a:ext>
                </a:extLst>
              </p:cNvPr>
              <p:cNvSpPr/>
              <p:nvPr/>
            </p:nvSpPr>
            <p:spPr>
              <a:xfrm>
                <a:off x="13409520" y="3956510"/>
                <a:ext cx="278951" cy="162161"/>
              </a:xfrm>
              <a:custGeom>
                <a:avLst/>
                <a:gdLst>
                  <a:gd name="connsiteX0" fmla="*/ 0 w 278951"/>
                  <a:gd name="connsiteY0" fmla="*/ 151056 h 162161"/>
                  <a:gd name="connsiteX1" fmla="*/ 278952 w 278951"/>
                  <a:gd name="connsiteY1" fmla="*/ 12594 h 162161"/>
                  <a:gd name="connsiteX2" fmla="*/ 0 w 278951"/>
                  <a:gd name="connsiteY2" fmla="*/ 151056 h 162161"/>
                </a:gdLst>
                <a:ahLst/>
                <a:cxnLst>
                  <a:cxn ang="0">
                    <a:pos x="connsiteX0" y="connsiteY0"/>
                  </a:cxn>
                  <a:cxn ang="0">
                    <a:pos x="connsiteX1" y="connsiteY1"/>
                  </a:cxn>
                  <a:cxn ang="0">
                    <a:pos x="connsiteX2" y="connsiteY2"/>
                  </a:cxn>
                </a:cxnLst>
                <a:rect l="l" t="t" r="r" b="b"/>
                <a:pathLst>
                  <a:path w="278951" h="162161">
                    <a:moveTo>
                      <a:pt x="0" y="151056"/>
                    </a:moveTo>
                    <a:cubicBezTo>
                      <a:pt x="0" y="151056"/>
                      <a:pt x="49518" y="-51693"/>
                      <a:pt x="278952" y="12594"/>
                    </a:cubicBezTo>
                    <a:cubicBezTo>
                      <a:pt x="278952" y="12594"/>
                      <a:pt x="222832" y="210398"/>
                      <a:pt x="0" y="151056"/>
                    </a:cubicBezTo>
                    <a:close/>
                  </a:path>
                </a:pathLst>
              </a:custGeom>
              <a:noFill/>
              <a:ln w="16501" cap="rnd">
                <a:solidFill>
                  <a:srgbClr val="000000"/>
                </a:solidFill>
                <a:prstDash val="solid"/>
                <a:round/>
              </a:ln>
            </p:spPr>
            <p:txBody>
              <a:bodyPr rtlCol="0" anchor="ctr"/>
              <a:lstStyle/>
              <a:p>
                <a:endParaRPr lang="en-US" sz="1799"/>
              </a:p>
            </p:txBody>
          </p:sp>
          <p:sp>
            <p:nvSpPr>
              <p:cNvPr id="116" name="Freeform 1197">
                <a:extLst>
                  <a:ext uri="{FF2B5EF4-FFF2-40B4-BE49-F238E27FC236}">
                    <a16:creationId xmlns:a16="http://schemas.microsoft.com/office/drawing/2014/main" id="{99B2A07E-4DC3-41AE-46A0-0F5267286D29}"/>
                  </a:ext>
                </a:extLst>
              </p:cNvPr>
              <p:cNvSpPr/>
              <p:nvPr/>
            </p:nvSpPr>
            <p:spPr>
              <a:xfrm>
                <a:off x="13409519" y="3969104"/>
                <a:ext cx="278952" cy="138462"/>
              </a:xfrm>
              <a:custGeom>
                <a:avLst/>
                <a:gdLst>
                  <a:gd name="connsiteX0" fmla="*/ 278952 w 278952"/>
                  <a:gd name="connsiteY0" fmla="*/ 0 h 138462"/>
                  <a:gd name="connsiteX1" fmla="*/ 0 w 278952"/>
                  <a:gd name="connsiteY1" fmla="*/ 138463 h 138462"/>
                </a:gdLst>
                <a:ahLst/>
                <a:cxnLst>
                  <a:cxn ang="0">
                    <a:pos x="connsiteX0" y="connsiteY0"/>
                  </a:cxn>
                  <a:cxn ang="0">
                    <a:pos x="connsiteX1" y="connsiteY1"/>
                  </a:cxn>
                </a:cxnLst>
                <a:rect l="l" t="t" r="r" b="b"/>
                <a:pathLst>
                  <a:path w="278952" h="138462">
                    <a:moveTo>
                      <a:pt x="278952" y="0"/>
                    </a:moveTo>
                    <a:lnTo>
                      <a:pt x="0" y="138463"/>
                    </a:lnTo>
                  </a:path>
                </a:pathLst>
              </a:custGeom>
              <a:ln w="16501" cap="rnd">
                <a:solidFill>
                  <a:srgbClr val="000000"/>
                </a:solidFill>
                <a:prstDash val="solid"/>
                <a:round/>
              </a:ln>
            </p:spPr>
            <p:txBody>
              <a:bodyPr rtlCol="0" anchor="ctr"/>
              <a:lstStyle/>
              <a:p>
                <a:endParaRPr lang="en-US" sz="1799"/>
              </a:p>
            </p:txBody>
          </p:sp>
          <p:grpSp>
            <p:nvGrpSpPr>
              <p:cNvPr id="117" name="Graphic 503">
                <a:extLst>
                  <a:ext uri="{FF2B5EF4-FFF2-40B4-BE49-F238E27FC236}">
                    <a16:creationId xmlns:a16="http://schemas.microsoft.com/office/drawing/2014/main" id="{E6F669B3-3388-BB5F-7CB7-3BCECA0E8611}"/>
                  </a:ext>
                </a:extLst>
              </p:cNvPr>
              <p:cNvGrpSpPr/>
              <p:nvPr/>
            </p:nvGrpSpPr>
            <p:grpSpPr>
              <a:xfrm>
                <a:off x="13185037" y="4244381"/>
                <a:ext cx="260795" cy="257144"/>
                <a:chOff x="13185037" y="4244381"/>
                <a:chExt cx="260795" cy="257144"/>
              </a:xfrm>
              <a:noFill/>
            </p:grpSpPr>
            <p:sp>
              <p:nvSpPr>
                <p:cNvPr id="118" name="Freeform 1199">
                  <a:extLst>
                    <a:ext uri="{FF2B5EF4-FFF2-40B4-BE49-F238E27FC236}">
                      <a16:creationId xmlns:a16="http://schemas.microsoft.com/office/drawing/2014/main" id="{C039DBBE-9D8C-2C7F-00E5-38CEB8B582B4}"/>
                    </a:ext>
                  </a:extLst>
                </p:cNvPr>
                <p:cNvSpPr/>
                <p:nvPr/>
              </p:nvSpPr>
              <p:spPr>
                <a:xfrm>
                  <a:off x="13226302" y="4244381"/>
                  <a:ext cx="219530" cy="257144"/>
                </a:xfrm>
                <a:custGeom>
                  <a:avLst/>
                  <a:gdLst>
                    <a:gd name="connsiteX0" fmla="*/ 214579 w 219530"/>
                    <a:gd name="connsiteY0" fmla="*/ 224177 h 257144"/>
                    <a:gd name="connsiteX1" fmla="*/ 128747 w 219530"/>
                    <a:gd name="connsiteY1" fmla="*/ 257145 h 257144"/>
                    <a:gd name="connsiteX2" fmla="*/ 0 w 219530"/>
                    <a:gd name="connsiteY2" fmla="*/ 128572 h 257144"/>
                    <a:gd name="connsiteX3" fmla="*/ 128747 w 219530"/>
                    <a:gd name="connsiteY3" fmla="*/ 0 h 257144"/>
                    <a:gd name="connsiteX4" fmla="*/ 219530 w 219530"/>
                    <a:gd name="connsiteY4" fmla="*/ 37912 h 25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530" h="257144">
                      <a:moveTo>
                        <a:pt x="214579" y="224177"/>
                      </a:moveTo>
                      <a:cubicBezTo>
                        <a:pt x="191471" y="243958"/>
                        <a:pt x="161759" y="257145"/>
                        <a:pt x="128747" y="257145"/>
                      </a:cubicBezTo>
                      <a:cubicBezTo>
                        <a:pt x="57771" y="257145"/>
                        <a:pt x="0" y="199452"/>
                        <a:pt x="0" y="128572"/>
                      </a:cubicBezTo>
                      <a:cubicBezTo>
                        <a:pt x="0" y="57693"/>
                        <a:pt x="57771" y="0"/>
                        <a:pt x="128747" y="0"/>
                      </a:cubicBezTo>
                      <a:cubicBezTo>
                        <a:pt x="199724" y="0"/>
                        <a:pt x="196422" y="14835"/>
                        <a:pt x="219530" y="37912"/>
                      </a:cubicBezTo>
                    </a:path>
                  </a:pathLst>
                </a:custGeom>
                <a:noFill/>
                <a:ln w="16501" cap="rnd">
                  <a:solidFill>
                    <a:srgbClr val="000000"/>
                  </a:solidFill>
                  <a:prstDash val="solid"/>
                  <a:round/>
                </a:ln>
              </p:spPr>
              <p:txBody>
                <a:bodyPr rtlCol="0" anchor="ctr"/>
                <a:lstStyle/>
                <a:p>
                  <a:endParaRPr lang="en-US" sz="1799"/>
                </a:p>
              </p:txBody>
            </p:sp>
            <p:sp>
              <p:nvSpPr>
                <p:cNvPr id="119" name="Freeform 1200">
                  <a:extLst>
                    <a:ext uri="{FF2B5EF4-FFF2-40B4-BE49-F238E27FC236}">
                      <a16:creationId xmlns:a16="http://schemas.microsoft.com/office/drawing/2014/main" id="{8F60E806-0C51-39CF-2151-8DCB9F64240C}"/>
                    </a:ext>
                  </a:extLst>
                </p:cNvPr>
                <p:cNvSpPr/>
                <p:nvPr/>
              </p:nvSpPr>
              <p:spPr>
                <a:xfrm>
                  <a:off x="13185037" y="4349877"/>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sp>
              <p:nvSpPr>
                <p:cNvPr id="120" name="Freeform 1201">
                  <a:extLst>
                    <a:ext uri="{FF2B5EF4-FFF2-40B4-BE49-F238E27FC236}">
                      <a16:creationId xmlns:a16="http://schemas.microsoft.com/office/drawing/2014/main" id="{E302BE36-5F79-27CA-F9F3-26542F741FA5}"/>
                    </a:ext>
                  </a:extLst>
                </p:cNvPr>
                <p:cNvSpPr/>
                <p:nvPr/>
              </p:nvSpPr>
              <p:spPr>
                <a:xfrm>
                  <a:off x="13185037" y="4399328"/>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grpSp>
        </p:grpSp>
      </p:grpSp>
    </p:spTree>
    <p:extLst>
      <p:ext uri="{BB962C8B-B14F-4D97-AF65-F5344CB8AC3E}">
        <p14:creationId xmlns:p14="http://schemas.microsoft.com/office/powerpoint/2010/main" val="4805012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EDED9A-F944-BD49-3B82-C0B7E5727C72}"/>
            </a:ext>
          </a:extLst>
        </p:cNvPr>
        <p:cNvGrpSpPr/>
        <p:nvPr/>
      </p:nvGrpSpPr>
      <p:grpSpPr>
        <a:xfrm>
          <a:off x="0" y="0"/>
          <a:ext cx="0" cy="0"/>
          <a:chOff x="0" y="0"/>
          <a:chExt cx="0" cy="0"/>
        </a:xfrm>
      </p:grpSpPr>
      <p:sp>
        <p:nvSpPr>
          <p:cNvPr id="13" name="Text Placeholder 2">
            <a:extLst>
              <a:ext uri="{FF2B5EF4-FFF2-40B4-BE49-F238E27FC236}">
                <a16:creationId xmlns:a16="http://schemas.microsoft.com/office/drawing/2014/main" id="{049B17CE-4E11-0EAF-26D4-40CD7035398D}"/>
              </a:ext>
            </a:extLst>
          </p:cNvPr>
          <p:cNvSpPr txBox="1">
            <a:spLocks/>
          </p:cNvSpPr>
          <p:nvPr/>
        </p:nvSpPr>
        <p:spPr>
          <a:xfrm>
            <a:off x="4808938" y="264459"/>
            <a:ext cx="7058879" cy="3499183"/>
          </a:xfrm>
          <a:prstGeom prst="rect">
            <a:avLst/>
          </a:prstGeom>
        </p:spPr>
        <p:txBody>
          <a:bodyPr anchor="t">
            <a:noAutofit/>
          </a:bodyPr>
          <a:lstStyle>
            <a:lvl1pPr marL="0" indent="0" algn="l" defTabSz="914400" rtl="0" eaLnBrk="1" latinLnBrk="0" hangingPunct="1">
              <a:lnSpc>
                <a:spcPts val="2520"/>
              </a:lnSpc>
              <a:spcBef>
                <a:spcPts val="0"/>
              </a:spcBef>
              <a:buFont typeface="Arial" panose="020B0604020202020204" pitchFamily="34" charset="0"/>
              <a:buNone/>
              <a:defRPr sz="28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spcAft>
                <a:spcPts val="1200"/>
              </a:spcAft>
              <a:buFont typeface="Wingdings" panose="05000000000000000000" pitchFamily="2" charset="2"/>
              <a:buChar char="ü"/>
            </a:pPr>
            <a:r>
              <a:rPr lang="en-US" sz="2400" b="1" i="1" dirty="0">
                <a:solidFill>
                  <a:srgbClr val="3B7F81"/>
                </a:solidFill>
                <a:latin typeface="+mn-lt"/>
              </a:rPr>
              <a:t>Fjármálaráð: </a:t>
            </a:r>
            <a:r>
              <a:rPr lang="en-US" sz="2200" b="1" dirty="0">
                <a:solidFill>
                  <a:srgbClr val="494949"/>
                </a:solidFill>
              </a:rPr>
              <a:t>Notuð eða endurunnin húsgögn</a:t>
            </a:r>
            <a:r>
              <a:rPr lang="en-US" sz="2200" dirty="0">
                <a:solidFill>
                  <a:srgbClr val="494949"/>
                </a:solidFill>
              </a:rPr>
              <a:t>: Notaðu staðbundna endurvinnslustöðvar eða vintage-búðir.</a:t>
            </a:r>
          </a:p>
          <a:p>
            <a:pPr marL="342900" indent="-342900">
              <a:spcAft>
                <a:spcPts val="1200"/>
              </a:spcAft>
              <a:buFont typeface="Wingdings" panose="05000000000000000000" pitchFamily="2" charset="2"/>
              <a:buChar char="ü"/>
            </a:pPr>
            <a:r>
              <a:rPr lang="en-US" sz="2400" b="1" i="1" dirty="0">
                <a:solidFill>
                  <a:srgbClr val="3B7F81"/>
                </a:solidFill>
                <a:latin typeface="+mn-lt"/>
              </a:rPr>
              <a:t>Fjármálaráð: </a:t>
            </a:r>
            <a:r>
              <a:rPr lang="en-US" sz="2200" b="1" dirty="0">
                <a:solidFill>
                  <a:srgbClr val="494949"/>
                </a:solidFill>
              </a:rPr>
              <a:t>Gakktu í samvinnufélög</a:t>
            </a:r>
            <a:r>
              <a:rPr lang="en-US" sz="2200" dirty="0">
                <a:solidFill>
                  <a:srgbClr val="494949"/>
                </a:solidFill>
              </a:rPr>
              <a:t>: Hópskaup eða sameiginleg markaðsnet (vinsæl á Íslandi og í Slóveníu) lækka rekstrarkostnað.</a:t>
            </a:r>
          </a:p>
          <a:p>
            <a:pPr marL="342900" indent="-342900">
              <a:spcAft>
                <a:spcPts val="1200"/>
              </a:spcAft>
              <a:buFont typeface="Wingdings" panose="05000000000000000000" pitchFamily="2" charset="2"/>
              <a:buChar char="ü"/>
            </a:pPr>
            <a:r>
              <a:rPr lang="en-US" sz="2400" b="1" i="1" dirty="0">
                <a:solidFill>
                  <a:srgbClr val="3B7F81"/>
                </a:solidFill>
              </a:rPr>
              <a:t>Fjármálaráð: </a:t>
            </a:r>
            <a:r>
              <a:rPr lang="en-US" sz="2200" b="1" dirty="0">
                <a:solidFill>
                  <a:srgbClr val="494949"/>
                </a:solidFill>
              </a:rPr>
              <a:t>Nýtðu þér staðbundin stuðningskerfi</a:t>
            </a:r>
            <a:r>
              <a:rPr lang="en-US" sz="2200" dirty="0">
                <a:solidFill>
                  <a:srgbClr val="494949"/>
                </a:solidFill>
              </a:rPr>
              <a:t>: Spyrðu hjá þínu staðbundna atvinnuþróunarskrifstofu, viðskiptaráði eða ferðamálastofu um ókeypis leiðsögn eða inneignarkerfi.</a:t>
            </a:r>
          </a:p>
          <a:p>
            <a:pPr marL="342900" indent="-342900">
              <a:spcAft>
                <a:spcPts val="1200"/>
              </a:spcAft>
              <a:buFont typeface="Wingdings" panose="05000000000000000000" pitchFamily="2" charset="2"/>
              <a:buChar char="ü"/>
            </a:pPr>
            <a:r>
              <a:rPr lang="en-US" sz="2400" b="1" i="1" dirty="0">
                <a:solidFill>
                  <a:srgbClr val="3B7F81"/>
                </a:solidFill>
              </a:rPr>
              <a:t>Fjármálaráð: </a:t>
            </a:r>
            <a:r>
              <a:rPr lang="en-US" sz="2200" b="1" dirty="0">
                <a:solidFill>
                  <a:srgbClr val="494949"/>
                </a:solidFill>
              </a:rPr>
              <a:t>Forðastu ofhönnun</a:t>
            </a:r>
            <a:r>
              <a:rPr lang="en-US" sz="2200" dirty="0">
                <a:solidFill>
                  <a:srgbClr val="494949"/>
                </a:solidFill>
              </a:rPr>
              <a:t>: Haltu uppsetningum einföldum og skilvirkum. Færri leiðir, minni viðhald, snjallari notkun efna = lægri fjárfestingarkostnaður.</a:t>
            </a:r>
          </a:p>
          <a:p>
            <a:pPr marL="342900" indent="-342900">
              <a:spcAft>
                <a:spcPts val="1200"/>
              </a:spcAft>
              <a:buFont typeface="Wingdings" panose="05000000000000000000" pitchFamily="2" charset="2"/>
              <a:buChar char="ü"/>
            </a:pPr>
            <a:r>
              <a:rPr lang="en-US" sz="2400" b="1" i="1" dirty="0">
                <a:solidFill>
                  <a:srgbClr val="3B7F81"/>
                </a:solidFill>
              </a:rPr>
              <a:t>Fjármálaráð: </a:t>
            </a:r>
            <a:r>
              <a:rPr lang="en-US" sz="2200" b="1" dirty="0">
                <a:solidFill>
                  <a:srgbClr val="494949"/>
                </a:solidFill>
              </a:rPr>
              <a:t>Snjöll markaðssetning: Ókeypis kynningarleiðir</a:t>
            </a:r>
            <a:r>
              <a:rPr lang="en-US" sz="2200" dirty="0">
                <a:solidFill>
                  <a:srgbClr val="494949"/>
                </a:solidFill>
              </a:rPr>
              <a:t>: Nýttu Instagram, Google Maps, Airbnb Experiences og Booking.com til að laða að gesti áður en þú fjárfestir í sérsniðnum vefsíðu. </a:t>
            </a:r>
          </a:p>
          <a:p>
            <a:pPr marL="342900" indent="-342900" fontAlgn="base">
              <a:lnSpc>
                <a:spcPct val="100000"/>
              </a:lnSpc>
              <a:spcAft>
                <a:spcPts val="1200"/>
              </a:spcAft>
              <a:buFont typeface="Wingdings" panose="05000000000000000000" pitchFamily="2" charset="2"/>
              <a:buChar char="ü"/>
            </a:pPr>
            <a:endParaRPr lang="en-US" sz="2200" dirty="0">
              <a:solidFill>
                <a:srgbClr val="494949"/>
              </a:solidFill>
              <a:latin typeface="+mn-lt"/>
            </a:endParaRPr>
          </a:p>
          <a:p>
            <a:pPr marL="342900" indent="-342900" fontAlgn="base">
              <a:lnSpc>
                <a:spcPct val="100000"/>
              </a:lnSpc>
              <a:spcAft>
                <a:spcPts val="1200"/>
              </a:spcAft>
              <a:buFont typeface="Wingdings" panose="05000000000000000000" pitchFamily="2" charset="2"/>
              <a:buChar char="ü"/>
            </a:pPr>
            <a:endParaRPr lang="en-US" sz="2200" dirty="0">
              <a:solidFill>
                <a:srgbClr val="494949"/>
              </a:solidFill>
              <a:latin typeface="+mn-lt"/>
            </a:endParaRPr>
          </a:p>
        </p:txBody>
      </p:sp>
      <p:sp>
        <p:nvSpPr>
          <p:cNvPr id="4" name="Slide Number Placeholder 5">
            <a:extLst>
              <a:ext uri="{FF2B5EF4-FFF2-40B4-BE49-F238E27FC236}">
                <a16:creationId xmlns:a16="http://schemas.microsoft.com/office/drawing/2014/main" id="{7D2824DA-B68B-85A8-7995-0DC64F1B94FB}"/>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22</a:t>
            </a:fld>
            <a:endParaRPr lang="fr-CA" dirty="0"/>
          </a:p>
        </p:txBody>
      </p:sp>
      <p:sp>
        <p:nvSpPr>
          <p:cNvPr id="12" name="Text Placeholder 7">
            <a:extLst>
              <a:ext uri="{FF2B5EF4-FFF2-40B4-BE49-F238E27FC236}">
                <a16:creationId xmlns:a16="http://schemas.microsoft.com/office/drawing/2014/main" id="{F78E1217-6001-97EF-7E08-686AD4985449}"/>
              </a:ext>
            </a:extLst>
          </p:cNvPr>
          <p:cNvSpPr>
            <a:spLocks noGrp="1"/>
          </p:cNvSpPr>
          <p:nvPr>
            <p:ph type="body" sz="quarter" idx="19"/>
          </p:nvPr>
        </p:nvSpPr>
        <p:spPr>
          <a:xfrm>
            <a:off x="391600" y="2535196"/>
            <a:ext cx="3200399" cy="385564"/>
          </a:xfrm>
        </p:spPr>
        <p:txBody>
          <a:bodyPr/>
          <a:lstStyle/>
          <a:p>
            <a:pPr marL="308700" algn="ctr"/>
            <a:r>
              <a:rPr lang="en-IE" sz="3400" dirty="0"/>
              <a:t>Fjármálaráð</a:t>
            </a:r>
          </a:p>
        </p:txBody>
      </p:sp>
      <p:pic>
        <p:nvPicPr>
          <p:cNvPr id="8" name="Picture Placeholder 7" descr="A calculator and pen on papers&#10;&#10;AI-generated content may be incorrect.">
            <a:extLst>
              <a:ext uri="{FF2B5EF4-FFF2-40B4-BE49-F238E27FC236}">
                <a16:creationId xmlns:a16="http://schemas.microsoft.com/office/drawing/2014/main" id="{CD9776F5-83DA-4A1B-D172-DF7A4F06F47E}"/>
              </a:ext>
            </a:extLst>
          </p:cNvPr>
          <p:cNvPicPr>
            <a:picLocks noGrp="1" noChangeAspect="1"/>
          </p:cNvPicPr>
          <p:nvPr>
            <p:ph type="pic" sz="quarter" idx="10"/>
          </p:nvPr>
        </p:nvPicPr>
        <p:blipFill>
          <a:blip r:embed="rId2"/>
          <a:srcRect t="31045" b="31045"/>
          <a:stretch>
            <a:fillRect/>
          </a:stretch>
        </p:blipFill>
        <p:spPr/>
      </p:pic>
      <p:grpSp>
        <p:nvGrpSpPr>
          <p:cNvPr id="109" name="Graphic 503">
            <a:extLst>
              <a:ext uri="{FF2B5EF4-FFF2-40B4-BE49-F238E27FC236}">
                <a16:creationId xmlns:a16="http://schemas.microsoft.com/office/drawing/2014/main" id="{616860D1-FB52-5345-CC6D-A076CBE6AE58}"/>
              </a:ext>
            </a:extLst>
          </p:cNvPr>
          <p:cNvGrpSpPr/>
          <p:nvPr/>
        </p:nvGrpSpPr>
        <p:grpSpPr>
          <a:xfrm>
            <a:off x="4176618" y="367512"/>
            <a:ext cx="540000" cy="540000"/>
            <a:chOff x="12846663" y="3911411"/>
            <a:chExt cx="1023375" cy="1130779"/>
          </a:xfrm>
          <a:noFill/>
        </p:grpSpPr>
        <p:grpSp>
          <p:nvGrpSpPr>
            <p:cNvPr id="110" name="Graphic 503">
              <a:extLst>
                <a:ext uri="{FF2B5EF4-FFF2-40B4-BE49-F238E27FC236}">
                  <a16:creationId xmlns:a16="http://schemas.microsoft.com/office/drawing/2014/main" id="{2C33FC2D-50B5-08F8-1C54-499669C96562}"/>
                </a:ext>
              </a:extLst>
            </p:cNvPr>
            <p:cNvGrpSpPr/>
            <p:nvPr/>
          </p:nvGrpSpPr>
          <p:grpSpPr>
            <a:xfrm>
              <a:off x="12846663" y="4242607"/>
              <a:ext cx="1023375" cy="799582"/>
              <a:chOff x="12846663" y="4242607"/>
              <a:chExt cx="1023375" cy="799582"/>
            </a:xfrm>
            <a:noFill/>
          </p:grpSpPr>
          <p:grpSp>
            <p:nvGrpSpPr>
              <p:cNvPr id="121" name="Graphic 503">
                <a:extLst>
                  <a:ext uri="{FF2B5EF4-FFF2-40B4-BE49-F238E27FC236}">
                    <a16:creationId xmlns:a16="http://schemas.microsoft.com/office/drawing/2014/main" id="{62FAA9FC-2915-F286-9C44-616B3E674686}"/>
                  </a:ext>
                </a:extLst>
              </p:cNvPr>
              <p:cNvGrpSpPr/>
              <p:nvPr/>
            </p:nvGrpSpPr>
            <p:grpSpPr>
              <a:xfrm>
                <a:off x="13409519" y="4242607"/>
                <a:ext cx="460518" cy="799582"/>
                <a:chOff x="13409519" y="4242607"/>
                <a:chExt cx="460518" cy="799582"/>
              </a:xfrm>
              <a:noFill/>
            </p:grpSpPr>
            <p:sp>
              <p:nvSpPr>
                <p:cNvPr id="126" name="Freeform 1185">
                  <a:extLst>
                    <a:ext uri="{FF2B5EF4-FFF2-40B4-BE49-F238E27FC236}">
                      <a16:creationId xmlns:a16="http://schemas.microsoft.com/office/drawing/2014/main" id="{8C7E9442-04F9-B8A3-D083-7FDDD9D4981A}"/>
                    </a:ext>
                  </a:extLst>
                </p:cNvPr>
                <p:cNvSpPr/>
                <p:nvPr/>
              </p:nvSpPr>
              <p:spPr>
                <a:xfrm>
                  <a:off x="13423395" y="4242607"/>
                  <a:ext cx="446643" cy="674307"/>
                </a:xfrm>
                <a:custGeom>
                  <a:avLst/>
                  <a:gdLst>
                    <a:gd name="connsiteX0" fmla="*/ 220510 w 446643"/>
                    <a:gd name="connsiteY0" fmla="*/ 674307 h 674307"/>
                    <a:gd name="connsiteX1" fmla="*/ 430137 w 446643"/>
                    <a:gd name="connsiteY1" fmla="*/ 463317 h 674307"/>
                    <a:gd name="connsiteX2" fmla="*/ 446643 w 446643"/>
                    <a:gd name="connsiteY2" fmla="*/ 425404 h 674307"/>
                    <a:gd name="connsiteX3" fmla="*/ 446643 w 446643"/>
                    <a:gd name="connsiteY3" fmla="*/ 29796 h 674307"/>
                    <a:gd name="connsiteX4" fmla="*/ 415282 w 446643"/>
                    <a:gd name="connsiteY4" fmla="*/ 126 h 674307"/>
                    <a:gd name="connsiteX5" fmla="*/ 334402 w 446643"/>
                    <a:gd name="connsiteY5" fmla="*/ 112214 h 674307"/>
                    <a:gd name="connsiteX6" fmla="*/ 306342 w 446643"/>
                    <a:gd name="connsiteY6" fmla="*/ 331447 h 674307"/>
                    <a:gd name="connsiteX7" fmla="*/ 240317 w 446643"/>
                    <a:gd name="connsiteY7" fmla="*/ 349579 h 674307"/>
                    <a:gd name="connsiteX8" fmla="*/ 166040 w 446643"/>
                    <a:gd name="connsiteY8" fmla="*/ 423755 h 674307"/>
                    <a:gd name="connsiteX9" fmla="*/ 37293 w 446643"/>
                    <a:gd name="connsiteY9" fmla="*/ 483097 h 674307"/>
                    <a:gd name="connsiteX10" fmla="*/ 4281 w 446643"/>
                    <a:gd name="connsiteY10" fmla="*/ 674307 h 674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643" h="674307">
                      <a:moveTo>
                        <a:pt x="220510" y="674307"/>
                      </a:moveTo>
                      <a:lnTo>
                        <a:pt x="430137" y="463317"/>
                      </a:lnTo>
                      <a:cubicBezTo>
                        <a:pt x="440041" y="453426"/>
                        <a:pt x="446643" y="438591"/>
                        <a:pt x="446643" y="425404"/>
                      </a:cubicBezTo>
                      <a:lnTo>
                        <a:pt x="446643" y="29796"/>
                      </a:lnTo>
                      <a:cubicBezTo>
                        <a:pt x="446643" y="13312"/>
                        <a:pt x="433438" y="-1523"/>
                        <a:pt x="415282" y="126"/>
                      </a:cubicBezTo>
                      <a:cubicBezTo>
                        <a:pt x="380619" y="1774"/>
                        <a:pt x="347607" y="39686"/>
                        <a:pt x="334402" y="112214"/>
                      </a:cubicBezTo>
                      <a:lnTo>
                        <a:pt x="306342" y="331447"/>
                      </a:lnTo>
                      <a:cubicBezTo>
                        <a:pt x="281583" y="329799"/>
                        <a:pt x="255173" y="334744"/>
                        <a:pt x="240317" y="349579"/>
                      </a:cubicBezTo>
                      <a:lnTo>
                        <a:pt x="166040" y="423755"/>
                      </a:lnTo>
                      <a:cubicBezTo>
                        <a:pt x="98366" y="436943"/>
                        <a:pt x="73607" y="446833"/>
                        <a:pt x="37293" y="483097"/>
                      </a:cubicBezTo>
                      <a:cubicBezTo>
                        <a:pt x="-7273" y="527603"/>
                        <a:pt x="-2322" y="586944"/>
                        <a:pt x="4281" y="674307"/>
                      </a:cubicBezTo>
                    </a:path>
                  </a:pathLst>
                </a:custGeom>
                <a:noFill/>
                <a:ln w="16501" cap="rnd">
                  <a:solidFill>
                    <a:srgbClr val="000000"/>
                  </a:solidFill>
                  <a:prstDash val="solid"/>
                  <a:round/>
                </a:ln>
              </p:spPr>
              <p:txBody>
                <a:bodyPr rtlCol="0" anchor="ctr"/>
                <a:lstStyle/>
                <a:p>
                  <a:endParaRPr lang="en-US" sz="1799"/>
                </a:p>
              </p:txBody>
            </p:sp>
            <p:sp>
              <p:nvSpPr>
                <p:cNvPr id="127" name="Freeform 1186">
                  <a:extLst>
                    <a:ext uri="{FF2B5EF4-FFF2-40B4-BE49-F238E27FC236}">
                      <a16:creationId xmlns:a16="http://schemas.microsoft.com/office/drawing/2014/main" id="{0BCEC89F-272E-C7F2-71E8-4310F8C0B18D}"/>
                    </a:ext>
                  </a:extLst>
                </p:cNvPr>
                <p:cNvSpPr/>
                <p:nvPr/>
              </p:nvSpPr>
              <p:spPr>
                <a:xfrm>
                  <a:off x="13409519" y="4916915"/>
                  <a:ext cx="292157" cy="125275"/>
                </a:xfrm>
                <a:custGeom>
                  <a:avLst/>
                  <a:gdLst>
                    <a:gd name="connsiteX0" fmla="*/ 0 w 292157"/>
                    <a:gd name="connsiteY0" fmla="*/ 0 h 125275"/>
                    <a:gd name="connsiteX1" fmla="*/ 292158 w 292157"/>
                    <a:gd name="connsiteY1" fmla="*/ 0 h 125275"/>
                    <a:gd name="connsiteX2" fmla="*/ 292158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8" y="0"/>
                      </a:lnTo>
                      <a:lnTo>
                        <a:pt x="292158"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128" name="Freeform 1187">
                  <a:extLst>
                    <a:ext uri="{FF2B5EF4-FFF2-40B4-BE49-F238E27FC236}">
                      <a16:creationId xmlns:a16="http://schemas.microsoft.com/office/drawing/2014/main" id="{68BE3F3F-408E-2CF0-ACBE-8FCA4BFCF19D}"/>
                    </a:ext>
                  </a:extLst>
                </p:cNvPr>
                <p:cNvSpPr/>
                <p:nvPr/>
              </p:nvSpPr>
              <p:spPr>
                <a:xfrm>
                  <a:off x="13642255" y="4574055"/>
                  <a:ext cx="135104" cy="174726"/>
                </a:xfrm>
                <a:custGeom>
                  <a:avLst/>
                  <a:gdLst>
                    <a:gd name="connsiteX0" fmla="*/ 89133 w 135104"/>
                    <a:gd name="connsiteY0" fmla="*/ 0 h 174726"/>
                    <a:gd name="connsiteX1" fmla="*/ 115542 w 135104"/>
                    <a:gd name="connsiteY1" fmla="*/ 8242 h 174726"/>
                    <a:gd name="connsiteX2" fmla="*/ 130398 w 135104"/>
                    <a:gd name="connsiteY2" fmla="*/ 44506 h 174726"/>
                    <a:gd name="connsiteX3" fmla="*/ 0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89133" y="0"/>
                      </a:moveTo>
                      <a:cubicBezTo>
                        <a:pt x="99036" y="0"/>
                        <a:pt x="107289" y="3296"/>
                        <a:pt x="115542" y="8242"/>
                      </a:cubicBezTo>
                      <a:cubicBezTo>
                        <a:pt x="130398" y="14835"/>
                        <a:pt x="141952" y="31319"/>
                        <a:pt x="130398" y="44506"/>
                      </a:cubicBezTo>
                      <a:lnTo>
                        <a:pt x="0" y="174726"/>
                      </a:lnTo>
                    </a:path>
                  </a:pathLst>
                </a:custGeom>
                <a:noFill/>
                <a:ln w="16501" cap="rnd">
                  <a:solidFill>
                    <a:srgbClr val="000000"/>
                  </a:solidFill>
                  <a:prstDash val="solid"/>
                  <a:round/>
                </a:ln>
              </p:spPr>
              <p:txBody>
                <a:bodyPr rtlCol="0" anchor="ctr"/>
                <a:lstStyle/>
                <a:p>
                  <a:endParaRPr lang="en-US" sz="1799"/>
                </a:p>
              </p:txBody>
            </p:sp>
          </p:grpSp>
          <p:grpSp>
            <p:nvGrpSpPr>
              <p:cNvPr id="122" name="Graphic 503">
                <a:extLst>
                  <a:ext uri="{FF2B5EF4-FFF2-40B4-BE49-F238E27FC236}">
                    <a16:creationId xmlns:a16="http://schemas.microsoft.com/office/drawing/2014/main" id="{58104D80-4483-6EC4-E7F2-197CBA17621C}"/>
                  </a:ext>
                </a:extLst>
              </p:cNvPr>
              <p:cNvGrpSpPr/>
              <p:nvPr/>
            </p:nvGrpSpPr>
            <p:grpSpPr>
              <a:xfrm>
                <a:off x="12846663" y="4242733"/>
                <a:ext cx="462169" cy="799457"/>
                <a:chOff x="12846663" y="4242733"/>
                <a:chExt cx="462169" cy="799457"/>
              </a:xfrm>
              <a:noFill/>
            </p:grpSpPr>
            <p:sp>
              <p:nvSpPr>
                <p:cNvPr id="123" name="Freeform 1189">
                  <a:extLst>
                    <a:ext uri="{FF2B5EF4-FFF2-40B4-BE49-F238E27FC236}">
                      <a16:creationId xmlns:a16="http://schemas.microsoft.com/office/drawing/2014/main" id="{A1E1B6BE-789A-77B1-79A1-9307EC97A87C}"/>
                    </a:ext>
                  </a:extLst>
                </p:cNvPr>
                <p:cNvSpPr/>
                <p:nvPr/>
              </p:nvSpPr>
              <p:spPr>
                <a:xfrm>
                  <a:off x="12846663" y="4242733"/>
                  <a:ext cx="446280" cy="674181"/>
                </a:xfrm>
                <a:custGeom>
                  <a:avLst/>
                  <a:gdLst>
                    <a:gd name="connsiteX0" fmla="*/ 442362 w 446280"/>
                    <a:gd name="connsiteY0" fmla="*/ 670885 h 674181"/>
                    <a:gd name="connsiteX1" fmla="*/ 409350 w 446280"/>
                    <a:gd name="connsiteY1" fmla="*/ 482971 h 674181"/>
                    <a:gd name="connsiteX2" fmla="*/ 280603 w 446280"/>
                    <a:gd name="connsiteY2" fmla="*/ 423630 h 674181"/>
                    <a:gd name="connsiteX3" fmla="*/ 206326 w 446280"/>
                    <a:gd name="connsiteY3" fmla="*/ 349453 h 674181"/>
                    <a:gd name="connsiteX4" fmla="*/ 140301 w 446280"/>
                    <a:gd name="connsiteY4" fmla="*/ 331322 h 674181"/>
                    <a:gd name="connsiteX5" fmla="*/ 112241 w 446280"/>
                    <a:gd name="connsiteY5" fmla="*/ 112089 h 674181"/>
                    <a:gd name="connsiteX6" fmla="*/ 31362 w 446280"/>
                    <a:gd name="connsiteY6" fmla="*/ 0 h 674181"/>
                    <a:gd name="connsiteX7" fmla="*/ 0 w 446280"/>
                    <a:gd name="connsiteY7" fmla="*/ 29670 h 674181"/>
                    <a:gd name="connsiteX8" fmla="*/ 0 w 446280"/>
                    <a:gd name="connsiteY8" fmla="*/ 425278 h 674181"/>
                    <a:gd name="connsiteX9" fmla="*/ 16506 w 446280"/>
                    <a:gd name="connsiteY9" fmla="*/ 463191 h 674181"/>
                    <a:gd name="connsiteX10" fmla="*/ 226133 w 446280"/>
                    <a:gd name="connsiteY10" fmla="*/ 674182 h 674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280" h="674181">
                      <a:moveTo>
                        <a:pt x="442362" y="670885"/>
                      </a:moveTo>
                      <a:cubicBezTo>
                        <a:pt x="448965" y="585170"/>
                        <a:pt x="452266" y="525829"/>
                        <a:pt x="409350" y="482971"/>
                      </a:cubicBezTo>
                      <a:cubicBezTo>
                        <a:pt x="373037" y="446707"/>
                        <a:pt x="348278" y="438465"/>
                        <a:pt x="280603" y="423630"/>
                      </a:cubicBezTo>
                      <a:lnTo>
                        <a:pt x="206326" y="349453"/>
                      </a:lnTo>
                      <a:cubicBezTo>
                        <a:pt x="191471" y="334618"/>
                        <a:pt x="165061" y="328025"/>
                        <a:pt x="140301" y="331322"/>
                      </a:cubicBezTo>
                      <a:lnTo>
                        <a:pt x="112241" y="112089"/>
                      </a:lnTo>
                      <a:cubicBezTo>
                        <a:pt x="99036" y="39561"/>
                        <a:pt x="66024" y="1648"/>
                        <a:pt x="31362" y="0"/>
                      </a:cubicBezTo>
                      <a:cubicBezTo>
                        <a:pt x="14856" y="0"/>
                        <a:pt x="0" y="13187"/>
                        <a:pt x="0" y="29670"/>
                      </a:cubicBezTo>
                      <a:lnTo>
                        <a:pt x="0" y="425278"/>
                      </a:lnTo>
                      <a:cubicBezTo>
                        <a:pt x="0" y="440113"/>
                        <a:pt x="6603" y="453301"/>
                        <a:pt x="16506" y="463191"/>
                      </a:cubicBezTo>
                      <a:lnTo>
                        <a:pt x="226133" y="674182"/>
                      </a:lnTo>
                    </a:path>
                  </a:pathLst>
                </a:custGeom>
                <a:noFill/>
                <a:ln w="16501" cap="rnd">
                  <a:solidFill>
                    <a:srgbClr val="000000"/>
                  </a:solidFill>
                  <a:prstDash val="solid"/>
                  <a:round/>
                </a:ln>
              </p:spPr>
              <p:txBody>
                <a:bodyPr rtlCol="0" anchor="ctr"/>
                <a:lstStyle/>
                <a:p>
                  <a:endParaRPr lang="en-US" sz="1799"/>
                </a:p>
              </p:txBody>
            </p:sp>
            <p:sp>
              <p:nvSpPr>
                <p:cNvPr id="124" name="Freeform 1190">
                  <a:extLst>
                    <a:ext uri="{FF2B5EF4-FFF2-40B4-BE49-F238E27FC236}">
                      <a16:creationId xmlns:a16="http://schemas.microsoft.com/office/drawing/2014/main" id="{AE2A5B42-04F5-D6C7-16BF-4154B79A2BB0}"/>
                    </a:ext>
                  </a:extLst>
                </p:cNvPr>
                <p:cNvSpPr/>
                <p:nvPr/>
              </p:nvSpPr>
              <p:spPr>
                <a:xfrm>
                  <a:off x="13016675" y="4916915"/>
                  <a:ext cx="292157" cy="125275"/>
                </a:xfrm>
                <a:custGeom>
                  <a:avLst/>
                  <a:gdLst>
                    <a:gd name="connsiteX0" fmla="*/ 0 w 292157"/>
                    <a:gd name="connsiteY0" fmla="*/ 0 h 125275"/>
                    <a:gd name="connsiteX1" fmla="*/ 292157 w 292157"/>
                    <a:gd name="connsiteY1" fmla="*/ 0 h 125275"/>
                    <a:gd name="connsiteX2" fmla="*/ 292157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7" y="0"/>
                      </a:lnTo>
                      <a:lnTo>
                        <a:pt x="292157"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125" name="Freeform 1191">
                  <a:extLst>
                    <a:ext uri="{FF2B5EF4-FFF2-40B4-BE49-F238E27FC236}">
                      <a16:creationId xmlns:a16="http://schemas.microsoft.com/office/drawing/2014/main" id="{6A4B808F-BD40-89DA-6B87-8D07CCDAB83A}"/>
                    </a:ext>
                  </a:extLst>
                </p:cNvPr>
                <p:cNvSpPr/>
                <p:nvPr/>
              </p:nvSpPr>
              <p:spPr>
                <a:xfrm>
                  <a:off x="12940992" y="4574055"/>
                  <a:ext cx="135104" cy="174726"/>
                </a:xfrm>
                <a:custGeom>
                  <a:avLst/>
                  <a:gdLst>
                    <a:gd name="connsiteX0" fmla="*/ 45972 w 135104"/>
                    <a:gd name="connsiteY0" fmla="*/ 0 h 174726"/>
                    <a:gd name="connsiteX1" fmla="*/ 19562 w 135104"/>
                    <a:gd name="connsiteY1" fmla="*/ 8242 h 174726"/>
                    <a:gd name="connsiteX2" fmla="*/ 4707 w 135104"/>
                    <a:gd name="connsiteY2" fmla="*/ 44506 h 174726"/>
                    <a:gd name="connsiteX3" fmla="*/ 135105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45972" y="0"/>
                      </a:moveTo>
                      <a:cubicBezTo>
                        <a:pt x="36068" y="0"/>
                        <a:pt x="27815" y="3296"/>
                        <a:pt x="19562" y="8242"/>
                      </a:cubicBezTo>
                      <a:cubicBezTo>
                        <a:pt x="4707" y="14835"/>
                        <a:pt x="-6848" y="31319"/>
                        <a:pt x="4707" y="44506"/>
                      </a:cubicBezTo>
                      <a:lnTo>
                        <a:pt x="135105" y="174726"/>
                      </a:lnTo>
                    </a:path>
                  </a:pathLst>
                </a:custGeom>
                <a:noFill/>
                <a:ln w="16501" cap="rnd">
                  <a:solidFill>
                    <a:srgbClr val="000000"/>
                  </a:solidFill>
                  <a:prstDash val="solid"/>
                  <a:round/>
                </a:ln>
              </p:spPr>
              <p:txBody>
                <a:bodyPr rtlCol="0" anchor="ctr"/>
                <a:lstStyle/>
                <a:p>
                  <a:endParaRPr lang="en-US" sz="1799"/>
                </a:p>
              </p:txBody>
            </p:sp>
          </p:grpSp>
        </p:grpSp>
        <p:grpSp>
          <p:nvGrpSpPr>
            <p:cNvPr id="111" name="Graphic 503">
              <a:extLst>
                <a:ext uri="{FF2B5EF4-FFF2-40B4-BE49-F238E27FC236}">
                  <a16:creationId xmlns:a16="http://schemas.microsoft.com/office/drawing/2014/main" id="{F633C1F2-DEEC-CC3F-FDB3-0813A6E456A1}"/>
                </a:ext>
              </a:extLst>
            </p:cNvPr>
            <p:cNvGrpSpPr/>
            <p:nvPr/>
          </p:nvGrpSpPr>
          <p:grpSpPr>
            <a:xfrm>
              <a:off x="13086001" y="3911411"/>
              <a:ext cx="602471" cy="728577"/>
              <a:chOff x="13086001" y="3911411"/>
              <a:chExt cx="602471" cy="728577"/>
            </a:xfrm>
            <a:noFill/>
          </p:grpSpPr>
          <p:sp>
            <p:nvSpPr>
              <p:cNvPr id="112" name="Freeform 1193">
                <a:extLst>
                  <a:ext uri="{FF2B5EF4-FFF2-40B4-BE49-F238E27FC236}">
                    <a16:creationId xmlns:a16="http://schemas.microsoft.com/office/drawing/2014/main" id="{ACEB0E8A-5BAC-EB44-1D90-F0EF9F749FAA}"/>
                  </a:ext>
                </a:extLst>
              </p:cNvPr>
              <p:cNvSpPr/>
              <p:nvPr/>
            </p:nvSpPr>
            <p:spPr>
              <a:xfrm>
                <a:off x="13086001" y="4102622"/>
                <a:ext cx="538097" cy="537367"/>
              </a:xfrm>
              <a:custGeom>
                <a:avLst/>
                <a:gdLst>
                  <a:gd name="connsiteX0" fmla="*/ 538098 w 538097"/>
                  <a:gd name="connsiteY0" fmla="*/ 268684 h 537367"/>
                  <a:gd name="connsiteX1" fmla="*/ 269049 w 538097"/>
                  <a:gd name="connsiteY1" fmla="*/ 537367 h 537367"/>
                  <a:gd name="connsiteX2" fmla="*/ 1 w 538097"/>
                  <a:gd name="connsiteY2" fmla="*/ 268684 h 537367"/>
                  <a:gd name="connsiteX3" fmla="*/ 269049 w 538097"/>
                  <a:gd name="connsiteY3" fmla="*/ 0 h 537367"/>
                  <a:gd name="connsiteX4" fmla="*/ 538098 w 538097"/>
                  <a:gd name="connsiteY4" fmla="*/ 268684 h 5373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097" h="537367">
                    <a:moveTo>
                      <a:pt x="538098" y="268684"/>
                    </a:moveTo>
                    <a:cubicBezTo>
                      <a:pt x="538098" y="417073"/>
                      <a:pt x="417641" y="537367"/>
                      <a:pt x="269049" y="537367"/>
                    </a:cubicBezTo>
                    <a:cubicBezTo>
                      <a:pt x="120458" y="537367"/>
                      <a:pt x="1" y="417073"/>
                      <a:pt x="1" y="268684"/>
                    </a:cubicBezTo>
                    <a:cubicBezTo>
                      <a:pt x="1" y="120294"/>
                      <a:pt x="120458" y="0"/>
                      <a:pt x="269049" y="0"/>
                    </a:cubicBezTo>
                    <a:cubicBezTo>
                      <a:pt x="417641" y="0"/>
                      <a:pt x="538098" y="120294"/>
                      <a:pt x="538098" y="268684"/>
                    </a:cubicBezTo>
                    <a:close/>
                  </a:path>
                </a:pathLst>
              </a:custGeom>
              <a:noFill/>
              <a:ln w="16501" cap="rnd">
                <a:solidFill>
                  <a:srgbClr val="000000"/>
                </a:solidFill>
                <a:prstDash val="solid"/>
                <a:round/>
              </a:ln>
            </p:spPr>
            <p:txBody>
              <a:bodyPr rtlCol="0" anchor="ctr"/>
              <a:lstStyle/>
              <a:p>
                <a:endParaRPr lang="en-US" sz="1799"/>
              </a:p>
            </p:txBody>
          </p:sp>
          <p:sp>
            <p:nvSpPr>
              <p:cNvPr id="113" name="Freeform 1194">
                <a:extLst>
                  <a:ext uri="{FF2B5EF4-FFF2-40B4-BE49-F238E27FC236}">
                    <a16:creationId xmlns:a16="http://schemas.microsoft.com/office/drawing/2014/main" id="{690D3B06-BBDA-90CF-A873-BC181DD9CF2A}"/>
                  </a:ext>
                </a:extLst>
              </p:cNvPr>
              <p:cNvSpPr/>
              <p:nvPr/>
            </p:nvSpPr>
            <p:spPr>
              <a:xfrm>
                <a:off x="13143772" y="4160315"/>
                <a:ext cx="422555" cy="421981"/>
              </a:xfrm>
              <a:custGeom>
                <a:avLst/>
                <a:gdLst>
                  <a:gd name="connsiteX0" fmla="*/ 422555 w 422555"/>
                  <a:gd name="connsiteY0" fmla="*/ 210991 h 421981"/>
                  <a:gd name="connsiteX1" fmla="*/ 211278 w 422555"/>
                  <a:gd name="connsiteY1" fmla="*/ 421981 h 421981"/>
                  <a:gd name="connsiteX2" fmla="*/ 1 w 422555"/>
                  <a:gd name="connsiteY2" fmla="*/ 210991 h 421981"/>
                  <a:gd name="connsiteX3" fmla="*/ 211278 w 422555"/>
                  <a:gd name="connsiteY3" fmla="*/ 0 h 421981"/>
                  <a:gd name="connsiteX4" fmla="*/ 422555 w 422555"/>
                  <a:gd name="connsiteY4" fmla="*/ 210991 h 421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555" h="421981">
                    <a:moveTo>
                      <a:pt x="422555" y="210991"/>
                    </a:moveTo>
                    <a:cubicBezTo>
                      <a:pt x="422555" y="327518"/>
                      <a:pt x="327963" y="421981"/>
                      <a:pt x="211278" y="421981"/>
                    </a:cubicBezTo>
                    <a:cubicBezTo>
                      <a:pt x="94592" y="421981"/>
                      <a:pt x="1" y="327518"/>
                      <a:pt x="1" y="210991"/>
                    </a:cubicBezTo>
                    <a:cubicBezTo>
                      <a:pt x="1" y="94464"/>
                      <a:pt x="94593" y="0"/>
                      <a:pt x="211278" y="0"/>
                    </a:cubicBezTo>
                    <a:cubicBezTo>
                      <a:pt x="327964" y="0"/>
                      <a:pt x="422555" y="94464"/>
                      <a:pt x="422555" y="210991"/>
                    </a:cubicBezTo>
                    <a:close/>
                  </a:path>
                </a:pathLst>
              </a:custGeom>
              <a:solidFill>
                <a:srgbClr val="FFC000"/>
              </a:solidFill>
              <a:ln w="16501" cap="rnd">
                <a:solidFill>
                  <a:srgbClr val="000000"/>
                </a:solidFill>
                <a:prstDash val="solid"/>
                <a:round/>
              </a:ln>
            </p:spPr>
            <p:txBody>
              <a:bodyPr rtlCol="0" anchor="ctr"/>
              <a:lstStyle/>
              <a:p>
                <a:endParaRPr lang="en-US" sz="1799" dirty="0"/>
              </a:p>
            </p:txBody>
          </p:sp>
          <p:sp>
            <p:nvSpPr>
              <p:cNvPr id="114" name="Freeform 1195">
                <a:extLst>
                  <a:ext uri="{FF2B5EF4-FFF2-40B4-BE49-F238E27FC236}">
                    <a16:creationId xmlns:a16="http://schemas.microsoft.com/office/drawing/2014/main" id="{10205AC9-E487-53F3-9021-C11D9E73E23B}"/>
                  </a:ext>
                </a:extLst>
              </p:cNvPr>
              <p:cNvSpPr/>
              <p:nvPr/>
            </p:nvSpPr>
            <p:spPr>
              <a:xfrm>
                <a:off x="13221350" y="3911411"/>
                <a:ext cx="188169" cy="196155"/>
              </a:xfrm>
              <a:custGeom>
                <a:avLst/>
                <a:gdLst>
                  <a:gd name="connsiteX0" fmla="*/ 0 w 188169"/>
                  <a:gd name="connsiteY0" fmla="*/ 0 h 196155"/>
                  <a:gd name="connsiteX1" fmla="*/ 188169 w 188169"/>
                  <a:gd name="connsiteY1" fmla="*/ 196155 h 196155"/>
                </a:gdLst>
                <a:ahLst/>
                <a:cxnLst>
                  <a:cxn ang="0">
                    <a:pos x="connsiteX0" y="connsiteY0"/>
                  </a:cxn>
                  <a:cxn ang="0">
                    <a:pos x="connsiteX1" y="connsiteY1"/>
                  </a:cxn>
                </a:cxnLst>
                <a:rect l="l" t="t" r="r" b="b"/>
                <a:pathLst>
                  <a:path w="188169" h="196155">
                    <a:moveTo>
                      <a:pt x="0" y="0"/>
                    </a:moveTo>
                    <a:cubicBezTo>
                      <a:pt x="0" y="0"/>
                      <a:pt x="3301" y="168134"/>
                      <a:pt x="188169" y="196155"/>
                    </a:cubicBezTo>
                  </a:path>
                </a:pathLst>
              </a:custGeom>
              <a:noFill/>
              <a:ln w="16501" cap="rnd">
                <a:solidFill>
                  <a:srgbClr val="000000"/>
                </a:solidFill>
                <a:prstDash val="solid"/>
                <a:round/>
              </a:ln>
            </p:spPr>
            <p:txBody>
              <a:bodyPr rtlCol="0" anchor="ctr"/>
              <a:lstStyle/>
              <a:p>
                <a:endParaRPr lang="en-US" sz="1799"/>
              </a:p>
            </p:txBody>
          </p:sp>
          <p:sp>
            <p:nvSpPr>
              <p:cNvPr id="115" name="Freeform 1196">
                <a:extLst>
                  <a:ext uri="{FF2B5EF4-FFF2-40B4-BE49-F238E27FC236}">
                    <a16:creationId xmlns:a16="http://schemas.microsoft.com/office/drawing/2014/main" id="{24872C56-44DD-E3A4-CF0C-9B589C82F34B}"/>
                  </a:ext>
                </a:extLst>
              </p:cNvPr>
              <p:cNvSpPr/>
              <p:nvPr/>
            </p:nvSpPr>
            <p:spPr>
              <a:xfrm>
                <a:off x="13409520" y="3956510"/>
                <a:ext cx="278951" cy="162161"/>
              </a:xfrm>
              <a:custGeom>
                <a:avLst/>
                <a:gdLst>
                  <a:gd name="connsiteX0" fmla="*/ 0 w 278951"/>
                  <a:gd name="connsiteY0" fmla="*/ 151056 h 162161"/>
                  <a:gd name="connsiteX1" fmla="*/ 278952 w 278951"/>
                  <a:gd name="connsiteY1" fmla="*/ 12594 h 162161"/>
                  <a:gd name="connsiteX2" fmla="*/ 0 w 278951"/>
                  <a:gd name="connsiteY2" fmla="*/ 151056 h 162161"/>
                </a:gdLst>
                <a:ahLst/>
                <a:cxnLst>
                  <a:cxn ang="0">
                    <a:pos x="connsiteX0" y="connsiteY0"/>
                  </a:cxn>
                  <a:cxn ang="0">
                    <a:pos x="connsiteX1" y="connsiteY1"/>
                  </a:cxn>
                  <a:cxn ang="0">
                    <a:pos x="connsiteX2" y="connsiteY2"/>
                  </a:cxn>
                </a:cxnLst>
                <a:rect l="l" t="t" r="r" b="b"/>
                <a:pathLst>
                  <a:path w="278951" h="162161">
                    <a:moveTo>
                      <a:pt x="0" y="151056"/>
                    </a:moveTo>
                    <a:cubicBezTo>
                      <a:pt x="0" y="151056"/>
                      <a:pt x="49518" y="-51693"/>
                      <a:pt x="278952" y="12594"/>
                    </a:cubicBezTo>
                    <a:cubicBezTo>
                      <a:pt x="278952" y="12594"/>
                      <a:pt x="222832" y="210398"/>
                      <a:pt x="0" y="151056"/>
                    </a:cubicBezTo>
                    <a:close/>
                  </a:path>
                </a:pathLst>
              </a:custGeom>
              <a:noFill/>
              <a:ln w="16501" cap="rnd">
                <a:solidFill>
                  <a:srgbClr val="000000"/>
                </a:solidFill>
                <a:prstDash val="solid"/>
                <a:round/>
              </a:ln>
            </p:spPr>
            <p:txBody>
              <a:bodyPr rtlCol="0" anchor="ctr"/>
              <a:lstStyle/>
              <a:p>
                <a:endParaRPr lang="en-US" sz="1799"/>
              </a:p>
            </p:txBody>
          </p:sp>
          <p:sp>
            <p:nvSpPr>
              <p:cNvPr id="116" name="Freeform 1197">
                <a:extLst>
                  <a:ext uri="{FF2B5EF4-FFF2-40B4-BE49-F238E27FC236}">
                    <a16:creationId xmlns:a16="http://schemas.microsoft.com/office/drawing/2014/main" id="{31539AB7-392E-A87A-8A64-CB31ED3CC36F}"/>
                  </a:ext>
                </a:extLst>
              </p:cNvPr>
              <p:cNvSpPr/>
              <p:nvPr/>
            </p:nvSpPr>
            <p:spPr>
              <a:xfrm>
                <a:off x="13409519" y="3969104"/>
                <a:ext cx="278952" cy="138462"/>
              </a:xfrm>
              <a:custGeom>
                <a:avLst/>
                <a:gdLst>
                  <a:gd name="connsiteX0" fmla="*/ 278952 w 278952"/>
                  <a:gd name="connsiteY0" fmla="*/ 0 h 138462"/>
                  <a:gd name="connsiteX1" fmla="*/ 0 w 278952"/>
                  <a:gd name="connsiteY1" fmla="*/ 138463 h 138462"/>
                </a:gdLst>
                <a:ahLst/>
                <a:cxnLst>
                  <a:cxn ang="0">
                    <a:pos x="connsiteX0" y="connsiteY0"/>
                  </a:cxn>
                  <a:cxn ang="0">
                    <a:pos x="connsiteX1" y="connsiteY1"/>
                  </a:cxn>
                </a:cxnLst>
                <a:rect l="l" t="t" r="r" b="b"/>
                <a:pathLst>
                  <a:path w="278952" h="138462">
                    <a:moveTo>
                      <a:pt x="278952" y="0"/>
                    </a:moveTo>
                    <a:lnTo>
                      <a:pt x="0" y="138463"/>
                    </a:lnTo>
                  </a:path>
                </a:pathLst>
              </a:custGeom>
              <a:ln w="16501" cap="rnd">
                <a:solidFill>
                  <a:srgbClr val="000000"/>
                </a:solidFill>
                <a:prstDash val="solid"/>
                <a:round/>
              </a:ln>
            </p:spPr>
            <p:txBody>
              <a:bodyPr rtlCol="0" anchor="ctr"/>
              <a:lstStyle/>
              <a:p>
                <a:endParaRPr lang="en-US" sz="1799"/>
              </a:p>
            </p:txBody>
          </p:sp>
          <p:grpSp>
            <p:nvGrpSpPr>
              <p:cNvPr id="117" name="Graphic 503">
                <a:extLst>
                  <a:ext uri="{FF2B5EF4-FFF2-40B4-BE49-F238E27FC236}">
                    <a16:creationId xmlns:a16="http://schemas.microsoft.com/office/drawing/2014/main" id="{BF54C0F2-9578-BEDF-DF9B-AFF89A0ACB44}"/>
                  </a:ext>
                </a:extLst>
              </p:cNvPr>
              <p:cNvGrpSpPr/>
              <p:nvPr/>
            </p:nvGrpSpPr>
            <p:grpSpPr>
              <a:xfrm>
                <a:off x="13185037" y="4244381"/>
                <a:ext cx="260795" cy="257144"/>
                <a:chOff x="13185037" y="4244381"/>
                <a:chExt cx="260795" cy="257144"/>
              </a:xfrm>
              <a:noFill/>
            </p:grpSpPr>
            <p:sp>
              <p:nvSpPr>
                <p:cNvPr id="118" name="Freeform 1199">
                  <a:extLst>
                    <a:ext uri="{FF2B5EF4-FFF2-40B4-BE49-F238E27FC236}">
                      <a16:creationId xmlns:a16="http://schemas.microsoft.com/office/drawing/2014/main" id="{87110991-2112-1F48-687F-0901D8FAB412}"/>
                    </a:ext>
                  </a:extLst>
                </p:cNvPr>
                <p:cNvSpPr/>
                <p:nvPr/>
              </p:nvSpPr>
              <p:spPr>
                <a:xfrm>
                  <a:off x="13226302" y="4244381"/>
                  <a:ext cx="219530" cy="257144"/>
                </a:xfrm>
                <a:custGeom>
                  <a:avLst/>
                  <a:gdLst>
                    <a:gd name="connsiteX0" fmla="*/ 214579 w 219530"/>
                    <a:gd name="connsiteY0" fmla="*/ 224177 h 257144"/>
                    <a:gd name="connsiteX1" fmla="*/ 128747 w 219530"/>
                    <a:gd name="connsiteY1" fmla="*/ 257145 h 257144"/>
                    <a:gd name="connsiteX2" fmla="*/ 0 w 219530"/>
                    <a:gd name="connsiteY2" fmla="*/ 128572 h 257144"/>
                    <a:gd name="connsiteX3" fmla="*/ 128747 w 219530"/>
                    <a:gd name="connsiteY3" fmla="*/ 0 h 257144"/>
                    <a:gd name="connsiteX4" fmla="*/ 219530 w 219530"/>
                    <a:gd name="connsiteY4" fmla="*/ 37912 h 25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530" h="257144">
                      <a:moveTo>
                        <a:pt x="214579" y="224177"/>
                      </a:moveTo>
                      <a:cubicBezTo>
                        <a:pt x="191471" y="243958"/>
                        <a:pt x="161759" y="257145"/>
                        <a:pt x="128747" y="257145"/>
                      </a:cubicBezTo>
                      <a:cubicBezTo>
                        <a:pt x="57771" y="257145"/>
                        <a:pt x="0" y="199452"/>
                        <a:pt x="0" y="128572"/>
                      </a:cubicBezTo>
                      <a:cubicBezTo>
                        <a:pt x="0" y="57693"/>
                        <a:pt x="57771" y="0"/>
                        <a:pt x="128747" y="0"/>
                      </a:cubicBezTo>
                      <a:cubicBezTo>
                        <a:pt x="199724" y="0"/>
                        <a:pt x="196422" y="14835"/>
                        <a:pt x="219530" y="37912"/>
                      </a:cubicBezTo>
                    </a:path>
                  </a:pathLst>
                </a:custGeom>
                <a:noFill/>
                <a:ln w="16501" cap="rnd">
                  <a:solidFill>
                    <a:srgbClr val="000000"/>
                  </a:solidFill>
                  <a:prstDash val="solid"/>
                  <a:round/>
                </a:ln>
              </p:spPr>
              <p:txBody>
                <a:bodyPr rtlCol="0" anchor="ctr"/>
                <a:lstStyle/>
                <a:p>
                  <a:endParaRPr lang="en-US" sz="1799"/>
                </a:p>
              </p:txBody>
            </p:sp>
            <p:sp>
              <p:nvSpPr>
                <p:cNvPr id="119" name="Freeform 1200">
                  <a:extLst>
                    <a:ext uri="{FF2B5EF4-FFF2-40B4-BE49-F238E27FC236}">
                      <a16:creationId xmlns:a16="http://schemas.microsoft.com/office/drawing/2014/main" id="{DD8768E3-11DF-6DDE-2E13-806E82073C09}"/>
                    </a:ext>
                  </a:extLst>
                </p:cNvPr>
                <p:cNvSpPr/>
                <p:nvPr/>
              </p:nvSpPr>
              <p:spPr>
                <a:xfrm>
                  <a:off x="13185037" y="4349877"/>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sp>
              <p:nvSpPr>
                <p:cNvPr id="120" name="Freeform 1201">
                  <a:extLst>
                    <a:ext uri="{FF2B5EF4-FFF2-40B4-BE49-F238E27FC236}">
                      <a16:creationId xmlns:a16="http://schemas.microsoft.com/office/drawing/2014/main" id="{47CE2A30-7667-3DB8-6ABD-D6AEFAA57D90}"/>
                    </a:ext>
                  </a:extLst>
                </p:cNvPr>
                <p:cNvSpPr/>
                <p:nvPr/>
              </p:nvSpPr>
              <p:spPr>
                <a:xfrm>
                  <a:off x="13185037" y="4399328"/>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grpSp>
        </p:grpSp>
      </p:grpSp>
      <p:grpSp>
        <p:nvGrpSpPr>
          <p:cNvPr id="129" name="Graphic 503">
            <a:extLst>
              <a:ext uri="{FF2B5EF4-FFF2-40B4-BE49-F238E27FC236}">
                <a16:creationId xmlns:a16="http://schemas.microsoft.com/office/drawing/2014/main" id="{ADA99D57-E296-C9A9-D797-5F25D40BE858}"/>
              </a:ext>
            </a:extLst>
          </p:cNvPr>
          <p:cNvGrpSpPr/>
          <p:nvPr/>
        </p:nvGrpSpPr>
        <p:grpSpPr>
          <a:xfrm>
            <a:off x="4222778" y="3500805"/>
            <a:ext cx="540000" cy="540000"/>
            <a:chOff x="12846663" y="3911411"/>
            <a:chExt cx="1023375" cy="1130779"/>
          </a:xfrm>
          <a:noFill/>
        </p:grpSpPr>
        <p:grpSp>
          <p:nvGrpSpPr>
            <p:cNvPr id="130" name="Graphic 503">
              <a:extLst>
                <a:ext uri="{FF2B5EF4-FFF2-40B4-BE49-F238E27FC236}">
                  <a16:creationId xmlns:a16="http://schemas.microsoft.com/office/drawing/2014/main" id="{4B4EB3D5-CDE2-A1E9-7819-870E91D3E900}"/>
                </a:ext>
              </a:extLst>
            </p:cNvPr>
            <p:cNvGrpSpPr/>
            <p:nvPr/>
          </p:nvGrpSpPr>
          <p:grpSpPr>
            <a:xfrm>
              <a:off x="12846663" y="4242607"/>
              <a:ext cx="1023375" cy="799582"/>
              <a:chOff x="12846663" y="4242607"/>
              <a:chExt cx="1023375" cy="799582"/>
            </a:xfrm>
            <a:noFill/>
          </p:grpSpPr>
          <p:grpSp>
            <p:nvGrpSpPr>
              <p:cNvPr id="141" name="Graphic 503">
                <a:extLst>
                  <a:ext uri="{FF2B5EF4-FFF2-40B4-BE49-F238E27FC236}">
                    <a16:creationId xmlns:a16="http://schemas.microsoft.com/office/drawing/2014/main" id="{FD4D771E-D44E-7E5D-5AC5-87D40C392758}"/>
                  </a:ext>
                </a:extLst>
              </p:cNvPr>
              <p:cNvGrpSpPr/>
              <p:nvPr/>
            </p:nvGrpSpPr>
            <p:grpSpPr>
              <a:xfrm>
                <a:off x="13409519" y="4242607"/>
                <a:ext cx="460518" cy="799582"/>
                <a:chOff x="13409519" y="4242607"/>
                <a:chExt cx="460518" cy="799582"/>
              </a:xfrm>
              <a:noFill/>
            </p:grpSpPr>
            <p:sp>
              <p:nvSpPr>
                <p:cNvPr id="146" name="Freeform 1185">
                  <a:extLst>
                    <a:ext uri="{FF2B5EF4-FFF2-40B4-BE49-F238E27FC236}">
                      <a16:creationId xmlns:a16="http://schemas.microsoft.com/office/drawing/2014/main" id="{3A3FE0B6-6DCC-47BA-1A30-63D4405AF008}"/>
                    </a:ext>
                  </a:extLst>
                </p:cNvPr>
                <p:cNvSpPr/>
                <p:nvPr/>
              </p:nvSpPr>
              <p:spPr>
                <a:xfrm>
                  <a:off x="13423395" y="4242607"/>
                  <a:ext cx="446643" cy="674307"/>
                </a:xfrm>
                <a:custGeom>
                  <a:avLst/>
                  <a:gdLst>
                    <a:gd name="connsiteX0" fmla="*/ 220510 w 446643"/>
                    <a:gd name="connsiteY0" fmla="*/ 674307 h 674307"/>
                    <a:gd name="connsiteX1" fmla="*/ 430137 w 446643"/>
                    <a:gd name="connsiteY1" fmla="*/ 463317 h 674307"/>
                    <a:gd name="connsiteX2" fmla="*/ 446643 w 446643"/>
                    <a:gd name="connsiteY2" fmla="*/ 425404 h 674307"/>
                    <a:gd name="connsiteX3" fmla="*/ 446643 w 446643"/>
                    <a:gd name="connsiteY3" fmla="*/ 29796 h 674307"/>
                    <a:gd name="connsiteX4" fmla="*/ 415282 w 446643"/>
                    <a:gd name="connsiteY4" fmla="*/ 126 h 674307"/>
                    <a:gd name="connsiteX5" fmla="*/ 334402 w 446643"/>
                    <a:gd name="connsiteY5" fmla="*/ 112214 h 674307"/>
                    <a:gd name="connsiteX6" fmla="*/ 306342 w 446643"/>
                    <a:gd name="connsiteY6" fmla="*/ 331447 h 674307"/>
                    <a:gd name="connsiteX7" fmla="*/ 240317 w 446643"/>
                    <a:gd name="connsiteY7" fmla="*/ 349579 h 674307"/>
                    <a:gd name="connsiteX8" fmla="*/ 166040 w 446643"/>
                    <a:gd name="connsiteY8" fmla="*/ 423755 h 674307"/>
                    <a:gd name="connsiteX9" fmla="*/ 37293 w 446643"/>
                    <a:gd name="connsiteY9" fmla="*/ 483097 h 674307"/>
                    <a:gd name="connsiteX10" fmla="*/ 4281 w 446643"/>
                    <a:gd name="connsiteY10" fmla="*/ 674307 h 674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643" h="674307">
                      <a:moveTo>
                        <a:pt x="220510" y="674307"/>
                      </a:moveTo>
                      <a:lnTo>
                        <a:pt x="430137" y="463317"/>
                      </a:lnTo>
                      <a:cubicBezTo>
                        <a:pt x="440041" y="453426"/>
                        <a:pt x="446643" y="438591"/>
                        <a:pt x="446643" y="425404"/>
                      </a:cubicBezTo>
                      <a:lnTo>
                        <a:pt x="446643" y="29796"/>
                      </a:lnTo>
                      <a:cubicBezTo>
                        <a:pt x="446643" y="13312"/>
                        <a:pt x="433438" y="-1523"/>
                        <a:pt x="415282" y="126"/>
                      </a:cubicBezTo>
                      <a:cubicBezTo>
                        <a:pt x="380619" y="1774"/>
                        <a:pt x="347607" y="39686"/>
                        <a:pt x="334402" y="112214"/>
                      </a:cubicBezTo>
                      <a:lnTo>
                        <a:pt x="306342" y="331447"/>
                      </a:lnTo>
                      <a:cubicBezTo>
                        <a:pt x="281583" y="329799"/>
                        <a:pt x="255173" y="334744"/>
                        <a:pt x="240317" y="349579"/>
                      </a:cubicBezTo>
                      <a:lnTo>
                        <a:pt x="166040" y="423755"/>
                      </a:lnTo>
                      <a:cubicBezTo>
                        <a:pt x="98366" y="436943"/>
                        <a:pt x="73607" y="446833"/>
                        <a:pt x="37293" y="483097"/>
                      </a:cubicBezTo>
                      <a:cubicBezTo>
                        <a:pt x="-7273" y="527603"/>
                        <a:pt x="-2322" y="586944"/>
                        <a:pt x="4281" y="674307"/>
                      </a:cubicBezTo>
                    </a:path>
                  </a:pathLst>
                </a:custGeom>
                <a:noFill/>
                <a:ln w="16501" cap="rnd">
                  <a:solidFill>
                    <a:srgbClr val="000000"/>
                  </a:solidFill>
                  <a:prstDash val="solid"/>
                  <a:round/>
                </a:ln>
              </p:spPr>
              <p:txBody>
                <a:bodyPr rtlCol="0" anchor="ctr"/>
                <a:lstStyle/>
                <a:p>
                  <a:endParaRPr lang="en-US" sz="1799"/>
                </a:p>
              </p:txBody>
            </p:sp>
            <p:sp>
              <p:nvSpPr>
                <p:cNvPr id="147" name="Freeform 1186">
                  <a:extLst>
                    <a:ext uri="{FF2B5EF4-FFF2-40B4-BE49-F238E27FC236}">
                      <a16:creationId xmlns:a16="http://schemas.microsoft.com/office/drawing/2014/main" id="{5327CFA5-AC37-F6C8-4C42-42A8115084E4}"/>
                    </a:ext>
                  </a:extLst>
                </p:cNvPr>
                <p:cNvSpPr/>
                <p:nvPr/>
              </p:nvSpPr>
              <p:spPr>
                <a:xfrm>
                  <a:off x="13409519" y="4916915"/>
                  <a:ext cx="292157" cy="125275"/>
                </a:xfrm>
                <a:custGeom>
                  <a:avLst/>
                  <a:gdLst>
                    <a:gd name="connsiteX0" fmla="*/ 0 w 292157"/>
                    <a:gd name="connsiteY0" fmla="*/ 0 h 125275"/>
                    <a:gd name="connsiteX1" fmla="*/ 292158 w 292157"/>
                    <a:gd name="connsiteY1" fmla="*/ 0 h 125275"/>
                    <a:gd name="connsiteX2" fmla="*/ 292158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8" y="0"/>
                      </a:lnTo>
                      <a:lnTo>
                        <a:pt x="292158"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148" name="Freeform 1187">
                  <a:extLst>
                    <a:ext uri="{FF2B5EF4-FFF2-40B4-BE49-F238E27FC236}">
                      <a16:creationId xmlns:a16="http://schemas.microsoft.com/office/drawing/2014/main" id="{7AAF6D4D-967E-FC16-0655-A20F55813111}"/>
                    </a:ext>
                  </a:extLst>
                </p:cNvPr>
                <p:cNvSpPr/>
                <p:nvPr/>
              </p:nvSpPr>
              <p:spPr>
                <a:xfrm>
                  <a:off x="13642255" y="4574055"/>
                  <a:ext cx="135104" cy="174726"/>
                </a:xfrm>
                <a:custGeom>
                  <a:avLst/>
                  <a:gdLst>
                    <a:gd name="connsiteX0" fmla="*/ 89133 w 135104"/>
                    <a:gd name="connsiteY0" fmla="*/ 0 h 174726"/>
                    <a:gd name="connsiteX1" fmla="*/ 115542 w 135104"/>
                    <a:gd name="connsiteY1" fmla="*/ 8242 h 174726"/>
                    <a:gd name="connsiteX2" fmla="*/ 130398 w 135104"/>
                    <a:gd name="connsiteY2" fmla="*/ 44506 h 174726"/>
                    <a:gd name="connsiteX3" fmla="*/ 0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89133" y="0"/>
                      </a:moveTo>
                      <a:cubicBezTo>
                        <a:pt x="99036" y="0"/>
                        <a:pt x="107289" y="3296"/>
                        <a:pt x="115542" y="8242"/>
                      </a:cubicBezTo>
                      <a:cubicBezTo>
                        <a:pt x="130398" y="14835"/>
                        <a:pt x="141952" y="31319"/>
                        <a:pt x="130398" y="44506"/>
                      </a:cubicBezTo>
                      <a:lnTo>
                        <a:pt x="0" y="174726"/>
                      </a:lnTo>
                    </a:path>
                  </a:pathLst>
                </a:custGeom>
                <a:noFill/>
                <a:ln w="16501" cap="rnd">
                  <a:solidFill>
                    <a:srgbClr val="000000"/>
                  </a:solidFill>
                  <a:prstDash val="solid"/>
                  <a:round/>
                </a:ln>
              </p:spPr>
              <p:txBody>
                <a:bodyPr rtlCol="0" anchor="ctr"/>
                <a:lstStyle/>
                <a:p>
                  <a:endParaRPr lang="en-US" sz="1799"/>
                </a:p>
              </p:txBody>
            </p:sp>
          </p:grpSp>
          <p:grpSp>
            <p:nvGrpSpPr>
              <p:cNvPr id="142" name="Graphic 503">
                <a:extLst>
                  <a:ext uri="{FF2B5EF4-FFF2-40B4-BE49-F238E27FC236}">
                    <a16:creationId xmlns:a16="http://schemas.microsoft.com/office/drawing/2014/main" id="{E6DB0675-A571-78E3-CC06-14E4A1573776}"/>
                  </a:ext>
                </a:extLst>
              </p:cNvPr>
              <p:cNvGrpSpPr/>
              <p:nvPr/>
            </p:nvGrpSpPr>
            <p:grpSpPr>
              <a:xfrm>
                <a:off x="12846663" y="4242733"/>
                <a:ext cx="462169" cy="799457"/>
                <a:chOff x="12846663" y="4242733"/>
                <a:chExt cx="462169" cy="799457"/>
              </a:xfrm>
              <a:noFill/>
            </p:grpSpPr>
            <p:sp>
              <p:nvSpPr>
                <p:cNvPr id="143" name="Freeform 1189">
                  <a:extLst>
                    <a:ext uri="{FF2B5EF4-FFF2-40B4-BE49-F238E27FC236}">
                      <a16:creationId xmlns:a16="http://schemas.microsoft.com/office/drawing/2014/main" id="{A1BC7DB6-95B2-551A-90A4-3EC3C79DE201}"/>
                    </a:ext>
                  </a:extLst>
                </p:cNvPr>
                <p:cNvSpPr/>
                <p:nvPr/>
              </p:nvSpPr>
              <p:spPr>
                <a:xfrm>
                  <a:off x="12846663" y="4242733"/>
                  <a:ext cx="446280" cy="674181"/>
                </a:xfrm>
                <a:custGeom>
                  <a:avLst/>
                  <a:gdLst>
                    <a:gd name="connsiteX0" fmla="*/ 442362 w 446280"/>
                    <a:gd name="connsiteY0" fmla="*/ 670885 h 674181"/>
                    <a:gd name="connsiteX1" fmla="*/ 409350 w 446280"/>
                    <a:gd name="connsiteY1" fmla="*/ 482971 h 674181"/>
                    <a:gd name="connsiteX2" fmla="*/ 280603 w 446280"/>
                    <a:gd name="connsiteY2" fmla="*/ 423630 h 674181"/>
                    <a:gd name="connsiteX3" fmla="*/ 206326 w 446280"/>
                    <a:gd name="connsiteY3" fmla="*/ 349453 h 674181"/>
                    <a:gd name="connsiteX4" fmla="*/ 140301 w 446280"/>
                    <a:gd name="connsiteY4" fmla="*/ 331322 h 674181"/>
                    <a:gd name="connsiteX5" fmla="*/ 112241 w 446280"/>
                    <a:gd name="connsiteY5" fmla="*/ 112089 h 674181"/>
                    <a:gd name="connsiteX6" fmla="*/ 31362 w 446280"/>
                    <a:gd name="connsiteY6" fmla="*/ 0 h 674181"/>
                    <a:gd name="connsiteX7" fmla="*/ 0 w 446280"/>
                    <a:gd name="connsiteY7" fmla="*/ 29670 h 674181"/>
                    <a:gd name="connsiteX8" fmla="*/ 0 w 446280"/>
                    <a:gd name="connsiteY8" fmla="*/ 425278 h 674181"/>
                    <a:gd name="connsiteX9" fmla="*/ 16506 w 446280"/>
                    <a:gd name="connsiteY9" fmla="*/ 463191 h 674181"/>
                    <a:gd name="connsiteX10" fmla="*/ 226133 w 446280"/>
                    <a:gd name="connsiteY10" fmla="*/ 674182 h 674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280" h="674181">
                      <a:moveTo>
                        <a:pt x="442362" y="670885"/>
                      </a:moveTo>
                      <a:cubicBezTo>
                        <a:pt x="448965" y="585170"/>
                        <a:pt x="452266" y="525829"/>
                        <a:pt x="409350" y="482971"/>
                      </a:cubicBezTo>
                      <a:cubicBezTo>
                        <a:pt x="373037" y="446707"/>
                        <a:pt x="348278" y="438465"/>
                        <a:pt x="280603" y="423630"/>
                      </a:cubicBezTo>
                      <a:lnTo>
                        <a:pt x="206326" y="349453"/>
                      </a:lnTo>
                      <a:cubicBezTo>
                        <a:pt x="191471" y="334618"/>
                        <a:pt x="165061" y="328025"/>
                        <a:pt x="140301" y="331322"/>
                      </a:cubicBezTo>
                      <a:lnTo>
                        <a:pt x="112241" y="112089"/>
                      </a:lnTo>
                      <a:cubicBezTo>
                        <a:pt x="99036" y="39561"/>
                        <a:pt x="66024" y="1648"/>
                        <a:pt x="31362" y="0"/>
                      </a:cubicBezTo>
                      <a:cubicBezTo>
                        <a:pt x="14856" y="0"/>
                        <a:pt x="0" y="13187"/>
                        <a:pt x="0" y="29670"/>
                      </a:cubicBezTo>
                      <a:lnTo>
                        <a:pt x="0" y="425278"/>
                      </a:lnTo>
                      <a:cubicBezTo>
                        <a:pt x="0" y="440113"/>
                        <a:pt x="6603" y="453301"/>
                        <a:pt x="16506" y="463191"/>
                      </a:cubicBezTo>
                      <a:lnTo>
                        <a:pt x="226133" y="674182"/>
                      </a:lnTo>
                    </a:path>
                  </a:pathLst>
                </a:custGeom>
                <a:noFill/>
                <a:ln w="16501" cap="rnd">
                  <a:solidFill>
                    <a:srgbClr val="000000"/>
                  </a:solidFill>
                  <a:prstDash val="solid"/>
                  <a:round/>
                </a:ln>
              </p:spPr>
              <p:txBody>
                <a:bodyPr rtlCol="0" anchor="ctr"/>
                <a:lstStyle/>
                <a:p>
                  <a:endParaRPr lang="en-US" sz="1799"/>
                </a:p>
              </p:txBody>
            </p:sp>
            <p:sp>
              <p:nvSpPr>
                <p:cNvPr id="144" name="Freeform 1190">
                  <a:extLst>
                    <a:ext uri="{FF2B5EF4-FFF2-40B4-BE49-F238E27FC236}">
                      <a16:creationId xmlns:a16="http://schemas.microsoft.com/office/drawing/2014/main" id="{DDAE7091-C43A-70E4-86CC-A734604CD802}"/>
                    </a:ext>
                  </a:extLst>
                </p:cNvPr>
                <p:cNvSpPr/>
                <p:nvPr/>
              </p:nvSpPr>
              <p:spPr>
                <a:xfrm>
                  <a:off x="13016675" y="4916915"/>
                  <a:ext cx="292157" cy="125275"/>
                </a:xfrm>
                <a:custGeom>
                  <a:avLst/>
                  <a:gdLst>
                    <a:gd name="connsiteX0" fmla="*/ 0 w 292157"/>
                    <a:gd name="connsiteY0" fmla="*/ 0 h 125275"/>
                    <a:gd name="connsiteX1" fmla="*/ 292157 w 292157"/>
                    <a:gd name="connsiteY1" fmla="*/ 0 h 125275"/>
                    <a:gd name="connsiteX2" fmla="*/ 292157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7" y="0"/>
                      </a:lnTo>
                      <a:lnTo>
                        <a:pt x="292157"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145" name="Freeform 1191">
                  <a:extLst>
                    <a:ext uri="{FF2B5EF4-FFF2-40B4-BE49-F238E27FC236}">
                      <a16:creationId xmlns:a16="http://schemas.microsoft.com/office/drawing/2014/main" id="{12EF2D35-A5D7-D8F8-FC6E-FB33A3B50069}"/>
                    </a:ext>
                  </a:extLst>
                </p:cNvPr>
                <p:cNvSpPr/>
                <p:nvPr/>
              </p:nvSpPr>
              <p:spPr>
                <a:xfrm>
                  <a:off x="12940992" y="4574055"/>
                  <a:ext cx="135104" cy="174726"/>
                </a:xfrm>
                <a:custGeom>
                  <a:avLst/>
                  <a:gdLst>
                    <a:gd name="connsiteX0" fmla="*/ 45972 w 135104"/>
                    <a:gd name="connsiteY0" fmla="*/ 0 h 174726"/>
                    <a:gd name="connsiteX1" fmla="*/ 19562 w 135104"/>
                    <a:gd name="connsiteY1" fmla="*/ 8242 h 174726"/>
                    <a:gd name="connsiteX2" fmla="*/ 4707 w 135104"/>
                    <a:gd name="connsiteY2" fmla="*/ 44506 h 174726"/>
                    <a:gd name="connsiteX3" fmla="*/ 135105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45972" y="0"/>
                      </a:moveTo>
                      <a:cubicBezTo>
                        <a:pt x="36068" y="0"/>
                        <a:pt x="27815" y="3296"/>
                        <a:pt x="19562" y="8242"/>
                      </a:cubicBezTo>
                      <a:cubicBezTo>
                        <a:pt x="4707" y="14835"/>
                        <a:pt x="-6848" y="31319"/>
                        <a:pt x="4707" y="44506"/>
                      </a:cubicBezTo>
                      <a:lnTo>
                        <a:pt x="135105" y="174726"/>
                      </a:lnTo>
                    </a:path>
                  </a:pathLst>
                </a:custGeom>
                <a:noFill/>
                <a:ln w="16501" cap="rnd">
                  <a:solidFill>
                    <a:srgbClr val="000000"/>
                  </a:solidFill>
                  <a:prstDash val="solid"/>
                  <a:round/>
                </a:ln>
              </p:spPr>
              <p:txBody>
                <a:bodyPr rtlCol="0" anchor="ctr"/>
                <a:lstStyle/>
                <a:p>
                  <a:endParaRPr lang="en-US" sz="1799"/>
                </a:p>
              </p:txBody>
            </p:sp>
          </p:grpSp>
        </p:grpSp>
        <p:grpSp>
          <p:nvGrpSpPr>
            <p:cNvPr id="131" name="Graphic 503">
              <a:extLst>
                <a:ext uri="{FF2B5EF4-FFF2-40B4-BE49-F238E27FC236}">
                  <a16:creationId xmlns:a16="http://schemas.microsoft.com/office/drawing/2014/main" id="{4227C801-06EA-8273-D07B-E40020B4AF49}"/>
                </a:ext>
              </a:extLst>
            </p:cNvPr>
            <p:cNvGrpSpPr/>
            <p:nvPr/>
          </p:nvGrpSpPr>
          <p:grpSpPr>
            <a:xfrm>
              <a:off x="13086001" y="3911411"/>
              <a:ext cx="602471" cy="728577"/>
              <a:chOff x="13086001" y="3911411"/>
              <a:chExt cx="602471" cy="728577"/>
            </a:xfrm>
            <a:noFill/>
          </p:grpSpPr>
          <p:sp>
            <p:nvSpPr>
              <p:cNvPr id="132" name="Freeform 1193">
                <a:extLst>
                  <a:ext uri="{FF2B5EF4-FFF2-40B4-BE49-F238E27FC236}">
                    <a16:creationId xmlns:a16="http://schemas.microsoft.com/office/drawing/2014/main" id="{B452562C-E946-07C8-A03C-B51B95245288}"/>
                  </a:ext>
                </a:extLst>
              </p:cNvPr>
              <p:cNvSpPr/>
              <p:nvPr/>
            </p:nvSpPr>
            <p:spPr>
              <a:xfrm>
                <a:off x="13086001" y="4102622"/>
                <a:ext cx="538097" cy="537367"/>
              </a:xfrm>
              <a:custGeom>
                <a:avLst/>
                <a:gdLst>
                  <a:gd name="connsiteX0" fmla="*/ 538098 w 538097"/>
                  <a:gd name="connsiteY0" fmla="*/ 268684 h 537367"/>
                  <a:gd name="connsiteX1" fmla="*/ 269049 w 538097"/>
                  <a:gd name="connsiteY1" fmla="*/ 537367 h 537367"/>
                  <a:gd name="connsiteX2" fmla="*/ 1 w 538097"/>
                  <a:gd name="connsiteY2" fmla="*/ 268684 h 537367"/>
                  <a:gd name="connsiteX3" fmla="*/ 269049 w 538097"/>
                  <a:gd name="connsiteY3" fmla="*/ 0 h 537367"/>
                  <a:gd name="connsiteX4" fmla="*/ 538098 w 538097"/>
                  <a:gd name="connsiteY4" fmla="*/ 268684 h 5373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097" h="537367">
                    <a:moveTo>
                      <a:pt x="538098" y="268684"/>
                    </a:moveTo>
                    <a:cubicBezTo>
                      <a:pt x="538098" y="417073"/>
                      <a:pt x="417641" y="537367"/>
                      <a:pt x="269049" y="537367"/>
                    </a:cubicBezTo>
                    <a:cubicBezTo>
                      <a:pt x="120458" y="537367"/>
                      <a:pt x="1" y="417073"/>
                      <a:pt x="1" y="268684"/>
                    </a:cubicBezTo>
                    <a:cubicBezTo>
                      <a:pt x="1" y="120294"/>
                      <a:pt x="120458" y="0"/>
                      <a:pt x="269049" y="0"/>
                    </a:cubicBezTo>
                    <a:cubicBezTo>
                      <a:pt x="417641" y="0"/>
                      <a:pt x="538098" y="120294"/>
                      <a:pt x="538098" y="268684"/>
                    </a:cubicBezTo>
                    <a:close/>
                  </a:path>
                </a:pathLst>
              </a:custGeom>
              <a:noFill/>
              <a:ln w="16501" cap="rnd">
                <a:solidFill>
                  <a:srgbClr val="000000"/>
                </a:solidFill>
                <a:prstDash val="solid"/>
                <a:round/>
              </a:ln>
            </p:spPr>
            <p:txBody>
              <a:bodyPr rtlCol="0" anchor="ctr"/>
              <a:lstStyle/>
              <a:p>
                <a:endParaRPr lang="en-US" sz="1799"/>
              </a:p>
            </p:txBody>
          </p:sp>
          <p:sp>
            <p:nvSpPr>
              <p:cNvPr id="133" name="Freeform 1194">
                <a:extLst>
                  <a:ext uri="{FF2B5EF4-FFF2-40B4-BE49-F238E27FC236}">
                    <a16:creationId xmlns:a16="http://schemas.microsoft.com/office/drawing/2014/main" id="{D92515D6-68CB-017A-1C2F-1C0B6C66BF8F}"/>
                  </a:ext>
                </a:extLst>
              </p:cNvPr>
              <p:cNvSpPr/>
              <p:nvPr/>
            </p:nvSpPr>
            <p:spPr>
              <a:xfrm>
                <a:off x="13143772" y="4160315"/>
                <a:ext cx="422555" cy="421981"/>
              </a:xfrm>
              <a:custGeom>
                <a:avLst/>
                <a:gdLst>
                  <a:gd name="connsiteX0" fmla="*/ 422555 w 422555"/>
                  <a:gd name="connsiteY0" fmla="*/ 210991 h 421981"/>
                  <a:gd name="connsiteX1" fmla="*/ 211278 w 422555"/>
                  <a:gd name="connsiteY1" fmla="*/ 421981 h 421981"/>
                  <a:gd name="connsiteX2" fmla="*/ 1 w 422555"/>
                  <a:gd name="connsiteY2" fmla="*/ 210991 h 421981"/>
                  <a:gd name="connsiteX3" fmla="*/ 211278 w 422555"/>
                  <a:gd name="connsiteY3" fmla="*/ 0 h 421981"/>
                  <a:gd name="connsiteX4" fmla="*/ 422555 w 422555"/>
                  <a:gd name="connsiteY4" fmla="*/ 210991 h 421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555" h="421981">
                    <a:moveTo>
                      <a:pt x="422555" y="210991"/>
                    </a:moveTo>
                    <a:cubicBezTo>
                      <a:pt x="422555" y="327518"/>
                      <a:pt x="327963" y="421981"/>
                      <a:pt x="211278" y="421981"/>
                    </a:cubicBezTo>
                    <a:cubicBezTo>
                      <a:pt x="94592" y="421981"/>
                      <a:pt x="1" y="327518"/>
                      <a:pt x="1" y="210991"/>
                    </a:cubicBezTo>
                    <a:cubicBezTo>
                      <a:pt x="1" y="94464"/>
                      <a:pt x="94593" y="0"/>
                      <a:pt x="211278" y="0"/>
                    </a:cubicBezTo>
                    <a:cubicBezTo>
                      <a:pt x="327964" y="0"/>
                      <a:pt x="422555" y="94464"/>
                      <a:pt x="422555" y="210991"/>
                    </a:cubicBezTo>
                    <a:close/>
                  </a:path>
                </a:pathLst>
              </a:custGeom>
              <a:solidFill>
                <a:srgbClr val="FFC000"/>
              </a:solidFill>
              <a:ln w="16501" cap="rnd">
                <a:solidFill>
                  <a:srgbClr val="000000"/>
                </a:solidFill>
                <a:prstDash val="solid"/>
                <a:round/>
              </a:ln>
            </p:spPr>
            <p:txBody>
              <a:bodyPr rtlCol="0" anchor="ctr"/>
              <a:lstStyle/>
              <a:p>
                <a:endParaRPr lang="en-US" sz="1799" dirty="0"/>
              </a:p>
            </p:txBody>
          </p:sp>
          <p:sp>
            <p:nvSpPr>
              <p:cNvPr id="134" name="Freeform 1195">
                <a:extLst>
                  <a:ext uri="{FF2B5EF4-FFF2-40B4-BE49-F238E27FC236}">
                    <a16:creationId xmlns:a16="http://schemas.microsoft.com/office/drawing/2014/main" id="{7CAE42C4-AA45-ADA9-9685-26873B6CFAE1}"/>
                  </a:ext>
                </a:extLst>
              </p:cNvPr>
              <p:cNvSpPr/>
              <p:nvPr/>
            </p:nvSpPr>
            <p:spPr>
              <a:xfrm>
                <a:off x="13221350" y="3911411"/>
                <a:ext cx="188169" cy="196155"/>
              </a:xfrm>
              <a:custGeom>
                <a:avLst/>
                <a:gdLst>
                  <a:gd name="connsiteX0" fmla="*/ 0 w 188169"/>
                  <a:gd name="connsiteY0" fmla="*/ 0 h 196155"/>
                  <a:gd name="connsiteX1" fmla="*/ 188169 w 188169"/>
                  <a:gd name="connsiteY1" fmla="*/ 196155 h 196155"/>
                </a:gdLst>
                <a:ahLst/>
                <a:cxnLst>
                  <a:cxn ang="0">
                    <a:pos x="connsiteX0" y="connsiteY0"/>
                  </a:cxn>
                  <a:cxn ang="0">
                    <a:pos x="connsiteX1" y="connsiteY1"/>
                  </a:cxn>
                </a:cxnLst>
                <a:rect l="l" t="t" r="r" b="b"/>
                <a:pathLst>
                  <a:path w="188169" h="196155">
                    <a:moveTo>
                      <a:pt x="0" y="0"/>
                    </a:moveTo>
                    <a:cubicBezTo>
                      <a:pt x="0" y="0"/>
                      <a:pt x="3301" y="168134"/>
                      <a:pt x="188169" y="196155"/>
                    </a:cubicBezTo>
                  </a:path>
                </a:pathLst>
              </a:custGeom>
              <a:noFill/>
              <a:ln w="16501" cap="rnd">
                <a:solidFill>
                  <a:srgbClr val="000000"/>
                </a:solidFill>
                <a:prstDash val="solid"/>
                <a:round/>
              </a:ln>
            </p:spPr>
            <p:txBody>
              <a:bodyPr rtlCol="0" anchor="ctr"/>
              <a:lstStyle/>
              <a:p>
                <a:endParaRPr lang="en-US" sz="1799"/>
              </a:p>
            </p:txBody>
          </p:sp>
          <p:sp>
            <p:nvSpPr>
              <p:cNvPr id="135" name="Freeform 1196">
                <a:extLst>
                  <a:ext uri="{FF2B5EF4-FFF2-40B4-BE49-F238E27FC236}">
                    <a16:creationId xmlns:a16="http://schemas.microsoft.com/office/drawing/2014/main" id="{A96C1294-C5F4-D3B1-6836-B5B6859DD167}"/>
                  </a:ext>
                </a:extLst>
              </p:cNvPr>
              <p:cNvSpPr/>
              <p:nvPr/>
            </p:nvSpPr>
            <p:spPr>
              <a:xfrm>
                <a:off x="13409520" y="3956510"/>
                <a:ext cx="278951" cy="162161"/>
              </a:xfrm>
              <a:custGeom>
                <a:avLst/>
                <a:gdLst>
                  <a:gd name="connsiteX0" fmla="*/ 0 w 278951"/>
                  <a:gd name="connsiteY0" fmla="*/ 151056 h 162161"/>
                  <a:gd name="connsiteX1" fmla="*/ 278952 w 278951"/>
                  <a:gd name="connsiteY1" fmla="*/ 12594 h 162161"/>
                  <a:gd name="connsiteX2" fmla="*/ 0 w 278951"/>
                  <a:gd name="connsiteY2" fmla="*/ 151056 h 162161"/>
                </a:gdLst>
                <a:ahLst/>
                <a:cxnLst>
                  <a:cxn ang="0">
                    <a:pos x="connsiteX0" y="connsiteY0"/>
                  </a:cxn>
                  <a:cxn ang="0">
                    <a:pos x="connsiteX1" y="connsiteY1"/>
                  </a:cxn>
                  <a:cxn ang="0">
                    <a:pos x="connsiteX2" y="connsiteY2"/>
                  </a:cxn>
                </a:cxnLst>
                <a:rect l="l" t="t" r="r" b="b"/>
                <a:pathLst>
                  <a:path w="278951" h="162161">
                    <a:moveTo>
                      <a:pt x="0" y="151056"/>
                    </a:moveTo>
                    <a:cubicBezTo>
                      <a:pt x="0" y="151056"/>
                      <a:pt x="49518" y="-51693"/>
                      <a:pt x="278952" y="12594"/>
                    </a:cubicBezTo>
                    <a:cubicBezTo>
                      <a:pt x="278952" y="12594"/>
                      <a:pt x="222832" y="210398"/>
                      <a:pt x="0" y="151056"/>
                    </a:cubicBezTo>
                    <a:close/>
                  </a:path>
                </a:pathLst>
              </a:custGeom>
              <a:noFill/>
              <a:ln w="16501" cap="rnd">
                <a:solidFill>
                  <a:srgbClr val="000000"/>
                </a:solidFill>
                <a:prstDash val="solid"/>
                <a:round/>
              </a:ln>
            </p:spPr>
            <p:txBody>
              <a:bodyPr rtlCol="0" anchor="ctr"/>
              <a:lstStyle/>
              <a:p>
                <a:endParaRPr lang="en-US" sz="1799"/>
              </a:p>
            </p:txBody>
          </p:sp>
          <p:sp>
            <p:nvSpPr>
              <p:cNvPr id="136" name="Freeform 1197">
                <a:extLst>
                  <a:ext uri="{FF2B5EF4-FFF2-40B4-BE49-F238E27FC236}">
                    <a16:creationId xmlns:a16="http://schemas.microsoft.com/office/drawing/2014/main" id="{A9AFADC8-1177-1A8B-5818-55EF5AD17E62}"/>
                  </a:ext>
                </a:extLst>
              </p:cNvPr>
              <p:cNvSpPr/>
              <p:nvPr/>
            </p:nvSpPr>
            <p:spPr>
              <a:xfrm>
                <a:off x="13409519" y="3969104"/>
                <a:ext cx="278952" cy="138462"/>
              </a:xfrm>
              <a:custGeom>
                <a:avLst/>
                <a:gdLst>
                  <a:gd name="connsiteX0" fmla="*/ 278952 w 278952"/>
                  <a:gd name="connsiteY0" fmla="*/ 0 h 138462"/>
                  <a:gd name="connsiteX1" fmla="*/ 0 w 278952"/>
                  <a:gd name="connsiteY1" fmla="*/ 138463 h 138462"/>
                </a:gdLst>
                <a:ahLst/>
                <a:cxnLst>
                  <a:cxn ang="0">
                    <a:pos x="connsiteX0" y="connsiteY0"/>
                  </a:cxn>
                  <a:cxn ang="0">
                    <a:pos x="connsiteX1" y="connsiteY1"/>
                  </a:cxn>
                </a:cxnLst>
                <a:rect l="l" t="t" r="r" b="b"/>
                <a:pathLst>
                  <a:path w="278952" h="138462">
                    <a:moveTo>
                      <a:pt x="278952" y="0"/>
                    </a:moveTo>
                    <a:lnTo>
                      <a:pt x="0" y="138463"/>
                    </a:lnTo>
                  </a:path>
                </a:pathLst>
              </a:custGeom>
              <a:ln w="16501" cap="rnd">
                <a:solidFill>
                  <a:srgbClr val="000000"/>
                </a:solidFill>
                <a:prstDash val="solid"/>
                <a:round/>
              </a:ln>
            </p:spPr>
            <p:txBody>
              <a:bodyPr rtlCol="0" anchor="ctr"/>
              <a:lstStyle/>
              <a:p>
                <a:endParaRPr lang="en-US" sz="1799"/>
              </a:p>
            </p:txBody>
          </p:sp>
          <p:grpSp>
            <p:nvGrpSpPr>
              <p:cNvPr id="137" name="Graphic 503">
                <a:extLst>
                  <a:ext uri="{FF2B5EF4-FFF2-40B4-BE49-F238E27FC236}">
                    <a16:creationId xmlns:a16="http://schemas.microsoft.com/office/drawing/2014/main" id="{B6C9C911-3BAB-8D16-1AF2-8BD665D252B3}"/>
                  </a:ext>
                </a:extLst>
              </p:cNvPr>
              <p:cNvGrpSpPr/>
              <p:nvPr/>
            </p:nvGrpSpPr>
            <p:grpSpPr>
              <a:xfrm>
                <a:off x="13185037" y="4244381"/>
                <a:ext cx="260795" cy="257144"/>
                <a:chOff x="13185037" y="4244381"/>
                <a:chExt cx="260795" cy="257144"/>
              </a:xfrm>
              <a:noFill/>
            </p:grpSpPr>
            <p:sp>
              <p:nvSpPr>
                <p:cNvPr id="138" name="Freeform 1199">
                  <a:extLst>
                    <a:ext uri="{FF2B5EF4-FFF2-40B4-BE49-F238E27FC236}">
                      <a16:creationId xmlns:a16="http://schemas.microsoft.com/office/drawing/2014/main" id="{9919AB70-D136-85C7-6E1F-5C79DD55DF97}"/>
                    </a:ext>
                  </a:extLst>
                </p:cNvPr>
                <p:cNvSpPr/>
                <p:nvPr/>
              </p:nvSpPr>
              <p:spPr>
                <a:xfrm>
                  <a:off x="13226302" y="4244381"/>
                  <a:ext cx="219530" cy="257144"/>
                </a:xfrm>
                <a:custGeom>
                  <a:avLst/>
                  <a:gdLst>
                    <a:gd name="connsiteX0" fmla="*/ 214579 w 219530"/>
                    <a:gd name="connsiteY0" fmla="*/ 224177 h 257144"/>
                    <a:gd name="connsiteX1" fmla="*/ 128747 w 219530"/>
                    <a:gd name="connsiteY1" fmla="*/ 257145 h 257144"/>
                    <a:gd name="connsiteX2" fmla="*/ 0 w 219530"/>
                    <a:gd name="connsiteY2" fmla="*/ 128572 h 257144"/>
                    <a:gd name="connsiteX3" fmla="*/ 128747 w 219530"/>
                    <a:gd name="connsiteY3" fmla="*/ 0 h 257144"/>
                    <a:gd name="connsiteX4" fmla="*/ 219530 w 219530"/>
                    <a:gd name="connsiteY4" fmla="*/ 37912 h 25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530" h="257144">
                      <a:moveTo>
                        <a:pt x="214579" y="224177"/>
                      </a:moveTo>
                      <a:cubicBezTo>
                        <a:pt x="191471" y="243958"/>
                        <a:pt x="161759" y="257145"/>
                        <a:pt x="128747" y="257145"/>
                      </a:cubicBezTo>
                      <a:cubicBezTo>
                        <a:pt x="57771" y="257145"/>
                        <a:pt x="0" y="199452"/>
                        <a:pt x="0" y="128572"/>
                      </a:cubicBezTo>
                      <a:cubicBezTo>
                        <a:pt x="0" y="57693"/>
                        <a:pt x="57771" y="0"/>
                        <a:pt x="128747" y="0"/>
                      </a:cubicBezTo>
                      <a:cubicBezTo>
                        <a:pt x="199724" y="0"/>
                        <a:pt x="196422" y="14835"/>
                        <a:pt x="219530" y="37912"/>
                      </a:cubicBezTo>
                    </a:path>
                  </a:pathLst>
                </a:custGeom>
                <a:noFill/>
                <a:ln w="16501" cap="rnd">
                  <a:solidFill>
                    <a:srgbClr val="000000"/>
                  </a:solidFill>
                  <a:prstDash val="solid"/>
                  <a:round/>
                </a:ln>
              </p:spPr>
              <p:txBody>
                <a:bodyPr rtlCol="0" anchor="ctr"/>
                <a:lstStyle/>
                <a:p>
                  <a:endParaRPr lang="en-US" sz="1799"/>
                </a:p>
              </p:txBody>
            </p:sp>
            <p:sp>
              <p:nvSpPr>
                <p:cNvPr id="139" name="Freeform 1200">
                  <a:extLst>
                    <a:ext uri="{FF2B5EF4-FFF2-40B4-BE49-F238E27FC236}">
                      <a16:creationId xmlns:a16="http://schemas.microsoft.com/office/drawing/2014/main" id="{344A06FD-E648-A3EF-11F8-66256B8DAA3B}"/>
                    </a:ext>
                  </a:extLst>
                </p:cNvPr>
                <p:cNvSpPr/>
                <p:nvPr/>
              </p:nvSpPr>
              <p:spPr>
                <a:xfrm>
                  <a:off x="13185037" y="4349877"/>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sp>
              <p:nvSpPr>
                <p:cNvPr id="140" name="Freeform 1201">
                  <a:extLst>
                    <a:ext uri="{FF2B5EF4-FFF2-40B4-BE49-F238E27FC236}">
                      <a16:creationId xmlns:a16="http://schemas.microsoft.com/office/drawing/2014/main" id="{25237594-36E7-31D2-AB24-B27973695733}"/>
                    </a:ext>
                  </a:extLst>
                </p:cNvPr>
                <p:cNvSpPr/>
                <p:nvPr/>
              </p:nvSpPr>
              <p:spPr>
                <a:xfrm>
                  <a:off x="13185037" y="4399328"/>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grpSp>
        </p:grpSp>
      </p:grpSp>
      <p:grpSp>
        <p:nvGrpSpPr>
          <p:cNvPr id="149" name="Graphic 503">
            <a:extLst>
              <a:ext uri="{FF2B5EF4-FFF2-40B4-BE49-F238E27FC236}">
                <a16:creationId xmlns:a16="http://schemas.microsoft.com/office/drawing/2014/main" id="{E23E8774-2F58-DB3E-E99C-B4153719E3BF}"/>
              </a:ext>
            </a:extLst>
          </p:cNvPr>
          <p:cNvGrpSpPr/>
          <p:nvPr/>
        </p:nvGrpSpPr>
        <p:grpSpPr>
          <a:xfrm>
            <a:off x="4182422" y="1326717"/>
            <a:ext cx="540000" cy="540000"/>
            <a:chOff x="12846663" y="3911411"/>
            <a:chExt cx="1023375" cy="1130779"/>
          </a:xfrm>
          <a:noFill/>
        </p:grpSpPr>
        <p:grpSp>
          <p:nvGrpSpPr>
            <p:cNvPr id="150" name="Graphic 503">
              <a:extLst>
                <a:ext uri="{FF2B5EF4-FFF2-40B4-BE49-F238E27FC236}">
                  <a16:creationId xmlns:a16="http://schemas.microsoft.com/office/drawing/2014/main" id="{7E899CFE-C94A-079F-2052-071253FA6F81}"/>
                </a:ext>
              </a:extLst>
            </p:cNvPr>
            <p:cNvGrpSpPr/>
            <p:nvPr/>
          </p:nvGrpSpPr>
          <p:grpSpPr>
            <a:xfrm>
              <a:off x="12846663" y="4242607"/>
              <a:ext cx="1023375" cy="799582"/>
              <a:chOff x="12846663" y="4242607"/>
              <a:chExt cx="1023375" cy="799582"/>
            </a:xfrm>
            <a:noFill/>
          </p:grpSpPr>
          <p:grpSp>
            <p:nvGrpSpPr>
              <p:cNvPr id="161" name="Graphic 503">
                <a:extLst>
                  <a:ext uri="{FF2B5EF4-FFF2-40B4-BE49-F238E27FC236}">
                    <a16:creationId xmlns:a16="http://schemas.microsoft.com/office/drawing/2014/main" id="{EF023A09-9A33-94E4-358C-332201814296}"/>
                  </a:ext>
                </a:extLst>
              </p:cNvPr>
              <p:cNvGrpSpPr/>
              <p:nvPr/>
            </p:nvGrpSpPr>
            <p:grpSpPr>
              <a:xfrm>
                <a:off x="13409519" y="4242607"/>
                <a:ext cx="460518" cy="799582"/>
                <a:chOff x="13409519" y="4242607"/>
                <a:chExt cx="460518" cy="799582"/>
              </a:xfrm>
              <a:noFill/>
            </p:grpSpPr>
            <p:sp>
              <p:nvSpPr>
                <p:cNvPr id="166" name="Freeform 1185">
                  <a:extLst>
                    <a:ext uri="{FF2B5EF4-FFF2-40B4-BE49-F238E27FC236}">
                      <a16:creationId xmlns:a16="http://schemas.microsoft.com/office/drawing/2014/main" id="{32E79848-AC75-F058-C879-FEB46AD3FDB4}"/>
                    </a:ext>
                  </a:extLst>
                </p:cNvPr>
                <p:cNvSpPr/>
                <p:nvPr/>
              </p:nvSpPr>
              <p:spPr>
                <a:xfrm>
                  <a:off x="13423395" y="4242607"/>
                  <a:ext cx="446643" cy="674307"/>
                </a:xfrm>
                <a:custGeom>
                  <a:avLst/>
                  <a:gdLst>
                    <a:gd name="connsiteX0" fmla="*/ 220510 w 446643"/>
                    <a:gd name="connsiteY0" fmla="*/ 674307 h 674307"/>
                    <a:gd name="connsiteX1" fmla="*/ 430137 w 446643"/>
                    <a:gd name="connsiteY1" fmla="*/ 463317 h 674307"/>
                    <a:gd name="connsiteX2" fmla="*/ 446643 w 446643"/>
                    <a:gd name="connsiteY2" fmla="*/ 425404 h 674307"/>
                    <a:gd name="connsiteX3" fmla="*/ 446643 w 446643"/>
                    <a:gd name="connsiteY3" fmla="*/ 29796 h 674307"/>
                    <a:gd name="connsiteX4" fmla="*/ 415282 w 446643"/>
                    <a:gd name="connsiteY4" fmla="*/ 126 h 674307"/>
                    <a:gd name="connsiteX5" fmla="*/ 334402 w 446643"/>
                    <a:gd name="connsiteY5" fmla="*/ 112214 h 674307"/>
                    <a:gd name="connsiteX6" fmla="*/ 306342 w 446643"/>
                    <a:gd name="connsiteY6" fmla="*/ 331447 h 674307"/>
                    <a:gd name="connsiteX7" fmla="*/ 240317 w 446643"/>
                    <a:gd name="connsiteY7" fmla="*/ 349579 h 674307"/>
                    <a:gd name="connsiteX8" fmla="*/ 166040 w 446643"/>
                    <a:gd name="connsiteY8" fmla="*/ 423755 h 674307"/>
                    <a:gd name="connsiteX9" fmla="*/ 37293 w 446643"/>
                    <a:gd name="connsiteY9" fmla="*/ 483097 h 674307"/>
                    <a:gd name="connsiteX10" fmla="*/ 4281 w 446643"/>
                    <a:gd name="connsiteY10" fmla="*/ 674307 h 674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643" h="674307">
                      <a:moveTo>
                        <a:pt x="220510" y="674307"/>
                      </a:moveTo>
                      <a:lnTo>
                        <a:pt x="430137" y="463317"/>
                      </a:lnTo>
                      <a:cubicBezTo>
                        <a:pt x="440041" y="453426"/>
                        <a:pt x="446643" y="438591"/>
                        <a:pt x="446643" y="425404"/>
                      </a:cubicBezTo>
                      <a:lnTo>
                        <a:pt x="446643" y="29796"/>
                      </a:lnTo>
                      <a:cubicBezTo>
                        <a:pt x="446643" y="13312"/>
                        <a:pt x="433438" y="-1523"/>
                        <a:pt x="415282" y="126"/>
                      </a:cubicBezTo>
                      <a:cubicBezTo>
                        <a:pt x="380619" y="1774"/>
                        <a:pt x="347607" y="39686"/>
                        <a:pt x="334402" y="112214"/>
                      </a:cubicBezTo>
                      <a:lnTo>
                        <a:pt x="306342" y="331447"/>
                      </a:lnTo>
                      <a:cubicBezTo>
                        <a:pt x="281583" y="329799"/>
                        <a:pt x="255173" y="334744"/>
                        <a:pt x="240317" y="349579"/>
                      </a:cubicBezTo>
                      <a:lnTo>
                        <a:pt x="166040" y="423755"/>
                      </a:lnTo>
                      <a:cubicBezTo>
                        <a:pt x="98366" y="436943"/>
                        <a:pt x="73607" y="446833"/>
                        <a:pt x="37293" y="483097"/>
                      </a:cubicBezTo>
                      <a:cubicBezTo>
                        <a:pt x="-7273" y="527603"/>
                        <a:pt x="-2322" y="586944"/>
                        <a:pt x="4281" y="674307"/>
                      </a:cubicBezTo>
                    </a:path>
                  </a:pathLst>
                </a:custGeom>
                <a:noFill/>
                <a:ln w="16501" cap="rnd">
                  <a:solidFill>
                    <a:srgbClr val="000000"/>
                  </a:solidFill>
                  <a:prstDash val="solid"/>
                  <a:round/>
                </a:ln>
              </p:spPr>
              <p:txBody>
                <a:bodyPr rtlCol="0" anchor="ctr"/>
                <a:lstStyle/>
                <a:p>
                  <a:endParaRPr lang="en-US" sz="1799"/>
                </a:p>
              </p:txBody>
            </p:sp>
            <p:sp>
              <p:nvSpPr>
                <p:cNvPr id="167" name="Freeform 1186">
                  <a:extLst>
                    <a:ext uri="{FF2B5EF4-FFF2-40B4-BE49-F238E27FC236}">
                      <a16:creationId xmlns:a16="http://schemas.microsoft.com/office/drawing/2014/main" id="{3ECE5796-2B63-BABC-1068-C5FBBD09D47D}"/>
                    </a:ext>
                  </a:extLst>
                </p:cNvPr>
                <p:cNvSpPr/>
                <p:nvPr/>
              </p:nvSpPr>
              <p:spPr>
                <a:xfrm>
                  <a:off x="13409519" y="4916915"/>
                  <a:ext cx="292157" cy="125275"/>
                </a:xfrm>
                <a:custGeom>
                  <a:avLst/>
                  <a:gdLst>
                    <a:gd name="connsiteX0" fmla="*/ 0 w 292157"/>
                    <a:gd name="connsiteY0" fmla="*/ 0 h 125275"/>
                    <a:gd name="connsiteX1" fmla="*/ 292158 w 292157"/>
                    <a:gd name="connsiteY1" fmla="*/ 0 h 125275"/>
                    <a:gd name="connsiteX2" fmla="*/ 292158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8" y="0"/>
                      </a:lnTo>
                      <a:lnTo>
                        <a:pt x="292158"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168" name="Freeform 1187">
                  <a:extLst>
                    <a:ext uri="{FF2B5EF4-FFF2-40B4-BE49-F238E27FC236}">
                      <a16:creationId xmlns:a16="http://schemas.microsoft.com/office/drawing/2014/main" id="{3BF6FBA1-E41F-ACF6-AFD1-248DCB51BA12}"/>
                    </a:ext>
                  </a:extLst>
                </p:cNvPr>
                <p:cNvSpPr/>
                <p:nvPr/>
              </p:nvSpPr>
              <p:spPr>
                <a:xfrm>
                  <a:off x="13642255" y="4574055"/>
                  <a:ext cx="135104" cy="174726"/>
                </a:xfrm>
                <a:custGeom>
                  <a:avLst/>
                  <a:gdLst>
                    <a:gd name="connsiteX0" fmla="*/ 89133 w 135104"/>
                    <a:gd name="connsiteY0" fmla="*/ 0 h 174726"/>
                    <a:gd name="connsiteX1" fmla="*/ 115542 w 135104"/>
                    <a:gd name="connsiteY1" fmla="*/ 8242 h 174726"/>
                    <a:gd name="connsiteX2" fmla="*/ 130398 w 135104"/>
                    <a:gd name="connsiteY2" fmla="*/ 44506 h 174726"/>
                    <a:gd name="connsiteX3" fmla="*/ 0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89133" y="0"/>
                      </a:moveTo>
                      <a:cubicBezTo>
                        <a:pt x="99036" y="0"/>
                        <a:pt x="107289" y="3296"/>
                        <a:pt x="115542" y="8242"/>
                      </a:cubicBezTo>
                      <a:cubicBezTo>
                        <a:pt x="130398" y="14835"/>
                        <a:pt x="141952" y="31319"/>
                        <a:pt x="130398" y="44506"/>
                      </a:cubicBezTo>
                      <a:lnTo>
                        <a:pt x="0" y="174726"/>
                      </a:lnTo>
                    </a:path>
                  </a:pathLst>
                </a:custGeom>
                <a:noFill/>
                <a:ln w="16501" cap="rnd">
                  <a:solidFill>
                    <a:srgbClr val="000000"/>
                  </a:solidFill>
                  <a:prstDash val="solid"/>
                  <a:round/>
                </a:ln>
              </p:spPr>
              <p:txBody>
                <a:bodyPr rtlCol="0" anchor="ctr"/>
                <a:lstStyle/>
                <a:p>
                  <a:endParaRPr lang="en-US" sz="1799"/>
                </a:p>
              </p:txBody>
            </p:sp>
          </p:grpSp>
          <p:grpSp>
            <p:nvGrpSpPr>
              <p:cNvPr id="162" name="Graphic 503">
                <a:extLst>
                  <a:ext uri="{FF2B5EF4-FFF2-40B4-BE49-F238E27FC236}">
                    <a16:creationId xmlns:a16="http://schemas.microsoft.com/office/drawing/2014/main" id="{14619D59-A9FF-3FAB-86CE-CEFDE98A75F5}"/>
                  </a:ext>
                </a:extLst>
              </p:cNvPr>
              <p:cNvGrpSpPr/>
              <p:nvPr/>
            </p:nvGrpSpPr>
            <p:grpSpPr>
              <a:xfrm>
                <a:off x="12846663" y="4242733"/>
                <a:ext cx="462169" cy="799457"/>
                <a:chOff x="12846663" y="4242733"/>
                <a:chExt cx="462169" cy="799457"/>
              </a:xfrm>
              <a:noFill/>
            </p:grpSpPr>
            <p:sp>
              <p:nvSpPr>
                <p:cNvPr id="163" name="Freeform 1189">
                  <a:extLst>
                    <a:ext uri="{FF2B5EF4-FFF2-40B4-BE49-F238E27FC236}">
                      <a16:creationId xmlns:a16="http://schemas.microsoft.com/office/drawing/2014/main" id="{8FAFB325-EA42-4755-6997-0A14195D4A3D}"/>
                    </a:ext>
                  </a:extLst>
                </p:cNvPr>
                <p:cNvSpPr/>
                <p:nvPr/>
              </p:nvSpPr>
              <p:spPr>
                <a:xfrm>
                  <a:off x="12846663" y="4242733"/>
                  <a:ext cx="446280" cy="674181"/>
                </a:xfrm>
                <a:custGeom>
                  <a:avLst/>
                  <a:gdLst>
                    <a:gd name="connsiteX0" fmla="*/ 442362 w 446280"/>
                    <a:gd name="connsiteY0" fmla="*/ 670885 h 674181"/>
                    <a:gd name="connsiteX1" fmla="*/ 409350 w 446280"/>
                    <a:gd name="connsiteY1" fmla="*/ 482971 h 674181"/>
                    <a:gd name="connsiteX2" fmla="*/ 280603 w 446280"/>
                    <a:gd name="connsiteY2" fmla="*/ 423630 h 674181"/>
                    <a:gd name="connsiteX3" fmla="*/ 206326 w 446280"/>
                    <a:gd name="connsiteY3" fmla="*/ 349453 h 674181"/>
                    <a:gd name="connsiteX4" fmla="*/ 140301 w 446280"/>
                    <a:gd name="connsiteY4" fmla="*/ 331322 h 674181"/>
                    <a:gd name="connsiteX5" fmla="*/ 112241 w 446280"/>
                    <a:gd name="connsiteY5" fmla="*/ 112089 h 674181"/>
                    <a:gd name="connsiteX6" fmla="*/ 31362 w 446280"/>
                    <a:gd name="connsiteY6" fmla="*/ 0 h 674181"/>
                    <a:gd name="connsiteX7" fmla="*/ 0 w 446280"/>
                    <a:gd name="connsiteY7" fmla="*/ 29670 h 674181"/>
                    <a:gd name="connsiteX8" fmla="*/ 0 w 446280"/>
                    <a:gd name="connsiteY8" fmla="*/ 425278 h 674181"/>
                    <a:gd name="connsiteX9" fmla="*/ 16506 w 446280"/>
                    <a:gd name="connsiteY9" fmla="*/ 463191 h 674181"/>
                    <a:gd name="connsiteX10" fmla="*/ 226133 w 446280"/>
                    <a:gd name="connsiteY10" fmla="*/ 674182 h 674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280" h="674181">
                      <a:moveTo>
                        <a:pt x="442362" y="670885"/>
                      </a:moveTo>
                      <a:cubicBezTo>
                        <a:pt x="448965" y="585170"/>
                        <a:pt x="452266" y="525829"/>
                        <a:pt x="409350" y="482971"/>
                      </a:cubicBezTo>
                      <a:cubicBezTo>
                        <a:pt x="373037" y="446707"/>
                        <a:pt x="348278" y="438465"/>
                        <a:pt x="280603" y="423630"/>
                      </a:cubicBezTo>
                      <a:lnTo>
                        <a:pt x="206326" y="349453"/>
                      </a:lnTo>
                      <a:cubicBezTo>
                        <a:pt x="191471" y="334618"/>
                        <a:pt x="165061" y="328025"/>
                        <a:pt x="140301" y="331322"/>
                      </a:cubicBezTo>
                      <a:lnTo>
                        <a:pt x="112241" y="112089"/>
                      </a:lnTo>
                      <a:cubicBezTo>
                        <a:pt x="99036" y="39561"/>
                        <a:pt x="66024" y="1648"/>
                        <a:pt x="31362" y="0"/>
                      </a:cubicBezTo>
                      <a:cubicBezTo>
                        <a:pt x="14856" y="0"/>
                        <a:pt x="0" y="13187"/>
                        <a:pt x="0" y="29670"/>
                      </a:cubicBezTo>
                      <a:lnTo>
                        <a:pt x="0" y="425278"/>
                      </a:lnTo>
                      <a:cubicBezTo>
                        <a:pt x="0" y="440113"/>
                        <a:pt x="6603" y="453301"/>
                        <a:pt x="16506" y="463191"/>
                      </a:cubicBezTo>
                      <a:lnTo>
                        <a:pt x="226133" y="674182"/>
                      </a:lnTo>
                    </a:path>
                  </a:pathLst>
                </a:custGeom>
                <a:noFill/>
                <a:ln w="16501" cap="rnd">
                  <a:solidFill>
                    <a:srgbClr val="000000"/>
                  </a:solidFill>
                  <a:prstDash val="solid"/>
                  <a:round/>
                </a:ln>
              </p:spPr>
              <p:txBody>
                <a:bodyPr rtlCol="0" anchor="ctr"/>
                <a:lstStyle/>
                <a:p>
                  <a:endParaRPr lang="en-US" sz="1799"/>
                </a:p>
              </p:txBody>
            </p:sp>
            <p:sp>
              <p:nvSpPr>
                <p:cNvPr id="164" name="Freeform 1190">
                  <a:extLst>
                    <a:ext uri="{FF2B5EF4-FFF2-40B4-BE49-F238E27FC236}">
                      <a16:creationId xmlns:a16="http://schemas.microsoft.com/office/drawing/2014/main" id="{2A8A2838-70AD-54BC-FE2E-6A850DBBE962}"/>
                    </a:ext>
                  </a:extLst>
                </p:cNvPr>
                <p:cNvSpPr/>
                <p:nvPr/>
              </p:nvSpPr>
              <p:spPr>
                <a:xfrm>
                  <a:off x="13016675" y="4916915"/>
                  <a:ext cx="292157" cy="125275"/>
                </a:xfrm>
                <a:custGeom>
                  <a:avLst/>
                  <a:gdLst>
                    <a:gd name="connsiteX0" fmla="*/ 0 w 292157"/>
                    <a:gd name="connsiteY0" fmla="*/ 0 h 125275"/>
                    <a:gd name="connsiteX1" fmla="*/ 292157 w 292157"/>
                    <a:gd name="connsiteY1" fmla="*/ 0 h 125275"/>
                    <a:gd name="connsiteX2" fmla="*/ 292157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7" y="0"/>
                      </a:lnTo>
                      <a:lnTo>
                        <a:pt x="292157"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165" name="Freeform 1191">
                  <a:extLst>
                    <a:ext uri="{FF2B5EF4-FFF2-40B4-BE49-F238E27FC236}">
                      <a16:creationId xmlns:a16="http://schemas.microsoft.com/office/drawing/2014/main" id="{DD98924D-DF17-43F6-6E08-0B01D954145D}"/>
                    </a:ext>
                  </a:extLst>
                </p:cNvPr>
                <p:cNvSpPr/>
                <p:nvPr/>
              </p:nvSpPr>
              <p:spPr>
                <a:xfrm>
                  <a:off x="12940992" y="4574055"/>
                  <a:ext cx="135104" cy="174726"/>
                </a:xfrm>
                <a:custGeom>
                  <a:avLst/>
                  <a:gdLst>
                    <a:gd name="connsiteX0" fmla="*/ 45972 w 135104"/>
                    <a:gd name="connsiteY0" fmla="*/ 0 h 174726"/>
                    <a:gd name="connsiteX1" fmla="*/ 19562 w 135104"/>
                    <a:gd name="connsiteY1" fmla="*/ 8242 h 174726"/>
                    <a:gd name="connsiteX2" fmla="*/ 4707 w 135104"/>
                    <a:gd name="connsiteY2" fmla="*/ 44506 h 174726"/>
                    <a:gd name="connsiteX3" fmla="*/ 135105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45972" y="0"/>
                      </a:moveTo>
                      <a:cubicBezTo>
                        <a:pt x="36068" y="0"/>
                        <a:pt x="27815" y="3296"/>
                        <a:pt x="19562" y="8242"/>
                      </a:cubicBezTo>
                      <a:cubicBezTo>
                        <a:pt x="4707" y="14835"/>
                        <a:pt x="-6848" y="31319"/>
                        <a:pt x="4707" y="44506"/>
                      </a:cubicBezTo>
                      <a:lnTo>
                        <a:pt x="135105" y="174726"/>
                      </a:lnTo>
                    </a:path>
                  </a:pathLst>
                </a:custGeom>
                <a:noFill/>
                <a:ln w="16501" cap="rnd">
                  <a:solidFill>
                    <a:srgbClr val="000000"/>
                  </a:solidFill>
                  <a:prstDash val="solid"/>
                  <a:round/>
                </a:ln>
              </p:spPr>
              <p:txBody>
                <a:bodyPr rtlCol="0" anchor="ctr"/>
                <a:lstStyle/>
                <a:p>
                  <a:endParaRPr lang="en-US" sz="1799"/>
                </a:p>
              </p:txBody>
            </p:sp>
          </p:grpSp>
        </p:grpSp>
        <p:grpSp>
          <p:nvGrpSpPr>
            <p:cNvPr id="151" name="Graphic 503">
              <a:extLst>
                <a:ext uri="{FF2B5EF4-FFF2-40B4-BE49-F238E27FC236}">
                  <a16:creationId xmlns:a16="http://schemas.microsoft.com/office/drawing/2014/main" id="{9B3931B5-C9D9-1756-EF94-4D3FADEC13AF}"/>
                </a:ext>
              </a:extLst>
            </p:cNvPr>
            <p:cNvGrpSpPr/>
            <p:nvPr/>
          </p:nvGrpSpPr>
          <p:grpSpPr>
            <a:xfrm>
              <a:off x="13086001" y="3911411"/>
              <a:ext cx="602471" cy="728577"/>
              <a:chOff x="13086001" y="3911411"/>
              <a:chExt cx="602471" cy="728577"/>
            </a:xfrm>
            <a:noFill/>
          </p:grpSpPr>
          <p:sp>
            <p:nvSpPr>
              <p:cNvPr id="152" name="Freeform 1193">
                <a:extLst>
                  <a:ext uri="{FF2B5EF4-FFF2-40B4-BE49-F238E27FC236}">
                    <a16:creationId xmlns:a16="http://schemas.microsoft.com/office/drawing/2014/main" id="{41477A17-BBF4-1187-6920-1D3C1EF4AE6A}"/>
                  </a:ext>
                </a:extLst>
              </p:cNvPr>
              <p:cNvSpPr/>
              <p:nvPr/>
            </p:nvSpPr>
            <p:spPr>
              <a:xfrm>
                <a:off x="13086001" y="4102622"/>
                <a:ext cx="538097" cy="537367"/>
              </a:xfrm>
              <a:custGeom>
                <a:avLst/>
                <a:gdLst>
                  <a:gd name="connsiteX0" fmla="*/ 538098 w 538097"/>
                  <a:gd name="connsiteY0" fmla="*/ 268684 h 537367"/>
                  <a:gd name="connsiteX1" fmla="*/ 269049 w 538097"/>
                  <a:gd name="connsiteY1" fmla="*/ 537367 h 537367"/>
                  <a:gd name="connsiteX2" fmla="*/ 1 w 538097"/>
                  <a:gd name="connsiteY2" fmla="*/ 268684 h 537367"/>
                  <a:gd name="connsiteX3" fmla="*/ 269049 w 538097"/>
                  <a:gd name="connsiteY3" fmla="*/ 0 h 537367"/>
                  <a:gd name="connsiteX4" fmla="*/ 538098 w 538097"/>
                  <a:gd name="connsiteY4" fmla="*/ 268684 h 5373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097" h="537367">
                    <a:moveTo>
                      <a:pt x="538098" y="268684"/>
                    </a:moveTo>
                    <a:cubicBezTo>
                      <a:pt x="538098" y="417073"/>
                      <a:pt x="417641" y="537367"/>
                      <a:pt x="269049" y="537367"/>
                    </a:cubicBezTo>
                    <a:cubicBezTo>
                      <a:pt x="120458" y="537367"/>
                      <a:pt x="1" y="417073"/>
                      <a:pt x="1" y="268684"/>
                    </a:cubicBezTo>
                    <a:cubicBezTo>
                      <a:pt x="1" y="120294"/>
                      <a:pt x="120458" y="0"/>
                      <a:pt x="269049" y="0"/>
                    </a:cubicBezTo>
                    <a:cubicBezTo>
                      <a:pt x="417641" y="0"/>
                      <a:pt x="538098" y="120294"/>
                      <a:pt x="538098" y="268684"/>
                    </a:cubicBezTo>
                    <a:close/>
                  </a:path>
                </a:pathLst>
              </a:custGeom>
              <a:noFill/>
              <a:ln w="16501" cap="rnd">
                <a:solidFill>
                  <a:srgbClr val="000000"/>
                </a:solidFill>
                <a:prstDash val="solid"/>
                <a:round/>
              </a:ln>
            </p:spPr>
            <p:txBody>
              <a:bodyPr rtlCol="0" anchor="ctr"/>
              <a:lstStyle/>
              <a:p>
                <a:endParaRPr lang="en-US" sz="1799"/>
              </a:p>
            </p:txBody>
          </p:sp>
          <p:sp>
            <p:nvSpPr>
              <p:cNvPr id="153" name="Freeform 1194">
                <a:extLst>
                  <a:ext uri="{FF2B5EF4-FFF2-40B4-BE49-F238E27FC236}">
                    <a16:creationId xmlns:a16="http://schemas.microsoft.com/office/drawing/2014/main" id="{285E37E0-3E42-B446-549B-FE42CAE117F3}"/>
                  </a:ext>
                </a:extLst>
              </p:cNvPr>
              <p:cNvSpPr/>
              <p:nvPr/>
            </p:nvSpPr>
            <p:spPr>
              <a:xfrm>
                <a:off x="13143772" y="4160315"/>
                <a:ext cx="422555" cy="421981"/>
              </a:xfrm>
              <a:custGeom>
                <a:avLst/>
                <a:gdLst>
                  <a:gd name="connsiteX0" fmla="*/ 422555 w 422555"/>
                  <a:gd name="connsiteY0" fmla="*/ 210991 h 421981"/>
                  <a:gd name="connsiteX1" fmla="*/ 211278 w 422555"/>
                  <a:gd name="connsiteY1" fmla="*/ 421981 h 421981"/>
                  <a:gd name="connsiteX2" fmla="*/ 1 w 422555"/>
                  <a:gd name="connsiteY2" fmla="*/ 210991 h 421981"/>
                  <a:gd name="connsiteX3" fmla="*/ 211278 w 422555"/>
                  <a:gd name="connsiteY3" fmla="*/ 0 h 421981"/>
                  <a:gd name="connsiteX4" fmla="*/ 422555 w 422555"/>
                  <a:gd name="connsiteY4" fmla="*/ 210991 h 421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555" h="421981">
                    <a:moveTo>
                      <a:pt x="422555" y="210991"/>
                    </a:moveTo>
                    <a:cubicBezTo>
                      <a:pt x="422555" y="327518"/>
                      <a:pt x="327963" y="421981"/>
                      <a:pt x="211278" y="421981"/>
                    </a:cubicBezTo>
                    <a:cubicBezTo>
                      <a:pt x="94592" y="421981"/>
                      <a:pt x="1" y="327518"/>
                      <a:pt x="1" y="210991"/>
                    </a:cubicBezTo>
                    <a:cubicBezTo>
                      <a:pt x="1" y="94464"/>
                      <a:pt x="94593" y="0"/>
                      <a:pt x="211278" y="0"/>
                    </a:cubicBezTo>
                    <a:cubicBezTo>
                      <a:pt x="327964" y="0"/>
                      <a:pt x="422555" y="94464"/>
                      <a:pt x="422555" y="210991"/>
                    </a:cubicBezTo>
                    <a:close/>
                  </a:path>
                </a:pathLst>
              </a:custGeom>
              <a:solidFill>
                <a:srgbClr val="FFC000"/>
              </a:solidFill>
              <a:ln w="16501" cap="rnd">
                <a:solidFill>
                  <a:srgbClr val="000000"/>
                </a:solidFill>
                <a:prstDash val="solid"/>
                <a:round/>
              </a:ln>
            </p:spPr>
            <p:txBody>
              <a:bodyPr rtlCol="0" anchor="ctr"/>
              <a:lstStyle/>
              <a:p>
                <a:endParaRPr lang="en-US" sz="1799" dirty="0"/>
              </a:p>
            </p:txBody>
          </p:sp>
          <p:sp>
            <p:nvSpPr>
              <p:cNvPr id="154" name="Freeform 1195">
                <a:extLst>
                  <a:ext uri="{FF2B5EF4-FFF2-40B4-BE49-F238E27FC236}">
                    <a16:creationId xmlns:a16="http://schemas.microsoft.com/office/drawing/2014/main" id="{A32899A8-6AC6-DD6F-1328-D928A7D61B8D}"/>
                  </a:ext>
                </a:extLst>
              </p:cNvPr>
              <p:cNvSpPr/>
              <p:nvPr/>
            </p:nvSpPr>
            <p:spPr>
              <a:xfrm>
                <a:off x="13221350" y="3911411"/>
                <a:ext cx="188169" cy="196155"/>
              </a:xfrm>
              <a:custGeom>
                <a:avLst/>
                <a:gdLst>
                  <a:gd name="connsiteX0" fmla="*/ 0 w 188169"/>
                  <a:gd name="connsiteY0" fmla="*/ 0 h 196155"/>
                  <a:gd name="connsiteX1" fmla="*/ 188169 w 188169"/>
                  <a:gd name="connsiteY1" fmla="*/ 196155 h 196155"/>
                </a:gdLst>
                <a:ahLst/>
                <a:cxnLst>
                  <a:cxn ang="0">
                    <a:pos x="connsiteX0" y="connsiteY0"/>
                  </a:cxn>
                  <a:cxn ang="0">
                    <a:pos x="connsiteX1" y="connsiteY1"/>
                  </a:cxn>
                </a:cxnLst>
                <a:rect l="l" t="t" r="r" b="b"/>
                <a:pathLst>
                  <a:path w="188169" h="196155">
                    <a:moveTo>
                      <a:pt x="0" y="0"/>
                    </a:moveTo>
                    <a:cubicBezTo>
                      <a:pt x="0" y="0"/>
                      <a:pt x="3301" y="168134"/>
                      <a:pt x="188169" y="196155"/>
                    </a:cubicBezTo>
                  </a:path>
                </a:pathLst>
              </a:custGeom>
              <a:noFill/>
              <a:ln w="16501" cap="rnd">
                <a:solidFill>
                  <a:srgbClr val="000000"/>
                </a:solidFill>
                <a:prstDash val="solid"/>
                <a:round/>
              </a:ln>
            </p:spPr>
            <p:txBody>
              <a:bodyPr rtlCol="0" anchor="ctr"/>
              <a:lstStyle/>
              <a:p>
                <a:endParaRPr lang="en-US" sz="1799"/>
              </a:p>
            </p:txBody>
          </p:sp>
          <p:sp>
            <p:nvSpPr>
              <p:cNvPr id="155" name="Freeform 1196">
                <a:extLst>
                  <a:ext uri="{FF2B5EF4-FFF2-40B4-BE49-F238E27FC236}">
                    <a16:creationId xmlns:a16="http://schemas.microsoft.com/office/drawing/2014/main" id="{4C739FDB-BF18-17D0-AD84-E030F5F2BF45}"/>
                  </a:ext>
                </a:extLst>
              </p:cNvPr>
              <p:cNvSpPr/>
              <p:nvPr/>
            </p:nvSpPr>
            <p:spPr>
              <a:xfrm>
                <a:off x="13409520" y="3956510"/>
                <a:ext cx="278951" cy="162161"/>
              </a:xfrm>
              <a:custGeom>
                <a:avLst/>
                <a:gdLst>
                  <a:gd name="connsiteX0" fmla="*/ 0 w 278951"/>
                  <a:gd name="connsiteY0" fmla="*/ 151056 h 162161"/>
                  <a:gd name="connsiteX1" fmla="*/ 278952 w 278951"/>
                  <a:gd name="connsiteY1" fmla="*/ 12594 h 162161"/>
                  <a:gd name="connsiteX2" fmla="*/ 0 w 278951"/>
                  <a:gd name="connsiteY2" fmla="*/ 151056 h 162161"/>
                </a:gdLst>
                <a:ahLst/>
                <a:cxnLst>
                  <a:cxn ang="0">
                    <a:pos x="connsiteX0" y="connsiteY0"/>
                  </a:cxn>
                  <a:cxn ang="0">
                    <a:pos x="connsiteX1" y="connsiteY1"/>
                  </a:cxn>
                  <a:cxn ang="0">
                    <a:pos x="connsiteX2" y="connsiteY2"/>
                  </a:cxn>
                </a:cxnLst>
                <a:rect l="l" t="t" r="r" b="b"/>
                <a:pathLst>
                  <a:path w="278951" h="162161">
                    <a:moveTo>
                      <a:pt x="0" y="151056"/>
                    </a:moveTo>
                    <a:cubicBezTo>
                      <a:pt x="0" y="151056"/>
                      <a:pt x="49518" y="-51693"/>
                      <a:pt x="278952" y="12594"/>
                    </a:cubicBezTo>
                    <a:cubicBezTo>
                      <a:pt x="278952" y="12594"/>
                      <a:pt x="222832" y="210398"/>
                      <a:pt x="0" y="151056"/>
                    </a:cubicBezTo>
                    <a:close/>
                  </a:path>
                </a:pathLst>
              </a:custGeom>
              <a:noFill/>
              <a:ln w="16501" cap="rnd">
                <a:solidFill>
                  <a:srgbClr val="000000"/>
                </a:solidFill>
                <a:prstDash val="solid"/>
                <a:round/>
              </a:ln>
            </p:spPr>
            <p:txBody>
              <a:bodyPr rtlCol="0" anchor="ctr"/>
              <a:lstStyle/>
              <a:p>
                <a:endParaRPr lang="en-US" sz="1799"/>
              </a:p>
            </p:txBody>
          </p:sp>
          <p:sp>
            <p:nvSpPr>
              <p:cNvPr id="156" name="Freeform 1197">
                <a:extLst>
                  <a:ext uri="{FF2B5EF4-FFF2-40B4-BE49-F238E27FC236}">
                    <a16:creationId xmlns:a16="http://schemas.microsoft.com/office/drawing/2014/main" id="{2CBC625D-CDB8-F63C-5CB1-E277851EC9D9}"/>
                  </a:ext>
                </a:extLst>
              </p:cNvPr>
              <p:cNvSpPr/>
              <p:nvPr/>
            </p:nvSpPr>
            <p:spPr>
              <a:xfrm>
                <a:off x="13409519" y="3969104"/>
                <a:ext cx="278952" cy="138462"/>
              </a:xfrm>
              <a:custGeom>
                <a:avLst/>
                <a:gdLst>
                  <a:gd name="connsiteX0" fmla="*/ 278952 w 278952"/>
                  <a:gd name="connsiteY0" fmla="*/ 0 h 138462"/>
                  <a:gd name="connsiteX1" fmla="*/ 0 w 278952"/>
                  <a:gd name="connsiteY1" fmla="*/ 138463 h 138462"/>
                </a:gdLst>
                <a:ahLst/>
                <a:cxnLst>
                  <a:cxn ang="0">
                    <a:pos x="connsiteX0" y="connsiteY0"/>
                  </a:cxn>
                  <a:cxn ang="0">
                    <a:pos x="connsiteX1" y="connsiteY1"/>
                  </a:cxn>
                </a:cxnLst>
                <a:rect l="l" t="t" r="r" b="b"/>
                <a:pathLst>
                  <a:path w="278952" h="138462">
                    <a:moveTo>
                      <a:pt x="278952" y="0"/>
                    </a:moveTo>
                    <a:lnTo>
                      <a:pt x="0" y="138463"/>
                    </a:lnTo>
                  </a:path>
                </a:pathLst>
              </a:custGeom>
              <a:ln w="16501" cap="rnd">
                <a:solidFill>
                  <a:srgbClr val="000000"/>
                </a:solidFill>
                <a:prstDash val="solid"/>
                <a:round/>
              </a:ln>
            </p:spPr>
            <p:txBody>
              <a:bodyPr rtlCol="0" anchor="ctr"/>
              <a:lstStyle/>
              <a:p>
                <a:endParaRPr lang="en-US" sz="1799"/>
              </a:p>
            </p:txBody>
          </p:sp>
          <p:grpSp>
            <p:nvGrpSpPr>
              <p:cNvPr id="157" name="Graphic 503">
                <a:extLst>
                  <a:ext uri="{FF2B5EF4-FFF2-40B4-BE49-F238E27FC236}">
                    <a16:creationId xmlns:a16="http://schemas.microsoft.com/office/drawing/2014/main" id="{40BB33E0-46E9-5EEF-82A6-E7C41A6505BA}"/>
                  </a:ext>
                </a:extLst>
              </p:cNvPr>
              <p:cNvGrpSpPr/>
              <p:nvPr/>
            </p:nvGrpSpPr>
            <p:grpSpPr>
              <a:xfrm>
                <a:off x="13185037" y="4244381"/>
                <a:ext cx="260795" cy="257144"/>
                <a:chOff x="13185037" y="4244381"/>
                <a:chExt cx="260795" cy="257144"/>
              </a:xfrm>
              <a:noFill/>
            </p:grpSpPr>
            <p:sp>
              <p:nvSpPr>
                <p:cNvPr id="158" name="Freeform 1199">
                  <a:extLst>
                    <a:ext uri="{FF2B5EF4-FFF2-40B4-BE49-F238E27FC236}">
                      <a16:creationId xmlns:a16="http://schemas.microsoft.com/office/drawing/2014/main" id="{CB81D4DA-632B-4E69-32AC-A420F99B2CCF}"/>
                    </a:ext>
                  </a:extLst>
                </p:cNvPr>
                <p:cNvSpPr/>
                <p:nvPr/>
              </p:nvSpPr>
              <p:spPr>
                <a:xfrm>
                  <a:off x="13226302" y="4244381"/>
                  <a:ext cx="219530" cy="257144"/>
                </a:xfrm>
                <a:custGeom>
                  <a:avLst/>
                  <a:gdLst>
                    <a:gd name="connsiteX0" fmla="*/ 214579 w 219530"/>
                    <a:gd name="connsiteY0" fmla="*/ 224177 h 257144"/>
                    <a:gd name="connsiteX1" fmla="*/ 128747 w 219530"/>
                    <a:gd name="connsiteY1" fmla="*/ 257145 h 257144"/>
                    <a:gd name="connsiteX2" fmla="*/ 0 w 219530"/>
                    <a:gd name="connsiteY2" fmla="*/ 128572 h 257144"/>
                    <a:gd name="connsiteX3" fmla="*/ 128747 w 219530"/>
                    <a:gd name="connsiteY3" fmla="*/ 0 h 257144"/>
                    <a:gd name="connsiteX4" fmla="*/ 219530 w 219530"/>
                    <a:gd name="connsiteY4" fmla="*/ 37912 h 25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530" h="257144">
                      <a:moveTo>
                        <a:pt x="214579" y="224177"/>
                      </a:moveTo>
                      <a:cubicBezTo>
                        <a:pt x="191471" y="243958"/>
                        <a:pt x="161759" y="257145"/>
                        <a:pt x="128747" y="257145"/>
                      </a:cubicBezTo>
                      <a:cubicBezTo>
                        <a:pt x="57771" y="257145"/>
                        <a:pt x="0" y="199452"/>
                        <a:pt x="0" y="128572"/>
                      </a:cubicBezTo>
                      <a:cubicBezTo>
                        <a:pt x="0" y="57693"/>
                        <a:pt x="57771" y="0"/>
                        <a:pt x="128747" y="0"/>
                      </a:cubicBezTo>
                      <a:cubicBezTo>
                        <a:pt x="199724" y="0"/>
                        <a:pt x="196422" y="14835"/>
                        <a:pt x="219530" y="37912"/>
                      </a:cubicBezTo>
                    </a:path>
                  </a:pathLst>
                </a:custGeom>
                <a:noFill/>
                <a:ln w="16501" cap="rnd">
                  <a:solidFill>
                    <a:srgbClr val="000000"/>
                  </a:solidFill>
                  <a:prstDash val="solid"/>
                  <a:round/>
                </a:ln>
              </p:spPr>
              <p:txBody>
                <a:bodyPr rtlCol="0" anchor="ctr"/>
                <a:lstStyle/>
                <a:p>
                  <a:endParaRPr lang="en-US" sz="1799"/>
                </a:p>
              </p:txBody>
            </p:sp>
            <p:sp>
              <p:nvSpPr>
                <p:cNvPr id="159" name="Freeform 1200">
                  <a:extLst>
                    <a:ext uri="{FF2B5EF4-FFF2-40B4-BE49-F238E27FC236}">
                      <a16:creationId xmlns:a16="http://schemas.microsoft.com/office/drawing/2014/main" id="{5B964282-0E8D-20AA-F770-EDA73E4BBBF8}"/>
                    </a:ext>
                  </a:extLst>
                </p:cNvPr>
                <p:cNvSpPr/>
                <p:nvPr/>
              </p:nvSpPr>
              <p:spPr>
                <a:xfrm>
                  <a:off x="13185037" y="4349877"/>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sp>
              <p:nvSpPr>
                <p:cNvPr id="160" name="Freeform 1201">
                  <a:extLst>
                    <a:ext uri="{FF2B5EF4-FFF2-40B4-BE49-F238E27FC236}">
                      <a16:creationId xmlns:a16="http://schemas.microsoft.com/office/drawing/2014/main" id="{C648F75E-550B-65B9-EA2F-1A9CA3BF0493}"/>
                    </a:ext>
                  </a:extLst>
                </p:cNvPr>
                <p:cNvSpPr/>
                <p:nvPr/>
              </p:nvSpPr>
              <p:spPr>
                <a:xfrm>
                  <a:off x="13185037" y="4399328"/>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grpSp>
        </p:grpSp>
      </p:grpSp>
      <p:grpSp>
        <p:nvGrpSpPr>
          <p:cNvPr id="169" name="Graphic 503">
            <a:extLst>
              <a:ext uri="{FF2B5EF4-FFF2-40B4-BE49-F238E27FC236}">
                <a16:creationId xmlns:a16="http://schemas.microsoft.com/office/drawing/2014/main" id="{00102A5E-0B8F-E687-BB42-BC8C09FFA444}"/>
              </a:ext>
            </a:extLst>
          </p:cNvPr>
          <p:cNvGrpSpPr/>
          <p:nvPr/>
        </p:nvGrpSpPr>
        <p:grpSpPr>
          <a:xfrm>
            <a:off x="4184672" y="2434411"/>
            <a:ext cx="540000" cy="540000"/>
            <a:chOff x="12846663" y="3911411"/>
            <a:chExt cx="1023375" cy="1130779"/>
          </a:xfrm>
          <a:noFill/>
        </p:grpSpPr>
        <p:grpSp>
          <p:nvGrpSpPr>
            <p:cNvPr id="170" name="Graphic 503">
              <a:extLst>
                <a:ext uri="{FF2B5EF4-FFF2-40B4-BE49-F238E27FC236}">
                  <a16:creationId xmlns:a16="http://schemas.microsoft.com/office/drawing/2014/main" id="{A94F3B32-5494-730C-4643-C7A24DECAAE7}"/>
                </a:ext>
              </a:extLst>
            </p:cNvPr>
            <p:cNvGrpSpPr/>
            <p:nvPr/>
          </p:nvGrpSpPr>
          <p:grpSpPr>
            <a:xfrm>
              <a:off x="12846663" y="4242607"/>
              <a:ext cx="1023375" cy="799582"/>
              <a:chOff x="12846663" y="4242607"/>
              <a:chExt cx="1023375" cy="799582"/>
            </a:xfrm>
            <a:noFill/>
          </p:grpSpPr>
          <p:grpSp>
            <p:nvGrpSpPr>
              <p:cNvPr id="181" name="Graphic 503">
                <a:extLst>
                  <a:ext uri="{FF2B5EF4-FFF2-40B4-BE49-F238E27FC236}">
                    <a16:creationId xmlns:a16="http://schemas.microsoft.com/office/drawing/2014/main" id="{A551C3CA-7691-AA0F-6DA8-66B86AAD409D}"/>
                  </a:ext>
                </a:extLst>
              </p:cNvPr>
              <p:cNvGrpSpPr/>
              <p:nvPr/>
            </p:nvGrpSpPr>
            <p:grpSpPr>
              <a:xfrm>
                <a:off x="13409519" y="4242607"/>
                <a:ext cx="460518" cy="799582"/>
                <a:chOff x="13409519" y="4242607"/>
                <a:chExt cx="460518" cy="799582"/>
              </a:xfrm>
              <a:noFill/>
            </p:grpSpPr>
            <p:sp>
              <p:nvSpPr>
                <p:cNvPr id="186" name="Freeform 1185">
                  <a:extLst>
                    <a:ext uri="{FF2B5EF4-FFF2-40B4-BE49-F238E27FC236}">
                      <a16:creationId xmlns:a16="http://schemas.microsoft.com/office/drawing/2014/main" id="{42F8C516-98AD-4462-CBFD-7CCD4EEB096A}"/>
                    </a:ext>
                  </a:extLst>
                </p:cNvPr>
                <p:cNvSpPr/>
                <p:nvPr/>
              </p:nvSpPr>
              <p:spPr>
                <a:xfrm>
                  <a:off x="13423395" y="4242607"/>
                  <a:ext cx="446643" cy="674307"/>
                </a:xfrm>
                <a:custGeom>
                  <a:avLst/>
                  <a:gdLst>
                    <a:gd name="connsiteX0" fmla="*/ 220510 w 446643"/>
                    <a:gd name="connsiteY0" fmla="*/ 674307 h 674307"/>
                    <a:gd name="connsiteX1" fmla="*/ 430137 w 446643"/>
                    <a:gd name="connsiteY1" fmla="*/ 463317 h 674307"/>
                    <a:gd name="connsiteX2" fmla="*/ 446643 w 446643"/>
                    <a:gd name="connsiteY2" fmla="*/ 425404 h 674307"/>
                    <a:gd name="connsiteX3" fmla="*/ 446643 w 446643"/>
                    <a:gd name="connsiteY3" fmla="*/ 29796 h 674307"/>
                    <a:gd name="connsiteX4" fmla="*/ 415282 w 446643"/>
                    <a:gd name="connsiteY4" fmla="*/ 126 h 674307"/>
                    <a:gd name="connsiteX5" fmla="*/ 334402 w 446643"/>
                    <a:gd name="connsiteY5" fmla="*/ 112214 h 674307"/>
                    <a:gd name="connsiteX6" fmla="*/ 306342 w 446643"/>
                    <a:gd name="connsiteY6" fmla="*/ 331447 h 674307"/>
                    <a:gd name="connsiteX7" fmla="*/ 240317 w 446643"/>
                    <a:gd name="connsiteY7" fmla="*/ 349579 h 674307"/>
                    <a:gd name="connsiteX8" fmla="*/ 166040 w 446643"/>
                    <a:gd name="connsiteY8" fmla="*/ 423755 h 674307"/>
                    <a:gd name="connsiteX9" fmla="*/ 37293 w 446643"/>
                    <a:gd name="connsiteY9" fmla="*/ 483097 h 674307"/>
                    <a:gd name="connsiteX10" fmla="*/ 4281 w 446643"/>
                    <a:gd name="connsiteY10" fmla="*/ 674307 h 674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643" h="674307">
                      <a:moveTo>
                        <a:pt x="220510" y="674307"/>
                      </a:moveTo>
                      <a:lnTo>
                        <a:pt x="430137" y="463317"/>
                      </a:lnTo>
                      <a:cubicBezTo>
                        <a:pt x="440041" y="453426"/>
                        <a:pt x="446643" y="438591"/>
                        <a:pt x="446643" y="425404"/>
                      </a:cubicBezTo>
                      <a:lnTo>
                        <a:pt x="446643" y="29796"/>
                      </a:lnTo>
                      <a:cubicBezTo>
                        <a:pt x="446643" y="13312"/>
                        <a:pt x="433438" y="-1523"/>
                        <a:pt x="415282" y="126"/>
                      </a:cubicBezTo>
                      <a:cubicBezTo>
                        <a:pt x="380619" y="1774"/>
                        <a:pt x="347607" y="39686"/>
                        <a:pt x="334402" y="112214"/>
                      </a:cubicBezTo>
                      <a:lnTo>
                        <a:pt x="306342" y="331447"/>
                      </a:lnTo>
                      <a:cubicBezTo>
                        <a:pt x="281583" y="329799"/>
                        <a:pt x="255173" y="334744"/>
                        <a:pt x="240317" y="349579"/>
                      </a:cubicBezTo>
                      <a:lnTo>
                        <a:pt x="166040" y="423755"/>
                      </a:lnTo>
                      <a:cubicBezTo>
                        <a:pt x="98366" y="436943"/>
                        <a:pt x="73607" y="446833"/>
                        <a:pt x="37293" y="483097"/>
                      </a:cubicBezTo>
                      <a:cubicBezTo>
                        <a:pt x="-7273" y="527603"/>
                        <a:pt x="-2322" y="586944"/>
                        <a:pt x="4281" y="674307"/>
                      </a:cubicBezTo>
                    </a:path>
                  </a:pathLst>
                </a:custGeom>
                <a:noFill/>
                <a:ln w="16501" cap="rnd">
                  <a:solidFill>
                    <a:srgbClr val="000000"/>
                  </a:solidFill>
                  <a:prstDash val="solid"/>
                  <a:round/>
                </a:ln>
              </p:spPr>
              <p:txBody>
                <a:bodyPr rtlCol="0" anchor="ctr"/>
                <a:lstStyle/>
                <a:p>
                  <a:endParaRPr lang="en-US" sz="1799"/>
                </a:p>
              </p:txBody>
            </p:sp>
            <p:sp>
              <p:nvSpPr>
                <p:cNvPr id="187" name="Freeform 1186">
                  <a:extLst>
                    <a:ext uri="{FF2B5EF4-FFF2-40B4-BE49-F238E27FC236}">
                      <a16:creationId xmlns:a16="http://schemas.microsoft.com/office/drawing/2014/main" id="{C55FA617-1FF0-B944-E5B0-AEB4E49BB8BD}"/>
                    </a:ext>
                  </a:extLst>
                </p:cNvPr>
                <p:cNvSpPr/>
                <p:nvPr/>
              </p:nvSpPr>
              <p:spPr>
                <a:xfrm>
                  <a:off x="13409519" y="4916915"/>
                  <a:ext cx="292157" cy="125275"/>
                </a:xfrm>
                <a:custGeom>
                  <a:avLst/>
                  <a:gdLst>
                    <a:gd name="connsiteX0" fmla="*/ 0 w 292157"/>
                    <a:gd name="connsiteY0" fmla="*/ 0 h 125275"/>
                    <a:gd name="connsiteX1" fmla="*/ 292158 w 292157"/>
                    <a:gd name="connsiteY1" fmla="*/ 0 h 125275"/>
                    <a:gd name="connsiteX2" fmla="*/ 292158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8" y="0"/>
                      </a:lnTo>
                      <a:lnTo>
                        <a:pt x="292158"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188" name="Freeform 1187">
                  <a:extLst>
                    <a:ext uri="{FF2B5EF4-FFF2-40B4-BE49-F238E27FC236}">
                      <a16:creationId xmlns:a16="http://schemas.microsoft.com/office/drawing/2014/main" id="{C553714D-2BB9-9DF3-23B3-109A160DB9C5}"/>
                    </a:ext>
                  </a:extLst>
                </p:cNvPr>
                <p:cNvSpPr/>
                <p:nvPr/>
              </p:nvSpPr>
              <p:spPr>
                <a:xfrm>
                  <a:off x="13642255" y="4574055"/>
                  <a:ext cx="135104" cy="174726"/>
                </a:xfrm>
                <a:custGeom>
                  <a:avLst/>
                  <a:gdLst>
                    <a:gd name="connsiteX0" fmla="*/ 89133 w 135104"/>
                    <a:gd name="connsiteY0" fmla="*/ 0 h 174726"/>
                    <a:gd name="connsiteX1" fmla="*/ 115542 w 135104"/>
                    <a:gd name="connsiteY1" fmla="*/ 8242 h 174726"/>
                    <a:gd name="connsiteX2" fmla="*/ 130398 w 135104"/>
                    <a:gd name="connsiteY2" fmla="*/ 44506 h 174726"/>
                    <a:gd name="connsiteX3" fmla="*/ 0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89133" y="0"/>
                      </a:moveTo>
                      <a:cubicBezTo>
                        <a:pt x="99036" y="0"/>
                        <a:pt x="107289" y="3296"/>
                        <a:pt x="115542" y="8242"/>
                      </a:cubicBezTo>
                      <a:cubicBezTo>
                        <a:pt x="130398" y="14835"/>
                        <a:pt x="141952" y="31319"/>
                        <a:pt x="130398" y="44506"/>
                      </a:cubicBezTo>
                      <a:lnTo>
                        <a:pt x="0" y="174726"/>
                      </a:lnTo>
                    </a:path>
                  </a:pathLst>
                </a:custGeom>
                <a:noFill/>
                <a:ln w="16501" cap="rnd">
                  <a:solidFill>
                    <a:srgbClr val="000000"/>
                  </a:solidFill>
                  <a:prstDash val="solid"/>
                  <a:round/>
                </a:ln>
              </p:spPr>
              <p:txBody>
                <a:bodyPr rtlCol="0" anchor="ctr"/>
                <a:lstStyle/>
                <a:p>
                  <a:endParaRPr lang="en-US" sz="1799"/>
                </a:p>
              </p:txBody>
            </p:sp>
          </p:grpSp>
          <p:grpSp>
            <p:nvGrpSpPr>
              <p:cNvPr id="182" name="Graphic 503">
                <a:extLst>
                  <a:ext uri="{FF2B5EF4-FFF2-40B4-BE49-F238E27FC236}">
                    <a16:creationId xmlns:a16="http://schemas.microsoft.com/office/drawing/2014/main" id="{8F90680E-2B1F-EE2B-2925-34EB8FEAEDBB}"/>
                  </a:ext>
                </a:extLst>
              </p:cNvPr>
              <p:cNvGrpSpPr/>
              <p:nvPr/>
            </p:nvGrpSpPr>
            <p:grpSpPr>
              <a:xfrm>
                <a:off x="12846663" y="4242733"/>
                <a:ext cx="462169" cy="799457"/>
                <a:chOff x="12846663" y="4242733"/>
                <a:chExt cx="462169" cy="799457"/>
              </a:xfrm>
              <a:noFill/>
            </p:grpSpPr>
            <p:sp>
              <p:nvSpPr>
                <p:cNvPr id="183" name="Freeform 1189">
                  <a:extLst>
                    <a:ext uri="{FF2B5EF4-FFF2-40B4-BE49-F238E27FC236}">
                      <a16:creationId xmlns:a16="http://schemas.microsoft.com/office/drawing/2014/main" id="{B26CDD9E-7504-CAD8-6E71-29D85992545E}"/>
                    </a:ext>
                  </a:extLst>
                </p:cNvPr>
                <p:cNvSpPr/>
                <p:nvPr/>
              </p:nvSpPr>
              <p:spPr>
                <a:xfrm>
                  <a:off x="12846663" y="4242733"/>
                  <a:ext cx="446280" cy="674181"/>
                </a:xfrm>
                <a:custGeom>
                  <a:avLst/>
                  <a:gdLst>
                    <a:gd name="connsiteX0" fmla="*/ 442362 w 446280"/>
                    <a:gd name="connsiteY0" fmla="*/ 670885 h 674181"/>
                    <a:gd name="connsiteX1" fmla="*/ 409350 w 446280"/>
                    <a:gd name="connsiteY1" fmla="*/ 482971 h 674181"/>
                    <a:gd name="connsiteX2" fmla="*/ 280603 w 446280"/>
                    <a:gd name="connsiteY2" fmla="*/ 423630 h 674181"/>
                    <a:gd name="connsiteX3" fmla="*/ 206326 w 446280"/>
                    <a:gd name="connsiteY3" fmla="*/ 349453 h 674181"/>
                    <a:gd name="connsiteX4" fmla="*/ 140301 w 446280"/>
                    <a:gd name="connsiteY4" fmla="*/ 331322 h 674181"/>
                    <a:gd name="connsiteX5" fmla="*/ 112241 w 446280"/>
                    <a:gd name="connsiteY5" fmla="*/ 112089 h 674181"/>
                    <a:gd name="connsiteX6" fmla="*/ 31362 w 446280"/>
                    <a:gd name="connsiteY6" fmla="*/ 0 h 674181"/>
                    <a:gd name="connsiteX7" fmla="*/ 0 w 446280"/>
                    <a:gd name="connsiteY7" fmla="*/ 29670 h 674181"/>
                    <a:gd name="connsiteX8" fmla="*/ 0 w 446280"/>
                    <a:gd name="connsiteY8" fmla="*/ 425278 h 674181"/>
                    <a:gd name="connsiteX9" fmla="*/ 16506 w 446280"/>
                    <a:gd name="connsiteY9" fmla="*/ 463191 h 674181"/>
                    <a:gd name="connsiteX10" fmla="*/ 226133 w 446280"/>
                    <a:gd name="connsiteY10" fmla="*/ 674182 h 674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280" h="674181">
                      <a:moveTo>
                        <a:pt x="442362" y="670885"/>
                      </a:moveTo>
                      <a:cubicBezTo>
                        <a:pt x="448965" y="585170"/>
                        <a:pt x="452266" y="525829"/>
                        <a:pt x="409350" y="482971"/>
                      </a:cubicBezTo>
                      <a:cubicBezTo>
                        <a:pt x="373037" y="446707"/>
                        <a:pt x="348278" y="438465"/>
                        <a:pt x="280603" y="423630"/>
                      </a:cubicBezTo>
                      <a:lnTo>
                        <a:pt x="206326" y="349453"/>
                      </a:lnTo>
                      <a:cubicBezTo>
                        <a:pt x="191471" y="334618"/>
                        <a:pt x="165061" y="328025"/>
                        <a:pt x="140301" y="331322"/>
                      </a:cubicBezTo>
                      <a:lnTo>
                        <a:pt x="112241" y="112089"/>
                      </a:lnTo>
                      <a:cubicBezTo>
                        <a:pt x="99036" y="39561"/>
                        <a:pt x="66024" y="1648"/>
                        <a:pt x="31362" y="0"/>
                      </a:cubicBezTo>
                      <a:cubicBezTo>
                        <a:pt x="14856" y="0"/>
                        <a:pt x="0" y="13187"/>
                        <a:pt x="0" y="29670"/>
                      </a:cubicBezTo>
                      <a:lnTo>
                        <a:pt x="0" y="425278"/>
                      </a:lnTo>
                      <a:cubicBezTo>
                        <a:pt x="0" y="440113"/>
                        <a:pt x="6603" y="453301"/>
                        <a:pt x="16506" y="463191"/>
                      </a:cubicBezTo>
                      <a:lnTo>
                        <a:pt x="226133" y="674182"/>
                      </a:lnTo>
                    </a:path>
                  </a:pathLst>
                </a:custGeom>
                <a:noFill/>
                <a:ln w="16501" cap="rnd">
                  <a:solidFill>
                    <a:srgbClr val="000000"/>
                  </a:solidFill>
                  <a:prstDash val="solid"/>
                  <a:round/>
                </a:ln>
              </p:spPr>
              <p:txBody>
                <a:bodyPr rtlCol="0" anchor="ctr"/>
                <a:lstStyle/>
                <a:p>
                  <a:endParaRPr lang="en-US" sz="1799"/>
                </a:p>
              </p:txBody>
            </p:sp>
            <p:sp>
              <p:nvSpPr>
                <p:cNvPr id="184" name="Freeform 1190">
                  <a:extLst>
                    <a:ext uri="{FF2B5EF4-FFF2-40B4-BE49-F238E27FC236}">
                      <a16:creationId xmlns:a16="http://schemas.microsoft.com/office/drawing/2014/main" id="{D88740C8-40B5-A345-B73F-5EF0F2AB76EC}"/>
                    </a:ext>
                  </a:extLst>
                </p:cNvPr>
                <p:cNvSpPr/>
                <p:nvPr/>
              </p:nvSpPr>
              <p:spPr>
                <a:xfrm>
                  <a:off x="13016675" y="4916915"/>
                  <a:ext cx="292157" cy="125275"/>
                </a:xfrm>
                <a:custGeom>
                  <a:avLst/>
                  <a:gdLst>
                    <a:gd name="connsiteX0" fmla="*/ 0 w 292157"/>
                    <a:gd name="connsiteY0" fmla="*/ 0 h 125275"/>
                    <a:gd name="connsiteX1" fmla="*/ 292157 w 292157"/>
                    <a:gd name="connsiteY1" fmla="*/ 0 h 125275"/>
                    <a:gd name="connsiteX2" fmla="*/ 292157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7" y="0"/>
                      </a:lnTo>
                      <a:lnTo>
                        <a:pt x="292157"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185" name="Freeform 1191">
                  <a:extLst>
                    <a:ext uri="{FF2B5EF4-FFF2-40B4-BE49-F238E27FC236}">
                      <a16:creationId xmlns:a16="http://schemas.microsoft.com/office/drawing/2014/main" id="{542C1758-9F8D-115D-9B27-4CF638471C22}"/>
                    </a:ext>
                  </a:extLst>
                </p:cNvPr>
                <p:cNvSpPr/>
                <p:nvPr/>
              </p:nvSpPr>
              <p:spPr>
                <a:xfrm>
                  <a:off x="12940992" y="4574055"/>
                  <a:ext cx="135104" cy="174726"/>
                </a:xfrm>
                <a:custGeom>
                  <a:avLst/>
                  <a:gdLst>
                    <a:gd name="connsiteX0" fmla="*/ 45972 w 135104"/>
                    <a:gd name="connsiteY0" fmla="*/ 0 h 174726"/>
                    <a:gd name="connsiteX1" fmla="*/ 19562 w 135104"/>
                    <a:gd name="connsiteY1" fmla="*/ 8242 h 174726"/>
                    <a:gd name="connsiteX2" fmla="*/ 4707 w 135104"/>
                    <a:gd name="connsiteY2" fmla="*/ 44506 h 174726"/>
                    <a:gd name="connsiteX3" fmla="*/ 135105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45972" y="0"/>
                      </a:moveTo>
                      <a:cubicBezTo>
                        <a:pt x="36068" y="0"/>
                        <a:pt x="27815" y="3296"/>
                        <a:pt x="19562" y="8242"/>
                      </a:cubicBezTo>
                      <a:cubicBezTo>
                        <a:pt x="4707" y="14835"/>
                        <a:pt x="-6848" y="31319"/>
                        <a:pt x="4707" y="44506"/>
                      </a:cubicBezTo>
                      <a:lnTo>
                        <a:pt x="135105" y="174726"/>
                      </a:lnTo>
                    </a:path>
                  </a:pathLst>
                </a:custGeom>
                <a:noFill/>
                <a:ln w="16501" cap="rnd">
                  <a:solidFill>
                    <a:srgbClr val="000000"/>
                  </a:solidFill>
                  <a:prstDash val="solid"/>
                  <a:round/>
                </a:ln>
              </p:spPr>
              <p:txBody>
                <a:bodyPr rtlCol="0" anchor="ctr"/>
                <a:lstStyle/>
                <a:p>
                  <a:endParaRPr lang="en-US" sz="1799"/>
                </a:p>
              </p:txBody>
            </p:sp>
          </p:grpSp>
        </p:grpSp>
        <p:grpSp>
          <p:nvGrpSpPr>
            <p:cNvPr id="171" name="Graphic 503">
              <a:extLst>
                <a:ext uri="{FF2B5EF4-FFF2-40B4-BE49-F238E27FC236}">
                  <a16:creationId xmlns:a16="http://schemas.microsoft.com/office/drawing/2014/main" id="{BAFE01D0-E11C-A854-843E-7AF06E897154}"/>
                </a:ext>
              </a:extLst>
            </p:cNvPr>
            <p:cNvGrpSpPr/>
            <p:nvPr/>
          </p:nvGrpSpPr>
          <p:grpSpPr>
            <a:xfrm>
              <a:off x="13086001" y="3911411"/>
              <a:ext cx="602471" cy="728577"/>
              <a:chOff x="13086001" y="3911411"/>
              <a:chExt cx="602471" cy="728577"/>
            </a:xfrm>
            <a:noFill/>
          </p:grpSpPr>
          <p:sp>
            <p:nvSpPr>
              <p:cNvPr id="172" name="Freeform 1193">
                <a:extLst>
                  <a:ext uri="{FF2B5EF4-FFF2-40B4-BE49-F238E27FC236}">
                    <a16:creationId xmlns:a16="http://schemas.microsoft.com/office/drawing/2014/main" id="{B49965D1-667E-DC20-7540-B0FADD42BC35}"/>
                  </a:ext>
                </a:extLst>
              </p:cNvPr>
              <p:cNvSpPr/>
              <p:nvPr/>
            </p:nvSpPr>
            <p:spPr>
              <a:xfrm>
                <a:off x="13086001" y="4102622"/>
                <a:ext cx="538097" cy="537367"/>
              </a:xfrm>
              <a:custGeom>
                <a:avLst/>
                <a:gdLst>
                  <a:gd name="connsiteX0" fmla="*/ 538098 w 538097"/>
                  <a:gd name="connsiteY0" fmla="*/ 268684 h 537367"/>
                  <a:gd name="connsiteX1" fmla="*/ 269049 w 538097"/>
                  <a:gd name="connsiteY1" fmla="*/ 537367 h 537367"/>
                  <a:gd name="connsiteX2" fmla="*/ 1 w 538097"/>
                  <a:gd name="connsiteY2" fmla="*/ 268684 h 537367"/>
                  <a:gd name="connsiteX3" fmla="*/ 269049 w 538097"/>
                  <a:gd name="connsiteY3" fmla="*/ 0 h 537367"/>
                  <a:gd name="connsiteX4" fmla="*/ 538098 w 538097"/>
                  <a:gd name="connsiteY4" fmla="*/ 268684 h 5373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097" h="537367">
                    <a:moveTo>
                      <a:pt x="538098" y="268684"/>
                    </a:moveTo>
                    <a:cubicBezTo>
                      <a:pt x="538098" y="417073"/>
                      <a:pt x="417641" y="537367"/>
                      <a:pt x="269049" y="537367"/>
                    </a:cubicBezTo>
                    <a:cubicBezTo>
                      <a:pt x="120458" y="537367"/>
                      <a:pt x="1" y="417073"/>
                      <a:pt x="1" y="268684"/>
                    </a:cubicBezTo>
                    <a:cubicBezTo>
                      <a:pt x="1" y="120294"/>
                      <a:pt x="120458" y="0"/>
                      <a:pt x="269049" y="0"/>
                    </a:cubicBezTo>
                    <a:cubicBezTo>
                      <a:pt x="417641" y="0"/>
                      <a:pt x="538098" y="120294"/>
                      <a:pt x="538098" y="268684"/>
                    </a:cubicBezTo>
                    <a:close/>
                  </a:path>
                </a:pathLst>
              </a:custGeom>
              <a:noFill/>
              <a:ln w="16501" cap="rnd">
                <a:solidFill>
                  <a:srgbClr val="000000"/>
                </a:solidFill>
                <a:prstDash val="solid"/>
                <a:round/>
              </a:ln>
            </p:spPr>
            <p:txBody>
              <a:bodyPr rtlCol="0" anchor="ctr"/>
              <a:lstStyle/>
              <a:p>
                <a:endParaRPr lang="en-US" sz="1799"/>
              </a:p>
            </p:txBody>
          </p:sp>
          <p:sp>
            <p:nvSpPr>
              <p:cNvPr id="173" name="Freeform 1194">
                <a:extLst>
                  <a:ext uri="{FF2B5EF4-FFF2-40B4-BE49-F238E27FC236}">
                    <a16:creationId xmlns:a16="http://schemas.microsoft.com/office/drawing/2014/main" id="{7E9DA906-0866-7DD2-EA90-F2E57A300C8D}"/>
                  </a:ext>
                </a:extLst>
              </p:cNvPr>
              <p:cNvSpPr/>
              <p:nvPr/>
            </p:nvSpPr>
            <p:spPr>
              <a:xfrm>
                <a:off x="13143772" y="4160315"/>
                <a:ext cx="422555" cy="421981"/>
              </a:xfrm>
              <a:custGeom>
                <a:avLst/>
                <a:gdLst>
                  <a:gd name="connsiteX0" fmla="*/ 422555 w 422555"/>
                  <a:gd name="connsiteY0" fmla="*/ 210991 h 421981"/>
                  <a:gd name="connsiteX1" fmla="*/ 211278 w 422555"/>
                  <a:gd name="connsiteY1" fmla="*/ 421981 h 421981"/>
                  <a:gd name="connsiteX2" fmla="*/ 1 w 422555"/>
                  <a:gd name="connsiteY2" fmla="*/ 210991 h 421981"/>
                  <a:gd name="connsiteX3" fmla="*/ 211278 w 422555"/>
                  <a:gd name="connsiteY3" fmla="*/ 0 h 421981"/>
                  <a:gd name="connsiteX4" fmla="*/ 422555 w 422555"/>
                  <a:gd name="connsiteY4" fmla="*/ 210991 h 421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555" h="421981">
                    <a:moveTo>
                      <a:pt x="422555" y="210991"/>
                    </a:moveTo>
                    <a:cubicBezTo>
                      <a:pt x="422555" y="327518"/>
                      <a:pt x="327963" y="421981"/>
                      <a:pt x="211278" y="421981"/>
                    </a:cubicBezTo>
                    <a:cubicBezTo>
                      <a:pt x="94592" y="421981"/>
                      <a:pt x="1" y="327518"/>
                      <a:pt x="1" y="210991"/>
                    </a:cubicBezTo>
                    <a:cubicBezTo>
                      <a:pt x="1" y="94464"/>
                      <a:pt x="94593" y="0"/>
                      <a:pt x="211278" y="0"/>
                    </a:cubicBezTo>
                    <a:cubicBezTo>
                      <a:pt x="327964" y="0"/>
                      <a:pt x="422555" y="94464"/>
                      <a:pt x="422555" y="210991"/>
                    </a:cubicBezTo>
                    <a:close/>
                  </a:path>
                </a:pathLst>
              </a:custGeom>
              <a:solidFill>
                <a:srgbClr val="FFC000"/>
              </a:solidFill>
              <a:ln w="16501" cap="rnd">
                <a:solidFill>
                  <a:srgbClr val="000000"/>
                </a:solidFill>
                <a:prstDash val="solid"/>
                <a:round/>
              </a:ln>
            </p:spPr>
            <p:txBody>
              <a:bodyPr rtlCol="0" anchor="ctr"/>
              <a:lstStyle/>
              <a:p>
                <a:endParaRPr lang="en-US" sz="1799" dirty="0"/>
              </a:p>
            </p:txBody>
          </p:sp>
          <p:sp>
            <p:nvSpPr>
              <p:cNvPr id="174" name="Freeform 1195">
                <a:extLst>
                  <a:ext uri="{FF2B5EF4-FFF2-40B4-BE49-F238E27FC236}">
                    <a16:creationId xmlns:a16="http://schemas.microsoft.com/office/drawing/2014/main" id="{E9ACFE75-A320-CC33-27F6-CE4542B98095}"/>
                  </a:ext>
                </a:extLst>
              </p:cNvPr>
              <p:cNvSpPr/>
              <p:nvPr/>
            </p:nvSpPr>
            <p:spPr>
              <a:xfrm>
                <a:off x="13221350" y="3911411"/>
                <a:ext cx="188169" cy="196155"/>
              </a:xfrm>
              <a:custGeom>
                <a:avLst/>
                <a:gdLst>
                  <a:gd name="connsiteX0" fmla="*/ 0 w 188169"/>
                  <a:gd name="connsiteY0" fmla="*/ 0 h 196155"/>
                  <a:gd name="connsiteX1" fmla="*/ 188169 w 188169"/>
                  <a:gd name="connsiteY1" fmla="*/ 196155 h 196155"/>
                </a:gdLst>
                <a:ahLst/>
                <a:cxnLst>
                  <a:cxn ang="0">
                    <a:pos x="connsiteX0" y="connsiteY0"/>
                  </a:cxn>
                  <a:cxn ang="0">
                    <a:pos x="connsiteX1" y="connsiteY1"/>
                  </a:cxn>
                </a:cxnLst>
                <a:rect l="l" t="t" r="r" b="b"/>
                <a:pathLst>
                  <a:path w="188169" h="196155">
                    <a:moveTo>
                      <a:pt x="0" y="0"/>
                    </a:moveTo>
                    <a:cubicBezTo>
                      <a:pt x="0" y="0"/>
                      <a:pt x="3301" y="168134"/>
                      <a:pt x="188169" y="196155"/>
                    </a:cubicBezTo>
                  </a:path>
                </a:pathLst>
              </a:custGeom>
              <a:noFill/>
              <a:ln w="16501" cap="rnd">
                <a:solidFill>
                  <a:srgbClr val="000000"/>
                </a:solidFill>
                <a:prstDash val="solid"/>
                <a:round/>
              </a:ln>
            </p:spPr>
            <p:txBody>
              <a:bodyPr rtlCol="0" anchor="ctr"/>
              <a:lstStyle/>
              <a:p>
                <a:endParaRPr lang="en-US" sz="1799"/>
              </a:p>
            </p:txBody>
          </p:sp>
          <p:sp>
            <p:nvSpPr>
              <p:cNvPr id="175" name="Freeform 1196">
                <a:extLst>
                  <a:ext uri="{FF2B5EF4-FFF2-40B4-BE49-F238E27FC236}">
                    <a16:creationId xmlns:a16="http://schemas.microsoft.com/office/drawing/2014/main" id="{CB2B731C-7124-0531-ADA8-4D1B320B6973}"/>
                  </a:ext>
                </a:extLst>
              </p:cNvPr>
              <p:cNvSpPr/>
              <p:nvPr/>
            </p:nvSpPr>
            <p:spPr>
              <a:xfrm>
                <a:off x="13409520" y="3956510"/>
                <a:ext cx="278951" cy="162161"/>
              </a:xfrm>
              <a:custGeom>
                <a:avLst/>
                <a:gdLst>
                  <a:gd name="connsiteX0" fmla="*/ 0 w 278951"/>
                  <a:gd name="connsiteY0" fmla="*/ 151056 h 162161"/>
                  <a:gd name="connsiteX1" fmla="*/ 278952 w 278951"/>
                  <a:gd name="connsiteY1" fmla="*/ 12594 h 162161"/>
                  <a:gd name="connsiteX2" fmla="*/ 0 w 278951"/>
                  <a:gd name="connsiteY2" fmla="*/ 151056 h 162161"/>
                </a:gdLst>
                <a:ahLst/>
                <a:cxnLst>
                  <a:cxn ang="0">
                    <a:pos x="connsiteX0" y="connsiteY0"/>
                  </a:cxn>
                  <a:cxn ang="0">
                    <a:pos x="connsiteX1" y="connsiteY1"/>
                  </a:cxn>
                  <a:cxn ang="0">
                    <a:pos x="connsiteX2" y="connsiteY2"/>
                  </a:cxn>
                </a:cxnLst>
                <a:rect l="l" t="t" r="r" b="b"/>
                <a:pathLst>
                  <a:path w="278951" h="162161">
                    <a:moveTo>
                      <a:pt x="0" y="151056"/>
                    </a:moveTo>
                    <a:cubicBezTo>
                      <a:pt x="0" y="151056"/>
                      <a:pt x="49518" y="-51693"/>
                      <a:pt x="278952" y="12594"/>
                    </a:cubicBezTo>
                    <a:cubicBezTo>
                      <a:pt x="278952" y="12594"/>
                      <a:pt x="222832" y="210398"/>
                      <a:pt x="0" y="151056"/>
                    </a:cubicBezTo>
                    <a:close/>
                  </a:path>
                </a:pathLst>
              </a:custGeom>
              <a:noFill/>
              <a:ln w="16501" cap="rnd">
                <a:solidFill>
                  <a:srgbClr val="000000"/>
                </a:solidFill>
                <a:prstDash val="solid"/>
                <a:round/>
              </a:ln>
            </p:spPr>
            <p:txBody>
              <a:bodyPr rtlCol="0" anchor="ctr"/>
              <a:lstStyle/>
              <a:p>
                <a:endParaRPr lang="en-US" sz="1799"/>
              </a:p>
            </p:txBody>
          </p:sp>
          <p:sp>
            <p:nvSpPr>
              <p:cNvPr id="176" name="Freeform 1197">
                <a:extLst>
                  <a:ext uri="{FF2B5EF4-FFF2-40B4-BE49-F238E27FC236}">
                    <a16:creationId xmlns:a16="http://schemas.microsoft.com/office/drawing/2014/main" id="{EEB9CAFD-0504-0011-8F3E-1141E9BF22BE}"/>
                  </a:ext>
                </a:extLst>
              </p:cNvPr>
              <p:cNvSpPr/>
              <p:nvPr/>
            </p:nvSpPr>
            <p:spPr>
              <a:xfrm>
                <a:off x="13409519" y="3969104"/>
                <a:ext cx="278952" cy="138462"/>
              </a:xfrm>
              <a:custGeom>
                <a:avLst/>
                <a:gdLst>
                  <a:gd name="connsiteX0" fmla="*/ 278952 w 278952"/>
                  <a:gd name="connsiteY0" fmla="*/ 0 h 138462"/>
                  <a:gd name="connsiteX1" fmla="*/ 0 w 278952"/>
                  <a:gd name="connsiteY1" fmla="*/ 138463 h 138462"/>
                </a:gdLst>
                <a:ahLst/>
                <a:cxnLst>
                  <a:cxn ang="0">
                    <a:pos x="connsiteX0" y="connsiteY0"/>
                  </a:cxn>
                  <a:cxn ang="0">
                    <a:pos x="connsiteX1" y="connsiteY1"/>
                  </a:cxn>
                </a:cxnLst>
                <a:rect l="l" t="t" r="r" b="b"/>
                <a:pathLst>
                  <a:path w="278952" h="138462">
                    <a:moveTo>
                      <a:pt x="278952" y="0"/>
                    </a:moveTo>
                    <a:lnTo>
                      <a:pt x="0" y="138463"/>
                    </a:lnTo>
                  </a:path>
                </a:pathLst>
              </a:custGeom>
              <a:ln w="16501" cap="rnd">
                <a:solidFill>
                  <a:srgbClr val="000000"/>
                </a:solidFill>
                <a:prstDash val="solid"/>
                <a:round/>
              </a:ln>
            </p:spPr>
            <p:txBody>
              <a:bodyPr rtlCol="0" anchor="ctr"/>
              <a:lstStyle/>
              <a:p>
                <a:endParaRPr lang="en-US" sz="1799"/>
              </a:p>
            </p:txBody>
          </p:sp>
          <p:grpSp>
            <p:nvGrpSpPr>
              <p:cNvPr id="177" name="Graphic 503">
                <a:extLst>
                  <a:ext uri="{FF2B5EF4-FFF2-40B4-BE49-F238E27FC236}">
                    <a16:creationId xmlns:a16="http://schemas.microsoft.com/office/drawing/2014/main" id="{3BB54096-D64C-AC71-8ACF-72A47F0AD048}"/>
                  </a:ext>
                </a:extLst>
              </p:cNvPr>
              <p:cNvGrpSpPr/>
              <p:nvPr/>
            </p:nvGrpSpPr>
            <p:grpSpPr>
              <a:xfrm>
                <a:off x="13185037" y="4244381"/>
                <a:ext cx="260795" cy="257144"/>
                <a:chOff x="13185037" y="4244381"/>
                <a:chExt cx="260795" cy="257144"/>
              </a:xfrm>
              <a:noFill/>
            </p:grpSpPr>
            <p:sp>
              <p:nvSpPr>
                <p:cNvPr id="178" name="Freeform 1199">
                  <a:extLst>
                    <a:ext uri="{FF2B5EF4-FFF2-40B4-BE49-F238E27FC236}">
                      <a16:creationId xmlns:a16="http://schemas.microsoft.com/office/drawing/2014/main" id="{0FD38D7E-22CB-D5F8-7728-C6E78A774F6C}"/>
                    </a:ext>
                  </a:extLst>
                </p:cNvPr>
                <p:cNvSpPr/>
                <p:nvPr/>
              </p:nvSpPr>
              <p:spPr>
                <a:xfrm>
                  <a:off x="13226302" y="4244381"/>
                  <a:ext cx="219530" cy="257144"/>
                </a:xfrm>
                <a:custGeom>
                  <a:avLst/>
                  <a:gdLst>
                    <a:gd name="connsiteX0" fmla="*/ 214579 w 219530"/>
                    <a:gd name="connsiteY0" fmla="*/ 224177 h 257144"/>
                    <a:gd name="connsiteX1" fmla="*/ 128747 w 219530"/>
                    <a:gd name="connsiteY1" fmla="*/ 257145 h 257144"/>
                    <a:gd name="connsiteX2" fmla="*/ 0 w 219530"/>
                    <a:gd name="connsiteY2" fmla="*/ 128572 h 257144"/>
                    <a:gd name="connsiteX3" fmla="*/ 128747 w 219530"/>
                    <a:gd name="connsiteY3" fmla="*/ 0 h 257144"/>
                    <a:gd name="connsiteX4" fmla="*/ 219530 w 219530"/>
                    <a:gd name="connsiteY4" fmla="*/ 37912 h 25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530" h="257144">
                      <a:moveTo>
                        <a:pt x="214579" y="224177"/>
                      </a:moveTo>
                      <a:cubicBezTo>
                        <a:pt x="191471" y="243958"/>
                        <a:pt x="161759" y="257145"/>
                        <a:pt x="128747" y="257145"/>
                      </a:cubicBezTo>
                      <a:cubicBezTo>
                        <a:pt x="57771" y="257145"/>
                        <a:pt x="0" y="199452"/>
                        <a:pt x="0" y="128572"/>
                      </a:cubicBezTo>
                      <a:cubicBezTo>
                        <a:pt x="0" y="57693"/>
                        <a:pt x="57771" y="0"/>
                        <a:pt x="128747" y="0"/>
                      </a:cubicBezTo>
                      <a:cubicBezTo>
                        <a:pt x="199724" y="0"/>
                        <a:pt x="196422" y="14835"/>
                        <a:pt x="219530" y="37912"/>
                      </a:cubicBezTo>
                    </a:path>
                  </a:pathLst>
                </a:custGeom>
                <a:noFill/>
                <a:ln w="16501" cap="rnd">
                  <a:solidFill>
                    <a:srgbClr val="000000"/>
                  </a:solidFill>
                  <a:prstDash val="solid"/>
                  <a:round/>
                </a:ln>
              </p:spPr>
              <p:txBody>
                <a:bodyPr rtlCol="0" anchor="ctr"/>
                <a:lstStyle/>
                <a:p>
                  <a:endParaRPr lang="en-US" sz="1799"/>
                </a:p>
              </p:txBody>
            </p:sp>
            <p:sp>
              <p:nvSpPr>
                <p:cNvPr id="179" name="Freeform 1200">
                  <a:extLst>
                    <a:ext uri="{FF2B5EF4-FFF2-40B4-BE49-F238E27FC236}">
                      <a16:creationId xmlns:a16="http://schemas.microsoft.com/office/drawing/2014/main" id="{373B4707-C639-5CBF-242C-B9360E903BFC}"/>
                    </a:ext>
                  </a:extLst>
                </p:cNvPr>
                <p:cNvSpPr/>
                <p:nvPr/>
              </p:nvSpPr>
              <p:spPr>
                <a:xfrm>
                  <a:off x="13185037" y="4349877"/>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sp>
              <p:nvSpPr>
                <p:cNvPr id="180" name="Freeform 1201">
                  <a:extLst>
                    <a:ext uri="{FF2B5EF4-FFF2-40B4-BE49-F238E27FC236}">
                      <a16:creationId xmlns:a16="http://schemas.microsoft.com/office/drawing/2014/main" id="{C8D6644F-75E0-42D5-99E9-F0B2CC1AE641}"/>
                    </a:ext>
                  </a:extLst>
                </p:cNvPr>
                <p:cNvSpPr/>
                <p:nvPr/>
              </p:nvSpPr>
              <p:spPr>
                <a:xfrm>
                  <a:off x="13185037" y="4399328"/>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grpSp>
        </p:grpSp>
      </p:grpSp>
      <p:grpSp>
        <p:nvGrpSpPr>
          <p:cNvPr id="189" name="Graphic 503">
            <a:extLst>
              <a:ext uri="{FF2B5EF4-FFF2-40B4-BE49-F238E27FC236}">
                <a16:creationId xmlns:a16="http://schemas.microsoft.com/office/drawing/2014/main" id="{B2208FB7-2B30-CBD3-D437-9F4F354E3F4C}"/>
              </a:ext>
            </a:extLst>
          </p:cNvPr>
          <p:cNvGrpSpPr/>
          <p:nvPr/>
        </p:nvGrpSpPr>
        <p:grpSpPr>
          <a:xfrm>
            <a:off x="4188265" y="4644039"/>
            <a:ext cx="540000" cy="540000"/>
            <a:chOff x="12846663" y="3911411"/>
            <a:chExt cx="1023375" cy="1130779"/>
          </a:xfrm>
          <a:noFill/>
        </p:grpSpPr>
        <p:grpSp>
          <p:nvGrpSpPr>
            <p:cNvPr id="190" name="Graphic 503">
              <a:extLst>
                <a:ext uri="{FF2B5EF4-FFF2-40B4-BE49-F238E27FC236}">
                  <a16:creationId xmlns:a16="http://schemas.microsoft.com/office/drawing/2014/main" id="{2436B51B-D070-B250-5D16-DA4FAECBED97}"/>
                </a:ext>
              </a:extLst>
            </p:cNvPr>
            <p:cNvGrpSpPr/>
            <p:nvPr/>
          </p:nvGrpSpPr>
          <p:grpSpPr>
            <a:xfrm>
              <a:off x="12846663" y="4242607"/>
              <a:ext cx="1023375" cy="799582"/>
              <a:chOff x="12846663" y="4242607"/>
              <a:chExt cx="1023375" cy="799582"/>
            </a:xfrm>
            <a:noFill/>
          </p:grpSpPr>
          <p:grpSp>
            <p:nvGrpSpPr>
              <p:cNvPr id="201" name="Graphic 503">
                <a:extLst>
                  <a:ext uri="{FF2B5EF4-FFF2-40B4-BE49-F238E27FC236}">
                    <a16:creationId xmlns:a16="http://schemas.microsoft.com/office/drawing/2014/main" id="{AB5DDBE8-608C-29B7-0D0C-BE399B4716E1}"/>
                  </a:ext>
                </a:extLst>
              </p:cNvPr>
              <p:cNvGrpSpPr/>
              <p:nvPr/>
            </p:nvGrpSpPr>
            <p:grpSpPr>
              <a:xfrm>
                <a:off x="13409519" y="4242607"/>
                <a:ext cx="460518" cy="799582"/>
                <a:chOff x="13409519" y="4242607"/>
                <a:chExt cx="460518" cy="799582"/>
              </a:xfrm>
              <a:noFill/>
            </p:grpSpPr>
            <p:sp>
              <p:nvSpPr>
                <p:cNvPr id="206" name="Freeform 1185">
                  <a:extLst>
                    <a:ext uri="{FF2B5EF4-FFF2-40B4-BE49-F238E27FC236}">
                      <a16:creationId xmlns:a16="http://schemas.microsoft.com/office/drawing/2014/main" id="{2168423D-B984-F5A6-252E-1FD85184ADCA}"/>
                    </a:ext>
                  </a:extLst>
                </p:cNvPr>
                <p:cNvSpPr/>
                <p:nvPr/>
              </p:nvSpPr>
              <p:spPr>
                <a:xfrm>
                  <a:off x="13423395" y="4242607"/>
                  <a:ext cx="446643" cy="674307"/>
                </a:xfrm>
                <a:custGeom>
                  <a:avLst/>
                  <a:gdLst>
                    <a:gd name="connsiteX0" fmla="*/ 220510 w 446643"/>
                    <a:gd name="connsiteY0" fmla="*/ 674307 h 674307"/>
                    <a:gd name="connsiteX1" fmla="*/ 430137 w 446643"/>
                    <a:gd name="connsiteY1" fmla="*/ 463317 h 674307"/>
                    <a:gd name="connsiteX2" fmla="*/ 446643 w 446643"/>
                    <a:gd name="connsiteY2" fmla="*/ 425404 h 674307"/>
                    <a:gd name="connsiteX3" fmla="*/ 446643 w 446643"/>
                    <a:gd name="connsiteY3" fmla="*/ 29796 h 674307"/>
                    <a:gd name="connsiteX4" fmla="*/ 415282 w 446643"/>
                    <a:gd name="connsiteY4" fmla="*/ 126 h 674307"/>
                    <a:gd name="connsiteX5" fmla="*/ 334402 w 446643"/>
                    <a:gd name="connsiteY5" fmla="*/ 112214 h 674307"/>
                    <a:gd name="connsiteX6" fmla="*/ 306342 w 446643"/>
                    <a:gd name="connsiteY6" fmla="*/ 331447 h 674307"/>
                    <a:gd name="connsiteX7" fmla="*/ 240317 w 446643"/>
                    <a:gd name="connsiteY7" fmla="*/ 349579 h 674307"/>
                    <a:gd name="connsiteX8" fmla="*/ 166040 w 446643"/>
                    <a:gd name="connsiteY8" fmla="*/ 423755 h 674307"/>
                    <a:gd name="connsiteX9" fmla="*/ 37293 w 446643"/>
                    <a:gd name="connsiteY9" fmla="*/ 483097 h 674307"/>
                    <a:gd name="connsiteX10" fmla="*/ 4281 w 446643"/>
                    <a:gd name="connsiteY10" fmla="*/ 674307 h 674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643" h="674307">
                      <a:moveTo>
                        <a:pt x="220510" y="674307"/>
                      </a:moveTo>
                      <a:lnTo>
                        <a:pt x="430137" y="463317"/>
                      </a:lnTo>
                      <a:cubicBezTo>
                        <a:pt x="440041" y="453426"/>
                        <a:pt x="446643" y="438591"/>
                        <a:pt x="446643" y="425404"/>
                      </a:cubicBezTo>
                      <a:lnTo>
                        <a:pt x="446643" y="29796"/>
                      </a:lnTo>
                      <a:cubicBezTo>
                        <a:pt x="446643" y="13312"/>
                        <a:pt x="433438" y="-1523"/>
                        <a:pt x="415282" y="126"/>
                      </a:cubicBezTo>
                      <a:cubicBezTo>
                        <a:pt x="380619" y="1774"/>
                        <a:pt x="347607" y="39686"/>
                        <a:pt x="334402" y="112214"/>
                      </a:cubicBezTo>
                      <a:lnTo>
                        <a:pt x="306342" y="331447"/>
                      </a:lnTo>
                      <a:cubicBezTo>
                        <a:pt x="281583" y="329799"/>
                        <a:pt x="255173" y="334744"/>
                        <a:pt x="240317" y="349579"/>
                      </a:cubicBezTo>
                      <a:lnTo>
                        <a:pt x="166040" y="423755"/>
                      </a:lnTo>
                      <a:cubicBezTo>
                        <a:pt x="98366" y="436943"/>
                        <a:pt x="73607" y="446833"/>
                        <a:pt x="37293" y="483097"/>
                      </a:cubicBezTo>
                      <a:cubicBezTo>
                        <a:pt x="-7273" y="527603"/>
                        <a:pt x="-2322" y="586944"/>
                        <a:pt x="4281" y="674307"/>
                      </a:cubicBezTo>
                    </a:path>
                  </a:pathLst>
                </a:custGeom>
                <a:noFill/>
                <a:ln w="16501" cap="rnd">
                  <a:solidFill>
                    <a:srgbClr val="000000"/>
                  </a:solidFill>
                  <a:prstDash val="solid"/>
                  <a:round/>
                </a:ln>
              </p:spPr>
              <p:txBody>
                <a:bodyPr rtlCol="0" anchor="ctr"/>
                <a:lstStyle/>
                <a:p>
                  <a:endParaRPr lang="en-US" sz="1799"/>
                </a:p>
              </p:txBody>
            </p:sp>
            <p:sp>
              <p:nvSpPr>
                <p:cNvPr id="207" name="Freeform 1186">
                  <a:extLst>
                    <a:ext uri="{FF2B5EF4-FFF2-40B4-BE49-F238E27FC236}">
                      <a16:creationId xmlns:a16="http://schemas.microsoft.com/office/drawing/2014/main" id="{2984F903-529D-809C-36F7-B794ED2C2C3F}"/>
                    </a:ext>
                  </a:extLst>
                </p:cNvPr>
                <p:cNvSpPr/>
                <p:nvPr/>
              </p:nvSpPr>
              <p:spPr>
                <a:xfrm>
                  <a:off x="13409519" y="4916915"/>
                  <a:ext cx="292157" cy="125275"/>
                </a:xfrm>
                <a:custGeom>
                  <a:avLst/>
                  <a:gdLst>
                    <a:gd name="connsiteX0" fmla="*/ 0 w 292157"/>
                    <a:gd name="connsiteY0" fmla="*/ 0 h 125275"/>
                    <a:gd name="connsiteX1" fmla="*/ 292158 w 292157"/>
                    <a:gd name="connsiteY1" fmla="*/ 0 h 125275"/>
                    <a:gd name="connsiteX2" fmla="*/ 292158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8" y="0"/>
                      </a:lnTo>
                      <a:lnTo>
                        <a:pt x="292158"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208" name="Freeform 1187">
                  <a:extLst>
                    <a:ext uri="{FF2B5EF4-FFF2-40B4-BE49-F238E27FC236}">
                      <a16:creationId xmlns:a16="http://schemas.microsoft.com/office/drawing/2014/main" id="{0C42117B-092C-E0ED-322E-F8BC5CC19956}"/>
                    </a:ext>
                  </a:extLst>
                </p:cNvPr>
                <p:cNvSpPr/>
                <p:nvPr/>
              </p:nvSpPr>
              <p:spPr>
                <a:xfrm>
                  <a:off x="13642255" y="4574055"/>
                  <a:ext cx="135104" cy="174726"/>
                </a:xfrm>
                <a:custGeom>
                  <a:avLst/>
                  <a:gdLst>
                    <a:gd name="connsiteX0" fmla="*/ 89133 w 135104"/>
                    <a:gd name="connsiteY0" fmla="*/ 0 h 174726"/>
                    <a:gd name="connsiteX1" fmla="*/ 115542 w 135104"/>
                    <a:gd name="connsiteY1" fmla="*/ 8242 h 174726"/>
                    <a:gd name="connsiteX2" fmla="*/ 130398 w 135104"/>
                    <a:gd name="connsiteY2" fmla="*/ 44506 h 174726"/>
                    <a:gd name="connsiteX3" fmla="*/ 0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89133" y="0"/>
                      </a:moveTo>
                      <a:cubicBezTo>
                        <a:pt x="99036" y="0"/>
                        <a:pt x="107289" y="3296"/>
                        <a:pt x="115542" y="8242"/>
                      </a:cubicBezTo>
                      <a:cubicBezTo>
                        <a:pt x="130398" y="14835"/>
                        <a:pt x="141952" y="31319"/>
                        <a:pt x="130398" y="44506"/>
                      </a:cubicBezTo>
                      <a:lnTo>
                        <a:pt x="0" y="174726"/>
                      </a:lnTo>
                    </a:path>
                  </a:pathLst>
                </a:custGeom>
                <a:noFill/>
                <a:ln w="16501" cap="rnd">
                  <a:solidFill>
                    <a:srgbClr val="000000"/>
                  </a:solidFill>
                  <a:prstDash val="solid"/>
                  <a:round/>
                </a:ln>
              </p:spPr>
              <p:txBody>
                <a:bodyPr rtlCol="0" anchor="ctr"/>
                <a:lstStyle/>
                <a:p>
                  <a:endParaRPr lang="en-US" sz="1799"/>
                </a:p>
              </p:txBody>
            </p:sp>
          </p:grpSp>
          <p:grpSp>
            <p:nvGrpSpPr>
              <p:cNvPr id="202" name="Graphic 503">
                <a:extLst>
                  <a:ext uri="{FF2B5EF4-FFF2-40B4-BE49-F238E27FC236}">
                    <a16:creationId xmlns:a16="http://schemas.microsoft.com/office/drawing/2014/main" id="{2CAF6273-50B0-9AC0-9EF0-A6A906DDB7CA}"/>
                  </a:ext>
                </a:extLst>
              </p:cNvPr>
              <p:cNvGrpSpPr/>
              <p:nvPr/>
            </p:nvGrpSpPr>
            <p:grpSpPr>
              <a:xfrm>
                <a:off x="12846663" y="4242733"/>
                <a:ext cx="462169" cy="799457"/>
                <a:chOff x="12846663" y="4242733"/>
                <a:chExt cx="462169" cy="799457"/>
              </a:xfrm>
              <a:noFill/>
            </p:grpSpPr>
            <p:sp>
              <p:nvSpPr>
                <p:cNvPr id="203" name="Freeform 1189">
                  <a:extLst>
                    <a:ext uri="{FF2B5EF4-FFF2-40B4-BE49-F238E27FC236}">
                      <a16:creationId xmlns:a16="http://schemas.microsoft.com/office/drawing/2014/main" id="{A7CA782B-79E1-42B0-1704-75D2F0932526}"/>
                    </a:ext>
                  </a:extLst>
                </p:cNvPr>
                <p:cNvSpPr/>
                <p:nvPr/>
              </p:nvSpPr>
              <p:spPr>
                <a:xfrm>
                  <a:off x="12846663" y="4242733"/>
                  <a:ext cx="446280" cy="674181"/>
                </a:xfrm>
                <a:custGeom>
                  <a:avLst/>
                  <a:gdLst>
                    <a:gd name="connsiteX0" fmla="*/ 442362 w 446280"/>
                    <a:gd name="connsiteY0" fmla="*/ 670885 h 674181"/>
                    <a:gd name="connsiteX1" fmla="*/ 409350 w 446280"/>
                    <a:gd name="connsiteY1" fmla="*/ 482971 h 674181"/>
                    <a:gd name="connsiteX2" fmla="*/ 280603 w 446280"/>
                    <a:gd name="connsiteY2" fmla="*/ 423630 h 674181"/>
                    <a:gd name="connsiteX3" fmla="*/ 206326 w 446280"/>
                    <a:gd name="connsiteY3" fmla="*/ 349453 h 674181"/>
                    <a:gd name="connsiteX4" fmla="*/ 140301 w 446280"/>
                    <a:gd name="connsiteY4" fmla="*/ 331322 h 674181"/>
                    <a:gd name="connsiteX5" fmla="*/ 112241 w 446280"/>
                    <a:gd name="connsiteY5" fmla="*/ 112089 h 674181"/>
                    <a:gd name="connsiteX6" fmla="*/ 31362 w 446280"/>
                    <a:gd name="connsiteY6" fmla="*/ 0 h 674181"/>
                    <a:gd name="connsiteX7" fmla="*/ 0 w 446280"/>
                    <a:gd name="connsiteY7" fmla="*/ 29670 h 674181"/>
                    <a:gd name="connsiteX8" fmla="*/ 0 w 446280"/>
                    <a:gd name="connsiteY8" fmla="*/ 425278 h 674181"/>
                    <a:gd name="connsiteX9" fmla="*/ 16506 w 446280"/>
                    <a:gd name="connsiteY9" fmla="*/ 463191 h 674181"/>
                    <a:gd name="connsiteX10" fmla="*/ 226133 w 446280"/>
                    <a:gd name="connsiteY10" fmla="*/ 674182 h 674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280" h="674181">
                      <a:moveTo>
                        <a:pt x="442362" y="670885"/>
                      </a:moveTo>
                      <a:cubicBezTo>
                        <a:pt x="448965" y="585170"/>
                        <a:pt x="452266" y="525829"/>
                        <a:pt x="409350" y="482971"/>
                      </a:cubicBezTo>
                      <a:cubicBezTo>
                        <a:pt x="373037" y="446707"/>
                        <a:pt x="348278" y="438465"/>
                        <a:pt x="280603" y="423630"/>
                      </a:cubicBezTo>
                      <a:lnTo>
                        <a:pt x="206326" y="349453"/>
                      </a:lnTo>
                      <a:cubicBezTo>
                        <a:pt x="191471" y="334618"/>
                        <a:pt x="165061" y="328025"/>
                        <a:pt x="140301" y="331322"/>
                      </a:cubicBezTo>
                      <a:lnTo>
                        <a:pt x="112241" y="112089"/>
                      </a:lnTo>
                      <a:cubicBezTo>
                        <a:pt x="99036" y="39561"/>
                        <a:pt x="66024" y="1648"/>
                        <a:pt x="31362" y="0"/>
                      </a:cubicBezTo>
                      <a:cubicBezTo>
                        <a:pt x="14856" y="0"/>
                        <a:pt x="0" y="13187"/>
                        <a:pt x="0" y="29670"/>
                      </a:cubicBezTo>
                      <a:lnTo>
                        <a:pt x="0" y="425278"/>
                      </a:lnTo>
                      <a:cubicBezTo>
                        <a:pt x="0" y="440113"/>
                        <a:pt x="6603" y="453301"/>
                        <a:pt x="16506" y="463191"/>
                      </a:cubicBezTo>
                      <a:lnTo>
                        <a:pt x="226133" y="674182"/>
                      </a:lnTo>
                    </a:path>
                  </a:pathLst>
                </a:custGeom>
                <a:noFill/>
                <a:ln w="16501" cap="rnd">
                  <a:solidFill>
                    <a:srgbClr val="000000"/>
                  </a:solidFill>
                  <a:prstDash val="solid"/>
                  <a:round/>
                </a:ln>
              </p:spPr>
              <p:txBody>
                <a:bodyPr rtlCol="0" anchor="ctr"/>
                <a:lstStyle/>
                <a:p>
                  <a:endParaRPr lang="en-US" sz="1799"/>
                </a:p>
              </p:txBody>
            </p:sp>
            <p:sp>
              <p:nvSpPr>
                <p:cNvPr id="204" name="Freeform 1190">
                  <a:extLst>
                    <a:ext uri="{FF2B5EF4-FFF2-40B4-BE49-F238E27FC236}">
                      <a16:creationId xmlns:a16="http://schemas.microsoft.com/office/drawing/2014/main" id="{079A45DB-1F3F-2164-8FC6-DC7E9FEB57DA}"/>
                    </a:ext>
                  </a:extLst>
                </p:cNvPr>
                <p:cNvSpPr/>
                <p:nvPr/>
              </p:nvSpPr>
              <p:spPr>
                <a:xfrm>
                  <a:off x="13016675" y="4916915"/>
                  <a:ext cx="292157" cy="125275"/>
                </a:xfrm>
                <a:custGeom>
                  <a:avLst/>
                  <a:gdLst>
                    <a:gd name="connsiteX0" fmla="*/ 0 w 292157"/>
                    <a:gd name="connsiteY0" fmla="*/ 0 h 125275"/>
                    <a:gd name="connsiteX1" fmla="*/ 292157 w 292157"/>
                    <a:gd name="connsiteY1" fmla="*/ 0 h 125275"/>
                    <a:gd name="connsiteX2" fmla="*/ 292157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7" y="0"/>
                      </a:lnTo>
                      <a:lnTo>
                        <a:pt x="292157"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205" name="Freeform 1191">
                  <a:extLst>
                    <a:ext uri="{FF2B5EF4-FFF2-40B4-BE49-F238E27FC236}">
                      <a16:creationId xmlns:a16="http://schemas.microsoft.com/office/drawing/2014/main" id="{E80D1910-F0E9-4022-17A3-85D5CDCD7F8C}"/>
                    </a:ext>
                  </a:extLst>
                </p:cNvPr>
                <p:cNvSpPr/>
                <p:nvPr/>
              </p:nvSpPr>
              <p:spPr>
                <a:xfrm>
                  <a:off x="12940992" y="4574055"/>
                  <a:ext cx="135104" cy="174726"/>
                </a:xfrm>
                <a:custGeom>
                  <a:avLst/>
                  <a:gdLst>
                    <a:gd name="connsiteX0" fmla="*/ 45972 w 135104"/>
                    <a:gd name="connsiteY0" fmla="*/ 0 h 174726"/>
                    <a:gd name="connsiteX1" fmla="*/ 19562 w 135104"/>
                    <a:gd name="connsiteY1" fmla="*/ 8242 h 174726"/>
                    <a:gd name="connsiteX2" fmla="*/ 4707 w 135104"/>
                    <a:gd name="connsiteY2" fmla="*/ 44506 h 174726"/>
                    <a:gd name="connsiteX3" fmla="*/ 135105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45972" y="0"/>
                      </a:moveTo>
                      <a:cubicBezTo>
                        <a:pt x="36068" y="0"/>
                        <a:pt x="27815" y="3296"/>
                        <a:pt x="19562" y="8242"/>
                      </a:cubicBezTo>
                      <a:cubicBezTo>
                        <a:pt x="4707" y="14835"/>
                        <a:pt x="-6848" y="31319"/>
                        <a:pt x="4707" y="44506"/>
                      </a:cubicBezTo>
                      <a:lnTo>
                        <a:pt x="135105" y="174726"/>
                      </a:lnTo>
                    </a:path>
                  </a:pathLst>
                </a:custGeom>
                <a:noFill/>
                <a:ln w="16501" cap="rnd">
                  <a:solidFill>
                    <a:srgbClr val="000000"/>
                  </a:solidFill>
                  <a:prstDash val="solid"/>
                  <a:round/>
                </a:ln>
              </p:spPr>
              <p:txBody>
                <a:bodyPr rtlCol="0" anchor="ctr"/>
                <a:lstStyle/>
                <a:p>
                  <a:endParaRPr lang="en-US" sz="1799"/>
                </a:p>
              </p:txBody>
            </p:sp>
          </p:grpSp>
        </p:grpSp>
        <p:grpSp>
          <p:nvGrpSpPr>
            <p:cNvPr id="191" name="Graphic 503">
              <a:extLst>
                <a:ext uri="{FF2B5EF4-FFF2-40B4-BE49-F238E27FC236}">
                  <a16:creationId xmlns:a16="http://schemas.microsoft.com/office/drawing/2014/main" id="{714BE365-FC84-8DED-60E6-EDE0F666AAD7}"/>
                </a:ext>
              </a:extLst>
            </p:cNvPr>
            <p:cNvGrpSpPr/>
            <p:nvPr/>
          </p:nvGrpSpPr>
          <p:grpSpPr>
            <a:xfrm>
              <a:off x="13086001" y="3911411"/>
              <a:ext cx="602471" cy="728577"/>
              <a:chOff x="13086001" y="3911411"/>
              <a:chExt cx="602471" cy="728577"/>
            </a:xfrm>
            <a:noFill/>
          </p:grpSpPr>
          <p:sp>
            <p:nvSpPr>
              <p:cNvPr id="192" name="Freeform 1193">
                <a:extLst>
                  <a:ext uri="{FF2B5EF4-FFF2-40B4-BE49-F238E27FC236}">
                    <a16:creationId xmlns:a16="http://schemas.microsoft.com/office/drawing/2014/main" id="{3D3C59E3-3122-65D4-AD6A-E5942FA0ECAE}"/>
                  </a:ext>
                </a:extLst>
              </p:cNvPr>
              <p:cNvSpPr/>
              <p:nvPr/>
            </p:nvSpPr>
            <p:spPr>
              <a:xfrm>
                <a:off x="13086001" y="4102622"/>
                <a:ext cx="538097" cy="537367"/>
              </a:xfrm>
              <a:custGeom>
                <a:avLst/>
                <a:gdLst>
                  <a:gd name="connsiteX0" fmla="*/ 538098 w 538097"/>
                  <a:gd name="connsiteY0" fmla="*/ 268684 h 537367"/>
                  <a:gd name="connsiteX1" fmla="*/ 269049 w 538097"/>
                  <a:gd name="connsiteY1" fmla="*/ 537367 h 537367"/>
                  <a:gd name="connsiteX2" fmla="*/ 1 w 538097"/>
                  <a:gd name="connsiteY2" fmla="*/ 268684 h 537367"/>
                  <a:gd name="connsiteX3" fmla="*/ 269049 w 538097"/>
                  <a:gd name="connsiteY3" fmla="*/ 0 h 537367"/>
                  <a:gd name="connsiteX4" fmla="*/ 538098 w 538097"/>
                  <a:gd name="connsiteY4" fmla="*/ 268684 h 5373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097" h="537367">
                    <a:moveTo>
                      <a:pt x="538098" y="268684"/>
                    </a:moveTo>
                    <a:cubicBezTo>
                      <a:pt x="538098" y="417073"/>
                      <a:pt x="417641" y="537367"/>
                      <a:pt x="269049" y="537367"/>
                    </a:cubicBezTo>
                    <a:cubicBezTo>
                      <a:pt x="120458" y="537367"/>
                      <a:pt x="1" y="417073"/>
                      <a:pt x="1" y="268684"/>
                    </a:cubicBezTo>
                    <a:cubicBezTo>
                      <a:pt x="1" y="120294"/>
                      <a:pt x="120458" y="0"/>
                      <a:pt x="269049" y="0"/>
                    </a:cubicBezTo>
                    <a:cubicBezTo>
                      <a:pt x="417641" y="0"/>
                      <a:pt x="538098" y="120294"/>
                      <a:pt x="538098" y="268684"/>
                    </a:cubicBezTo>
                    <a:close/>
                  </a:path>
                </a:pathLst>
              </a:custGeom>
              <a:noFill/>
              <a:ln w="16501" cap="rnd">
                <a:solidFill>
                  <a:srgbClr val="000000"/>
                </a:solidFill>
                <a:prstDash val="solid"/>
                <a:round/>
              </a:ln>
            </p:spPr>
            <p:txBody>
              <a:bodyPr rtlCol="0" anchor="ctr"/>
              <a:lstStyle/>
              <a:p>
                <a:endParaRPr lang="en-US" sz="1799"/>
              </a:p>
            </p:txBody>
          </p:sp>
          <p:sp>
            <p:nvSpPr>
              <p:cNvPr id="193" name="Freeform 1194">
                <a:extLst>
                  <a:ext uri="{FF2B5EF4-FFF2-40B4-BE49-F238E27FC236}">
                    <a16:creationId xmlns:a16="http://schemas.microsoft.com/office/drawing/2014/main" id="{77133872-CBAA-EACA-9DF9-EEFCD2063C79}"/>
                  </a:ext>
                </a:extLst>
              </p:cNvPr>
              <p:cNvSpPr/>
              <p:nvPr/>
            </p:nvSpPr>
            <p:spPr>
              <a:xfrm>
                <a:off x="13143772" y="4160315"/>
                <a:ext cx="422555" cy="421981"/>
              </a:xfrm>
              <a:custGeom>
                <a:avLst/>
                <a:gdLst>
                  <a:gd name="connsiteX0" fmla="*/ 422555 w 422555"/>
                  <a:gd name="connsiteY0" fmla="*/ 210991 h 421981"/>
                  <a:gd name="connsiteX1" fmla="*/ 211278 w 422555"/>
                  <a:gd name="connsiteY1" fmla="*/ 421981 h 421981"/>
                  <a:gd name="connsiteX2" fmla="*/ 1 w 422555"/>
                  <a:gd name="connsiteY2" fmla="*/ 210991 h 421981"/>
                  <a:gd name="connsiteX3" fmla="*/ 211278 w 422555"/>
                  <a:gd name="connsiteY3" fmla="*/ 0 h 421981"/>
                  <a:gd name="connsiteX4" fmla="*/ 422555 w 422555"/>
                  <a:gd name="connsiteY4" fmla="*/ 210991 h 421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555" h="421981">
                    <a:moveTo>
                      <a:pt x="422555" y="210991"/>
                    </a:moveTo>
                    <a:cubicBezTo>
                      <a:pt x="422555" y="327518"/>
                      <a:pt x="327963" y="421981"/>
                      <a:pt x="211278" y="421981"/>
                    </a:cubicBezTo>
                    <a:cubicBezTo>
                      <a:pt x="94592" y="421981"/>
                      <a:pt x="1" y="327518"/>
                      <a:pt x="1" y="210991"/>
                    </a:cubicBezTo>
                    <a:cubicBezTo>
                      <a:pt x="1" y="94464"/>
                      <a:pt x="94593" y="0"/>
                      <a:pt x="211278" y="0"/>
                    </a:cubicBezTo>
                    <a:cubicBezTo>
                      <a:pt x="327964" y="0"/>
                      <a:pt x="422555" y="94464"/>
                      <a:pt x="422555" y="210991"/>
                    </a:cubicBezTo>
                    <a:close/>
                  </a:path>
                </a:pathLst>
              </a:custGeom>
              <a:solidFill>
                <a:srgbClr val="FFC000"/>
              </a:solidFill>
              <a:ln w="16501" cap="rnd">
                <a:solidFill>
                  <a:srgbClr val="000000"/>
                </a:solidFill>
                <a:prstDash val="solid"/>
                <a:round/>
              </a:ln>
            </p:spPr>
            <p:txBody>
              <a:bodyPr rtlCol="0" anchor="ctr"/>
              <a:lstStyle/>
              <a:p>
                <a:endParaRPr lang="en-US" sz="1799" dirty="0"/>
              </a:p>
            </p:txBody>
          </p:sp>
          <p:sp>
            <p:nvSpPr>
              <p:cNvPr id="194" name="Freeform 1195">
                <a:extLst>
                  <a:ext uri="{FF2B5EF4-FFF2-40B4-BE49-F238E27FC236}">
                    <a16:creationId xmlns:a16="http://schemas.microsoft.com/office/drawing/2014/main" id="{7931D189-7EB2-5AD4-1F1A-284B60621034}"/>
                  </a:ext>
                </a:extLst>
              </p:cNvPr>
              <p:cNvSpPr/>
              <p:nvPr/>
            </p:nvSpPr>
            <p:spPr>
              <a:xfrm>
                <a:off x="13221350" y="3911411"/>
                <a:ext cx="188169" cy="196155"/>
              </a:xfrm>
              <a:custGeom>
                <a:avLst/>
                <a:gdLst>
                  <a:gd name="connsiteX0" fmla="*/ 0 w 188169"/>
                  <a:gd name="connsiteY0" fmla="*/ 0 h 196155"/>
                  <a:gd name="connsiteX1" fmla="*/ 188169 w 188169"/>
                  <a:gd name="connsiteY1" fmla="*/ 196155 h 196155"/>
                </a:gdLst>
                <a:ahLst/>
                <a:cxnLst>
                  <a:cxn ang="0">
                    <a:pos x="connsiteX0" y="connsiteY0"/>
                  </a:cxn>
                  <a:cxn ang="0">
                    <a:pos x="connsiteX1" y="connsiteY1"/>
                  </a:cxn>
                </a:cxnLst>
                <a:rect l="l" t="t" r="r" b="b"/>
                <a:pathLst>
                  <a:path w="188169" h="196155">
                    <a:moveTo>
                      <a:pt x="0" y="0"/>
                    </a:moveTo>
                    <a:cubicBezTo>
                      <a:pt x="0" y="0"/>
                      <a:pt x="3301" y="168134"/>
                      <a:pt x="188169" y="196155"/>
                    </a:cubicBezTo>
                  </a:path>
                </a:pathLst>
              </a:custGeom>
              <a:noFill/>
              <a:ln w="16501" cap="rnd">
                <a:solidFill>
                  <a:srgbClr val="000000"/>
                </a:solidFill>
                <a:prstDash val="solid"/>
                <a:round/>
              </a:ln>
            </p:spPr>
            <p:txBody>
              <a:bodyPr rtlCol="0" anchor="ctr"/>
              <a:lstStyle/>
              <a:p>
                <a:endParaRPr lang="en-US" sz="1799"/>
              </a:p>
            </p:txBody>
          </p:sp>
          <p:sp>
            <p:nvSpPr>
              <p:cNvPr id="195" name="Freeform 1196">
                <a:extLst>
                  <a:ext uri="{FF2B5EF4-FFF2-40B4-BE49-F238E27FC236}">
                    <a16:creationId xmlns:a16="http://schemas.microsoft.com/office/drawing/2014/main" id="{2D85B040-F5F6-8E12-69B2-E5D889A28F53}"/>
                  </a:ext>
                </a:extLst>
              </p:cNvPr>
              <p:cNvSpPr/>
              <p:nvPr/>
            </p:nvSpPr>
            <p:spPr>
              <a:xfrm>
                <a:off x="13409520" y="3956510"/>
                <a:ext cx="278951" cy="162161"/>
              </a:xfrm>
              <a:custGeom>
                <a:avLst/>
                <a:gdLst>
                  <a:gd name="connsiteX0" fmla="*/ 0 w 278951"/>
                  <a:gd name="connsiteY0" fmla="*/ 151056 h 162161"/>
                  <a:gd name="connsiteX1" fmla="*/ 278952 w 278951"/>
                  <a:gd name="connsiteY1" fmla="*/ 12594 h 162161"/>
                  <a:gd name="connsiteX2" fmla="*/ 0 w 278951"/>
                  <a:gd name="connsiteY2" fmla="*/ 151056 h 162161"/>
                </a:gdLst>
                <a:ahLst/>
                <a:cxnLst>
                  <a:cxn ang="0">
                    <a:pos x="connsiteX0" y="connsiteY0"/>
                  </a:cxn>
                  <a:cxn ang="0">
                    <a:pos x="connsiteX1" y="connsiteY1"/>
                  </a:cxn>
                  <a:cxn ang="0">
                    <a:pos x="connsiteX2" y="connsiteY2"/>
                  </a:cxn>
                </a:cxnLst>
                <a:rect l="l" t="t" r="r" b="b"/>
                <a:pathLst>
                  <a:path w="278951" h="162161">
                    <a:moveTo>
                      <a:pt x="0" y="151056"/>
                    </a:moveTo>
                    <a:cubicBezTo>
                      <a:pt x="0" y="151056"/>
                      <a:pt x="49518" y="-51693"/>
                      <a:pt x="278952" y="12594"/>
                    </a:cubicBezTo>
                    <a:cubicBezTo>
                      <a:pt x="278952" y="12594"/>
                      <a:pt x="222832" y="210398"/>
                      <a:pt x="0" y="151056"/>
                    </a:cubicBezTo>
                    <a:close/>
                  </a:path>
                </a:pathLst>
              </a:custGeom>
              <a:noFill/>
              <a:ln w="16501" cap="rnd">
                <a:solidFill>
                  <a:srgbClr val="000000"/>
                </a:solidFill>
                <a:prstDash val="solid"/>
                <a:round/>
              </a:ln>
            </p:spPr>
            <p:txBody>
              <a:bodyPr rtlCol="0" anchor="ctr"/>
              <a:lstStyle/>
              <a:p>
                <a:endParaRPr lang="en-US" sz="1799"/>
              </a:p>
            </p:txBody>
          </p:sp>
          <p:sp>
            <p:nvSpPr>
              <p:cNvPr id="196" name="Freeform 1197">
                <a:extLst>
                  <a:ext uri="{FF2B5EF4-FFF2-40B4-BE49-F238E27FC236}">
                    <a16:creationId xmlns:a16="http://schemas.microsoft.com/office/drawing/2014/main" id="{FE34FB05-FC3B-AABE-54C3-3B832A4A21FF}"/>
                  </a:ext>
                </a:extLst>
              </p:cNvPr>
              <p:cNvSpPr/>
              <p:nvPr/>
            </p:nvSpPr>
            <p:spPr>
              <a:xfrm>
                <a:off x="13409519" y="3969104"/>
                <a:ext cx="278952" cy="138462"/>
              </a:xfrm>
              <a:custGeom>
                <a:avLst/>
                <a:gdLst>
                  <a:gd name="connsiteX0" fmla="*/ 278952 w 278952"/>
                  <a:gd name="connsiteY0" fmla="*/ 0 h 138462"/>
                  <a:gd name="connsiteX1" fmla="*/ 0 w 278952"/>
                  <a:gd name="connsiteY1" fmla="*/ 138463 h 138462"/>
                </a:gdLst>
                <a:ahLst/>
                <a:cxnLst>
                  <a:cxn ang="0">
                    <a:pos x="connsiteX0" y="connsiteY0"/>
                  </a:cxn>
                  <a:cxn ang="0">
                    <a:pos x="connsiteX1" y="connsiteY1"/>
                  </a:cxn>
                </a:cxnLst>
                <a:rect l="l" t="t" r="r" b="b"/>
                <a:pathLst>
                  <a:path w="278952" h="138462">
                    <a:moveTo>
                      <a:pt x="278952" y="0"/>
                    </a:moveTo>
                    <a:lnTo>
                      <a:pt x="0" y="138463"/>
                    </a:lnTo>
                  </a:path>
                </a:pathLst>
              </a:custGeom>
              <a:ln w="16501" cap="rnd">
                <a:solidFill>
                  <a:srgbClr val="000000"/>
                </a:solidFill>
                <a:prstDash val="solid"/>
                <a:round/>
              </a:ln>
            </p:spPr>
            <p:txBody>
              <a:bodyPr rtlCol="0" anchor="ctr"/>
              <a:lstStyle/>
              <a:p>
                <a:endParaRPr lang="en-US" sz="1799"/>
              </a:p>
            </p:txBody>
          </p:sp>
          <p:grpSp>
            <p:nvGrpSpPr>
              <p:cNvPr id="197" name="Graphic 503">
                <a:extLst>
                  <a:ext uri="{FF2B5EF4-FFF2-40B4-BE49-F238E27FC236}">
                    <a16:creationId xmlns:a16="http://schemas.microsoft.com/office/drawing/2014/main" id="{8BFB9125-6EB3-DC6A-3F91-F9749E3BA4D9}"/>
                  </a:ext>
                </a:extLst>
              </p:cNvPr>
              <p:cNvGrpSpPr/>
              <p:nvPr/>
            </p:nvGrpSpPr>
            <p:grpSpPr>
              <a:xfrm>
                <a:off x="13185037" y="4244381"/>
                <a:ext cx="260795" cy="257144"/>
                <a:chOff x="13185037" y="4244381"/>
                <a:chExt cx="260795" cy="257144"/>
              </a:xfrm>
              <a:noFill/>
            </p:grpSpPr>
            <p:sp>
              <p:nvSpPr>
                <p:cNvPr id="198" name="Freeform 1199">
                  <a:extLst>
                    <a:ext uri="{FF2B5EF4-FFF2-40B4-BE49-F238E27FC236}">
                      <a16:creationId xmlns:a16="http://schemas.microsoft.com/office/drawing/2014/main" id="{FB20D1DD-C650-15AA-A3E3-4431A57FBF09}"/>
                    </a:ext>
                  </a:extLst>
                </p:cNvPr>
                <p:cNvSpPr/>
                <p:nvPr/>
              </p:nvSpPr>
              <p:spPr>
                <a:xfrm>
                  <a:off x="13226302" y="4244381"/>
                  <a:ext cx="219530" cy="257144"/>
                </a:xfrm>
                <a:custGeom>
                  <a:avLst/>
                  <a:gdLst>
                    <a:gd name="connsiteX0" fmla="*/ 214579 w 219530"/>
                    <a:gd name="connsiteY0" fmla="*/ 224177 h 257144"/>
                    <a:gd name="connsiteX1" fmla="*/ 128747 w 219530"/>
                    <a:gd name="connsiteY1" fmla="*/ 257145 h 257144"/>
                    <a:gd name="connsiteX2" fmla="*/ 0 w 219530"/>
                    <a:gd name="connsiteY2" fmla="*/ 128572 h 257144"/>
                    <a:gd name="connsiteX3" fmla="*/ 128747 w 219530"/>
                    <a:gd name="connsiteY3" fmla="*/ 0 h 257144"/>
                    <a:gd name="connsiteX4" fmla="*/ 219530 w 219530"/>
                    <a:gd name="connsiteY4" fmla="*/ 37912 h 25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530" h="257144">
                      <a:moveTo>
                        <a:pt x="214579" y="224177"/>
                      </a:moveTo>
                      <a:cubicBezTo>
                        <a:pt x="191471" y="243958"/>
                        <a:pt x="161759" y="257145"/>
                        <a:pt x="128747" y="257145"/>
                      </a:cubicBezTo>
                      <a:cubicBezTo>
                        <a:pt x="57771" y="257145"/>
                        <a:pt x="0" y="199452"/>
                        <a:pt x="0" y="128572"/>
                      </a:cubicBezTo>
                      <a:cubicBezTo>
                        <a:pt x="0" y="57693"/>
                        <a:pt x="57771" y="0"/>
                        <a:pt x="128747" y="0"/>
                      </a:cubicBezTo>
                      <a:cubicBezTo>
                        <a:pt x="199724" y="0"/>
                        <a:pt x="196422" y="14835"/>
                        <a:pt x="219530" y="37912"/>
                      </a:cubicBezTo>
                    </a:path>
                  </a:pathLst>
                </a:custGeom>
                <a:noFill/>
                <a:ln w="16501" cap="rnd">
                  <a:solidFill>
                    <a:srgbClr val="000000"/>
                  </a:solidFill>
                  <a:prstDash val="solid"/>
                  <a:round/>
                </a:ln>
              </p:spPr>
              <p:txBody>
                <a:bodyPr rtlCol="0" anchor="ctr"/>
                <a:lstStyle/>
                <a:p>
                  <a:endParaRPr lang="en-US" sz="1799"/>
                </a:p>
              </p:txBody>
            </p:sp>
            <p:sp>
              <p:nvSpPr>
                <p:cNvPr id="199" name="Freeform 1200">
                  <a:extLst>
                    <a:ext uri="{FF2B5EF4-FFF2-40B4-BE49-F238E27FC236}">
                      <a16:creationId xmlns:a16="http://schemas.microsoft.com/office/drawing/2014/main" id="{16905BC6-C15F-40DF-F193-BF6703D8399C}"/>
                    </a:ext>
                  </a:extLst>
                </p:cNvPr>
                <p:cNvSpPr/>
                <p:nvPr/>
              </p:nvSpPr>
              <p:spPr>
                <a:xfrm>
                  <a:off x="13185037" y="4349877"/>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sp>
              <p:nvSpPr>
                <p:cNvPr id="200" name="Freeform 1201">
                  <a:extLst>
                    <a:ext uri="{FF2B5EF4-FFF2-40B4-BE49-F238E27FC236}">
                      <a16:creationId xmlns:a16="http://schemas.microsoft.com/office/drawing/2014/main" id="{948B531D-8BFD-C92F-988C-3E45DDB511AD}"/>
                    </a:ext>
                  </a:extLst>
                </p:cNvPr>
                <p:cNvSpPr/>
                <p:nvPr/>
              </p:nvSpPr>
              <p:spPr>
                <a:xfrm>
                  <a:off x="13185037" y="4399328"/>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grpSp>
        </p:grpSp>
      </p:grpSp>
      <p:sp>
        <p:nvSpPr>
          <p:cNvPr id="5" name="Text Placeholder 6">
            <a:extLst>
              <a:ext uri="{FF2B5EF4-FFF2-40B4-BE49-F238E27FC236}">
                <a16:creationId xmlns:a16="http://schemas.microsoft.com/office/drawing/2014/main" id="{8E3D7645-6818-0513-08DD-8D108AA11E73}"/>
              </a:ext>
            </a:extLst>
          </p:cNvPr>
          <p:cNvSpPr>
            <a:spLocks noGrp="1"/>
          </p:cNvSpPr>
          <p:nvPr>
            <p:ph type="body" sz="quarter" idx="18"/>
          </p:nvPr>
        </p:nvSpPr>
        <p:spPr>
          <a:xfrm>
            <a:off x="726890" y="3301363"/>
            <a:ext cx="2677779" cy="1049221"/>
          </a:xfrm>
        </p:spPr>
        <p:txBody>
          <a:bodyPr/>
          <a:lstStyle/>
          <a:p>
            <a:pPr algn="ctr"/>
            <a:r>
              <a:rPr lang="en-US" b="0" dirty="0"/>
              <a:t>Skipulagning og bygging ATA</a:t>
            </a:r>
          </a:p>
          <a:p>
            <a:pPr algn="ctr">
              <a:lnSpc>
                <a:spcPct val="100000"/>
              </a:lnSpc>
            </a:pPr>
            <a:endParaRPr lang="en-IE" sz="3200" dirty="0"/>
          </a:p>
        </p:txBody>
      </p:sp>
    </p:spTree>
    <p:extLst>
      <p:ext uri="{BB962C8B-B14F-4D97-AF65-F5344CB8AC3E}">
        <p14:creationId xmlns:p14="http://schemas.microsoft.com/office/powerpoint/2010/main" val="42401455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1B6403-FFCC-A838-D85C-0673337F94F6}"/>
            </a:ext>
          </a:extLst>
        </p:cNvPr>
        <p:cNvGrpSpPr/>
        <p:nvPr/>
      </p:nvGrpSpPr>
      <p:grpSpPr>
        <a:xfrm>
          <a:off x="0" y="0"/>
          <a:ext cx="0" cy="0"/>
          <a:chOff x="0" y="0"/>
          <a:chExt cx="0" cy="0"/>
        </a:xfrm>
      </p:grpSpPr>
      <p:sp>
        <p:nvSpPr>
          <p:cNvPr id="13" name="Text Placeholder 2">
            <a:extLst>
              <a:ext uri="{FF2B5EF4-FFF2-40B4-BE49-F238E27FC236}">
                <a16:creationId xmlns:a16="http://schemas.microsoft.com/office/drawing/2014/main" id="{1B9839E1-B6E3-5E38-F9A7-2F078054B3E0}"/>
              </a:ext>
            </a:extLst>
          </p:cNvPr>
          <p:cNvSpPr txBox="1">
            <a:spLocks/>
          </p:cNvSpPr>
          <p:nvPr/>
        </p:nvSpPr>
        <p:spPr>
          <a:xfrm>
            <a:off x="4798663" y="116230"/>
            <a:ext cx="7058879" cy="3499183"/>
          </a:xfrm>
          <a:prstGeom prst="rect">
            <a:avLst/>
          </a:prstGeom>
        </p:spPr>
        <p:txBody>
          <a:bodyPr anchor="t">
            <a:noAutofit/>
          </a:bodyPr>
          <a:lstStyle>
            <a:lvl1pPr marL="0" indent="0" algn="l" defTabSz="914400" rtl="0" eaLnBrk="1" latinLnBrk="0" hangingPunct="1">
              <a:lnSpc>
                <a:spcPts val="2520"/>
              </a:lnSpc>
              <a:spcBef>
                <a:spcPts val="0"/>
              </a:spcBef>
              <a:buFont typeface="Arial" panose="020B0604020202020204" pitchFamily="34" charset="0"/>
              <a:buNone/>
              <a:defRPr sz="28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spcAft>
                <a:spcPts val="1200"/>
              </a:spcAft>
              <a:buFont typeface="Wingdings" panose="05000000000000000000" pitchFamily="2" charset="2"/>
              <a:buChar char="ü"/>
            </a:pPr>
            <a:r>
              <a:rPr lang="en-US" sz="2400" b="1" i="1" dirty="0">
                <a:solidFill>
                  <a:srgbClr val="3B7F81"/>
                </a:solidFill>
              </a:rPr>
              <a:t>Fjármálaráð: </a:t>
            </a:r>
            <a:r>
              <a:rPr lang="en-US" sz="2200" b="1" dirty="0">
                <a:solidFill>
                  <a:srgbClr val="494949"/>
                </a:solidFill>
              </a:rPr>
              <a:t>Nýttu nýsköpunar-, græna og sveitasjóði </a:t>
            </a:r>
            <a:r>
              <a:rPr lang="en-US" sz="2200" dirty="0">
                <a:solidFill>
                  <a:srgbClr val="494949"/>
                </a:solidFill>
              </a:rPr>
              <a:t>samhliða.</a:t>
            </a:r>
          </a:p>
          <a:p>
            <a:pPr marL="342900" indent="-342900">
              <a:spcAft>
                <a:spcPts val="1200"/>
              </a:spcAft>
              <a:buFont typeface="Wingdings" panose="05000000000000000000" pitchFamily="2" charset="2"/>
              <a:buChar char="ü"/>
            </a:pPr>
            <a:r>
              <a:rPr lang="en-US" sz="2400" b="1" i="1" dirty="0">
                <a:solidFill>
                  <a:srgbClr val="3B7F81"/>
                </a:solidFill>
              </a:rPr>
              <a:t>Fjármálaráð: </a:t>
            </a:r>
            <a:r>
              <a:rPr lang="en-US" sz="2200" b="1" dirty="0">
                <a:solidFill>
                  <a:srgbClr val="494949"/>
                </a:solidFill>
              </a:rPr>
              <a:t>Vertu meðlimur í þjóðlegum ferðamálaráðum </a:t>
            </a:r>
            <a:r>
              <a:rPr lang="en-US" sz="2200" dirty="0">
                <a:solidFill>
                  <a:srgbClr val="494949"/>
                </a:solidFill>
              </a:rPr>
              <a:t>og svæðisbundnum fjármögnunarnetum.</a:t>
            </a:r>
          </a:p>
          <a:p>
            <a:pPr marL="342900" indent="-342900">
              <a:spcAft>
                <a:spcPts val="1200"/>
              </a:spcAft>
              <a:buFont typeface="Wingdings" panose="05000000000000000000" pitchFamily="2" charset="2"/>
              <a:buChar char="ü"/>
            </a:pPr>
            <a:r>
              <a:rPr lang="en-US" sz="2400" b="1" i="1" dirty="0">
                <a:solidFill>
                  <a:srgbClr val="3B7F81"/>
                </a:solidFill>
                <a:latin typeface="+mn-lt"/>
              </a:rPr>
              <a:t>Fjármálaráð: </a:t>
            </a:r>
            <a:r>
              <a:rPr lang="en-US" sz="2200" b="1" dirty="0">
                <a:solidFill>
                  <a:srgbClr val="494949"/>
                </a:solidFill>
              </a:rPr>
              <a:t>Fjárfestu í frásögn</a:t>
            </a:r>
            <a:r>
              <a:rPr lang="en-US" sz="2200" dirty="0">
                <a:solidFill>
                  <a:srgbClr val="494949"/>
                </a:solidFill>
              </a:rPr>
              <a:t>: Fyrirtækið þitt ætti að segja staðbundna, sjálfbæra og hvetjandi sögu.</a:t>
            </a:r>
          </a:p>
          <a:p>
            <a:pPr marL="342900" indent="-342900">
              <a:spcAft>
                <a:spcPts val="1200"/>
              </a:spcAft>
              <a:buFont typeface="Wingdings" panose="05000000000000000000" pitchFamily="2" charset="2"/>
              <a:buChar char="ü"/>
            </a:pPr>
            <a:endParaRPr lang="en-US" sz="2200" dirty="0">
              <a:solidFill>
                <a:srgbClr val="494949"/>
              </a:solidFill>
            </a:endParaRPr>
          </a:p>
          <a:p>
            <a:pPr marL="342900" indent="-342900" fontAlgn="base">
              <a:lnSpc>
                <a:spcPct val="100000"/>
              </a:lnSpc>
              <a:spcAft>
                <a:spcPts val="1200"/>
              </a:spcAft>
              <a:buFont typeface="Wingdings" panose="05000000000000000000" pitchFamily="2" charset="2"/>
              <a:buChar char="ü"/>
            </a:pPr>
            <a:endParaRPr lang="en-US" sz="2200" dirty="0">
              <a:solidFill>
                <a:srgbClr val="494949"/>
              </a:solidFill>
              <a:latin typeface="+mn-lt"/>
            </a:endParaRPr>
          </a:p>
          <a:p>
            <a:pPr marL="342900" indent="-342900" fontAlgn="base">
              <a:lnSpc>
                <a:spcPct val="100000"/>
              </a:lnSpc>
              <a:spcAft>
                <a:spcPts val="1200"/>
              </a:spcAft>
              <a:buFont typeface="Wingdings" panose="05000000000000000000" pitchFamily="2" charset="2"/>
              <a:buChar char="ü"/>
            </a:pPr>
            <a:endParaRPr lang="en-US" sz="2200" dirty="0">
              <a:solidFill>
                <a:srgbClr val="494949"/>
              </a:solidFill>
              <a:latin typeface="+mn-lt"/>
            </a:endParaRPr>
          </a:p>
        </p:txBody>
      </p:sp>
      <p:sp>
        <p:nvSpPr>
          <p:cNvPr id="4" name="Slide Number Placeholder 5">
            <a:extLst>
              <a:ext uri="{FF2B5EF4-FFF2-40B4-BE49-F238E27FC236}">
                <a16:creationId xmlns:a16="http://schemas.microsoft.com/office/drawing/2014/main" id="{93183520-AE44-59F8-2B4F-DA62143A0CE6}"/>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23</a:t>
            </a:fld>
            <a:endParaRPr lang="fr-CA" dirty="0"/>
          </a:p>
        </p:txBody>
      </p:sp>
      <p:sp>
        <p:nvSpPr>
          <p:cNvPr id="12" name="Text Placeholder 7">
            <a:extLst>
              <a:ext uri="{FF2B5EF4-FFF2-40B4-BE49-F238E27FC236}">
                <a16:creationId xmlns:a16="http://schemas.microsoft.com/office/drawing/2014/main" id="{B72444DB-A687-BC6B-8586-D43F71CCCC01}"/>
              </a:ext>
            </a:extLst>
          </p:cNvPr>
          <p:cNvSpPr>
            <a:spLocks noGrp="1"/>
          </p:cNvSpPr>
          <p:nvPr>
            <p:ph type="body" sz="quarter" idx="19"/>
          </p:nvPr>
        </p:nvSpPr>
        <p:spPr>
          <a:xfrm>
            <a:off x="391600" y="2535196"/>
            <a:ext cx="3200399" cy="385564"/>
          </a:xfrm>
        </p:spPr>
        <p:txBody>
          <a:bodyPr/>
          <a:lstStyle/>
          <a:p>
            <a:pPr marL="308700" algn="ctr"/>
            <a:r>
              <a:rPr lang="en-IE" sz="3400" dirty="0"/>
              <a:t>Fjármálaráð</a:t>
            </a:r>
          </a:p>
        </p:txBody>
      </p:sp>
      <p:grpSp>
        <p:nvGrpSpPr>
          <p:cNvPr id="3" name="Graphic 503">
            <a:extLst>
              <a:ext uri="{FF2B5EF4-FFF2-40B4-BE49-F238E27FC236}">
                <a16:creationId xmlns:a16="http://schemas.microsoft.com/office/drawing/2014/main" id="{F4417003-1B45-38AB-CBEA-4B73DC8EDDAE}"/>
              </a:ext>
            </a:extLst>
          </p:cNvPr>
          <p:cNvGrpSpPr/>
          <p:nvPr/>
        </p:nvGrpSpPr>
        <p:grpSpPr>
          <a:xfrm>
            <a:off x="4090408" y="179011"/>
            <a:ext cx="720000" cy="720000"/>
            <a:chOff x="12846663" y="3911411"/>
            <a:chExt cx="1023375" cy="1130779"/>
          </a:xfrm>
          <a:noFill/>
        </p:grpSpPr>
        <p:grpSp>
          <p:nvGrpSpPr>
            <p:cNvPr id="27" name="Graphic 503">
              <a:extLst>
                <a:ext uri="{FF2B5EF4-FFF2-40B4-BE49-F238E27FC236}">
                  <a16:creationId xmlns:a16="http://schemas.microsoft.com/office/drawing/2014/main" id="{427F999F-17FA-A8FD-B084-17119E94CF21}"/>
                </a:ext>
              </a:extLst>
            </p:cNvPr>
            <p:cNvGrpSpPr/>
            <p:nvPr/>
          </p:nvGrpSpPr>
          <p:grpSpPr>
            <a:xfrm>
              <a:off x="12846663" y="4242607"/>
              <a:ext cx="1023375" cy="799582"/>
              <a:chOff x="12846663" y="4242607"/>
              <a:chExt cx="1023375" cy="799582"/>
            </a:xfrm>
            <a:noFill/>
          </p:grpSpPr>
          <p:grpSp>
            <p:nvGrpSpPr>
              <p:cNvPr id="39" name="Graphic 503">
                <a:extLst>
                  <a:ext uri="{FF2B5EF4-FFF2-40B4-BE49-F238E27FC236}">
                    <a16:creationId xmlns:a16="http://schemas.microsoft.com/office/drawing/2014/main" id="{156D64A3-7E93-5B03-10BD-5E497E0B2C52}"/>
                  </a:ext>
                </a:extLst>
              </p:cNvPr>
              <p:cNvGrpSpPr/>
              <p:nvPr/>
            </p:nvGrpSpPr>
            <p:grpSpPr>
              <a:xfrm>
                <a:off x="13409519" y="4242607"/>
                <a:ext cx="460518" cy="799582"/>
                <a:chOff x="13409519" y="4242607"/>
                <a:chExt cx="460518" cy="799582"/>
              </a:xfrm>
              <a:noFill/>
            </p:grpSpPr>
            <p:sp>
              <p:nvSpPr>
                <p:cNvPr id="44" name="Freeform 1185">
                  <a:extLst>
                    <a:ext uri="{FF2B5EF4-FFF2-40B4-BE49-F238E27FC236}">
                      <a16:creationId xmlns:a16="http://schemas.microsoft.com/office/drawing/2014/main" id="{A68E4E17-420B-D3E0-8442-87AAFBE8686F}"/>
                    </a:ext>
                  </a:extLst>
                </p:cNvPr>
                <p:cNvSpPr/>
                <p:nvPr/>
              </p:nvSpPr>
              <p:spPr>
                <a:xfrm>
                  <a:off x="13423395" y="4242607"/>
                  <a:ext cx="446643" cy="674307"/>
                </a:xfrm>
                <a:custGeom>
                  <a:avLst/>
                  <a:gdLst>
                    <a:gd name="connsiteX0" fmla="*/ 220510 w 446643"/>
                    <a:gd name="connsiteY0" fmla="*/ 674307 h 674307"/>
                    <a:gd name="connsiteX1" fmla="*/ 430137 w 446643"/>
                    <a:gd name="connsiteY1" fmla="*/ 463317 h 674307"/>
                    <a:gd name="connsiteX2" fmla="*/ 446643 w 446643"/>
                    <a:gd name="connsiteY2" fmla="*/ 425404 h 674307"/>
                    <a:gd name="connsiteX3" fmla="*/ 446643 w 446643"/>
                    <a:gd name="connsiteY3" fmla="*/ 29796 h 674307"/>
                    <a:gd name="connsiteX4" fmla="*/ 415282 w 446643"/>
                    <a:gd name="connsiteY4" fmla="*/ 126 h 674307"/>
                    <a:gd name="connsiteX5" fmla="*/ 334402 w 446643"/>
                    <a:gd name="connsiteY5" fmla="*/ 112214 h 674307"/>
                    <a:gd name="connsiteX6" fmla="*/ 306342 w 446643"/>
                    <a:gd name="connsiteY6" fmla="*/ 331447 h 674307"/>
                    <a:gd name="connsiteX7" fmla="*/ 240317 w 446643"/>
                    <a:gd name="connsiteY7" fmla="*/ 349579 h 674307"/>
                    <a:gd name="connsiteX8" fmla="*/ 166040 w 446643"/>
                    <a:gd name="connsiteY8" fmla="*/ 423755 h 674307"/>
                    <a:gd name="connsiteX9" fmla="*/ 37293 w 446643"/>
                    <a:gd name="connsiteY9" fmla="*/ 483097 h 674307"/>
                    <a:gd name="connsiteX10" fmla="*/ 4281 w 446643"/>
                    <a:gd name="connsiteY10" fmla="*/ 674307 h 674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643" h="674307">
                      <a:moveTo>
                        <a:pt x="220510" y="674307"/>
                      </a:moveTo>
                      <a:lnTo>
                        <a:pt x="430137" y="463317"/>
                      </a:lnTo>
                      <a:cubicBezTo>
                        <a:pt x="440041" y="453426"/>
                        <a:pt x="446643" y="438591"/>
                        <a:pt x="446643" y="425404"/>
                      </a:cubicBezTo>
                      <a:lnTo>
                        <a:pt x="446643" y="29796"/>
                      </a:lnTo>
                      <a:cubicBezTo>
                        <a:pt x="446643" y="13312"/>
                        <a:pt x="433438" y="-1523"/>
                        <a:pt x="415282" y="126"/>
                      </a:cubicBezTo>
                      <a:cubicBezTo>
                        <a:pt x="380619" y="1774"/>
                        <a:pt x="347607" y="39686"/>
                        <a:pt x="334402" y="112214"/>
                      </a:cubicBezTo>
                      <a:lnTo>
                        <a:pt x="306342" y="331447"/>
                      </a:lnTo>
                      <a:cubicBezTo>
                        <a:pt x="281583" y="329799"/>
                        <a:pt x="255173" y="334744"/>
                        <a:pt x="240317" y="349579"/>
                      </a:cubicBezTo>
                      <a:lnTo>
                        <a:pt x="166040" y="423755"/>
                      </a:lnTo>
                      <a:cubicBezTo>
                        <a:pt x="98366" y="436943"/>
                        <a:pt x="73607" y="446833"/>
                        <a:pt x="37293" y="483097"/>
                      </a:cubicBezTo>
                      <a:cubicBezTo>
                        <a:pt x="-7273" y="527603"/>
                        <a:pt x="-2322" y="586944"/>
                        <a:pt x="4281" y="674307"/>
                      </a:cubicBezTo>
                    </a:path>
                  </a:pathLst>
                </a:custGeom>
                <a:noFill/>
                <a:ln w="16501" cap="rnd">
                  <a:solidFill>
                    <a:srgbClr val="000000"/>
                  </a:solidFill>
                  <a:prstDash val="solid"/>
                  <a:round/>
                </a:ln>
              </p:spPr>
              <p:txBody>
                <a:bodyPr rtlCol="0" anchor="ctr"/>
                <a:lstStyle/>
                <a:p>
                  <a:endParaRPr lang="en-US" sz="1799"/>
                </a:p>
              </p:txBody>
            </p:sp>
            <p:sp>
              <p:nvSpPr>
                <p:cNvPr id="45" name="Freeform 1186">
                  <a:extLst>
                    <a:ext uri="{FF2B5EF4-FFF2-40B4-BE49-F238E27FC236}">
                      <a16:creationId xmlns:a16="http://schemas.microsoft.com/office/drawing/2014/main" id="{15849E12-5683-7E7A-042A-BA00C26FDDD8}"/>
                    </a:ext>
                  </a:extLst>
                </p:cNvPr>
                <p:cNvSpPr/>
                <p:nvPr/>
              </p:nvSpPr>
              <p:spPr>
                <a:xfrm>
                  <a:off x="13409519" y="4916915"/>
                  <a:ext cx="292157" cy="125275"/>
                </a:xfrm>
                <a:custGeom>
                  <a:avLst/>
                  <a:gdLst>
                    <a:gd name="connsiteX0" fmla="*/ 0 w 292157"/>
                    <a:gd name="connsiteY0" fmla="*/ 0 h 125275"/>
                    <a:gd name="connsiteX1" fmla="*/ 292158 w 292157"/>
                    <a:gd name="connsiteY1" fmla="*/ 0 h 125275"/>
                    <a:gd name="connsiteX2" fmla="*/ 292158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8" y="0"/>
                      </a:lnTo>
                      <a:lnTo>
                        <a:pt x="292158"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46" name="Freeform 1187">
                  <a:extLst>
                    <a:ext uri="{FF2B5EF4-FFF2-40B4-BE49-F238E27FC236}">
                      <a16:creationId xmlns:a16="http://schemas.microsoft.com/office/drawing/2014/main" id="{87F9E3B5-69BD-4F27-9D15-53141952812D}"/>
                    </a:ext>
                  </a:extLst>
                </p:cNvPr>
                <p:cNvSpPr/>
                <p:nvPr/>
              </p:nvSpPr>
              <p:spPr>
                <a:xfrm>
                  <a:off x="13642255" y="4574055"/>
                  <a:ext cx="135104" cy="174726"/>
                </a:xfrm>
                <a:custGeom>
                  <a:avLst/>
                  <a:gdLst>
                    <a:gd name="connsiteX0" fmla="*/ 89133 w 135104"/>
                    <a:gd name="connsiteY0" fmla="*/ 0 h 174726"/>
                    <a:gd name="connsiteX1" fmla="*/ 115542 w 135104"/>
                    <a:gd name="connsiteY1" fmla="*/ 8242 h 174726"/>
                    <a:gd name="connsiteX2" fmla="*/ 130398 w 135104"/>
                    <a:gd name="connsiteY2" fmla="*/ 44506 h 174726"/>
                    <a:gd name="connsiteX3" fmla="*/ 0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89133" y="0"/>
                      </a:moveTo>
                      <a:cubicBezTo>
                        <a:pt x="99036" y="0"/>
                        <a:pt x="107289" y="3296"/>
                        <a:pt x="115542" y="8242"/>
                      </a:cubicBezTo>
                      <a:cubicBezTo>
                        <a:pt x="130398" y="14835"/>
                        <a:pt x="141952" y="31319"/>
                        <a:pt x="130398" y="44506"/>
                      </a:cubicBezTo>
                      <a:lnTo>
                        <a:pt x="0" y="174726"/>
                      </a:lnTo>
                    </a:path>
                  </a:pathLst>
                </a:custGeom>
                <a:noFill/>
                <a:ln w="16501" cap="rnd">
                  <a:solidFill>
                    <a:srgbClr val="000000"/>
                  </a:solidFill>
                  <a:prstDash val="solid"/>
                  <a:round/>
                </a:ln>
              </p:spPr>
              <p:txBody>
                <a:bodyPr rtlCol="0" anchor="ctr"/>
                <a:lstStyle/>
                <a:p>
                  <a:endParaRPr lang="en-US" sz="1799"/>
                </a:p>
              </p:txBody>
            </p:sp>
          </p:grpSp>
          <p:grpSp>
            <p:nvGrpSpPr>
              <p:cNvPr id="40" name="Graphic 503">
                <a:extLst>
                  <a:ext uri="{FF2B5EF4-FFF2-40B4-BE49-F238E27FC236}">
                    <a16:creationId xmlns:a16="http://schemas.microsoft.com/office/drawing/2014/main" id="{1F36A076-A422-4129-29A8-047F417F6C12}"/>
                  </a:ext>
                </a:extLst>
              </p:cNvPr>
              <p:cNvGrpSpPr/>
              <p:nvPr/>
            </p:nvGrpSpPr>
            <p:grpSpPr>
              <a:xfrm>
                <a:off x="12846663" y="4242733"/>
                <a:ext cx="462169" cy="799457"/>
                <a:chOff x="12846663" y="4242733"/>
                <a:chExt cx="462169" cy="799457"/>
              </a:xfrm>
              <a:noFill/>
            </p:grpSpPr>
            <p:sp>
              <p:nvSpPr>
                <p:cNvPr id="41" name="Freeform 1189">
                  <a:extLst>
                    <a:ext uri="{FF2B5EF4-FFF2-40B4-BE49-F238E27FC236}">
                      <a16:creationId xmlns:a16="http://schemas.microsoft.com/office/drawing/2014/main" id="{58357BA1-30A8-9455-F251-777E20AC0B3C}"/>
                    </a:ext>
                  </a:extLst>
                </p:cNvPr>
                <p:cNvSpPr/>
                <p:nvPr/>
              </p:nvSpPr>
              <p:spPr>
                <a:xfrm>
                  <a:off x="12846663" y="4242733"/>
                  <a:ext cx="446280" cy="674181"/>
                </a:xfrm>
                <a:custGeom>
                  <a:avLst/>
                  <a:gdLst>
                    <a:gd name="connsiteX0" fmla="*/ 442362 w 446280"/>
                    <a:gd name="connsiteY0" fmla="*/ 670885 h 674181"/>
                    <a:gd name="connsiteX1" fmla="*/ 409350 w 446280"/>
                    <a:gd name="connsiteY1" fmla="*/ 482971 h 674181"/>
                    <a:gd name="connsiteX2" fmla="*/ 280603 w 446280"/>
                    <a:gd name="connsiteY2" fmla="*/ 423630 h 674181"/>
                    <a:gd name="connsiteX3" fmla="*/ 206326 w 446280"/>
                    <a:gd name="connsiteY3" fmla="*/ 349453 h 674181"/>
                    <a:gd name="connsiteX4" fmla="*/ 140301 w 446280"/>
                    <a:gd name="connsiteY4" fmla="*/ 331322 h 674181"/>
                    <a:gd name="connsiteX5" fmla="*/ 112241 w 446280"/>
                    <a:gd name="connsiteY5" fmla="*/ 112089 h 674181"/>
                    <a:gd name="connsiteX6" fmla="*/ 31362 w 446280"/>
                    <a:gd name="connsiteY6" fmla="*/ 0 h 674181"/>
                    <a:gd name="connsiteX7" fmla="*/ 0 w 446280"/>
                    <a:gd name="connsiteY7" fmla="*/ 29670 h 674181"/>
                    <a:gd name="connsiteX8" fmla="*/ 0 w 446280"/>
                    <a:gd name="connsiteY8" fmla="*/ 425278 h 674181"/>
                    <a:gd name="connsiteX9" fmla="*/ 16506 w 446280"/>
                    <a:gd name="connsiteY9" fmla="*/ 463191 h 674181"/>
                    <a:gd name="connsiteX10" fmla="*/ 226133 w 446280"/>
                    <a:gd name="connsiteY10" fmla="*/ 674182 h 674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280" h="674181">
                      <a:moveTo>
                        <a:pt x="442362" y="670885"/>
                      </a:moveTo>
                      <a:cubicBezTo>
                        <a:pt x="448965" y="585170"/>
                        <a:pt x="452266" y="525829"/>
                        <a:pt x="409350" y="482971"/>
                      </a:cubicBezTo>
                      <a:cubicBezTo>
                        <a:pt x="373037" y="446707"/>
                        <a:pt x="348278" y="438465"/>
                        <a:pt x="280603" y="423630"/>
                      </a:cubicBezTo>
                      <a:lnTo>
                        <a:pt x="206326" y="349453"/>
                      </a:lnTo>
                      <a:cubicBezTo>
                        <a:pt x="191471" y="334618"/>
                        <a:pt x="165061" y="328025"/>
                        <a:pt x="140301" y="331322"/>
                      </a:cubicBezTo>
                      <a:lnTo>
                        <a:pt x="112241" y="112089"/>
                      </a:lnTo>
                      <a:cubicBezTo>
                        <a:pt x="99036" y="39561"/>
                        <a:pt x="66024" y="1648"/>
                        <a:pt x="31362" y="0"/>
                      </a:cubicBezTo>
                      <a:cubicBezTo>
                        <a:pt x="14856" y="0"/>
                        <a:pt x="0" y="13187"/>
                        <a:pt x="0" y="29670"/>
                      </a:cubicBezTo>
                      <a:lnTo>
                        <a:pt x="0" y="425278"/>
                      </a:lnTo>
                      <a:cubicBezTo>
                        <a:pt x="0" y="440113"/>
                        <a:pt x="6603" y="453301"/>
                        <a:pt x="16506" y="463191"/>
                      </a:cubicBezTo>
                      <a:lnTo>
                        <a:pt x="226133" y="674182"/>
                      </a:lnTo>
                    </a:path>
                  </a:pathLst>
                </a:custGeom>
                <a:noFill/>
                <a:ln w="16501" cap="rnd">
                  <a:solidFill>
                    <a:srgbClr val="000000"/>
                  </a:solidFill>
                  <a:prstDash val="solid"/>
                  <a:round/>
                </a:ln>
              </p:spPr>
              <p:txBody>
                <a:bodyPr rtlCol="0" anchor="ctr"/>
                <a:lstStyle/>
                <a:p>
                  <a:endParaRPr lang="en-US" sz="1799"/>
                </a:p>
              </p:txBody>
            </p:sp>
            <p:sp>
              <p:nvSpPr>
                <p:cNvPr id="42" name="Freeform 1190">
                  <a:extLst>
                    <a:ext uri="{FF2B5EF4-FFF2-40B4-BE49-F238E27FC236}">
                      <a16:creationId xmlns:a16="http://schemas.microsoft.com/office/drawing/2014/main" id="{991D0E24-AE89-F19E-99D9-94A8B060B392}"/>
                    </a:ext>
                  </a:extLst>
                </p:cNvPr>
                <p:cNvSpPr/>
                <p:nvPr/>
              </p:nvSpPr>
              <p:spPr>
                <a:xfrm>
                  <a:off x="13016675" y="4916915"/>
                  <a:ext cx="292157" cy="125275"/>
                </a:xfrm>
                <a:custGeom>
                  <a:avLst/>
                  <a:gdLst>
                    <a:gd name="connsiteX0" fmla="*/ 0 w 292157"/>
                    <a:gd name="connsiteY0" fmla="*/ 0 h 125275"/>
                    <a:gd name="connsiteX1" fmla="*/ 292157 w 292157"/>
                    <a:gd name="connsiteY1" fmla="*/ 0 h 125275"/>
                    <a:gd name="connsiteX2" fmla="*/ 292157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7" y="0"/>
                      </a:lnTo>
                      <a:lnTo>
                        <a:pt x="292157"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43" name="Freeform 1191">
                  <a:extLst>
                    <a:ext uri="{FF2B5EF4-FFF2-40B4-BE49-F238E27FC236}">
                      <a16:creationId xmlns:a16="http://schemas.microsoft.com/office/drawing/2014/main" id="{A3B30698-EC2B-8221-0568-E3A54FCAECA4}"/>
                    </a:ext>
                  </a:extLst>
                </p:cNvPr>
                <p:cNvSpPr/>
                <p:nvPr/>
              </p:nvSpPr>
              <p:spPr>
                <a:xfrm>
                  <a:off x="12940992" y="4574055"/>
                  <a:ext cx="135104" cy="174726"/>
                </a:xfrm>
                <a:custGeom>
                  <a:avLst/>
                  <a:gdLst>
                    <a:gd name="connsiteX0" fmla="*/ 45972 w 135104"/>
                    <a:gd name="connsiteY0" fmla="*/ 0 h 174726"/>
                    <a:gd name="connsiteX1" fmla="*/ 19562 w 135104"/>
                    <a:gd name="connsiteY1" fmla="*/ 8242 h 174726"/>
                    <a:gd name="connsiteX2" fmla="*/ 4707 w 135104"/>
                    <a:gd name="connsiteY2" fmla="*/ 44506 h 174726"/>
                    <a:gd name="connsiteX3" fmla="*/ 135105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45972" y="0"/>
                      </a:moveTo>
                      <a:cubicBezTo>
                        <a:pt x="36068" y="0"/>
                        <a:pt x="27815" y="3296"/>
                        <a:pt x="19562" y="8242"/>
                      </a:cubicBezTo>
                      <a:cubicBezTo>
                        <a:pt x="4707" y="14835"/>
                        <a:pt x="-6848" y="31319"/>
                        <a:pt x="4707" y="44506"/>
                      </a:cubicBezTo>
                      <a:lnTo>
                        <a:pt x="135105" y="174726"/>
                      </a:lnTo>
                    </a:path>
                  </a:pathLst>
                </a:custGeom>
                <a:noFill/>
                <a:ln w="16501" cap="rnd">
                  <a:solidFill>
                    <a:srgbClr val="000000"/>
                  </a:solidFill>
                  <a:prstDash val="solid"/>
                  <a:round/>
                </a:ln>
              </p:spPr>
              <p:txBody>
                <a:bodyPr rtlCol="0" anchor="ctr"/>
                <a:lstStyle/>
                <a:p>
                  <a:endParaRPr lang="en-US" sz="1799"/>
                </a:p>
              </p:txBody>
            </p:sp>
          </p:grpSp>
        </p:grpSp>
        <p:grpSp>
          <p:nvGrpSpPr>
            <p:cNvPr id="29" name="Graphic 503">
              <a:extLst>
                <a:ext uri="{FF2B5EF4-FFF2-40B4-BE49-F238E27FC236}">
                  <a16:creationId xmlns:a16="http://schemas.microsoft.com/office/drawing/2014/main" id="{85628486-BF5F-6DA4-AE43-117E19E3AFD7}"/>
                </a:ext>
              </a:extLst>
            </p:cNvPr>
            <p:cNvGrpSpPr/>
            <p:nvPr/>
          </p:nvGrpSpPr>
          <p:grpSpPr>
            <a:xfrm>
              <a:off x="13086001" y="3911411"/>
              <a:ext cx="602471" cy="728577"/>
              <a:chOff x="13086001" y="3911411"/>
              <a:chExt cx="602471" cy="728577"/>
            </a:xfrm>
            <a:noFill/>
          </p:grpSpPr>
          <p:sp>
            <p:nvSpPr>
              <p:cNvPr id="30" name="Freeform 1193">
                <a:extLst>
                  <a:ext uri="{FF2B5EF4-FFF2-40B4-BE49-F238E27FC236}">
                    <a16:creationId xmlns:a16="http://schemas.microsoft.com/office/drawing/2014/main" id="{6B3573D7-AF93-0C2C-CCEE-35B386848180}"/>
                  </a:ext>
                </a:extLst>
              </p:cNvPr>
              <p:cNvSpPr/>
              <p:nvPr/>
            </p:nvSpPr>
            <p:spPr>
              <a:xfrm>
                <a:off x="13086001" y="4102622"/>
                <a:ext cx="538097" cy="537367"/>
              </a:xfrm>
              <a:custGeom>
                <a:avLst/>
                <a:gdLst>
                  <a:gd name="connsiteX0" fmla="*/ 538098 w 538097"/>
                  <a:gd name="connsiteY0" fmla="*/ 268684 h 537367"/>
                  <a:gd name="connsiteX1" fmla="*/ 269049 w 538097"/>
                  <a:gd name="connsiteY1" fmla="*/ 537367 h 537367"/>
                  <a:gd name="connsiteX2" fmla="*/ 1 w 538097"/>
                  <a:gd name="connsiteY2" fmla="*/ 268684 h 537367"/>
                  <a:gd name="connsiteX3" fmla="*/ 269049 w 538097"/>
                  <a:gd name="connsiteY3" fmla="*/ 0 h 537367"/>
                  <a:gd name="connsiteX4" fmla="*/ 538098 w 538097"/>
                  <a:gd name="connsiteY4" fmla="*/ 268684 h 5373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097" h="537367">
                    <a:moveTo>
                      <a:pt x="538098" y="268684"/>
                    </a:moveTo>
                    <a:cubicBezTo>
                      <a:pt x="538098" y="417073"/>
                      <a:pt x="417641" y="537367"/>
                      <a:pt x="269049" y="537367"/>
                    </a:cubicBezTo>
                    <a:cubicBezTo>
                      <a:pt x="120458" y="537367"/>
                      <a:pt x="1" y="417073"/>
                      <a:pt x="1" y="268684"/>
                    </a:cubicBezTo>
                    <a:cubicBezTo>
                      <a:pt x="1" y="120294"/>
                      <a:pt x="120458" y="0"/>
                      <a:pt x="269049" y="0"/>
                    </a:cubicBezTo>
                    <a:cubicBezTo>
                      <a:pt x="417641" y="0"/>
                      <a:pt x="538098" y="120294"/>
                      <a:pt x="538098" y="268684"/>
                    </a:cubicBezTo>
                    <a:close/>
                  </a:path>
                </a:pathLst>
              </a:custGeom>
              <a:noFill/>
              <a:ln w="16501" cap="rnd">
                <a:solidFill>
                  <a:srgbClr val="000000"/>
                </a:solidFill>
                <a:prstDash val="solid"/>
                <a:round/>
              </a:ln>
            </p:spPr>
            <p:txBody>
              <a:bodyPr rtlCol="0" anchor="ctr"/>
              <a:lstStyle/>
              <a:p>
                <a:endParaRPr lang="en-US" sz="1799"/>
              </a:p>
            </p:txBody>
          </p:sp>
          <p:sp>
            <p:nvSpPr>
              <p:cNvPr id="31" name="Freeform 1194">
                <a:extLst>
                  <a:ext uri="{FF2B5EF4-FFF2-40B4-BE49-F238E27FC236}">
                    <a16:creationId xmlns:a16="http://schemas.microsoft.com/office/drawing/2014/main" id="{B5F7A2AE-CE17-9B61-2DC4-5385381D103C}"/>
                  </a:ext>
                </a:extLst>
              </p:cNvPr>
              <p:cNvSpPr/>
              <p:nvPr/>
            </p:nvSpPr>
            <p:spPr>
              <a:xfrm>
                <a:off x="13143772" y="4160315"/>
                <a:ext cx="422555" cy="421981"/>
              </a:xfrm>
              <a:custGeom>
                <a:avLst/>
                <a:gdLst>
                  <a:gd name="connsiteX0" fmla="*/ 422555 w 422555"/>
                  <a:gd name="connsiteY0" fmla="*/ 210991 h 421981"/>
                  <a:gd name="connsiteX1" fmla="*/ 211278 w 422555"/>
                  <a:gd name="connsiteY1" fmla="*/ 421981 h 421981"/>
                  <a:gd name="connsiteX2" fmla="*/ 1 w 422555"/>
                  <a:gd name="connsiteY2" fmla="*/ 210991 h 421981"/>
                  <a:gd name="connsiteX3" fmla="*/ 211278 w 422555"/>
                  <a:gd name="connsiteY3" fmla="*/ 0 h 421981"/>
                  <a:gd name="connsiteX4" fmla="*/ 422555 w 422555"/>
                  <a:gd name="connsiteY4" fmla="*/ 210991 h 421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555" h="421981">
                    <a:moveTo>
                      <a:pt x="422555" y="210991"/>
                    </a:moveTo>
                    <a:cubicBezTo>
                      <a:pt x="422555" y="327518"/>
                      <a:pt x="327963" y="421981"/>
                      <a:pt x="211278" y="421981"/>
                    </a:cubicBezTo>
                    <a:cubicBezTo>
                      <a:pt x="94592" y="421981"/>
                      <a:pt x="1" y="327518"/>
                      <a:pt x="1" y="210991"/>
                    </a:cubicBezTo>
                    <a:cubicBezTo>
                      <a:pt x="1" y="94464"/>
                      <a:pt x="94593" y="0"/>
                      <a:pt x="211278" y="0"/>
                    </a:cubicBezTo>
                    <a:cubicBezTo>
                      <a:pt x="327964" y="0"/>
                      <a:pt x="422555" y="94464"/>
                      <a:pt x="422555" y="210991"/>
                    </a:cubicBezTo>
                    <a:close/>
                  </a:path>
                </a:pathLst>
              </a:custGeom>
              <a:solidFill>
                <a:srgbClr val="FFC000"/>
              </a:solidFill>
              <a:ln w="16501" cap="rnd">
                <a:solidFill>
                  <a:srgbClr val="000000"/>
                </a:solidFill>
                <a:prstDash val="solid"/>
                <a:round/>
              </a:ln>
            </p:spPr>
            <p:txBody>
              <a:bodyPr rtlCol="0" anchor="ctr"/>
              <a:lstStyle/>
              <a:p>
                <a:endParaRPr lang="en-US" sz="1799" dirty="0"/>
              </a:p>
            </p:txBody>
          </p:sp>
          <p:sp>
            <p:nvSpPr>
              <p:cNvPr id="32" name="Freeform 1195">
                <a:extLst>
                  <a:ext uri="{FF2B5EF4-FFF2-40B4-BE49-F238E27FC236}">
                    <a16:creationId xmlns:a16="http://schemas.microsoft.com/office/drawing/2014/main" id="{172A8822-CD31-E3F3-FECF-19BDBFB980CD}"/>
                  </a:ext>
                </a:extLst>
              </p:cNvPr>
              <p:cNvSpPr/>
              <p:nvPr/>
            </p:nvSpPr>
            <p:spPr>
              <a:xfrm>
                <a:off x="13221350" y="3911411"/>
                <a:ext cx="188169" cy="196155"/>
              </a:xfrm>
              <a:custGeom>
                <a:avLst/>
                <a:gdLst>
                  <a:gd name="connsiteX0" fmla="*/ 0 w 188169"/>
                  <a:gd name="connsiteY0" fmla="*/ 0 h 196155"/>
                  <a:gd name="connsiteX1" fmla="*/ 188169 w 188169"/>
                  <a:gd name="connsiteY1" fmla="*/ 196155 h 196155"/>
                </a:gdLst>
                <a:ahLst/>
                <a:cxnLst>
                  <a:cxn ang="0">
                    <a:pos x="connsiteX0" y="connsiteY0"/>
                  </a:cxn>
                  <a:cxn ang="0">
                    <a:pos x="connsiteX1" y="connsiteY1"/>
                  </a:cxn>
                </a:cxnLst>
                <a:rect l="l" t="t" r="r" b="b"/>
                <a:pathLst>
                  <a:path w="188169" h="196155">
                    <a:moveTo>
                      <a:pt x="0" y="0"/>
                    </a:moveTo>
                    <a:cubicBezTo>
                      <a:pt x="0" y="0"/>
                      <a:pt x="3301" y="168134"/>
                      <a:pt x="188169" y="196155"/>
                    </a:cubicBezTo>
                  </a:path>
                </a:pathLst>
              </a:custGeom>
              <a:noFill/>
              <a:ln w="16501" cap="rnd">
                <a:solidFill>
                  <a:srgbClr val="000000"/>
                </a:solidFill>
                <a:prstDash val="solid"/>
                <a:round/>
              </a:ln>
            </p:spPr>
            <p:txBody>
              <a:bodyPr rtlCol="0" anchor="ctr"/>
              <a:lstStyle/>
              <a:p>
                <a:endParaRPr lang="en-US" sz="1799"/>
              </a:p>
            </p:txBody>
          </p:sp>
          <p:sp>
            <p:nvSpPr>
              <p:cNvPr id="33" name="Freeform 1196">
                <a:extLst>
                  <a:ext uri="{FF2B5EF4-FFF2-40B4-BE49-F238E27FC236}">
                    <a16:creationId xmlns:a16="http://schemas.microsoft.com/office/drawing/2014/main" id="{3B5ABCFF-BA8D-6577-4FE7-73F22D7F44CA}"/>
                  </a:ext>
                </a:extLst>
              </p:cNvPr>
              <p:cNvSpPr/>
              <p:nvPr/>
            </p:nvSpPr>
            <p:spPr>
              <a:xfrm>
                <a:off x="13409520" y="3956510"/>
                <a:ext cx="278951" cy="162161"/>
              </a:xfrm>
              <a:custGeom>
                <a:avLst/>
                <a:gdLst>
                  <a:gd name="connsiteX0" fmla="*/ 0 w 278951"/>
                  <a:gd name="connsiteY0" fmla="*/ 151056 h 162161"/>
                  <a:gd name="connsiteX1" fmla="*/ 278952 w 278951"/>
                  <a:gd name="connsiteY1" fmla="*/ 12594 h 162161"/>
                  <a:gd name="connsiteX2" fmla="*/ 0 w 278951"/>
                  <a:gd name="connsiteY2" fmla="*/ 151056 h 162161"/>
                </a:gdLst>
                <a:ahLst/>
                <a:cxnLst>
                  <a:cxn ang="0">
                    <a:pos x="connsiteX0" y="connsiteY0"/>
                  </a:cxn>
                  <a:cxn ang="0">
                    <a:pos x="connsiteX1" y="connsiteY1"/>
                  </a:cxn>
                  <a:cxn ang="0">
                    <a:pos x="connsiteX2" y="connsiteY2"/>
                  </a:cxn>
                </a:cxnLst>
                <a:rect l="l" t="t" r="r" b="b"/>
                <a:pathLst>
                  <a:path w="278951" h="162161">
                    <a:moveTo>
                      <a:pt x="0" y="151056"/>
                    </a:moveTo>
                    <a:cubicBezTo>
                      <a:pt x="0" y="151056"/>
                      <a:pt x="49518" y="-51693"/>
                      <a:pt x="278952" y="12594"/>
                    </a:cubicBezTo>
                    <a:cubicBezTo>
                      <a:pt x="278952" y="12594"/>
                      <a:pt x="222832" y="210398"/>
                      <a:pt x="0" y="151056"/>
                    </a:cubicBezTo>
                    <a:close/>
                  </a:path>
                </a:pathLst>
              </a:custGeom>
              <a:noFill/>
              <a:ln w="16501" cap="rnd">
                <a:solidFill>
                  <a:srgbClr val="000000"/>
                </a:solidFill>
                <a:prstDash val="solid"/>
                <a:round/>
              </a:ln>
            </p:spPr>
            <p:txBody>
              <a:bodyPr rtlCol="0" anchor="ctr"/>
              <a:lstStyle/>
              <a:p>
                <a:endParaRPr lang="en-US" sz="1799"/>
              </a:p>
            </p:txBody>
          </p:sp>
          <p:sp>
            <p:nvSpPr>
              <p:cNvPr id="34" name="Freeform 1197">
                <a:extLst>
                  <a:ext uri="{FF2B5EF4-FFF2-40B4-BE49-F238E27FC236}">
                    <a16:creationId xmlns:a16="http://schemas.microsoft.com/office/drawing/2014/main" id="{C02673A9-5ED6-2D81-0F54-CBA3868CC842}"/>
                  </a:ext>
                </a:extLst>
              </p:cNvPr>
              <p:cNvSpPr/>
              <p:nvPr/>
            </p:nvSpPr>
            <p:spPr>
              <a:xfrm>
                <a:off x="13409519" y="3969104"/>
                <a:ext cx="278952" cy="138462"/>
              </a:xfrm>
              <a:custGeom>
                <a:avLst/>
                <a:gdLst>
                  <a:gd name="connsiteX0" fmla="*/ 278952 w 278952"/>
                  <a:gd name="connsiteY0" fmla="*/ 0 h 138462"/>
                  <a:gd name="connsiteX1" fmla="*/ 0 w 278952"/>
                  <a:gd name="connsiteY1" fmla="*/ 138463 h 138462"/>
                </a:gdLst>
                <a:ahLst/>
                <a:cxnLst>
                  <a:cxn ang="0">
                    <a:pos x="connsiteX0" y="connsiteY0"/>
                  </a:cxn>
                  <a:cxn ang="0">
                    <a:pos x="connsiteX1" y="connsiteY1"/>
                  </a:cxn>
                </a:cxnLst>
                <a:rect l="l" t="t" r="r" b="b"/>
                <a:pathLst>
                  <a:path w="278952" h="138462">
                    <a:moveTo>
                      <a:pt x="278952" y="0"/>
                    </a:moveTo>
                    <a:lnTo>
                      <a:pt x="0" y="138463"/>
                    </a:lnTo>
                  </a:path>
                </a:pathLst>
              </a:custGeom>
              <a:ln w="16501" cap="rnd">
                <a:solidFill>
                  <a:srgbClr val="000000"/>
                </a:solidFill>
                <a:prstDash val="solid"/>
                <a:round/>
              </a:ln>
            </p:spPr>
            <p:txBody>
              <a:bodyPr rtlCol="0" anchor="ctr"/>
              <a:lstStyle/>
              <a:p>
                <a:endParaRPr lang="en-US" sz="1799"/>
              </a:p>
            </p:txBody>
          </p:sp>
          <p:grpSp>
            <p:nvGrpSpPr>
              <p:cNvPr id="35" name="Graphic 503">
                <a:extLst>
                  <a:ext uri="{FF2B5EF4-FFF2-40B4-BE49-F238E27FC236}">
                    <a16:creationId xmlns:a16="http://schemas.microsoft.com/office/drawing/2014/main" id="{7D29DF98-F4C7-4705-AB2E-5047BADED33E}"/>
                  </a:ext>
                </a:extLst>
              </p:cNvPr>
              <p:cNvGrpSpPr/>
              <p:nvPr/>
            </p:nvGrpSpPr>
            <p:grpSpPr>
              <a:xfrm>
                <a:off x="13185037" y="4244381"/>
                <a:ext cx="260795" cy="257144"/>
                <a:chOff x="13185037" y="4244381"/>
                <a:chExt cx="260795" cy="257144"/>
              </a:xfrm>
              <a:noFill/>
            </p:grpSpPr>
            <p:sp>
              <p:nvSpPr>
                <p:cNvPr id="36" name="Freeform 1199">
                  <a:extLst>
                    <a:ext uri="{FF2B5EF4-FFF2-40B4-BE49-F238E27FC236}">
                      <a16:creationId xmlns:a16="http://schemas.microsoft.com/office/drawing/2014/main" id="{A13EBB5A-7F72-5B22-30C5-045DCF7201CC}"/>
                    </a:ext>
                  </a:extLst>
                </p:cNvPr>
                <p:cNvSpPr/>
                <p:nvPr/>
              </p:nvSpPr>
              <p:spPr>
                <a:xfrm>
                  <a:off x="13226302" y="4244381"/>
                  <a:ext cx="219530" cy="257144"/>
                </a:xfrm>
                <a:custGeom>
                  <a:avLst/>
                  <a:gdLst>
                    <a:gd name="connsiteX0" fmla="*/ 214579 w 219530"/>
                    <a:gd name="connsiteY0" fmla="*/ 224177 h 257144"/>
                    <a:gd name="connsiteX1" fmla="*/ 128747 w 219530"/>
                    <a:gd name="connsiteY1" fmla="*/ 257145 h 257144"/>
                    <a:gd name="connsiteX2" fmla="*/ 0 w 219530"/>
                    <a:gd name="connsiteY2" fmla="*/ 128572 h 257144"/>
                    <a:gd name="connsiteX3" fmla="*/ 128747 w 219530"/>
                    <a:gd name="connsiteY3" fmla="*/ 0 h 257144"/>
                    <a:gd name="connsiteX4" fmla="*/ 219530 w 219530"/>
                    <a:gd name="connsiteY4" fmla="*/ 37912 h 25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530" h="257144">
                      <a:moveTo>
                        <a:pt x="214579" y="224177"/>
                      </a:moveTo>
                      <a:cubicBezTo>
                        <a:pt x="191471" y="243958"/>
                        <a:pt x="161759" y="257145"/>
                        <a:pt x="128747" y="257145"/>
                      </a:cubicBezTo>
                      <a:cubicBezTo>
                        <a:pt x="57771" y="257145"/>
                        <a:pt x="0" y="199452"/>
                        <a:pt x="0" y="128572"/>
                      </a:cubicBezTo>
                      <a:cubicBezTo>
                        <a:pt x="0" y="57693"/>
                        <a:pt x="57771" y="0"/>
                        <a:pt x="128747" y="0"/>
                      </a:cubicBezTo>
                      <a:cubicBezTo>
                        <a:pt x="199724" y="0"/>
                        <a:pt x="196422" y="14835"/>
                        <a:pt x="219530" y="37912"/>
                      </a:cubicBezTo>
                    </a:path>
                  </a:pathLst>
                </a:custGeom>
                <a:noFill/>
                <a:ln w="16501" cap="rnd">
                  <a:solidFill>
                    <a:srgbClr val="000000"/>
                  </a:solidFill>
                  <a:prstDash val="solid"/>
                  <a:round/>
                </a:ln>
              </p:spPr>
              <p:txBody>
                <a:bodyPr rtlCol="0" anchor="ctr"/>
                <a:lstStyle/>
                <a:p>
                  <a:endParaRPr lang="en-US" sz="1799"/>
                </a:p>
              </p:txBody>
            </p:sp>
            <p:sp>
              <p:nvSpPr>
                <p:cNvPr id="37" name="Freeform 1200">
                  <a:extLst>
                    <a:ext uri="{FF2B5EF4-FFF2-40B4-BE49-F238E27FC236}">
                      <a16:creationId xmlns:a16="http://schemas.microsoft.com/office/drawing/2014/main" id="{E564F826-E2CC-5085-87B5-63C78C56E528}"/>
                    </a:ext>
                  </a:extLst>
                </p:cNvPr>
                <p:cNvSpPr/>
                <p:nvPr/>
              </p:nvSpPr>
              <p:spPr>
                <a:xfrm>
                  <a:off x="13185037" y="4349877"/>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sp>
              <p:nvSpPr>
                <p:cNvPr id="38" name="Freeform 1201">
                  <a:extLst>
                    <a:ext uri="{FF2B5EF4-FFF2-40B4-BE49-F238E27FC236}">
                      <a16:creationId xmlns:a16="http://schemas.microsoft.com/office/drawing/2014/main" id="{F038E4A5-2B9D-F022-81F8-8C86B71C546F}"/>
                    </a:ext>
                  </a:extLst>
                </p:cNvPr>
                <p:cNvSpPr/>
                <p:nvPr/>
              </p:nvSpPr>
              <p:spPr>
                <a:xfrm>
                  <a:off x="13185037" y="4399328"/>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grpSp>
        </p:grpSp>
      </p:grpSp>
      <p:grpSp>
        <p:nvGrpSpPr>
          <p:cNvPr id="2" name="Graphic 503">
            <a:extLst>
              <a:ext uri="{FF2B5EF4-FFF2-40B4-BE49-F238E27FC236}">
                <a16:creationId xmlns:a16="http://schemas.microsoft.com/office/drawing/2014/main" id="{24706BAE-97BE-7097-8A1C-8A49895DDD87}"/>
              </a:ext>
            </a:extLst>
          </p:cNvPr>
          <p:cNvGrpSpPr/>
          <p:nvPr/>
        </p:nvGrpSpPr>
        <p:grpSpPr>
          <a:xfrm>
            <a:off x="4060965" y="1092049"/>
            <a:ext cx="720000" cy="720000"/>
            <a:chOff x="12846663" y="3911411"/>
            <a:chExt cx="1023375" cy="1130779"/>
          </a:xfrm>
          <a:noFill/>
        </p:grpSpPr>
        <p:grpSp>
          <p:nvGrpSpPr>
            <p:cNvPr id="5" name="Graphic 503">
              <a:extLst>
                <a:ext uri="{FF2B5EF4-FFF2-40B4-BE49-F238E27FC236}">
                  <a16:creationId xmlns:a16="http://schemas.microsoft.com/office/drawing/2014/main" id="{0D432517-385E-0240-DAE1-519BEEE48D2F}"/>
                </a:ext>
              </a:extLst>
            </p:cNvPr>
            <p:cNvGrpSpPr/>
            <p:nvPr/>
          </p:nvGrpSpPr>
          <p:grpSpPr>
            <a:xfrm>
              <a:off x="12846663" y="4242607"/>
              <a:ext cx="1023375" cy="799582"/>
              <a:chOff x="12846663" y="4242607"/>
              <a:chExt cx="1023375" cy="799582"/>
            </a:xfrm>
            <a:noFill/>
          </p:grpSpPr>
          <p:grpSp>
            <p:nvGrpSpPr>
              <p:cNvPr id="19" name="Graphic 503">
                <a:extLst>
                  <a:ext uri="{FF2B5EF4-FFF2-40B4-BE49-F238E27FC236}">
                    <a16:creationId xmlns:a16="http://schemas.microsoft.com/office/drawing/2014/main" id="{147BDA38-438F-81BF-FD6D-4CA1B794F152}"/>
                  </a:ext>
                </a:extLst>
              </p:cNvPr>
              <p:cNvGrpSpPr/>
              <p:nvPr/>
            </p:nvGrpSpPr>
            <p:grpSpPr>
              <a:xfrm>
                <a:off x="13409519" y="4242607"/>
                <a:ext cx="460518" cy="799582"/>
                <a:chOff x="13409519" y="4242607"/>
                <a:chExt cx="460518" cy="799582"/>
              </a:xfrm>
              <a:noFill/>
            </p:grpSpPr>
            <p:sp>
              <p:nvSpPr>
                <p:cNvPr id="24" name="Freeform 1185">
                  <a:extLst>
                    <a:ext uri="{FF2B5EF4-FFF2-40B4-BE49-F238E27FC236}">
                      <a16:creationId xmlns:a16="http://schemas.microsoft.com/office/drawing/2014/main" id="{C60DBD6E-318C-1F13-2896-2604723ACF5C}"/>
                    </a:ext>
                  </a:extLst>
                </p:cNvPr>
                <p:cNvSpPr/>
                <p:nvPr/>
              </p:nvSpPr>
              <p:spPr>
                <a:xfrm>
                  <a:off x="13423395" y="4242607"/>
                  <a:ext cx="446643" cy="674307"/>
                </a:xfrm>
                <a:custGeom>
                  <a:avLst/>
                  <a:gdLst>
                    <a:gd name="connsiteX0" fmla="*/ 220510 w 446643"/>
                    <a:gd name="connsiteY0" fmla="*/ 674307 h 674307"/>
                    <a:gd name="connsiteX1" fmla="*/ 430137 w 446643"/>
                    <a:gd name="connsiteY1" fmla="*/ 463317 h 674307"/>
                    <a:gd name="connsiteX2" fmla="*/ 446643 w 446643"/>
                    <a:gd name="connsiteY2" fmla="*/ 425404 h 674307"/>
                    <a:gd name="connsiteX3" fmla="*/ 446643 w 446643"/>
                    <a:gd name="connsiteY3" fmla="*/ 29796 h 674307"/>
                    <a:gd name="connsiteX4" fmla="*/ 415282 w 446643"/>
                    <a:gd name="connsiteY4" fmla="*/ 126 h 674307"/>
                    <a:gd name="connsiteX5" fmla="*/ 334402 w 446643"/>
                    <a:gd name="connsiteY5" fmla="*/ 112214 h 674307"/>
                    <a:gd name="connsiteX6" fmla="*/ 306342 w 446643"/>
                    <a:gd name="connsiteY6" fmla="*/ 331447 h 674307"/>
                    <a:gd name="connsiteX7" fmla="*/ 240317 w 446643"/>
                    <a:gd name="connsiteY7" fmla="*/ 349579 h 674307"/>
                    <a:gd name="connsiteX8" fmla="*/ 166040 w 446643"/>
                    <a:gd name="connsiteY8" fmla="*/ 423755 h 674307"/>
                    <a:gd name="connsiteX9" fmla="*/ 37293 w 446643"/>
                    <a:gd name="connsiteY9" fmla="*/ 483097 h 674307"/>
                    <a:gd name="connsiteX10" fmla="*/ 4281 w 446643"/>
                    <a:gd name="connsiteY10" fmla="*/ 674307 h 674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643" h="674307">
                      <a:moveTo>
                        <a:pt x="220510" y="674307"/>
                      </a:moveTo>
                      <a:lnTo>
                        <a:pt x="430137" y="463317"/>
                      </a:lnTo>
                      <a:cubicBezTo>
                        <a:pt x="440041" y="453426"/>
                        <a:pt x="446643" y="438591"/>
                        <a:pt x="446643" y="425404"/>
                      </a:cubicBezTo>
                      <a:lnTo>
                        <a:pt x="446643" y="29796"/>
                      </a:lnTo>
                      <a:cubicBezTo>
                        <a:pt x="446643" y="13312"/>
                        <a:pt x="433438" y="-1523"/>
                        <a:pt x="415282" y="126"/>
                      </a:cubicBezTo>
                      <a:cubicBezTo>
                        <a:pt x="380619" y="1774"/>
                        <a:pt x="347607" y="39686"/>
                        <a:pt x="334402" y="112214"/>
                      </a:cubicBezTo>
                      <a:lnTo>
                        <a:pt x="306342" y="331447"/>
                      </a:lnTo>
                      <a:cubicBezTo>
                        <a:pt x="281583" y="329799"/>
                        <a:pt x="255173" y="334744"/>
                        <a:pt x="240317" y="349579"/>
                      </a:cubicBezTo>
                      <a:lnTo>
                        <a:pt x="166040" y="423755"/>
                      </a:lnTo>
                      <a:cubicBezTo>
                        <a:pt x="98366" y="436943"/>
                        <a:pt x="73607" y="446833"/>
                        <a:pt x="37293" y="483097"/>
                      </a:cubicBezTo>
                      <a:cubicBezTo>
                        <a:pt x="-7273" y="527603"/>
                        <a:pt x="-2322" y="586944"/>
                        <a:pt x="4281" y="674307"/>
                      </a:cubicBezTo>
                    </a:path>
                  </a:pathLst>
                </a:custGeom>
                <a:noFill/>
                <a:ln w="16501" cap="rnd">
                  <a:solidFill>
                    <a:srgbClr val="000000"/>
                  </a:solidFill>
                  <a:prstDash val="solid"/>
                  <a:round/>
                </a:ln>
              </p:spPr>
              <p:txBody>
                <a:bodyPr rtlCol="0" anchor="ctr"/>
                <a:lstStyle/>
                <a:p>
                  <a:endParaRPr lang="en-US" sz="1799"/>
                </a:p>
              </p:txBody>
            </p:sp>
            <p:sp>
              <p:nvSpPr>
                <p:cNvPr id="25" name="Freeform 1186">
                  <a:extLst>
                    <a:ext uri="{FF2B5EF4-FFF2-40B4-BE49-F238E27FC236}">
                      <a16:creationId xmlns:a16="http://schemas.microsoft.com/office/drawing/2014/main" id="{3B22FA9C-9261-76E7-18F9-C198E117BD44}"/>
                    </a:ext>
                  </a:extLst>
                </p:cNvPr>
                <p:cNvSpPr/>
                <p:nvPr/>
              </p:nvSpPr>
              <p:spPr>
                <a:xfrm>
                  <a:off x="13409519" y="4916915"/>
                  <a:ext cx="292157" cy="125275"/>
                </a:xfrm>
                <a:custGeom>
                  <a:avLst/>
                  <a:gdLst>
                    <a:gd name="connsiteX0" fmla="*/ 0 w 292157"/>
                    <a:gd name="connsiteY0" fmla="*/ 0 h 125275"/>
                    <a:gd name="connsiteX1" fmla="*/ 292158 w 292157"/>
                    <a:gd name="connsiteY1" fmla="*/ 0 h 125275"/>
                    <a:gd name="connsiteX2" fmla="*/ 292158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8" y="0"/>
                      </a:lnTo>
                      <a:lnTo>
                        <a:pt x="292158"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26" name="Freeform 1187">
                  <a:extLst>
                    <a:ext uri="{FF2B5EF4-FFF2-40B4-BE49-F238E27FC236}">
                      <a16:creationId xmlns:a16="http://schemas.microsoft.com/office/drawing/2014/main" id="{DF22ABE7-508A-D24F-9D84-7F9C5978C2A1}"/>
                    </a:ext>
                  </a:extLst>
                </p:cNvPr>
                <p:cNvSpPr/>
                <p:nvPr/>
              </p:nvSpPr>
              <p:spPr>
                <a:xfrm>
                  <a:off x="13642255" y="4574055"/>
                  <a:ext cx="135104" cy="174726"/>
                </a:xfrm>
                <a:custGeom>
                  <a:avLst/>
                  <a:gdLst>
                    <a:gd name="connsiteX0" fmla="*/ 89133 w 135104"/>
                    <a:gd name="connsiteY0" fmla="*/ 0 h 174726"/>
                    <a:gd name="connsiteX1" fmla="*/ 115542 w 135104"/>
                    <a:gd name="connsiteY1" fmla="*/ 8242 h 174726"/>
                    <a:gd name="connsiteX2" fmla="*/ 130398 w 135104"/>
                    <a:gd name="connsiteY2" fmla="*/ 44506 h 174726"/>
                    <a:gd name="connsiteX3" fmla="*/ 0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89133" y="0"/>
                      </a:moveTo>
                      <a:cubicBezTo>
                        <a:pt x="99036" y="0"/>
                        <a:pt x="107289" y="3296"/>
                        <a:pt x="115542" y="8242"/>
                      </a:cubicBezTo>
                      <a:cubicBezTo>
                        <a:pt x="130398" y="14835"/>
                        <a:pt x="141952" y="31319"/>
                        <a:pt x="130398" y="44506"/>
                      </a:cubicBezTo>
                      <a:lnTo>
                        <a:pt x="0" y="174726"/>
                      </a:lnTo>
                    </a:path>
                  </a:pathLst>
                </a:custGeom>
                <a:noFill/>
                <a:ln w="16501" cap="rnd">
                  <a:solidFill>
                    <a:srgbClr val="000000"/>
                  </a:solidFill>
                  <a:prstDash val="solid"/>
                  <a:round/>
                </a:ln>
              </p:spPr>
              <p:txBody>
                <a:bodyPr rtlCol="0" anchor="ctr"/>
                <a:lstStyle/>
                <a:p>
                  <a:endParaRPr lang="en-US" sz="1799"/>
                </a:p>
              </p:txBody>
            </p:sp>
          </p:grpSp>
          <p:grpSp>
            <p:nvGrpSpPr>
              <p:cNvPr id="20" name="Graphic 503">
                <a:extLst>
                  <a:ext uri="{FF2B5EF4-FFF2-40B4-BE49-F238E27FC236}">
                    <a16:creationId xmlns:a16="http://schemas.microsoft.com/office/drawing/2014/main" id="{6C37BBC9-18AF-0949-72A7-76CC3441C0FA}"/>
                  </a:ext>
                </a:extLst>
              </p:cNvPr>
              <p:cNvGrpSpPr/>
              <p:nvPr/>
            </p:nvGrpSpPr>
            <p:grpSpPr>
              <a:xfrm>
                <a:off x="12846663" y="4242733"/>
                <a:ext cx="462169" cy="799457"/>
                <a:chOff x="12846663" y="4242733"/>
                <a:chExt cx="462169" cy="799457"/>
              </a:xfrm>
              <a:noFill/>
            </p:grpSpPr>
            <p:sp>
              <p:nvSpPr>
                <p:cNvPr id="21" name="Freeform 1189">
                  <a:extLst>
                    <a:ext uri="{FF2B5EF4-FFF2-40B4-BE49-F238E27FC236}">
                      <a16:creationId xmlns:a16="http://schemas.microsoft.com/office/drawing/2014/main" id="{42E13419-57CF-6023-201C-707176223888}"/>
                    </a:ext>
                  </a:extLst>
                </p:cNvPr>
                <p:cNvSpPr/>
                <p:nvPr/>
              </p:nvSpPr>
              <p:spPr>
                <a:xfrm>
                  <a:off x="12846663" y="4242733"/>
                  <a:ext cx="446280" cy="674181"/>
                </a:xfrm>
                <a:custGeom>
                  <a:avLst/>
                  <a:gdLst>
                    <a:gd name="connsiteX0" fmla="*/ 442362 w 446280"/>
                    <a:gd name="connsiteY0" fmla="*/ 670885 h 674181"/>
                    <a:gd name="connsiteX1" fmla="*/ 409350 w 446280"/>
                    <a:gd name="connsiteY1" fmla="*/ 482971 h 674181"/>
                    <a:gd name="connsiteX2" fmla="*/ 280603 w 446280"/>
                    <a:gd name="connsiteY2" fmla="*/ 423630 h 674181"/>
                    <a:gd name="connsiteX3" fmla="*/ 206326 w 446280"/>
                    <a:gd name="connsiteY3" fmla="*/ 349453 h 674181"/>
                    <a:gd name="connsiteX4" fmla="*/ 140301 w 446280"/>
                    <a:gd name="connsiteY4" fmla="*/ 331322 h 674181"/>
                    <a:gd name="connsiteX5" fmla="*/ 112241 w 446280"/>
                    <a:gd name="connsiteY5" fmla="*/ 112089 h 674181"/>
                    <a:gd name="connsiteX6" fmla="*/ 31362 w 446280"/>
                    <a:gd name="connsiteY6" fmla="*/ 0 h 674181"/>
                    <a:gd name="connsiteX7" fmla="*/ 0 w 446280"/>
                    <a:gd name="connsiteY7" fmla="*/ 29670 h 674181"/>
                    <a:gd name="connsiteX8" fmla="*/ 0 w 446280"/>
                    <a:gd name="connsiteY8" fmla="*/ 425278 h 674181"/>
                    <a:gd name="connsiteX9" fmla="*/ 16506 w 446280"/>
                    <a:gd name="connsiteY9" fmla="*/ 463191 h 674181"/>
                    <a:gd name="connsiteX10" fmla="*/ 226133 w 446280"/>
                    <a:gd name="connsiteY10" fmla="*/ 674182 h 674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280" h="674181">
                      <a:moveTo>
                        <a:pt x="442362" y="670885"/>
                      </a:moveTo>
                      <a:cubicBezTo>
                        <a:pt x="448965" y="585170"/>
                        <a:pt x="452266" y="525829"/>
                        <a:pt x="409350" y="482971"/>
                      </a:cubicBezTo>
                      <a:cubicBezTo>
                        <a:pt x="373037" y="446707"/>
                        <a:pt x="348278" y="438465"/>
                        <a:pt x="280603" y="423630"/>
                      </a:cubicBezTo>
                      <a:lnTo>
                        <a:pt x="206326" y="349453"/>
                      </a:lnTo>
                      <a:cubicBezTo>
                        <a:pt x="191471" y="334618"/>
                        <a:pt x="165061" y="328025"/>
                        <a:pt x="140301" y="331322"/>
                      </a:cubicBezTo>
                      <a:lnTo>
                        <a:pt x="112241" y="112089"/>
                      </a:lnTo>
                      <a:cubicBezTo>
                        <a:pt x="99036" y="39561"/>
                        <a:pt x="66024" y="1648"/>
                        <a:pt x="31362" y="0"/>
                      </a:cubicBezTo>
                      <a:cubicBezTo>
                        <a:pt x="14856" y="0"/>
                        <a:pt x="0" y="13187"/>
                        <a:pt x="0" y="29670"/>
                      </a:cubicBezTo>
                      <a:lnTo>
                        <a:pt x="0" y="425278"/>
                      </a:lnTo>
                      <a:cubicBezTo>
                        <a:pt x="0" y="440113"/>
                        <a:pt x="6603" y="453301"/>
                        <a:pt x="16506" y="463191"/>
                      </a:cubicBezTo>
                      <a:lnTo>
                        <a:pt x="226133" y="674182"/>
                      </a:lnTo>
                    </a:path>
                  </a:pathLst>
                </a:custGeom>
                <a:noFill/>
                <a:ln w="16501" cap="rnd">
                  <a:solidFill>
                    <a:srgbClr val="000000"/>
                  </a:solidFill>
                  <a:prstDash val="solid"/>
                  <a:round/>
                </a:ln>
              </p:spPr>
              <p:txBody>
                <a:bodyPr rtlCol="0" anchor="ctr"/>
                <a:lstStyle/>
                <a:p>
                  <a:endParaRPr lang="en-US" sz="1799"/>
                </a:p>
              </p:txBody>
            </p:sp>
            <p:sp>
              <p:nvSpPr>
                <p:cNvPr id="22" name="Freeform 1190">
                  <a:extLst>
                    <a:ext uri="{FF2B5EF4-FFF2-40B4-BE49-F238E27FC236}">
                      <a16:creationId xmlns:a16="http://schemas.microsoft.com/office/drawing/2014/main" id="{E8E5ACA0-3E43-DFF9-B8BB-FE0248D57FD3}"/>
                    </a:ext>
                  </a:extLst>
                </p:cNvPr>
                <p:cNvSpPr/>
                <p:nvPr/>
              </p:nvSpPr>
              <p:spPr>
                <a:xfrm>
                  <a:off x="13016675" y="4916915"/>
                  <a:ext cx="292157" cy="125275"/>
                </a:xfrm>
                <a:custGeom>
                  <a:avLst/>
                  <a:gdLst>
                    <a:gd name="connsiteX0" fmla="*/ 0 w 292157"/>
                    <a:gd name="connsiteY0" fmla="*/ 0 h 125275"/>
                    <a:gd name="connsiteX1" fmla="*/ 292157 w 292157"/>
                    <a:gd name="connsiteY1" fmla="*/ 0 h 125275"/>
                    <a:gd name="connsiteX2" fmla="*/ 292157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7" y="0"/>
                      </a:lnTo>
                      <a:lnTo>
                        <a:pt x="292157"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23" name="Freeform 1191">
                  <a:extLst>
                    <a:ext uri="{FF2B5EF4-FFF2-40B4-BE49-F238E27FC236}">
                      <a16:creationId xmlns:a16="http://schemas.microsoft.com/office/drawing/2014/main" id="{D0C2E4AF-4A0C-71E8-E46F-C2DD80B7E712}"/>
                    </a:ext>
                  </a:extLst>
                </p:cNvPr>
                <p:cNvSpPr/>
                <p:nvPr/>
              </p:nvSpPr>
              <p:spPr>
                <a:xfrm>
                  <a:off x="12940992" y="4574055"/>
                  <a:ext cx="135104" cy="174726"/>
                </a:xfrm>
                <a:custGeom>
                  <a:avLst/>
                  <a:gdLst>
                    <a:gd name="connsiteX0" fmla="*/ 45972 w 135104"/>
                    <a:gd name="connsiteY0" fmla="*/ 0 h 174726"/>
                    <a:gd name="connsiteX1" fmla="*/ 19562 w 135104"/>
                    <a:gd name="connsiteY1" fmla="*/ 8242 h 174726"/>
                    <a:gd name="connsiteX2" fmla="*/ 4707 w 135104"/>
                    <a:gd name="connsiteY2" fmla="*/ 44506 h 174726"/>
                    <a:gd name="connsiteX3" fmla="*/ 135105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45972" y="0"/>
                      </a:moveTo>
                      <a:cubicBezTo>
                        <a:pt x="36068" y="0"/>
                        <a:pt x="27815" y="3296"/>
                        <a:pt x="19562" y="8242"/>
                      </a:cubicBezTo>
                      <a:cubicBezTo>
                        <a:pt x="4707" y="14835"/>
                        <a:pt x="-6848" y="31319"/>
                        <a:pt x="4707" y="44506"/>
                      </a:cubicBezTo>
                      <a:lnTo>
                        <a:pt x="135105" y="174726"/>
                      </a:lnTo>
                    </a:path>
                  </a:pathLst>
                </a:custGeom>
                <a:noFill/>
                <a:ln w="16501" cap="rnd">
                  <a:solidFill>
                    <a:srgbClr val="000000"/>
                  </a:solidFill>
                  <a:prstDash val="solid"/>
                  <a:round/>
                </a:ln>
              </p:spPr>
              <p:txBody>
                <a:bodyPr rtlCol="0" anchor="ctr"/>
                <a:lstStyle/>
                <a:p>
                  <a:endParaRPr lang="en-US" sz="1799"/>
                </a:p>
              </p:txBody>
            </p:sp>
          </p:grpSp>
        </p:grpSp>
        <p:grpSp>
          <p:nvGrpSpPr>
            <p:cNvPr id="6" name="Graphic 503">
              <a:extLst>
                <a:ext uri="{FF2B5EF4-FFF2-40B4-BE49-F238E27FC236}">
                  <a16:creationId xmlns:a16="http://schemas.microsoft.com/office/drawing/2014/main" id="{72FB0675-EEF2-2BD0-8A04-3EE55F2272C7}"/>
                </a:ext>
              </a:extLst>
            </p:cNvPr>
            <p:cNvGrpSpPr/>
            <p:nvPr/>
          </p:nvGrpSpPr>
          <p:grpSpPr>
            <a:xfrm>
              <a:off x="13086001" y="3911411"/>
              <a:ext cx="602471" cy="728577"/>
              <a:chOff x="13086001" y="3911411"/>
              <a:chExt cx="602471" cy="728577"/>
            </a:xfrm>
            <a:noFill/>
          </p:grpSpPr>
          <p:sp>
            <p:nvSpPr>
              <p:cNvPr id="8" name="Freeform 1193">
                <a:extLst>
                  <a:ext uri="{FF2B5EF4-FFF2-40B4-BE49-F238E27FC236}">
                    <a16:creationId xmlns:a16="http://schemas.microsoft.com/office/drawing/2014/main" id="{AF667579-360D-C54A-EC5D-5447A7A8FFB2}"/>
                  </a:ext>
                </a:extLst>
              </p:cNvPr>
              <p:cNvSpPr/>
              <p:nvPr/>
            </p:nvSpPr>
            <p:spPr>
              <a:xfrm>
                <a:off x="13086001" y="4102622"/>
                <a:ext cx="538097" cy="537367"/>
              </a:xfrm>
              <a:custGeom>
                <a:avLst/>
                <a:gdLst>
                  <a:gd name="connsiteX0" fmla="*/ 538098 w 538097"/>
                  <a:gd name="connsiteY0" fmla="*/ 268684 h 537367"/>
                  <a:gd name="connsiteX1" fmla="*/ 269049 w 538097"/>
                  <a:gd name="connsiteY1" fmla="*/ 537367 h 537367"/>
                  <a:gd name="connsiteX2" fmla="*/ 1 w 538097"/>
                  <a:gd name="connsiteY2" fmla="*/ 268684 h 537367"/>
                  <a:gd name="connsiteX3" fmla="*/ 269049 w 538097"/>
                  <a:gd name="connsiteY3" fmla="*/ 0 h 537367"/>
                  <a:gd name="connsiteX4" fmla="*/ 538098 w 538097"/>
                  <a:gd name="connsiteY4" fmla="*/ 268684 h 5373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097" h="537367">
                    <a:moveTo>
                      <a:pt x="538098" y="268684"/>
                    </a:moveTo>
                    <a:cubicBezTo>
                      <a:pt x="538098" y="417073"/>
                      <a:pt x="417641" y="537367"/>
                      <a:pt x="269049" y="537367"/>
                    </a:cubicBezTo>
                    <a:cubicBezTo>
                      <a:pt x="120458" y="537367"/>
                      <a:pt x="1" y="417073"/>
                      <a:pt x="1" y="268684"/>
                    </a:cubicBezTo>
                    <a:cubicBezTo>
                      <a:pt x="1" y="120294"/>
                      <a:pt x="120458" y="0"/>
                      <a:pt x="269049" y="0"/>
                    </a:cubicBezTo>
                    <a:cubicBezTo>
                      <a:pt x="417641" y="0"/>
                      <a:pt x="538098" y="120294"/>
                      <a:pt x="538098" y="268684"/>
                    </a:cubicBezTo>
                    <a:close/>
                  </a:path>
                </a:pathLst>
              </a:custGeom>
              <a:noFill/>
              <a:ln w="16501" cap="rnd">
                <a:solidFill>
                  <a:srgbClr val="000000"/>
                </a:solidFill>
                <a:prstDash val="solid"/>
                <a:round/>
              </a:ln>
            </p:spPr>
            <p:txBody>
              <a:bodyPr rtlCol="0" anchor="ctr"/>
              <a:lstStyle/>
              <a:p>
                <a:endParaRPr lang="en-US" sz="1799"/>
              </a:p>
            </p:txBody>
          </p:sp>
          <p:sp>
            <p:nvSpPr>
              <p:cNvPr id="9" name="Freeform 1194">
                <a:extLst>
                  <a:ext uri="{FF2B5EF4-FFF2-40B4-BE49-F238E27FC236}">
                    <a16:creationId xmlns:a16="http://schemas.microsoft.com/office/drawing/2014/main" id="{44C5A14A-EC18-5B8D-1E10-796CBC72115E}"/>
                  </a:ext>
                </a:extLst>
              </p:cNvPr>
              <p:cNvSpPr/>
              <p:nvPr/>
            </p:nvSpPr>
            <p:spPr>
              <a:xfrm>
                <a:off x="13143772" y="4160315"/>
                <a:ext cx="422555" cy="421981"/>
              </a:xfrm>
              <a:custGeom>
                <a:avLst/>
                <a:gdLst>
                  <a:gd name="connsiteX0" fmla="*/ 422555 w 422555"/>
                  <a:gd name="connsiteY0" fmla="*/ 210991 h 421981"/>
                  <a:gd name="connsiteX1" fmla="*/ 211278 w 422555"/>
                  <a:gd name="connsiteY1" fmla="*/ 421981 h 421981"/>
                  <a:gd name="connsiteX2" fmla="*/ 1 w 422555"/>
                  <a:gd name="connsiteY2" fmla="*/ 210991 h 421981"/>
                  <a:gd name="connsiteX3" fmla="*/ 211278 w 422555"/>
                  <a:gd name="connsiteY3" fmla="*/ 0 h 421981"/>
                  <a:gd name="connsiteX4" fmla="*/ 422555 w 422555"/>
                  <a:gd name="connsiteY4" fmla="*/ 210991 h 421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555" h="421981">
                    <a:moveTo>
                      <a:pt x="422555" y="210991"/>
                    </a:moveTo>
                    <a:cubicBezTo>
                      <a:pt x="422555" y="327518"/>
                      <a:pt x="327963" y="421981"/>
                      <a:pt x="211278" y="421981"/>
                    </a:cubicBezTo>
                    <a:cubicBezTo>
                      <a:pt x="94592" y="421981"/>
                      <a:pt x="1" y="327518"/>
                      <a:pt x="1" y="210991"/>
                    </a:cubicBezTo>
                    <a:cubicBezTo>
                      <a:pt x="1" y="94464"/>
                      <a:pt x="94593" y="0"/>
                      <a:pt x="211278" y="0"/>
                    </a:cubicBezTo>
                    <a:cubicBezTo>
                      <a:pt x="327964" y="0"/>
                      <a:pt x="422555" y="94464"/>
                      <a:pt x="422555" y="210991"/>
                    </a:cubicBezTo>
                    <a:close/>
                  </a:path>
                </a:pathLst>
              </a:custGeom>
              <a:solidFill>
                <a:srgbClr val="FFC000"/>
              </a:solidFill>
              <a:ln w="16501" cap="rnd">
                <a:solidFill>
                  <a:srgbClr val="000000"/>
                </a:solidFill>
                <a:prstDash val="solid"/>
                <a:round/>
              </a:ln>
            </p:spPr>
            <p:txBody>
              <a:bodyPr rtlCol="0" anchor="ctr"/>
              <a:lstStyle/>
              <a:p>
                <a:endParaRPr lang="en-US" sz="1799" dirty="0"/>
              </a:p>
            </p:txBody>
          </p:sp>
          <p:sp>
            <p:nvSpPr>
              <p:cNvPr id="10" name="Freeform 1195">
                <a:extLst>
                  <a:ext uri="{FF2B5EF4-FFF2-40B4-BE49-F238E27FC236}">
                    <a16:creationId xmlns:a16="http://schemas.microsoft.com/office/drawing/2014/main" id="{A3438719-BCFB-94BE-3C23-2DD49732C289}"/>
                  </a:ext>
                </a:extLst>
              </p:cNvPr>
              <p:cNvSpPr/>
              <p:nvPr/>
            </p:nvSpPr>
            <p:spPr>
              <a:xfrm>
                <a:off x="13221350" y="3911411"/>
                <a:ext cx="188169" cy="196155"/>
              </a:xfrm>
              <a:custGeom>
                <a:avLst/>
                <a:gdLst>
                  <a:gd name="connsiteX0" fmla="*/ 0 w 188169"/>
                  <a:gd name="connsiteY0" fmla="*/ 0 h 196155"/>
                  <a:gd name="connsiteX1" fmla="*/ 188169 w 188169"/>
                  <a:gd name="connsiteY1" fmla="*/ 196155 h 196155"/>
                </a:gdLst>
                <a:ahLst/>
                <a:cxnLst>
                  <a:cxn ang="0">
                    <a:pos x="connsiteX0" y="connsiteY0"/>
                  </a:cxn>
                  <a:cxn ang="0">
                    <a:pos x="connsiteX1" y="connsiteY1"/>
                  </a:cxn>
                </a:cxnLst>
                <a:rect l="l" t="t" r="r" b="b"/>
                <a:pathLst>
                  <a:path w="188169" h="196155">
                    <a:moveTo>
                      <a:pt x="0" y="0"/>
                    </a:moveTo>
                    <a:cubicBezTo>
                      <a:pt x="0" y="0"/>
                      <a:pt x="3301" y="168134"/>
                      <a:pt x="188169" y="196155"/>
                    </a:cubicBezTo>
                  </a:path>
                </a:pathLst>
              </a:custGeom>
              <a:noFill/>
              <a:ln w="16501" cap="rnd">
                <a:solidFill>
                  <a:srgbClr val="000000"/>
                </a:solidFill>
                <a:prstDash val="solid"/>
                <a:round/>
              </a:ln>
            </p:spPr>
            <p:txBody>
              <a:bodyPr rtlCol="0" anchor="ctr"/>
              <a:lstStyle/>
              <a:p>
                <a:endParaRPr lang="en-US" sz="1799"/>
              </a:p>
            </p:txBody>
          </p:sp>
          <p:sp>
            <p:nvSpPr>
              <p:cNvPr id="11" name="Freeform 1196">
                <a:extLst>
                  <a:ext uri="{FF2B5EF4-FFF2-40B4-BE49-F238E27FC236}">
                    <a16:creationId xmlns:a16="http://schemas.microsoft.com/office/drawing/2014/main" id="{F959F3F4-5CF3-7316-093E-3F71912A7C8D}"/>
                  </a:ext>
                </a:extLst>
              </p:cNvPr>
              <p:cNvSpPr/>
              <p:nvPr/>
            </p:nvSpPr>
            <p:spPr>
              <a:xfrm>
                <a:off x="13409520" y="3956510"/>
                <a:ext cx="278951" cy="162161"/>
              </a:xfrm>
              <a:custGeom>
                <a:avLst/>
                <a:gdLst>
                  <a:gd name="connsiteX0" fmla="*/ 0 w 278951"/>
                  <a:gd name="connsiteY0" fmla="*/ 151056 h 162161"/>
                  <a:gd name="connsiteX1" fmla="*/ 278952 w 278951"/>
                  <a:gd name="connsiteY1" fmla="*/ 12594 h 162161"/>
                  <a:gd name="connsiteX2" fmla="*/ 0 w 278951"/>
                  <a:gd name="connsiteY2" fmla="*/ 151056 h 162161"/>
                </a:gdLst>
                <a:ahLst/>
                <a:cxnLst>
                  <a:cxn ang="0">
                    <a:pos x="connsiteX0" y="connsiteY0"/>
                  </a:cxn>
                  <a:cxn ang="0">
                    <a:pos x="connsiteX1" y="connsiteY1"/>
                  </a:cxn>
                  <a:cxn ang="0">
                    <a:pos x="connsiteX2" y="connsiteY2"/>
                  </a:cxn>
                </a:cxnLst>
                <a:rect l="l" t="t" r="r" b="b"/>
                <a:pathLst>
                  <a:path w="278951" h="162161">
                    <a:moveTo>
                      <a:pt x="0" y="151056"/>
                    </a:moveTo>
                    <a:cubicBezTo>
                      <a:pt x="0" y="151056"/>
                      <a:pt x="49518" y="-51693"/>
                      <a:pt x="278952" y="12594"/>
                    </a:cubicBezTo>
                    <a:cubicBezTo>
                      <a:pt x="278952" y="12594"/>
                      <a:pt x="222832" y="210398"/>
                      <a:pt x="0" y="151056"/>
                    </a:cubicBezTo>
                    <a:close/>
                  </a:path>
                </a:pathLst>
              </a:custGeom>
              <a:noFill/>
              <a:ln w="16501" cap="rnd">
                <a:solidFill>
                  <a:srgbClr val="000000"/>
                </a:solidFill>
                <a:prstDash val="solid"/>
                <a:round/>
              </a:ln>
            </p:spPr>
            <p:txBody>
              <a:bodyPr rtlCol="0" anchor="ctr"/>
              <a:lstStyle/>
              <a:p>
                <a:endParaRPr lang="en-US" sz="1799"/>
              </a:p>
            </p:txBody>
          </p:sp>
          <p:sp>
            <p:nvSpPr>
              <p:cNvPr id="14" name="Freeform 1197">
                <a:extLst>
                  <a:ext uri="{FF2B5EF4-FFF2-40B4-BE49-F238E27FC236}">
                    <a16:creationId xmlns:a16="http://schemas.microsoft.com/office/drawing/2014/main" id="{6358E920-6D23-A930-554B-28A3CCB12EB0}"/>
                  </a:ext>
                </a:extLst>
              </p:cNvPr>
              <p:cNvSpPr/>
              <p:nvPr/>
            </p:nvSpPr>
            <p:spPr>
              <a:xfrm>
                <a:off x="13409519" y="3969104"/>
                <a:ext cx="278952" cy="138462"/>
              </a:xfrm>
              <a:custGeom>
                <a:avLst/>
                <a:gdLst>
                  <a:gd name="connsiteX0" fmla="*/ 278952 w 278952"/>
                  <a:gd name="connsiteY0" fmla="*/ 0 h 138462"/>
                  <a:gd name="connsiteX1" fmla="*/ 0 w 278952"/>
                  <a:gd name="connsiteY1" fmla="*/ 138463 h 138462"/>
                </a:gdLst>
                <a:ahLst/>
                <a:cxnLst>
                  <a:cxn ang="0">
                    <a:pos x="connsiteX0" y="connsiteY0"/>
                  </a:cxn>
                  <a:cxn ang="0">
                    <a:pos x="connsiteX1" y="connsiteY1"/>
                  </a:cxn>
                </a:cxnLst>
                <a:rect l="l" t="t" r="r" b="b"/>
                <a:pathLst>
                  <a:path w="278952" h="138462">
                    <a:moveTo>
                      <a:pt x="278952" y="0"/>
                    </a:moveTo>
                    <a:lnTo>
                      <a:pt x="0" y="138463"/>
                    </a:lnTo>
                  </a:path>
                </a:pathLst>
              </a:custGeom>
              <a:ln w="16501" cap="rnd">
                <a:solidFill>
                  <a:srgbClr val="000000"/>
                </a:solidFill>
                <a:prstDash val="solid"/>
                <a:round/>
              </a:ln>
            </p:spPr>
            <p:txBody>
              <a:bodyPr rtlCol="0" anchor="ctr"/>
              <a:lstStyle/>
              <a:p>
                <a:endParaRPr lang="en-US" sz="1799"/>
              </a:p>
            </p:txBody>
          </p:sp>
          <p:grpSp>
            <p:nvGrpSpPr>
              <p:cNvPr id="15" name="Graphic 503">
                <a:extLst>
                  <a:ext uri="{FF2B5EF4-FFF2-40B4-BE49-F238E27FC236}">
                    <a16:creationId xmlns:a16="http://schemas.microsoft.com/office/drawing/2014/main" id="{4326E359-F610-C083-6513-E04A3A986AC7}"/>
                  </a:ext>
                </a:extLst>
              </p:cNvPr>
              <p:cNvGrpSpPr/>
              <p:nvPr/>
            </p:nvGrpSpPr>
            <p:grpSpPr>
              <a:xfrm>
                <a:off x="13185037" y="4244381"/>
                <a:ext cx="260795" cy="257144"/>
                <a:chOff x="13185037" y="4244381"/>
                <a:chExt cx="260795" cy="257144"/>
              </a:xfrm>
              <a:noFill/>
            </p:grpSpPr>
            <p:sp>
              <p:nvSpPr>
                <p:cNvPr id="16" name="Freeform 1199">
                  <a:extLst>
                    <a:ext uri="{FF2B5EF4-FFF2-40B4-BE49-F238E27FC236}">
                      <a16:creationId xmlns:a16="http://schemas.microsoft.com/office/drawing/2014/main" id="{D8603754-710F-D896-0BBB-B62AB99DA4E6}"/>
                    </a:ext>
                  </a:extLst>
                </p:cNvPr>
                <p:cNvSpPr/>
                <p:nvPr/>
              </p:nvSpPr>
              <p:spPr>
                <a:xfrm>
                  <a:off x="13226302" y="4244381"/>
                  <a:ext cx="219530" cy="257144"/>
                </a:xfrm>
                <a:custGeom>
                  <a:avLst/>
                  <a:gdLst>
                    <a:gd name="connsiteX0" fmla="*/ 214579 w 219530"/>
                    <a:gd name="connsiteY0" fmla="*/ 224177 h 257144"/>
                    <a:gd name="connsiteX1" fmla="*/ 128747 w 219530"/>
                    <a:gd name="connsiteY1" fmla="*/ 257145 h 257144"/>
                    <a:gd name="connsiteX2" fmla="*/ 0 w 219530"/>
                    <a:gd name="connsiteY2" fmla="*/ 128572 h 257144"/>
                    <a:gd name="connsiteX3" fmla="*/ 128747 w 219530"/>
                    <a:gd name="connsiteY3" fmla="*/ 0 h 257144"/>
                    <a:gd name="connsiteX4" fmla="*/ 219530 w 219530"/>
                    <a:gd name="connsiteY4" fmla="*/ 37912 h 25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530" h="257144">
                      <a:moveTo>
                        <a:pt x="214579" y="224177"/>
                      </a:moveTo>
                      <a:cubicBezTo>
                        <a:pt x="191471" y="243958"/>
                        <a:pt x="161759" y="257145"/>
                        <a:pt x="128747" y="257145"/>
                      </a:cubicBezTo>
                      <a:cubicBezTo>
                        <a:pt x="57771" y="257145"/>
                        <a:pt x="0" y="199452"/>
                        <a:pt x="0" y="128572"/>
                      </a:cubicBezTo>
                      <a:cubicBezTo>
                        <a:pt x="0" y="57693"/>
                        <a:pt x="57771" y="0"/>
                        <a:pt x="128747" y="0"/>
                      </a:cubicBezTo>
                      <a:cubicBezTo>
                        <a:pt x="199724" y="0"/>
                        <a:pt x="196422" y="14835"/>
                        <a:pt x="219530" y="37912"/>
                      </a:cubicBezTo>
                    </a:path>
                  </a:pathLst>
                </a:custGeom>
                <a:noFill/>
                <a:ln w="16501" cap="rnd">
                  <a:solidFill>
                    <a:srgbClr val="000000"/>
                  </a:solidFill>
                  <a:prstDash val="solid"/>
                  <a:round/>
                </a:ln>
              </p:spPr>
              <p:txBody>
                <a:bodyPr rtlCol="0" anchor="ctr"/>
                <a:lstStyle/>
                <a:p>
                  <a:endParaRPr lang="en-US" sz="1799"/>
                </a:p>
              </p:txBody>
            </p:sp>
            <p:sp>
              <p:nvSpPr>
                <p:cNvPr id="17" name="Freeform 1200">
                  <a:extLst>
                    <a:ext uri="{FF2B5EF4-FFF2-40B4-BE49-F238E27FC236}">
                      <a16:creationId xmlns:a16="http://schemas.microsoft.com/office/drawing/2014/main" id="{55995FFB-AFBC-7D6E-666D-32CFEA791B34}"/>
                    </a:ext>
                  </a:extLst>
                </p:cNvPr>
                <p:cNvSpPr/>
                <p:nvPr/>
              </p:nvSpPr>
              <p:spPr>
                <a:xfrm>
                  <a:off x="13185037" y="4349877"/>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sp>
              <p:nvSpPr>
                <p:cNvPr id="18" name="Freeform 1201">
                  <a:extLst>
                    <a:ext uri="{FF2B5EF4-FFF2-40B4-BE49-F238E27FC236}">
                      <a16:creationId xmlns:a16="http://schemas.microsoft.com/office/drawing/2014/main" id="{BE08F664-50B3-C3A1-9792-10CA72B4FA91}"/>
                    </a:ext>
                  </a:extLst>
                </p:cNvPr>
                <p:cNvSpPr/>
                <p:nvPr/>
              </p:nvSpPr>
              <p:spPr>
                <a:xfrm>
                  <a:off x="13185037" y="4399328"/>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grpSp>
        </p:grpSp>
      </p:grpSp>
      <p:grpSp>
        <p:nvGrpSpPr>
          <p:cNvPr id="67" name="Graphic 503">
            <a:extLst>
              <a:ext uri="{FF2B5EF4-FFF2-40B4-BE49-F238E27FC236}">
                <a16:creationId xmlns:a16="http://schemas.microsoft.com/office/drawing/2014/main" id="{9D03F9D3-7D97-D581-1CB0-031B6266C36A}"/>
              </a:ext>
            </a:extLst>
          </p:cNvPr>
          <p:cNvGrpSpPr/>
          <p:nvPr/>
        </p:nvGrpSpPr>
        <p:grpSpPr>
          <a:xfrm>
            <a:off x="4069814" y="1965986"/>
            <a:ext cx="720000" cy="720000"/>
            <a:chOff x="12846663" y="3911411"/>
            <a:chExt cx="1023375" cy="1130779"/>
          </a:xfrm>
          <a:noFill/>
        </p:grpSpPr>
        <p:grpSp>
          <p:nvGrpSpPr>
            <p:cNvPr id="68" name="Graphic 503">
              <a:extLst>
                <a:ext uri="{FF2B5EF4-FFF2-40B4-BE49-F238E27FC236}">
                  <a16:creationId xmlns:a16="http://schemas.microsoft.com/office/drawing/2014/main" id="{E1118B9E-F5E1-26D8-BBEA-55127E1B8F32}"/>
                </a:ext>
              </a:extLst>
            </p:cNvPr>
            <p:cNvGrpSpPr/>
            <p:nvPr/>
          </p:nvGrpSpPr>
          <p:grpSpPr>
            <a:xfrm>
              <a:off x="12846663" y="4242607"/>
              <a:ext cx="1023375" cy="799582"/>
              <a:chOff x="12846663" y="4242607"/>
              <a:chExt cx="1023375" cy="799582"/>
            </a:xfrm>
            <a:noFill/>
          </p:grpSpPr>
          <p:grpSp>
            <p:nvGrpSpPr>
              <p:cNvPr id="79" name="Graphic 503">
                <a:extLst>
                  <a:ext uri="{FF2B5EF4-FFF2-40B4-BE49-F238E27FC236}">
                    <a16:creationId xmlns:a16="http://schemas.microsoft.com/office/drawing/2014/main" id="{4C041DD5-886A-8C58-4AF6-143C23BD9A00}"/>
                  </a:ext>
                </a:extLst>
              </p:cNvPr>
              <p:cNvGrpSpPr/>
              <p:nvPr/>
            </p:nvGrpSpPr>
            <p:grpSpPr>
              <a:xfrm>
                <a:off x="13409519" y="4242607"/>
                <a:ext cx="460518" cy="799582"/>
                <a:chOff x="13409519" y="4242607"/>
                <a:chExt cx="460518" cy="799582"/>
              </a:xfrm>
              <a:noFill/>
            </p:grpSpPr>
            <p:sp>
              <p:nvSpPr>
                <p:cNvPr id="84" name="Freeform 1185">
                  <a:extLst>
                    <a:ext uri="{FF2B5EF4-FFF2-40B4-BE49-F238E27FC236}">
                      <a16:creationId xmlns:a16="http://schemas.microsoft.com/office/drawing/2014/main" id="{00B528E6-81C6-1B47-8F13-2D0E2AF34839}"/>
                    </a:ext>
                  </a:extLst>
                </p:cNvPr>
                <p:cNvSpPr/>
                <p:nvPr/>
              </p:nvSpPr>
              <p:spPr>
                <a:xfrm>
                  <a:off x="13423395" y="4242607"/>
                  <a:ext cx="446643" cy="674307"/>
                </a:xfrm>
                <a:custGeom>
                  <a:avLst/>
                  <a:gdLst>
                    <a:gd name="connsiteX0" fmla="*/ 220510 w 446643"/>
                    <a:gd name="connsiteY0" fmla="*/ 674307 h 674307"/>
                    <a:gd name="connsiteX1" fmla="*/ 430137 w 446643"/>
                    <a:gd name="connsiteY1" fmla="*/ 463317 h 674307"/>
                    <a:gd name="connsiteX2" fmla="*/ 446643 w 446643"/>
                    <a:gd name="connsiteY2" fmla="*/ 425404 h 674307"/>
                    <a:gd name="connsiteX3" fmla="*/ 446643 w 446643"/>
                    <a:gd name="connsiteY3" fmla="*/ 29796 h 674307"/>
                    <a:gd name="connsiteX4" fmla="*/ 415282 w 446643"/>
                    <a:gd name="connsiteY4" fmla="*/ 126 h 674307"/>
                    <a:gd name="connsiteX5" fmla="*/ 334402 w 446643"/>
                    <a:gd name="connsiteY5" fmla="*/ 112214 h 674307"/>
                    <a:gd name="connsiteX6" fmla="*/ 306342 w 446643"/>
                    <a:gd name="connsiteY6" fmla="*/ 331447 h 674307"/>
                    <a:gd name="connsiteX7" fmla="*/ 240317 w 446643"/>
                    <a:gd name="connsiteY7" fmla="*/ 349579 h 674307"/>
                    <a:gd name="connsiteX8" fmla="*/ 166040 w 446643"/>
                    <a:gd name="connsiteY8" fmla="*/ 423755 h 674307"/>
                    <a:gd name="connsiteX9" fmla="*/ 37293 w 446643"/>
                    <a:gd name="connsiteY9" fmla="*/ 483097 h 674307"/>
                    <a:gd name="connsiteX10" fmla="*/ 4281 w 446643"/>
                    <a:gd name="connsiteY10" fmla="*/ 674307 h 674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643" h="674307">
                      <a:moveTo>
                        <a:pt x="220510" y="674307"/>
                      </a:moveTo>
                      <a:lnTo>
                        <a:pt x="430137" y="463317"/>
                      </a:lnTo>
                      <a:cubicBezTo>
                        <a:pt x="440041" y="453426"/>
                        <a:pt x="446643" y="438591"/>
                        <a:pt x="446643" y="425404"/>
                      </a:cubicBezTo>
                      <a:lnTo>
                        <a:pt x="446643" y="29796"/>
                      </a:lnTo>
                      <a:cubicBezTo>
                        <a:pt x="446643" y="13312"/>
                        <a:pt x="433438" y="-1523"/>
                        <a:pt x="415282" y="126"/>
                      </a:cubicBezTo>
                      <a:cubicBezTo>
                        <a:pt x="380619" y="1774"/>
                        <a:pt x="347607" y="39686"/>
                        <a:pt x="334402" y="112214"/>
                      </a:cubicBezTo>
                      <a:lnTo>
                        <a:pt x="306342" y="331447"/>
                      </a:lnTo>
                      <a:cubicBezTo>
                        <a:pt x="281583" y="329799"/>
                        <a:pt x="255173" y="334744"/>
                        <a:pt x="240317" y="349579"/>
                      </a:cubicBezTo>
                      <a:lnTo>
                        <a:pt x="166040" y="423755"/>
                      </a:lnTo>
                      <a:cubicBezTo>
                        <a:pt x="98366" y="436943"/>
                        <a:pt x="73607" y="446833"/>
                        <a:pt x="37293" y="483097"/>
                      </a:cubicBezTo>
                      <a:cubicBezTo>
                        <a:pt x="-7273" y="527603"/>
                        <a:pt x="-2322" y="586944"/>
                        <a:pt x="4281" y="674307"/>
                      </a:cubicBezTo>
                    </a:path>
                  </a:pathLst>
                </a:custGeom>
                <a:noFill/>
                <a:ln w="16501" cap="rnd">
                  <a:solidFill>
                    <a:srgbClr val="000000"/>
                  </a:solidFill>
                  <a:prstDash val="solid"/>
                  <a:round/>
                </a:ln>
              </p:spPr>
              <p:txBody>
                <a:bodyPr rtlCol="0" anchor="ctr"/>
                <a:lstStyle/>
                <a:p>
                  <a:endParaRPr lang="en-US" sz="1799"/>
                </a:p>
              </p:txBody>
            </p:sp>
            <p:sp>
              <p:nvSpPr>
                <p:cNvPr id="85" name="Freeform 1186">
                  <a:extLst>
                    <a:ext uri="{FF2B5EF4-FFF2-40B4-BE49-F238E27FC236}">
                      <a16:creationId xmlns:a16="http://schemas.microsoft.com/office/drawing/2014/main" id="{ACD7B996-D244-DE41-C5C9-03BFA8E84F58}"/>
                    </a:ext>
                  </a:extLst>
                </p:cNvPr>
                <p:cNvSpPr/>
                <p:nvPr/>
              </p:nvSpPr>
              <p:spPr>
                <a:xfrm>
                  <a:off x="13409519" y="4916915"/>
                  <a:ext cx="292157" cy="125275"/>
                </a:xfrm>
                <a:custGeom>
                  <a:avLst/>
                  <a:gdLst>
                    <a:gd name="connsiteX0" fmla="*/ 0 w 292157"/>
                    <a:gd name="connsiteY0" fmla="*/ 0 h 125275"/>
                    <a:gd name="connsiteX1" fmla="*/ 292158 w 292157"/>
                    <a:gd name="connsiteY1" fmla="*/ 0 h 125275"/>
                    <a:gd name="connsiteX2" fmla="*/ 292158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8" y="0"/>
                      </a:lnTo>
                      <a:lnTo>
                        <a:pt x="292158"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86" name="Freeform 1187">
                  <a:extLst>
                    <a:ext uri="{FF2B5EF4-FFF2-40B4-BE49-F238E27FC236}">
                      <a16:creationId xmlns:a16="http://schemas.microsoft.com/office/drawing/2014/main" id="{04C992A4-8899-176E-434B-F37B8BABA57E}"/>
                    </a:ext>
                  </a:extLst>
                </p:cNvPr>
                <p:cNvSpPr/>
                <p:nvPr/>
              </p:nvSpPr>
              <p:spPr>
                <a:xfrm>
                  <a:off x="13642255" y="4574055"/>
                  <a:ext cx="135104" cy="174726"/>
                </a:xfrm>
                <a:custGeom>
                  <a:avLst/>
                  <a:gdLst>
                    <a:gd name="connsiteX0" fmla="*/ 89133 w 135104"/>
                    <a:gd name="connsiteY0" fmla="*/ 0 h 174726"/>
                    <a:gd name="connsiteX1" fmla="*/ 115542 w 135104"/>
                    <a:gd name="connsiteY1" fmla="*/ 8242 h 174726"/>
                    <a:gd name="connsiteX2" fmla="*/ 130398 w 135104"/>
                    <a:gd name="connsiteY2" fmla="*/ 44506 h 174726"/>
                    <a:gd name="connsiteX3" fmla="*/ 0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89133" y="0"/>
                      </a:moveTo>
                      <a:cubicBezTo>
                        <a:pt x="99036" y="0"/>
                        <a:pt x="107289" y="3296"/>
                        <a:pt x="115542" y="8242"/>
                      </a:cubicBezTo>
                      <a:cubicBezTo>
                        <a:pt x="130398" y="14835"/>
                        <a:pt x="141952" y="31319"/>
                        <a:pt x="130398" y="44506"/>
                      </a:cubicBezTo>
                      <a:lnTo>
                        <a:pt x="0" y="174726"/>
                      </a:lnTo>
                    </a:path>
                  </a:pathLst>
                </a:custGeom>
                <a:noFill/>
                <a:ln w="16501" cap="rnd">
                  <a:solidFill>
                    <a:srgbClr val="000000"/>
                  </a:solidFill>
                  <a:prstDash val="solid"/>
                  <a:round/>
                </a:ln>
              </p:spPr>
              <p:txBody>
                <a:bodyPr rtlCol="0" anchor="ctr"/>
                <a:lstStyle/>
                <a:p>
                  <a:endParaRPr lang="en-US" sz="1799"/>
                </a:p>
              </p:txBody>
            </p:sp>
          </p:grpSp>
          <p:grpSp>
            <p:nvGrpSpPr>
              <p:cNvPr id="80" name="Graphic 503">
                <a:extLst>
                  <a:ext uri="{FF2B5EF4-FFF2-40B4-BE49-F238E27FC236}">
                    <a16:creationId xmlns:a16="http://schemas.microsoft.com/office/drawing/2014/main" id="{DE5262BE-44CC-7AA3-CABD-596D3442AF64}"/>
                  </a:ext>
                </a:extLst>
              </p:cNvPr>
              <p:cNvGrpSpPr/>
              <p:nvPr/>
            </p:nvGrpSpPr>
            <p:grpSpPr>
              <a:xfrm>
                <a:off x="12846663" y="4242733"/>
                <a:ext cx="462169" cy="799457"/>
                <a:chOff x="12846663" y="4242733"/>
                <a:chExt cx="462169" cy="799457"/>
              </a:xfrm>
              <a:noFill/>
            </p:grpSpPr>
            <p:sp>
              <p:nvSpPr>
                <p:cNvPr id="81" name="Freeform 1189">
                  <a:extLst>
                    <a:ext uri="{FF2B5EF4-FFF2-40B4-BE49-F238E27FC236}">
                      <a16:creationId xmlns:a16="http://schemas.microsoft.com/office/drawing/2014/main" id="{40C0557A-8255-DD9F-2C31-158D53717F7B}"/>
                    </a:ext>
                  </a:extLst>
                </p:cNvPr>
                <p:cNvSpPr/>
                <p:nvPr/>
              </p:nvSpPr>
              <p:spPr>
                <a:xfrm>
                  <a:off x="12846663" y="4242733"/>
                  <a:ext cx="446280" cy="674181"/>
                </a:xfrm>
                <a:custGeom>
                  <a:avLst/>
                  <a:gdLst>
                    <a:gd name="connsiteX0" fmla="*/ 442362 w 446280"/>
                    <a:gd name="connsiteY0" fmla="*/ 670885 h 674181"/>
                    <a:gd name="connsiteX1" fmla="*/ 409350 w 446280"/>
                    <a:gd name="connsiteY1" fmla="*/ 482971 h 674181"/>
                    <a:gd name="connsiteX2" fmla="*/ 280603 w 446280"/>
                    <a:gd name="connsiteY2" fmla="*/ 423630 h 674181"/>
                    <a:gd name="connsiteX3" fmla="*/ 206326 w 446280"/>
                    <a:gd name="connsiteY3" fmla="*/ 349453 h 674181"/>
                    <a:gd name="connsiteX4" fmla="*/ 140301 w 446280"/>
                    <a:gd name="connsiteY4" fmla="*/ 331322 h 674181"/>
                    <a:gd name="connsiteX5" fmla="*/ 112241 w 446280"/>
                    <a:gd name="connsiteY5" fmla="*/ 112089 h 674181"/>
                    <a:gd name="connsiteX6" fmla="*/ 31362 w 446280"/>
                    <a:gd name="connsiteY6" fmla="*/ 0 h 674181"/>
                    <a:gd name="connsiteX7" fmla="*/ 0 w 446280"/>
                    <a:gd name="connsiteY7" fmla="*/ 29670 h 674181"/>
                    <a:gd name="connsiteX8" fmla="*/ 0 w 446280"/>
                    <a:gd name="connsiteY8" fmla="*/ 425278 h 674181"/>
                    <a:gd name="connsiteX9" fmla="*/ 16506 w 446280"/>
                    <a:gd name="connsiteY9" fmla="*/ 463191 h 674181"/>
                    <a:gd name="connsiteX10" fmla="*/ 226133 w 446280"/>
                    <a:gd name="connsiteY10" fmla="*/ 674182 h 674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280" h="674181">
                      <a:moveTo>
                        <a:pt x="442362" y="670885"/>
                      </a:moveTo>
                      <a:cubicBezTo>
                        <a:pt x="448965" y="585170"/>
                        <a:pt x="452266" y="525829"/>
                        <a:pt x="409350" y="482971"/>
                      </a:cubicBezTo>
                      <a:cubicBezTo>
                        <a:pt x="373037" y="446707"/>
                        <a:pt x="348278" y="438465"/>
                        <a:pt x="280603" y="423630"/>
                      </a:cubicBezTo>
                      <a:lnTo>
                        <a:pt x="206326" y="349453"/>
                      </a:lnTo>
                      <a:cubicBezTo>
                        <a:pt x="191471" y="334618"/>
                        <a:pt x="165061" y="328025"/>
                        <a:pt x="140301" y="331322"/>
                      </a:cubicBezTo>
                      <a:lnTo>
                        <a:pt x="112241" y="112089"/>
                      </a:lnTo>
                      <a:cubicBezTo>
                        <a:pt x="99036" y="39561"/>
                        <a:pt x="66024" y="1648"/>
                        <a:pt x="31362" y="0"/>
                      </a:cubicBezTo>
                      <a:cubicBezTo>
                        <a:pt x="14856" y="0"/>
                        <a:pt x="0" y="13187"/>
                        <a:pt x="0" y="29670"/>
                      </a:cubicBezTo>
                      <a:lnTo>
                        <a:pt x="0" y="425278"/>
                      </a:lnTo>
                      <a:cubicBezTo>
                        <a:pt x="0" y="440113"/>
                        <a:pt x="6603" y="453301"/>
                        <a:pt x="16506" y="463191"/>
                      </a:cubicBezTo>
                      <a:lnTo>
                        <a:pt x="226133" y="674182"/>
                      </a:lnTo>
                    </a:path>
                  </a:pathLst>
                </a:custGeom>
                <a:noFill/>
                <a:ln w="16501" cap="rnd">
                  <a:solidFill>
                    <a:srgbClr val="000000"/>
                  </a:solidFill>
                  <a:prstDash val="solid"/>
                  <a:round/>
                </a:ln>
              </p:spPr>
              <p:txBody>
                <a:bodyPr rtlCol="0" anchor="ctr"/>
                <a:lstStyle/>
                <a:p>
                  <a:endParaRPr lang="en-US" sz="1799"/>
                </a:p>
              </p:txBody>
            </p:sp>
            <p:sp>
              <p:nvSpPr>
                <p:cNvPr id="82" name="Freeform 1190">
                  <a:extLst>
                    <a:ext uri="{FF2B5EF4-FFF2-40B4-BE49-F238E27FC236}">
                      <a16:creationId xmlns:a16="http://schemas.microsoft.com/office/drawing/2014/main" id="{6B0A8FD1-F93C-2591-5362-2944071D153D}"/>
                    </a:ext>
                  </a:extLst>
                </p:cNvPr>
                <p:cNvSpPr/>
                <p:nvPr/>
              </p:nvSpPr>
              <p:spPr>
                <a:xfrm>
                  <a:off x="13016675" y="4916915"/>
                  <a:ext cx="292157" cy="125275"/>
                </a:xfrm>
                <a:custGeom>
                  <a:avLst/>
                  <a:gdLst>
                    <a:gd name="connsiteX0" fmla="*/ 0 w 292157"/>
                    <a:gd name="connsiteY0" fmla="*/ 0 h 125275"/>
                    <a:gd name="connsiteX1" fmla="*/ 292157 w 292157"/>
                    <a:gd name="connsiteY1" fmla="*/ 0 h 125275"/>
                    <a:gd name="connsiteX2" fmla="*/ 292157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7" y="0"/>
                      </a:lnTo>
                      <a:lnTo>
                        <a:pt x="292157"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83" name="Freeform 1191">
                  <a:extLst>
                    <a:ext uri="{FF2B5EF4-FFF2-40B4-BE49-F238E27FC236}">
                      <a16:creationId xmlns:a16="http://schemas.microsoft.com/office/drawing/2014/main" id="{D559A612-B710-A002-4468-0F9A1BD2A192}"/>
                    </a:ext>
                  </a:extLst>
                </p:cNvPr>
                <p:cNvSpPr/>
                <p:nvPr/>
              </p:nvSpPr>
              <p:spPr>
                <a:xfrm>
                  <a:off x="12940992" y="4574055"/>
                  <a:ext cx="135104" cy="174726"/>
                </a:xfrm>
                <a:custGeom>
                  <a:avLst/>
                  <a:gdLst>
                    <a:gd name="connsiteX0" fmla="*/ 45972 w 135104"/>
                    <a:gd name="connsiteY0" fmla="*/ 0 h 174726"/>
                    <a:gd name="connsiteX1" fmla="*/ 19562 w 135104"/>
                    <a:gd name="connsiteY1" fmla="*/ 8242 h 174726"/>
                    <a:gd name="connsiteX2" fmla="*/ 4707 w 135104"/>
                    <a:gd name="connsiteY2" fmla="*/ 44506 h 174726"/>
                    <a:gd name="connsiteX3" fmla="*/ 135105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45972" y="0"/>
                      </a:moveTo>
                      <a:cubicBezTo>
                        <a:pt x="36068" y="0"/>
                        <a:pt x="27815" y="3296"/>
                        <a:pt x="19562" y="8242"/>
                      </a:cubicBezTo>
                      <a:cubicBezTo>
                        <a:pt x="4707" y="14835"/>
                        <a:pt x="-6848" y="31319"/>
                        <a:pt x="4707" y="44506"/>
                      </a:cubicBezTo>
                      <a:lnTo>
                        <a:pt x="135105" y="174726"/>
                      </a:lnTo>
                    </a:path>
                  </a:pathLst>
                </a:custGeom>
                <a:noFill/>
                <a:ln w="16501" cap="rnd">
                  <a:solidFill>
                    <a:srgbClr val="000000"/>
                  </a:solidFill>
                  <a:prstDash val="solid"/>
                  <a:round/>
                </a:ln>
              </p:spPr>
              <p:txBody>
                <a:bodyPr rtlCol="0" anchor="ctr"/>
                <a:lstStyle/>
                <a:p>
                  <a:endParaRPr lang="en-US" sz="1799"/>
                </a:p>
              </p:txBody>
            </p:sp>
          </p:grpSp>
        </p:grpSp>
        <p:grpSp>
          <p:nvGrpSpPr>
            <p:cNvPr id="69" name="Graphic 503">
              <a:extLst>
                <a:ext uri="{FF2B5EF4-FFF2-40B4-BE49-F238E27FC236}">
                  <a16:creationId xmlns:a16="http://schemas.microsoft.com/office/drawing/2014/main" id="{53487247-996D-9307-D745-6FCF3C77D939}"/>
                </a:ext>
              </a:extLst>
            </p:cNvPr>
            <p:cNvGrpSpPr/>
            <p:nvPr/>
          </p:nvGrpSpPr>
          <p:grpSpPr>
            <a:xfrm>
              <a:off x="13086001" y="3911411"/>
              <a:ext cx="602471" cy="728577"/>
              <a:chOff x="13086001" y="3911411"/>
              <a:chExt cx="602471" cy="728577"/>
            </a:xfrm>
            <a:noFill/>
          </p:grpSpPr>
          <p:sp>
            <p:nvSpPr>
              <p:cNvPr id="70" name="Freeform 1193">
                <a:extLst>
                  <a:ext uri="{FF2B5EF4-FFF2-40B4-BE49-F238E27FC236}">
                    <a16:creationId xmlns:a16="http://schemas.microsoft.com/office/drawing/2014/main" id="{E0BD5336-758F-956B-71D4-9B9D83CF89EF}"/>
                  </a:ext>
                </a:extLst>
              </p:cNvPr>
              <p:cNvSpPr/>
              <p:nvPr/>
            </p:nvSpPr>
            <p:spPr>
              <a:xfrm>
                <a:off x="13086001" y="4102622"/>
                <a:ext cx="538097" cy="537367"/>
              </a:xfrm>
              <a:custGeom>
                <a:avLst/>
                <a:gdLst>
                  <a:gd name="connsiteX0" fmla="*/ 538098 w 538097"/>
                  <a:gd name="connsiteY0" fmla="*/ 268684 h 537367"/>
                  <a:gd name="connsiteX1" fmla="*/ 269049 w 538097"/>
                  <a:gd name="connsiteY1" fmla="*/ 537367 h 537367"/>
                  <a:gd name="connsiteX2" fmla="*/ 1 w 538097"/>
                  <a:gd name="connsiteY2" fmla="*/ 268684 h 537367"/>
                  <a:gd name="connsiteX3" fmla="*/ 269049 w 538097"/>
                  <a:gd name="connsiteY3" fmla="*/ 0 h 537367"/>
                  <a:gd name="connsiteX4" fmla="*/ 538098 w 538097"/>
                  <a:gd name="connsiteY4" fmla="*/ 268684 h 5373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097" h="537367">
                    <a:moveTo>
                      <a:pt x="538098" y="268684"/>
                    </a:moveTo>
                    <a:cubicBezTo>
                      <a:pt x="538098" y="417073"/>
                      <a:pt x="417641" y="537367"/>
                      <a:pt x="269049" y="537367"/>
                    </a:cubicBezTo>
                    <a:cubicBezTo>
                      <a:pt x="120458" y="537367"/>
                      <a:pt x="1" y="417073"/>
                      <a:pt x="1" y="268684"/>
                    </a:cubicBezTo>
                    <a:cubicBezTo>
                      <a:pt x="1" y="120294"/>
                      <a:pt x="120458" y="0"/>
                      <a:pt x="269049" y="0"/>
                    </a:cubicBezTo>
                    <a:cubicBezTo>
                      <a:pt x="417641" y="0"/>
                      <a:pt x="538098" y="120294"/>
                      <a:pt x="538098" y="268684"/>
                    </a:cubicBezTo>
                    <a:close/>
                  </a:path>
                </a:pathLst>
              </a:custGeom>
              <a:noFill/>
              <a:ln w="16501" cap="rnd">
                <a:solidFill>
                  <a:srgbClr val="000000"/>
                </a:solidFill>
                <a:prstDash val="solid"/>
                <a:round/>
              </a:ln>
            </p:spPr>
            <p:txBody>
              <a:bodyPr rtlCol="0" anchor="ctr"/>
              <a:lstStyle/>
              <a:p>
                <a:endParaRPr lang="en-US" sz="1799"/>
              </a:p>
            </p:txBody>
          </p:sp>
          <p:sp>
            <p:nvSpPr>
              <p:cNvPr id="71" name="Freeform 1194">
                <a:extLst>
                  <a:ext uri="{FF2B5EF4-FFF2-40B4-BE49-F238E27FC236}">
                    <a16:creationId xmlns:a16="http://schemas.microsoft.com/office/drawing/2014/main" id="{1004B837-B102-8175-4F30-98E7AB500619}"/>
                  </a:ext>
                </a:extLst>
              </p:cNvPr>
              <p:cNvSpPr/>
              <p:nvPr/>
            </p:nvSpPr>
            <p:spPr>
              <a:xfrm>
                <a:off x="13143772" y="4160315"/>
                <a:ext cx="422555" cy="421981"/>
              </a:xfrm>
              <a:custGeom>
                <a:avLst/>
                <a:gdLst>
                  <a:gd name="connsiteX0" fmla="*/ 422555 w 422555"/>
                  <a:gd name="connsiteY0" fmla="*/ 210991 h 421981"/>
                  <a:gd name="connsiteX1" fmla="*/ 211278 w 422555"/>
                  <a:gd name="connsiteY1" fmla="*/ 421981 h 421981"/>
                  <a:gd name="connsiteX2" fmla="*/ 1 w 422555"/>
                  <a:gd name="connsiteY2" fmla="*/ 210991 h 421981"/>
                  <a:gd name="connsiteX3" fmla="*/ 211278 w 422555"/>
                  <a:gd name="connsiteY3" fmla="*/ 0 h 421981"/>
                  <a:gd name="connsiteX4" fmla="*/ 422555 w 422555"/>
                  <a:gd name="connsiteY4" fmla="*/ 210991 h 421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555" h="421981">
                    <a:moveTo>
                      <a:pt x="422555" y="210991"/>
                    </a:moveTo>
                    <a:cubicBezTo>
                      <a:pt x="422555" y="327518"/>
                      <a:pt x="327963" y="421981"/>
                      <a:pt x="211278" y="421981"/>
                    </a:cubicBezTo>
                    <a:cubicBezTo>
                      <a:pt x="94592" y="421981"/>
                      <a:pt x="1" y="327518"/>
                      <a:pt x="1" y="210991"/>
                    </a:cubicBezTo>
                    <a:cubicBezTo>
                      <a:pt x="1" y="94464"/>
                      <a:pt x="94593" y="0"/>
                      <a:pt x="211278" y="0"/>
                    </a:cubicBezTo>
                    <a:cubicBezTo>
                      <a:pt x="327964" y="0"/>
                      <a:pt x="422555" y="94464"/>
                      <a:pt x="422555" y="210991"/>
                    </a:cubicBezTo>
                    <a:close/>
                  </a:path>
                </a:pathLst>
              </a:custGeom>
              <a:solidFill>
                <a:srgbClr val="FFC000"/>
              </a:solidFill>
              <a:ln w="16501" cap="rnd">
                <a:solidFill>
                  <a:srgbClr val="000000"/>
                </a:solidFill>
                <a:prstDash val="solid"/>
                <a:round/>
              </a:ln>
            </p:spPr>
            <p:txBody>
              <a:bodyPr rtlCol="0" anchor="ctr"/>
              <a:lstStyle/>
              <a:p>
                <a:endParaRPr lang="en-US" sz="1799" dirty="0"/>
              </a:p>
            </p:txBody>
          </p:sp>
          <p:sp>
            <p:nvSpPr>
              <p:cNvPr id="72" name="Freeform 1195">
                <a:extLst>
                  <a:ext uri="{FF2B5EF4-FFF2-40B4-BE49-F238E27FC236}">
                    <a16:creationId xmlns:a16="http://schemas.microsoft.com/office/drawing/2014/main" id="{71195429-CCD4-12E2-DD7C-945B38187162}"/>
                  </a:ext>
                </a:extLst>
              </p:cNvPr>
              <p:cNvSpPr/>
              <p:nvPr/>
            </p:nvSpPr>
            <p:spPr>
              <a:xfrm>
                <a:off x="13221350" y="3911411"/>
                <a:ext cx="188169" cy="196155"/>
              </a:xfrm>
              <a:custGeom>
                <a:avLst/>
                <a:gdLst>
                  <a:gd name="connsiteX0" fmla="*/ 0 w 188169"/>
                  <a:gd name="connsiteY0" fmla="*/ 0 h 196155"/>
                  <a:gd name="connsiteX1" fmla="*/ 188169 w 188169"/>
                  <a:gd name="connsiteY1" fmla="*/ 196155 h 196155"/>
                </a:gdLst>
                <a:ahLst/>
                <a:cxnLst>
                  <a:cxn ang="0">
                    <a:pos x="connsiteX0" y="connsiteY0"/>
                  </a:cxn>
                  <a:cxn ang="0">
                    <a:pos x="connsiteX1" y="connsiteY1"/>
                  </a:cxn>
                </a:cxnLst>
                <a:rect l="l" t="t" r="r" b="b"/>
                <a:pathLst>
                  <a:path w="188169" h="196155">
                    <a:moveTo>
                      <a:pt x="0" y="0"/>
                    </a:moveTo>
                    <a:cubicBezTo>
                      <a:pt x="0" y="0"/>
                      <a:pt x="3301" y="168134"/>
                      <a:pt x="188169" y="196155"/>
                    </a:cubicBezTo>
                  </a:path>
                </a:pathLst>
              </a:custGeom>
              <a:noFill/>
              <a:ln w="16501" cap="rnd">
                <a:solidFill>
                  <a:srgbClr val="000000"/>
                </a:solidFill>
                <a:prstDash val="solid"/>
                <a:round/>
              </a:ln>
            </p:spPr>
            <p:txBody>
              <a:bodyPr rtlCol="0" anchor="ctr"/>
              <a:lstStyle/>
              <a:p>
                <a:endParaRPr lang="en-US" sz="1799"/>
              </a:p>
            </p:txBody>
          </p:sp>
          <p:sp>
            <p:nvSpPr>
              <p:cNvPr id="73" name="Freeform 1196">
                <a:extLst>
                  <a:ext uri="{FF2B5EF4-FFF2-40B4-BE49-F238E27FC236}">
                    <a16:creationId xmlns:a16="http://schemas.microsoft.com/office/drawing/2014/main" id="{2E2B1AF0-3F7E-C222-64EB-774023DB46CC}"/>
                  </a:ext>
                </a:extLst>
              </p:cNvPr>
              <p:cNvSpPr/>
              <p:nvPr/>
            </p:nvSpPr>
            <p:spPr>
              <a:xfrm>
                <a:off x="13409520" y="3956510"/>
                <a:ext cx="278951" cy="162161"/>
              </a:xfrm>
              <a:custGeom>
                <a:avLst/>
                <a:gdLst>
                  <a:gd name="connsiteX0" fmla="*/ 0 w 278951"/>
                  <a:gd name="connsiteY0" fmla="*/ 151056 h 162161"/>
                  <a:gd name="connsiteX1" fmla="*/ 278952 w 278951"/>
                  <a:gd name="connsiteY1" fmla="*/ 12594 h 162161"/>
                  <a:gd name="connsiteX2" fmla="*/ 0 w 278951"/>
                  <a:gd name="connsiteY2" fmla="*/ 151056 h 162161"/>
                </a:gdLst>
                <a:ahLst/>
                <a:cxnLst>
                  <a:cxn ang="0">
                    <a:pos x="connsiteX0" y="connsiteY0"/>
                  </a:cxn>
                  <a:cxn ang="0">
                    <a:pos x="connsiteX1" y="connsiteY1"/>
                  </a:cxn>
                  <a:cxn ang="0">
                    <a:pos x="connsiteX2" y="connsiteY2"/>
                  </a:cxn>
                </a:cxnLst>
                <a:rect l="l" t="t" r="r" b="b"/>
                <a:pathLst>
                  <a:path w="278951" h="162161">
                    <a:moveTo>
                      <a:pt x="0" y="151056"/>
                    </a:moveTo>
                    <a:cubicBezTo>
                      <a:pt x="0" y="151056"/>
                      <a:pt x="49518" y="-51693"/>
                      <a:pt x="278952" y="12594"/>
                    </a:cubicBezTo>
                    <a:cubicBezTo>
                      <a:pt x="278952" y="12594"/>
                      <a:pt x="222832" y="210398"/>
                      <a:pt x="0" y="151056"/>
                    </a:cubicBezTo>
                    <a:close/>
                  </a:path>
                </a:pathLst>
              </a:custGeom>
              <a:noFill/>
              <a:ln w="16501" cap="rnd">
                <a:solidFill>
                  <a:srgbClr val="000000"/>
                </a:solidFill>
                <a:prstDash val="solid"/>
                <a:round/>
              </a:ln>
            </p:spPr>
            <p:txBody>
              <a:bodyPr rtlCol="0" anchor="ctr"/>
              <a:lstStyle/>
              <a:p>
                <a:endParaRPr lang="en-US" sz="1799"/>
              </a:p>
            </p:txBody>
          </p:sp>
          <p:sp>
            <p:nvSpPr>
              <p:cNvPr id="74" name="Freeform 1197">
                <a:extLst>
                  <a:ext uri="{FF2B5EF4-FFF2-40B4-BE49-F238E27FC236}">
                    <a16:creationId xmlns:a16="http://schemas.microsoft.com/office/drawing/2014/main" id="{52D48138-E92D-7983-14F7-941DA420C2E8}"/>
                  </a:ext>
                </a:extLst>
              </p:cNvPr>
              <p:cNvSpPr/>
              <p:nvPr/>
            </p:nvSpPr>
            <p:spPr>
              <a:xfrm>
                <a:off x="13409519" y="3969104"/>
                <a:ext cx="278952" cy="138462"/>
              </a:xfrm>
              <a:custGeom>
                <a:avLst/>
                <a:gdLst>
                  <a:gd name="connsiteX0" fmla="*/ 278952 w 278952"/>
                  <a:gd name="connsiteY0" fmla="*/ 0 h 138462"/>
                  <a:gd name="connsiteX1" fmla="*/ 0 w 278952"/>
                  <a:gd name="connsiteY1" fmla="*/ 138463 h 138462"/>
                </a:gdLst>
                <a:ahLst/>
                <a:cxnLst>
                  <a:cxn ang="0">
                    <a:pos x="connsiteX0" y="connsiteY0"/>
                  </a:cxn>
                  <a:cxn ang="0">
                    <a:pos x="connsiteX1" y="connsiteY1"/>
                  </a:cxn>
                </a:cxnLst>
                <a:rect l="l" t="t" r="r" b="b"/>
                <a:pathLst>
                  <a:path w="278952" h="138462">
                    <a:moveTo>
                      <a:pt x="278952" y="0"/>
                    </a:moveTo>
                    <a:lnTo>
                      <a:pt x="0" y="138463"/>
                    </a:lnTo>
                  </a:path>
                </a:pathLst>
              </a:custGeom>
              <a:ln w="16501" cap="rnd">
                <a:solidFill>
                  <a:srgbClr val="000000"/>
                </a:solidFill>
                <a:prstDash val="solid"/>
                <a:round/>
              </a:ln>
            </p:spPr>
            <p:txBody>
              <a:bodyPr rtlCol="0" anchor="ctr"/>
              <a:lstStyle/>
              <a:p>
                <a:endParaRPr lang="en-US" sz="1799"/>
              </a:p>
            </p:txBody>
          </p:sp>
          <p:grpSp>
            <p:nvGrpSpPr>
              <p:cNvPr id="75" name="Graphic 503">
                <a:extLst>
                  <a:ext uri="{FF2B5EF4-FFF2-40B4-BE49-F238E27FC236}">
                    <a16:creationId xmlns:a16="http://schemas.microsoft.com/office/drawing/2014/main" id="{3A70E023-D0FC-2CFB-1D18-F91BD4A472E0}"/>
                  </a:ext>
                </a:extLst>
              </p:cNvPr>
              <p:cNvGrpSpPr/>
              <p:nvPr/>
            </p:nvGrpSpPr>
            <p:grpSpPr>
              <a:xfrm>
                <a:off x="13185037" y="4244381"/>
                <a:ext cx="260795" cy="257144"/>
                <a:chOff x="13185037" y="4244381"/>
                <a:chExt cx="260795" cy="257144"/>
              </a:xfrm>
              <a:noFill/>
            </p:grpSpPr>
            <p:sp>
              <p:nvSpPr>
                <p:cNvPr id="76" name="Freeform 1199">
                  <a:extLst>
                    <a:ext uri="{FF2B5EF4-FFF2-40B4-BE49-F238E27FC236}">
                      <a16:creationId xmlns:a16="http://schemas.microsoft.com/office/drawing/2014/main" id="{B206B628-D453-FCC3-C676-4FC9DA17679D}"/>
                    </a:ext>
                  </a:extLst>
                </p:cNvPr>
                <p:cNvSpPr/>
                <p:nvPr/>
              </p:nvSpPr>
              <p:spPr>
                <a:xfrm>
                  <a:off x="13226302" y="4244381"/>
                  <a:ext cx="219530" cy="257144"/>
                </a:xfrm>
                <a:custGeom>
                  <a:avLst/>
                  <a:gdLst>
                    <a:gd name="connsiteX0" fmla="*/ 214579 w 219530"/>
                    <a:gd name="connsiteY0" fmla="*/ 224177 h 257144"/>
                    <a:gd name="connsiteX1" fmla="*/ 128747 w 219530"/>
                    <a:gd name="connsiteY1" fmla="*/ 257145 h 257144"/>
                    <a:gd name="connsiteX2" fmla="*/ 0 w 219530"/>
                    <a:gd name="connsiteY2" fmla="*/ 128572 h 257144"/>
                    <a:gd name="connsiteX3" fmla="*/ 128747 w 219530"/>
                    <a:gd name="connsiteY3" fmla="*/ 0 h 257144"/>
                    <a:gd name="connsiteX4" fmla="*/ 219530 w 219530"/>
                    <a:gd name="connsiteY4" fmla="*/ 37912 h 25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530" h="257144">
                      <a:moveTo>
                        <a:pt x="214579" y="224177"/>
                      </a:moveTo>
                      <a:cubicBezTo>
                        <a:pt x="191471" y="243958"/>
                        <a:pt x="161759" y="257145"/>
                        <a:pt x="128747" y="257145"/>
                      </a:cubicBezTo>
                      <a:cubicBezTo>
                        <a:pt x="57771" y="257145"/>
                        <a:pt x="0" y="199452"/>
                        <a:pt x="0" y="128572"/>
                      </a:cubicBezTo>
                      <a:cubicBezTo>
                        <a:pt x="0" y="57693"/>
                        <a:pt x="57771" y="0"/>
                        <a:pt x="128747" y="0"/>
                      </a:cubicBezTo>
                      <a:cubicBezTo>
                        <a:pt x="199724" y="0"/>
                        <a:pt x="196422" y="14835"/>
                        <a:pt x="219530" y="37912"/>
                      </a:cubicBezTo>
                    </a:path>
                  </a:pathLst>
                </a:custGeom>
                <a:noFill/>
                <a:ln w="16501" cap="rnd">
                  <a:solidFill>
                    <a:srgbClr val="000000"/>
                  </a:solidFill>
                  <a:prstDash val="solid"/>
                  <a:round/>
                </a:ln>
              </p:spPr>
              <p:txBody>
                <a:bodyPr rtlCol="0" anchor="ctr"/>
                <a:lstStyle/>
                <a:p>
                  <a:endParaRPr lang="en-US" sz="1799"/>
                </a:p>
              </p:txBody>
            </p:sp>
            <p:sp>
              <p:nvSpPr>
                <p:cNvPr id="77" name="Freeform 1200">
                  <a:extLst>
                    <a:ext uri="{FF2B5EF4-FFF2-40B4-BE49-F238E27FC236}">
                      <a16:creationId xmlns:a16="http://schemas.microsoft.com/office/drawing/2014/main" id="{035BC96F-220D-A938-6D4D-C8B334807C02}"/>
                    </a:ext>
                  </a:extLst>
                </p:cNvPr>
                <p:cNvSpPr/>
                <p:nvPr/>
              </p:nvSpPr>
              <p:spPr>
                <a:xfrm>
                  <a:off x="13185037" y="4349877"/>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sp>
              <p:nvSpPr>
                <p:cNvPr id="78" name="Freeform 1201">
                  <a:extLst>
                    <a:ext uri="{FF2B5EF4-FFF2-40B4-BE49-F238E27FC236}">
                      <a16:creationId xmlns:a16="http://schemas.microsoft.com/office/drawing/2014/main" id="{B85121AB-8459-4AA4-7037-07B43D103463}"/>
                    </a:ext>
                  </a:extLst>
                </p:cNvPr>
                <p:cNvSpPr/>
                <p:nvPr/>
              </p:nvSpPr>
              <p:spPr>
                <a:xfrm>
                  <a:off x="13185037" y="4399328"/>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grpSp>
        </p:grpSp>
      </p:grpSp>
      <p:pic>
        <p:nvPicPr>
          <p:cNvPr id="50" name="Picture Placeholder 49" descr="A hand holding a stopwatch and a credit card&#10;&#10;AI-generated content may be incorrect.">
            <a:extLst>
              <a:ext uri="{FF2B5EF4-FFF2-40B4-BE49-F238E27FC236}">
                <a16:creationId xmlns:a16="http://schemas.microsoft.com/office/drawing/2014/main" id="{1C0B3CF3-FC41-1193-2941-9B2894D17B19}"/>
              </a:ext>
            </a:extLst>
          </p:cNvPr>
          <p:cNvPicPr>
            <a:picLocks noGrp="1" noChangeAspect="1"/>
          </p:cNvPicPr>
          <p:nvPr>
            <p:ph type="pic" sz="quarter" idx="10"/>
          </p:nvPr>
        </p:nvPicPr>
        <p:blipFill>
          <a:blip r:embed="rId2"/>
          <a:srcRect t="34007" b="34007"/>
          <a:stretch>
            <a:fillRect/>
          </a:stretch>
        </p:blipFill>
        <p:spPr/>
      </p:pic>
      <p:sp>
        <p:nvSpPr>
          <p:cNvPr id="48" name="Text Placeholder 6">
            <a:extLst>
              <a:ext uri="{FF2B5EF4-FFF2-40B4-BE49-F238E27FC236}">
                <a16:creationId xmlns:a16="http://schemas.microsoft.com/office/drawing/2014/main" id="{CC5EA684-D480-75F2-B1F6-7382C9B8C070}"/>
              </a:ext>
            </a:extLst>
          </p:cNvPr>
          <p:cNvSpPr>
            <a:spLocks noGrp="1"/>
          </p:cNvSpPr>
          <p:nvPr>
            <p:ph type="body" sz="quarter" idx="18"/>
          </p:nvPr>
        </p:nvSpPr>
        <p:spPr>
          <a:xfrm>
            <a:off x="726890" y="3301363"/>
            <a:ext cx="2677779" cy="1049221"/>
          </a:xfrm>
        </p:spPr>
        <p:txBody>
          <a:bodyPr/>
          <a:lstStyle/>
          <a:p>
            <a:pPr algn="ctr"/>
            <a:r>
              <a:rPr lang="en-US" b="0" dirty="0"/>
              <a:t>Áætlun og uppbygging ATA</a:t>
            </a:r>
          </a:p>
          <a:p>
            <a:pPr algn="ctr">
              <a:lnSpc>
                <a:spcPct val="100000"/>
              </a:lnSpc>
            </a:pPr>
            <a:endParaRPr lang="en-IE" sz="3200" dirty="0"/>
          </a:p>
        </p:txBody>
      </p:sp>
    </p:spTree>
    <p:extLst>
      <p:ext uri="{BB962C8B-B14F-4D97-AF65-F5344CB8AC3E}">
        <p14:creationId xmlns:p14="http://schemas.microsoft.com/office/powerpoint/2010/main" val="11099056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2980E0-69C4-B9DA-8E60-D0E36DEF638F}"/>
            </a:ext>
          </a:extLst>
        </p:cNvPr>
        <p:cNvGrpSpPr/>
        <p:nvPr/>
      </p:nvGrpSpPr>
      <p:grpSpPr>
        <a:xfrm>
          <a:off x="0" y="0"/>
          <a:ext cx="0" cy="0"/>
          <a:chOff x="0" y="0"/>
          <a:chExt cx="0" cy="0"/>
        </a:xfrm>
      </p:grpSpPr>
      <p:sp>
        <p:nvSpPr>
          <p:cNvPr id="29" name="Freeform 28">
            <a:extLst>
              <a:ext uri="{FF2B5EF4-FFF2-40B4-BE49-F238E27FC236}">
                <a16:creationId xmlns:a16="http://schemas.microsoft.com/office/drawing/2014/main" id="{7FF3A346-0A8B-C042-A53A-1E67C60EDC20}"/>
              </a:ext>
            </a:extLst>
          </p:cNvPr>
          <p:cNvSpPr/>
          <p:nvPr/>
        </p:nvSpPr>
        <p:spPr>
          <a:xfrm>
            <a:off x="-15514" y="268990"/>
            <a:ext cx="9016639"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3FB5A1"/>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6" name="Text Placeholder 5">
            <a:extLst>
              <a:ext uri="{FF2B5EF4-FFF2-40B4-BE49-F238E27FC236}">
                <a16:creationId xmlns:a16="http://schemas.microsoft.com/office/drawing/2014/main" id="{14382575-B77B-D54F-BF41-5B673AFCD827}"/>
              </a:ext>
            </a:extLst>
          </p:cNvPr>
          <p:cNvSpPr>
            <a:spLocks noGrp="1"/>
          </p:cNvSpPr>
          <p:nvPr>
            <p:ph type="body" sz="quarter" idx="27"/>
          </p:nvPr>
        </p:nvSpPr>
        <p:spPr>
          <a:xfrm>
            <a:off x="849241" y="383586"/>
            <a:ext cx="7894709" cy="720752"/>
          </a:xfrm>
        </p:spPr>
        <p:txBody>
          <a:bodyPr/>
          <a:lstStyle/>
          <a:p>
            <a:r>
              <a:rPr lang="en-US" sz="2400" b="1" dirty="0">
                <a:solidFill>
                  <a:schemeClr val="bg1"/>
                </a:solidFill>
              </a:rPr>
              <a:t>Hagnýt æfing: </a:t>
            </a:r>
            <a:r>
              <a:rPr lang="en-US" sz="2400" dirty="0">
                <a:solidFill>
                  <a:schemeClr val="bg1"/>
                </a:solidFill>
              </a:rPr>
              <a:t>Áætlun um stofnfjármagn fyrir valfrjálsa gistingu</a:t>
            </a:r>
          </a:p>
        </p:txBody>
      </p:sp>
      <p:sp>
        <p:nvSpPr>
          <p:cNvPr id="8" name="Text Placeholder 1">
            <a:extLst>
              <a:ext uri="{FF2B5EF4-FFF2-40B4-BE49-F238E27FC236}">
                <a16:creationId xmlns:a16="http://schemas.microsoft.com/office/drawing/2014/main" id="{33F0A040-D714-8ED3-3206-E4F3D127A0F6}"/>
              </a:ext>
            </a:extLst>
          </p:cNvPr>
          <p:cNvSpPr txBox="1">
            <a:spLocks/>
          </p:cNvSpPr>
          <p:nvPr/>
        </p:nvSpPr>
        <p:spPr>
          <a:xfrm>
            <a:off x="914400" y="2742282"/>
            <a:ext cx="10372724" cy="2635608"/>
          </a:xfrm>
          <a:prstGeom prst="rect">
            <a:avLst/>
          </a:prstGeom>
          <a:noFill/>
        </p:spPr>
        <p:txBody>
          <a:bodyPr anchor="ctr">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2200" dirty="0">
                <a:solidFill>
                  <a:srgbClr val="414141"/>
                </a:solidFill>
              </a:rPr>
              <a:t>Þessi æfing er hönnuð til að hjálpa þér að skilja umfang allra stofnfjármögnunarþarfa þegar þú stofnar gistirými sem býður upp á valkosti. Hún veitir skipulagðan sniðmáta og aðferðafræði til að sundurliðun kostnaðarliða við landkaup, byggingu, endurbætur, innviði, lögfræðigjöld, markaðssetningu og fleira. Með því að ljúka þessari æfingu munt þú búa til traustan og raunsæjan fjárhagsáætlun fyrir fyrirtækið þitt.</a:t>
            </a:r>
          </a:p>
          <a:p>
            <a:pPr algn="l"/>
            <a:r>
              <a:rPr lang="en-US" sz="2200" b="1" dirty="0">
                <a:solidFill>
                  <a:srgbClr val="414141"/>
                </a:solidFill>
              </a:rPr>
              <a:t>Skref 1: Skilgreindu gistihugmyndina þína </a:t>
            </a:r>
          </a:p>
          <a:p>
            <a:pPr algn="l">
              <a:buNone/>
            </a:pPr>
            <a:r>
              <a:rPr lang="en-US" sz="2200" dirty="0">
                <a:solidFill>
                  <a:srgbClr val="414141"/>
                </a:solidFill>
              </a:rPr>
              <a:t>Áður en þú kafar ofan í fjármálalegu atriðin, skýrðu hugmyndina að gistiþjónustunni þinni:</a:t>
            </a:r>
          </a:p>
          <a:p>
            <a:pPr marL="342900" indent="-342900" algn="l">
              <a:buFont typeface="Wingdings" panose="05000000000000000000" pitchFamily="2" charset="2"/>
              <a:buChar char="q"/>
            </a:pPr>
            <a:r>
              <a:rPr lang="en-US" sz="2200" b="1" dirty="0">
                <a:solidFill>
                  <a:srgbClr val="414141"/>
                </a:solidFill>
              </a:rPr>
              <a:t>Gerð gistingar </a:t>
            </a:r>
            <a:r>
              <a:rPr lang="en-US" sz="2200" dirty="0">
                <a:solidFill>
                  <a:srgbClr val="414141"/>
                </a:solidFill>
              </a:rPr>
              <a:t>(t.d. glamping, tréhús, vistvæn gististaðir)</a:t>
            </a:r>
          </a:p>
          <a:p>
            <a:pPr marL="342900" indent="-342900" algn="l">
              <a:buFont typeface="Wingdings" panose="05000000000000000000" pitchFamily="2" charset="2"/>
              <a:buChar char="q"/>
            </a:pPr>
            <a:r>
              <a:rPr lang="en-US" sz="2200" b="1" dirty="0">
                <a:solidFill>
                  <a:srgbClr val="414141"/>
                </a:solidFill>
              </a:rPr>
              <a:t>Staðsetning </a:t>
            </a:r>
            <a:r>
              <a:rPr lang="en-US" sz="2200" dirty="0">
                <a:solidFill>
                  <a:srgbClr val="414141"/>
                </a:solidFill>
              </a:rPr>
              <a:t>(t.d. dreifbýli, strandlengja, skógur, nálægt helstu ferðamannastöðum)</a:t>
            </a:r>
          </a:p>
          <a:p>
            <a:pPr marL="342900" indent="-342900" algn="l">
              <a:buFont typeface="Wingdings" panose="05000000000000000000" pitchFamily="2" charset="2"/>
              <a:buChar char="q"/>
            </a:pPr>
            <a:r>
              <a:rPr lang="en-US" sz="2200" b="1" dirty="0">
                <a:solidFill>
                  <a:srgbClr val="414141"/>
                </a:solidFill>
              </a:rPr>
              <a:t>Getu </a:t>
            </a:r>
            <a:r>
              <a:rPr lang="en-US" sz="2200" dirty="0">
                <a:solidFill>
                  <a:srgbClr val="414141"/>
                </a:solidFill>
              </a:rPr>
              <a:t>(t.d. fjöldi eininga/herbergja/kúta)</a:t>
            </a:r>
          </a:p>
          <a:p>
            <a:pPr marL="342900" indent="-342900" algn="l">
              <a:buFont typeface="Wingdings" panose="05000000000000000000" pitchFamily="2" charset="2"/>
              <a:buChar char="q"/>
            </a:pPr>
            <a:r>
              <a:rPr lang="en-US" sz="2200" b="1" dirty="0">
                <a:solidFill>
                  <a:srgbClr val="414141"/>
                </a:solidFill>
              </a:rPr>
              <a:t>Áhersla á sjálfbærni </a:t>
            </a:r>
            <a:r>
              <a:rPr lang="en-US" sz="2200" dirty="0">
                <a:solidFill>
                  <a:srgbClr val="414141"/>
                </a:solidFill>
              </a:rPr>
              <a:t>(t.d. umhverfisvæn efni, endurnýjanleg orka, úrgangsstjórnun)</a:t>
            </a:r>
          </a:p>
          <a:p>
            <a:pPr marL="342900" indent="-342900" algn="l">
              <a:buFont typeface="Wingdings" panose="05000000000000000000" pitchFamily="2" charset="2"/>
              <a:buChar char="q"/>
            </a:pPr>
            <a:r>
              <a:rPr lang="en-US" sz="2200" dirty="0">
                <a:solidFill>
                  <a:srgbClr val="414141"/>
                </a:solidFill>
              </a:rPr>
              <a:t>Á næstu glærum höfum við útvegað sniðmát fyrir fjárhagsáætlun og fjárhagsniðurstöður.</a:t>
            </a:r>
          </a:p>
          <a:p>
            <a:pPr algn="l"/>
            <a:endParaRPr lang="en-US" sz="2200" dirty="0">
              <a:solidFill>
                <a:srgbClr val="414141"/>
              </a:solidFill>
            </a:endParaRPr>
          </a:p>
        </p:txBody>
      </p:sp>
      <p:pic>
        <p:nvPicPr>
          <p:cNvPr id="10" name="Graphic 9" descr="Signature with solid fill">
            <a:extLst>
              <a:ext uri="{FF2B5EF4-FFF2-40B4-BE49-F238E27FC236}">
                <a16:creationId xmlns:a16="http://schemas.microsoft.com/office/drawing/2014/main" id="{89452D4D-9B82-101A-7111-4DBE6E6B4C0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236167"/>
            <a:ext cx="914400" cy="914400"/>
          </a:xfrm>
          <a:prstGeom prst="rect">
            <a:avLst/>
          </a:prstGeom>
        </p:spPr>
      </p:pic>
    </p:spTree>
    <p:extLst>
      <p:ext uri="{BB962C8B-B14F-4D97-AF65-F5344CB8AC3E}">
        <p14:creationId xmlns:p14="http://schemas.microsoft.com/office/powerpoint/2010/main" val="8630345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F9D732-6AC9-9490-7AAD-B93E08FE6B89}"/>
            </a:ext>
          </a:extLst>
        </p:cNvPr>
        <p:cNvGrpSpPr/>
        <p:nvPr/>
      </p:nvGrpSpPr>
      <p:grpSpPr>
        <a:xfrm>
          <a:off x="0" y="0"/>
          <a:ext cx="0" cy="0"/>
          <a:chOff x="0" y="0"/>
          <a:chExt cx="0" cy="0"/>
        </a:xfrm>
      </p:grpSpPr>
      <p:sp>
        <p:nvSpPr>
          <p:cNvPr id="9" name="Freeform 28">
            <a:extLst>
              <a:ext uri="{FF2B5EF4-FFF2-40B4-BE49-F238E27FC236}">
                <a16:creationId xmlns:a16="http://schemas.microsoft.com/office/drawing/2014/main" id="{182720F5-F230-245D-8B0E-86FA72E587D0}"/>
              </a:ext>
            </a:extLst>
          </p:cNvPr>
          <p:cNvSpPr/>
          <p:nvPr/>
        </p:nvSpPr>
        <p:spPr>
          <a:xfrm>
            <a:off x="-12813" y="401585"/>
            <a:ext cx="6204063"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3FB5A1"/>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0" name="Text Placeholder 23">
            <a:extLst>
              <a:ext uri="{FF2B5EF4-FFF2-40B4-BE49-F238E27FC236}">
                <a16:creationId xmlns:a16="http://schemas.microsoft.com/office/drawing/2014/main" id="{DFD28760-1C37-1F2C-0468-D3A3E287D2FC}"/>
              </a:ext>
            </a:extLst>
          </p:cNvPr>
          <p:cNvSpPr txBox="1">
            <a:spLocks/>
          </p:cNvSpPr>
          <p:nvPr/>
        </p:nvSpPr>
        <p:spPr>
          <a:xfrm>
            <a:off x="238125" y="516181"/>
            <a:ext cx="5857875"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2800" b="1" dirty="0"/>
              <a:t>Skref 2: </a:t>
            </a:r>
            <a:r>
              <a:rPr lang="en-US" sz="2800" dirty="0"/>
              <a:t>Kostnaðarkaflar og sundurliðun</a:t>
            </a:r>
          </a:p>
        </p:txBody>
      </p:sp>
      <p:graphicFrame>
        <p:nvGraphicFramePr>
          <p:cNvPr id="8" name="Table 7">
            <a:extLst>
              <a:ext uri="{FF2B5EF4-FFF2-40B4-BE49-F238E27FC236}">
                <a16:creationId xmlns:a16="http://schemas.microsoft.com/office/drawing/2014/main" id="{1757E08D-199C-763A-5435-979E2A0D7D8D}"/>
              </a:ext>
            </a:extLst>
          </p:cNvPr>
          <p:cNvGraphicFramePr>
            <a:graphicFrameLocks noGrp="1"/>
          </p:cNvGraphicFramePr>
          <p:nvPr/>
        </p:nvGraphicFramePr>
        <p:xfrm>
          <a:off x="573367" y="2086164"/>
          <a:ext cx="11235766" cy="4211320"/>
        </p:xfrm>
        <a:graphic>
          <a:graphicData uri="http://schemas.openxmlformats.org/drawingml/2006/table">
            <a:tbl>
              <a:tblPr firstRow="1" bandRow="1">
                <a:tableStyleId>{5C22544A-7EE6-4342-B048-85BDC9FD1C3A}</a:tableStyleId>
              </a:tblPr>
              <a:tblGrid>
                <a:gridCol w="3322358">
                  <a:extLst>
                    <a:ext uri="{9D8B030D-6E8A-4147-A177-3AD203B41FA5}">
                      <a16:colId xmlns:a16="http://schemas.microsoft.com/office/drawing/2014/main" val="2947246601"/>
                    </a:ext>
                  </a:extLst>
                </a:gridCol>
                <a:gridCol w="1514475">
                  <a:extLst>
                    <a:ext uri="{9D8B030D-6E8A-4147-A177-3AD203B41FA5}">
                      <a16:colId xmlns:a16="http://schemas.microsoft.com/office/drawing/2014/main" val="383180453"/>
                    </a:ext>
                  </a:extLst>
                </a:gridCol>
                <a:gridCol w="6398933">
                  <a:extLst>
                    <a:ext uri="{9D8B030D-6E8A-4147-A177-3AD203B41FA5}">
                      <a16:colId xmlns:a16="http://schemas.microsoft.com/office/drawing/2014/main" val="4224813332"/>
                    </a:ext>
                  </a:extLst>
                </a:gridCol>
              </a:tblGrid>
              <a:tr h="370840">
                <a:tc>
                  <a:txBody>
                    <a:bodyPr/>
                    <a:lstStyle/>
                    <a:p>
                      <a:r>
                        <a:rPr lang="en-IE" b="1"/>
                        <a:t>Kostnaðarliður</a:t>
                      </a:r>
                      <a:endParaRPr lang="en-IE"/>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r>
                        <a:rPr lang="en-IE" b="1" dirty="0"/>
                        <a:t>Kostnaðarliður</a:t>
                      </a:r>
                      <a:endParaRPr lang="en-IE"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r>
                        <a:rPr lang="en-IE" b="1" dirty="0"/>
                        <a:t>Kostnaðarliður</a:t>
                      </a:r>
                      <a:endParaRPr lang="en-IE"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extLst>
                  <a:ext uri="{0D108BD9-81ED-4DB2-BD59-A6C34878D82A}">
                    <a16:rowId xmlns:a16="http://schemas.microsoft.com/office/drawing/2014/main" val="4069488708"/>
                  </a:ext>
                </a:extLst>
              </a:tr>
              <a:tr h="370840">
                <a:tc>
                  <a:txBody>
                    <a:bodyPr/>
                    <a:lstStyle/>
                    <a:p>
                      <a:r>
                        <a:rPr lang="en-IE" sz="1800" b="1" kern="1200" dirty="0">
                          <a:solidFill>
                            <a:srgbClr val="414141"/>
                          </a:solidFill>
                          <a:latin typeface="+mn-lt"/>
                          <a:ea typeface="+mn-ea"/>
                          <a:cs typeface="+mn-cs"/>
                        </a:rPr>
                        <a:t>Lands- eða eignakaup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2000" dirty="0">
                          <a:solidFill>
                            <a:srgbClr val="414141"/>
                          </a:solidFill>
                          <a:latin typeface="+mn-lt"/>
                        </a:rPr>
                        <a:t>€______</a:t>
                      </a:r>
                      <a:endParaRPr lang="en-US" sz="2000" kern="1200" dirty="0">
                        <a:solidFill>
                          <a:srgbClr val="41414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buClr>
                          <a:srgbClr val="01A54E"/>
                        </a:buClr>
                      </a:pPr>
                      <a:r>
                        <a:rPr lang="en-US" sz="1800" kern="1200" dirty="0">
                          <a:solidFill>
                            <a:srgbClr val="414141"/>
                          </a:solidFill>
                          <a:latin typeface="+mn-lt"/>
                          <a:ea typeface="+mn-ea"/>
                          <a:cs typeface="+mn-cs"/>
                        </a:rPr>
                        <a:t>Kostnaður við kaup eða leigu lands eða eignar þar sem reksturinn mun fara fram. Innifalið eru þóknanir til miðlara eða skattar.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98462431"/>
                  </a:ext>
                </a:extLst>
              </a:tr>
              <a:tr h="370840">
                <a:tc>
                  <a:txBody>
                    <a:bodyPr/>
                    <a:lstStyle/>
                    <a:p>
                      <a:r>
                        <a:rPr lang="en-IE" sz="1800" b="1" kern="1200" dirty="0">
                          <a:solidFill>
                            <a:srgbClr val="414141"/>
                          </a:solidFill>
                          <a:latin typeface="+mn-lt"/>
                          <a:ea typeface="+mn-ea"/>
                          <a:cs typeface="+mn-cs"/>
                        </a:rPr>
                        <a:t>Lóðauppbygging og undirbúningur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2000" b="0" i="0" u="none" strike="noStrike" kern="1200" cap="none" spc="0" normalizeH="0" baseline="0" noProof="0" dirty="0">
                          <a:ln>
                            <a:noFill/>
                          </a:ln>
                          <a:solidFill>
                            <a:srgbClr val="414141"/>
                          </a:solidFill>
                          <a:effectLst/>
                          <a:uLnTx/>
                          <a:uFillTx/>
                          <a:latin typeface="+mn-lt"/>
                          <a:ea typeface="+mn-ea"/>
                          <a:cs typeface="+mn-cs"/>
                        </a:rPr>
                        <a:t>€______</a:t>
                      </a:r>
                      <a:endParaRPr kumimoji="0" lang="en-US" sz="2000" b="0" i="0" u="none" strike="noStrike" kern="1200" cap="none" spc="0" normalizeH="0" baseline="0" noProof="0" dirty="0">
                        <a:ln>
                          <a:noFill/>
                        </a:ln>
                        <a:solidFill>
                          <a:srgbClr val="414141"/>
                        </a:solidFill>
                        <a:effectLst/>
                        <a:uLnTx/>
                        <a:uFillTx/>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kern="1200" dirty="0">
                          <a:solidFill>
                            <a:srgbClr val="414141"/>
                          </a:solidFill>
                          <a:latin typeface="+mn-lt"/>
                          <a:ea typeface="+mn-ea"/>
                          <a:cs typeface="+mn-cs"/>
                        </a:rPr>
                        <a:t>Öll vinna sem þarf til að undirbúa landið fyrir byggingu (t.d. hreinsun, sléttun, landslagsmótun).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9692769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800" b="1" kern="1200" dirty="0">
                          <a:solidFill>
                            <a:srgbClr val="414141"/>
                          </a:solidFill>
                          <a:latin typeface="+mn-lt"/>
                          <a:ea typeface="+mn-ea"/>
                          <a:cs typeface="+mn-cs"/>
                        </a:rPr>
                        <a:t>Bygging og endurbætur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2000" b="0" i="0" u="none" strike="noStrike" kern="1200" cap="none" spc="0" normalizeH="0" baseline="0" noProof="0" dirty="0">
                          <a:ln>
                            <a:noFill/>
                          </a:ln>
                          <a:solidFill>
                            <a:srgbClr val="414141"/>
                          </a:solidFill>
                          <a:effectLst/>
                          <a:uLnTx/>
                          <a:uFillTx/>
                          <a:latin typeface="+mn-lt"/>
                          <a:ea typeface="+mn-ea"/>
                          <a:cs typeface="+mn-cs"/>
                        </a:rPr>
                        <a:t>€______</a:t>
                      </a:r>
                      <a:endParaRPr kumimoji="0" lang="en-US" sz="2000" b="0" i="0" u="none" strike="noStrike" kern="1200" cap="none" spc="0" normalizeH="0" baseline="0" noProof="0" dirty="0">
                        <a:ln>
                          <a:noFill/>
                        </a:ln>
                        <a:solidFill>
                          <a:srgbClr val="414141"/>
                        </a:solidFill>
                        <a:effectLst/>
                        <a:uLnTx/>
                        <a:uFillTx/>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rgbClr val="414141"/>
                          </a:solidFill>
                          <a:latin typeface="+mn-lt"/>
                          <a:ea typeface="+mn-ea"/>
                          <a:cs typeface="+mn-cs"/>
                        </a:rPr>
                        <a:t>Kostnaður við að byggja eða endurnýja gistieiningarnar þínar. Innifalið eru laun, efni og arkitektagjöld.</a:t>
                      </a:r>
                      <a:endParaRPr lang="en-IE" sz="1800" kern="1200" dirty="0">
                        <a:solidFill>
                          <a:srgbClr val="41414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05803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800" b="1" kern="1200" dirty="0">
                          <a:solidFill>
                            <a:srgbClr val="414141"/>
                          </a:solidFill>
                          <a:latin typeface="+mn-lt"/>
                          <a:ea typeface="+mn-ea"/>
                          <a:cs typeface="+mn-cs"/>
                        </a:rPr>
                        <a:t>Innrétting og húsgögn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2000" b="0" i="0" u="none" strike="noStrike" kern="1200" cap="none" spc="0" normalizeH="0" baseline="0" noProof="0" dirty="0">
                          <a:ln>
                            <a:noFill/>
                          </a:ln>
                          <a:solidFill>
                            <a:srgbClr val="414141"/>
                          </a:solidFill>
                          <a:effectLst/>
                          <a:uLnTx/>
                          <a:uFillTx/>
                          <a:latin typeface="+mn-lt"/>
                          <a:ea typeface="+mn-ea"/>
                          <a:cs typeface="+mn-cs"/>
                        </a:rPr>
                        <a:t>€______</a:t>
                      </a:r>
                      <a:endParaRPr kumimoji="0" lang="en-US" sz="2000" b="0" i="0" u="none" strike="noStrike" kern="1200" cap="none" spc="0" normalizeH="0" baseline="0" noProof="0" dirty="0">
                        <a:ln>
                          <a:noFill/>
                        </a:ln>
                        <a:solidFill>
                          <a:srgbClr val="414141"/>
                        </a:solidFill>
                        <a:effectLst/>
                        <a:uLnTx/>
                        <a:uFillTx/>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rgbClr val="414141"/>
                          </a:solidFill>
                          <a:latin typeface="+mn-lt"/>
                          <a:ea typeface="+mn-ea"/>
                          <a:cs typeface="+mn-cs"/>
                        </a:rPr>
                        <a:t>Kostnaður vegna innanhúss hönnunar, húsgagna, rúmfata, heimilistækja, lýsingar og skrauts.</a:t>
                      </a:r>
                      <a:endParaRPr lang="en-IE" sz="1800" kern="1200" dirty="0">
                        <a:solidFill>
                          <a:srgbClr val="41414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3572606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800" b="1" kern="1200" dirty="0">
                          <a:solidFill>
                            <a:srgbClr val="414141"/>
                          </a:solidFill>
                          <a:latin typeface="+mn-lt"/>
                          <a:ea typeface="+mn-ea"/>
                          <a:cs typeface="+mn-cs"/>
                        </a:rPr>
                        <a:t>Tengingar við þjónustu og innviði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2000" b="0" i="0" u="none" strike="noStrike" kern="1200" cap="none" spc="0" normalizeH="0" baseline="0" noProof="0" dirty="0">
                          <a:ln>
                            <a:noFill/>
                          </a:ln>
                          <a:solidFill>
                            <a:srgbClr val="414141"/>
                          </a:solidFill>
                          <a:effectLst/>
                          <a:uLnTx/>
                          <a:uFillTx/>
                          <a:latin typeface="Calibri" panose="020F0502020204030204"/>
                          <a:ea typeface="+mn-ea"/>
                          <a:cs typeface="+mn-cs"/>
                        </a:rPr>
                        <a:t>€______</a:t>
                      </a:r>
                      <a:endParaRPr kumimoji="0" lang="en-US" sz="2000" b="0" i="0" u="none" strike="noStrike" kern="1200" cap="none" spc="0" normalizeH="0" baseline="0" noProof="0" dirty="0">
                        <a:ln>
                          <a:noFill/>
                        </a:ln>
                        <a:solidFill>
                          <a:srgbClr val="414141"/>
                        </a:solidFill>
                        <a:effectLst/>
                        <a:uLnTx/>
                        <a:uFillTx/>
                        <a:latin typeface="Calibri" panose="020F0502020204030204"/>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rgbClr val="414141"/>
                          </a:solidFill>
                          <a:latin typeface="+mn-lt"/>
                          <a:ea typeface="+mn-ea"/>
                          <a:cs typeface="+mn-cs"/>
                        </a:rPr>
                        <a:t>Kostnaður við tengingu nauðsynlegra þjónusta, svo sem vatns-, rafmagns- og fráveitukerfa, Wi-Fi o.s.frv.</a:t>
                      </a:r>
                      <a:endParaRPr lang="en-IE" sz="1800" kern="1200" dirty="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942241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800" b="1" kern="1200" dirty="0">
                          <a:solidFill>
                            <a:srgbClr val="414141"/>
                          </a:solidFill>
                          <a:latin typeface="+mn-lt"/>
                          <a:ea typeface="+mn-ea"/>
                          <a:cs typeface="+mn-cs"/>
                        </a:rPr>
                        <a:t>Lögfræði og leyfi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2000" b="0" i="0" u="none" strike="noStrike" kern="1200" cap="none" spc="0" normalizeH="0" baseline="0" noProof="0" dirty="0">
                          <a:ln>
                            <a:noFill/>
                          </a:ln>
                          <a:solidFill>
                            <a:srgbClr val="414141"/>
                          </a:solidFill>
                          <a:effectLst/>
                          <a:uLnTx/>
                          <a:uFillTx/>
                          <a:latin typeface="Calibri" panose="020F0502020204030204"/>
                          <a:ea typeface="+mn-ea"/>
                          <a:cs typeface="+mn-cs"/>
                        </a:rPr>
                        <a:t>€______</a:t>
                      </a:r>
                      <a:endParaRPr kumimoji="0" lang="en-US" sz="2000" b="0" i="0" u="none" strike="noStrike" kern="1200" cap="none" spc="0" normalizeH="0" baseline="0" noProof="0" dirty="0">
                        <a:ln>
                          <a:noFill/>
                        </a:ln>
                        <a:solidFill>
                          <a:srgbClr val="414141"/>
                        </a:solidFill>
                        <a:effectLst/>
                        <a:uLnTx/>
                        <a:uFillTx/>
                        <a:latin typeface="Calibri" panose="020F0502020204030204"/>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rgbClr val="414141"/>
                          </a:solidFill>
                          <a:latin typeface="+mn-lt"/>
                          <a:ea typeface="+mn-ea"/>
                          <a:cs typeface="+mn-cs"/>
                        </a:rPr>
                        <a:t>Gjöld fyrir lögfræðilega þjónustu, landleyfi, skipulagsleyfi, rekstraleyfi, tryggingar o.s.frv.</a:t>
                      </a:r>
                      <a:endParaRPr lang="en-IE" sz="1800" kern="1200" dirty="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55206121"/>
                  </a:ext>
                </a:extLst>
              </a:tr>
            </a:tbl>
          </a:graphicData>
        </a:graphic>
      </p:graphicFrame>
      <p:sp>
        <p:nvSpPr>
          <p:cNvPr id="3" name="TextBox 2">
            <a:extLst>
              <a:ext uri="{FF2B5EF4-FFF2-40B4-BE49-F238E27FC236}">
                <a16:creationId xmlns:a16="http://schemas.microsoft.com/office/drawing/2014/main" id="{40D14810-A802-B2EA-EBCD-E2624BF25F0D}"/>
              </a:ext>
            </a:extLst>
          </p:cNvPr>
          <p:cNvSpPr txBox="1"/>
          <p:nvPr/>
        </p:nvSpPr>
        <p:spPr>
          <a:xfrm>
            <a:off x="573367" y="1367743"/>
            <a:ext cx="11045266" cy="707886"/>
          </a:xfrm>
          <a:prstGeom prst="rect">
            <a:avLst/>
          </a:prstGeom>
          <a:noFill/>
        </p:spPr>
        <p:txBody>
          <a:bodyPr wrap="square">
            <a:spAutoFit/>
          </a:bodyPr>
          <a:lstStyle/>
          <a:p>
            <a:pPr algn="l"/>
            <a:r>
              <a:rPr lang="en-US" sz="2000" dirty="0">
                <a:solidFill>
                  <a:srgbClr val="414141"/>
                </a:solidFill>
              </a:rPr>
              <a:t>Fylltu út hvern og einn af eftirfarandi flokkum til að áætla heildarkostnað við að stofna fyrirtækið þitt. Fyrir hvern lið skaltu gefa grófa áætlun og taka fram hvers vegna þessi kostnaður er nauðsynlegur.</a:t>
            </a:r>
          </a:p>
        </p:txBody>
      </p:sp>
    </p:spTree>
    <p:extLst>
      <p:ext uri="{BB962C8B-B14F-4D97-AF65-F5344CB8AC3E}">
        <p14:creationId xmlns:p14="http://schemas.microsoft.com/office/powerpoint/2010/main" val="90793760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83C533-FBF9-4C91-2D92-7F9F5C32A7F9}"/>
            </a:ext>
          </a:extLst>
        </p:cNvPr>
        <p:cNvGrpSpPr/>
        <p:nvPr/>
      </p:nvGrpSpPr>
      <p:grpSpPr>
        <a:xfrm>
          <a:off x="0" y="0"/>
          <a:ext cx="0" cy="0"/>
          <a:chOff x="0" y="0"/>
          <a:chExt cx="0" cy="0"/>
        </a:xfrm>
      </p:grpSpPr>
      <p:sp>
        <p:nvSpPr>
          <p:cNvPr id="9" name="Freeform 28">
            <a:extLst>
              <a:ext uri="{FF2B5EF4-FFF2-40B4-BE49-F238E27FC236}">
                <a16:creationId xmlns:a16="http://schemas.microsoft.com/office/drawing/2014/main" id="{882F52B3-9052-ABF7-9F03-F8B956E9F76C}"/>
              </a:ext>
            </a:extLst>
          </p:cNvPr>
          <p:cNvSpPr/>
          <p:nvPr/>
        </p:nvSpPr>
        <p:spPr>
          <a:xfrm>
            <a:off x="-12813" y="401585"/>
            <a:ext cx="6204063"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3FB5A1"/>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0" name="Text Placeholder 23">
            <a:extLst>
              <a:ext uri="{FF2B5EF4-FFF2-40B4-BE49-F238E27FC236}">
                <a16:creationId xmlns:a16="http://schemas.microsoft.com/office/drawing/2014/main" id="{3BA73D93-1817-F4E3-9107-887F6CD690DB}"/>
              </a:ext>
            </a:extLst>
          </p:cNvPr>
          <p:cNvSpPr txBox="1">
            <a:spLocks/>
          </p:cNvSpPr>
          <p:nvPr/>
        </p:nvSpPr>
        <p:spPr>
          <a:xfrm>
            <a:off x="238125" y="516181"/>
            <a:ext cx="5857875"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2800" b="1" dirty="0"/>
              <a:t>Skref 2: </a:t>
            </a:r>
            <a:r>
              <a:rPr lang="en-US" sz="2800" dirty="0"/>
              <a:t>Kostnaðarkaflar og sundurliðun</a:t>
            </a:r>
          </a:p>
        </p:txBody>
      </p:sp>
      <p:graphicFrame>
        <p:nvGraphicFramePr>
          <p:cNvPr id="8" name="Table 7">
            <a:extLst>
              <a:ext uri="{FF2B5EF4-FFF2-40B4-BE49-F238E27FC236}">
                <a16:creationId xmlns:a16="http://schemas.microsoft.com/office/drawing/2014/main" id="{EC2C2B9E-C41D-D4FA-CC55-F4A6AEEE0A2D}"/>
              </a:ext>
            </a:extLst>
          </p:cNvPr>
          <p:cNvGraphicFramePr>
            <a:graphicFrameLocks noGrp="1"/>
          </p:cNvGraphicFramePr>
          <p:nvPr/>
        </p:nvGraphicFramePr>
        <p:xfrm>
          <a:off x="573367" y="2086164"/>
          <a:ext cx="11235766" cy="4211320"/>
        </p:xfrm>
        <a:graphic>
          <a:graphicData uri="http://schemas.openxmlformats.org/drawingml/2006/table">
            <a:tbl>
              <a:tblPr firstRow="1" bandRow="1">
                <a:tableStyleId>{5C22544A-7EE6-4342-B048-85BDC9FD1C3A}</a:tableStyleId>
              </a:tblPr>
              <a:tblGrid>
                <a:gridCol w="3322358">
                  <a:extLst>
                    <a:ext uri="{9D8B030D-6E8A-4147-A177-3AD203B41FA5}">
                      <a16:colId xmlns:a16="http://schemas.microsoft.com/office/drawing/2014/main" val="2947246601"/>
                    </a:ext>
                  </a:extLst>
                </a:gridCol>
                <a:gridCol w="1514475">
                  <a:extLst>
                    <a:ext uri="{9D8B030D-6E8A-4147-A177-3AD203B41FA5}">
                      <a16:colId xmlns:a16="http://schemas.microsoft.com/office/drawing/2014/main" val="383180453"/>
                    </a:ext>
                  </a:extLst>
                </a:gridCol>
                <a:gridCol w="6398933">
                  <a:extLst>
                    <a:ext uri="{9D8B030D-6E8A-4147-A177-3AD203B41FA5}">
                      <a16:colId xmlns:a16="http://schemas.microsoft.com/office/drawing/2014/main" val="4224813332"/>
                    </a:ext>
                  </a:extLst>
                </a:gridCol>
              </a:tblGrid>
              <a:tr h="370840">
                <a:tc>
                  <a:txBody>
                    <a:bodyPr/>
                    <a:lstStyle/>
                    <a:p>
                      <a:r>
                        <a:rPr lang="en-IE" b="1"/>
                        <a:t>Kostnaðarliður</a:t>
                      </a:r>
                      <a:endParaRPr lang="en-IE"/>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r>
                        <a:rPr lang="en-IE" b="1" dirty="0"/>
                        <a:t>Kostnaðarliður</a:t>
                      </a:r>
                      <a:endParaRPr lang="en-IE"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r>
                        <a:rPr lang="en-IE" b="1" dirty="0"/>
                        <a:t>Kostnaðarliður</a:t>
                      </a:r>
                      <a:endParaRPr lang="en-IE"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extLst>
                  <a:ext uri="{0D108BD9-81ED-4DB2-BD59-A6C34878D82A}">
                    <a16:rowId xmlns:a16="http://schemas.microsoft.com/office/drawing/2014/main" val="4069488708"/>
                  </a:ext>
                </a:extLst>
              </a:tr>
              <a:tr h="370840">
                <a:tc>
                  <a:txBody>
                    <a:bodyPr/>
                    <a:lstStyle/>
                    <a:p>
                      <a:r>
                        <a:rPr lang="en-IE" sz="1800" b="1" kern="1200" dirty="0">
                          <a:solidFill>
                            <a:srgbClr val="414141"/>
                          </a:solidFill>
                          <a:latin typeface="+mn-lt"/>
                          <a:ea typeface="+mn-ea"/>
                          <a:cs typeface="+mn-cs"/>
                        </a:rPr>
                        <a:t>Lands- eða eignakaup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2000" dirty="0">
                          <a:solidFill>
                            <a:srgbClr val="414141"/>
                          </a:solidFill>
                          <a:latin typeface="+mn-lt"/>
                        </a:rPr>
                        <a:t>€______</a:t>
                      </a:r>
                      <a:endParaRPr lang="en-US" sz="2000" kern="1200" dirty="0">
                        <a:solidFill>
                          <a:srgbClr val="41414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buClr>
                          <a:srgbClr val="01A54E"/>
                        </a:buClr>
                      </a:pPr>
                      <a:r>
                        <a:rPr lang="en-US" sz="1800" kern="1200" dirty="0">
                          <a:solidFill>
                            <a:srgbClr val="414141"/>
                          </a:solidFill>
                          <a:latin typeface="+mn-lt"/>
                          <a:ea typeface="+mn-ea"/>
                          <a:cs typeface="+mn-cs"/>
                        </a:rPr>
                        <a:t>Kostnaður við kaup eða leigu lands eða eignar þar sem reksturinn mun fara fram. Innifalið eru þóknanir til miðlara eða skattar.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98462431"/>
                  </a:ext>
                </a:extLst>
              </a:tr>
              <a:tr h="370840">
                <a:tc>
                  <a:txBody>
                    <a:bodyPr/>
                    <a:lstStyle/>
                    <a:p>
                      <a:r>
                        <a:rPr lang="en-IE" sz="1800" b="1" kern="1200" dirty="0">
                          <a:solidFill>
                            <a:srgbClr val="414141"/>
                          </a:solidFill>
                          <a:latin typeface="+mn-lt"/>
                          <a:ea typeface="+mn-ea"/>
                          <a:cs typeface="+mn-cs"/>
                        </a:rPr>
                        <a:t>Lóðauppbygging og undirbúningur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2000" b="0" i="0" u="none" strike="noStrike" kern="1200" cap="none" spc="0" normalizeH="0" baseline="0" noProof="0" dirty="0">
                          <a:ln>
                            <a:noFill/>
                          </a:ln>
                          <a:solidFill>
                            <a:srgbClr val="414141"/>
                          </a:solidFill>
                          <a:effectLst/>
                          <a:uLnTx/>
                          <a:uFillTx/>
                          <a:latin typeface="+mn-lt"/>
                          <a:ea typeface="+mn-ea"/>
                          <a:cs typeface="+mn-cs"/>
                        </a:rPr>
                        <a:t>€______</a:t>
                      </a:r>
                      <a:endParaRPr kumimoji="0" lang="en-US" sz="2000" b="0" i="0" u="none" strike="noStrike" kern="1200" cap="none" spc="0" normalizeH="0" baseline="0" noProof="0" dirty="0">
                        <a:ln>
                          <a:noFill/>
                        </a:ln>
                        <a:solidFill>
                          <a:srgbClr val="414141"/>
                        </a:solidFill>
                        <a:effectLst/>
                        <a:uLnTx/>
                        <a:uFillTx/>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kern="1200" dirty="0">
                          <a:solidFill>
                            <a:srgbClr val="414141"/>
                          </a:solidFill>
                          <a:latin typeface="+mn-lt"/>
                          <a:ea typeface="+mn-ea"/>
                          <a:cs typeface="+mn-cs"/>
                        </a:rPr>
                        <a:t>Öll vinna sem þarf til að undirbúa landið fyrir byggingu (t.d. hreinsun, jöfnun, landslagsmótun).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9692769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800" b="1" kern="1200" dirty="0">
                          <a:solidFill>
                            <a:srgbClr val="414141"/>
                          </a:solidFill>
                          <a:latin typeface="+mn-lt"/>
                          <a:ea typeface="+mn-ea"/>
                          <a:cs typeface="+mn-cs"/>
                        </a:rPr>
                        <a:t>Bygging og endurbætur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2000" b="0" i="0" u="none" strike="noStrike" kern="1200" cap="none" spc="0" normalizeH="0" baseline="0" noProof="0" dirty="0">
                          <a:ln>
                            <a:noFill/>
                          </a:ln>
                          <a:solidFill>
                            <a:srgbClr val="414141"/>
                          </a:solidFill>
                          <a:effectLst/>
                          <a:uLnTx/>
                          <a:uFillTx/>
                          <a:latin typeface="+mn-lt"/>
                          <a:ea typeface="+mn-ea"/>
                          <a:cs typeface="+mn-cs"/>
                        </a:rPr>
                        <a:t>€______</a:t>
                      </a:r>
                      <a:endParaRPr kumimoji="0" lang="en-US" sz="2000" b="0" i="0" u="none" strike="noStrike" kern="1200" cap="none" spc="0" normalizeH="0" baseline="0" noProof="0" dirty="0">
                        <a:ln>
                          <a:noFill/>
                        </a:ln>
                        <a:solidFill>
                          <a:srgbClr val="414141"/>
                        </a:solidFill>
                        <a:effectLst/>
                        <a:uLnTx/>
                        <a:uFillTx/>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rgbClr val="414141"/>
                          </a:solidFill>
                          <a:latin typeface="+mn-lt"/>
                          <a:ea typeface="+mn-ea"/>
                          <a:cs typeface="+mn-cs"/>
                        </a:rPr>
                        <a:t>Kostnaður við að byggja eða endurnýja gistieiningarnar þínar. Innifalið er vinnuafl, efni og arkitektaþóknun.</a:t>
                      </a:r>
                      <a:endParaRPr lang="en-IE" sz="1800" kern="1200" dirty="0">
                        <a:solidFill>
                          <a:srgbClr val="41414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05803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800" b="1" kern="1200" dirty="0">
                          <a:solidFill>
                            <a:srgbClr val="414141"/>
                          </a:solidFill>
                          <a:latin typeface="+mn-lt"/>
                          <a:ea typeface="+mn-ea"/>
                          <a:cs typeface="+mn-cs"/>
                        </a:rPr>
                        <a:t>Innrétting og húsgögn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2000" b="0" i="0" u="none" strike="noStrike" kern="1200" cap="none" spc="0" normalizeH="0" baseline="0" noProof="0" dirty="0">
                          <a:ln>
                            <a:noFill/>
                          </a:ln>
                          <a:solidFill>
                            <a:srgbClr val="414141"/>
                          </a:solidFill>
                          <a:effectLst/>
                          <a:uLnTx/>
                          <a:uFillTx/>
                          <a:latin typeface="+mn-lt"/>
                          <a:ea typeface="+mn-ea"/>
                          <a:cs typeface="+mn-cs"/>
                        </a:rPr>
                        <a:t>€______</a:t>
                      </a:r>
                      <a:endParaRPr kumimoji="0" lang="en-US" sz="2000" b="0" i="0" u="none" strike="noStrike" kern="1200" cap="none" spc="0" normalizeH="0" baseline="0" noProof="0" dirty="0">
                        <a:ln>
                          <a:noFill/>
                        </a:ln>
                        <a:solidFill>
                          <a:srgbClr val="414141"/>
                        </a:solidFill>
                        <a:effectLst/>
                        <a:uLnTx/>
                        <a:uFillTx/>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rgbClr val="414141"/>
                          </a:solidFill>
                          <a:latin typeface="+mn-lt"/>
                          <a:ea typeface="+mn-ea"/>
                          <a:cs typeface="+mn-cs"/>
                        </a:rPr>
                        <a:t>Kostnaður vegna innanhúss hönnunar, húsgagna, rúmfata, heimilistækja, lýsingar og skrauts.</a:t>
                      </a:r>
                      <a:endParaRPr lang="en-IE" sz="1800" kern="1200" dirty="0">
                        <a:solidFill>
                          <a:srgbClr val="41414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3572606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800" b="1" kern="1200" dirty="0">
                          <a:solidFill>
                            <a:srgbClr val="414141"/>
                          </a:solidFill>
                          <a:latin typeface="+mn-lt"/>
                          <a:ea typeface="+mn-ea"/>
                          <a:cs typeface="+mn-cs"/>
                        </a:rPr>
                        <a:t>Tengingar við þjónustu og innviði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2000" b="0" i="0" u="none" strike="noStrike" kern="1200" cap="none" spc="0" normalizeH="0" baseline="0" noProof="0" dirty="0">
                          <a:ln>
                            <a:noFill/>
                          </a:ln>
                          <a:solidFill>
                            <a:srgbClr val="414141"/>
                          </a:solidFill>
                          <a:effectLst/>
                          <a:uLnTx/>
                          <a:uFillTx/>
                          <a:latin typeface="Calibri" panose="020F0502020204030204"/>
                          <a:ea typeface="+mn-ea"/>
                          <a:cs typeface="+mn-cs"/>
                        </a:rPr>
                        <a:t>€______</a:t>
                      </a:r>
                      <a:endParaRPr kumimoji="0" lang="en-US" sz="2000" b="0" i="0" u="none" strike="noStrike" kern="1200" cap="none" spc="0" normalizeH="0" baseline="0" noProof="0" dirty="0">
                        <a:ln>
                          <a:noFill/>
                        </a:ln>
                        <a:solidFill>
                          <a:srgbClr val="414141"/>
                        </a:solidFill>
                        <a:effectLst/>
                        <a:uLnTx/>
                        <a:uFillTx/>
                        <a:latin typeface="Calibri" panose="020F0502020204030204"/>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rgbClr val="414141"/>
                          </a:solidFill>
                          <a:latin typeface="+mn-lt"/>
                          <a:ea typeface="+mn-ea"/>
                          <a:cs typeface="+mn-cs"/>
                        </a:rPr>
                        <a:t>Kostnaður við tengingu nauðsynlegra þjónusta, svo sem vatns-, rafmagns-, fráveitu-, Wi-Fi- o.s.frv.</a:t>
                      </a:r>
                      <a:endParaRPr lang="en-IE" sz="1800" kern="1200" dirty="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942241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800" b="1" kern="1200" dirty="0">
                          <a:solidFill>
                            <a:srgbClr val="414141"/>
                          </a:solidFill>
                          <a:latin typeface="+mn-lt"/>
                          <a:ea typeface="+mn-ea"/>
                          <a:cs typeface="+mn-cs"/>
                        </a:rPr>
                        <a:t>Lögfræði og leyfi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2000" b="0" i="0" u="none" strike="noStrike" kern="1200" cap="none" spc="0" normalizeH="0" baseline="0" noProof="0" dirty="0">
                          <a:ln>
                            <a:noFill/>
                          </a:ln>
                          <a:solidFill>
                            <a:srgbClr val="414141"/>
                          </a:solidFill>
                          <a:effectLst/>
                          <a:uLnTx/>
                          <a:uFillTx/>
                          <a:latin typeface="Calibri" panose="020F0502020204030204"/>
                          <a:ea typeface="+mn-ea"/>
                          <a:cs typeface="+mn-cs"/>
                        </a:rPr>
                        <a:t>€______</a:t>
                      </a:r>
                      <a:endParaRPr kumimoji="0" lang="en-US" sz="2000" b="0" i="0" u="none" strike="noStrike" kern="1200" cap="none" spc="0" normalizeH="0" baseline="0" noProof="0" dirty="0">
                        <a:ln>
                          <a:noFill/>
                        </a:ln>
                        <a:solidFill>
                          <a:srgbClr val="414141"/>
                        </a:solidFill>
                        <a:effectLst/>
                        <a:uLnTx/>
                        <a:uFillTx/>
                        <a:latin typeface="Calibri" panose="020F0502020204030204"/>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rgbClr val="414141"/>
                          </a:solidFill>
                          <a:latin typeface="+mn-lt"/>
                          <a:ea typeface="+mn-ea"/>
                          <a:cs typeface="+mn-cs"/>
                        </a:rPr>
                        <a:t>Gjöld fyrir lögfræðilega þjónustu, landleyfi, skipulagsleyfi, rekstraleyfi, tryggingar o.s.frv.</a:t>
                      </a:r>
                      <a:endParaRPr lang="en-IE" sz="1800" kern="1200" dirty="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55206121"/>
                  </a:ext>
                </a:extLst>
              </a:tr>
            </a:tbl>
          </a:graphicData>
        </a:graphic>
      </p:graphicFrame>
      <p:sp>
        <p:nvSpPr>
          <p:cNvPr id="3" name="TextBox 2">
            <a:extLst>
              <a:ext uri="{FF2B5EF4-FFF2-40B4-BE49-F238E27FC236}">
                <a16:creationId xmlns:a16="http://schemas.microsoft.com/office/drawing/2014/main" id="{7BEC2F23-8934-5ADF-B08C-B38C475FEAE4}"/>
              </a:ext>
            </a:extLst>
          </p:cNvPr>
          <p:cNvSpPr txBox="1"/>
          <p:nvPr/>
        </p:nvSpPr>
        <p:spPr>
          <a:xfrm>
            <a:off x="573367" y="1367743"/>
            <a:ext cx="11045266" cy="707886"/>
          </a:xfrm>
          <a:prstGeom prst="rect">
            <a:avLst/>
          </a:prstGeom>
          <a:noFill/>
        </p:spPr>
        <p:txBody>
          <a:bodyPr wrap="square">
            <a:spAutoFit/>
          </a:bodyPr>
          <a:lstStyle/>
          <a:p>
            <a:pPr algn="l"/>
            <a:r>
              <a:rPr lang="en-US" sz="2000" dirty="0">
                <a:solidFill>
                  <a:srgbClr val="414141"/>
                </a:solidFill>
              </a:rPr>
              <a:t>Fylltu út hvern og einn af eftirfarandi flokkum til að áætla heildarkostnað við að stofna fyrirtækið þitt. Fyrir hvern lið skaltu gefa grófa áætlun og taka fram hvers vegna sá kostnaður er nauðsynlegur.</a:t>
            </a:r>
          </a:p>
        </p:txBody>
      </p:sp>
    </p:spTree>
    <p:extLst>
      <p:ext uri="{BB962C8B-B14F-4D97-AF65-F5344CB8AC3E}">
        <p14:creationId xmlns:p14="http://schemas.microsoft.com/office/powerpoint/2010/main" val="24542864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7B8C3C-C657-3972-F75A-817D7D1EA315}"/>
            </a:ext>
          </a:extLst>
        </p:cNvPr>
        <p:cNvGrpSpPr/>
        <p:nvPr/>
      </p:nvGrpSpPr>
      <p:grpSpPr>
        <a:xfrm>
          <a:off x="0" y="0"/>
          <a:ext cx="0" cy="0"/>
          <a:chOff x="0" y="0"/>
          <a:chExt cx="0" cy="0"/>
        </a:xfrm>
      </p:grpSpPr>
      <p:sp>
        <p:nvSpPr>
          <p:cNvPr id="9" name="Freeform 28">
            <a:extLst>
              <a:ext uri="{FF2B5EF4-FFF2-40B4-BE49-F238E27FC236}">
                <a16:creationId xmlns:a16="http://schemas.microsoft.com/office/drawing/2014/main" id="{3101F200-D13E-976B-1C5C-B417A9C69CF7}"/>
              </a:ext>
            </a:extLst>
          </p:cNvPr>
          <p:cNvSpPr/>
          <p:nvPr/>
        </p:nvSpPr>
        <p:spPr>
          <a:xfrm>
            <a:off x="-12813" y="401585"/>
            <a:ext cx="6204063"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3FB5A1"/>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0" name="Text Placeholder 23">
            <a:extLst>
              <a:ext uri="{FF2B5EF4-FFF2-40B4-BE49-F238E27FC236}">
                <a16:creationId xmlns:a16="http://schemas.microsoft.com/office/drawing/2014/main" id="{F0EBDBB4-6C0B-44D1-1B14-9B763BDDF58B}"/>
              </a:ext>
            </a:extLst>
          </p:cNvPr>
          <p:cNvSpPr txBox="1">
            <a:spLocks/>
          </p:cNvSpPr>
          <p:nvPr/>
        </p:nvSpPr>
        <p:spPr>
          <a:xfrm>
            <a:off x="238125" y="516181"/>
            <a:ext cx="5857875"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2800" b="1" dirty="0"/>
              <a:t>Skref 2: </a:t>
            </a:r>
            <a:r>
              <a:rPr lang="en-US" sz="2800" dirty="0"/>
              <a:t>Kostnaðarkaflar og sundurliðun</a:t>
            </a:r>
          </a:p>
        </p:txBody>
      </p:sp>
      <p:graphicFrame>
        <p:nvGraphicFramePr>
          <p:cNvPr id="8" name="Table 7">
            <a:extLst>
              <a:ext uri="{FF2B5EF4-FFF2-40B4-BE49-F238E27FC236}">
                <a16:creationId xmlns:a16="http://schemas.microsoft.com/office/drawing/2014/main" id="{E5C48B86-A3FE-89C9-033F-765267C59C4C}"/>
              </a:ext>
            </a:extLst>
          </p:cNvPr>
          <p:cNvGraphicFramePr>
            <a:graphicFrameLocks noGrp="1"/>
          </p:cNvGraphicFramePr>
          <p:nvPr/>
        </p:nvGraphicFramePr>
        <p:xfrm>
          <a:off x="573367" y="2191760"/>
          <a:ext cx="11235766" cy="2291080"/>
        </p:xfrm>
        <a:graphic>
          <a:graphicData uri="http://schemas.openxmlformats.org/drawingml/2006/table">
            <a:tbl>
              <a:tblPr firstRow="1" bandRow="1">
                <a:tableStyleId>{5C22544A-7EE6-4342-B048-85BDC9FD1C3A}</a:tableStyleId>
              </a:tblPr>
              <a:tblGrid>
                <a:gridCol w="3322358">
                  <a:extLst>
                    <a:ext uri="{9D8B030D-6E8A-4147-A177-3AD203B41FA5}">
                      <a16:colId xmlns:a16="http://schemas.microsoft.com/office/drawing/2014/main" val="2947246601"/>
                    </a:ext>
                  </a:extLst>
                </a:gridCol>
                <a:gridCol w="1514475">
                  <a:extLst>
                    <a:ext uri="{9D8B030D-6E8A-4147-A177-3AD203B41FA5}">
                      <a16:colId xmlns:a16="http://schemas.microsoft.com/office/drawing/2014/main" val="383180453"/>
                    </a:ext>
                  </a:extLst>
                </a:gridCol>
                <a:gridCol w="6398933">
                  <a:extLst>
                    <a:ext uri="{9D8B030D-6E8A-4147-A177-3AD203B41FA5}">
                      <a16:colId xmlns:a16="http://schemas.microsoft.com/office/drawing/2014/main" val="4224813332"/>
                    </a:ext>
                  </a:extLst>
                </a:gridCol>
              </a:tblGrid>
              <a:tr h="370840">
                <a:tc>
                  <a:txBody>
                    <a:bodyPr/>
                    <a:lstStyle/>
                    <a:p>
                      <a:r>
                        <a:rPr lang="en-IE" b="1"/>
                        <a:t>Kostnaðarliður</a:t>
                      </a:r>
                      <a:endParaRPr lang="en-IE"/>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r>
                        <a:rPr lang="en-IE" b="1"/>
                        <a:t>Kostnaðarliður</a:t>
                      </a:r>
                      <a:endParaRPr lang="en-IE"/>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r>
                        <a:rPr lang="en-IE" b="1" dirty="0"/>
                        <a:t>Kostnaðarliður</a:t>
                      </a:r>
                      <a:endParaRPr lang="en-IE"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extLst>
                  <a:ext uri="{0D108BD9-81ED-4DB2-BD59-A6C34878D82A}">
                    <a16:rowId xmlns:a16="http://schemas.microsoft.com/office/drawing/2014/main" val="406948870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b="1" dirty="0">
                          <a:solidFill>
                            <a:srgbClr val="414141"/>
                          </a:solidFill>
                        </a:rPr>
                        <a:t>Markaðssetning og vörumerkjauppbygging á frumstigi</a:t>
                      </a:r>
                      <a:endParaRPr lang="en-IE" sz="1800" b="1" kern="1200" dirty="0">
                        <a:solidFill>
                          <a:srgbClr val="41414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2000" dirty="0">
                          <a:solidFill>
                            <a:srgbClr val="414141"/>
                          </a:solidFill>
                          <a:latin typeface="+mn-lt"/>
                        </a:rPr>
                        <a:t>€______</a:t>
                      </a:r>
                      <a:endParaRPr lang="en-US" sz="2000" kern="1200" dirty="0">
                        <a:solidFill>
                          <a:srgbClr val="41414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buClr>
                          <a:srgbClr val="01A54E"/>
                        </a:buClr>
                      </a:pPr>
                      <a:r>
                        <a:rPr lang="en-US" sz="1800" kern="1200" dirty="0">
                          <a:solidFill>
                            <a:srgbClr val="414141"/>
                          </a:solidFill>
                          <a:latin typeface="+mn-lt"/>
                          <a:ea typeface="+mn-ea"/>
                          <a:cs typeface="+mn-cs"/>
                        </a:rPr>
                        <a:t>Kostnað vegna vörumerkjauppbyggingar, vefsíðuhönnunar, auglýsinga á samfélagsmiðlum, flýera og upphaflegra kynningarefna.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98462431"/>
                  </a:ext>
                </a:extLst>
              </a:tr>
              <a:tr h="370840">
                <a:tc>
                  <a:txBody>
                    <a:bodyPr/>
                    <a:lstStyle/>
                    <a:p>
                      <a:r>
                        <a:rPr lang="en-IE" b="1" dirty="0">
                          <a:solidFill>
                            <a:srgbClr val="414141"/>
                          </a:solidFill>
                        </a:rPr>
                        <a:t>Rekstraruppsetning (húsgögn, búnaður)</a:t>
                      </a:r>
                      <a:endParaRPr lang="en-IE" sz="1800" b="1" kern="1200" dirty="0">
                        <a:solidFill>
                          <a:srgbClr val="41414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2000" b="0" i="0" u="none" strike="noStrike" kern="1200" cap="none" spc="0" normalizeH="0" baseline="0" noProof="0" dirty="0">
                          <a:ln>
                            <a:noFill/>
                          </a:ln>
                          <a:solidFill>
                            <a:srgbClr val="414141"/>
                          </a:solidFill>
                          <a:effectLst/>
                          <a:uLnTx/>
                          <a:uFillTx/>
                          <a:latin typeface="+mn-lt"/>
                          <a:ea typeface="+mn-ea"/>
                          <a:cs typeface="+mn-cs"/>
                        </a:rPr>
                        <a:t>€______</a:t>
                      </a:r>
                      <a:endParaRPr kumimoji="0" lang="en-US" sz="2000" b="0" i="0" u="none" strike="noStrike" kern="1200" cap="none" spc="0" normalizeH="0" baseline="0" noProof="0" dirty="0">
                        <a:ln>
                          <a:noFill/>
                        </a:ln>
                        <a:solidFill>
                          <a:srgbClr val="414141"/>
                        </a:solidFill>
                        <a:effectLst/>
                        <a:uLnTx/>
                        <a:uFillTx/>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kern="1200" dirty="0">
                          <a:solidFill>
                            <a:srgbClr val="414141"/>
                          </a:solidFill>
                          <a:latin typeface="+mn-lt"/>
                          <a:ea typeface="+mn-ea"/>
                          <a:cs typeface="+mn-cs"/>
                        </a:rPr>
                        <a:t>Allar rekstrarbirgðir sem fyrirtækið þarf (t.d. eldhústæki, hreinsiefni).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9692769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b="1" dirty="0">
                          <a:solidFill>
                            <a:srgbClr val="414141"/>
                          </a:solidFill>
                        </a:rPr>
                        <a:t>Varasjóður</a:t>
                      </a:r>
                      <a:endParaRPr lang="en-IE" sz="1800" b="1" kern="1200" dirty="0">
                        <a:solidFill>
                          <a:srgbClr val="41414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2000" b="0" i="0" u="none" strike="noStrike" kern="1200" cap="none" spc="0" normalizeH="0" baseline="0" noProof="0" dirty="0">
                          <a:ln>
                            <a:noFill/>
                          </a:ln>
                          <a:solidFill>
                            <a:srgbClr val="414141"/>
                          </a:solidFill>
                          <a:effectLst/>
                          <a:uLnTx/>
                          <a:uFillTx/>
                          <a:latin typeface="+mn-lt"/>
                          <a:ea typeface="+mn-ea"/>
                          <a:cs typeface="+mn-cs"/>
                        </a:rPr>
                        <a:t>€______</a:t>
                      </a:r>
                      <a:endParaRPr kumimoji="0" lang="en-US" sz="2000" b="0" i="0" u="none" strike="noStrike" kern="1200" cap="none" spc="0" normalizeH="0" baseline="0" noProof="0" dirty="0">
                        <a:ln>
                          <a:noFill/>
                        </a:ln>
                        <a:solidFill>
                          <a:srgbClr val="414141"/>
                        </a:solidFill>
                        <a:effectLst/>
                        <a:uLnTx/>
                        <a:uFillTx/>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rgbClr val="414141"/>
                          </a:solidFill>
                          <a:latin typeface="+mn-lt"/>
                          <a:ea typeface="+mn-ea"/>
                          <a:cs typeface="+mn-cs"/>
                        </a:rPr>
                        <a:t>Varnarsjóður (venjulega 10-15% af heildarkostnaði) til að standa straum af ófyrirséðum útgjöldum.</a:t>
                      </a:r>
                      <a:endParaRPr lang="en-IE" sz="1800" kern="1200" dirty="0">
                        <a:solidFill>
                          <a:srgbClr val="41414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058037"/>
                  </a:ext>
                </a:extLst>
              </a:tr>
            </a:tbl>
          </a:graphicData>
        </a:graphic>
      </p:graphicFrame>
      <p:sp>
        <p:nvSpPr>
          <p:cNvPr id="3" name="TextBox 2">
            <a:extLst>
              <a:ext uri="{FF2B5EF4-FFF2-40B4-BE49-F238E27FC236}">
                <a16:creationId xmlns:a16="http://schemas.microsoft.com/office/drawing/2014/main" id="{B81AB99A-29B5-4B04-FA4D-2DAB0FAEB710}"/>
              </a:ext>
            </a:extLst>
          </p:cNvPr>
          <p:cNvSpPr txBox="1"/>
          <p:nvPr/>
        </p:nvSpPr>
        <p:spPr>
          <a:xfrm>
            <a:off x="573367" y="1393195"/>
            <a:ext cx="11045266" cy="707886"/>
          </a:xfrm>
          <a:prstGeom prst="rect">
            <a:avLst/>
          </a:prstGeom>
          <a:noFill/>
        </p:spPr>
        <p:txBody>
          <a:bodyPr wrap="square">
            <a:spAutoFit/>
          </a:bodyPr>
          <a:lstStyle/>
          <a:p>
            <a:pPr algn="l"/>
            <a:r>
              <a:rPr lang="en-US" sz="2000" dirty="0">
                <a:solidFill>
                  <a:srgbClr val="414141"/>
                </a:solidFill>
              </a:rPr>
              <a:t>Fylltu út hvern og einn af eftirfarandi flokkum til að áætla heildarkostnað við að stofna fyrirtækið þitt. Fyrir hvern lið skaltu gefa grófa áætlun og taka fram hvers vegna sá kostnaður er nauðsynlegur.</a:t>
            </a:r>
          </a:p>
        </p:txBody>
      </p:sp>
      <p:sp>
        <p:nvSpPr>
          <p:cNvPr id="5" name="TextBox 4">
            <a:extLst>
              <a:ext uri="{FF2B5EF4-FFF2-40B4-BE49-F238E27FC236}">
                <a16:creationId xmlns:a16="http://schemas.microsoft.com/office/drawing/2014/main" id="{290F8AAB-37C0-DD56-5C5A-D364182EE34C}"/>
              </a:ext>
            </a:extLst>
          </p:cNvPr>
          <p:cNvSpPr txBox="1"/>
          <p:nvPr/>
        </p:nvSpPr>
        <p:spPr>
          <a:xfrm>
            <a:off x="4487743" y="6409828"/>
            <a:ext cx="7457765" cy="338554"/>
          </a:xfrm>
          <a:prstGeom prst="rect">
            <a:avLst/>
          </a:prstGeom>
          <a:noFill/>
        </p:spPr>
        <p:txBody>
          <a:bodyPr wrap="square" rtlCol="0">
            <a:spAutoFit/>
          </a:bodyPr>
          <a:lstStyle/>
          <a:p>
            <a:r>
              <a:rPr lang="en-IE" sz="1600" b="1" dirty="0">
                <a:solidFill>
                  <a:schemeClr val="bg1"/>
                </a:solidFill>
              </a:rPr>
              <a:t>Heimild: </a:t>
            </a:r>
            <a:r>
              <a:rPr lang="en-US" sz="1600" dirty="0" err="1">
                <a:solidFill>
                  <a:schemeClr val="bg1"/>
                </a:solidFill>
              </a:rPr>
              <a:t>xxxx</a:t>
            </a:r>
            <a:endParaRPr lang="en-IE" sz="1600" dirty="0">
              <a:solidFill>
                <a:schemeClr val="bg1"/>
              </a:solidFill>
            </a:endParaRPr>
          </a:p>
        </p:txBody>
      </p:sp>
    </p:spTree>
    <p:extLst>
      <p:ext uri="{BB962C8B-B14F-4D97-AF65-F5344CB8AC3E}">
        <p14:creationId xmlns:p14="http://schemas.microsoft.com/office/powerpoint/2010/main" val="17259922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7B3521-771C-6485-65F7-3BA433C8E9DB}"/>
            </a:ext>
          </a:extLst>
        </p:cNvPr>
        <p:cNvGrpSpPr/>
        <p:nvPr/>
      </p:nvGrpSpPr>
      <p:grpSpPr>
        <a:xfrm>
          <a:off x="0" y="0"/>
          <a:ext cx="0" cy="0"/>
          <a:chOff x="0" y="0"/>
          <a:chExt cx="0" cy="0"/>
        </a:xfrm>
      </p:grpSpPr>
      <p:sp>
        <p:nvSpPr>
          <p:cNvPr id="29" name="Freeform 28">
            <a:extLst>
              <a:ext uri="{FF2B5EF4-FFF2-40B4-BE49-F238E27FC236}">
                <a16:creationId xmlns:a16="http://schemas.microsoft.com/office/drawing/2014/main" id="{7FF3A346-0A8B-C042-A53A-1E67C60EDC20}"/>
              </a:ext>
            </a:extLst>
          </p:cNvPr>
          <p:cNvSpPr/>
          <p:nvPr/>
        </p:nvSpPr>
        <p:spPr>
          <a:xfrm>
            <a:off x="0" y="211542"/>
            <a:ext cx="7713229"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EC7C69"/>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6" name="Text Placeholder 5">
            <a:extLst>
              <a:ext uri="{FF2B5EF4-FFF2-40B4-BE49-F238E27FC236}">
                <a16:creationId xmlns:a16="http://schemas.microsoft.com/office/drawing/2014/main" id="{02828801-72E2-464D-D227-58A0547DCEA6}"/>
              </a:ext>
            </a:extLst>
          </p:cNvPr>
          <p:cNvSpPr>
            <a:spLocks noGrp="1"/>
          </p:cNvSpPr>
          <p:nvPr>
            <p:ph type="body" sz="quarter" idx="27"/>
          </p:nvPr>
        </p:nvSpPr>
        <p:spPr>
          <a:xfrm>
            <a:off x="849241" y="383586"/>
            <a:ext cx="7475609" cy="720752"/>
          </a:xfrm>
        </p:spPr>
        <p:txBody>
          <a:bodyPr/>
          <a:lstStyle/>
          <a:p>
            <a:r>
              <a:rPr lang="en-IE" sz="2800" b="1" dirty="0">
                <a:solidFill>
                  <a:schemeClr val="bg1"/>
                </a:solidFill>
              </a:rPr>
              <a:t>Athugunarlisti og ráð: </a:t>
            </a:r>
            <a:r>
              <a:rPr lang="en-IE" sz="2800" dirty="0">
                <a:solidFill>
                  <a:schemeClr val="bg1"/>
                </a:solidFill>
              </a:rPr>
              <a:t>Kaup á landi eða fasteign</a:t>
            </a:r>
          </a:p>
        </p:txBody>
      </p:sp>
      <p:sp>
        <p:nvSpPr>
          <p:cNvPr id="8" name="Text Placeholder 1">
            <a:extLst>
              <a:ext uri="{FF2B5EF4-FFF2-40B4-BE49-F238E27FC236}">
                <a16:creationId xmlns:a16="http://schemas.microsoft.com/office/drawing/2014/main" id="{6E5CB26B-F036-41DB-847B-8A1D0B913CC5}"/>
              </a:ext>
            </a:extLst>
          </p:cNvPr>
          <p:cNvSpPr txBox="1">
            <a:spLocks/>
          </p:cNvSpPr>
          <p:nvPr/>
        </p:nvSpPr>
        <p:spPr>
          <a:xfrm>
            <a:off x="914400" y="2406471"/>
            <a:ext cx="10069945" cy="2635608"/>
          </a:xfrm>
          <a:prstGeom prst="rect">
            <a:avLst/>
          </a:prstGeom>
          <a:noFill/>
        </p:spPr>
        <p:txBody>
          <a:bodyPr anchor="ctr">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2400" b="1" dirty="0">
                <a:solidFill>
                  <a:srgbClr val="414141"/>
                </a:solidFill>
              </a:rPr>
              <a:t>Athugunarlisti</a:t>
            </a:r>
          </a:p>
          <a:p>
            <a:pPr marL="342900" indent="-342900" algn="l">
              <a:buFont typeface="Wingdings" panose="05000000000000000000" pitchFamily="2" charset="2"/>
              <a:buChar char="q"/>
            </a:pPr>
            <a:r>
              <a:rPr lang="en-US" sz="2000" dirty="0">
                <a:solidFill>
                  <a:srgbClr val="414141"/>
                </a:solidFill>
              </a:rPr>
              <a:t>Rannsakaðu hentugt land eða fasteignir: Staðsetningin skiptir sköpum. Hugaðu að aðgengi, náttúrulegu umhverfi og eftirspurn ferðamanna. </a:t>
            </a:r>
          </a:p>
          <a:p>
            <a:pPr marL="342900" indent="-342900" algn="l">
              <a:buFont typeface="Wingdings" panose="05000000000000000000" pitchFamily="2" charset="2"/>
              <a:buChar char="q"/>
            </a:pPr>
            <a:r>
              <a:rPr lang="en-US" sz="2000" dirty="0">
                <a:solidFill>
                  <a:srgbClr val="414141"/>
                </a:solidFill>
              </a:rPr>
              <a:t>Ákvarða bestu tegund leigusamnings eða kaupsamningsvalkosts: Er hagkvæmara að kaupa eða leigja landið? </a:t>
            </a:r>
          </a:p>
          <a:p>
            <a:pPr marL="342900" indent="-342900" algn="l">
              <a:buFont typeface="Wingdings" panose="05000000000000000000" pitchFamily="2" charset="2"/>
              <a:buChar char="q"/>
            </a:pPr>
            <a:r>
              <a:rPr lang="en-US" sz="2000" dirty="0">
                <a:solidFill>
                  <a:srgbClr val="414141"/>
                </a:solidFill>
              </a:rPr>
              <a:t>Athuga skipulags- og nýtingarreglur: Gakktu úr skugga um að lóðin sé í samræmi við starfsemi þína. </a:t>
            </a:r>
          </a:p>
          <a:p>
            <a:pPr marL="342900" indent="-342900" algn="l">
              <a:buFont typeface="Wingdings" panose="05000000000000000000" pitchFamily="2" charset="2"/>
              <a:buChar char="q"/>
            </a:pPr>
            <a:r>
              <a:rPr lang="en-US" sz="2000" dirty="0">
                <a:solidFill>
                  <a:srgbClr val="414141"/>
                </a:solidFill>
              </a:rPr>
              <a:t>Skilja landtengda skatta: Kynntu þér skattskyldur fasteignanna og hvaða undanþágur þú gætir átt rétt á.</a:t>
            </a:r>
          </a:p>
          <a:p>
            <a:pPr algn="l"/>
            <a:r>
              <a:rPr lang="en-US" sz="2400" b="1" dirty="0">
                <a:solidFill>
                  <a:srgbClr val="414141"/>
                </a:solidFill>
              </a:rPr>
              <a:t>Ábendingar og ráð:</a:t>
            </a:r>
          </a:p>
          <a:p>
            <a:pPr marL="342900" indent="-342900" algn="l">
              <a:buFont typeface="Wingdings" panose="05000000000000000000" pitchFamily="2" charset="2"/>
              <a:buChar char="q"/>
            </a:pPr>
            <a:r>
              <a:rPr lang="en-US" sz="2000" dirty="0">
                <a:solidFill>
                  <a:srgbClr val="414141"/>
                </a:solidFill>
              </a:rPr>
              <a:t>Íhuga land með tilbúinni innviðum: Það gæti verið hagkvæmara að kaupa land með fyrirfram lagðri innviðum (vatni, rafmagni).</a:t>
            </a:r>
          </a:p>
          <a:p>
            <a:pPr marL="342900" indent="-342900" algn="l">
              <a:buFont typeface="Wingdings" panose="05000000000000000000" pitchFamily="2" charset="2"/>
              <a:buChar char="q"/>
            </a:pPr>
            <a:r>
              <a:rPr lang="en-US" sz="2000" dirty="0">
                <a:solidFill>
                  <a:srgbClr val="414141"/>
                </a:solidFill>
              </a:rPr>
              <a:t>Rannsakaðu ríkisstyrki til uppbyggingar lands á landsbyggðinni: Leitaðu að áætlunum sem bjóða fjárhagslegan stuðning við landuppbyggingu á landsbyggðinni.</a:t>
            </a:r>
          </a:p>
        </p:txBody>
      </p:sp>
      <p:pic>
        <p:nvPicPr>
          <p:cNvPr id="4" name="Graphic 3" descr="Clipboard Checked with solid fill">
            <a:extLst>
              <a:ext uri="{FF2B5EF4-FFF2-40B4-BE49-F238E27FC236}">
                <a16:creationId xmlns:a16="http://schemas.microsoft.com/office/drawing/2014/main" id="{8B98C47B-A513-AE60-D8D1-77FF8B39723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179017"/>
            <a:ext cx="914400" cy="914400"/>
          </a:xfrm>
          <a:prstGeom prst="rect">
            <a:avLst/>
          </a:prstGeom>
        </p:spPr>
      </p:pic>
    </p:spTree>
    <p:extLst>
      <p:ext uri="{BB962C8B-B14F-4D97-AF65-F5344CB8AC3E}">
        <p14:creationId xmlns:p14="http://schemas.microsoft.com/office/powerpoint/2010/main" val="361138971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0537BB-E69C-4FB7-037E-5C5B599681B7}"/>
            </a:ext>
          </a:extLst>
        </p:cNvPr>
        <p:cNvGrpSpPr/>
        <p:nvPr/>
      </p:nvGrpSpPr>
      <p:grpSpPr>
        <a:xfrm>
          <a:off x="0" y="0"/>
          <a:ext cx="0" cy="0"/>
          <a:chOff x="0" y="0"/>
          <a:chExt cx="0" cy="0"/>
        </a:xfrm>
      </p:grpSpPr>
      <p:sp>
        <p:nvSpPr>
          <p:cNvPr id="29" name="Freeform 28">
            <a:extLst>
              <a:ext uri="{FF2B5EF4-FFF2-40B4-BE49-F238E27FC236}">
                <a16:creationId xmlns:a16="http://schemas.microsoft.com/office/drawing/2014/main" id="{8CEB5581-FF06-EF56-2D1D-8ED67394C7DC}"/>
              </a:ext>
            </a:extLst>
          </p:cNvPr>
          <p:cNvSpPr/>
          <p:nvPr/>
        </p:nvSpPr>
        <p:spPr>
          <a:xfrm>
            <a:off x="0" y="211542"/>
            <a:ext cx="10267950"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EC7C69"/>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6" name="Text Placeholder 5">
            <a:extLst>
              <a:ext uri="{FF2B5EF4-FFF2-40B4-BE49-F238E27FC236}">
                <a16:creationId xmlns:a16="http://schemas.microsoft.com/office/drawing/2014/main" id="{C27FF13B-98B8-2429-1320-0426F6C0E12C}"/>
              </a:ext>
            </a:extLst>
          </p:cNvPr>
          <p:cNvSpPr>
            <a:spLocks noGrp="1"/>
          </p:cNvSpPr>
          <p:nvPr>
            <p:ph type="body" sz="quarter" idx="27"/>
          </p:nvPr>
        </p:nvSpPr>
        <p:spPr>
          <a:xfrm>
            <a:off x="849241" y="383586"/>
            <a:ext cx="8980559" cy="720752"/>
          </a:xfrm>
        </p:spPr>
        <p:txBody>
          <a:bodyPr/>
          <a:lstStyle/>
          <a:p>
            <a:r>
              <a:rPr lang="en-IE" sz="2800" b="1" dirty="0">
                <a:solidFill>
                  <a:schemeClr val="bg1"/>
                </a:solidFill>
              </a:rPr>
              <a:t>Athugunarlisti: </a:t>
            </a:r>
            <a:r>
              <a:rPr lang="en-US" sz="2800" dirty="0">
                <a:solidFill>
                  <a:schemeClr val="bg1"/>
                </a:solidFill>
              </a:rPr>
              <a:t>Er vefsvæðið þitt tilbúið fyrir þróun?</a:t>
            </a:r>
            <a:endParaRPr lang="en-IE" sz="2800" dirty="0">
              <a:solidFill>
                <a:schemeClr val="bg1"/>
              </a:solidFill>
            </a:endParaRPr>
          </a:p>
        </p:txBody>
      </p:sp>
      <p:sp>
        <p:nvSpPr>
          <p:cNvPr id="8" name="Text Placeholder 1">
            <a:extLst>
              <a:ext uri="{FF2B5EF4-FFF2-40B4-BE49-F238E27FC236}">
                <a16:creationId xmlns:a16="http://schemas.microsoft.com/office/drawing/2014/main" id="{D7DBA931-10B5-0108-957D-6074D10E7AC1}"/>
              </a:ext>
            </a:extLst>
          </p:cNvPr>
          <p:cNvSpPr txBox="1">
            <a:spLocks/>
          </p:cNvSpPr>
          <p:nvPr/>
        </p:nvSpPr>
        <p:spPr>
          <a:xfrm>
            <a:off x="914400" y="2406471"/>
            <a:ext cx="10069945" cy="2635608"/>
          </a:xfrm>
          <a:prstGeom prst="rect">
            <a:avLst/>
          </a:prstGeom>
          <a:noFill/>
        </p:spPr>
        <p:txBody>
          <a:bodyPr anchor="ctr">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gn="l">
              <a:buFont typeface="Wingdings" panose="05000000000000000000" pitchFamily="2" charset="2"/>
              <a:buChar char="q"/>
            </a:pPr>
            <a:r>
              <a:rPr lang="en-US" sz="2000" dirty="0">
                <a:solidFill>
                  <a:srgbClr val="494949"/>
                </a:solidFill>
              </a:rPr>
              <a:t>Er landið skipulagt sem ferðamannaland, glamping eða litla gistiþjónustu?	Ertu með skipulagsleyfi eða geturðu fengið það?	</a:t>
            </a:r>
          </a:p>
          <a:p>
            <a:pPr marL="342900" indent="-342900" algn="l">
              <a:buFont typeface="Wingdings" panose="05000000000000000000" pitchFamily="2" charset="2"/>
              <a:buChar char="q"/>
            </a:pPr>
            <a:r>
              <a:rPr lang="en-US" sz="2000" dirty="0">
                <a:solidFill>
                  <a:srgbClr val="494949"/>
                </a:solidFill>
              </a:rPr>
              <a:t>Er svæðið örugglega aðgengilegt gestum allt árið um kring?	</a:t>
            </a:r>
          </a:p>
          <a:p>
            <a:pPr marL="342900" indent="-342900" algn="l">
              <a:buFont typeface="Wingdings" panose="05000000000000000000" pitchFamily="2" charset="2"/>
              <a:buChar char="q"/>
            </a:pPr>
            <a:r>
              <a:rPr lang="en-US" sz="2000" dirty="0">
                <a:solidFill>
                  <a:srgbClr val="494949"/>
                </a:solidFill>
              </a:rPr>
              <a:t>Eru grunnþjónustur (vatn, rafmagn, breiðband) tiltækar eða er raunhæft að leggja þær inn?	Er landslagið hentugt fyrir bygginguna þína (stöðugt, flóðlaust, lágmarks hæðarkröfur)?	</a:t>
            </a:r>
          </a:p>
          <a:p>
            <a:pPr marL="342900" indent="-342900" algn="l">
              <a:buFont typeface="Wingdings" panose="05000000000000000000" pitchFamily="2" charset="2"/>
              <a:buChar char="q"/>
            </a:pPr>
            <a:r>
              <a:rPr lang="en-US" sz="2000" dirty="0">
                <a:solidFill>
                  <a:srgbClr val="494949"/>
                </a:solidFill>
              </a:rPr>
              <a:t>Eru náttúrulegir eiginleikar sem auka upplifun gesta (útsýni, tré, gönguleiðir)?	</a:t>
            </a:r>
          </a:p>
          <a:p>
            <a:pPr marL="342900" indent="-342900" algn="l">
              <a:buFont typeface="Wingdings" panose="05000000000000000000" pitchFamily="2" charset="2"/>
              <a:buChar char="q"/>
            </a:pPr>
            <a:r>
              <a:rPr lang="en-US" sz="2000" dirty="0">
                <a:solidFill>
                  <a:srgbClr val="494949"/>
                </a:solidFill>
              </a:rPr>
              <a:t>Geturðu sett upp frárennslis- eða vistfræðilega salerni með leyfi?	</a:t>
            </a:r>
          </a:p>
          <a:p>
            <a:pPr marL="342900" indent="-342900" algn="l">
              <a:buFont typeface="Wingdings" panose="05000000000000000000" pitchFamily="2" charset="2"/>
              <a:buChar char="q"/>
            </a:pPr>
            <a:r>
              <a:rPr lang="en-US" sz="2000" dirty="0">
                <a:solidFill>
                  <a:srgbClr val="494949"/>
                </a:solidFill>
              </a:rPr>
              <a:t>Hefur þú metið vistfræðileg áhrif eða framkvæmt umhverfismat (EIA) ef þess þarf?	</a:t>
            </a:r>
          </a:p>
          <a:p>
            <a:pPr marL="342900" indent="-342900" algn="l">
              <a:buFont typeface="Wingdings" panose="05000000000000000000" pitchFamily="2" charset="2"/>
              <a:buChar char="q"/>
            </a:pPr>
            <a:r>
              <a:rPr lang="en-US" sz="2000" dirty="0">
                <a:solidFill>
                  <a:srgbClr val="494949"/>
                </a:solidFill>
              </a:rPr>
              <a:t>Mun verkefnið gagnast staðbundnu samfélagi eða fá stuðning þess?	</a:t>
            </a:r>
          </a:p>
          <a:p>
            <a:pPr marL="342900" indent="-342900" algn="l">
              <a:buFont typeface="Wingdings" panose="05000000000000000000" pitchFamily="2" charset="2"/>
              <a:buChar char="q"/>
            </a:pPr>
            <a:r>
              <a:rPr lang="en-US" sz="2000" dirty="0">
                <a:solidFill>
                  <a:srgbClr val="494949"/>
                </a:solidFill>
              </a:rPr>
              <a:t>Hefurðu kannað tryggingar og lagalegar skuldbindingar þínar varðandi landið?</a:t>
            </a:r>
          </a:p>
        </p:txBody>
      </p:sp>
      <p:pic>
        <p:nvPicPr>
          <p:cNvPr id="4" name="Graphic 3" descr="Clipboard Checked with solid fill">
            <a:extLst>
              <a:ext uri="{FF2B5EF4-FFF2-40B4-BE49-F238E27FC236}">
                <a16:creationId xmlns:a16="http://schemas.microsoft.com/office/drawing/2014/main" id="{CE5B5A34-68C4-7217-C753-CD6D6AE870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179017"/>
            <a:ext cx="914400" cy="914400"/>
          </a:xfrm>
          <a:prstGeom prst="rect">
            <a:avLst/>
          </a:prstGeom>
        </p:spPr>
      </p:pic>
    </p:spTree>
    <p:extLst>
      <p:ext uri="{BB962C8B-B14F-4D97-AF65-F5344CB8AC3E}">
        <p14:creationId xmlns:p14="http://schemas.microsoft.com/office/powerpoint/2010/main" val="38340940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18499B-B91F-23E5-84EB-6A05C9850373}"/>
            </a:ext>
          </a:extLst>
        </p:cNvPr>
        <p:cNvGrpSpPr/>
        <p:nvPr/>
      </p:nvGrpSpPr>
      <p:grpSpPr>
        <a:xfrm>
          <a:off x="0" y="0"/>
          <a:ext cx="0" cy="0"/>
          <a:chOff x="0" y="0"/>
          <a:chExt cx="0" cy="0"/>
        </a:xfrm>
      </p:grpSpPr>
      <p:sp>
        <p:nvSpPr>
          <p:cNvPr id="13" name="Text Placeholder 2">
            <a:extLst>
              <a:ext uri="{FF2B5EF4-FFF2-40B4-BE49-F238E27FC236}">
                <a16:creationId xmlns:a16="http://schemas.microsoft.com/office/drawing/2014/main" id="{0E91EC96-E85D-91F8-5FC4-0496508D6A61}"/>
              </a:ext>
            </a:extLst>
          </p:cNvPr>
          <p:cNvSpPr txBox="1">
            <a:spLocks/>
          </p:cNvSpPr>
          <p:nvPr/>
        </p:nvSpPr>
        <p:spPr>
          <a:xfrm>
            <a:off x="4305300" y="131947"/>
            <a:ext cx="7038975" cy="3499183"/>
          </a:xfrm>
          <a:prstGeom prst="rect">
            <a:avLst/>
          </a:prstGeom>
        </p:spPr>
        <p:txBody>
          <a:bodyPr anchor="t">
            <a:noAutofit/>
          </a:bodyPr>
          <a:lstStyle>
            <a:lvl1pPr marL="0" indent="0" algn="l" defTabSz="914400" rtl="0" eaLnBrk="1" latinLnBrk="0" hangingPunct="1">
              <a:lnSpc>
                <a:spcPts val="2520"/>
              </a:lnSpc>
              <a:spcBef>
                <a:spcPts val="0"/>
              </a:spcBef>
              <a:buFont typeface="Arial" panose="020B0604020202020204" pitchFamily="34" charset="0"/>
              <a:buNone/>
              <a:defRPr sz="28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spcAft>
                <a:spcPts val="1200"/>
              </a:spcAft>
              <a:buFont typeface="Wingdings" panose="05000000000000000000" pitchFamily="2" charset="2"/>
              <a:buChar char="v"/>
            </a:pPr>
            <a:r>
              <a:rPr lang="en-IE" sz="2400" dirty="0">
                <a:solidFill>
                  <a:srgbClr val="494949"/>
                </a:solidFill>
              </a:rPr>
              <a:t>Áskorun um </a:t>
            </a:r>
            <a:r>
              <a:rPr lang="en-IE" sz="2400" b="1" dirty="0">
                <a:solidFill>
                  <a:srgbClr val="494949"/>
                </a:solidFill>
              </a:rPr>
              <a:t>aðgengi fyrir alla </a:t>
            </a:r>
            <a:r>
              <a:rPr lang="en-IE" sz="2400" dirty="0">
                <a:solidFill>
                  <a:srgbClr val="494949"/>
                </a:solidFill>
              </a:rPr>
              <a:t>með innifaldri hönnun. Hugsaðu um fólk með fjölbreyttan hæfileika og íhugaðu skynþarfir notenda til að miðla upplýsingum á áhrifaríkan hátt. Hönnun með </a:t>
            </a:r>
            <a:r>
              <a:rPr lang="en-US" sz="2400" dirty="0">
                <a:solidFill>
                  <a:srgbClr val="494949"/>
                </a:solidFill>
              </a:rPr>
              <a:t>hliðsjón af </a:t>
            </a:r>
            <a:r>
              <a:rPr lang="en-IE" sz="2400" dirty="0">
                <a:solidFill>
                  <a:srgbClr val="494949"/>
                </a:solidFill>
              </a:rPr>
              <a:t>notkunarhagkvæmni, rými </a:t>
            </a:r>
            <a:r>
              <a:rPr lang="en-US" sz="2400" dirty="0">
                <a:solidFill>
                  <a:srgbClr val="494949"/>
                </a:solidFill>
              </a:rPr>
              <a:t>og þægindum, </a:t>
            </a:r>
            <a:r>
              <a:rPr lang="en-US" sz="2400" dirty="0" err="1">
                <a:solidFill>
                  <a:srgbClr val="494949"/>
                </a:solidFill>
              </a:rPr>
              <a:t>til að lágmarka </a:t>
            </a:r>
            <a:r>
              <a:rPr lang="en-US" sz="2400" dirty="0">
                <a:solidFill>
                  <a:srgbClr val="494949"/>
                </a:solidFill>
              </a:rPr>
              <a:t>þreytu</a:t>
            </a:r>
            <a:r>
              <a:rPr lang="en-IE" sz="2400" dirty="0"/>
              <a:t>.</a:t>
            </a:r>
          </a:p>
          <a:p>
            <a:pPr marL="342900" indent="-342900">
              <a:spcAft>
                <a:spcPts val="1200"/>
              </a:spcAft>
              <a:buFont typeface="Wingdings" panose="05000000000000000000" pitchFamily="2" charset="2"/>
              <a:buChar char="v"/>
            </a:pPr>
            <a:endParaRPr lang="en-IE" sz="2400" dirty="0"/>
          </a:p>
          <a:p>
            <a:pPr fontAlgn="base">
              <a:lnSpc>
                <a:spcPct val="100000"/>
              </a:lnSpc>
              <a:spcAft>
                <a:spcPts val="1200"/>
              </a:spcAft>
            </a:pPr>
            <a:r>
              <a:rPr lang="en-US" sz="2400" b="1" dirty="0">
                <a:solidFill>
                  <a:srgbClr val="EC7C69"/>
                </a:solidFill>
              </a:rPr>
              <a:t>Kostnaður: </a:t>
            </a:r>
            <a:r>
              <a:rPr lang="en-US" sz="2400" dirty="0">
                <a:solidFill>
                  <a:srgbClr val="494949"/>
                </a:solidFill>
              </a:rPr>
              <a:t>Að bæta upplifun gesta getur verið allt frá lágmarksútgjöldum (nýtingu náttúruauðlinda) til verulegra fjárfestinga. </a:t>
            </a:r>
          </a:p>
          <a:p>
            <a:pPr marL="342900" indent="-342900" fontAlgn="base">
              <a:lnSpc>
                <a:spcPct val="100000"/>
              </a:lnSpc>
              <a:spcAft>
                <a:spcPts val="1200"/>
              </a:spcAft>
              <a:buFont typeface="Wingdings" panose="05000000000000000000" pitchFamily="2" charset="2"/>
              <a:buChar char="v"/>
            </a:pPr>
            <a:r>
              <a:rPr lang="en-US" sz="2400" b="1" dirty="0">
                <a:solidFill>
                  <a:srgbClr val="494949"/>
                </a:solidFill>
              </a:rPr>
              <a:t>Landslagsgerð </a:t>
            </a:r>
            <a:r>
              <a:rPr lang="en-US" sz="2400" dirty="0">
                <a:solidFill>
                  <a:srgbClr val="494949"/>
                </a:solidFill>
              </a:rPr>
              <a:t>til fegrunar og persónuverndar (gróðursetning trjáa, gerð garðsvæða) gæti kostað </a:t>
            </a:r>
            <a:r>
              <a:rPr lang="en-US" sz="2400" b="1" dirty="0">
                <a:solidFill>
                  <a:srgbClr val="494949"/>
                </a:solidFill>
              </a:rPr>
              <a:t>€3.000–€10.000</a:t>
            </a:r>
            <a:r>
              <a:rPr lang="en-US" sz="2400" dirty="0">
                <a:solidFill>
                  <a:srgbClr val="494949"/>
                </a:solidFill>
              </a:rPr>
              <a:t>. </a:t>
            </a:r>
          </a:p>
          <a:p>
            <a:pPr marL="342900" indent="-342900" fontAlgn="base">
              <a:lnSpc>
                <a:spcPct val="100000"/>
              </a:lnSpc>
              <a:spcAft>
                <a:spcPts val="1200"/>
              </a:spcAft>
              <a:buFont typeface="Wingdings" panose="05000000000000000000" pitchFamily="2" charset="2"/>
              <a:buChar char="v"/>
            </a:pPr>
            <a:r>
              <a:rPr lang="en-US" sz="2400" dirty="0">
                <a:solidFill>
                  <a:srgbClr val="494949"/>
                </a:solidFill>
              </a:rPr>
              <a:t>Að byggja </a:t>
            </a:r>
            <a:r>
              <a:rPr lang="en-US" sz="2400" b="1" dirty="0">
                <a:solidFill>
                  <a:srgbClr val="494949"/>
                </a:solidFill>
              </a:rPr>
              <a:t>útsýnisverönd, heita potta </a:t>
            </a:r>
            <a:r>
              <a:rPr lang="en-US" sz="2400" dirty="0">
                <a:solidFill>
                  <a:srgbClr val="494949"/>
                </a:solidFill>
              </a:rPr>
              <a:t>eða aðrar þægindi til að bæta við "wow"-þættinum kostar auðveldlega </a:t>
            </a:r>
            <a:r>
              <a:rPr lang="en-US" sz="2400" b="1" dirty="0">
                <a:solidFill>
                  <a:srgbClr val="494949"/>
                </a:solidFill>
              </a:rPr>
              <a:t>€5.000+ </a:t>
            </a:r>
            <a:r>
              <a:rPr lang="en-US" sz="2400" dirty="0">
                <a:solidFill>
                  <a:srgbClr val="494949"/>
                </a:solidFill>
              </a:rPr>
              <a:t>í viðbót. </a:t>
            </a:r>
            <a:endParaRPr lang="en-US" sz="2400" b="1" i="1" dirty="0">
              <a:solidFill>
                <a:srgbClr val="494949"/>
              </a:solidFill>
            </a:endParaRPr>
          </a:p>
        </p:txBody>
      </p:sp>
      <p:pic>
        <p:nvPicPr>
          <p:cNvPr id="14" name="Picture Placeholder 13" descr="A pink bicycle parked in front of a brick building&#10;&#10;AI-generated content may be incorrect.">
            <a:extLst>
              <a:ext uri="{FF2B5EF4-FFF2-40B4-BE49-F238E27FC236}">
                <a16:creationId xmlns:a16="http://schemas.microsoft.com/office/drawing/2014/main" id="{AB3D12DC-DAAD-842F-4633-FEE23DB2C393}"/>
              </a:ext>
            </a:extLst>
          </p:cNvPr>
          <p:cNvPicPr>
            <a:picLocks noGrp="1" noChangeAspect="1"/>
          </p:cNvPicPr>
          <p:nvPr>
            <p:ph type="pic" sz="quarter" idx="10"/>
          </p:nvPr>
        </p:nvPicPr>
        <p:blipFill>
          <a:blip r:embed="rId2"/>
          <a:srcRect l="540" r="540"/>
          <a:stretch>
            <a:fillRect/>
          </a:stretch>
        </p:blipFill>
        <p:spPr/>
      </p:pic>
      <p:sp>
        <p:nvSpPr>
          <p:cNvPr id="4" name="Slide Number Placeholder 5">
            <a:extLst>
              <a:ext uri="{FF2B5EF4-FFF2-40B4-BE49-F238E27FC236}">
                <a16:creationId xmlns:a16="http://schemas.microsoft.com/office/drawing/2014/main" id="{0C098427-A330-0530-B5ED-B5E2BE573ECE}"/>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3</a:t>
            </a:fld>
            <a:endParaRPr lang="fr-CA" dirty="0"/>
          </a:p>
        </p:txBody>
      </p:sp>
      <p:sp>
        <p:nvSpPr>
          <p:cNvPr id="6" name="Text Placeholder 5">
            <a:extLst>
              <a:ext uri="{FF2B5EF4-FFF2-40B4-BE49-F238E27FC236}">
                <a16:creationId xmlns:a16="http://schemas.microsoft.com/office/drawing/2014/main" id="{7A81F5C5-D040-FE20-231D-E673506DA7E8}"/>
              </a:ext>
            </a:extLst>
          </p:cNvPr>
          <p:cNvSpPr>
            <a:spLocks noGrp="1"/>
          </p:cNvSpPr>
          <p:nvPr>
            <p:ph type="body" sz="quarter" idx="18"/>
          </p:nvPr>
        </p:nvSpPr>
        <p:spPr>
          <a:xfrm>
            <a:off x="570245" y="3355476"/>
            <a:ext cx="2877175" cy="1049221"/>
          </a:xfrm>
        </p:spPr>
        <p:txBody>
          <a:bodyPr/>
          <a:lstStyle/>
          <a:p>
            <a:pPr algn="ctr"/>
            <a:r>
              <a:rPr lang="en-IE" b="0" dirty="0"/>
              <a:t>Bæta eiginleika staðarins, þema og aðgengi</a:t>
            </a:r>
          </a:p>
          <a:p>
            <a:pPr algn="ctr"/>
            <a:endParaRPr lang="en-IE" sz="3200" dirty="0"/>
          </a:p>
        </p:txBody>
      </p:sp>
      <p:sp>
        <p:nvSpPr>
          <p:cNvPr id="5" name="Slide Number Placeholder 5">
            <a:extLst>
              <a:ext uri="{FF2B5EF4-FFF2-40B4-BE49-F238E27FC236}">
                <a16:creationId xmlns:a16="http://schemas.microsoft.com/office/drawing/2014/main" id="{D07542F5-7419-F925-BDEF-CEB44ABEFCC9}"/>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3</a:t>
            </a:fld>
            <a:endParaRPr lang="fr-CA" dirty="0"/>
          </a:p>
        </p:txBody>
      </p:sp>
      <p:sp>
        <p:nvSpPr>
          <p:cNvPr id="2" name="Slide Number Placeholder 5">
            <a:extLst>
              <a:ext uri="{FF2B5EF4-FFF2-40B4-BE49-F238E27FC236}">
                <a16:creationId xmlns:a16="http://schemas.microsoft.com/office/drawing/2014/main" id="{B85F1281-0742-0829-5E20-419CC287807F}"/>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3</a:t>
            </a:fld>
            <a:endParaRPr lang="fr-CA" dirty="0"/>
          </a:p>
        </p:txBody>
      </p:sp>
      <p:sp>
        <p:nvSpPr>
          <p:cNvPr id="8" name="TextBox 7">
            <a:extLst>
              <a:ext uri="{FF2B5EF4-FFF2-40B4-BE49-F238E27FC236}">
                <a16:creationId xmlns:a16="http://schemas.microsoft.com/office/drawing/2014/main" id="{1337D6A9-81D1-E420-CB9E-AE7744E2563D}"/>
              </a:ext>
            </a:extLst>
          </p:cNvPr>
          <p:cNvSpPr txBox="1"/>
          <p:nvPr/>
        </p:nvSpPr>
        <p:spPr>
          <a:xfrm>
            <a:off x="1000615" y="5769292"/>
            <a:ext cx="11031251" cy="892552"/>
          </a:xfrm>
          <a:prstGeom prst="rect">
            <a:avLst/>
          </a:prstGeom>
          <a:noFill/>
        </p:spPr>
        <p:txBody>
          <a:bodyPr wrap="square">
            <a:spAutoFit/>
          </a:bodyPr>
          <a:lstStyle/>
          <a:p>
            <a:r>
              <a:rPr lang="en-US" b="1" i="1" dirty="0">
                <a:solidFill>
                  <a:srgbClr val="494949"/>
                </a:solidFill>
                <a:latin typeface="Google Sans"/>
              </a:rPr>
              <a:t>Mælt er með lestri </a:t>
            </a:r>
            <a:endParaRPr lang="en-US" b="1" i="1" dirty="0">
              <a:solidFill>
                <a:srgbClr val="494949"/>
              </a:solidFill>
              <a:latin typeface="Google Sans"/>
              <a:hlinkClick r:id="rId3">
                <a:extLst>
                  <a:ext uri="{A12FA001-AC4F-418D-AE19-62706E023703}">
                    <ahyp:hlinkClr xmlns:ahyp="http://schemas.microsoft.com/office/drawing/2018/hyperlinkcolor" val="tx"/>
                  </a:ext>
                </a:extLst>
              </a:hlinkClick>
            </a:endParaRPr>
          </a:p>
          <a:p>
            <a:pPr marL="285750" indent="-285750">
              <a:buFont typeface="Arial" panose="020B0604020202020204" pitchFamily="34" charset="0"/>
              <a:buChar char="•"/>
            </a:pPr>
            <a:r>
              <a:rPr lang="en-US" sz="1600" dirty="0">
                <a:solidFill>
                  <a:srgbClr val="00B0F0"/>
                </a:solidFill>
                <a:hlinkClick r:id="rId4">
                  <a:extLst>
                    <a:ext uri="{A12FA001-AC4F-418D-AE19-62706E023703}">
                      <ahyp:hlinkClr xmlns:ahyp="http://schemas.microsoft.com/office/drawing/2018/hyperlinkcolor" val="tx"/>
                    </a:ext>
                  </a:extLst>
                </a:hlinkClick>
              </a:rPr>
              <a:t>Glamping- og gistihúsagerðir með wow-þætti.</a:t>
            </a:r>
            <a:endParaRPr lang="en-US" sz="1600" dirty="0">
              <a:solidFill>
                <a:srgbClr val="00B0F0"/>
              </a:solidFill>
            </a:endParaRPr>
          </a:p>
          <a:p>
            <a:pPr marL="285750" indent="-285750">
              <a:buFont typeface="Arial" panose="020B0604020202020204" pitchFamily="34" charset="0"/>
              <a:buChar char="•"/>
            </a:pPr>
            <a:r>
              <a:rPr lang="en-IE" sz="1600" dirty="0">
                <a:solidFill>
                  <a:srgbClr val="00B0F0"/>
                </a:solidFill>
                <a:hlinkClick r:id="rId5">
                  <a:extLst>
                    <a:ext uri="{A12FA001-AC4F-418D-AE19-62706E023703}">
                      <ahyp:hlinkClr xmlns:ahyp="http://schemas.microsoft.com/office/drawing/2018/hyperlinkcolor" val="tx"/>
                    </a:ext>
                  </a:extLst>
                </a:hlinkClick>
              </a:rPr>
              <a:t>Vefnámskeið ESB um réttlátar umbreytingar: Nýsköpun í enduruppbyggjandi ferðamannagistingu</a:t>
            </a:r>
            <a:endParaRPr lang="en-IE" sz="1600" dirty="0">
              <a:solidFill>
                <a:srgbClr val="00B0F0"/>
              </a:solidFill>
            </a:endParaRPr>
          </a:p>
        </p:txBody>
      </p:sp>
      <p:pic>
        <p:nvPicPr>
          <p:cNvPr id="11" name="Picture 10">
            <a:extLst>
              <a:ext uri="{FF2B5EF4-FFF2-40B4-BE49-F238E27FC236}">
                <a16:creationId xmlns:a16="http://schemas.microsoft.com/office/drawing/2014/main" id="{7F18FD08-0194-578C-6CF4-6F17C76C31F7}"/>
              </a:ext>
            </a:extLst>
          </p:cNvPr>
          <p:cNvPicPr>
            <a:picLocks noChangeAspect="1"/>
          </p:cNvPicPr>
          <p:nvPr/>
        </p:nvPicPr>
        <p:blipFill>
          <a:blip r:embed="rId6"/>
          <a:stretch>
            <a:fillRect/>
          </a:stretch>
        </p:blipFill>
        <p:spPr>
          <a:xfrm>
            <a:off x="150026" y="5699722"/>
            <a:ext cx="850589" cy="846711"/>
          </a:xfrm>
          <a:prstGeom prst="rect">
            <a:avLst/>
          </a:prstGeom>
        </p:spPr>
      </p:pic>
      <p:sp>
        <p:nvSpPr>
          <p:cNvPr id="9" name="Text Placeholder 7">
            <a:extLst>
              <a:ext uri="{FF2B5EF4-FFF2-40B4-BE49-F238E27FC236}">
                <a16:creationId xmlns:a16="http://schemas.microsoft.com/office/drawing/2014/main" id="{0742E468-8DF7-E2C3-EAA1-A2F6388979C8}"/>
              </a:ext>
            </a:extLst>
          </p:cNvPr>
          <p:cNvSpPr>
            <a:spLocks noGrp="1"/>
          </p:cNvSpPr>
          <p:nvPr>
            <p:ph type="body" sz="quarter" idx="19"/>
          </p:nvPr>
        </p:nvSpPr>
        <p:spPr>
          <a:xfrm>
            <a:off x="-7329" y="2139214"/>
            <a:ext cx="4032321" cy="385564"/>
          </a:xfrm>
        </p:spPr>
        <p:txBody>
          <a:bodyPr/>
          <a:lstStyle/>
          <a:p>
            <a:pPr algn="ctr"/>
            <a:r>
              <a:rPr lang="en-IE" sz="3000" dirty="0"/>
              <a:t>Búðu til þann WOW-þátt!</a:t>
            </a:r>
          </a:p>
        </p:txBody>
      </p:sp>
    </p:spTree>
    <p:extLst>
      <p:ext uri="{BB962C8B-B14F-4D97-AF65-F5344CB8AC3E}">
        <p14:creationId xmlns:p14="http://schemas.microsoft.com/office/powerpoint/2010/main" val="26763320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4E8EC0-1345-2B2E-06A1-DA9F8355B32A}"/>
            </a:ext>
          </a:extLst>
        </p:cNvPr>
        <p:cNvGrpSpPr/>
        <p:nvPr/>
      </p:nvGrpSpPr>
      <p:grpSpPr>
        <a:xfrm>
          <a:off x="0" y="0"/>
          <a:ext cx="0" cy="0"/>
          <a:chOff x="0" y="0"/>
          <a:chExt cx="0" cy="0"/>
        </a:xfrm>
      </p:grpSpPr>
      <p:sp>
        <p:nvSpPr>
          <p:cNvPr id="29" name="Freeform 28">
            <a:extLst>
              <a:ext uri="{FF2B5EF4-FFF2-40B4-BE49-F238E27FC236}">
                <a16:creationId xmlns:a16="http://schemas.microsoft.com/office/drawing/2014/main" id="{116431B2-FF90-5336-0904-AAD54022D80B}"/>
              </a:ext>
            </a:extLst>
          </p:cNvPr>
          <p:cNvSpPr/>
          <p:nvPr/>
        </p:nvSpPr>
        <p:spPr>
          <a:xfrm>
            <a:off x="-15514" y="268990"/>
            <a:ext cx="9016639"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3FB5A1"/>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6" name="Text Placeholder 5">
            <a:extLst>
              <a:ext uri="{FF2B5EF4-FFF2-40B4-BE49-F238E27FC236}">
                <a16:creationId xmlns:a16="http://schemas.microsoft.com/office/drawing/2014/main" id="{ACE9E0CE-6DF7-F9E9-4584-A9497CC13B54}"/>
              </a:ext>
            </a:extLst>
          </p:cNvPr>
          <p:cNvSpPr>
            <a:spLocks noGrp="1"/>
          </p:cNvSpPr>
          <p:nvPr>
            <p:ph type="body" sz="quarter" idx="27"/>
          </p:nvPr>
        </p:nvSpPr>
        <p:spPr>
          <a:xfrm>
            <a:off x="849241" y="383586"/>
            <a:ext cx="7894709" cy="720752"/>
          </a:xfrm>
        </p:spPr>
        <p:txBody>
          <a:bodyPr/>
          <a:lstStyle/>
          <a:p>
            <a:r>
              <a:rPr lang="en-US" sz="2400" b="1" dirty="0">
                <a:solidFill>
                  <a:schemeClr val="bg1"/>
                </a:solidFill>
              </a:rPr>
              <a:t>Hagnýt æfing: </a:t>
            </a:r>
            <a:r>
              <a:rPr lang="en-US" sz="2400" b="0" dirty="0">
                <a:solidFill>
                  <a:schemeClr val="bg1"/>
                </a:solidFill>
              </a:rPr>
              <a:t>Skipulag, lóðaskipulag og val á verslunarlóð</a:t>
            </a:r>
          </a:p>
        </p:txBody>
      </p:sp>
      <p:sp>
        <p:nvSpPr>
          <p:cNvPr id="8" name="Text Placeholder 1">
            <a:extLst>
              <a:ext uri="{FF2B5EF4-FFF2-40B4-BE49-F238E27FC236}">
                <a16:creationId xmlns:a16="http://schemas.microsoft.com/office/drawing/2014/main" id="{5345AFF0-F68E-5476-1D82-8BF6F42F676A}"/>
              </a:ext>
            </a:extLst>
          </p:cNvPr>
          <p:cNvSpPr txBox="1">
            <a:spLocks/>
          </p:cNvSpPr>
          <p:nvPr/>
        </p:nvSpPr>
        <p:spPr>
          <a:xfrm>
            <a:off x="849241" y="1775468"/>
            <a:ext cx="10696575" cy="2635608"/>
          </a:xfrm>
          <a:prstGeom prst="rect">
            <a:avLst/>
          </a:prstGeom>
          <a:noFill/>
        </p:spPr>
        <p:txBody>
          <a:bodyPr anchor="ctr">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IE" sz="2200" b="1" dirty="0">
                <a:solidFill>
                  <a:srgbClr val="494949"/>
                </a:solidFill>
              </a:rPr>
              <a:t>Æfing: </a:t>
            </a:r>
            <a:r>
              <a:rPr lang="en-IE" sz="2200" dirty="0">
                <a:solidFill>
                  <a:srgbClr val="494949"/>
                </a:solidFill>
              </a:rPr>
              <a:t>Finndu þrjá raunverulega lóðir (á fasteignavefnum eða í staðbundnum skráningum) og greindu þær út frá skipulagi, áætlunum og innviðakostnaði.</a:t>
            </a:r>
          </a:p>
          <a:p>
            <a:pPr algn="l"/>
            <a:r>
              <a:rPr lang="en-IE" sz="2200" b="1" dirty="0">
                <a:solidFill>
                  <a:srgbClr val="494949"/>
                </a:solidFill>
              </a:rPr>
              <a:t>Raunverulegt dæmi: </a:t>
            </a:r>
            <a:r>
              <a:rPr lang="en-IE" sz="2200" dirty="0">
                <a:solidFill>
                  <a:srgbClr val="494949"/>
                </a:solidFill>
              </a:rPr>
              <a:t>Í Slóveníu vann </a:t>
            </a:r>
            <a:r>
              <a:rPr lang="en-IE" sz="2200" i="1" dirty="0">
                <a:solidFill>
                  <a:srgbClr val="494949"/>
                </a:solidFill>
              </a:rPr>
              <a:t>Herbal Glamping </a:t>
            </a:r>
            <a:r>
              <a:rPr lang="en-IE" sz="2200" i="1" dirty="0" err="1">
                <a:solidFill>
                  <a:srgbClr val="494949"/>
                </a:solidFill>
              </a:rPr>
              <a:t>Ljubno </a:t>
            </a:r>
            <a:r>
              <a:rPr lang="en-IE" sz="2200" dirty="0">
                <a:solidFill>
                  <a:srgbClr val="494949"/>
                </a:solidFill>
              </a:rPr>
              <a:t>með sveitarfélaginu til að tryggja land sem þegar hafði aðgang að innviðum og komst hjá Natura 2000-takmörkunum, sem dró úr skipulagsseinkunum.</a:t>
            </a:r>
          </a:p>
          <a:p>
            <a:pPr algn="l"/>
            <a:r>
              <a:rPr lang="en-IE" sz="2200" b="1" dirty="0">
                <a:solidFill>
                  <a:srgbClr val="494949"/>
                </a:solidFill>
              </a:rPr>
              <a:t>Fjármálaráð: </a:t>
            </a:r>
            <a:r>
              <a:rPr lang="en-IE" sz="2200" dirty="0">
                <a:solidFill>
                  <a:srgbClr val="494949"/>
                </a:solidFill>
              </a:rPr>
              <a:t>Búist er við 5.000–15.000 evrum í kostnaði vegna skipulagsleyfa, umhverfismats (EIA) og lögfræðiráðgjafar. </a:t>
            </a:r>
            <a:r>
              <a:rPr lang="en-IE" sz="2200" dirty="0" err="1">
                <a:solidFill>
                  <a:srgbClr val="494949"/>
                </a:solidFill>
              </a:rPr>
              <a:t>Dæmi hér að neðan</a:t>
            </a:r>
            <a:endParaRPr lang="en-IE" sz="2200" dirty="0">
              <a:solidFill>
                <a:srgbClr val="494949"/>
              </a:solidFill>
            </a:endParaRPr>
          </a:p>
          <a:p>
            <a:pPr algn="l"/>
            <a:r>
              <a:rPr lang="en-IE" sz="2200" b="1" dirty="0">
                <a:solidFill>
                  <a:srgbClr val="494949"/>
                </a:solidFill>
              </a:rPr>
              <a:t>Hagnýtar tenglar: </a:t>
            </a:r>
            <a:r>
              <a:rPr lang="en-IE" sz="2200" dirty="0" err="1">
                <a:solidFill>
                  <a:srgbClr val="494949"/>
                </a:solidFill>
                <a:hlinkClick r:id="rId2">
                  <a:extLst>
                    <a:ext uri="{A12FA001-AC4F-418D-AE19-62706E023703}">
                      <ahyp:hlinkClr xmlns:ahyp="http://schemas.microsoft.com/office/drawing/2018/hyperlinkcolor" val="tx"/>
                    </a:ext>
                  </a:extLst>
                </a:hlinkClick>
              </a:rPr>
              <a:t>MyPlan </a:t>
            </a:r>
            <a:r>
              <a:rPr lang="en-IE" sz="2200" dirty="0">
                <a:solidFill>
                  <a:srgbClr val="494949"/>
                </a:solidFill>
                <a:hlinkClick r:id="rId2">
                  <a:extLst>
                    <a:ext uri="{A12FA001-AC4F-418D-AE19-62706E023703}">
                      <ahyp:hlinkClr xmlns:ahyp="http://schemas.microsoft.com/office/drawing/2018/hyperlinkcolor" val="tx"/>
                    </a:ext>
                  </a:extLst>
                </a:hlinkClick>
              </a:rPr>
              <a:t>Ireland </a:t>
            </a:r>
            <a:r>
              <a:rPr lang="en-IE" sz="2200" dirty="0">
                <a:solidFill>
                  <a:srgbClr val="494949"/>
                </a:solidFill>
              </a:rPr>
              <a:t>] </a:t>
            </a:r>
            <a:r>
              <a:rPr lang="en-IE" sz="2200" dirty="0">
                <a:solidFill>
                  <a:srgbClr val="494949"/>
                </a:solidFill>
                <a:hlinkClick r:id="rId3">
                  <a:extLst>
                    <a:ext uri="{A12FA001-AC4F-418D-AE19-62706E023703}">
                      <ahyp:hlinkClr xmlns:ahyp="http://schemas.microsoft.com/office/drawing/2018/hyperlinkcolor" val="tx"/>
                    </a:ext>
                  </a:extLst>
                </a:hlinkClick>
              </a:rPr>
              <a:t>Slovenia Spatial Planning </a:t>
            </a:r>
            <a:r>
              <a:rPr lang="en-IE" sz="2200" dirty="0">
                <a:solidFill>
                  <a:srgbClr val="494949"/>
                </a:solidFill>
              </a:rPr>
              <a:t>] EIA Process Slovenia – ARSO</a:t>
            </a:r>
          </a:p>
          <a:p>
            <a:pPr marL="342900" indent="-342900" algn="l">
              <a:buFont typeface="Wingdings" panose="05000000000000000000" pitchFamily="2" charset="2"/>
              <a:buChar char="q"/>
            </a:pPr>
            <a:endParaRPr lang="en-US" sz="2200" dirty="0">
              <a:solidFill>
                <a:srgbClr val="494949"/>
              </a:solidFill>
            </a:endParaRPr>
          </a:p>
          <a:p>
            <a:pPr algn="l"/>
            <a:endParaRPr lang="en-US" sz="2200" dirty="0">
              <a:solidFill>
                <a:srgbClr val="494949"/>
              </a:solidFill>
            </a:endParaRPr>
          </a:p>
        </p:txBody>
      </p:sp>
      <p:pic>
        <p:nvPicPr>
          <p:cNvPr id="10" name="Graphic 9" descr="Signature with solid fill">
            <a:extLst>
              <a:ext uri="{FF2B5EF4-FFF2-40B4-BE49-F238E27FC236}">
                <a16:creationId xmlns:a16="http://schemas.microsoft.com/office/drawing/2014/main" id="{F5453D7A-EC8D-D775-4E35-332DB37308A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0" y="236167"/>
            <a:ext cx="914400" cy="914400"/>
          </a:xfrm>
          <a:prstGeom prst="rect">
            <a:avLst/>
          </a:prstGeom>
        </p:spPr>
      </p:pic>
      <p:graphicFrame>
        <p:nvGraphicFramePr>
          <p:cNvPr id="2" name="Table 1">
            <a:extLst>
              <a:ext uri="{FF2B5EF4-FFF2-40B4-BE49-F238E27FC236}">
                <a16:creationId xmlns:a16="http://schemas.microsoft.com/office/drawing/2014/main" id="{DCFE6F55-C3D9-1FFB-5DCE-570E51D0F289}"/>
              </a:ext>
            </a:extLst>
          </p:cNvPr>
          <p:cNvGraphicFramePr>
            <a:graphicFrameLocks noGrp="1"/>
          </p:cNvGraphicFramePr>
          <p:nvPr>
            <p:extLst>
              <p:ext uri="{D42A27DB-BD31-4B8C-83A1-F6EECF244321}">
                <p14:modId xmlns:p14="http://schemas.microsoft.com/office/powerpoint/2010/main" val="2926297862"/>
              </p:ext>
            </p:extLst>
          </p:nvPr>
        </p:nvGraphicFramePr>
        <p:xfrm>
          <a:off x="344526" y="4194958"/>
          <a:ext cx="11502948" cy="2629664"/>
        </p:xfrm>
        <a:graphic>
          <a:graphicData uri="http://schemas.openxmlformats.org/drawingml/2006/table">
            <a:tbl>
              <a:tblPr/>
              <a:tblGrid>
                <a:gridCol w="1208049">
                  <a:extLst>
                    <a:ext uri="{9D8B030D-6E8A-4147-A177-3AD203B41FA5}">
                      <a16:colId xmlns:a16="http://schemas.microsoft.com/office/drawing/2014/main" val="377391700"/>
                    </a:ext>
                  </a:extLst>
                </a:gridCol>
                <a:gridCol w="2286000">
                  <a:extLst>
                    <a:ext uri="{9D8B030D-6E8A-4147-A177-3AD203B41FA5}">
                      <a16:colId xmlns:a16="http://schemas.microsoft.com/office/drawing/2014/main" val="2884507378"/>
                    </a:ext>
                  </a:extLst>
                </a:gridCol>
                <a:gridCol w="1704975">
                  <a:extLst>
                    <a:ext uri="{9D8B030D-6E8A-4147-A177-3AD203B41FA5}">
                      <a16:colId xmlns:a16="http://schemas.microsoft.com/office/drawing/2014/main" val="352796901"/>
                    </a:ext>
                  </a:extLst>
                </a:gridCol>
                <a:gridCol w="2266950">
                  <a:extLst>
                    <a:ext uri="{9D8B030D-6E8A-4147-A177-3AD203B41FA5}">
                      <a16:colId xmlns:a16="http://schemas.microsoft.com/office/drawing/2014/main" val="3356090613"/>
                    </a:ext>
                  </a:extLst>
                </a:gridCol>
                <a:gridCol w="1885950">
                  <a:extLst>
                    <a:ext uri="{9D8B030D-6E8A-4147-A177-3AD203B41FA5}">
                      <a16:colId xmlns:a16="http://schemas.microsoft.com/office/drawing/2014/main" val="941650886"/>
                    </a:ext>
                  </a:extLst>
                </a:gridCol>
                <a:gridCol w="2151024">
                  <a:extLst>
                    <a:ext uri="{9D8B030D-6E8A-4147-A177-3AD203B41FA5}">
                      <a16:colId xmlns:a16="http://schemas.microsoft.com/office/drawing/2014/main" val="2704711080"/>
                    </a:ext>
                  </a:extLst>
                </a:gridCol>
              </a:tblGrid>
              <a:tr h="478169">
                <a:tc>
                  <a:txBody>
                    <a:bodyPr/>
                    <a:lstStyle/>
                    <a:p>
                      <a:pPr algn="ctr"/>
                      <a:r>
                        <a:rPr lang="en-IE" sz="2000" b="1" dirty="0">
                          <a:solidFill>
                            <a:schemeClr val="bg1"/>
                          </a:solidFill>
                        </a:rPr>
                        <a:t>Staðarvalkostur </a:t>
                      </a:r>
                      <a:endParaRPr lang="en-IE" sz="2000" dirty="0">
                        <a:solidFill>
                          <a:schemeClr val="bg1"/>
                        </a:solidFill>
                      </a:endParaRP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B7F81"/>
                    </a:solidFill>
                  </a:tcPr>
                </a:tc>
                <a:tc>
                  <a:txBody>
                    <a:bodyPr/>
                    <a:lstStyle/>
                    <a:p>
                      <a:pPr algn="ctr"/>
                      <a:r>
                        <a:rPr lang="en-IE" sz="2000" b="1" dirty="0">
                          <a:solidFill>
                            <a:schemeClr val="bg1"/>
                          </a:solidFill>
                        </a:rPr>
                        <a:t>Skipulagt fyrir ferðaþjónustu?</a:t>
                      </a:r>
                      <a:endParaRPr lang="en-IE" sz="2000" dirty="0">
                        <a:solidFill>
                          <a:schemeClr val="bg1"/>
                        </a:solidFill>
                      </a:endParaRP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B7F81"/>
                    </a:solidFill>
                  </a:tcPr>
                </a:tc>
                <a:tc>
                  <a:txBody>
                    <a:bodyPr/>
                    <a:lstStyle/>
                    <a:p>
                      <a:pPr algn="ctr"/>
                      <a:r>
                        <a:rPr lang="en-IE" sz="2000" b="1" dirty="0">
                          <a:solidFill>
                            <a:schemeClr val="bg1"/>
                          </a:solidFill>
                        </a:rPr>
                        <a:t>Þjónustulagnir í nágrenninu? </a:t>
                      </a:r>
                      <a:endParaRPr lang="en-IE" sz="2000" dirty="0">
                        <a:solidFill>
                          <a:schemeClr val="bg1"/>
                        </a:solidFill>
                      </a:endParaRP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B7F81"/>
                    </a:solidFill>
                  </a:tcPr>
                </a:tc>
                <a:tc>
                  <a:txBody>
                    <a:bodyPr/>
                    <a:lstStyle/>
                    <a:p>
                      <a:pPr algn="ctr"/>
                      <a:r>
                        <a:rPr lang="en-IE" sz="2000" b="1" dirty="0">
                          <a:solidFill>
                            <a:schemeClr val="bg1"/>
                          </a:solidFill>
                        </a:rPr>
                        <a:t>Áhættur í skipulagi </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B7F81"/>
                    </a:solidFill>
                  </a:tcPr>
                </a:tc>
                <a:tc>
                  <a:txBody>
                    <a:bodyPr/>
                    <a:lstStyle/>
                    <a:p>
                      <a:pPr algn="ctr"/>
                      <a:r>
                        <a:rPr lang="en-IE" sz="2000" b="1" dirty="0">
                          <a:solidFill>
                            <a:schemeClr val="bg1"/>
                          </a:solidFill>
                        </a:rPr>
                        <a:t>Áætlaður kostnaður við skipulagningu (€)</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B7F81"/>
                    </a:solidFill>
                  </a:tcPr>
                </a:tc>
                <a:tc>
                  <a:txBody>
                    <a:bodyPr/>
                    <a:lstStyle/>
                    <a:p>
                      <a:pPr algn="ctr"/>
                      <a:r>
                        <a:rPr lang="en-IE" sz="2000" b="1" dirty="0">
                          <a:solidFill>
                            <a:schemeClr val="bg1"/>
                          </a:solidFill>
                        </a:rPr>
                        <a:t>Athugasemdir </a:t>
                      </a:r>
                      <a:endParaRPr lang="en-IE" sz="2000" dirty="0">
                        <a:solidFill>
                          <a:schemeClr val="bg1"/>
                        </a:solidFill>
                      </a:endParaRP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B7F81"/>
                    </a:solidFill>
                  </a:tcPr>
                </a:tc>
                <a:extLst>
                  <a:ext uri="{0D108BD9-81ED-4DB2-BD59-A6C34878D82A}">
                    <a16:rowId xmlns:a16="http://schemas.microsoft.com/office/drawing/2014/main" val="612961301"/>
                  </a:ext>
                </a:extLst>
              </a:tr>
              <a:tr h="478169">
                <a:tc>
                  <a:txBody>
                    <a:bodyPr/>
                    <a:lstStyle/>
                    <a:p>
                      <a:r>
                        <a:rPr lang="en-US" sz="2000" dirty="0">
                          <a:solidFill>
                            <a:srgbClr val="494949"/>
                          </a:solidFill>
                        </a:rPr>
                        <a:t>Staður A</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000" dirty="0">
                          <a:solidFill>
                            <a:srgbClr val="494949"/>
                          </a:solidFill>
                        </a:rPr>
                        <a:t>Nei</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000" dirty="0">
                          <a:solidFill>
                            <a:srgbClr val="494949"/>
                          </a:solidFill>
                        </a:rPr>
                        <a:t>500 m frá lóðinni</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000" dirty="0">
                          <a:solidFill>
                            <a:srgbClr val="494949"/>
                          </a:solidFill>
                        </a:rPr>
                        <a:t> Hár (Natura 2000)</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000" dirty="0">
                          <a:solidFill>
                            <a:srgbClr val="494949"/>
                          </a:solidFill>
                        </a:rPr>
                        <a:t> 12.000 € </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000" dirty="0">
                          <a:solidFill>
                            <a:srgbClr val="494949"/>
                          </a:solidFill>
                        </a:rPr>
                        <a:t>Gæti þurft breytingu á nýtingu </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82638561"/>
                  </a:ext>
                </a:extLst>
              </a:tr>
              <a:tr h="47816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solidFill>
                            <a:srgbClr val="494949"/>
                          </a:solidFill>
                        </a:rPr>
                        <a:t>Staður B</a:t>
                      </a:r>
                    </a:p>
                    <a:p>
                      <a:endParaRPr lang="en-US" sz="2000" dirty="0">
                        <a:solidFill>
                          <a:srgbClr val="494949"/>
                        </a:solidFill>
                      </a:endParaRP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000" dirty="0">
                          <a:solidFill>
                            <a:srgbClr val="494949"/>
                          </a:solidFill>
                        </a:rPr>
                        <a:t>Já </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000" dirty="0">
                          <a:solidFill>
                            <a:srgbClr val="494949"/>
                          </a:solidFill>
                        </a:rPr>
                        <a:t>Á staðnum</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000" dirty="0">
                          <a:solidFill>
                            <a:srgbClr val="494949"/>
                          </a:solidFill>
                        </a:rPr>
                        <a:t>Lágt</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000" dirty="0">
                          <a:solidFill>
                            <a:srgbClr val="494949"/>
                          </a:solidFill>
                        </a:rPr>
                        <a:t>€6,000 </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000" dirty="0">
                          <a:solidFill>
                            <a:srgbClr val="494949"/>
                          </a:solidFill>
                        </a:rPr>
                        <a:t>Kjörinn fyrir stigvaxandi vöxt</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8835682"/>
                  </a:ext>
                </a:extLst>
              </a:tr>
              <a:tr h="47816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solidFill>
                            <a:srgbClr val="494949"/>
                          </a:solidFill>
                        </a:rPr>
                        <a:t>Staður C</a:t>
                      </a:r>
                    </a:p>
                    <a:p>
                      <a:endParaRPr lang="en-US" sz="2000" dirty="0">
                        <a:solidFill>
                          <a:srgbClr val="494949"/>
                        </a:solidFill>
                      </a:endParaRP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000" dirty="0">
                          <a:solidFill>
                            <a:srgbClr val="494949"/>
                          </a:solidFill>
                        </a:rPr>
                        <a:t>Takmarkað (landbúnaður)</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IE" sz="2000" dirty="0">
                          <a:solidFill>
                            <a:srgbClr val="494949"/>
                          </a:solidFill>
                        </a:rPr>
                        <a:t>Nálægð við aðalvegi</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IE" sz="2000" dirty="0">
                          <a:solidFill>
                            <a:srgbClr val="494949"/>
                          </a:solidFill>
                        </a:rPr>
                        <a:t>Miðlungs </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IE" sz="2000" dirty="0">
                          <a:solidFill>
                            <a:srgbClr val="494949"/>
                          </a:solidFill>
                        </a:rPr>
                        <a:t>€8,000 </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000" dirty="0">
                          <a:solidFill>
                            <a:srgbClr val="494949"/>
                          </a:solidFill>
                        </a:rPr>
                        <a:t>Góð staðsetning, lagaleg yfirferð</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54010233"/>
                  </a:ext>
                </a:extLst>
              </a:tr>
            </a:tbl>
          </a:graphicData>
        </a:graphic>
      </p:graphicFrame>
    </p:spTree>
    <p:extLst>
      <p:ext uri="{BB962C8B-B14F-4D97-AF65-F5344CB8AC3E}">
        <p14:creationId xmlns:p14="http://schemas.microsoft.com/office/powerpoint/2010/main" val="37715178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75F87B-0855-DEA8-1E40-7C7DDDEF8ADD}"/>
            </a:ext>
          </a:extLst>
        </p:cNvPr>
        <p:cNvGrpSpPr/>
        <p:nvPr/>
      </p:nvGrpSpPr>
      <p:grpSpPr>
        <a:xfrm>
          <a:off x="0" y="0"/>
          <a:ext cx="0" cy="0"/>
          <a:chOff x="0" y="0"/>
          <a:chExt cx="0" cy="0"/>
        </a:xfrm>
      </p:grpSpPr>
      <p:sp>
        <p:nvSpPr>
          <p:cNvPr id="29" name="Freeform 28">
            <a:extLst>
              <a:ext uri="{FF2B5EF4-FFF2-40B4-BE49-F238E27FC236}">
                <a16:creationId xmlns:a16="http://schemas.microsoft.com/office/drawing/2014/main" id="{DFC4511B-D127-CC46-67A5-F01C8C53379B}"/>
              </a:ext>
            </a:extLst>
          </p:cNvPr>
          <p:cNvSpPr/>
          <p:nvPr/>
        </p:nvSpPr>
        <p:spPr>
          <a:xfrm>
            <a:off x="-15514" y="268990"/>
            <a:ext cx="9016639"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E96751"/>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6" name="Text Placeholder 5">
            <a:extLst>
              <a:ext uri="{FF2B5EF4-FFF2-40B4-BE49-F238E27FC236}">
                <a16:creationId xmlns:a16="http://schemas.microsoft.com/office/drawing/2014/main" id="{510A965B-E255-B63D-D902-7544233F0976}"/>
              </a:ext>
            </a:extLst>
          </p:cNvPr>
          <p:cNvSpPr>
            <a:spLocks noGrp="1"/>
          </p:cNvSpPr>
          <p:nvPr>
            <p:ph type="body" sz="quarter" idx="27"/>
          </p:nvPr>
        </p:nvSpPr>
        <p:spPr>
          <a:xfrm>
            <a:off x="849241" y="383586"/>
            <a:ext cx="7894709" cy="720752"/>
          </a:xfrm>
        </p:spPr>
        <p:txBody>
          <a:bodyPr/>
          <a:lstStyle/>
          <a:p>
            <a:r>
              <a:rPr lang="en-US" sz="2400" b="1" dirty="0">
                <a:solidFill>
                  <a:schemeClr val="bg1"/>
                </a:solidFill>
              </a:rPr>
              <a:t>Hagnýt æfing: </a:t>
            </a:r>
            <a:r>
              <a:rPr lang="en-US" sz="2400" b="0" dirty="0">
                <a:solidFill>
                  <a:schemeClr val="bg1"/>
                </a:solidFill>
              </a:rPr>
              <a:t>Að taka tillit til falinna kostnaðarliða (þjónustugjöld, aðgangseyrir, gjöld)</a:t>
            </a:r>
          </a:p>
        </p:txBody>
      </p:sp>
      <p:sp>
        <p:nvSpPr>
          <p:cNvPr id="8" name="Text Placeholder 1">
            <a:extLst>
              <a:ext uri="{FF2B5EF4-FFF2-40B4-BE49-F238E27FC236}">
                <a16:creationId xmlns:a16="http://schemas.microsoft.com/office/drawing/2014/main" id="{548FECB7-7513-E246-1FB5-55E81BDB8F5B}"/>
              </a:ext>
            </a:extLst>
          </p:cNvPr>
          <p:cNvSpPr txBox="1">
            <a:spLocks/>
          </p:cNvSpPr>
          <p:nvPr/>
        </p:nvSpPr>
        <p:spPr>
          <a:xfrm>
            <a:off x="849241" y="2956568"/>
            <a:ext cx="10696575" cy="2635608"/>
          </a:xfrm>
          <a:prstGeom prst="rect">
            <a:avLst/>
          </a:prstGeom>
          <a:noFill/>
        </p:spPr>
        <p:txBody>
          <a:bodyPr anchor="ctr">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IE" sz="2200" b="1" dirty="0">
                <a:solidFill>
                  <a:srgbClr val="494949"/>
                </a:solidFill>
              </a:rPr>
              <a:t>Æfing: </a:t>
            </a:r>
            <a:r>
              <a:rPr lang="en-IE" sz="2200" dirty="0">
                <a:solidFill>
                  <a:srgbClr val="494949"/>
                </a:solidFill>
              </a:rPr>
              <a:t>Búðu til spá um falinn kostnað sem innifelur innviði, orkukerfi, úrgangsmál, ráðgjafargjöld og skattskyldur.</a:t>
            </a:r>
          </a:p>
          <a:p>
            <a:pPr algn="l"/>
            <a:r>
              <a:rPr lang="en-IE" sz="2200" b="1" dirty="0">
                <a:solidFill>
                  <a:srgbClr val="494949"/>
                </a:solidFill>
              </a:rPr>
              <a:t>Raunverulegt dæmi: </a:t>
            </a:r>
            <a:r>
              <a:rPr lang="en-IE" sz="2200" dirty="0">
                <a:solidFill>
                  <a:srgbClr val="494949"/>
                </a:solidFill>
              </a:rPr>
              <a:t>Í Hollandi eyddi smástaðarverkefnið </a:t>
            </a:r>
            <a:r>
              <a:rPr lang="en-IE" sz="2200" i="1" dirty="0">
                <a:solidFill>
                  <a:srgbClr val="494949"/>
                </a:solidFill>
              </a:rPr>
              <a:t>Soof Retreats </a:t>
            </a:r>
            <a:r>
              <a:rPr lang="en-IE" sz="2200" dirty="0">
                <a:solidFill>
                  <a:srgbClr val="494949"/>
                </a:solidFill>
              </a:rPr>
              <a:t>yfir 100.000 evrum í neðanjarðarlagnir og sjálfstæða fráveitu fyrir fimm eininga uppsetningu vegna ströngra umhverfiskröfur.</a:t>
            </a:r>
          </a:p>
          <a:p>
            <a:pPr algn="l"/>
            <a:r>
              <a:rPr lang="en-IE" sz="2200" b="1" dirty="0">
                <a:solidFill>
                  <a:srgbClr val="494949"/>
                </a:solidFill>
              </a:rPr>
              <a:t>Ábending um kostnaðaráætlun:</a:t>
            </a:r>
            <a:endParaRPr lang="en-IE" sz="2200" dirty="0">
              <a:solidFill>
                <a:srgbClr val="494949"/>
              </a:solidFill>
            </a:endParaRPr>
          </a:p>
          <a:p>
            <a:pPr algn="l"/>
            <a:r>
              <a:rPr lang="en-IE" sz="2200" dirty="0">
                <a:solidFill>
                  <a:srgbClr val="494949"/>
                </a:solidFill>
              </a:rPr>
              <a:t>Sorpíla: €7,000–€15,000</a:t>
            </a:r>
          </a:p>
          <a:p>
            <a:pPr algn="l"/>
            <a:r>
              <a:rPr lang="en-IE" sz="2200" dirty="0">
                <a:solidFill>
                  <a:srgbClr val="494949"/>
                </a:solidFill>
              </a:rPr>
              <a:t>Aðkomuleið: €10,000–€40,000 (fer eftir landslagi)</a:t>
            </a:r>
          </a:p>
          <a:p>
            <a:pPr algn="l"/>
            <a:r>
              <a:rPr lang="en-IE" sz="2200" dirty="0">
                <a:solidFill>
                  <a:srgbClr val="494949"/>
                </a:solidFill>
              </a:rPr>
              <a:t>Ráðgjafi/lögfræði: €2,000–€5,000</a:t>
            </a:r>
          </a:p>
          <a:p>
            <a:pPr algn="l"/>
            <a:r>
              <a:rPr lang="en-IE" sz="2200" dirty="0">
                <a:solidFill>
                  <a:srgbClr val="494949"/>
                </a:solidFill>
              </a:rPr>
              <a:t>EIA/leyfi: €2,000–€10,000</a:t>
            </a:r>
          </a:p>
          <a:p>
            <a:pPr algn="l"/>
            <a:r>
              <a:rPr lang="en-IE" sz="2200" dirty="0">
                <a:solidFill>
                  <a:srgbClr val="494949"/>
                </a:solidFill>
              </a:rPr>
              <a:t>VSK af uppsetningarkostnaði (þar sem við á): 20–25%</a:t>
            </a:r>
          </a:p>
          <a:p>
            <a:pPr algn="l"/>
            <a:r>
              <a:rPr lang="en-IE" sz="2200" b="1" dirty="0">
                <a:solidFill>
                  <a:srgbClr val="494949"/>
                </a:solidFill>
              </a:rPr>
              <a:t>Athugið: Sýnissniðmát á næstu glósu</a:t>
            </a:r>
          </a:p>
          <a:p>
            <a:pPr marL="342900" indent="-342900" algn="l">
              <a:buFont typeface="Wingdings" panose="05000000000000000000" pitchFamily="2" charset="2"/>
              <a:buChar char="q"/>
            </a:pPr>
            <a:endParaRPr lang="en-US" sz="2200" dirty="0">
              <a:solidFill>
                <a:srgbClr val="494949"/>
              </a:solidFill>
            </a:endParaRPr>
          </a:p>
          <a:p>
            <a:pPr algn="l"/>
            <a:endParaRPr lang="en-US" sz="2200" dirty="0">
              <a:solidFill>
                <a:srgbClr val="494949"/>
              </a:solidFill>
            </a:endParaRPr>
          </a:p>
        </p:txBody>
      </p:sp>
      <p:pic>
        <p:nvPicPr>
          <p:cNvPr id="10" name="Graphic 9" descr="Signature with solid fill">
            <a:extLst>
              <a:ext uri="{FF2B5EF4-FFF2-40B4-BE49-F238E27FC236}">
                <a16:creationId xmlns:a16="http://schemas.microsoft.com/office/drawing/2014/main" id="{8B1584AE-FAF2-CF92-6E7E-E3F0169725D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236167"/>
            <a:ext cx="914400" cy="914400"/>
          </a:xfrm>
          <a:prstGeom prst="rect">
            <a:avLst/>
          </a:prstGeom>
        </p:spPr>
      </p:pic>
    </p:spTree>
    <p:extLst>
      <p:ext uri="{BB962C8B-B14F-4D97-AF65-F5344CB8AC3E}">
        <p14:creationId xmlns:p14="http://schemas.microsoft.com/office/powerpoint/2010/main" val="236581948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456E6A-D964-0B31-8CD6-8682FC9AABFA}"/>
            </a:ext>
          </a:extLst>
        </p:cNvPr>
        <p:cNvGrpSpPr/>
        <p:nvPr/>
      </p:nvGrpSpPr>
      <p:grpSpPr>
        <a:xfrm>
          <a:off x="0" y="0"/>
          <a:ext cx="0" cy="0"/>
          <a:chOff x="0" y="0"/>
          <a:chExt cx="0" cy="0"/>
        </a:xfrm>
      </p:grpSpPr>
      <p:sp>
        <p:nvSpPr>
          <p:cNvPr id="29" name="Freeform 28">
            <a:extLst>
              <a:ext uri="{FF2B5EF4-FFF2-40B4-BE49-F238E27FC236}">
                <a16:creationId xmlns:a16="http://schemas.microsoft.com/office/drawing/2014/main" id="{10C7C4A0-2073-97BC-F454-916D1A808118}"/>
              </a:ext>
            </a:extLst>
          </p:cNvPr>
          <p:cNvSpPr/>
          <p:nvPr/>
        </p:nvSpPr>
        <p:spPr>
          <a:xfrm>
            <a:off x="-15514" y="268990"/>
            <a:ext cx="9016639"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E96751"/>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6" name="Text Placeholder 5">
            <a:extLst>
              <a:ext uri="{FF2B5EF4-FFF2-40B4-BE49-F238E27FC236}">
                <a16:creationId xmlns:a16="http://schemas.microsoft.com/office/drawing/2014/main" id="{80E13B4D-388C-2331-E4B1-B94D156A71C4}"/>
              </a:ext>
            </a:extLst>
          </p:cNvPr>
          <p:cNvSpPr>
            <a:spLocks noGrp="1"/>
          </p:cNvSpPr>
          <p:nvPr>
            <p:ph type="body" sz="quarter" idx="27"/>
          </p:nvPr>
        </p:nvSpPr>
        <p:spPr>
          <a:xfrm>
            <a:off x="849241" y="383586"/>
            <a:ext cx="7894709" cy="720752"/>
          </a:xfrm>
        </p:spPr>
        <p:txBody>
          <a:bodyPr/>
          <a:lstStyle/>
          <a:p>
            <a:r>
              <a:rPr lang="en-US" sz="2400" b="1" dirty="0">
                <a:solidFill>
                  <a:schemeClr val="bg1"/>
                </a:solidFill>
              </a:rPr>
              <a:t>Hagnýt æfing: </a:t>
            </a:r>
            <a:r>
              <a:rPr lang="en-US" sz="2400" b="0" dirty="0">
                <a:solidFill>
                  <a:schemeClr val="bg1"/>
                </a:solidFill>
              </a:rPr>
              <a:t>Að taka tillit til falinna kostnaðarliða (þjónustugjöld, aðgangur, gjöld)</a:t>
            </a:r>
          </a:p>
        </p:txBody>
      </p:sp>
      <p:pic>
        <p:nvPicPr>
          <p:cNvPr id="10" name="Graphic 9" descr="Signature with solid fill">
            <a:extLst>
              <a:ext uri="{FF2B5EF4-FFF2-40B4-BE49-F238E27FC236}">
                <a16:creationId xmlns:a16="http://schemas.microsoft.com/office/drawing/2014/main" id="{C270A9B0-A24A-9FBA-356C-C1109545E0E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236167"/>
            <a:ext cx="914400" cy="914400"/>
          </a:xfrm>
          <a:prstGeom prst="rect">
            <a:avLst/>
          </a:prstGeom>
        </p:spPr>
      </p:pic>
      <p:graphicFrame>
        <p:nvGraphicFramePr>
          <p:cNvPr id="2" name="Table 1">
            <a:extLst>
              <a:ext uri="{FF2B5EF4-FFF2-40B4-BE49-F238E27FC236}">
                <a16:creationId xmlns:a16="http://schemas.microsoft.com/office/drawing/2014/main" id="{429B90B5-65D6-8742-718E-56C84C0EC50C}"/>
              </a:ext>
            </a:extLst>
          </p:cNvPr>
          <p:cNvGraphicFramePr>
            <a:graphicFrameLocks noGrp="1"/>
          </p:cNvGraphicFramePr>
          <p:nvPr>
            <p:extLst>
              <p:ext uri="{D42A27DB-BD31-4B8C-83A1-F6EECF244321}">
                <p14:modId xmlns:p14="http://schemas.microsoft.com/office/powerpoint/2010/main" val="662079390"/>
              </p:ext>
            </p:extLst>
          </p:nvPr>
        </p:nvGraphicFramePr>
        <p:xfrm>
          <a:off x="344526" y="1727983"/>
          <a:ext cx="11201290" cy="3048261"/>
        </p:xfrm>
        <a:graphic>
          <a:graphicData uri="http://schemas.openxmlformats.org/drawingml/2006/table">
            <a:tbl>
              <a:tblPr/>
              <a:tblGrid>
                <a:gridCol w="2602740">
                  <a:extLst>
                    <a:ext uri="{9D8B030D-6E8A-4147-A177-3AD203B41FA5}">
                      <a16:colId xmlns:a16="http://schemas.microsoft.com/office/drawing/2014/main" val="377391700"/>
                    </a:ext>
                  </a:extLst>
                </a:gridCol>
                <a:gridCol w="4825134">
                  <a:extLst>
                    <a:ext uri="{9D8B030D-6E8A-4147-A177-3AD203B41FA5}">
                      <a16:colId xmlns:a16="http://schemas.microsoft.com/office/drawing/2014/main" val="2884507378"/>
                    </a:ext>
                  </a:extLst>
                </a:gridCol>
                <a:gridCol w="3773416">
                  <a:extLst>
                    <a:ext uri="{9D8B030D-6E8A-4147-A177-3AD203B41FA5}">
                      <a16:colId xmlns:a16="http://schemas.microsoft.com/office/drawing/2014/main" val="352796901"/>
                    </a:ext>
                  </a:extLst>
                </a:gridCol>
              </a:tblGrid>
              <a:tr h="478169">
                <a:tc>
                  <a:txBody>
                    <a:bodyPr/>
                    <a:lstStyle/>
                    <a:p>
                      <a:pPr algn="ctr"/>
                      <a:r>
                        <a:rPr lang="en-IE" sz="2000" b="1" dirty="0">
                          <a:solidFill>
                            <a:schemeClr val="bg1"/>
                          </a:solidFill>
                        </a:rPr>
                        <a:t>Kostnaðarliður </a:t>
                      </a:r>
                      <a:endParaRPr lang="en-IE" sz="2000" dirty="0">
                        <a:solidFill>
                          <a:schemeClr val="bg1"/>
                        </a:solidFill>
                      </a:endParaRP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B7F81"/>
                    </a:solidFill>
                  </a:tcPr>
                </a:tc>
                <a:tc>
                  <a:txBody>
                    <a:bodyPr/>
                    <a:lstStyle/>
                    <a:p>
                      <a:pPr algn="ctr"/>
                      <a:r>
                        <a:rPr lang="en-IE" sz="2000" b="1" dirty="0">
                          <a:solidFill>
                            <a:schemeClr val="bg1"/>
                          </a:solidFill>
                        </a:rPr>
                        <a:t>Áætlun (€)</a:t>
                      </a:r>
                      <a:endParaRPr lang="en-IE" sz="2000" dirty="0">
                        <a:solidFill>
                          <a:schemeClr val="bg1"/>
                        </a:solidFill>
                      </a:endParaRP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B7F81"/>
                    </a:solidFill>
                  </a:tcPr>
                </a:tc>
                <a:tc>
                  <a:txBody>
                    <a:bodyPr/>
                    <a:lstStyle/>
                    <a:p>
                      <a:pPr algn="ctr"/>
                      <a:r>
                        <a:rPr lang="en-IE" sz="2000" b="1" dirty="0">
                          <a:solidFill>
                            <a:schemeClr val="bg1"/>
                          </a:solidFill>
                        </a:rPr>
                        <a:t>Athugasemdir </a:t>
                      </a:r>
                      <a:endParaRPr lang="en-IE" sz="2000" dirty="0">
                        <a:solidFill>
                          <a:schemeClr val="bg1"/>
                        </a:solidFill>
                      </a:endParaRP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B7F81"/>
                    </a:solidFill>
                  </a:tcPr>
                </a:tc>
                <a:extLst>
                  <a:ext uri="{0D108BD9-81ED-4DB2-BD59-A6C34878D82A}">
                    <a16:rowId xmlns:a16="http://schemas.microsoft.com/office/drawing/2014/main" val="612961301"/>
                  </a:ext>
                </a:extLst>
              </a:tr>
              <a:tr h="47816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solidFill>
                            <a:srgbClr val="494949"/>
                          </a:solidFill>
                        </a:rPr>
                        <a:t>Hreinsistöð</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000" dirty="0">
                          <a:solidFill>
                            <a:srgbClr val="494949"/>
                          </a:solidFill>
                        </a:rPr>
                        <a:t>€9,000 </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solidFill>
                            <a:srgbClr val="494949"/>
                          </a:solidFill>
                        </a:rPr>
                        <a:t>5 eininga vistvænt svæði </a:t>
                      </a:r>
                      <a:endParaRPr lang="en-IE" sz="2000" dirty="0">
                        <a:solidFill>
                          <a:srgbClr val="494949"/>
                        </a:solidFill>
                      </a:endParaRPr>
                    </a:p>
                    <a:p>
                      <a:endParaRPr lang="en-US" sz="2000" dirty="0">
                        <a:solidFill>
                          <a:srgbClr val="494949"/>
                        </a:solidFill>
                      </a:endParaRP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631721091"/>
                  </a:ext>
                </a:extLst>
              </a:tr>
              <a:tr h="47816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solidFill>
                            <a:srgbClr val="494949"/>
                          </a:solidFill>
                        </a:rPr>
                        <a:t>Vegjöfnun </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000" dirty="0">
                          <a:solidFill>
                            <a:srgbClr val="494949"/>
                          </a:solidFill>
                        </a:rPr>
                        <a:t>€18,000 </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000" dirty="0">
                          <a:solidFill>
                            <a:srgbClr val="494949"/>
                          </a:solidFill>
                        </a:rPr>
                        <a:t>250 m malarvegur, sveitarlækur </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8835682"/>
                  </a:ext>
                </a:extLst>
              </a:tr>
              <a:tr h="47816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solidFill>
                            <a:srgbClr val="494949"/>
                          </a:solidFill>
                        </a:rPr>
                        <a:t>Skipulagsráðgjafi </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000" dirty="0">
                          <a:solidFill>
                            <a:srgbClr val="494949"/>
                          </a:solidFill>
                        </a:rPr>
                        <a:t>€3,000 </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000" dirty="0">
                          <a:solidFill>
                            <a:srgbClr val="494949"/>
                          </a:solidFill>
                        </a:rPr>
                        <a:t>Innifelur umsókn og teikningar </a:t>
                      </a:r>
                      <a:endParaRPr lang="en-IE" sz="2000" dirty="0">
                        <a:solidFill>
                          <a:srgbClr val="494949"/>
                        </a:solidFill>
                      </a:endParaRP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54010233"/>
                  </a:ext>
                </a:extLst>
              </a:tr>
              <a:tr h="47816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solidFill>
                            <a:srgbClr val="494949"/>
                          </a:solidFill>
                        </a:rPr>
                        <a:t>Umhverfismat </a:t>
                      </a:r>
                      <a:endParaRPr lang="en-IE" sz="2000" dirty="0">
                        <a:solidFill>
                          <a:srgbClr val="494949"/>
                        </a:solidFill>
                      </a:endParaRP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000" dirty="0">
                          <a:solidFill>
                            <a:srgbClr val="494949"/>
                          </a:solidFill>
                        </a:rPr>
                        <a:t>€4,000 </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000" dirty="0">
                          <a:solidFill>
                            <a:srgbClr val="494949"/>
                          </a:solidFill>
                        </a:rPr>
                        <a:t>Krafist í Natura 2000 svæðum </a:t>
                      </a:r>
                      <a:endParaRPr lang="en-IE" sz="2000" dirty="0">
                        <a:solidFill>
                          <a:srgbClr val="494949"/>
                        </a:solidFill>
                      </a:endParaRP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77093068"/>
                  </a:ext>
                </a:extLst>
              </a:tr>
              <a:tr h="47816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solidFill>
                            <a:srgbClr val="494949"/>
                          </a:solidFill>
                        </a:rPr>
                        <a:t>VSK (áætlað 23%) </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000" dirty="0">
                          <a:solidFill>
                            <a:srgbClr val="494949"/>
                          </a:solidFill>
                        </a:rPr>
                        <a:t>€25,000 </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000" dirty="0">
                          <a:solidFill>
                            <a:srgbClr val="494949"/>
                          </a:solidFill>
                        </a:rPr>
                        <a:t>Á öllum stofnreikningum </a:t>
                      </a:r>
                      <a:endParaRPr lang="en-IE" sz="2000" dirty="0">
                        <a:solidFill>
                          <a:srgbClr val="494949"/>
                        </a:solidFill>
                      </a:endParaRP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304318470"/>
                  </a:ext>
                </a:extLst>
              </a:tr>
            </a:tbl>
          </a:graphicData>
        </a:graphic>
      </p:graphicFrame>
    </p:spTree>
    <p:extLst>
      <p:ext uri="{BB962C8B-B14F-4D97-AF65-F5344CB8AC3E}">
        <p14:creationId xmlns:p14="http://schemas.microsoft.com/office/powerpoint/2010/main" val="58391941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EBDD76-C610-747D-9B8E-17CC0595AEB5}"/>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16DFC997-CC47-9E57-0789-99088AC66CBC}"/>
              </a:ext>
            </a:extLst>
          </p:cNvPr>
          <p:cNvSpPr>
            <a:spLocks noGrp="1"/>
          </p:cNvSpPr>
          <p:nvPr>
            <p:ph type="body" sz="quarter" idx="4294967295"/>
          </p:nvPr>
        </p:nvSpPr>
        <p:spPr>
          <a:xfrm>
            <a:off x="8066939" y="5684254"/>
            <a:ext cx="3559050" cy="380803"/>
          </a:xfrm>
          <a:prstGeom prst="rect">
            <a:avLst/>
          </a:prstGeom>
        </p:spPr>
        <p:txBody>
          <a:bodyPr/>
          <a:lstStyle/>
          <a:p>
            <a:endParaRPr lang="en-US" dirty="0"/>
          </a:p>
        </p:txBody>
      </p:sp>
      <p:sp>
        <p:nvSpPr>
          <p:cNvPr id="3" name="Slide Number Placeholder 5">
            <a:extLst>
              <a:ext uri="{FF2B5EF4-FFF2-40B4-BE49-F238E27FC236}">
                <a16:creationId xmlns:a16="http://schemas.microsoft.com/office/drawing/2014/main" id="{F3B3F9C2-A10F-7543-FE19-826FD9910DB4}"/>
              </a:ext>
            </a:extLst>
          </p:cNvPr>
          <p:cNvSpPr>
            <a:spLocks noGrp="1"/>
          </p:cNvSpPr>
          <p:nvPr>
            <p:ph type="sldNum" sz="quarter" idx="4"/>
          </p:nvPr>
        </p:nvSpPr>
        <p:spPr>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33</a:t>
            </a:fld>
            <a:endParaRPr lang="fr-CA" dirty="0"/>
          </a:p>
        </p:txBody>
      </p:sp>
      <p:sp>
        <p:nvSpPr>
          <p:cNvPr id="4" name="Text Placeholder 3">
            <a:extLst>
              <a:ext uri="{FF2B5EF4-FFF2-40B4-BE49-F238E27FC236}">
                <a16:creationId xmlns:a16="http://schemas.microsoft.com/office/drawing/2014/main" id="{47A0BF1B-7580-1051-4C68-4CAA96828822}"/>
              </a:ext>
            </a:extLst>
          </p:cNvPr>
          <p:cNvSpPr>
            <a:spLocks noGrp="1"/>
          </p:cNvSpPr>
          <p:nvPr>
            <p:ph type="body" sz="quarter" idx="18"/>
          </p:nvPr>
        </p:nvSpPr>
        <p:spPr>
          <a:xfrm>
            <a:off x="370122" y="2005416"/>
            <a:ext cx="7292429" cy="3499183"/>
          </a:xfrm>
          <a:prstGeom prst="rect">
            <a:avLst/>
          </a:prstGeom>
        </p:spPr>
        <p:txBody>
          <a:bodyPr/>
          <a:lstStyle/>
          <a:p>
            <a:pPr marL="342900" indent="-342900">
              <a:spcAft>
                <a:spcPts val="600"/>
              </a:spcAft>
              <a:buFont typeface="Wingdings" panose="05000000000000000000" pitchFamily="2" charset="2"/>
              <a:buChar char="v"/>
            </a:pPr>
            <a:r>
              <a:rPr lang="en-US" sz="2000" b="1" dirty="0">
                <a:solidFill>
                  <a:srgbClr val="459597"/>
                </a:solidFill>
              </a:rPr>
              <a:t>Markaðsinssýn til að móta fjárhagsáætlun </a:t>
            </a:r>
          </a:p>
          <a:p>
            <a:pPr indent="0">
              <a:spcAft>
                <a:spcPts val="600"/>
              </a:spcAft>
            </a:pPr>
            <a:r>
              <a:rPr lang="en-US" sz="2000" dirty="0">
                <a:solidFill>
                  <a:srgbClr val="414141"/>
                </a:solidFill>
              </a:rPr>
              <a:t>Skilja núverandi þróun í vistferðamennsku og tilheyrandi kostnað, grænar byggingaraðferðir og hringrásarhagkerfismódel. </a:t>
            </a:r>
            <a:r>
              <a:rPr lang="en-US" sz="2000" b="1" dirty="0">
                <a:solidFill>
                  <a:srgbClr val="EC7C69"/>
                </a:solidFill>
              </a:rPr>
              <a:t>Dæmi: </a:t>
            </a:r>
            <a:r>
              <a:rPr lang="en-US" sz="2000" dirty="0">
                <a:solidFill>
                  <a:srgbClr val="414141"/>
                </a:solidFill>
              </a:rPr>
              <a:t>Ef kostnaður við vistvottað efni eða uppsetningu sólarorkukerfa hækkar, geta nemendur tekið það með í fjárhagsáætlunarsniðmátin sín.</a:t>
            </a:r>
          </a:p>
          <a:p>
            <a:pPr marL="342900" indent="-342900">
              <a:spcAft>
                <a:spcPts val="600"/>
              </a:spcAft>
              <a:buFont typeface="Wingdings" panose="05000000000000000000" pitchFamily="2" charset="2"/>
              <a:buChar char="v"/>
            </a:pPr>
            <a:r>
              <a:rPr lang="en-US" sz="2000" b="1" dirty="0">
                <a:solidFill>
                  <a:srgbClr val="459597"/>
                </a:solidFill>
              </a:rPr>
              <a:t>Greindu fjármögnunartækifæri og strauma</a:t>
            </a:r>
          </a:p>
          <a:p>
            <a:pPr indent="0">
              <a:spcAft>
                <a:spcPts val="600"/>
              </a:spcAft>
            </a:pPr>
            <a:r>
              <a:rPr lang="en-US" sz="2000" dirty="0">
                <a:solidFill>
                  <a:srgbClr val="414141"/>
                </a:solidFill>
              </a:rPr>
              <a:t>Uppgötvaðu sjóði sem samræmast ESG (umhverfis-, félags- og stjórnarháttum), B Corp-vottanir eða grænar fjárfestingartækifæri. </a:t>
            </a:r>
            <a:r>
              <a:rPr lang="en-US" sz="2000" b="1" dirty="0">
                <a:solidFill>
                  <a:srgbClr val="EC7C69"/>
                </a:solidFill>
              </a:rPr>
              <a:t>Ábending: </a:t>
            </a:r>
            <a:r>
              <a:rPr lang="en-US" sz="2000" dirty="0">
                <a:solidFill>
                  <a:srgbClr val="414141"/>
                </a:solidFill>
              </a:rPr>
              <a:t>Leitaðu í kafla "Fjármál" og "Hringrásarhagkerfi" eftir viðeigandi greinum um fjármögnun og sjálfbærnistefnu.</a:t>
            </a:r>
          </a:p>
          <a:p>
            <a:pPr marL="342900" indent="-342900">
              <a:spcAft>
                <a:spcPts val="600"/>
              </a:spcAft>
              <a:buFont typeface="Wingdings" panose="05000000000000000000" pitchFamily="2" charset="2"/>
              <a:buChar char="v"/>
            </a:pPr>
            <a:r>
              <a:rPr lang="en-US" sz="2000" b="1" dirty="0">
                <a:solidFill>
                  <a:srgbClr val="459597"/>
                </a:solidFill>
              </a:rPr>
              <a:t>Býður upp á gagnleg úrræði</a:t>
            </a:r>
            <a:endParaRPr lang="en-US" sz="2000" dirty="0">
              <a:solidFill>
                <a:srgbClr val="459597"/>
              </a:solidFill>
            </a:endParaRPr>
          </a:p>
          <a:p>
            <a:pPr indent="0">
              <a:spcAft>
                <a:spcPts val="600"/>
              </a:spcAft>
            </a:pPr>
            <a:r>
              <a:rPr lang="en-US" sz="2000" dirty="0">
                <a:solidFill>
                  <a:srgbClr val="414141"/>
                </a:solidFill>
              </a:rPr>
              <a:t>t.d. </a:t>
            </a:r>
            <a:r>
              <a:rPr lang="en-US" sz="2000" b="1" dirty="0">
                <a:solidFill>
                  <a:srgbClr val="414141"/>
                </a:solidFill>
              </a:rPr>
              <a:t>Hvernig á að mæla og draga úr kostnaði og fjárhagslegum áhrifum loftslagsbreytinga. </a:t>
            </a:r>
            <a:r>
              <a:rPr lang="en-US" sz="2000" b="0" i="0" dirty="0">
                <a:solidFill>
                  <a:srgbClr val="414141"/>
                </a:solidFill>
                <a:effectLst/>
              </a:rPr>
              <a:t>Fáðu innsýn frá sérfræðingum, hagnýt verkfæri og skýra ramma til að byggja loftslagshörðleika inn í stefnu þína.</a:t>
            </a:r>
            <a:endParaRPr lang="en-US" sz="2000" dirty="0">
              <a:solidFill>
                <a:srgbClr val="414141"/>
              </a:solidFill>
            </a:endParaRPr>
          </a:p>
        </p:txBody>
      </p:sp>
      <p:sp>
        <p:nvSpPr>
          <p:cNvPr id="5" name="Text Placeholder 4">
            <a:extLst>
              <a:ext uri="{FF2B5EF4-FFF2-40B4-BE49-F238E27FC236}">
                <a16:creationId xmlns:a16="http://schemas.microsoft.com/office/drawing/2014/main" id="{F71E7360-3F3E-B65D-49F2-80ABDA828E2A}"/>
              </a:ext>
            </a:extLst>
          </p:cNvPr>
          <p:cNvSpPr>
            <a:spLocks noGrp="1"/>
          </p:cNvSpPr>
          <p:nvPr>
            <p:ph type="body" sz="quarter" idx="16"/>
          </p:nvPr>
        </p:nvSpPr>
        <p:spPr>
          <a:xfrm>
            <a:off x="370122" y="229177"/>
            <a:ext cx="6802768" cy="803654"/>
          </a:xfrm>
          <a:prstGeom prst="rect">
            <a:avLst/>
          </a:prstGeom>
        </p:spPr>
        <p:txBody>
          <a:bodyPr/>
          <a:lstStyle/>
          <a:p>
            <a:r>
              <a:rPr lang="en-US" sz="2800" dirty="0">
                <a:solidFill>
                  <a:srgbClr val="EC7C69"/>
                </a:solidFill>
              </a:rPr>
              <a:t>Rafrænt tæki: </a:t>
            </a:r>
            <a:r>
              <a:rPr lang="en-US" sz="2400" dirty="0" err="1">
                <a:solidFill>
                  <a:srgbClr val="414141"/>
                </a:solidFill>
              </a:rPr>
              <a:t>Greenbiz </a:t>
            </a:r>
            <a:r>
              <a:rPr lang="en-US" sz="2400" dirty="0">
                <a:solidFill>
                  <a:srgbClr val="414141"/>
                </a:solidFill>
              </a:rPr>
              <a:t>(nú Trellis)</a:t>
            </a:r>
          </a:p>
          <a:p>
            <a:r>
              <a:rPr lang="en-US" sz="2000" b="0" dirty="0">
                <a:solidFill>
                  <a:srgbClr val="414141"/>
                </a:solidFill>
              </a:rPr>
              <a:t>Með tengslanetum jafningja sem skapa tengsl, viðburðum sem hvetja til aðgerða og greiningu sem er leiðandi í greininni, skilgreinir Trellis markaði og ýtir undir tækifæri þar sem viðskipti, tækni og sjálfbærni skarast.</a:t>
            </a:r>
          </a:p>
        </p:txBody>
      </p:sp>
      <p:cxnSp>
        <p:nvCxnSpPr>
          <p:cNvPr id="2" name="Straight Connector 1">
            <a:extLst>
              <a:ext uri="{FF2B5EF4-FFF2-40B4-BE49-F238E27FC236}">
                <a16:creationId xmlns:a16="http://schemas.microsoft.com/office/drawing/2014/main" id="{B613E37A-EF3C-332D-FE6F-467B98A4C24E}"/>
              </a:ext>
            </a:extLst>
          </p:cNvPr>
          <p:cNvCxnSpPr>
            <a:cxnSpLocks/>
          </p:cNvCxnSpPr>
          <p:nvPr/>
        </p:nvCxnSpPr>
        <p:spPr>
          <a:xfrm>
            <a:off x="0" y="1932258"/>
            <a:ext cx="3222171"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pic>
        <p:nvPicPr>
          <p:cNvPr id="5122" name="Picture 2" descr="Why GreenBiz is now Trellis | GreenBiz | Ellen Weinreb">
            <a:hlinkClick r:id="rId2"/>
            <a:extLst>
              <a:ext uri="{FF2B5EF4-FFF2-40B4-BE49-F238E27FC236}">
                <a16:creationId xmlns:a16="http://schemas.microsoft.com/office/drawing/2014/main" id="{8D2A087A-B7F1-DF44-071A-93609121E3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72189" y="2260867"/>
            <a:ext cx="3559050" cy="186850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a:hlinkClick r:id="rId2"/>
            <a:extLst>
              <a:ext uri="{FF2B5EF4-FFF2-40B4-BE49-F238E27FC236}">
                <a16:creationId xmlns:a16="http://schemas.microsoft.com/office/drawing/2014/main" id="{61686DCE-B6E6-3C9C-ACBE-616041478C8B}"/>
              </a:ext>
            </a:extLst>
          </p:cNvPr>
          <p:cNvPicPr>
            <a:picLocks noChangeAspect="1"/>
          </p:cNvPicPr>
          <p:nvPr/>
        </p:nvPicPr>
        <p:blipFill>
          <a:blip r:embed="rId4"/>
          <a:srcRect r="3244" b="3386"/>
          <a:stretch/>
        </p:blipFill>
        <p:spPr>
          <a:xfrm>
            <a:off x="7667106" y="4222396"/>
            <a:ext cx="3963438" cy="2264130"/>
          </a:xfrm>
          <a:prstGeom prst="rect">
            <a:avLst/>
          </a:prstGeom>
        </p:spPr>
      </p:pic>
      <p:sp>
        <p:nvSpPr>
          <p:cNvPr id="22" name="TextBox 21">
            <a:extLst>
              <a:ext uri="{FF2B5EF4-FFF2-40B4-BE49-F238E27FC236}">
                <a16:creationId xmlns:a16="http://schemas.microsoft.com/office/drawing/2014/main" id="{F2774979-A96B-E3B0-9C84-0F32F1339462}"/>
              </a:ext>
            </a:extLst>
          </p:cNvPr>
          <p:cNvSpPr txBox="1"/>
          <p:nvPr/>
        </p:nvSpPr>
        <p:spPr>
          <a:xfrm>
            <a:off x="7872189" y="6512594"/>
            <a:ext cx="3634011" cy="369332"/>
          </a:xfrm>
          <a:prstGeom prst="rect">
            <a:avLst/>
          </a:prstGeom>
          <a:noFill/>
        </p:spPr>
        <p:txBody>
          <a:bodyPr wrap="square">
            <a:spAutoFit/>
          </a:bodyPr>
          <a:lstStyle/>
          <a:p>
            <a:pPr algn="ctr"/>
            <a:r>
              <a:rPr lang="en-IE" dirty="0">
                <a:solidFill>
                  <a:schemeClr val="bg1"/>
                </a:solidFill>
                <a:hlinkClick r:id="rId2">
                  <a:extLst>
                    <a:ext uri="{A12FA001-AC4F-418D-AE19-62706E023703}">
                      <ahyp:hlinkClr xmlns:ahyp="http://schemas.microsoft.com/office/drawing/2018/hyperlinkcolor" val="tx"/>
                    </a:ext>
                  </a:extLst>
                </a:hlinkClick>
              </a:rPr>
              <a:t>https://youtu.be/F1_MnXrVdEE</a:t>
            </a:r>
            <a:r>
              <a:rPr lang="en-IE" dirty="0">
                <a:solidFill>
                  <a:schemeClr val="bg1"/>
                </a:solidFill>
              </a:rPr>
              <a:t> </a:t>
            </a:r>
          </a:p>
        </p:txBody>
      </p:sp>
      <p:sp>
        <p:nvSpPr>
          <p:cNvPr id="23" name="Flowchart: Connector 22">
            <a:extLst>
              <a:ext uri="{FF2B5EF4-FFF2-40B4-BE49-F238E27FC236}">
                <a16:creationId xmlns:a16="http://schemas.microsoft.com/office/drawing/2014/main" id="{6434AB8A-0572-F9F2-2F05-9C3FC6C5F690}"/>
              </a:ext>
            </a:extLst>
          </p:cNvPr>
          <p:cNvSpPr/>
          <p:nvPr/>
        </p:nvSpPr>
        <p:spPr>
          <a:xfrm>
            <a:off x="10174053" y="1076136"/>
            <a:ext cx="1647825" cy="1610221"/>
          </a:xfrm>
          <a:prstGeom prst="flowChartConnector">
            <a:avLst/>
          </a:prstGeom>
          <a:solidFill>
            <a:srgbClr val="EC7C69"/>
          </a:solidFill>
          <a:ln w="57150">
            <a:solidFill>
              <a:srgbClr val="45959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E" sz="2400" b="1" dirty="0"/>
              <a:t>Smelltu til að horfa á myndbandið</a:t>
            </a:r>
          </a:p>
        </p:txBody>
      </p:sp>
    </p:spTree>
    <p:extLst>
      <p:ext uri="{BB962C8B-B14F-4D97-AF65-F5344CB8AC3E}">
        <p14:creationId xmlns:p14="http://schemas.microsoft.com/office/powerpoint/2010/main" val="136945710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CE2F0A-6006-F78F-9CB0-640665687D4B}"/>
            </a:ext>
          </a:extLst>
        </p:cNvPr>
        <p:cNvGrpSpPr/>
        <p:nvPr/>
      </p:nvGrpSpPr>
      <p:grpSpPr>
        <a:xfrm>
          <a:off x="0" y="0"/>
          <a:ext cx="0" cy="0"/>
          <a:chOff x="0" y="0"/>
          <a:chExt cx="0" cy="0"/>
        </a:xfrm>
      </p:grpSpPr>
      <p:sp>
        <p:nvSpPr>
          <p:cNvPr id="9" name="Freeform 28">
            <a:extLst>
              <a:ext uri="{FF2B5EF4-FFF2-40B4-BE49-F238E27FC236}">
                <a16:creationId xmlns:a16="http://schemas.microsoft.com/office/drawing/2014/main" id="{C2A29A83-9DB7-F579-FAD0-8F5C131CA096}"/>
              </a:ext>
            </a:extLst>
          </p:cNvPr>
          <p:cNvSpPr/>
          <p:nvPr/>
        </p:nvSpPr>
        <p:spPr>
          <a:xfrm>
            <a:off x="-12813" y="401585"/>
            <a:ext cx="6204063"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3FB5A1"/>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0" name="Text Placeholder 23">
            <a:extLst>
              <a:ext uri="{FF2B5EF4-FFF2-40B4-BE49-F238E27FC236}">
                <a16:creationId xmlns:a16="http://schemas.microsoft.com/office/drawing/2014/main" id="{BEF9068F-320B-97DF-AEA6-B832DE5A20BB}"/>
              </a:ext>
            </a:extLst>
          </p:cNvPr>
          <p:cNvSpPr txBox="1">
            <a:spLocks/>
          </p:cNvSpPr>
          <p:nvPr/>
        </p:nvSpPr>
        <p:spPr>
          <a:xfrm>
            <a:off x="238125" y="516181"/>
            <a:ext cx="5857875"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2800" b="1" dirty="0"/>
              <a:t>Skref 2: </a:t>
            </a:r>
            <a:r>
              <a:rPr lang="en-US" sz="2800" dirty="0"/>
              <a:t>Kostnaðarkaflar og sundurliðun</a:t>
            </a:r>
          </a:p>
        </p:txBody>
      </p:sp>
      <p:graphicFrame>
        <p:nvGraphicFramePr>
          <p:cNvPr id="8" name="Table 7">
            <a:extLst>
              <a:ext uri="{FF2B5EF4-FFF2-40B4-BE49-F238E27FC236}">
                <a16:creationId xmlns:a16="http://schemas.microsoft.com/office/drawing/2014/main" id="{6BA79F88-6783-C075-5EA6-3921A972EE7F}"/>
              </a:ext>
            </a:extLst>
          </p:cNvPr>
          <p:cNvGraphicFramePr>
            <a:graphicFrameLocks noGrp="1"/>
          </p:cNvGraphicFramePr>
          <p:nvPr/>
        </p:nvGraphicFramePr>
        <p:xfrm>
          <a:off x="573367" y="2086164"/>
          <a:ext cx="11235766" cy="4211320"/>
        </p:xfrm>
        <a:graphic>
          <a:graphicData uri="http://schemas.openxmlformats.org/drawingml/2006/table">
            <a:tbl>
              <a:tblPr firstRow="1" bandRow="1">
                <a:tableStyleId>{5C22544A-7EE6-4342-B048-85BDC9FD1C3A}</a:tableStyleId>
              </a:tblPr>
              <a:tblGrid>
                <a:gridCol w="3322358">
                  <a:extLst>
                    <a:ext uri="{9D8B030D-6E8A-4147-A177-3AD203B41FA5}">
                      <a16:colId xmlns:a16="http://schemas.microsoft.com/office/drawing/2014/main" val="2947246601"/>
                    </a:ext>
                  </a:extLst>
                </a:gridCol>
                <a:gridCol w="1514475">
                  <a:extLst>
                    <a:ext uri="{9D8B030D-6E8A-4147-A177-3AD203B41FA5}">
                      <a16:colId xmlns:a16="http://schemas.microsoft.com/office/drawing/2014/main" val="383180453"/>
                    </a:ext>
                  </a:extLst>
                </a:gridCol>
                <a:gridCol w="6398933">
                  <a:extLst>
                    <a:ext uri="{9D8B030D-6E8A-4147-A177-3AD203B41FA5}">
                      <a16:colId xmlns:a16="http://schemas.microsoft.com/office/drawing/2014/main" val="4224813332"/>
                    </a:ext>
                  </a:extLst>
                </a:gridCol>
              </a:tblGrid>
              <a:tr h="370840">
                <a:tc>
                  <a:txBody>
                    <a:bodyPr/>
                    <a:lstStyle/>
                    <a:p>
                      <a:r>
                        <a:rPr lang="en-IE" b="1"/>
                        <a:t>Kostnaðarliður</a:t>
                      </a:r>
                      <a:endParaRPr lang="en-IE"/>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r>
                        <a:rPr lang="en-IE" b="1" dirty="0"/>
                        <a:t>Kostnaðarliður</a:t>
                      </a:r>
                      <a:endParaRPr lang="en-IE"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r>
                        <a:rPr lang="en-IE" b="1" dirty="0"/>
                        <a:t>Kostnaðarliður</a:t>
                      </a:r>
                      <a:endParaRPr lang="en-IE"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extLst>
                  <a:ext uri="{0D108BD9-81ED-4DB2-BD59-A6C34878D82A}">
                    <a16:rowId xmlns:a16="http://schemas.microsoft.com/office/drawing/2014/main" val="4069488708"/>
                  </a:ext>
                </a:extLst>
              </a:tr>
              <a:tr h="370840">
                <a:tc>
                  <a:txBody>
                    <a:bodyPr/>
                    <a:lstStyle/>
                    <a:p>
                      <a:r>
                        <a:rPr lang="en-IE" sz="1800" b="1" kern="1200" dirty="0">
                          <a:solidFill>
                            <a:srgbClr val="414141"/>
                          </a:solidFill>
                          <a:latin typeface="+mn-lt"/>
                          <a:ea typeface="+mn-ea"/>
                          <a:cs typeface="+mn-cs"/>
                        </a:rPr>
                        <a:t>Lands- eða eignakaup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2000" dirty="0">
                          <a:solidFill>
                            <a:srgbClr val="414141"/>
                          </a:solidFill>
                          <a:latin typeface="+mn-lt"/>
                        </a:rPr>
                        <a:t>€______</a:t>
                      </a:r>
                      <a:endParaRPr lang="en-US" sz="2000" kern="1200" dirty="0">
                        <a:solidFill>
                          <a:srgbClr val="41414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buClr>
                          <a:srgbClr val="01A54E"/>
                        </a:buClr>
                      </a:pPr>
                      <a:r>
                        <a:rPr lang="en-US" sz="1800" kern="1200" dirty="0">
                          <a:solidFill>
                            <a:srgbClr val="414141"/>
                          </a:solidFill>
                          <a:latin typeface="+mn-lt"/>
                          <a:ea typeface="+mn-ea"/>
                          <a:cs typeface="+mn-cs"/>
                        </a:rPr>
                        <a:t>Kostnaður við kaup eða leigu lands eða eignar þar sem reksturinn mun fara fram. Innifalið eru þóknanir til miðlara eða skattar.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98462431"/>
                  </a:ext>
                </a:extLst>
              </a:tr>
              <a:tr h="370840">
                <a:tc>
                  <a:txBody>
                    <a:bodyPr/>
                    <a:lstStyle/>
                    <a:p>
                      <a:r>
                        <a:rPr lang="en-IE" sz="1800" b="1" kern="1200" dirty="0">
                          <a:solidFill>
                            <a:srgbClr val="414141"/>
                          </a:solidFill>
                          <a:latin typeface="+mn-lt"/>
                          <a:ea typeface="+mn-ea"/>
                          <a:cs typeface="+mn-cs"/>
                        </a:rPr>
                        <a:t>Lóðauppbygging og undirbúningur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2000" b="0" i="0" u="none" strike="noStrike" kern="1200" cap="none" spc="0" normalizeH="0" baseline="0" noProof="0" dirty="0">
                          <a:ln>
                            <a:noFill/>
                          </a:ln>
                          <a:solidFill>
                            <a:srgbClr val="414141"/>
                          </a:solidFill>
                          <a:effectLst/>
                          <a:uLnTx/>
                          <a:uFillTx/>
                          <a:latin typeface="+mn-lt"/>
                          <a:ea typeface="+mn-ea"/>
                          <a:cs typeface="+mn-cs"/>
                        </a:rPr>
                        <a:t>€______</a:t>
                      </a:r>
                      <a:endParaRPr kumimoji="0" lang="en-US" sz="2000" b="0" i="0" u="none" strike="noStrike" kern="1200" cap="none" spc="0" normalizeH="0" baseline="0" noProof="0" dirty="0">
                        <a:ln>
                          <a:noFill/>
                        </a:ln>
                        <a:solidFill>
                          <a:srgbClr val="414141"/>
                        </a:solidFill>
                        <a:effectLst/>
                        <a:uLnTx/>
                        <a:uFillTx/>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kern="1200" dirty="0">
                          <a:solidFill>
                            <a:srgbClr val="414141"/>
                          </a:solidFill>
                          <a:latin typeface="+mn-lt"/>
                          <a:ea typeface="+mn-ea"/>
                          <a:cs typeface="+mn-cs"/>
                        </a:rPr>
                        <a:t>Öll vinna sem þarf til að undirbúa landið fyrir byggingu (t.d. hreinsun, sléttun, landslagsmótun).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9692769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800" b="1" kern="1200" dirty="0">
                          <a:solidFill>
                            <a:srgbClr val="414141"/>
                          </a:solidFill>
                          <a:latin typeface="+mn-lt"/>
                          <a:ea typeface="+mn-ea"/>
                          <a:cs typeface="+mn-cs"/>
                        </a:rPr>
                        <a:t>Bygging og endurbætur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2000" b="0" i="0" u="none" strike="noStrike" kern="1200" cap="none" spc="0" normalizeH="0" baseline="0" noProof="0" dirty="0">
                          <a:ln>
                            <a:noFill/>
                          </a:ln>
                          <a:solidFill>
                            <a:srgbClr val="414141"/>
                          </a:solidFill>
                          <a:effectLst/>
                          <a:uLnTx/>
                          <a:uFillTx/>
                          <a:latin typeface="+mn-lt"/>
                          <a:ea typeface="+mn-ea"/>
                          <a:cs typeface="+mn-cs"/>
                        </a:rPr>
                        <a:t>€______</a:t>
                      </a:r>
                      <a:endParaRPr kumimoji="0" lang="en-US" sz="2000" b="0" i="0" u="none" strike="noStrike" kern="1200" cap="none" spc="0" normalizeH="0" baseline="0" noProof="0" dirty="0">
                        <a:ln>
                          <a:noFill/>
                        </a:ln>
                        <a:solidFill>
                          <a:srgbClr val="414141"/>
                        </a:solidFill>
                        <a:effectLst/>
                        <a:uLnTx/>
                        <a:uFillTx/>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rgbClr val="414141"/>
                          </a:solidFill>
                          <a:latin typeface="+mn-lt"/>
                          <a:ea typeface="+mn-ea"/>
                          <a:cs typeface="+mn-cs"/>
                        </a:rPr>
                        <a:t>Kostnaður við að byggja eða endurnýja gistieiningarnar þínar. Innifalið eru laun, efni og arkitektagjöld.</a:t>
                      </a:r>
                      <a:endParaRPr lang="en-IE" sz="1800" kern="1200" dirty="0">
                        <a:solidFill>
                          <a:srgbClr val="41414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05803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800" b="1" kern="1200" dirty="0">
                          <a:solidFill>
                            <a:srgbClr val="414141"/>
                          </a:solidFill>
                          <a:latin typeface="+mn-lt"/>
                          <a:ea typeface="+mn-ea"/>
                          <a:cs typeface="+mn-cs"/>
                        </a:rPr>
                        <a:t>Innrétting og húsgögn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2000" b="0" i="0" u="none" strike="noStrike" kern="1200" cap="none" spc="0" normalizeH="0" baseline="0" noProof="0" dirty="0">
                          <a:ln>
                            <a:noFill/>
                          </a:ln>
                          <a:solidFill>
                            <a:srgbClr val="414141"/>
                          </a:solidFill>
                          <a:effectLst/>
                          <a:uLnTx/>
                          <a:uFillTx/>
                          <a:latin typeface="+mn-lt"/>
                          <a:ea typeface="+mn-ea"/>
                          <a:cs typeface="+mn-cs"/>
                        </a:rPr>
                        <a:t>€______</a:t>
                      </a:r>
                      <a:endParaRPr kumimoji="0" lang="en-US" sz="2000" b="0" i="0" u="none" strike="noStrike" kern="1200" cap="none" spc="0" normalizeH="0" baseline="0" noProof="0" dirty="0">
                        <a:ln>
                          <a:noFill/>
                        </a:ln>
                        <a:solidFill>
                          <a:srgbClr val="414141"/>
                        </a:solidFill>
                        <a:effectLst/>
                        <a:uLnTx/>
                        <a:uFillTx/>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rgbClr val="414141"/>
                          </a:solidFill>
                          <a:latin typeface="+mn-lt"/>
                          <a:ea typeface="+mn-ea"/>
                          <a:cs typeface="+mn-cs"/>
                        </a:rPr>
                        <a:t>Kostnaður vegna innanhúss hönnunar, húsgagna, rúmfata, heimilistækja, lýsingar og skrauts.</a:t>
                      </a:r>
                      <a:endParaRPr lang="en-IE" sz="1800" kern="1200" dirty="0">
                        <a:solidFill>
                          <a:srgbClr val="41414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3572606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800" b="1" kern="1200" dirty="0">
                          <a:solidFill>
                            <a:srgbClr val="414141"/>
                          </a:solidFill>
                          <a:latin typeface="+mn-lt"/>
                          <a:ea typeface="+mn-ea"/>
                          <a:cs typeface="+mn-cs"/>
                        </a:rPr>
                        <a:t>Tengingar við þjónustu og innviði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2000" b="0" i="0" u="none" strike="noStrike" kern="1200" cap="none" spc="0" normalizeH="0" baseline="0" noProof="0" dirty="0">
                          <a:ln>
                            <a:noFill/>
                          </a:ln>
                          <a:solidFill>
                            <a:srgbClr val="414141"/>
                          </a:solidFill>
                          <a:effectLst/>
                          <a:uLnTx/>
                          <a:uFillTx/>
                          <a:latin typeface="Calibri" panose="020F0502020204030204"/>
                          <a:ea typeface="+mn-ea"/>
                          <a:cs typeface="+mn-cs"/>
                        </a:rPr>
                        <a:t>€______</a:t>
                      </a:r>
                      <a:endParaRPr kumimoji="0" lang="en-US" sz="2000" b="0" i="0" u="none" strike="noStrike" kern="1200" cap="none" spc="0" normalizeH="0" baseline="0" noProof="0" dirty="0">
                        <a:ln>
                          <a:noFill/>
                        </a:ln>
                        <a:solidFill>
                          <a:srgbClr val="414141"/>
                        </a:solidFill>
                        <a:effectLst/>
                        <a:uLnTx/>
                        <a:uFillTx/>
                        <a:latin typeface="Calibri" panose="020F0502020204030204"/>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rgbClr val="414141"/>
                          </a:solidFill>
                          <a:latin typeface="+mn-lt"/>
                          <a:ea typeface="+mn-ea"/>
                          <a:cs typeface="+mn-cs"/>
                        </a:rPr>
                        <a:t>Kostnaður við tengingu nauðsynlegra þjónusta, svo sem vatns-, rafmagns-, fráveitu-, Wi-Fi- o.s.frv.</a:t>
                      </a:r>
                      <a:endParaRPr lang="en-IE" sz="1800" kern="1200" dirty="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942241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800" b="1" kern="1200" dirty="0">
                          <a:solidFill>
                            <a:srgbClr val="414141"/>
                          </a:solidFill>
                          <a:latin typeface="+mn-lt"/>
                          <a:ea typeface="+mn-ea"/>
                          <a:cs typeface="+mn-cs"/>
                        </a:rPr>
                        <a:t>Lögfræði og leyfi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2000" b="0" i="0" u="none" strike="noStrike" kern="1200" cap="none" spc="0" normalizeH="0" baseline="0" noProof="0" dirty="0">
                          <a:ln>
                            <a:noFill/>
                          </a:ln>
                          <a:solidFill>
                            <a:srgbClr val="414141"/>
                          </a:solidFill>
                          <a:effectLst/>
                          <a:uLnTx/>
                          <a:uFillTx/>
                          <a:latin typeface="Calibri" panose="020F0502020204030204"/>
                          <a:ea typeface="+mn-ea"/>
                          <a:cs typeface="+mn-cs"/>
                        </a:rPr>
                        <a:t>€______</a:t>
                      </a:r>
                      <a:endParaRPr kumimoji="0" lang="en-US" sz="2000" b="0" i="0" u="none" strike="noStrike" kern="1200" cap="none" spc="0" normalizeH="0" baseline="0" noProof="0" dirty="0">
                        <a:ln>
                          <a:noFill/>
                        </a:ln>
                        <a:solidFill>
                          <a:srgbClr val="414141"/>
                        </a:solidFill>
                        <a:effectLst/>
                        <a:uLnTx/>
                        <a:uFillTx/>
                        <a:latin typeface="Calibri" panose="020F0502020204030204"/>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rgbClr val="414141"/>
                          </a:solidFill>
                          <a:latin typeface="+mn-lt"/>
                          <a:ea typeface="+mn-ea"/>
                          <a:cs typeface="+mn-cs"/>
                        </a:rPr>
                        <a:t>Gjöld fyrir lögfræðilega þjónustu, landleyfi, skipulagsleyfi, rekstraleyfi, tryggingar o.s.frv.</a:t>
                      </a:r>
                      <a:endParaRPr lang="en-IE" sz="1800" kern="1200" dirty="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55206121"/>
                  </a:ext>
                </a:extLst>
              </a:tr>
            </a:tbl>
          </a:graphicData>
        </a:graphic>
      </p:graphicFrame>
      <p:sp>
        <p:nvSpPr>
          <p:cNvPr id="3" name="TextBox 2">
            <a:extLst>
              <a:ext uri="{FF2B5EF4-FFF2-40B4-BE49-F238E27FC236}">
                <a16:creationId xmlns:a16="http://schemas.microsoft.com/office/drawing/2014/main" id="{21CFD457-855A-2F58-558F-5C8AF7C341A7}"/>
              </a:ext>
            </a:extLst>
          </p:cNvPr>
          <p:cNvSpPr txBox="1"/>
          <p:nvPr/>
        </p:nvSpPr>
        <p:spPr>
          <a:xfrm>
            <a:off x="573367" y="1367743"/>
            <a:ext cx="11045266" cy="707886"/>
          </a:xfrm>
          <a:prstGeom prst="rect">
            <a:avLst/>
          </a:prstGeom>
          <a:noFill/>
        </p:spPr>
        <p:txBody>
          <a:bodyPr wrap="square">
            <a:spAutoFit/>
          </a:bodyPr>
          <a:lstStyle/>
          <a:p>
            <a:pPr algn="l"/>
            <a:r>
              <a:rPr lang="en-US" sz="2000" dirty="0">
                <a:solidFill>
                  <a:srgbClr val="414141"/>
                </a:solidFill>
              </a:rPr>
              <a:t>Fylltu út hvern og einn af eftirfarandi flokkum til að áætla heildarkostnað við að stofna fyrirtækið þitt. Fyrir hvern lið skaltu gefa grófa áætlun og taka fram hvers vegna sá kostnaður er nauðsynlegur.</a:t>
            </a:r>
          </a:p>
        </p:txBody>
      </p:sp>
    </p:spTree>
    <p:extLst>
      <p:ext uri="{BB962C8B-B14F-4D97-AF65-F5344CB8AC3E}">
        <p14:creationId xmlns:p14="http://schemas.microsoft.com/office/powerpoint/2010/main" val="271513637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56D7BF-6022-BFE0-73EF-0929EEC45AB6}"/>
            </a:ext>
          </a:extLst>
        </p:cNvPr>
        <p:cNvGrpSpPr/>
        <p:nvPr/>
      </p:nvGrpSpPr>
      <p:grpSpPr>
        <a:xfrm>
          <a:off x="0" y="0"/>
          <a:ext cx="0" cy="0"/>
          <a:chOff x="0" y="0"/>
          <a:chExt cx="0" cy="0"/>
        </a:xfrm>
      </p:grpSpPr>
      <p:sp>
        <p:nvSpPr>
          <p:cNvPr id="9" name="Freeform 28">
            <a:extLst>
              <a:ext uri="{FF2B5EF4-FFF2-40B4-BE49-F238E27FC236}">
                <a16:creationId xmlns:a16="http://schemas.microsoft.com/office/drawing/2014/main" id="{4E3C1670-D4EF-9DC7-C68C-BE22DD0F5180}"/>
              </a:ext>
            </a:extLst>
          </p:cNvPr>
          <p:cNvSpPr/>
          <p:nvPr/>
        </p:nvSpPr>
        <p:spPr>
          <a:xfrm>
            <a:off x="-12813" y="401585"/>
            <a:ext cx="6204063"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3FB5A1"/>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0" name="Text Placeholder 23">
            <a:extLst>
              <a:ext uri="{FF2B5EF4-FFF2-40B4-BE49-F238E27FC236}">
                <a16:creationId xmlns:a16="http://schemas.microsoft.com/office/drawing/2014/main" id="{869BDA63-4CED-16CD-2BF7-97D925295DAE}"/>
              </a:ext>
            </a:extLst>
          </p:cNvPr>
          <p:cNvSpPr txBox="1">
            <a:spLocks/>
          </p:cNvSpPr>
          <p:nvPr/>
        </p:nvSpPr>
        <p:spPr>
          <a:xfrm>
            <a:off x="238125" y="516181"/>
            <a:ext cx="5857875"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2800" b="1" dirty="0"/>
              <a:t>Skref 2: </a:t>
            </a:r>
            <a:r>
              <a:rPr lang="en-US" sz="2800" dirty="0"/>
              <a:t>Kostnaðarkaflar og sundurliðun</a:t>
            </a:r>
          </a:p>
        </p:txBody>
      </p:sp>
      <p:graphicFrame>
        <p:nvGraphicFramePr>
          <p:cNvPr id="8" name="Table 7">
            <a:extLst>
              <a:ext uri="{FF2B5EF4-FFF2-40B4-BE49-F238E27FC236}">
                <a16:creationId xmlns:a16="http://schemas.microsoft.com/office/drawing/2014/main" id="{FE3947C3-9818-84D6-53E5-D6E4EAFDD352}"/>
              </a:ext>
            </a:extLst>
          </p:cNvPr>
          <p:cNvGraphicFramePr>
            <a:graphicFrameLocks noGrp="1"/>
          </p:cNvGraphicFramePr>
          <p:nvPr>
            <p:extLst>
              <p:ext uri="{D42A27DB-BD31-4B8C-83A1-F6EECF244321}">
                <p14:modId xmlns:p14="http://schemas.microsoft.com/office/powerpoint/2010/main" val="1103519058"/>
              </p:ext>
            </p:extLst>
          </p:nvPr>
        </p:nvGraphicFramePr>
        <p:xfrm>
          <a:off x="573367" y="2086164"/>
          <a:ext cx="11235766" cy="4211320"/>
        </p:xfrm>
        <a:graphic>
          <a:graphicData uri="http://schemas.openxmlformats.org/drawingml/2006/table">
            <a:tbl>
              <a:tblPr firstRow="1" bandRow="1">
                <a:tableStyleId>{5C22544A-7EE6-4342-B048-85BDC9FD1C3A}</a:tableStyleId>
              </a:tblPr>
              <a:tblGrid>
                <a:gridCol w="3322358">
                  <a:extLst>
                    <a:ext uri="{9D8B030D-6E8A-4147-A177-3AD203B41FA5}">
                      <a16:colId xmlns:a16="http://schemas.microsoft.com/office/drawing/2014/main" val="2947246601"/>
                    </a:ext>
                  </a:extLst>
                </a:gridCol>
                <a:gridCol w="1514475">
                  <a:extLst>
                    <a:ext uri="{9D8B030D-6E8A-4147-A177-3AD203B41FA5}">
                      <a16:colId xmlns:a16="http://schemas.microsoft.com/office/drawing/2014/main" val="383180453"/>
                    </a:ext>
                  </a:extLst>
                </a:gridCol>
                <a:gridCol w="6398933">
                  <a:extLst>
                    <a:ext uri="{9D8B030D-6E8A-4147-A177-3AD203B41FA5}">
                      <a16:colId xmlns:a16="http://schemas.microsoft.com/office/drawing/2014/main" val="4224813332"/>
                    </a:ext>
                  </a:extLst>
                </a:gridCol>
              </a:tblGrid>
              <a:tr h="370840">
                <a:tc>
                  <a:txBody>
                    <a:bodyPr/>
                    <a:lstStyle/>
                    <a:p>
                      <a:r>
                        <a:rPr lang="en-IE" b="1"/>
                        <a:t>Kostnaðarliður</a:t>
                      </a:r>
                      <a:endParaRPr lang="en-IE"/>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r>
                        <a:rPr lang="en-IE" b="1" dirty="0"/>
                        <a:t>Kostnaðarliður</a:t>
                      </a:r>
                      <a:endParaRPr lang="en-IE"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r>
                        <a:rPr lang="en-IE" b="1" dirty="0"/>
                        <a:t>Kostnaðarliður</a:t>
                      </a:r>
                      <a:endParaRPr lang="en-IE"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extLst>
                  <a:ext uri="{0D108BD9-81ED-4DB2-BD59-A6C34878D82A}">
                    <a16:rowId xmlns:a16="http://schemas.microsoft.com/office/drawing/2014/main" val="4069488708"/>
                  </a:ext>
                </a:extLst>
              </a:tr>
              <a:tr h="370840">
                <a:tc>
                  <a:txBody>
                    <a:bodyPr/>
                    <a:lstStyle/>
                    <a:p>
                      <a:r>
                        <a:rPr lang="en-IE" sz="1800" b="1" kern="1200" dirty="0">
                          <a:solidFill>
                            <a:srgbClr val="414141"/>
                          </a:solidFill>
                          <a:latin typeface="+mn-lt"/>
                          <a:ea typeface="+mn-ea"/>
                          <a:cs typeface="+mn-cs"/>
                        </a:rPr>
                        <a:t>Lands- eða eignakaup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2000" dirty="0">
                          <a:solidFill>
                            <a:srgbClr val="414141"/>
                          </a:solidFill>
                          <a:latin typeface="+mn-lt"/>
                        </a:rPr>
                        <a:t>€______</a:t>
                      </a:r>
                      <a:endParaRPr lang="en-US" sz="2000" kern="1200" dirty="0">
                        <a:solidFill>
                          <a:srgbClr val="41414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buClr>
                          <a:srgbClr val="01A54E"/>
                        </a:buClr>
                      </a:pPr>
                      <a:r>
                        <a:rPr lang="en-US" sz="1800" kern="1200" dirty="0">
                          <a:solidFill>
                            <a:srgbClr val="414141"/>
                          </a:solidFill>
                          <a:latin typeface="+mn-lt"/>
                          <a:ea typeface="+mn-ea"/>
                          <a:cs typeface="+mn-cs"/>
                        </a:rPr>
                        <a:t>Kostnaður við kaup eða leigu lands eða eignar þar sem reksturinn mun fara fram. Innifalið eru þóknanir til miðlara eða skattar.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98462431"/>
                  </a:ext>
                </a:extLst>
              </a:tr>
              <a:tr h="370840">
                <a:tc>
                  <a:txBody>
                    <a:bodyPr/>
                    <a:lstStyle/>
                    <a:p>
                      <a:r>
                        <a:rPr lang="en-IE" sz="1800" b="1" kern="1200" dirty="0">
                          <a:solidFill>
                            <a:srgbClr val="414141"/>
                          </a:solidFill>
                          <a:latin typeface="+mn-lt"/>
                          <a:ea typeface="+mn-ea"/>
                          <a:cs typeface="+mn-cs"/>
                        </a:rPr>
                        <a:t>Lóðauppbygging og undirbúningur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2000" b="0" i="0" u="none" strike="noStrike" kern="1200" cap="none" spc="0" normalizeH="0" baseline="0" noProof="0" dirty="0">
                          <a:ln>
                            <a:noFill/>
                          </a:ln>
                          <a:solidFill>
                            <a:srgbClr val="414141"/>
                          </a:solidFill>
                          <a:effectLst/>
                          <a:uLnTx/>
                          <a:uFillTx/>
                          <a:latin typeface="+mn-lt"/>
                          <a:ea typeface="+mn-ea"/>
                          <a:cs typeface="+mn-cs"/>
                        </a:rPr>
                        <a:t>€______</a:t>
                      </a:r>
                      <a:endParaRPr kumimoji="0" lang="en-US" sz="2000" b="0" i="0" u="none" strike="noStrike" kern="1200" cap="none" spc="0" normalizeH="0" baseline="0" noProof="0" dirty="0">
                        <a:ln>
                          <a:noFill/>
                        </a:ln>
                        <a:solidFill>
                          <a:srgbClr val="414141"/>
                        </a:solidFill>
                        <a:effectLst/>
                        <a:uLnTx/>
                        <a:uFillTx/>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kern="1200" dirty="0">
                          <a:solidFill>
                            <a:srgbClr val="414141"/>
                          </a:solidFill>
                          <a:latin typeface="+mn-lt"/>
                          <a:ea typeface="+mn-ea"/>
                          <a:cs typeface="+mn-cs"/>
                        </a:rPr>
                        <a:t>Öll vinna sem þarf til að undirbúa landið fyrir byggingu (t.d. hreinsun, jöfnun, landslagsmótun).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9692769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800" b="1" kern="1200" dirty="0">
                          <a:solidFill>
                            <a:srgbClr val="414141"/>
                          </a:solidFill>
                          <a:latin typeface="+mn-lt"/>
                          <a:ea typeface="+mn-ea"/>
                          <a:cs typeface="+mn-cs"/>
                        </a:rPr>
                        <a:t>Bygging og endurbætur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2000" b="0" i="0" u="none" strike="noStrike" kern="1200" cap="none" spc="0" normalizeH="0" baseline="0" noProof="0" dirty="0">
                          <a:ln>
                            <a:noFill/>
                          </a:ln>
                          <a:solidFill>
                            <a:srgbClr val="414141"/>
                          </a:solidFill>
                          <a:effectLst/>
                          <a:uLnTx/>
                          <a:uFillTx/>
                          <a:latin typeface="+mn-lt"/>
                          <a:ea typeface="+mn-ea"/>
                          <a:cs typeface="+mn-cs"/>
                        </a:rPr>
                        <a:t>€______</a:t>
                      </a:r>
                      <a:endParaRPr kumimoji="0" lang="en-US" sz="2000" b="0" i="0" u="none" strike="noStrike" kern="1200" cap="none" spc="0" normalizeH="0" baseline="0" noProof="0" dirty="0">
                        <a:ln>
                          <a:noFill/>
                        </a:ln>
                        <a:solidFill>
                          <a:srgbClr val="414141"/>
                        </a:solidFill>
                        <a:effectLst/>
                        <a:uLnTx/>
                        <a:uFillTx/>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rgbClr val="414141"/>
                          </a:solidFill>
                          <a:latin typeface="+mn-lt"/>
                          <a:ea typeface="+mn-ea"/>
                          <a:cs typeface="+mn-cs"/>
                        </a:rPr>
                        <a:t>Kostnaður við að byggja eða endurnýja gistirými þín. Innifalið er vinnuafl, efni og arkitektaþóknun.</a:t>
                      </a:r>
                      <a:endParaRPr lang="en-IE" sz="1800" kern="1200" dirty="0">
                        <a:solidFill>
                          <a:srgbClr val="41414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05803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800" b="1" kern="1200" dirty="0">
                          <a:solidFill>
                            <a:srgbClr val="414141"/>
                          </a:solidFill>
                          <a:latin typeface="+mn-lt"/>
                          <a:ea typeface="+mn-ea"/>
                          <a:cs typeface="+mn-cs"/>
                        </a:rPr>
                        <a:t>Innrétting og húsgögn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2000" b="0" i="0" u="none" strike="noStrike" kern="1200" cap="none" spc="0" normalizeH="0" baseline="0" noProof="0" dirty="0">
                          <a:ln>
                            <a:noFill/>
                          </a:ln>
                          <a:solidFill>
                            <a:srgbClr val="414141"/>
                          </a:solidFill>
                          <a:effectLst/>
                          <a:uLnTx/>
                          <a:uFillTx/>
                          <a:latin typeface="+mn-lt"/>
                          <a:ea typeface="+mn-ea"/>
                          <a:cs typeface="+mn-cs"/>
                        </a:rPr>
                        <a:t>€______</a:t>
                      </a:r>
                      <a:endParaRPr kumimoji="0" lang="en-US" sz="2000" b="0" i="0" u="none" strike="noStrike" kern="1200" cap="none" spc="0" normalizeH="0" baseline="0" noProof="0" dirty="0">
                        <a:ln>
                          <a:noFill/>
                        </a:ln>
                        <a:solidFill>
                          <a:srgbClr val="414141"/>
                        </a:solidFill>
                        <a:effectLst/>
                        <a:uLnTx/>
                        <a:uFillTx/>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rgbClr val="414141"/>
                          </a:solidFill>
                          <a:latin typeface="+mn-lt"/>
                          <a:ea typeface="+mn-ea"/>
                          <a:cs typeface="+mn-cs"/>
                        </a:rPr>
                        <a:t>Kostnaður vegna innanhúss hönnunar, húsgagna, rúmfata, heimilistækja, lýsingar og skrauts.</a:t>
                      </a:r>
                      <a:endParaRPr lang="en-IE" sz="1800" kern="1200" dirty="0">
                        <a:solidFill>
                          <a:srgbClr val="41414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3572606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800" b="1" kern="1200" dirty="0">
                          <a:solidFill>
                            <a:srgbClr val="414141"/>
                          </a:solidFill>
                          <a:latin typeface="+mn-lt"/>
                          <a:ea typeface="+mn-ea"/>
                          <a:cs typeface="+mn-cs"/>
                        </a:rPr>
                        <a:t>Tengingar við þjónustu og innviði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2000" b="0" i="0" u="none" strike="noStrike" kern="1200" cap="none" spc="0" normalizeH="0" baseline="0" noProof="0" dirty="0">
                          <a:ln>
                            <a:noFill/>
                          </a:ln>
                          <a:solidFill>
                            <a:srgbClr val="414141"/>
                          </a:solidFill>
                          <a:effectLst/>
                          <a:uLnTx/>
                          <a:uFillTx/>
                          <a:latin typeface="Calibri" panose="020F0502020204030204"/>
                          <a:ea typeface="+mn-ea"/>
                          <a:cs typeface="+mn-cs"/>
                        </a:rPr>
                        <a:t>€______</a:t>
                      </a:r>
                      <a:endParaRPr kumimoji="0" lang="en-US" sz="2000" b="0" i="0" u="none" strike="noStrike" kern="1200" cap="none" spc="0" normalizeH="0" baseline="0" noProof="0" dirty="0">
                        <a:ln>
                          <a:noFill/>
                        </a:ln>
                        <a:solidFill>
                          <a:srgbClr val="414141"/>
                        </a:solidFill>
                        <a:effectLst/>
                        <a:uLnTx/>
                        <a:uFillTx/>
                        <a:latin typeface="Calibri" panose="020F0502020204030204"/>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rgbClr val="414141"/>
                          </a:solidFill>
                          <a:latin typeface="+mn-lt"/>
                          <a:ea typeface="+mn-ea"/>
                          <a:cs typeface="+mn-cs"/>
                        </a:rPr>
                        <a:t>Kostnaður við tengingu nauðsynlegra þjónusta, svo sem vatns-, rafmagns- og fráveitukerfa, Wi-Fi o.s.frv.</a:t>
                      </a:r>
                      <a:endParaRPr lang="en-IE" sz="1800" kern="1200" dirty="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942241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800" b="1" kern="1200" dirty="0">
                          <a:solidFill>
                            <a:srgbClr val="414141"/>
                          </a:solidFill>
                          <a:latin typeface="+mn-lt"/>
                          <a:ea typeface="+mn-ea"/>
                          <a:cs typeface="+mn-cs"/>
                        </a:rPr>
                        <a:t>Lögfræði og leyfi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2000" b="0" i="0" u="none" strike="noStrike" kern="1200" cap="none" spc="0" normalizeH="0" baseline="0" noProof="0" dirty="0">
                          <a:ln>
                            <a:noFill/>
                          </a:ln>
                          <a:solidFill>
                            <a:srgbClr val="414141"/>
                          </a:solidFill>
                          <a:effectLst/>
                          <a:uLnTx/>
                          <a:uFillTx/>
                          <a:latin typeface="Calibri" panose="020F0502020204030204"/>
                          <a:ea typeface="+mn-ea"/>
                          <a:cs typeface="+mn-cs"/>
                        </a:rPr>
                        <a:t>€______</a:t>
                      </a:r>
                      <a:endParaRPr kumimoji="0" lang="en-US" sz="2000" b="0" i="0" u="none" strike="noStrike" kern="1200" cap="none" spc="0" normalizeH="0" baseline="0" noProof="0" dirty="0">
                        <a:ln>
                          <a:noFill/>
                        </a:ln>
                        <a:solidFill>
                          <a:srgbClr val="414141"/>
                        </a:solidFill>
                        <a:effectLst/>
                        <a:uLnTx/>
                        <a:uFillTx/>
                        <a:latin typeface="Calibri" panose="020F0502020204030204"/>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rgbClr val="414141"/>
                          </a:solidFill>
                          <a:latin typeface="+mn-lt"/>
                          <a:ea typeface="+mn-ea"/>
                          <a:cs typeface="+mn-cs"/>
                        </a:rPr>
                        <a:t>Gjöld fyrir lögfræðilega þjónustu, landleyfi, skipulagsleyfi, rekstraleyfi, tryggingar o.s.frv.</a:t>
                      </a:r>
                      <a:endParaRPr lang="en-IE" sz="1800" kern="1200" dirty="0">
                        <a:solidFill>
                          <a:srgbClr val="41414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55206121"/>
                  </a:ext>
                </a:extLst>
              </a:tr>
            </a:tbl>
          </a:graphicData>
        </a:graphic>
      </p:graphicFrame>
      <p:sp>
        <p:nvSpPr>
          <p:cNvPr id="3" name="TextBox 2">
            <a:extLst>
              <a:ext uri="{FF2B5EF4-FFF2-40B4-BE49-F238E27FC236}">
                <a16:creationId xmlns:a16="http://schemas.microsoft.com/office/drawing/2014/main" id="{1EDD6D29-5E90-3684-33EF-7F98BD8B8C85}"/>
              </a:ext>
            </a:extLst>
          </p:cNvPr>
          <p:cNvSpPr txBox="1"/>
          <p:nvPr/>
        </p:nvSpPr>
        <p:spPr>
          <a:xfrm>
            <a:off x="573367" y="1367743"/>
            <a:ext cx="11045266" cy="707886"/>
          </a:xfrm>
          <a:prstGeom prst="rect">
            <a:avLst/>
          </a:prstGeom>
          <a:noFill/>
        </p:spPr>
        <p:txBody>
          <a:bodyPr wrap="square">
            <a:spAutoFit/>
          </a:bodyPr>
          <a:lstStyle/>
          <a:p>
            <a:pPr algn="l"/>
            <a:r>
              <a:rPr lang="en-US" sz="2000" dirty="0">
                <a:solidFill>
                  <a:srgbClr val="414141"/>
                </a:solidFill>
              </a:rPr>
              <a:t>Fylltu út hvern og einn af eftirfarandi flokkum til að áætla heildarkostnað við að stofna fyrirtækið þitt. Fyrir hvern lið skaltu gefa grófa áætlun og taka fram hvers vegna þessi kostnaður er nauðsynlegur.</a:t>
            </a:r>
          </a:p>
        </p:txBody>
      </p:sp>
    </p:spTree>
    <p:extLst>
      <p:ext uri="{BB962C8B-B14F-4D97-AF65-F5344CB8AC3E}">
        <p14:creationId xmlns:p14="http://schemas.microsoft.com/office/powerpoint/2010/main" val="182608120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03FBA8-15CE-B695-DB17-617022674B39}"/>
            </a:ext>
          </a:extLst>
        </p:cNvPr>
        <p:cNvGrpSpPr/>
        <p:nvPr/>
      </p:nvGrpSpPr>
      <p:grpSpPr>
        <a:xfrm>
          <a:off x="0" y="0"/>
          <a:ext cx="0" cy="0"/>
          <a:chOff x="0" y="0"/>
          <a:chExt cx="0" cy="0"/>
        </a:xfrm>
      </p:grpSpPr>
      <p:sp>
        <p:nvSpPr>
          <p:cNvPr id="9" name="Freeform 28">
            <a:extLst>
              <a:ext uri="{FF2B5EF4-FFF2-40B4-BE49-F238E27FC236}">
                <a16:creationId xmlns:a16="http://schemas.microsoft.com/office/drawing/2014/main" id="{E1B987CA-CA4C-AC35-77C6-69F7745BCA54}"/>
              </a:ext>
            </a:extLst>
          </p:cNvPr>
          <p:cNvSpPr/>
          <p:nvPr/>
        </p:nvSpPr>
        <p:spPr>
          <a:xfrm>
            <a:off x="-12813" y="401585"/>
            <a:ext cx="6204063"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3FB5A1"/>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0" name="Text Placeholder 23">
            <a:extLst>
              <a:ext uri="{FF2B5EF4-FFF2-40B4-BE49-F238E27FC236}">
                <a16:creationId xmlns:a16="http://schemas.microsoft.com/office/drawing/2014/main" id="{E7FC2CD2-B1DA-C7D1-EA7C-70DE3E684CB7}"/>
              </a:ext>
            </a:extLst>
          </p:cNvPr>
          <p:cNvSpPr txBox="1">
            <a:spLocks/>
          </p:cNvSpPr>
          <p:nvPr/>
        </p:nvSpPr>
        <p:spPr>
          <a:xfrm>
            <a:off x="238125" y="516181"/>
            <a:ext cx="5857875"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2800" b="1" dirty="0"/>
              <a:t>Skref 2: </a:t>
            </a:r>
            <a:r>
              <a:rPr lang="en-US" sz="2800" dirty="0"/>
              <a:t>Kostnaðarkaflar og sundurliðun</a:t>
            </a:r>
          </a:p>
        </p:txBody>
      </p:sp>
      <p:graphicFrame>
        <p:nvGraphicFramePr>
          <p:cNvPr id="8" name="Table 7">
            <a:extLst>
              <a:ext uri="{FF2B5EF4-FFF2-40B4-BE49-F238E27FC236}">
                <a16:creationId xmlns:a16="http://schemas.microsoft.com/office/drawing/2014/main" id="{D0F1B71D-57BF-943E-5244-0AC8E4F7F2CD}"/>
              </a:ext>
            </a:extLst>
          </p:cNvPr>
          <p:cNvGraphicFramePr>
            <a:graphicFrameLocks noGrp="1"/>
          </p:cNvGraphicFramePr>
          <p:nvPr>
            <p:extLst>
              <p:ext uri="{D42A27DB-BD31-4B8C-83A1-F6EECF244321}">
                <p14:modId xmlns:p14="http://schemas.microsoft.com/office/powerpoint/2010/main" val="130796177"/>
              </p:ext>
            </p:extLst>
          </p:nvPr>
        </p:nvGraphicFramePr>
        <p:xfrm>
          <a:off x="573367" y="2191760"/>
          <a:ext cx="11235766" cy="2291080"/>
        </p:xfrm>
        <a:graphic>
          <a:graphicData uri="http://schemas.openxmlformats.org/drawingml/2006/table">
            <a:tbl>
              <a:tblPr firstRow="1" bandRow="1">
                <a:tableStyleId>{5C22544A-7EE6-4342-B048-85BDC9FD1C3A}</a:tableStyleId>
              </a:tblPr>
              <a:tblGrid>
                <a:gridCol w="3322358">
                  <a:extLst>
                    <a:ext uri="{9D8B030D-6E8A-4147-A177-3AD203B41FA5}">
                      <a16:colId xmlns:a16="http://schemas.microsoft.com/office/drawing/2014/main" val="2947246601"/>
                    </a:ext>
                  </a:extLst>
                </a:gridCol>
                <a:gridCol w="1514475">
                  <a:extLst>
                    <a:ext uri="{9D8B030D-6E8A-4147-A177-3AD203B41FA5}">
                      <a16:colId xmlns:a16="http://schemas.microsoft.com/office/drawing/2014/main" val="383180453"/>
                    </a:ext>
                  </a:extLst>
                </a:gridCol>
                <a:gridCol w="6398933">
                  <a:extLst>
                    <a:ext uri="{9D8B030D-6E8A-4147-A177-3AD203B41FA5}">
                      <a16:colId xmlns:a16="http://schemas.microsoft.com/office/drawing/2014/main" val="4224813332"/>
                    </a:ext>
                  </a:extLst>
                </a:gridCol>
              </a:tblGrid>
              <a:tr h="370840">
                <a:tc>
                  <a:txBody>
                    <a:bodyPr/>
                    <a:lstStyle/>
                    <a:p>
                      <a:r>
                        <a:rPr lang="en-IE" b="1"/>
                        <a:t>Kostnaðarliður</a:t>
                      </a:r>
                      <a:endParaRPr lang="en-IE"/>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r>
                        <a:rPr lang="en-IE" b="1"/>
                        <a:t>Kostnaðarliður</a:t>
                      </a:r>
                      <a:endParaRPr lang="en-IE"/>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r>
                        <a:rPr lang="en-IE" b="1" dirty="0"/>
                        <a:t>Kostnaðarliður</a:t>
                      </a:r>
                      <a:endParaRPr lang="en-IE"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extLst>
                  <a:ext uri="{0D108BD9-81ED-4DB2-BD59-A6C34878D82A}">
                    <a16:rowId xmlns:a16="http://schemas.microsoft.com/office/drawing/2014/main" val="406948870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b="1" dirty="0">
                          <a:solidFill>
                            <a:srgbClr val="414141"/>
                          </a:solidFill>
                        </a:rPr>
                        <a:t>Markaðssetning og vörumerkjauppbygging á frumstigi</a:t>
                      </a:r>
                      <a:endParaRPr lang="en-IE" sz="1800" b="1" kern="1200" dirty="0">
                        <a:solidFill>
                          <a:srgbClr val="41414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2000" dirty="0">
                          <a:solidFill>
                            <a:srgbClr val="414141"/>
                          </a:solidFill>
                          <a:latin typeface="+mn-lt"/>
                        </a:rPr>
                        <a:t>€______</a:t>
                      </a:r>
                      <a:endParaRPr lang="en-US" sz="2000" kern="1200" dirty="0">
                        <a:solidFill>
                          <a:srgbClr val="41414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buClr>
                          <a:srgbClr val="01A54E"/>
                        </a:buClr>
                      </a:pPr>
                      <a:r>
                        <a:rPr lang="en-US" sz="1800" kern="1200" dirty="0">
                          <a:solidFill>
                            <a:srgbClr val="414141"/>
                          </a:solidFill>
                          <a:latin typeface="+mn-lt"/>
                          <a:ea typeface="+mn-ea"/>
                          <a:cs typeface="+mn-cs"/>
                        </a:rPr>
                        <a:t>Kostnað vegna vörumerkjauppbyggingar, vefsíðuhönnunar, auglýsinga á samfélagsmiðlum, flýera og upphaflegra kynningarefna.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98462431"/>
                  </a:ext>
                </a:extLst>
              </a:tr>
              <a:tr h="370840">
                <a:tc>
                  <a:txBody>
                    <a:bodyPr/>
                    <a:lstStyle/>
                    <a:p>
                      <a:r>
                        <a:rPr lang="en-IE" b="1" dirty="0">
                          <a:solidFill>
                            <a:srgbClr val="414141"/>
                          </a:solidFill>
                        </a:rPr>
                        <a:t>Rekstraruppsetning (húsgögn, búnaður)</a:t>
                      </a:r>
                      <a:endParaRPr lang="en-IE" sz="1800" b="1" kern="1200" dirty="0">
                        <a:solidFill>
                          <a:srgbClr val="41414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2000" b="0" i="0" u="none" strike="noStrike" kern="1200" cap="none" spc="0" normalizeH="0" baseline="0" noProof="0" dirty="0">
                          <a:ln>
                            <a:noFill/>
                          </a:ln>
                          <a:solidFill>
                            <a:srgbClr val="414141"/>
                          </a:solidFill>
                          <a:effectLst/>
                          <a:uLnTx/>
                          <a:uFillTx/>
                          <a:latin typeface="+mn-lt"/>
                          <a:ea typeface="+mn-ea"/>
                          <a:cs typeface="+mn-cs"/>
                        </a:rPr>
                        <a:t>€______</a:t>
                      </a:r>
                      <a:endParaRPr kumimoji="0" lang="en-US" sz="2000" b="0" i="0" u="none" strike="noStrike" kern="1200" cap="none" spc="0" normalizeH="0" baseline="0" noProof="0" dirty="0">
                        <a:ln>
                          <a:noFill/>
                        </a:ln>
                        <a:solidFill>
                          <a:srgbClr val="414141"/>
                        </a:solidFill>
                        <a:effectLst/>
                        <a:uLnTx/>
                        <a:uFillTx/>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kern="1200" dirty="0">
                          <a:solidFill>
                            <a:srgbClr val="414141"/>
                          </a:solidFill>
                          <a:latin typeface="+mn-lt"/>
                          <a:ea typeface="+mn-ea"/>
                          <a:cs typeface="+mn-cs"/>
                        </a:rPr>
                        <a:t>Allar rekstrarbirgðir sem fyrirtækið þarf (t.d. eldhústæki, hreinsiefni).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9692769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b="1" dirty="0">
                          <a:solidFill>
                            <a:srgbClr val="414141"/>
                          </a:solidFill>
                        </a:rPr>
                        <a:t>Varasjóður</a:t>
                      </a:r>
                      <a:endParaRPr lang="en-IE" sz="1800" b="1" kern="1200" dirty="0">
                        <a:solidFill>
                          <a:srgbClr val="41414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2000" b="0" i="0" u="none" strike="noStrike" kern="1200" cap="none" spc="0" normalizeH="0" baseline="0" noProof="0" dirty="0">
                          <a:ln>
                            <a:noFill/>
                          </a:ln>
                          <a:solidFill>
                            <a:srgbClr val="414141"/>
                          </a:solidFill>
                          <a:effectLst/>
                          <a:uLnTx/>
                          <a:uFillTx/>
                          <a:latin typeface="+mn-lt"/>
                          <a:ea typeface="+mn-ea"/>
                          <a:cs typeface="+mn-cs"/>
                        </a:rPr>
                        <a:t>€______</a:t>
                      </a:r>
                      <a:endParaRPr kumimoji="0" lang="en-US" sz="2000" b="0" i="0" u="none" strike="noStrike" kern="1200" cap="none" spc="0" normalizeH="0" baseline="0" noProof="0" dirty="0">
                        <a:ln>
                          <a:noFill/>
                        </a:ln>
                        <a:solidFill>
                          <a:srgbClr val="414141"/>
                        </a:solidFill>
                        <a:effectLst/>
                        <a:uLnTx/>
                        <a:uFillTx/>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rgbClr val="414141"/>
                          </a:solidFill>
                          <a:latin typeface="+mn-lt"/>
                          <a:ea typeface="+mn-ea"/>
                          <a:cs typeface="+mn-cs"/>
                        </a:rPr>
                        <a:t>Varnarsjóður (venjulega 10-15% af heildarkostnaði) til að standa straum af ófyrirséðum útgjöldum.</a:t>
                      </a:r>
                      <a:endParaRPr lang="en-IE" sz="1800" kern="1200" dirty="0">
                        <a:solidFill>
                          <a:srgbClr val="41414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058037"/>
                  </a:ext>
                </a:extLst>
              </a:tr>
            </a:tbl>
          </a:graphicData>
        </a:graphic>
      </p:graphicFrame>
      <p:sp>
        <p:nvSpPr>
          <p:cNvPr id="3" name="TextBox 2">
            <a:extLst>
              <a:ext uri="{FF2B5EF4-FFF2-40B4-BE49-F238E27FC236}">
                <a16:creationId xmlns:a16="http://schemas.microsoft.com/office/drawing/2014/main" id="{352AB480-A2DA-E1F6-8F39-4ADB5ED9DFF8}"/>
              </a:ext>
            </a:extLst>
          </p:cNvPr>
          <p:cNvSpPr txBox="1"/>
          <p:nvPr/>
        </p:nvSpPr>
        <p:spPr>
          <a:xfrm>
            <a:off x="573367" y="1393195"/>
            <a:ext cx="11045266" cy="707886"/>
          </a:xfrm>
          <a:prstGeom prst="rect">
            <a:avLst/>
          </a:prstGeom>
          <a:noFill/>
        </p:spPr>
        <p:txBody>
          <a:bodyPr wrap="square">
            <a:spAutoFit/>
          </a:bodyPr>
          <a:lstStyle/>
          <a:p>
            <a:pPr algn="l"/>
            <a:r>
              <a:rPr lang="en-US" sz="2000" dirty="0">
                <a:solidFill>
                  <a:srgbClr val="414141"/>
                </a:solidFill>
              </a:rPr>
              <a:t>Fylltu út hvern og einn af eftirfarandi flokkum til að áætla heildarkostnað við að stofna fyrirtækið þitt. Fyrir hvern lið skaltu gefa grófa áætlun og taka fram hvers vegna sá kostnaður er nauðsynlegur.</a:t>
            </a:r>
          </a:p>
        </p:txBody>
      </p:sp>
      <p:sp>
        <p:nvSpPr>
          <p:cNvPr id="5" name="TextBox 4">
            <a:extLst>
              <a:ext uri="{FF2B5EF4-FFF2-40B4-BE49-F238E27FC236}">
                <a16:creationId xmlns:a16="http://schemas.microsoft.com/office/drawing/2014/main" id="{AF1C61B7-6D20-AF64-96CB-B59095B238E3}"/>
              </a:ext>
            </a:extLst>
          </p:cNvPr>
          <p:cNvSpPr txBox="1"/>
          <p:nvPr/>
        </p:nvSpPr>
        <p:spPr>
          <a:xfrm>
            <a:off x="4487743" y="6409828"/>
            <a:ext cx="7457765" cy="338554"/>
          </a:xfrm>
          <a:prstGeom prst="rect">
            <a:avLst/>
          </a:prstGeom>
          <a:noFill/>
        </p:spPr>
        <p:txBody>
          <a:bodyPr wrap="square" rtlCol="0">
            <a:spAutoFit/>
          </a:bodyPr>
          <a:lstStyle/>
          <a:p>
            <a:r>
              <a:rPr lang="en-IE" sz="1600" b="1" dirty="0">
                <a:solidFill>
                  <a:schemeClr val="bg1"/>
                </a:solidFill>
              </a:rPr>
              <a:t>Heimild: </a:t>
            </a:r>
            <a:r>
              <a:rPr lang="en-US" sz="1600" dirty="0" err="1">
                <a:solidFill>
                  <a:schemeClr val="bg1"/>
                </a:solidFill>
              </a:rPr>
              <a:t>xxxx</a:t>
            </a:r>
            <a:endParaRPr lang="en-IE" sz="1600" dirty="0">
              <a:solidFill>
                <a:schemeClr val="bg1"/>
              </a:solidFill>
            </a:endParaRPr>
          </a:p>
        </p:txBody>
      </p:sp>
    </p:spTree>
    <p:extLst>
      <p:ext uri="{BB962C8B-B14F-4D97-AF65-F5344CB8AC3E}">
        <p14:creationId xmlns:p14="http://schemas.microsoft.com/office/powerpoint/2010/main" val="138984837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982C68-F73E-CC91-1BC6-D714F1042EC8}"/>
            </a:ext>
          </a:extLst>
        </p:cNvPr>
        <p:cNvGrpSpPr/>
        <p:nvPr/>
      </p:nvGrpSpPr>
      <p:grpSpPr>
        <a:xfrm>
          <a:off x="0" y="0"/>
          <a:ext cx="0" cy="0"/>
          <a:chOff x="0" y="0"/>
          <a:chExt cx="0" cy="0"/>
        </a:xfrm>
      </p:grpSpPr>
      <p:sp>
        <p:nvSpPr>
          <p:cNvPr id="9" name="Freeform 28">
            <a:extLst>
              <a:ext uri="{FF2B5EF4-FFF2-40B4-BE49-F238E27FC236}">
                <a16:creationId xmlns:a16="http://schemas.microsoft.com/office/drawing/2014/main" id="{B45990FD-F26F-D0A5-A63D-EE6AF3831B67}"/>
              </a:ext>
            </a:extLst>
          </p:cNvPr>
          <p:cNvSpPr/>
          <p:nvPr/>
        </p:nvSpPr>
        <p:spPr>
          <a:xfrm>
            <a:off x="-12813" y="401585"/>
            <a:ext cx="6204063"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3FB5A1"/>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0" name="Text Placeholder 23">
            <a:extLst>
              <a:ext uri="{FF2B5EF4-FFF2-40B4-BE49-F238E27FC236}">
                <a16:creationId xmlns:a16="http://schemas.microsoft.com/office/drawing/2014/main" id="{C2E1A046-14C1-CDCF-018D-57C8C6912EAE}"/>
              </a:ext>
            </a:extLst>
          </p:cNvPr>
          <p:cNvSpPr txBox="1">
            <a:spLocks/>
          </p:cNvSpPr>
          <p:nvPr/>
        </p:nvSpPr>
        <p:spPr>
          <a:xfrm>
            <a:off x="238125" y="516181"/>
            <a:ext cx="5857875"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2800" b="1" dirty="0"/>
              <a:t>Skref 2: </a:t>
            </a:r>
            <a:r>
              <a:rPr lang="en-US" sz="2800" dirty="0"/>
              <a:t>Kostnaðarkaflar og sundurliðun</a:t>
            </a:r>
          </a:p>
        </p:txBody>
      </p:sp>
      <p:graphicFrame>
        <p:nvGraphicFramePr>
          <p:cNvPr id="8" name="Table 7">
            <a:extLst>
              <a:ext uri="{FF2B5EF4-FFF2-40B4-BE49-F238E27FC236}">
                <a16:creationId xmlns:a16="http://schemas.microsoft.com/office/drawing/2014/main" id="{EE02C0C8-A246-522F-0611-FFFADC2F52DD}"/>
              </a:ext>
            </a:extLst>
          </p:cNvPr>
          <p:cNvGraphicFramePr>
            <a:graphicFrameLocks noGrp="1"/>
          </p:cNvGraphicFramePr>
          <p:nvPr/>
        </p:nvGraphicFramePr>
        <p:xfrm>
          <a:off x="573367" y="2191760"/>
          <a:ext cx="11235766" cy="2291080"/>
        </p:xfrm>
        <a:graphic>
          <a:graphicData uri="http://schemas.openxmlformats.org/drawingml/2006/table">
            <a:tbl>
              <a:tblPr firstRow="1" bandRow="1">
                <a:tableStyleId>{5C22544A-7EE6-4342-B048-85BDC9FD1C3A}</a:tableStyleId>
              </a:tblPr>
              <a:tblGrid>
                <a:gridCol w="3322358">
                  <a:extLst>
                    <a:ext uri="{9D8B030D-6E8A-4147-A177-3AD203B41FA5}">
                      <a16:colId xmlns:a16="http://schemas.microsoft.com/office/drawing/2014/main" val="2947246601"/>
                    </a:ext>
                  </a:extLst>
                </a:gridCol>
                <a:gridCol w="1514475">
                  <a:extLst>
                    <a:ext uri="{9D8B030D-6E8A-4147-A177-3AD203B41FA5}">
                      <a16:colId xmlns:a16="http://schemas.microsoft.com/office/drawing/2014/main" val="383180453"/>
                    </a:ext>
                  </a:extLst>
                </a:gridCol>
                <a:gridCol w="6398933">
                  <a:extLst>
                    <a:ext uri="{9D8B030D-6E8A-4147-A177-3AD203B41FA5}">
                      <a16:colId xmlns:a16="http://schemas.microsoft.com/office/drawing/2014/main" val="4224813332"/>
                    </a:ext>
                  </a:extLst>
                </a:gridCol>
              </a:tblGrid>
              <a:tr h="370840">
                <a:tc>
                  <a:txBody>
                    <a:bodyPr/>
                    <a:lstStyle/>
                    <a:p>
                      <a:r>
                        <a:rPr lang="en-IE" b="1"/>
                        <a:t>Kostnaðarliður</a:t>
                      </a:r>
                      <a:endParaRPr lang="en-IE"/>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r>
                        <a:rPr lang="en-IE" b="1"/>
                        <a:t>Kostnaðarliður</a:t>
                      </a:r>
                      <a:endParaRPr lang="en-IE"/>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r>
                        <a:rPr lang="en-IE" b="1" dirty="0"/>
                        <a:t>Kostnaðarliður</a:t>
                      </a:r>
                      <a:endParaRPr lang="en-IE"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extLst>
                  <a:ext uri="{0D108BD9-81ED-4DB2-BD59-A6C34878D82A}">
                    <a16:rowId xmlns:a16="http://schemas.microsoft.com/office/drawing/2014/main" val="406948870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b="1" dirty="0">
                          <a:solidFill>
                            <a:srgbClr val="414141"/>
                          </a:solidFill>
                        </a:rPr>
                        <a:t>Markaðssetning og vörumerkjauppbygging á frumstigi</a:t>
                      </a:r>
                      <a:endParaRPr lang="en-IE" sz="1800" b="1" kern="1200" dirty="0">
                        <a:solidFill>
                          <a:srgbClr val="41414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2000" dirty="0">
                          <a:solidFill>
                            <a:srgbClr val="414141"/>
                          </a:solidFill>
                          <a:latin typeface="+mn-lt"/>
                        </a:rPr>
                        <a:t>€______</a:t>
                      </a:r>
                      <a:endParaRPr lang="en-US" sz="2000" kern="1200" dirty="0">
                        <a:solidFill>
                          <a:srgbClr val="41414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buClr>
                          <a:srgbClr val="01A54E"/>
                        </a:buClr>
                      </a:pPr>
                      <a:r>
                        <a:rPr lang="en-US" sz="1800" kern="1200" dirty="0">
                          <a:solidFill>
                            <a:srgbClr val="414141"/>
                          </a:solidFill>
                          <a:latin typeface="+mn-lt"/>
                          <a:ea typeface="+mn-ea"/>
                          <a:cs typeface="+mn-cs"/>
                        </a:rPr>
                        <a:t>Kostnað vegna vörumerkjauppbyggingar, vefsíðuhönnunar, auglýsinga á samfélagsmiðlum, flýera og upphaflegra kynningarefna.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98462431"/>
                  </a:ext>
                </a:extLst>
              </a:tr>
              <a:tr h="370840">
                <a:tc>
                  <a:txBody>
                    <a:bodyPr/>
                    <a:lstStyle/>
                    <a:p>
                      <a:r>
                        <a:rPr lang="en-IE" b="1" dirty="0">
                          <a:solidFill>
                            <a:srgbClr val="414141"/>
                          </a:solidFill>
                        </a:rPr>
                        <a:t>Rekstraruppsetning (húsgögn, búnaður)</a:t>
                      </a:r>
                      <a:endParaRPr lang="en-IE" sz="1800" b="1" kern="1200" dirty="0">
                        <a:solidFill>
                          <a:srgbClr val="41414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2000" b="0" i="0" u="none" strike="noStrike" kern="1200" cap="none" spc="0" normalizeH="0" baseline="0" noProof="0" dirty="0">
                          <a:ln>
                            <a:noFill/>
                          </a:ln>
                          <a:solidFill>
                            <a:srgbClr val="414141"/>
                          </a:solidFill>
                          <a:effectLst/>
                          <a:uLnTx/>
                          <a:uFillTx/>
                          <a:latin typeface="+mn-lt"/>
                          <a:ea typeface="+mn-ea"/>
                          <a:cs typeface="+mn-cs"/>
                        </a:rPr>
                        <a:t>€______</a:t>
                      </a:r>
                      <a:endParaRPr kumimoji="0" lang="en-US" sz="2000" b="0" i="0" u="none" strike="noStrike" kern="1200" cap="none" spc="0" normalizeH="0" baseline="0" noProof="0" dirty="0">
                        <a:ln>
                          <a:noFill/>
                        </a:ln>
                        <a:solidFill>
                          <a:srgbClr val="414141"/>
                        </a:solidFill>
                        <a:effectLst/>
                        <a:uLnTx/>
                        <a:uFillTx/>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kern="1200" dirty="0">
                          <a:solidFill>
                            <a:srgbClr val="414141"/>
                          </a:solidFill>
                          <a:latin typeface="+mn-lt"/>
                          <a:ea typeface="+mn-ea"/>
                          <a:cs typeface="+mn-cs"/>
                        </a:rPr>
                        <a:t>Allar rekstrarbirgðir sem fyrirtækið þarf (t.d. eldhústæki, hreinsiefni).</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9692769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b="1" dirty="0">
                          <a:solidFill>
                            <a:srgbClr val="414141"/>
                          </a:solidFill>
                        </a:rPr>
                        <a:t>Varasjóður</a:t>
                      </a:r>
                      <a:endParaRPr lang="en-IE" sz="1800" b="1" kern="1200" dirty="0">
                        <a:solidFill>
                          <a:srgbClr val="41414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2000" b="0" i="0" u="none" strike="noStrike" kern="1200" cap="none" spc="0" normalizeH="0" baseline="0" noProof="0" dirty="0">
                          <a:ln>
                            <a:noFill/>
                          </a:ln>
                          <a:solidFill>
                            <a:srgbClr val="414141"/>
                          </a:solidFill>
                          <a:effectLst/>
                          <a:uLnTx/>
                          <a:uFillTx/>
                          <a:latin typeface="+mn-lt"/>
                          <a:ea typeface="+mn-ea"/>
                          <a:cs typeface="+mn-cs"/>
                        </a:rPr>
                        <a:t>€______</a:t>
                      </a:r>
                      <a:endParaRPr kumimoji="0" lang="en-US" sz="2000" b="0" i="0" u="none" strike="noStrike" kern="1200" cap="none" spc="0" normalizeH="0" baseline="0" noProof="0" dirty="0">
                        <a:ln>
                          <a:noFill/>
                        </a:ln>
                        <a:solidFill>
                          <a:srgbClr val="414141"/>
                        </a:solidFill>
                        <a:effectLst/>
                        <a:uLnTx/>
                        <a:uFillTx/>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rgbClr val="414141"/>
                          </a:solidFill>
                          <a:latin typeface="+mn-lt"/>
                          <a:ea typeface="+mn-ea"/>
                          <a:cs typeface="+mn-cs"/>
                        </a:rPr>
                        <a:t>Varnarsjóður (venjulega 10-15% af heildarkostnaði) til að standa straum af ófyrirséðum útgjöldum.</a:t>
                      </a:r>
                      <a:endParaRPr lang="en-IE" sz="1800" kern="1200" dirty="0">
                        <a:solidFill>
                          <a:srgbClr val="41414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058037"/>
                  </a:ext>
                </a:extLst>
              </a:tr>
            </a:tbl>
          </a:graphicData>
        </a:graphic>
      </p:graphicFrame>
      <p:sp>
        <p:nvSpPr>
          <p:cNvPr id="3" name="TextBox 2">
            <a:extLst>
              <a:ext uri="{FF2B5EF4-FFF2-40B4-BE49-F238E27FC236}">
                <a16:creationId xmlns:a16="http://schemas.microsoft.com/office/drawing/2014/main" id="{3BE9D037-A2FC-73E1-95E6-DB19A27134CA}"/>
              </a:ext>
            </a:extLst>
          </p:cNvPr>
          <p:cNvSpPr txBox="1"/>
          <p:nvPr/>
        </p:nvSpPr>
        <p:spPr>
          <a:xfrm>
            <a:off x="573367" y="1393195"/>
            <a:ext cx="11045266" cy="707886"/>
          </a:xfrm>
          <a:prstGeom prst="rect">
            <a:avLst/>
          </a:prstGeom>
          <a:noFill/>
        </p:spPr>
        <p:txBody>
          <a:bodyPr wrap="square">
            <a:spAutoFit/>
          </a:bodyPr>
          <a:lstStyle/>
          <a:p>
            <a:pPr algn="l"/>
            <a:r>
              <a:rPr lang="en-US" sz="2000" dirty="0">
                <a:solidFill>
                  <a:srgbClr val="414141"/>
                </a:solidFill>
              </a:rPr>
              <a:t>Fylltu út hvern og einn af eftirfarandi flokkum til að áætla heildarkostnað við að stofna fyrirtækið þitt. Fyrir hvern lið skaltu gefa grófa áætlun og taka fram hvers vegna sá kostnaður er nauðsynlegur.</a:t>
            </a:r>
          </a:p>
        </p:txBody>
      </p:sp>
      <p:sp>
        <p:nvSpPr>
          <p:cNvPr id="5" name="TextBox 4">
            <a:extLst>
              <a:ext uri="{FF2B5EF4-FFF2-40B4-BE49-F238E27FC236}">
                <a16:creationId xmlns:a16="http://schemas.microsoft.com/office/drawing/2014/main" id="{690B15A3-A9B3-ECF8-DD42-12C3FD745811}"/>
              </a:ext>
            </a:extLst>
          </p:cNvPr>
          <p:cNvSpPr txBox="1"/>
          <p:nvPr/>
        </p:nvSpPr>
        <p:spPr>
          <a:xfrm>
            <a:off x="4487743" y="6409828"/>
            <a:ext cx="7457765" cy="338554"/>
          </a:xfrm>
          <a:prstGeom prst="rect">
            <a:avLst/>
          </a:prstGeom>
          <a:noFill/>
        </p:spPr>
        <p:txBody>
          <a:bodyPr wrap="square" rtlCol="0">
            <a:spAutoFit/>
          </a:bodyPr>
          <a:lstStyle/>
          <a:p>
            <a:r>
              <a:rPr lang="en-IE" sz="1600" b="1" dirty="0">
                <a:solidFill>
                  <a:schemeClr val="bg1"/>
                </a:solidFill>
              </a:rPr>
              <a:t>Heimild: </a:t>
            </a:r>
            <a:r>
              <a:rPr lang="en-US" sz="1600" dirty="0" err="1">
                <a:solidFill>
                  <a:schemeClr val="bg1"/>
                </a:solidFill>
              </a:rPr>
              <a:t>xxxx</a:t>
            </a:r>
            <a:endParaRPr lang="en-IE" sz="1600" dirty="0">
              <a:solidFill>
                <a:schemeClr val="bg1"/>
              </a:solidFill>
            </a:endParaRPr>
          </a:p>
        </p:txBody>
      </p:sp>
    </p:spTree>
    <p:extLst>
      <p:ext uri="{BB962C8B-B14F-4D97-AF65-F5344CB8AC3E}">
        <p14:creationId xmlns:p14="http://schemas.microsoft.com/office/powerpoint/2010/main" val="179604151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FF7926-3AAF-D628-ECC0-22752F10A41C}"/>
            </a:ext>
          </a:extLst>
        </p:cNvPr>
        <p:cNvGrpSpPr/>
        <p:nvPr/>
      </p:nvGrpSpPr>
      <p:grpSpPr>
        <a:xfrm>
          <a:off x="0" y="0"/>
          <a:ext cx="0" cy="0"/>
          <a:chOff x="0" y="0"/>
          <a:chExt cx="0" cy="0"/>
        </a:xfrm>
      </p:grpSpPr>
      <p:sp>
        <p:nvSpPr>
          <p:cNvPr id="29" name="Freeform 28">
            <a:extLst>
              <a:ext uri="{FF2B5EF4-FFF2-40B4-BE49-F238E27FC236}">
                <a16:creationId xmlns:a16="http://schemas.microsoft.com/office/drawing/2014/main" id="{3FCAC540-505E-812F-B930-B36BD7A4B8AD}"/>
              </a:ext>
            </a:extLst>
          </p:cNvPr>
          <p:cNvSpPr/>
          <p:nvPr/>
        </p:nvSpPr>
        <p:spPr>
          <a:xfrm>
            <a:off x="-15514" y="268990"/>
            <a:ext cx="9016639"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7030A0"/>
          </a:solidFill>
          <a:ln w="3598" cap="flat">
            <a:noFill/>
            <a:prstDash val="solid"/>
            <a:miter/>
          </a:ln>
        </p:spPr>
        <p:txBody>
          <a:bodyPr wrap="square" rtlCol="0" anchor="ctr">
            <a:noAutofit/>
          </a:bodyPr>
          <a:lstStyle/>
          <a:p>
            <a:endParaRPr lang="en-US" b="0" i="0" dirty="0">
              <a:solidFill>
                <a:schemeClr val="accent2">
                  <a:lumMod val="75000"/>
                </a:schemeClr>
              </a:solidFill>
              <a:latin typeface="Calibri" panose="020F0502020204030204" pitchFamily="34" charset="0"/>
            </a:endParaRPr>
          </a:p>
        </p:txBody>
      </p:sp>
      <p:sp>
        <p:nvSpPr>
          <p:cNvPr id="6" name="Text Placeholder 5">
            <a:extLst>
              <a:ext uri="{FF2B5EF4-FFF2-40B4-BE49-F238E27FC236}">
                <a16:creationId xmlns:a16="http://schemas.microsoft.com/office/drawing/2014/main" id="{1886953B-060C-8FA1-C656-453DF8259A56}"/>
              </a:ext>
            </a:extLst>
          </p:cNvPr>
          <p:cNvSpPr>
            <a:spLocks noGrp="1"/>
          </p:cNvSpPr>
          <p:nvPr>
            <p:ph type="body" sz="quarter" idx="27"/>
          </p:nvPr>
        </p:nvSpPr>
        <p:spPr>
          <a:xfrm>
            <a:off x="849241" y="383586"/>
            <a:ext cx="7894709" cy="720752"/>
          </a:xfrm>
        </p:spPr>
        <p:txBody>
          <a:bodyPr/>
          <a:lstStyle/>
          <a:p>
            <a:r>
              <a:rPr lang="en-US" sz="2400" b="1" dirty="0">
                <a:solidFill>
                  <a:schemeClr val="bg1"/>
                </a:solidFill>
              </a:rPr>
              <a:t>Hagnýt æfing: </a:t>
            </a:r>
            <a:r>
              <a:rPr lang="en-US" sz="2400" b="0" dirty="0">
                <a:solidFill>
                  <a:schemeClr val="bg1"/>
                </a:solidFill>
              </a:rPr>
              <a:t>Fjárhagsáætlun fyrir WOW-áhrifin</a:t>
            </a:r>
          </a:p>
        </p:txBody>
      </p:sp>
      <p:sp>
        <p:nvSpPr>
          <p:cNvPr id="8" name="Text Placeholder 1">
            <a:extLst>
              <a:ext uri="{FF2B5EF4-FFF2-40B4-BE49-F238E27FC236}">
                <a16:creationId xmlns:a16="http://schemas.microsoft.com/office/drawing/2014/main" id="{DBA09949-2201-59FE-5437-0C9744737EA9}"/>
              </a:ext>
            </a:extLst>
          </p:cNvPr>
          <p:cNvSpPr txBox="1">
            <a:spLocks/>
          </p:cNvSpPr>
          <p:nvPr/>
        </p:nvSpPr>
        <p:spPr>
          <a:xfrm>
            <a:off x="849241" y="1513121"/>
            <a:ext cx="10696575" cy="2635608"/>
          </a:xfrm>
          <a:prstGeom prst="rect">
            <a:avLst/>
          </a:prstGeom>
          <a:noFill/>
        </p:spPr>
        <p:txBody>
          <a:bodyPr anchor="ctr">
            <a:noAutofit/>
          </a:bodyPr>
          <a:lstStyle>
            <a:lvl1pPr marL="0" indent="0" algn="ctr" defTabSz="914400" rtl="0" eaLnBrk="1" latinLnBrk="0" hangingPunct="1">
              <a:lnSpc>
                <a:spcPct val="90000"/>
              </a:lnSpc>
              <a:spcBef>
                <a:spcPts val="1000"/>
              </a:spcBef>
              <a:buFont typeface="Arial" panose="020B0604020202020204" pitchFamily="34" charset="0"/>
              <a:buNone/>
              <a:defRPr sz="3000" i="0"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2200" b="1" dirty="0">
                <a:solidFill>
                  <a:srgbClr val="494949"/>
                </a:solidFill>
              </a:rPr>
              <a:t>Æfing: </a:t>
            </a:r>
            <a:r>
              <a:rPr lang="en-US" sz="2200" dirty="0">
                <a:solidFill>
                  <a:srgbClr val="494949"/>
                </a:solidFill>
              </a:rPr>
              <a:t>Taktu saman þrjá aðdráttarþætti fyrir gesti sem þú myndir vilja bjóða. Rannsakaðu raunverulegar kostnaðargreiðslur þeirra og áætlaða áhrif á næturverðið þitt. Veldu einn þátt til </a:t>
            </a:r>
            <a:r>
              <a:rPr lang="en-US" sz="2200" dirty="0" err="1">
                <a:solidFill>
                  <a:srgbClr val="494949"/>
                </a:solidFill>
              </a:rPr>
              <a:t>að forgangsraða </a:t>
            </a:r>
            <a:r>
              <a:rPr lang="en-US" sz="2200" dirty="0">
                <a:solidFill>
                  <a:srgbClr val="494949"/>
                </a:solidFill>
              </a:rPr>
              <a:t>út frá arðsemi (ROI).</a:t>
            </a:r>
          </a:p>
          <a:p>
            <a:pPr algn="l"/>
            <a:r>
              <a:rPr lang="en-US" sz="2200" b="1" dirty="0">
                <a:solidFill>
                  <a:srgbClr val="494949"/>
                </a:solidFill>
              </a:rPr>
              <a:t>Raunverulegt dæmi: </a:t>
            </a:r>
            <a:r>
              <a:rPr lang="en-US" sz="2200" i="1" dirty="0">
                <a:solidFill>
                  <a:srgbClr val="494949"/>
                </a:solidFill>
              </a:rPr>
              <a:t>Northern Light Domes </a:t>
            </a:r>
            <a:r>
              <a:rPr lang="en-US" sz="2200" dirty="0">
                <a:solidFill>
                  <a:srgbClr val="494949"/>
                </a:solidFill>
              </a:rPr>
              <a:t>á Íslandi fjárfesti í sérhönnuðum stjörnuskoðunarkúpum (18.000 €/stykki), sem gerir kleift að taka á móti gestum allt árið um kring á 350 €+ á nótt.</a:t>
            </a:r>
          </a:p>
          <a:p>
            <a:pPr algn="l"/>
            <a:r>
              <a:rPr lang="en-US" sz="2200" b="1" dirty="0">
                <a:solidFill>
                  <a:srgbClr val="494949"/>
                </a:solidFill>
              </a:rPr>
              <a:t>Ábending um arðsemi (ROI): </a:t>
            </a:r>
            <a:r>
              <a:rPr lang="en-US" sz="2200" dirty="0">
                <a:solidFill>
                  <a:srgbClr val="494949"/>
                </a:solidFill>
              </a:rPr>
              <a:t>Heitur pottur sem kostar €6.000 getur greitt sig sjálfur á innan við 60 bókunum ef hann eykur næturverðið um €30–€40. Dæmi hér að neðan:</a:t>
            </a:r>
          </a:p>
          <a:p>
            <a:pPr marL="342900" indent="-342900" algn="l">
              <a:buFont typeface="Wingdings" panose="05000000000000000000" pitchFamily="2" charset="2"/>
              <a:buChar char="q"/>
            </a:pPr>
            <a:endParaRPr lang="en-US" sz="2200" dirty="0">
              <a:solidFill>
                <a:srgbClr val="494949"/>
              </a:solidFill>
            </a:endParaRPr>
          </a:p>
          <a:p>
            <a:pPr algn="l"/>
            <a:endParaRPr lang="en-US" sz="2200" dirty="0">
              <a:solidFill>
                <a:srgbClr val="494949"/>
              </a:solidFill>
            </a:endParaRPr>
          </a:p>
        </p:txBody>
      </p:sp>
      <p:pic>
        <p:nvPicPr>
          <p:cNvPr id="10" name="Graphic 9" descr="Signature with solid fill">
            <a:extLst>
              <a:ext uri="{FF2B5EF4-FFF2-40B4-BE49-F238E27FC236}">
                <a16:creationId xmlns:a16="http://schemas.microsoft.com/office/drawing/2014/main" id="{FBA5D1A2-9104-37A5-17B5-4EAB796AD4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236167"/>
            <a:ext cx="914400" cy="914400"/>
          </a:xfrm>
          <a:prstGeom prst="rect">
            <a:avLst/>
          </a:prstGeom>
        </p:spPr>
      </p:pic>
      <p:graphicFrame>
        <p:nvGraphicFramePr>
          <p:cNvPr id="2" name="Table 1">
            <a:extLst>
              <a:ext uri="{FF2B5EF4-FFF2-40B4-BE49-F238E27FC236}">
                <a16:creationId xmlns:a16="http://schemas.microsoft.com/office/drawing/2014/main" id="{E7376803-3AD0-9EE3-B775-036D3BD8A828}"/>
              </a:ext>
            </a:extLst>
          </p:cNvPr>
          <p:cNvGraphicFramePr>
            <a:graphicFrameLocks noGrp="1"/>
          </p:cNvGraphicFramePr>
          <p:nvPr>
            <p:extLst>
              <p:ext uri="{D42A27DB-BD31-4B8C-83A1-F6EECF244321}">
                <p14:modId xmlns:p14="http://schemas.microsoft.com/office/powerpoint/2010/main" val="1456419282"/>
              </p:ext>
            </p:extLst>
          </p:nvPr>
        </p:nvGraphicFramePr>
        <p:xfrm>
          <a:off x="457200" y="3909208"/>
          <a:ext cx="10847349" cy="2271170"/>
        </p:xfrm>
        <a:graphic>
          <a:graphicData uri="http://schemas.openxmlformats.org/drawingml/2006/table">
            <a:tbl>
              <a:tblPr/>
              <a:tblGrid>
                <a:gridCol w="2136214">
                  <a:extLst>
                    <a:ext uri="{9D8B030D-6E8A-4147-A177-3AD203B41FA5}">
                      <a16:colId xmlns:a16="http://schemas.microsoft.com/office/drawing/2014/main" val="377391700"/>
                    </a:ext>
                  </a:extLst>
                </a:gridCol>
                <a:gridCol w="1491185">
                  <a:extLst>
                    <a:ext uri="{9D8B030D-6E8A-4147-A177-3AD203B41FA5}">
                      <a16:colId xmlns:a16="http://schemas.microsoft.com/office/drawing/2014/main" val="2884507378"/>
                    </a:ext>
                  </a:extLst>
                </a:gridCol>
                <a:gridCol w="1876425">
                  <a:extLst>
                    <a:ext uri="{9D8B030D-6E8A-4147-A177-3AD203B41FA5}">
                      <a16:colId xmlns:a16="http://schemas.microsoft.com/office/drawing/2014/main" val="352796901"/>
                    </a:ext>
                  </a:extLst>
                </a:gridCol>
                <a:gridCol w="1536634">
                  <a:extLst>
                    <a:ext uri="{9D8B030D-6E8A-4147-A177-3AD203B41FA5}">
                      <a16:colId xmlns:a16="http://schemas.microsoft.com/office/drawing/2014/main" val="3356090613"/>
                    </a:ext>
                  </a:extLst>
                </a:gridCol>
                <a:gridCol w="2120966">
                  <a:extLst>
                    <a:ext uri="{9D8B030D-6E8A-4147-A177-3AD203B41FA5}">
                      <a16:colId xmlns:a16="http://schemas.microsoft.com/office/drawing/2014/main" val="941650886"/>
                    </a:ext>
                  </a:extLst>
                </a:gridCol>
                <a:gridCol w="1685925">
                  <a:extLst>
                    <a:ext uri="{9D8B030D-6E8A-4147-A177-3AD203B41FA5}">
                      <a16:colId xmlns:a16="http://schemas.microsoft.com/office/drawing/2014/main" val="2704711080"/>
                    </a:ext>
                  </a:extLst>
                </a:gridCol>
              </a:tblGrid>
              <a:tr h="478169">
                <a:tc>
                  <a:txBody>
                    <a:bodyPr/>
                    <a:lstStyle/>
                    <a:p>
                      <a:pPr algn="ctr"/>
                      <a:r>
                        <a:rPr lang="en-IE" sz="2000" b="1" dirty="0">
                          <a:solidFill>
                            <a:schemeClr val="bg1"/>
                          </a:solidFill>
                        </a:rPr>
                        <a:t>Eiginleiki</a:t>
                      </a:r>
                      <a:endParaRPr lang="en-IE" sz="2000" dirty="0">
                        <a:solidFill>
                          <a:schemeClr val="bg1"/>
                        </a:solidFill>
                      </a:endParaRP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B7F81"/>
                    </a:solidFill>
                  </a:tcPr>
                </a:tc>
                <a:tc>
                  <a:txBody>
                    <a:bodyPr/>
                    <a:lstStyle/>
                    <a:p>
                      <a:pPr algn="ctr"/>
                      <a:r>
                        <a:rPr lang="en-IE" sz="2000" b="1" dirty="0">
                          <a:solidFill>
                            <a:schemeClr val="bg1"/>
                          </a:solidFill>
                        </a:rPr>
                        <a:t>Kostnaður (€)</a:t>
                      </a:r>
                      <a:endParaRPr lang="en-IE" sz="2000" dirty="0">
                        <a:solidFill>
                          <a:schemeClr val="bg1"/>
                        </a:solidFill>
                      </a:endParaRP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B7F81"/>
                    </a:solidFill>
                  </a:tcPr>
                </a:tc>
                <a:tc>
                  <a:txBody>
                    <a:bodyPr/>
                    <a:lstStyle/>
                    <a:p>
                      <a:pPr algn="ctr"/>
                      <a:r>
                        <a:rPr lang="en-IE" sz="2000" b="1" dirty="0">
                          <a:solidFill>
                            <a:schemeClr val="bg1"/>
                          </a:solidFill>
                        </a:rPr>
                        <a:t>Eykur aðdráttarafl fyrir gesti?</a:t>
                      </a:r>
                      <a:endParaRPr lang="en-IE" sz="2000" dirty="0">
                        <a:solidFill>
                          <a:schemeClr val="bg1"/>
                        </a:solidFill>
                      </a:endParaRP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B7F81"/>
                    </a:solidFill>
                  </a:tcPr>
                </a:tc>
                <a:tc>
                  <a:txBody>
                    <a:bodyPr/>
                    <a:lstStyle/>
                    <a:p>
                      <a:pPr algn="ctr"/>
                      <a:r>
                        <a:rPr lang="en-IE" sz="2000" b="1" dirty="0">
                          <a:solidFill>
                            <a:schemeClr val="bg1"/>
                          </a:solidFill>
                        </a:rPr>
                        <a:t>Áætluð hækkun verðs (€)</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B7F81"/>
                    </a:solidFill>
                  </a:tcPr>
                </a:tc>
                <a:tc>
                  <a:txBody>
                    <a:bodyPr/>
                    <a:lstStyle/>
                    <a:p>
                      <a:pPr algn="ctr"/>
                      <a:r>
                        <a:rPr lang="en-IE" sz="2000" b="1" dirty="0">
                          <a:solidFill>
                            <a:schemeClr val="bg1"/>
                          </a:solidFill>
                        </a:rPr>
                        <a:t>ROI tímalína</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B7F81"/>
                    </a:solidFill>
                  </a:tcPr>
                </a:tc>
                <a:tc>
                  <a:txBody>
                    <a:bodyPr/>
                    <a:lstStyle/>
                    <a:p>
                      <a:pPr algn="ctr"/>
                      <a:r>
                        <a:rPr lang="en-IE" sz="2000" b="1" dirty="0">
                          <a:solidFill>
                            <a:schemeClr val="bg1"/>
                          </a:solidFill>
                        </a:rPr>
                        <a:t>Forysta (✓) </a:t>
                      </a:r>
                      <a:endParaRPr lang="en-IE" sz="2000" dirty="0">
                        <a:solidFill>
                          <a:schemeClr val="bg1"/>
                        </a:solidFill>
                      </a:endParaRP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B7F81"/>
                    </a:solidFill>
                  </a:tcPr>
                </a:tc>
                <a:extLst>
                  <a:ext uri="{0D108BD9-81ED-4DB2-BD59-A6C34878D82A}">
                    <a16:rowId xmlns:a16="http://schemas.microsoft.com/office/drawing/2014/main" val="612961301"/>
                  </a:ext>
                </a:extLst>
              </a:tr>
              <a:tr h="478169">
                <a:tc>
                  <a:txBody>
                    <a:bodyPr/>
                    <a:lstStyle/>
                    <a:p>
                      <a:r>
                        <a:rPr lang="en-US" sz="2000" dirty="0">
                          <a:solidFill>
                            <a:srgbClr val="494949"/>
                          </a:solidFill>
                        </a:rPr>
                        <a:t>Viðarkynduð gufubað </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000" dirty="0">
                          <a:solidFill>
                            <a:srgbClr val="494949"/>
                          </a:solidFill>
                        </a:rPr>
                        <a:t>€10,000</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000" dirty="0">
                          <a:solidFill>
                            <a:srgbClr val="494949"/>
                          </a:solidFill>
                        </a:rPr>
                        <a:t>Já</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000" dirty="0">
                          <a:solidFill>
                            <a:srgbClr val="494949"/>
                          </a:solidFill>
                        </a:rPr>
                        <a:t> +€40 </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000" dirty="0">
                          <a:solidFill>
                            <a:srgbClr val="494949"/>
                          </a:solidFill>
                        </a:rPr>
                        <a:t> 6–9 mánuðir </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000" dirty="0">
                          <a:solidFill>
                            <a:srgbClr val="494949"/>
                          </a:solidFill>
                        </a:rPr>
                        <a:t>✓ </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82638561"/>
                  </a:ext>
                </a:extLst>
              </a:tr>
              <a:tr h="47816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solidFill>
                            <a:srgbClr val="494949"/>
                          </a:solidFill>
                        </a:rPr>
                        <a:t>Glerveggjaður kúpur </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000" dirty="0">
                          <a:solidFill>
                            <a:srgbClr val="494949"/>
                          </a:solidFill>
                        </a:rPr>
                        <a:t>€25.000</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000" dirty="0">
                          <a:solidFill>
                            <a:srgbClr val="494949"/>
                          </a:solidFill>
                        </a:rPr>
                        <a:t>Já</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000" dirty="0">
                          <a:solidFill>
                            <a:srgbClr val="494949"/>
                          </a:solidFill>
                        </a:rPr>
                        <a:t>+€70 </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000" dirty="0">
                          <a:solidFill>
                            <a:srgbClr val="494949"/>
                          </a:solidFill>
                        </a:rPr>
                        <a:t>12 mánuðir</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2000" dirty="0">
                        <a:solidFill>
                          <a:srgbClr val="494949"/>
                        </a:solidFill>
                      </a:endParaRP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8835682"/>
                  </a:ext>
                </a:extLst>
              </a:tr>
              <a:tr h="47816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solidFill>
                            <a:srgbClr val="494949"/>
                          </a:solidFill>
                        </a:rPr>
                        <a:t>Utandyra sturtugarður</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000" dirty="0">
                          <a:solidFill>
                            <a:srgbClr val="494949"/>
                          </a:solidFill>
                        </a:rPr>
                        <a:t>€3,500 </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IE" sz="2000" dirty="0">
                          <a:solidFill>
                            <a:srgbClr val="494949"/>
                          </a:solidFill>
                        </a:rPr>
                        <a:t>Miðlungs</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IE" sz="2000" dirty="0">
                          <a:solidFill>
                            <a:srgbClr val="494949"/>
                          </a:solidFill>
                        </a:rPr>
                        <a:t>+€20 </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IE" sz="2000" dirty="0">
                          <a:solidFill>
                            <a:srgbClr val="494949"/>
                          </a:solidFill>
                        </a:rPr>
                        <a:t> 4–6 mánuðir</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2000" dirty="0">
                          <a:solidFill>
                            <a:srgbClr val="494949"/>
                          </a:solidFill>
                        </a:rPr>
                        <a:t>✓ </a:t>
                      </a:r>
                    </a:p>
                  </a:txBody>
                  <a:tcPr marL="47817" marR="47817" marT="23908" marB="239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54010233"/>
                  </a:ext>
                </a:extLst>
              </a:tr>
            </a:tbl>
          </a:graphicData>
        </a:graphic>
      </p:graphicFrame>
    </p:spTree>
    <p:extLst>
      <p:ext uri="{BB962C8B-B14F-4D97-AF65-F5344CB8AC3E}">
        <p14:creationId xmlns:p14="http://schemas.microsoft.com/office/powerpoint/2010/main" val="179518908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599EDB-7023-D42B-295F-89449F33199F}"/>
            </a:ext>
          </a:extLst>
        </p:cNvPr>
        <p:cNvGrpSpPr/>
        <p:nvPr/>
      </p:nvGrpSpPr>
      <p:grpSpPr>
        <a:xfrm>
          <a:off x="0" y="0"/>
          <a:ext cx="0" cy="0"/>
          <a:chOff x="0" y="0"/>
          <a:chExt cx="0" cy="0"/>
        </a:xfrm>
      </p:grpSpPr>
      <p:sp>
        <p:nvSpPr>
          <p:cNvPr id="9" name="Freeform 28">
            <a:extLst>
              <a:ext uri="{FF2B5EF4-FFF2-40B4-BE49-F238E27FC236}">
                <a16:creationId xmlns:a16="http://schemas.microsoft.com/office/drawing/2014/main" id="{F3F12495-C33D-7418-F907-0BB47FF660D6}"/>
              </a:ext>
            </a:extLst>
          </p:cNvPr>
          <p:cNvSpPr/>
          <p:nvPr/>
        </p:nvSpPr>
        <p:spPr>
          <a:xfrm>
            <a:off x="-12813" y="401585"/>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3FB5A1"/>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0" name="Text Placeholder 23">
            <a:extLst>
              <a:ext uri="{FF2B5EF4-FFF2-40B4-BE49-F238E27FC236}">
                <a16:creationId xmlns:a16="http://schemas.microsoft.com/office/drawing/2014/main" id="{E7D676DA-BF72-3CB4-274D-BED31C2C55A4}"/>
              </a:ext>
            </a:extLst>
          </p:cNvPr>
          <p:cNvSpPr txBox="1">
            <a:spLocks/>
          </p:cNvSpPr>
          <p:nvPr/>
        </p:nvSpPr>
        <p:spPr>
          <a:xfrm>
            <a:off x="849241" y="516181"/>
            <a:ext cx="5041923"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Viðbótarlestrarefni</a:t>
            </a:r>
          </a:p>
        </p:txBody>
      </p:sp>
      <p:graphicFrame>
        <p:nvGraphicFramePr>
          <p:cNvPr id="8" name="Table 7">
            <a:extLst>
              <a:ext uri="{FF2B5EF4-FFF2-40B4-BE49-F238E27FC236}">
                <a16:creationId xmlns:a16="http://schemas.microsoft.com/office/drawing/2014/main" id="{02E0503B-D1AD-144F-6B5F-C3FFD1EE08D1}"/>
              </a:ext>
            </a:extLst>
          </p:cNvPr>
          <p:cNvGraphicFramePr>
            <a:graphicFrameLocks noGrp="1"/>
          </p:cNvGraphicFramePr>
          <p:nvPr>
            <p:extLst>
              <p:ext uri="{D42A27DB-BD31-4B8C-83A1-F6EECF244321}">
                <p14:modId xmlns:p14="http://schemas.microsoft.com/office/powerpoint/2010/main" val="2395526452"/>
              </p:ext>
            </p:extLst>
          </p:nvPr>
        </p:nvGraphicFramePr>
        <p:xfrm>
          <a:off x="478117" y="1391660"/>
          <a:ext cx="11235765" cy="3749040"/>
        </p:xfrm>
        <a:graphic>
          <a:graphicData uri="http://schemas.openxmlformats.org/drawingml/2006/table">
            <a:tbl>
              <a:tblPr firstRow="1" bandRow="1">
                <a:tableStyleId>{5C22544A-7EE6-4342-B048-85BDC9FD1C3A}</a:tableStyleId>
              </a:tblPr>
              <a:tblGrid>
                <a:gridCol w="3084233">
                  <a:extLst>
                    <a:ext uri="{9D8B030D-6E8A-4147-A177-3AD203B41FA5}">
                      <a16:colId xmlns:a16="http://schemas.microsoft.com/office/drawing/2014/main" val="2947246601"/>
                    </a:ext>
                  </a:extLst>
                </a:gridCol>
                <a:gridCol w="8151532">
                  <a:extLst>
                    <a:ext uri="{9D8B030D-6E8A-4147-A177-3AD203B41FA5}">
                      <a16:colId xmlns:a16="http://schemas.microsoft.com/office/drawing/2014/main" val="4224813332"/>
                    </a:ext>
                  </a:extLst>
                </a:gridCol>
              </a:tblGrid>
              <a:tr h="370840">
                <a:tc>
                  <a:txBody>
                    <a:bodyPr/>
                    <a:lstStyle/>
                    <a:p>
                      <a:r>
                        <a:rPr lang="en-IE" sz="2400" dirty="0"/>
                        <a:t>Nafn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r>
                        <a:rPr lang="en-IE" sz="2400" dirty="0"/>
                        <a:t>Lýsing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extLst>
                  <a:ext uri="{0D108BD9-81ED-4DB2-BD59-A6C34878D82A}">
                    <a16:rowId xmlns:a16="http://schemas.microsoft.com/office/drawing/2014/main" val="406948870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i="0" kern="1200" cap="none" dirty="0">
                          <a:solidFill>
                            <a:srgbClr val="414141"/>
                          </a:solidFill>
                          <a:effectLst/>
                          <a:latin typeface="+mn-lt"/>
                          <a:ea typeface="+mn-ea"/>
                          <a:cs typeface="+mn-cs"/>
                        </a:rPr>
                        <a:t>Að koma glamping-rekstri af stað: </a:t>
                      </a:r>
                      <a:r>
                        <a:rPr lang="en-US" sz="1800" b="0" i="0" kern="1200" cap="none" dirty="0">
                          <a:solidFill>
                            <a:srgbClr val="414141"/>
                          </a:solidFill>
                          <a:effectLst/>
                          <a:latin typeface="+mn-lt"/>
                          <a:ea typeface="+mn-ea"/>
                          <a:cs typeface="+mn-cs"/>
                        </a:rPr>
                        <a:t>ráð og innsýn fyrir farsælan upphaf</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kern="1200" dirty="0">
                        <a:solidFill>
                          <a:srgbClr val="41414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buClr>
                          <a:srgbClr val="01A54E"/>
                        </a:buClr>
                      </a:pPr>
                      <a:r>
                        <a:rPr lang="en-US" sz="1800" b="0" i="0" kern="1200" dirty="0">
                          <a:solidFill>
                            <a:srgbClr val="414141"/>
                          </a:solidFill>
                          <a:effectLst/>
                          <a:latin typeface="+mn-lt"/>
                          <a:ea typeface="+mn-ea"/>
                          <a:cs typeface="+mn-cs"/>
                        </a:rPr>
                        <a:t>Áður en þú leggur af stað í glamping-ferðalag þitt er nauðsynlegt að skilja kröfur markaðarins og þær straumar sem móta hann. Með innsýn sem greinin veitir verðurðu búinn þeirri þekkingu sem þarf til að skapa eftirtektarverða upplifun fyrir gesti þína og aðgreina glamping-starfsemi þína frá samkeppnisaðilum. </a:t>
                      </a:r>
                      <a:r>
                        <a:rPr lang="en-IE" dirty="0">
                          <a:solidFill>
                            <a:srgbClr val="EC7C69"/>
                          </a:solidFill>
                          <a:hlinkClick r:id="rId2">
                            <a:extLst>
                              <a:ext uri="{A12FA001-AC4F-418D-AE19-62706E023703}">
                                <ahyp:hlinkClr xmlns:ahyp="http://schemas.microsoft.com/office/drawing/2018/hyperlinkcolor" val="tx"/>
                              </a:ext>
                            </a:extLst>
                          </a:hlinkClick>
                        </a:rPr>
                        <a:t>https://crrhospitality.com/blog/launching-your-glamping-business-tips-and-insights-for-a-successful-start/</a:t>
                      </a:r>
                      <a:r>
                        <a:rPr lang="en-IE" dirty="0">
                          <a:solidFill>
                            <a:srgbClr val="EC7C69"/>
                          </a:solidFill>
                        </a:rPr>
                        <a:t> </a:t>
                      </a:r>
                      <a:endParaRPr lang="en-US" sz="1800" kern="1200" dirty="0">
                        <a:solidFill>
                          <a:srgbClr val="EC7C69"/>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9846243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solidFill>
                            <a:srgbClr val="414141"/>
                          </a:solidFill>
                        </a:rPr>
                        <a:t>Græn ferðaþjónustutólabox </a:t>
                      </a:r>
                      <a:endParaRPr lang="en-IE" sz="1800" b="1" kern="1200" dirty="0">
                        <a:solidFill>
                          <a:srgbClr val="41414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414141"/>
                          </a:solidFill>
                        </a:rPr>
                        <a:t>Raunveruleg dæmasöfn, hugmyndir að fjármögnun og hagnýtir ráð um sjálfbærni. Lærðu hvernig aðrir litlir gististaðir tryggðu fjármögnun.</a:t>
                      </a:r>
                      <a:r>
                        <a:rPr lang="en-US" sz="1800" dirty="0">
                          <a:solidFill>
                            <a:srgbClr val="EC7C69"/>
                          </a:solidFill>
                          <a:hlinkClick r:id="rId3">
                            <a:extLst>
                              <a:ext uri="{A12FA001-AC4F-418D-AE19-62706E023703}">
                                <ahyp:hlinkClr xmlns:ahyp="http://schemas.microsoft.com/office/drawing/2018/hyperlinkcolor" val="tx"/>
                              </a:ext>
                            </a:extLst>
                          </a:hlinkClick>
                        </a:rPr>
                        <a:t> https://www.visitscotland.org/</a:t>
                      </a:r>
                      <a:r>
                        <a:rPr lang="en-US" sz="1800" dirty="0">
                          <a:solidFill>
                            <a:srgbClr val="EC7C69"/>
                          </a:solidFill>
                        </a:rPr>
                        <a:t> </a:t>
                      </a:r>
                      <a:endParaRPr lang="en-IE" sz="1800" kern="1200" dirty="0">
                        <a:solidFill>
                          <a:srgbClr val="EC7C69"/>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9692769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b="1" dirty="0">
                          <a:solidFill>
                            <a:srgbClr val="414141"/>
                          </a:solidFill>
                        </a:rPr>
                        <a:t>Coursera: Fjármálaplanun fyrir frumkvöðla</a:t>
                      </a:r>
                      <a:endParaRPr lang="en-IE" sz="1800" b="1" kern="1200" dirty="0">
                        <a:solidFill>
                          <a:srgbClr val="41414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414141"/>
                          </a:solidFill>
                        </a:rPr>
                        <a:t>Skref-fyrir-skref þjálfun í fjárhagsáætlunargerð, fjármagnskröfum og sjóðstreymi fyrir sprotafyrirtæki. </a:t>
                      </a:r>
                      <a:r>
                        <a:rPr lang="en-IE" dirty="0">
                          <a:solidFill>
                            <a:srgbClr val="414141"/>
                          </a:solidFill>
                        </a:rPr>
                        <a:t>Að þróa hagnýta fjármálahæfni.</a:t>
                      </a:r>
                      <a:r>
                        <a:rPr lang="en-IE" dirty="0">
                          <a:solidFill>
                            <a:srgbClr val="EC7C69"/>
                          </a:solidFill>
                          <a:hlinkClick r:id="rId4">
                            <a:extLst>
                              <a:ext uri="{A12FA001-AC4F-418D-AE19-62706E023703}">
                                <ahyp:hlinkClr xmlns:ahyp="http://schemas.microsoft.com/office/drawing/2018/hyperlinkcolor" val="tx"/>
                              </a:ext>
                            </a:extLst>
                          </a:hlinkClick>
                        </a:rPr>
                        <a:t> https://www.coursera.org/learn/financial-planning-entrepreneurs</a:t>
                      </a:r>
                      <a:r>
                        <a:rPr lang="en-IE" dirty="0">
                          <a:solidFill>
                            <a:srgbClr val="EC7C69"/>
                          </a:solidFill>
                        </a:rPr>
                        <a:t> </a:t>
                      </a:r>
                      <a:endParaRPr lang="en-IE" sz="1800" kern="1200" dirty="0">
                        <a:solidFill>
                          <a:srgbClr val="EC7C69"/>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058037"/>
                  </a:ext>
                </a:extLst>
              </a:tr>
            </a:tbl>
          </a:graphicData>
        </a:graphic>
      </p:graphicFrame>
    </p:spTree>
    <p:extLst>
      <p:ext uri="{BB962C8B-B14F-4D97-AF65-F5344CB8AC3E}">
        <p14:creationId xmlns:p14="http://schemas.microsoft.com/office/powerpoint/2010/main" val="5930509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AE2FC6-787F-270A-8340-61F21C34F31F}"/>
            </a:ext>
          </a:extLst>
        </p:cNvPr>
        <p:cNvGrpSpPr/>
        <p:nvPr/>
      </p:nvGrpSpPr>
      <p:grpSpPr>
        <a:xfrm>
          <a:off x="0" y="0"/>
          <a:ext cx="0" cy="0"/>
          <a:chOff x="0" y="0"/>
          <a:chExt cx="0" cy="0"/>
        </a:xfrm>
      </p:grpSpPr>
      <p:sp>
        <p:nvSpPr>
          <p:cNvPr id="13" name="Text Placeholder 2">
            <a:extLst>
              <a:ext uri="{FF2B5EF4-FFF2-40B4-BE49-F238E27FC236}">
                <a16:creationId xmlns:a16="http://schemas.microsoft.com/office/drawing/2014/main" id="{3A2D9703-96AB-A046-C4CD-EEB051C777F5}"/>
              </a:ext>
            </a:extLst>
          </p:cNvPr>
          <p:cNvSpPr txBox="1">
            <a:spLocks/>
          </p:cNvSpPr>
          <p:nvPr/>
        </p:nvSpPr>
        <p:spPr>
          <a:xfrm>
            <a:off x="4239850" y="196156"/>
            <a:ext cx="7704500" cy="3499183"/>
          </a:xfrm>
          <a:prstGeom prst="rect">
            <a:avLst/>
          </a:prstGeom>
        </p:spPr>
        <p:txBody>
          <a:bodyPr anchor="t">
            <a:noAutofit/>
          </a:bodyPr>
          <a:lstStyle>
            <a:lvl1pPr marL="0" indent="0" algn="l" defTabSz="914400" rtl="0" eaLnBrk="1" latinLnBrk="0" hangingPunct="1">
              <a:lnSpc>
                <a:spcPts val="2520"/>
              </a:lnSpc>
              <a:spcBef>
                <a:spcPts val="0"/>
              </a:spcBef>
              <a:buFont typeface="Arial" panose="020B0604020202020204" pitchFamily="34" charset="0"/>
              <a:buNone/>
              <a:defRPr sz="28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fontAlgn="base">
              <a:lnSpc>
                <a:spcPct val="100000"/>
              </a:lnSpc>
              <a:spcAft>
                <a:spcPts val="1200"/>
              </a:spcAft>
              <a:buFont typeface="Wingdings" panose="05000000000000000000" pitchFamily="2" charset="2"/>
              <a:buChar char="v"/>
            </a:pPr>
            <a:r>
              <a:rPr lang="en-US" sz="2400" b="1" dirty="0">
                <a:solidFill>
                  <a:srgbClr val="494949"/>
                </a:solidFill>
              </a:rPr>
              <a:t>Einstök gistingarhúsnæði </a:t>
            </a:r>
            <a:r>
              <a:rPr lang="en-US" sz="2400" dirty="0">
                <a:solidFill>
                  <a:srgbClr val="494949"/>
                </a:solidFill>
              </a:rPr>
              <a:t>eru mjög misjöfn í kostnaði: einfalt, innréttað bjöllutjald gæti kostað </a:t>
            </a:r>
            <a:r>
              <a:rPr lang="en-US" sz="2400" b="1" dirty="0">
                <a:solidFill>
                  <a:srgbClr val="494949"/>
                </a:solidFill>
              </a:rPr>
              <a:t>€1.000–€3.000</a:t>
            </a:r>
            <a:r>
              <a:rPr lang="en-US" sz="2400" dirty="0">
                <a:solidFill>
                  <a:srgbClr val="494949"/>
                </a:solidFill>
              </a:rPr>
              <a:t>, en sérsmíðað tréhús eða nýstárleg visthyggjukofa getur kostað </a:t>
            </a:r>
            <a:r>
              <a:rPr lang="en-US" sz="2400" b="1" dirty="0">
                <a:solidFill>
                  <a:srgbClr val="494949"/>
                </a:solidFill>
              </a:rPr>
              <a:t>€50.000–€100.000 </a:t>
            </a:r>
            <a:r>
              <a:rPr lang="en-US" sz="2400" dirty="0">
                <a:solidFill>
                  <a:srgbClr val="494949"/>
                </a:solidFill>
              </a:rPr>
              <a:t>í byggingu. </a:t>
            </a:r>
          </a:p>
          <a:p>
            <a:pPr marL="342900" indent="-342900" fontAlgn="base">
              <a:lnSpc>
                <a:spcPct val="100000"/>
              </a:lnSpc>
              <a:spcAft>
                <a:spcPts val="1200"/>
              </a:spcAft>
              <a:buFont typeface="Wingdings" panose="05000000000000000000" pitchFamily="2" charset="2"/>
              <a:buChar char="v"/>
            </a:pPr>
            <a:r>
              <a:rPr lang="en-US" sz="2400" dirty="0">
                <a:solidFill>
                  <a:srgbClr val="494949"/>
                </a:solidFill>
              </a:rPr>
              <a:t>Þessir </a:t>
            </a:r>
            <a:r>
              <a:rPr lang="en-US" sz="2400" b="1" dirty="0">
                <a:solidFill>
                  <a:srgbClr val="494949"/>
                </a:solidFill>
              </a:rPr>
              <a:t>kostnaðarliðir geta skilað sér í leiguverði</a:t>
            </a:r>
            <a:r>
              <a:rPr lang="en-US" sz="2400" dirty="0">
                <a:solidFill>
                  <a:srgbClr val="494949"/>
                </a:solidFill>
              </a:rPr>
              <a:t>; einföld glamping-tjöld kunna að kosta um</a:t>
            </a:r>
            <a:r>
              <a:rPr lang="en-US" sz="2400" b="1" dirty="0">
                <a:solidFill>
                  <a:srgbClr val="494949"/>
                </a:solidFill>
              </a:rPr>
              <a:t> 60–120 evrur á nótt. </a:t>
            </a:r>
            <a:r>
              <a:rPr lang="en-US" sz="2400" dirty="0">
                <a:solidFill>
                  <a:srgbClr val="494949"/>
                </a:solidFill>
              </a:rPr>
              <a:t>Á meðan virkilega einstakar einingar (t.d. lúxus-geodesísk hvelfing með víðsýnu útsýni eða svítu í kastalaturni) á eftirsóknarverðum stað geta kostað</a:t>
            </a:r>
            <a:r>
              <a:rPr lang="en-US" sz="2400" b="1" dirty="0">
                <a:solidFill>
                  <a:srgbClr val="494949"/>
                </a:solidFill>
              </a:rPr>
              <a:t> 200–400 evrur á nótt.</a:t>
            </a:r>
          </a:p>
          <a:p>
            <a:pPr marL="342900" indent="-342900" fontAlgn="base">
              <a:lnSpc>
                <a:spcPct val="100000"/>
              </a:lnSpc>
              <a:spcAft>
                <a:spcPts val="1200"/>
              </a:spcAft>
              <a:buFont typeface="Wingdings" panose="05000000000000000000" pitchFamily="2" charset="2"/>
              <a:buChar char="ü"/>
            </a:pPr>
            <a:r>
              <a:rPr lang="en-US" sz="2200" b="1" dirty="0">
                <a:solidFill>
                  <a:srgbClr val="3B7F81"/>
                </a:solidFill>
              </a:rPr>
              <a:t>Fjármálaráð: </a:t>
            </a:r>
            <a:r>
              <a:rPr lang="en-US" sz="2200" b="1" dirty="0">
                <a:solidFill>
                  <a:srgbClr val="494949"/>
                </a:solidFill>
              </a:rPr>
              <a:t>Jafnaðu</a:t>
            </a:r>
            <a:r>
              <a:rPr lang="en-US" sz="2200" dirty="0">
                <a:solidFill>
                  <a:srgbClr val="494949"/>
                </a:solidFill>
              </a:rPr>
              <a:t> alltaf </a:t>
            </a:r>
            <a:r>
              <a:rPr lang="en-US" sz="2200" b="1" dirty="0">
                <a:solidFill>
                  <a:srgbClr val="494949"/>
                </a:solidFill>
              </a:rPr>
              <a:t>fjárfestinguna við væntanlega nýtingu og verðlagningu; </a:t>
            </a:r>
            <a:r>
              <a:rPr lang="en-US" sz="2200" dirty="0">
                <a:solidFill>
                  <a:srgbClr val="494949"/>
                </a:solidFill>
              </a:rPr>
              <a:t>dýr uppsetning á röngum markaði mun ekki endurgreiða sig.</a:t>
            </a:r>
          </a:p>
          <a:p>
            <a:pPr fontAlgn="base">
              <a:lnSpc>
                <a:spcPct val="100000"/>
              </a:lnSpc>
              <a:spcAft>
                <a:spcPts val="1200"/>
              </a:spcAft>
            </a:pPr>
            <a:r>
              <a:rPr lang="en-US" sz="2200" b="1" i="1" dirty="0">
                <a:solidFill>
                  <a:srgbClr val="E96751"/>
                </a:solidFill>
              </a:rPr>
              <a:t>Þægindi skipta öllu máli! </a:t>
            </a:r>
            <a:r>
              <a:rPr lang="en-US" sz="2200" i="1" dirty="0">
                <a:solidFill>
                  <a:srgbClr val="E96751"/>
                </a:solidFill>
              </a:rPr>
              <a:t>Gerðu það auðvelt fyrir fólk að ferðast og bóka það sem það vill, þegar það vill.</a:t>
            </a:r>
          </a:p>
          <a:p>
            <a:pPr fontAlgn="base">
              <a:lnSpc>
                <a:spcPct val="100000"/>
              </a:lnSpc>
              <a:spcAft>
                <a:spcPts val="1200"/>
              </a:spcAft>
            </a:pPr>
            <a:endParaRPr lang="en-US" sz="2200" b="1" i="1" dirty="0">
              <a:solidFill>
                <a:srgbClr val="494949"/>
              </a:solidFill>
            </a:endParaRPr>
          </a:p>
        </p:txBody>
      </p:sp>
      <p:pic>
        <p:nvPicPr>
          <p:cNvPr id="9" name="Picture Placeholder 8" descr="A kitchen with a table and chairs&#10;&#10;AI-generated content may be incorrect.">
            <a:extLst>
              <a:ext uri="{FF2B5EF4-FFF2-40B4-BE49-F238E27FC236}">
                <a16:creationId xmlns:a16="http://schemas.microsoft.com/office/drawing/2014/main" id="{83A608A4-38DD-A872-5E23-723CD2D5E548}"/>
              </a:ext>
            </a:extLst>
          </p:cNvPr>
          <p:cNvPicPr>
            <a:picLocks noGrp="1" noChangeAspect="1"/>
          </p:cNvPicPr>
          <p:nvPr>
            <p:ph type="pic" sz="quarter" idx="10"/>
          </p:nvPr>
        </p:nvPicPr>
        <p:blipFill>
          <a:blip r:embed="rId2"/>
          <a:srcRect t="7352" b="7352"/>
          <a:stretch>
            <a:fillRect/>
          </a:stretch>
        </p:blipFill>
        <p:spPr/>
      </p:pic>
      <p:sp>
        <p:nvSpPr>
          <p:cNvPr id="4" name="Slide Number Placeholder 5">
            <a:extLst>
              <a:ext uri="{FF2B5EF4-FFF2-40B4-BE49-F238E27FC236}">
                <a16:creationId xmlns:a16="http://schemas.microsoft.com/office/drawing/2014/main" id="{A033F8B4-31F5-9104-74CD-9A16FFC68FD9}"/>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4</a:t>
            </a:fld>
            <a:endParaRPr lang="fr-CA" dirty="0"/>
          </a:p>
        </p:txBody>
      </p:sp>
      <p:sp>
        <p:nvSpPr>
          <p:cNvPr id="6" name="Text Placeholder 5">
            <a:extLst>
              <a:ext uri="{FF2B5EF4-FFF2-40B4-BE49-F238E27FC236}">
                <a16:creationId xmlns:a16="http://schemas.microsoft.com/office/drawing/2014/main" id="{42DD22C6-E067-8211-C43F-B12B4884A8A3}"/>
              </a:ext>
            </a:extLst>
          </p:cNvPr>
          <p:cNvSpPr>
            <a:spLocks noGrp="1"/>
          </p:cNvSpPr>
          <p:nvPr>
            <p:ph type="body" sz="quarter" idx="18"/>
          </p:nvPr>
        </p:nvSpPr>
        <p:spPr>
          <a:xfrm>
            <a:off x="664593" y="3259574"/>
            <a:ext cx="2877175" cy="1049221"/>
          </a:xfrm>
        </p:spPr>
        <p:txBody>
          <a:bodyPr/>
          <a:lstStyle/>
          <a:p>
            <a:pPr algn="ctr"/>
            <a:r>
              <a:rPr lang="en-IE" sz="2600" b="0" dirty="0"/>
              <a:t>Jafna kostnað einstaka gistinga við verðlagningarstefnur</a:t>
            </a:r>
          </a:p>
          <a:p>
            <a:pPr algn="ctr"/>
            <a:endParaRPr lang="en-IE" sz="2600" b="0" dirty="0"/>
          </a:p>
        </p:txBody>
      </p:sp>
      <p:sp>
        <p:nvSpPr>
          <p:cNvPr id="5" name="Slide Number Placeholder 5">
            <a:extLst>
              <a:ext uri="{FF2B5EF4-FFF2-40B4-BE49-F238E27FC236}">
                <a16:creationId xmlns:a16="http://schemas.microsoft.com/office/drawing/2014/main" id="{D3FE26FC-7BCB-7568-D74E-2B24C9EB3895}"/>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4</a:t>
            </a:fld>
            <a:endParaRPr lang="fr-CA" dirty="0"/>
          </a:p>
        </p:txBody>
      </p:sp>
      <p:sp>
        <p:nvSpPr>
          <p:cNvPr id="2" name="Slide Number Placeholder 5">
            <a:extLst>
              <a:ext uri="{FF2B5EF4-FFF2-40B4-BE49-F238E27FC236}">
                <a16:creationId xmlns:a16="http://schemas.microsoft.com/office/drawing/2014/main" id="{A4C3FC3F-B23E-D242-5DBB-0FF2D9A8442D}"/>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4</a:t>
            </a:fld>
            <a:endParaRPr lang="fr-CA" dirty="0"/>
          </a:p>
        </p:txBody>
      </p:sp>
      <p:sp>
        <p:nvSpPr>
          <p:cNvPr id="8" name="TextBox 7">
            <a:extLst>
              <a:ext uri="{FF2B5EF4-FFF2-40B4-BE49-F238E27FC236}">
                <a16:creationId xmlns:a16="http://schemas.microsoft.com/office/drawing/2014/main" id="{255E1B9C-294C-B8B0-17D2-9AC9E33CD020}"/>
              </a:ext>
            </a:extLst>
          </p:cNvPr>
          <p:cNvSpPr txBox="1"/>
          <p:nvPr/>
        </p:nvSpPr>
        <p:spPr>
          <a:xfrm>
            <a:off x="1015799" y="5667126"/>
            <a:ext cx="11031251" cy="1107996"/>
          </a:xfrm>
          <a:prstGeom prst="rect">
            <a:avLst/>
          </a:prstGeom>
          <a:noFill/>
        </p:spPr>
        <p:txBody>
          <a:bodyPr wrap="square">
            <a:spAutoFit/>
          </a:bodyPr>
          <a:lstStyle/>
          <a:p>
            <a:r>
              <a:rPr lang="en-US" b="1" i="1" dirty="0">
                <a:solidFill>
                  <a:srgbClr val="494949"/>
                </a:solidFill>
                <a:latin typeface="Google Sans"/>
              </a:rPr>
              <a:t>Mælt er með lestri </a:t>
            </a:r>
            <a:endParaRPr lang="en-US" b="1" i="1" dirty="0">
              <a:solidFill>
                <a:srgbClr val="494949"/>
              </a:solidFill>
              <a:latin typeface="Google Sans"/>
              <a:hlinkClick r:id="rId3">
                <a:extLst>
                  <a:ext uri="{A12FA001-AC4F-418D-AE19-62706E023703}">
                    <ahyp:hlinkClr xmlns:ahyp="http://schemas.microsoft.com/office/drawing/2018/hyperlinkcolor" val="tx"/>
                  </a:ext>
                </a:extLst>
              </a:hlinkClick>
            </a:endParaRPr>
          </a:p>
          <a:p>
            <a:pPr marL="285750" indent="-285750">
              <a:buFont typeface="Arial" panose="020B0604020202020204" pitchFamily="34" charset="0"/>
              <a:buChar char="•"/>
            </a:pPr>
            <a:r>
              <a:rPr lang="en-US" sz="1600" dirty="0">
                <a:solidFill>
                  <a:srgbClr val="00B0F0"/>
                </a:solidFill>
                <a:hlinkClick r:id="rId4">
                  <a:extLst>
                    <a:ext uri="{A12FA001-AC4F-418D-AE19-62706E023703}">
                      <ahyp:hlinkClr xmlns:ahyp="http://schemas.microsoft.com/office/drawing/2018/hyperlinkcolor" val="tx"/>
                    </a:ext>
                  </a:extLst>
                </a:hlinkClick>
              </a:rPr>
              <a:t>15 leiðir til að skapa "wow"-áhrif sem byggja upp tryggð gesta</a:t>
            </a:r>
            <a:endParaRPr lang="en-US" sz="1600" dirty="0">
              <a:solidFill>
                <a:srgbClr val="00B0F0"/>
              </a:solidFill>
            </a:endParaRPr>
          </a:p>
          <a:p>
            <a:pPr marL="285750" indent="-285750">
              <a:buFont typeface="Arial" panose="020B0604020202020204" pitchFamily="34" charset="0"/>
              <a:buChar char="•"/>
            </a:pPr>
            <a:r>
              <a:rPr lang="en-US" sz="1600" dirty="0">
                <a:solidFill>
                  <a:srgbClr val="00B0F0"/>
                </a:solidFill>
                <a:hlinkClick r:id="rId5">
                  <a:extLst>
                    <a:ext uri="{A12FA001-AC4F-418D-AE19-62706E023703}">
                      <ahyp:hlinkClr xmlns:ahyp="http://schemas.microsoft.com/office/drawing/2018/hyperlinkcolor" val="tx"/>
                    </a:ext>
                  </a:extLst>
                </a:hlinkClick>
              </a:rPr>
              <a:t>Aðgengileg ferðaþjónusta </a:t>
            </a:r>
            <a:endParaRPr lang="en-US" sz="1600" dirty="0">
              <a:solidFill>
                <a:srgbClr val="00B0F0"/>
              </a:solidFill>
            </a:endParaRPr>
          </a:p>
          <a:p>
            <a:pPr marL="285750" indent="-285750">
              <a:buFont typeface="Arial" panose="020B0604020202020204" pitchFamily="34" charset="0"/>
              <a:buChar char="•"/>
            </a:pPr>
            <a:r>
              <a:rPr lang="en-US" sz="1600" dirty="0">
                <a:solidFill>
                  <a:srgbClr val="00B0F0"/>
                </a:solidFill>
                <a:hlinkClick r:id="rId6">
                  <a:extLst>
                    <a:ext uri="{A12FA001-AC4F-418D-AE19-62706E023703}">
                      <ahyp:hlinkClr xmlns:ahyp="http://schemas.microsoft.com/office/drawing/2018/hyperlinkcolor" val="tx"/>
                    </a:ext>
                  </a:extLst>
                </a:hlinkClick>
              </a:rPr>
              <a:t>Aðgengilegt gistihúsnæði í ferðaþjónustu </a:t>
            </a:r>
            <a:endParaRPr lang="en-IE" sz="1600" dirty="0">
              <a:solidFill>
                <a:srgbClr val="00B0F0"/>
              </a:solidFill>
            </a:endParaRPr>
          </a:p>
        </p:txBody>
      </p:sp>
      <p:pic>
        <p:nvPicPr>
          <p:cNvPr id="11" name="Picture 10">
            <a:extLst>
              <a:ext uri="{FF2B5EF4-FFF2-40B4-BE49-F238E27FC236}">
                <a16:creationId xmlns:a16="http://schemas.microsoft.com/office/drawing/2014/main" id="{86EE880B-A9AA-BB3F-A54D-F6B3A72DCBEF}"/>
              </a:ext>
            </a:extLst>
          </p:cNvPr>
          <p:cNvPicPr>
            <a:picLocks noChangeAspect="1"/>
          </p:cNvPicPr>
          <p:nvPr/>
        </p:nvPicPr>
        <p:blipFill>
          <a:blip r:embed="rId7"/>
          <a:stretch>
            <a:fillRect/>
          </a:stretch>
        </p:blipFill>
        <p:spPr>
          <a:xfrm>
            <a:off x="144950" y="5797769"/>
            <a:ext cx="850589" cy="846711"/>
          </a:xfrm>
          <a:prstGeom prst="rect">
            <a:avLst/>
          </a:prstGeom>
        </p:spPr>
      </p:pic>
      <p:sp>
        <p:nvSpPr>
          <p:cNvPr id="12" name="Text Placeholder 7">
            <a:extLst>
              <a:ext uri="{FF2B5EF4-FFF2-40B4-BE49-F238E27FC236}">
                <a16:creationId xmlns:a16="http://schemas.microsoft.com/office/drawing/2014/main" id="{8C7AE2C7-67A0-4FE2-9A3F-C9B92B175120}"/>
              </a:ext>
            </a:extLst>
          </p:cNvPr>
          <p:cNvSpPr>
            <a:spLocks noGrp="1"/>
          </p:cNvSpPr>
          <p:nvPr>
            <p:ph type="body" sz="quarter" idx="19"/>
          </p:nvPr>
        </p:nvSpPr>
        <p:spPr>
          <a:xfrm>
            <a:off x="-7329" y="2139214"/>
            <a:ext cx="4032321" cy="385564"/>
          </a:xfrm>
        </p:spPr>
        <p:txBody>
          <a:bodyPr/>
          <a:lstStyle/>
          <a:p>
            <a:pPr algn="ctr"/>
            <a:r>
              <a:rPr lang="en-IE" sz="3000" dirty="0"/>
              <a:t>Búðu til WOW-áhrifin!</a:t>
            </a:r>
          </a:p>
        </p:txBody>
      </p:sp>
    </p:spTree>
    <p:extLst>
      <p:ext uri="{BB962C8B-B14F-4D97-AF65-F5344CB8AC3E}">
        <p14:creationId xmlns:p14="http://schemas.microsoft.com/office/powerpoint/2010/main" val="210000023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933279-35D9-9542-4098-50798814597D}"/>
            </a:ext>
          </a:extLst>
        </p:cNvPr>
        <p:cNvGrpSpPr/>
        <p:nvPr/>
      </p:nvGrpSpPr>
      <p:grpSpPr>
        <a:xfrm>
          <a:off x="0" y="0"/>
          <a:ext cx="0" cy="0"/>
          <a:chOff x="0" y="0"/>
          <a:chExt cx="0" cy="0"/>
        </a:xfrm>
      </p:grpSpPr>
      <p:sp>
        <p:nvSpPr>
          <p:cNvPr id="9" name="Freeform 28">
            <a:extLst>
              <a:ext uri="{FF2B5EF4-FFF2-40B4-BE49-F238E27FC236}">
                <a16:creationId xmlns:a16="http://schemas.microsoft.com/office/drawing/2014/main" id="{AFE71E56-A9D9-FB2C-A5E4-C14829BCB397}"/>
              </a:ext>
            </a:extLst>
          </p:cNvPr>
          <p:cNvSpPr/>
          <p:nvPr/>
        </p:nvSpPr>
        <p:spPr>
          <a:xfrm>
            <a:off x="-12813" y="401585"/>
            <a:ext cx="7756638"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3FB5A1"/>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0" name="Text Placeholder 23">
            <a:extLst>
              <a:ext uri="{FF2B5EF4-FFF2-40B4-BE49-F238E27FC236}">
                <a16:creationId xmlns:a16="http://schemas.microsoft.com/office/drawing/2014/main" id="{BD18EE31-0F10-4E00-8138-1F890F6C5B72}"/>
              </a:ext>
            </a:extLst>
          </p:cNvPr>
          <p:cNvSpPr txBox="1">
            <a:spLocks/>
          </p:cNvSpPr>
          <p:nvPr/>
        </p:nvSpPr>
        <p:spPr>
          <a:xfrm>
            <a:off x="92220" y="539093"/>
            <a:ext cx="8142359"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Sjóðir og </a:t>
            </a:r>
            <a:r>
              <a:rPr lang="en-US" dirty="0" err="1"/>
              <a:t>stuðningsstofnanir</a:t>
            </a:r>
            <a:endParaRPr lang="en-US" dirty="0"/>
          </a:p>
        </p:txBody>
      </p:sp>
      <p:graphicFrame>
        <p:nvGraphicFramePr>
          <p:cNvPr id="8" name="Table 7">
            <a:extLst>
              <a:ext uri="{FF2B5EF4-FFF2-40B4-BE49-F238E27FC236}">
                <a16:creationId xmlns:a16="http://schemas.microsoft.com/office/drawing/2014/main" id="{B1F14019-8FBE-04AE-73AE-B3877539A8AA}"/>
              </a:ext>
            </a:extLst>
          </p:cNvPr>
          <p:cNvGraphicFramePr>
            <a:graphicFrameLocks noGrp="1"/>
          </p:cNvGraphicFramePr>
          <p:nvPr>
            <p:extLst>
              <p:ext uri="{D42A27DB-BD31-4B8C-83A1-F6EECF244321}">
                <p14:modId xmlns:p14="http://schemas.microsoft.com/office/powerpoint/2010/main" val="2750674984"/>
              </p:ext>
            </p:extLst>
          </p:nvPr>
        </p:nvGraphicFramePr>
        <p:xfrm>
          <a:off x="478117" y="1391660"/>
          <a:ext cx="11180483" cy="4572000"/>
        </p:xfrm>
        <a:graphic>
          <a:graphicData uri="http://schemas.openxmlformats.org/drawingml/2006/table">
            <a:tbl>
              <a:tblPr firstRow="1" bandRow="1">
                <a:tableStyleId>{5C22544A-7EE6-4342-B048-85BDC9FD1C3A}</a:tableStyleId>
              </a:tblPr>
              <a:tblGrid>
                <a:gridCol w="2046008">
                  <a:extLst>
                    <a:ext uri="{9D8B030D-6E8A-4147-A177-3AD203B41FA5}">
                      <a16:colId xmlns:a16="http://schemas.microsoft.com/office/drawing/2014/main" val="2947246601"/>
                    </a:ext>
                  </a:extLst>
                </a:gridCol>
                <a:gridCol w="1628775">
                  <a:extLst>
                    <a:ext uri="{9D8B030D-6E8A-4147-A177-3AD203B41FA5}">
                      <a16:colId xmlns:a16="http://schemas.microsoft.com/office/drawing/2014/main" val="559034075"/>
                    </a:ext>
                  </a:extLst>
                </a:gridCol>
                <a:gridCol w="7505700">
                  <a:extLst>
                    <a:ext uri="{9D8B030D-6E8A-4147-A177-3AD203B41FA5}">
                      <a16:colId xmlns:a16="http://schemas.microsoft.com/office/drawing/2014/main" val="2961598198"/>
                    </a:ext>
                  </a:extLst>
                </a:gridCol>
              </a:tblGrid>
              <a:tr h="370840">
                <a:tc>
                  <a:txBody>
                    <a:bodyPr/>
                    <a:lstStyle/>
                    <a:p>
                      <a:r>
                        <a:rPr lang="en-IE" sz="2400" dirty="0"/>
                        <a:t>Nafn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r>
                        <a:rPr lang="en-IE" sz="2400" dirty="0"/>
                        <a:t>Land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tc>
                  <a:txBody>
                    <a:bodyPr/>
                    <a:lstStyle/>
                    <a:p>
                      <a:r>
                        <a:rPr lang="en-IE" sz="2400" dirty="0"/>
                        <a:t>Lýsing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7C69"/>
                    </a:solidFill>
                  </a:tcPr>
                </a:tc>
                <a:extLst>
                  <a:ext uri="{0D108BD9-81ED-4DB2-BD59-A6C34878D82A}">
                    <a16:rowId xmlns:a16="http://schemas.microsoft.com/office/drawing/2014/main" val="406948870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solidFill>
                            <a:srgbClr val="494949"/>
                          </a:solidFill>
                          <a:hlinkClick r:id="rId2">
                            <a:extLst>
                              <a:ext uri="{A12FA001-AC4F-418D-AE19-62706E023703}">
                                <ahyp:hlinkClr xmlns:ahyp="http://schemas.microsoft.com/office/drawing/2018/hyperlinkcolor" val="tx"/>
                              </a:ext>
                            </a:extLst>
                          </a:hlinkClick>
                        </a:rPr>
                        <a:t>Svæðisbundnir sjóðir til þróunar ferðaþjónustu</a:t>
                      </a:r>
                      <a:r>
                        <a:rPr lang="en-US" sz="1800" dirty="0">
                          <a:solidFill>
                            <a:srgbClr val="494949"/>
                          </a:solidFill>
                          <a:hlinkClick r:id="rId2">
                            <a:extLst>
                              <a:ext uri="{A12FA001-AC4F-418D-AE19-62706E023703}">
                                <ahyp:hlinkClr xmlns:ahyp="http://schemas.microsoft.com/office/drawing/2018/hyperlinkcolor" val="tx"/>
                              </a:ext>
                            </a:extLst>
                          </a:hlinkClick>
                        </a:rPr>
                        <a:t> </a:t>
                      </a:r>
                      <a:endParaRPr lang="en-US" sz="1800" kern="1200" dirty="0">
                        <a:solidFill>
                          <a:srgbClr val="494949"/>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rgbClr val="0C4659"/>
                          </a:solidFill>
                          <a:latin typeface="+mn-lt"/>
                          <a:ea typeface="+mn-ea"/>
                          <a:cs typeface="+mn-cs"/>
                        </a:rPr>
                        <a:t>Fáanlegt í flestum Evrópulöndum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414141"/>
                          </a:solidFill>
                        </a:rPr>
                        <a:t>Ýmsar héruð í Frakklandi bjóða styrki og fjárhagslegan stuðning til </a:t>
                      </a:r>
                      <a:r>
                        <a:rPr lang="en-US" sz="1800" b="1" dirty="0">
                          <a:solidFill>
                            <a:srgbClr val="414141"/>
                          </a:solidFill>
                        </a:rPr>
                        <a:t>að efla ferðaþjónustu </a:t>
                      </a:r>
                      <a:r>
                        <a:rPr lang="en-US" sz="1800" dirty="0">
                          <a:solidFill>
                            <a:srgbClr val="414141"/>
                          </a:solidFill>
                        </a:rPr>
                        <a:t>og </a:t>
                      </a:r>
                      <a:r>
                        <a:rPr lang="en-US" sz="1800" b="1" dirty="0">
                          <a:solidFill>
                            <a:srgbClr val="414141"/>
                          </a:solidFill>
                        </a:rPr>
                        <a:t>staðbundna þróun</a:t>
                      </a:r>
                      <a:r>
                        <a:rPr lang="en-US" sz="1800" dirty="0">
                          <a:solidFill>
                            <a:srgbClr val="414141"/>
                          </a:solidFill>
                        </a:rPr>
                        <a:t>. Til dæmis styður Sjóður ábyrgra og samstöðulegra ferða verkefni sem gera ferðaþjónustuna </a:t>
                      </a:r>
                      <a:r>
                        <a:rPr lang="en-US" sz="1800" b="1" dirty="0">
                          <a:solidFill>
                            <a:srgbClr val="414141"/>
                          </a:solidFill>
                        </a:rPr>
                        <a:t>vistvænni </a:t>
                      </a:r>
                      <a:r>
                        <a:rPr lang="en-US" sz="1800" dirty="0">
                          <a:solidFill>
                            <a:srgbClr val="414141"/>
                          </a:solidFill>
                        </a:rPr>
                        <a:t>og </a:t>
                      </a:r>
                      <a:r>
                        <a:rPr lang="en-US" sz="1800" b="1" dirty="0">
                          <a:solidFill>
                            <a:srgbClr val="414141"/>
                          </a:solidFill>
                        </a:rPr>
                        <a:t>aðgengilegri. </a:t>
                      </a:r>
                      <a:r>
                        <a:rPr lang="en-US" sz="1800" dirty="0">
                          <a:solidFill>
                            <a:srgbClr val="414141"/>
                          </a:solidFill>
                        </a:rPr>
                        <a:t>Fyrirtæki sem starfa í tilteknum héruðum ættu að leita til staðbundinna ferðaþjónustuyfirvalda um tiltæk fjármögnunartækifæri.</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kern="1200" dirty="0">
                        <a:solidFill>
                          <a:srgbClr val="41414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9846243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solidFill>
                            <a:srgbClr val="494949"/>
                          </a:solidFill>
                          <a:hlinkClick r:id="rId3">
                            <a:extLst>
                              <a:ext uri="{A12FA001-AC4F-418D-AE19-62706E023703}">
                                <ahyp:hlinkClr xmlns:ahyp="http://schemas.microsoft.com/office/drawing/2018/hyperlinkcolor" val="tx"/>
                              </a:ext>
                            </a:extLst>
                          </a:hlinkClick>
                        </a:rPr>
                        <a:t>Styrkir til menningararfs</a:t>
                      </a:r>
                      <a:r>
                        <a:rPr lang="en-US" sz="1800" dirty="0">
                          <a:solidFill>
                            <a:srgbClr val="494949"/>
                          </a:solidFill>
                        </a:rPr>
                        <a:t> </a:t>
                      </a:r>
                      <a:endParaRPr lang="en-IE" sz="1800" kern="1200" dirty="0">
                        <a:solidFill>
                          <a:srgbClr val="494949"/>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rgbClr val="0C4659"/>
                          </a:solidFill>
                          <a:latin typeface="+mn-lt"/>
                          <a:ea typeface="+mn-ea"/>
                          <a:cs typeface="+mn-cs"/>
                        </a:rPr>
                        <a:t>Fáanlegt í flestum Evrópulöndum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800" kern="1200" dirty="0">
                        <a:solidFill>
                          <a:srgbClr val="0C4659"/>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414141"/>
                          </a:solidFill>
                        </a:rPr>
                        <a:t>Fyrir verkefni sem fela í sér</a:t>
                      </a:r>
                      <a:r>
                        <a:rPr lang="en-US" sz="1800" b="1" dirty="0">
                          <a:solidFill>
                            <a:srgbClr val="414141"/>
                          </a:solidFill>
                        </a:rPr>
                        <a:t> endurreisn eða varðveislu </a:t>
                      </a:r>
                      <a:r>
                        <a:rPr lang="en-US" sz="1800" dirty="0">
                          <a:solidFill>
                            <a:srgbClr val="414141"/>
                          </a:solidFill>
                        </a:rPr>
                        <a:t>sögulegra staða eru í boði styrkir til menningararfs. Þessir styrkir krefjast oft þess að </a:t>
                      </a:r>
                      <a:r>
                        <a:rPr lang="en-US" sz="1800" b="1" dirty="0">
                          <a:solidFill>
                            <a:srgbClr val="414141"/>
                          </a:solidFill>
                        </a:rPr>
                        <a:t>skráðir arkitektar </a:t>
                      </a:r>
                      <a:r>
                        <a:rPr lang="en-US" sz="1800" dirty="0">
                          <a:solidFill>
                            <a:srgbClr val="414141"/>
                          </a:solidFill>
                        </a:rPr>
                        <a:t>séu notaðir og að </a:t>
                      </a:r>
                      <a:r>
                        <a:rPr lang="en-US" sz="1800" b="1" dirty="0">
                          <a:solidFill>
                            <a:srgbClr val="414141"/>
                          </a:solidFill>
                        </a:rPr>
                        <a:t>sérstökum leiðbeiningum </a:t>
                      </a:r>
                      <a:r>
                        <a:rPr lang="en-US" sz="1800" dirty="0">
                          <a:solidFill>
                            <a:srgbClr val="414141"/>
                          </a:solidFill>
                        </a:rPr>
                        <a:t>sé fylgt til að tryggja varðveislu menningarverðmæta.</a:t>
                      </a:r>
                      <a:endParaRPr lang="en-IE" sz="1800" kern="1200" dirty="0">
                        <a:solidFill>
                          <a:srgbClr val="41414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9692769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solidFill>
                            <a:srgbClr val="494949"/>
                          </a:solidFill>
                          <a:hlinkClick r:id="rId4">
                            <a:extLst>
                              <a:ext uri="{A12FA001-AC4F-418D-AE19-62706E023703}">
                                <ahyp:hlinkClr xmlns:ahyp="http://schemas.microsoft.com/office/drawing/2018/hyperlinkcolor" val="tx"/>
                              </a:ext>
                            </a:extLst>
                          </a:hlinkClick>
                        </a:rPr>
                        <a:t>Stuðningur við ECOTOURS-verkefnið</a:t>
                      </a:r>
                      <a:r>
                        <a:rPr lang="en-US" sz="1800" dirty="0">
                          <a:solidFill>
                            <a:srgbClr val="494949"/>
                          </a:solidFill>
                        </a:rPr>
                        <a:t> </a:t>
                      </a:r>
                      <a:endParaRPr lang="en-IE" sz="1800" kern="1200" dirty="0">
                        <a:solidFill>
                          <a:srgbClr val="494949"/>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rgbClr val="0C4659"/>
                          </a:solidFill>
                          <a:latin typeface="+mn-lt"/>
                          <a:ea typeface="+mn-ea"/>
                          <a:cs typeface="+mn-cs"/>
                        </a:rPr>
                        <a:t>Fáanlegt í flestum Evrópulöndum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800" kern="1200" dirty="0">
                        <a:solidFill>
                          <a:srgbClr val="0C4659"/>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414141"/>
                          </a:solidFill>
                        </a:rPr>
                        <a:t>ECOTOURS-verkefnið býður fjárhagslegan stuðning smá-, minni- og meðalstórum fyrirtækjum (MSME) í Frakklandi sem eru </a:t>
                      </a:r>
                      <a:r>
                        <a:rPr lang="en-US" sz="1800" b="1" dirty="0">
                          <a:solidFill>
                            <a:srgbClr val="414141"/>
                          </a:solidFill>
                        </a:rPr>
                        <a:t>að þróa sjálfbærar ferðavörur</a:t>
                      </a:r>
                      <a:r>
                        <a:rPr lang="en-US" sz="1800" dirty="0">
                          <a:solidFill>
                            <a:srgbClr val="414141"/>
                          </a:solidFill>
                        </a:rPr>
                        <a:t>. Stuðningurinn nemur um 6.650 evrum á hvern styrkhafa, skipt í þrjá áfanga, með það að markmiði </a:t>
                      </a:r>
                      <a:r>
                        <a:rPr lang="en-US" sz="1800" b="1" dirty="0">
                          <a:solidFill>
                            <a:srgbClr val="414141"/>
                          </a:solidFill>
                        </a:rPr>
                        <a:t>að efla </a:t>
                      </a:r>
                      <a:r>
                        <a:rPr lang="en-US" sz="1800" dirty="0">
                          <a:solidFill>
                            <a:srgbClr val="414141"/>
                          </a:solidFill>
                        </a:rPr>
                        <a:t>vistferðafrumkvæði.</a:t>
                      </a:r>
                      <a:endParaRPr lang="en-IE" sz="1800" kern="1200" dirty="0">
                        <a:solidFill>
                          <a:srgbClr val="41414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058037"/>
                  </a:ext>
                </a:extLst>
              </a:tr>
            </a:tbl>
          </a:graphicData>
        </a:graphic>
      </p:graphicFrame>
    </p:spTree>
    <p:extLst>
      <p:ext uri="{BB962C8B-B14F-4D97-AF65-F5344CB8AC3E}">
        <p14:creationId xmlns:p14="http://schemas.microsoft.com/office/powerpoint/2010/main" val="389825286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6B5E5A-0BF8-CD88-C1F4-C22788E45664}"/>
            </a:ext>
          </a:extLst>
        </p:cNvPr>
        <p:cNvGrpSpPr/>
        <p:nvPr/>
      </p:nvGrpSpPr>
      <p:grpSpPr>
        <a:xfrm>
          <a:off x="0" y="0"/>
          <a:ext cx="0" cy="0"/>
          <a:chOff x="0" y="0"/>
          <a:chExt cx="0" cy="0"/>
        </a:xfrm>
      </p:grpSpPr>
      <p:sp>
        <p:nvSpPr>
          <p:cNvPr id="43" name="Graphic 40">
            <a:extLst>
              <a:ext uri="{FF2B5EF4-FFF2-40B4-BE49-F238E27FC236}">
                <a16:creationId xmlns:a16="http://schemas.microsoft.com/office/drawing/2014/main" id="{E711FED7-9C4E-6BE2-CDF4-E0F678482A0A}"/>
              </a:ext>
            </a:extLst>
          </p:cNvPr>
          <p:cNvSpPr/>
          <p:nvPr/>
        </p:nvSpPr>
        <p:spPr>
          <a:xfrm>
            <a:off x="16042" y="721893"/>
            <a:ext cx="12268594" cy="5414213"/>
          </a:xfrm>
          <a:custGeom>
            <a:avLst/>
            <a:gdLst>
              <a:gd name="connsiteX0" fmla="*/ 0 w 4543781"/>
              <a:gd name="connsiteY0" fmla="*/ 88 h 1951443"/>
              <a:gd name="connsiteX1" fmla="*/ 2372737 w 4543781"/>
              <a:gd name="connsiteY1" fmla="*/ 1037576 h 1951443"/>
              <a:gd name="connsiteX2" fmla="*/ 4543782 w 4543781"/>
              <a:gd name="connsiteY2" fmla="*/ 1951440 h 1951443"/>
            </a:gdLst>
            <a:ahLst/>
            <a:cxnLst>
              <a:cxn ang="0">
                <a:pos x="connsiteX0" y="connsiteY0"/>
              </a:cxn>
              <a:cxn ang="0">
                <a:pos x="connsiteX1" y="connsiteY1"/>
              </a:cxn>
              <a:cxn ang="0">
                <a:pos x="connsiteX2" y="connsiteY2"/>
              </a:cxn>
            </a:cxnLst>
            <a:rect l="l" t="t" r="r" b="b"/>
            <a:pathLst>
              <a:path w="4543781" h="1951443">
                <a:moveTo>
                  <a:pt x="0" y="88"/>
                </a:moveTo>
                <a:cubicBezTo>
                  <a:pt x="0" y="88"/>
                  <a:pt x="1472733" y="-30342"/>
                  <a:pt x="2372737" y="1037576"/>
                </a:cubicBezTo>
                <a:cubicBezTo>
                  <a:pt x="3150964" y="1959999"/>
                  <a:pt x="4543782" y="1951440"/>
                  <a:pt x="4543782" y="1951440"/>
                </a:cubicBezTo>
              </a:path>
            </a:pathLst>
          </a:custGeom>
          <a:noFill/>
          <a:ln w="28575" cap="flat">
            <a:solidFill>
              <a:srgbClr val="414141"/>
            </a:solidFill>
            <a:prstDash val="sysDot"/>
            <a:miter/>
          </a:ln>
        </p:spPr>
        <p:txBody>
          <a:bodyPr rtlCol="0" anchor="ctr"/>
          <a:lstStyle/>
          <a:p>
            <a:endParaRPr lang="en-US"/>
          </a:p>
        </p:txBody>
      </p:sp>
      <p:sp>
        <p:nvSpPr>
          <p:cNvPr id="14" name="Text Placeholder 5">
            <a:extLst>
              <a:ext uri="{FF2B5EF4-FFF2-40B4-BE49-F238E27FC236}">
                <a16:creationId xmlns:a16="http://schemas.microsoft.com/office/drawing/2014/main" id="{D038243F-8340-B1BF-D76B-D388040AA801}"/>
              </a:ext>
            </a:extLst>
          </p:cNvPr>
          <p:cNvSpPr txBox="1">
            <a:spLocks/>
          </p:cNvSpPr>
          <p:nvPr/>
        </p:nvSpPr>
        <p:spPr>
          <a:xfrm>
            <a:off x="710231" y="2955896"/>
            <a:ext cx="4464312" cy="1610515"/>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2800" kern="1200" baseline="0">
                <a:solidFill>
                  <a:srgbClr val="142D55"/>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lnSpc>
                <a:spcPts val="3340"/>
              </a:lnSpc>
              <a:spcBef>
                <a:spcPts val="0"/>
              </a:spcBef>
            </a:pPr>
            <a:r>
              <a:rPr lang="en-US" sz="3200" b="1" dirty="0">
                <a:solidFill>
                  <a:srgbClr val="459597"/>
                </a:solidFill>
              </a:rPr>
              <a:t>Þú hefur lokið…             Modúl 6 (hluti 3)</a:t>
            </a:r>
          </a:p>
          <a:p>
            <a:pPr algn="ctr">
              <a:lnSpc>
                <a:spcPts val="3340"/>
              </a:lnSpc>
              <a:spcBef>
                <a:spcPts val="0"/>
              </a:spcBef>
            </a:pPr>
            <a:endParaRPr lang="en-US" sz="3200" b="1" dirty="0">
              <a:solidFill>
                <a:srgbClr val="459597"/>
              </a:solidFill>
            </a:endParaRPr>
          </a:p>
          <a:p>
            <a:pPr algn="ctr">
              <a:lnSpc>
                <a:spcPct val="100000"/>
              </a:lnSpc>
              <a:spcBef>
                <a:spcPts val="0"/>
              </a:spcBef>
            </a:pPr>
            <a:endParaRPr lang="en-US" sz="3200" dirty="0">
              <a:solidFill>
                <a:srgbClr val="000000"/>
              </a:solidFill>
            </a:endParaRPr>
          </a:p>
        </p:txBody>
      </p:sp>
      <p:sp>
        <p:nvSpPr>
          <p:cNvPr id="20" name="TextBox 19">
            <a:extLst>
              <a:ext uri="{FF2B5EF4-FFF2-40B4-BE49-F238E27FC236}">
                <a16:creationId xmlns:a16="http://schemas.microsoft.com/office/drawing/2014/main" id="{87309097-978B-53F0-9645-81ED56C71056}"/>
              </a:ext>
            </a:extLst>
          </p:cNvPr>
          <p:cNvSpPr txBox="1"/>
          <p:nvPr/>
        </p:nvSpPr>
        <p:spPr>
          <a:xfrm>
            <a:off x="575238" y="4059291"/>
            <a:ext cx="4734298" cy="1473288"/>
          </a:xfrm>
          <a:prstGeom prst="rect">
            <a:avLst/>
          </a:prstGeom>
          <a:noFill/>
        </p:spPr>
        <p:txBody>
          <a:bodyPr wrap="square" rtlCol="0">
            <a:spAutoFit/>
          </a:bodyPr>
          <a:lstStyle/>
          <a:p>
            <a:pPr algn="ctr"/>
            <a:r>
              <a:rPr lang="en-US" sz="2400" dirty="0">
                <a:solidFill>
                  <a:srgbClr val="5A5A5A"/>
                </a:solidFill>
              </a:rPr>
              <a:t>Hagkvæmni, fjárfesting í WOW-þættinum og stuðningsverkfæri</a:t>
            </a:r>
          </a:p>
          <a:p>
            <a:pPr algn="ctr">
              <a:lnSpc>
                <a:spcPts val="2520"/>
              </a:lnSpc>
            </a:pPr>
            <a:endParaRPr lang="en-IE" sz="2400" dirty="0">
              <a:solidFill>
                <a:srgbClr val="414141"/>
              </a:solidFill>
            </a:endParaRPr>
          </a:p>
          <a:p>
            <a:pPr algn="ctr">
              <a:lnSpc>
                <a:spcPts val="2520"/>
              </a:lnSpc>
            </a:pPr>
            <a:endParaRPr lang="en-US" sz="2400" dirty="0">
              <a:solidFill>
                <a:srgbClr val="414141"/>
              </a:solidFill>
            </a:endParaRPr>
          </a:p>
        </p:txBody>
      </p:sp>
      <p:sp>
        <p:nvSpPr>
          <p:cNvPr id="26" name="Text Placeholder 5">
            <a:extLst>
              <a:ext uri="{FF2B5EF4-FFF2-40B4-BE49-F238E27FC236}">
                <a16:creationId xmlns:a16="http://schemas.microsoft.com/office/drawing/2014/main" id="{A1005ED4-238A-B33B-A286-926319A58636}"/>
              </a:ext>
            </a:extLst>
          </p:cNvPr>
          <p:cNvSpPr txBox="1">
            <a:spLocks/>
          </p:cNvSpPr>
          <p:nvPr/>
        </p:nvSpPr>
        <p:spPr>
          <a:xfrm>
            <a:off x="7283687" y="1600142"/>
            <a:ext cx="4464312" cy="1610515"/>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a:buNone/>
              <a:defRPr sz="2800" kern="1200" baseline="0">
                <a:solidFill>
                  <a:srgbClr val="142D55"/>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lnSpc>
                <a:spcPts val="3340"/>
              </a:lnSpc>
              <a:spcBef>
                <a:spcPts val="0"/>
              </a:spcBef>
            </a:pPr>
            <a:r>
              <a:rPr lang="en-US" sz="3200" b="1" dirty="0">
                <a:solidFill>
                  <a:srgbClr val="EC7C69"/>
                </a:solidFill>
              </a:rPr>
              <a:t>Námskeið 7 (hluti 1)</a:t>
            </a:r>
            <a:endParaRPr lang="en-US" sz="3200" b="1" dirty="0">
              <a:solidFill>
                <a:srgbClr val="459597"/>
              </a:solidFill>
            </a:endParaRPr>
          </a:p>
          <a:p>
            <a:pPr algn="ctr">
              <a:lnSpc>
                <a:spcPct val="100000"/>
              </a:lnSpc>
              <a:spcBef>
                <a:spcPts val="0"/>
              </a:spcBef>
            </a:pPr>
            <a:endParaRPr lang="en-US" sz="3200" dirty="0">
              <a:solidFill>
                <a:srgbClr val="000000"/>
              </a:solidFill>
            </a:endParaRPr>
          </a:p>
        </p:txBody>
      </p:sp>
      <p:sp>
        <p:nvSpPr>
          <p:cNvPr id="28" name="TextBox 27">
            <a:extLst>
              <a:ext uri="{FF2B5EF4-FFF2-40B4-BE49-F238E27FC236}">
                <a16:creationId xmlns:a16="http://schemas.microsoft.com/office/drawing/2014/main" id="{BC0C9CAF-DB77-BE4A-DBA8-2F1848E3CD04}"/>
              </a:ext>
            </a:extLst>
          </p:cNvPr>
          <p:cNvSpPr txBox="1"/>
          <p:nvPr/>
        </p:nvSpPr>
        <p:spPr>
          <a:xfrm>
            <a:off x="7915838" y="2232022"/>
            <a:ext cx="3868711" cy="1522020"/>
          </a:xfrm>
          <a:prstGeom prst="rect">
            <a:avLst/>
          </a:prstGeom>
          <a:noFill/>
        </p:spPr>
        <p:txBody>
          <a:bodyPr wrap="square" rtlCol="0">
            <a:spAutoFit/>
          </a:bodyPr>
          <a:lstStyle/>
          <a:p>
            <a:pPr algn="ctr"/>
            <a:r>
              <a:rPr lang="en-US" sz="2400" dirty="0">
                <a:solidFill>
                  <a:srgbClr val="5A5A5A"/>
                </a:solidFill>
              </a:rPr>
              <a:t>Inngangur að einkafjármögnun og evrópskri fjármögnun</a:t>
            </a:r>
          </a:p>
          <a:p>
            <a:endParaRPr lang="en-US" sz="2400" dirty="0">
              <a:solidFill>
                <a:srgbClr val="494949"/>
              </a:solidFill>
            </a:endParaRPr>
          </a:p>
          <a:p>
            <a:pPr algn="ctr">
              <a:lnSpc>
                <a:spcPts val="2520"/>
              </a:lnSpc>
            </a:pPr>
            <a:endParaRPr lang="en-IE" sz="2400" dirty="0">
              <a:solidFill>
                <a:srgbClr val="414141"/>
              </a:solidFill>
            </a:endParaRPr>
          </a:p>
        </p:txBody>
      </p:sp>
      <p:sp>
        <p:nvSpPr>
          <p:cNvPr id="44" name="Rectangle 43">
            <a:extLst>
              <a:ext uri="{FF2B5EF4-FFF2-40B4-BE49-F238E27FC236}">
                <a16:creationId xmlns:a16="http://schemas.microsoft.com/office/drawing/2014/main" id="{62267A3D-EDB5-BD06-9CF9-1D19EBA56DEC}"/>
              </a:ext>
            </a:extLst>
          </p:cNvPr>
          <p:cNvSpPr/>
          <p:nvPr/>
        </p:nvSpPr>
        <p:spPr>
          <a:xfrm>
            <a:off x="580181" y="721893"/>
            <a:ext cx="2294740" cy="8554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6" name="Picture 45">
            <a:extLst>
              <a:ext uri="{FF2B5EF4-FFF2-40B4-BE49-F238E27FC236}">
                <a16:creationId xmlns:a16="http://schemas.microsoft.com/office/drawing/2014/main" id="{4469A987-1C5B-26DE-4D7E-D65CA9B5833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580181" y="239683"/>
            <a:ext cx="2399469" cy="1486850"/>
          </a:xfrm>
          <a:prstGeom prst="rect">
            <a:avLst/>
          </a:prstGeom>
        </p:spPr>
      </p:pic>
      <p:sp>
        <p:nvSpPr>
          <p:cNvPr id="52" name="Rectangle 51">
            <a:extLst>
              <a:ext uri="{FF2B5EF4-FFF2-40B4-BE49-F238E27FC236}">
                <a16:creationId xmlns:a16="http://schemas.microsoft.com/office/drawing/2014/main" id="{1F88CC3C-726F-AA02-C54A-82AD5C8B6922}"/>
              </a:ext>
            </a:extLst>
          </p:cNvPr>
          <p:cNvSpPr/>
          <p:nvPr/>
        </p:nvSpPr>
        <p:spPr>
          <a:xfrm>
            <a:off x="9897260" y="4406313"/>
            <a:ext cx="1017144" cy="51104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Speech Bubble: Oval 68">
            <a:extLst>
              <a:ext uri="{FF2B5EF4-FFF2-40B4-BE49-F238E27FC236}">
                <a16:creationId xmlns:a16="http://schemas.microsoft.com/office/drawing/2014/main" id="{815229D8-BFB3-FBF1-9BE3-9F87F161FC43}"/>
              </a:ext>
            </a:extLst>
          </p:cNvPr>
          <p:cNvSpPr/>
          <p:nvPr/>
        </p:nvSpPr>
        <p:spPr>
          <a:xfrm rot="10800000">
            <a:off x="9820706" y="4927701"/>
            <a:ext cx="1791111" cy="1174411"/>
          </a:xfrm>
          <a:prstGeom prst="wedgeEllipseCallout">
            <a:avLst>
              <a:gd name="adj1" fmla="val 22868"/>
              <a:gd name="adj2" fmla="val 84925"/>
            </a:avLst>
          </a:prstGeom>
          <a:solidFill>
            <a:srgbClr val="EC7C69"/>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sz="2400" dirty="0">
              <a:solidFill>
                <a:srgbClr val="382B1B"/>
              </a:solidFill>
            </a:endParaRPr>
          </a:p>
        </p:txBody>
      </p:sp>
      <p:sp>
        <p:nvSpPr>
          <p:cNvPr id="54" name="TextBox 53">
            <a:extLst>
              <a:ext uri="{FF2B5EF4-FFF2-40B4-BE49-F238E27FC236}">
                <a16:creationId xmlns:a16="http://schemas.microsoft.com/office/drawing/2014/main" id="{4065BC51-B524-FC95-B65C-14FE7E10D2B1}"/>
              </a:ext>
            </a:extLst>
          </p:cNvPr>
          <p:cNvSpPr txBox="1"/>
          <p:nvPr/>
        </p:nvSpPr>
        <p:spPr>
          <a:xfrm>
            <a:off x="9820707" y="5200624"/>
            <a:ext cx="1791110" cy="541174"/>
          </a:xfrm>
          <a:prstGeom prst="rect">
            <a:avLst/>
          </a:prstGeom>
          <a:noFill/>
        </p:spPr>
        <p:txBody>
          <a:bodyPr wrap="square">
            <a:spAutoFit/>
          </a:bodyPr>
          <a:lstStyle/>
          <a:p>
            <a:pPr algn="ctr">
              <a:lnSpc>
                <a:spcPts val="3540"/>
              </a:lnSpc>
            </a:pPr>
            <a:r>
              <a:rPr lang="en-US" sz="3200" b="1" dirty="0">
                <a:solidFill>
                  <a:schemeClr val="bg1"/>
                </a:solidFill>
              </a:rPr>
              <a:t>Næst er…</a:t>
            </a:r>
            <a:endParaRPr lang="en-US" sz="3200" dirty="0">
              <a:solidFill>
                <a:schemeClr val="bg1"/>
              </a:solidFill>
            </a:endParaRPr>
          </a:p>
        </p:txBody>
      </p:sp>
      <p:sp>
        <p:nvSpPr>
          <p:cNvPr id="55" name="Speech Bubble: Oval 68">
            <a:extLst>
              <a:ext uri="{FF2B5EF4-FFF2-40B4-BE49-F238E27FC236}">
                <a16:creationId xmlns:a16="http://schemas.microsoft.com/office/drawing/2014/main" id="{C473A849-D6A5-323D-5A50-5EA0F6AAD989}"/>
              </a:ext>
            </a:extLst>
          </p:cNvPr>
          <p:cNvSpPr/>
          <p:nvPr/>
        </p:nvSpPr>
        <p:spPr>
          <a:xfrm rot="10800000">
            <a:off x="9739818" y="4884005"/>
            <a:ext cx="1791111" cy="1174411"/>
          </a:xfrm>
          <a:prstGeom prst="wedgeEllipseCallout">
            <a:avLst>
              <a:gd name="adj1" fmla="val 22868"/>
              <a:gd name="adj2" fmla="val 84925"/>
            </a:avLst>
          </a:prstGeom>
          <a:noFill/>
          <a:ln w="19050">
            <a:solidFill>
              <a:srgbClr val="41414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sz="2400" dirty="0">
              <a:solidFill>
                <a:srgbClr val="382B1B"/>
              </a:solidFill>
            </a:endParaRPr>
          </a:p>
        </p:txBody>
      </p:sp>
      <p:sp>
        <p:nvSpPr>
          <p:cNvPr id="2" name="Rectangle 1">
            <a:extLst>
              <a:ext uri="{FF2B5EF4-FFF2-40B4-BE49-F238E27FC236}">
                <a16:creationId xmlns:a16="http://schemas.microsoft.com/office/drawing/2014/main" id="{28BDFC36-69D6-EDC6-B3AF-598D88D4BFE4}"/>
              </a:ext>
            </a:extLst>
          </p:cNvPr>
          <p:cNvSpPr/>
          <p:nvPr/>
        </p:nvSpPr>
        <p:spPr>
          <a:xfrm>
            <a:off x="3515528" y="948923"/>
            <a:ext cx="2206687" cy="1833215"/>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Graphic 108">
            <a:extLst>
              <a:ext uri="{FF2B5EF4-FFF2-40B4-BE49-F238E27FC236}">
                <a16:creationId xmlns:a16="http://schemas.microsoft.com/office/drawing/2014/main" id="{7EEAD760-F05A-1FF1-747E-261E41A32A28}"/>
              </a:ext>
            </a:extLst>
          </p:cNvPr>
          <p:cNvSpPr/>
          <p:nvPr/>
        </p:nvSpPr>
        <p:spPr>
          <a:xfrm>
            <a:off x="3669179" y="948569"/>
            <a:ext cx="2115393" cy="1486850"/>
          </a:xfrm>
          <a:custGeom>
            <a:avLst/>
            <a:gdLst>
              <a:gd name="connsiteX0" fmla="*/ 1307194 w 1557773"/>
              <a:gd name="connsiteY0" fmla="*/ 813434 h 1094915"/>
              <a:gd name="connsiteX1" fmla="*/ 1148313 w 1557773"/>
              <a:gd name="connsiteY1" fmla="*/ 900921 h 1094915"/>
              <a:gd name="connsiteX2" fmla="*/ 918080 w 1557773"/>
              <a:gd name="connsiteY2" fmla="*/ 1090161 h 1094915"/>
              <a:gd name="connsiteX3" fmla="*/ 910469 w 1557773"/>
              <a:gd name="connsiteY3" fmla="*/ 1094915 h 1094915"/>
              <a:gd name="connsiteX4" fmla="*/ 891441 w 1557773"/>
              <a:gd name="connsiteY4" fmla="*/ 1048319 h 1094915"/>
              <a:gd name="connsiteX5" fmla="*/ 810574 w 1557773"/>
              <a:gd name="connsiteY5" fmla="*/ 980801 h 1094915"/>
              <a:gd name="connsiteX6" fmla="*/ 670722 w 1557773"/>
              <a:gd name="connsiteY6" fmla="*/ 963684 h 1094915"/>
              <a:gd name="connsiteX7" fmla="*/ 449050 w 1557773"/>
              <a:gd name="connsiteY7" fmla="*/ 955126 h 1094915"/>
              <a:gd name="connsiteX8" fmla="*/ 485203 w 1557773"/>
              <a:gd name="connsiteY8" fmla="*/ 899019 h 1094915"/>
              <a:gd name="connsiteX9" fmla="*/ 499474 w 1557773"/>
              <a:gd name="connsiteY9" fmla="*/ 874295 h 1094915"/>
              <a:gd name="connsiteX10" fmla="*/ 500425 w 1557773"/>
              <a:gd name="connsiteY10" fmla="*/ 870491 h 1094915"/>
              <a:gd name="connsiteX11" fmla="*/ 500425 w 1557773"/>
              <a:gd name="connsiteY11" fmla="*/ 870491 h 1094915"/>
              <a:gd name="connsiteX12" fmla="*/ 500425 w 1557773"/>
              <a:gd name="connsiteY12" fmla="*/ 867638 h 1094915"/>
              <a:gd name="connsiteX13" fmla="*/ 500425 w 1557773"/>
              <a:gd name="connsiteY13" fmla="*/ 867638 h 1094915"/>
              <a:gd name="connsiteX14" fmla="*/ 500425 w 1557773"/>
              <a:gd name="connsiteY14" fmla="*/ 863834 h 1094915"/>
              <a:gd name="connsiteX15" fmla="*/ 500425 w 1557773"/>
              <a:gd name="connsiteY15" fmla="*/ 863834 h 1094915"/>
              <a:gd name="connsiteX16" fmla="*/ 500425 w 1557773"/>
              <a:gd name="connsiteY16" fmla="*/ 860031 h 1094915"/>
              <a:gd name="connsiteX17" fmla="*/ 500425 w 1557773"/>
              <a:gd name="connsiteY17" fmla="*/ 860031 h 1094915"/>
              <a:gd name="connsiteX18" fmla="*/ 500425 w 1557773"/>
              <a:gd name="connsiteY18" fmla="*/ 856227 h 1094915"/>
              <a:gd name="connsiteX19" fmla="*/ 500425 w 1557773"/>
              <a:gd name="connsiteY19" fmla="*/ 856227 h 1094915"/>
              <a:gd name="connsiteX20" fmla="*/ 500425 w 1557773"/>
              <a:gd name="connsiteY20" fmla="*/ 852423 h 1094915"/>
              <a:gd name="connsiteX21" fmla="*/ 500425 w 1557773"/>
              <a:gd name="connsiteY21" fmla="*/ 852423 h 1094915"/>
              <a:gd name="connsiteX22" fmla="*/ 500425 w 1557773"/>
              <a:gd name="connsiteY22" fmla="*/ 848619 h 1094915"/>
              <a:gd name="connsiteX23" fmla="*/ 499474 w 1557773"/>
              <a:gd name="connsiteY23" fmla="*/ 844815 h 1094915"/>
              <a:gd name="connsiteX24" fmla="*/ 483300 w 1557773"/>
              <a:gd name="connsiteY24" fmla="*/ 823894 h 1094915"/>
              <a:gd name="connsiteX25" fmla="*/ 419558 w 1557773"/>
              <a:gd name="connsiteY25" fmla="*/ 821992 h 1094915"/>
              <a:gd name="connsiteX26" fmla="*/ 405287 w 1557773"/>
              <a:gd name="connsiteY26" fmla="*/ 836257 h 1094915"/>
              <a:gd name="connsiteX27" fmla="*/ 405287 w 1557773"/>
              <a:gd name="connsiteY27" fmla="*/ 837208 h 1094915"/>
              <a:gd name="connsiteX28" fmla="*/ 405287 w 1557773"/>
              <a:gd name="connsiteY28" fmla="*/ 837208 h 1094915"/>
              <a:gd name="connsiteX29" fmla="*/ 405287 w 1557773"/>
              <a:gd name="connsiteY29" fmla="*/ 838159 h 1094915"/>
              <a:gd name="connsiteX30" fmla="*/ 405287 w 1557773"/>
              <a:gd name="connsiteY30" fmla="*/ 838159 h 1094915"/>
              <a:gd name="connsiteX31" fmla="*/ 401482 w 1557773"/>
              <a:gd name="connsiteY31" fmla="*/ 842913 h 1094915"/>
              <a:gd name="connsiteX32" fmla="*/ 401482 w 1557773"/>
              <a:gd name="connsiteY32" fmla="*/ 842913 h 1094915"/>
              <a:gd name="connsiteX33" fmla="*/ 400530 w 1557773"/>
              <a:gd name="connsiteY33" fmla="*/ 844815 h 1094915"/>
              <a:gd name="connsiteX34" fmla="*/ 400530 w 1557773"/>
              <a:gd name="connsiteY34" fmla="*/ 844815 h 1094915"/>
              <a:gd name="connsiteX35" fmla="*/ 396725 w 1557773"/>
              <a:gd name="connsiteY35" fmla="*/ 850521 h 1094915"/>
              <a:gd name="connsiteX36" fmla="*/ 396725 w 1557773"/>
              <a:gd name="connsiteY36" fmla="*/ 850521 h 1094915"/>
              <a:gd name="connsiteX37" fmla="*/ 395773 w 1557773"/>
              <a:gd name="connsiteY37" fmla="*/ 852423 h 1094915"/>
              <a:gd name="connsiteX38" fmla="*/ 395773 w 1557773"/>
              <a:gd name="connsiteY38" fmla="*/ 852423 h 1094915"/>
              <a:gd name="connsiteX39" fmla="*/ 382454 w 1557773"/>
              <a:gd name="connsiteY39" fmla="*/ 875246 h 1094915"/>
              <a:gd name="connsiteX40" fmla="*/ 381503 w 1557773"/>
              <a:gd name="connsiteY40" fmla="*/ 877148 h 1094915"/>
              <a:gd name="connsiteX41" fmla="*/ 381503 w 1557773"/>
              <a:gd name="connsiteY41" fmla="*/ 877148 h 1094915"/>
              <a:gd name="connsiteX42" fmla="*/ 379600 w 1557773"/>
              <a:gd name="connsiteY42" fmla="*/ 880951 h 1094915"/>
              <a:gd name="connsiteX43" fmla="*/ 379600 w 1557773"/>
              <a:gd name="connsiteY43" fmla="*/ 880951 h 1094915"/>
              <a:gd name="connsiteX44" fmla="*/ 379600 w 1557773"/>
              <a:gd name="connsiteY44" fmla="*/ 881902 h 1094915"/>
              <a:gd name="connsiteX45" fmla="*/ 379600 w 1557773"/>
              <a:gd name="connsiteY45" fmla="*/ 881902 h 1094915"/>
              <a:gd name="connsiteX46" fmla="*/ 379600 w 1557773"/>
              <a:gd name="connsiteY46" fmla="*/ 882853 h 1094915"/>
              <a:gd name="connsiteX47" fmla="*/ 379600 w 1557773"/>
              <a:gd name="connsiteY47" fmla="*/ 883804 h 1094915"/>
              <a:gd name="connsiteX48" fmla="*/ 379600 w 1557773"/>
              <a:gd name="connsiteY48" fmla="*/ 883804 h 1094915"/>
              <a:gd name="connsiteX49" fmla="*/ 379600 w 1557773"/>
              <a:gd name="connsiteY49" fmla="*/ 883804 h 1094915"/>
              <a:gd name="connsiteX50" fmla="*/ 379600 w 1557773"/>
              <a:gd name="connsiteY50" fmla="*/ 883804 h 1094915"/>
              <a:gd name="connsiteX51" fmla="*/ 379600 w 1557773"/>
              <a:gd name="connsiteY51" fmla="*/ 883804 h 1094915"/>
              <a:gd name="connsiteX52" fmla="*/ 273045 w 1557773"/>
              <a:gd name="connsiteY52" fmla="*/ 903774 h 1094915"/>
              <a:gd name="connsiteX53" fmla="*/ 193130 w 1557773"/>
              <a:gd name="connsiteY53" fmla="*/ 859080 h 1094915"/>
              <a:gd name="connsiteX54" fmla="*/ 40909 w 1557773"/>
              <a:gd name="connsiteY54" fmla="*/ 704074 h 1094915"/>
              <a:gd name="connsiteX55" fmla="*/ 0 w 1557773"/>
              <a:gd name="connsiteY55" fmla="*/ 571892 h 1094915"/>
              <a:gd name="connsiteX56" fmla="*/ 0 w 1557773"/>
              <a:gd name="connsiteY56" fmla="*/ 561432 h 1094915"/>
              <a:gd name="connsiteX57" fmla="*/ 0 w 1557773"/>
              <a:gd name="connsiteY57" fmla="*/ 557628 h 1094915"/>
              <a:gd name="connsiteX58" fmla="*/ 0 w 1557773"/>
              <a:gd name="connsiteY58" fmla="*/ 550971 h 1094915"/>
              <a:gd name="connsiteX59" fmla="*/ 0 w 1557773"/>
              <a:gd name="connsiteY59" fmla="*/ 537658 h 1094915"/>
              <a:gd name="connsiteX60" fmla="*/ 132242 w 1557773"/>
              <a:gd name="connsiteY60" fmla="*/ 241912 h 1094915"/>
              <a:gd name="connsiteX61" fmla="*/ 274948 w 1557773"/>
              <a:gd name="connsiteY61" fmla="*/ 124945 h 1094915"/>
              <a:gd name="connsiteX62" fmla="*/ 414801 w 1557773"/>
              <a:gd name="connsiteY62" fmla="*/ 64084 h 1094915"/>
              <a:gd name="connsiteX63" fmla="*/ 1080766 w 1557773"/>
              <a:gd name="connsiteY63" fmla="*/ 12733 h 1094915"/>
              <a:gd name="connsiteX64" fmla="*/ 1289117 w 1557773"/>
              <a:gd name="connsiteY64" fmla="*/ 79299 h 1094915"/>
              <a:gd name="connsiteX65" fmla="*/ 1395672 w 1557773"/>
              <a:gd name="connsiteY65" fmla="*/ 152523 h 1094915"/>
              <a:gd name="connsiteX66" fmla="*/ 1397574 w 1557773"/>
              <a:gd name="connsiteY66" fmla="*/ 154425 h 1094915"/>
              <a:gd name="connsiteX67" fmla="*/ 1398526 w 1557773"/>
              <a:gd name="connsiteY67" fmla="*/ 154425 h 1094915"/>
              <a:gd name="connsiteX68" fmla="*/ 1400428 w 1557773"/>
              <a:gd name="connsiteY68" fmla="*/ 156327 h 1094915"/>
              <a:gd name="connsiteX69" fmla="*/ 1401380 w 1557773"/>
              <a:gd name="connsiteY69" fmla="*/ 156327 h 1094915"/>
              <a:gd name="connsiteX70" fmla="*/ 1403283 w 1557773"/>
              <a:gd name="connsiteY70" fmla="*/ 158228 h 1094915"/>
              <a:gd name="connsiteX71" fmla="*/ 1404234 w 1557773"/>
              <a:gd name="connsiteY71" fmla="*/ 159179 h 1094915"/>
              <a:gd name="connsiteX72" fmla="*/ 1406137 w 1557773"/>
              <a:gd name="connsiteY72" fmla="*/ 161081 h 1094915"/>
              <a:gd name="connsiteX73" fmla="*/ 1407088 w 1557773"/>
              <a:gd name="connsiteY73" fmla="*/ 162032 h 1094915"/>
              <a:gd name="connsiteX74" fmla="*/ 1408991 w 1557773"/>
              <a:gd name="connsiteY74" fmla="*/ 163934 h 1094915"/>
              <a:gd name="connsiteX75" fmla="*/ 1409942 w 1557773"/>
              <a:gd name="connsiteY75" fmla="*/ 164885 h 1094915"/>
              <a:gd name="connsiteX76" fmla="*/ 1411845 w 1557773"/>
              <a:gd name="connsiteY76" fmla="*/ 166787 h 1094915"/>
              <a:gd name="connsiteX77" fmla="*/ 1412797 w 1557773"/>
              <a:gd name="connsiteY77" fmla="*/ 167738 h 1094915"/>
              <a:gd name="connsiteX78" fmla="*/ 1414699 w 1557773"/>
              <a:gd name="connsiteY78" fmla="*/ 169640 h 1094915"/>
              <a:gd name="connsiteX79" fmla="*/ 1415651 w 1557773"/>
              <a:gd name="connsiteY79" fmla="*/ 170591 h 1094915"/>
              <a:gd name="connsiteX80" fmla="*/ 1417553 w 1557773"/>
              <a:gd name="connsiteY80" fmla="*/ 172493 h 1094915"/>
              <a:gd name="connsiteX81" fmla="*/ 1418505 w 1557773"/>
              <a:gd name="connsiteY81" fmla="*/ 173444 h 1094915"/>
              <a:gd name="connsiteX82" fmla="*/ 1420407 w 1557773"/>
              <a:gd name="connsiteY82" fmla="*/ 175346 h 1094915"/>
              <a:gd name="connsiteX83" fmla="*/ 1421359 w 1557773"/>
              <a:gd name="connsiteY83" fmla="*/ 176296 h 1094915"/>
              <a:gd name="connsiteX84" fmla="*/ 1423262 w 1557773"/>
              <a:gd name="connsiteY84" fmla="*/ 178199 h 1094915"/>
              <a:gd name="connsiteX85" fmla="*/ 1424213 w 1557773"/>
              <a:gd name="connsiteY85" fmla="*/ 179149 h 1094915"/>
              <a:gd name="connsiteX86" fmla="*/ 1426116 w 1557773"/>
              <a:gd name="connsiteY86" fmla="*/ 181051 h 1094915"/>
              <a:gd name="connsiteX87" fmla="*/ 1427067 w 1557773"/>
              <a:gd name="connsiteY87" fmla="*/ 182002 h 1094915"/>
              <a:gd name="connsiteX88" fmla="*/ 1428970 w 1557773"/>
              <a:gd name="connsiteY88" fmla="*/ 183904 h 1094915"/>
              <a:gd name="connsiteX89" fmla="*/ 1429921 w 1557773"/>
              <a:gd name="connsiteY89" fmla="*/ 184855 h 1094915"/>
              <a:gd name="connsiteX90" fmla="*/ 1431824 w 1557773"/>
              <a:gd name="connsiteY90" fmla="*/ 186757 h 1094915"/>
              <a:gd name="connsiteX91" fmla="*/ 1432776 w 1557773"/>
              <a:gd name="connsiteY91" fmla="*/ 187708 h 1094915"/>
              <a:gd name="connsiteX92" fmla="*/ 1434678 w 1557773"/>
              <a:gd name="connsiteY92" fmla="*/ 189610 h 1094915"/>
              <a:gd name="connsiteX93" fmla="*/ 1434678 w 1557773"/>
              <a:gd name="connsiteY93" fmla="*/ 189610 h 1094915"/>
              <a:gd name="connsiteX94" fmla="*/ 1438484 w 1557773"/>
              <a:gd name="connsiteY94" fmla="*/ 192463 h 1094915"/>
              <a:gd name="connsiteX95" fmla="*/ 1439435 w 1557773"/>
              <a:gd name="connsiteY95" fmla="*/ 192463 h 1094915"/>
              <a:gd name="connsiteX96" fmla="*/ 1440386 w 1557773"/>
              <a:gd name="connsiteY96" fmla="*/ 193414 h 1094915"/>
              <a:gd name="connsiteX97" fmla="*/ 1441338 w 1557773"/>
              <a:gd name="connsiteY97" fmla="*/ 194365 h 1094915"/>
              <a:gd name="connsiteX98" fmla="*/ 1442289 w 1557773"/>
              <a:gd name="connsiteY98" fmla="*/ 195316 h 1094915"/>
              <a:gd name="connsiteX99" fmla="*/ 1443240 w 1557773"/>
              <a:gd name="connsiteY99" fmla="*/ 196267 h 1094915"/>
              <a:gd name="connsiteX100" fmla="*/ 1444192 w 1557773"/>
              <a:gd name="connsiteY100" fmla="*/ 197218 h 1094915"/>
              <a:gd name="connsiteX101" fmla="*/ 1445143 w 1557773"/>
              <a:gd name="connsiteY101" fmla="*/ 198168 h 1094915"/>
              <a:gd name="connsiteX102" fmla="*/ 1446095 w 1557773"/>
              <a:gd name="connsiteY102" fmla="*/ 199119 h 1094915"/>
              <a:gd name="connsiteX103" fmla="*/ 1447046 w 1557773"/>
              <a:gd name="connsiteY103" fmla="*/ 200070 h 1094915"/>
              <a:gd name="connsiteX104" fmla="*/ 1447997 w 1557773"/>
              <a:gd name="connsiteY104" fmla="*/ 201021 h 1094915"/>
              <a:gd name="connsiteX105" fmla="*/ 1448949 w 1557773"/>
              <a:gd name="connsiteY105" fmla="*/ 201972 h 1094915"/>
              <a:gd name="connsiteX106" fmla="*/ 1449900 w 1557773"/>
              <a:gd name="connsiteY106" fmla="*/ 202923 h 1094915"/>
              <a:gd name="connsiteX107" fmla="*/ 1450852 w 1557773"/>
              <a:gd name="connsiteY107" fmla="*/ 203874 h 1094915"/>
              <a:gd name="connsiteX108" fmla="*/ 1450852 w 1557773"/>
              <a:gd name="connsiteY108" fmla="*/ 203874 h 1094915"/>
              <a:gd name="connsiteX109" fmla="*/ 1451803 w 1557773"/>
              <a:gd name="connsiteY109" fmla="*/ 204825 h 1094915"/>
              <a:gd name="connsiteX110" fmla="*/ 1451803 w 1557773"/>
              <a:gd name="connsiteY110" fmla="*/ 204825 h 1094915"/>
              <a:gd name="connsiteX111" fmla="*/ 1451803 w 1557773"/>
              <a:gd name="connsiteY111" fmla="*/ 205776 h 1094915"/>
              <a:gd name="connsiteX112" fmla="*/ 1451803 w 1557773"/>
              <a:gd name="connsiteY112" fmla="*/ 205776 h 1094915"/>
              <a:gd name="connsiteX113" fmla="*/ 1451803 w 1557773"/>
              <a:gd name="connsiteY113" fmla="*/ 206727 h 1094915"/>
              <a:gd name="connsiteX114" fmla="*/ 1451803 w 1557773"/>
              <a:gd name="connsiteY114" fmla="*/ 206727 h 1094915"/>
              <a:gd name="connsiteX115" fmla="*/ 1451803 w 1557773"/>
              <a:gd name="connsiteY115" fmla="*/ 206727 h 1094915"/>
              <a:gd name="connsiteX116" fmla="*/ 1451803 w 1557773"/>
              <a:gd name="connsiteY116" fmla="*/ 206727 h 1094915"/>
              <a:gd name="connsiteX117" fmla="*/ 1451803 w 1557773"/>
              <a:gd name="connsiteY117" fmla="*/ 206727 h 1094915"/>
              <a:gd name="connsiteX118" fmla="*/ 1451803 w 1557773"/>
              <a:gd name="connsiteY118" fmla="*/ 206727 h 1094915"/>
              <a:gd name="connsiteX119" fmla="*/ 1451803 w 1557773"/>
              <a:gd name="connsiteY119" fmla="*/ 206727 h 1094915"/>
              <a:gd name="connsiteX120" fmla="*/ 1451803 w 1557773"/>
              <a:gd name="connsiteY120" fmla="*/ 206727 h 1094915"/>
              <a:gd name="connsiteX121" fmla="*/ 1451803 w 1557773"/>
              <a:gd name="connsiteY121" fmla="*/ 206727 h 1094915"/>
              <a:gd name="connsiteX122" fmla="*/ 1451803 w 1557773"/>
              <a:gd name="connsiteY122" fmla="*/ 206727 h 1094915"/>
              <a:gd name="connsiteX123" fmla="*/ 1451803 w 1557773"/>
              <a:gd name="connsiteY123" fmla="*/ 206727 h 1094915"/>
              <a:gd name="connsiteX124" fmla="*/ 1451803 w 1557773"/>
              <a:gd name="connsiteY124" fmla="*/ 206727 h 1094915"/>
              <a:gd name="connsiteX125" fmla="*/ 1451803 w 1557773"/>
              <a:gd name="connsiteY125" fmla="*/ 207678 h 1094915"/>
              <a:gd name="connsiteX126" fmla="*/ 1543135 w 1557773"/>
              <a:gd name="connsiteY126" fmla="*/ 382653 h 1094915"/>
              <a:gd name="connsiteX127" fmla="*/ 1524108 w 1557773"/>
              <a:gd name="connsiteY127" fmla="*/ 602323 h 1094915"/>
              <a:gd name="connsiteX128" fmla="*/ 1513643 w 1557773"/>
              <a:gd name="connsiteY128" fmla="*/ 622293 h 1094915"/>
              <a:gd name="connsiteX129" fmla="*/ 1472733 w 1557773"/>
              <a:gd name="connsiteY129" fmla="*/ 629900 h 1094915"/>
              <a:gd name="connsiteX130" fmla="*/ 1389012 w 1557773"/>
              <a:gd name="connsiteY130" fmla="*/ 663184 h 1094915"/>
              <a:gd name="connsiteX131" fmla="*/ 1395672 w 1557773"/>
              <a:gd name="connsiteY131" fmla="*/ 690761 h 1094915"/>
              <a:gd name="connsiteX132" fmla="*/ 1409942 w 1557773"/>
              <a:gd name="connsiteY132" fmla="*/ 720241 h 1094915"/>
              <a:gd name="connsiteX133" fmla="*/ 1299583 w 1557773"/>
              <a:gd name="connsiteY133" fmla="*/ 791562 h 1094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Lst>
            <a:rect l="l" t="t" r="r" b="b"/>
            <a:pathLst>
              <a:path w="1557773" h="1094915">
                <a:moveTo>
                  <a:pt x="1307194" y="813434"/>
                </a:moveTo>
                <a:cubicBezTo>
                  <a:pt x="1252965" y="841011"/>
                  <a:pt x="1199688" y="868589"/>
                  <a:pt x="1148313" y="900921"/>
                </a:cubicBezTo>
                <a:cubicBezTo>
                  <a:pt x="1063641" y="954175"/>
                  <a:pt x="978968" y="1009330"/>
                  <a:pt x="918080" y="1090161"/>
                </a:cubicBezTo>
                <a:cubicBezTo>
                  <a:pt x="917128" y="1092063"/>
                  <a:pt x="913323" y="1093013"/>
                  <a:pt x="910469" y="1094915"/>
                </a:cubicBezTo>
                <a:cubicBezTo>
                  <a:pt x="903809" y="1078749"/>
                  <a:pt x="898101" y="1062583"/>
                  <a:pt x="891441" y="1048319"/>
                </a:cubicBezTo>
                <a:cubicBezTo>
                  <a:pt x="875268" y="1014085"/>
                  <a:pt x="847678" y="992213"/>
                  <a:pt x="810574" y="980801"/>
                </a:cubicBezTo>
                <a:cubicBezTo>
                  <a:pt x="764908" y="966537"/>
                  <a:pt x="718290" y="960831"/>
                  <a:pt x="670722" y="963684"/>
                </a:cubicBezTo>
                <a:cubicBezTo>
                  <a:pt x="597465" y="967488"/>
                  <a:pt x="525161" y="959880"/>
                  <a:pt x="449050" y="955126"/>
                </a:cubicBezTo>
                <a:cubicBezTo>
                  <a:pt x="459516" y="933254"/>
                  <a:pt x="471883" y="916137"/>
                  <a:pt x="485203" y="899019"/>
                </a:cubicBezTo>
                <a:cubicBezTo>
                  <a:pt x="490911" y="891412"/>
                  <a:pt x="496619" y="883804"/>
                  <a:pt x="499474" y="874295"/>
                </a:cubicBezTo>
                <a:cubicBezTo>
                  <a:pt x="499474" y="873344"/>
                  <a:pt x="499474" y="871442"/>
                  <a:pt x="500425" y="870491"/>
                </a:cubicBezTo>
                <a:cubicBezTo>
                  <a:pt x="500425" y="870491"/>
                  <a:pt x="500425" y="870491"/>
                  <a:pt x="500425" y="870491"/>
                </a:cubicBezTo>
                <a:cubicBezTo>
                  <a:pt x="500425" y="870491"/>
                  <a:pt x="500425" y="868589"/>
                  <a:pt x="500425" y="867638"/>
                </a:cubicBezTo>
                <a:lnTo>
                  <a:pt x="500425" y="867638"/>
                </a:lnTo>
                <a:cubicBezTo>
                  <a:pt x="500425" y="865736"/>
                  <a:pt x="500425" y="864785"/>
                  <a:pt x="500425" y="863834"/>
                </a:cubicBezTo>
                <a:lnTo>
                  <a:pt x="500425" y="863834"/>
                </a:lnTo>
                <a:lnTo>
                  <a:pt x="500425" y="860031"/>
                </a:lnTo>
                <a:lnTo>
                  <a:pt x="500425" y="860031"/>
                </a:lnTo>
                <a:cubicBezTo>
                  <a:pt x="500425" y="858129"/>
                  <a:pt x="500425" y="857178"/>
                  <a:pt x="500425" y="856227"/>
                </a:cubicBezTo>
                <a:lnTo>
                  <a:pt x="500425" y="856227"/>
                </a:lnTo>
                <a:cubicBezTo>
                  <a:pt x="500425" y="854325"/>
                  <a:pt x="500425" y="853374"/>
                  <a:pt x="500425" y="852423"/>
                </a:cubicBezTo>
                <a:lnTo>
                  <a:pt x="500425" y="852423"/>
                </a:lnTo>
                <a:cubicBezTo>
                  <a:pt x="500425" y="851472"/>
                  <a:pt x="500425" y="849570"/>
                  <a:pt x="500425" y="848619"/>
                </a:cubicBezTo>
                <a:cubicBezTo>
                  <a:pt x="500425" y="847668"/>
                  <a:pt x="500425" y="846717"/>
                  <a:pt x="499474" y="844815"/>
                </a:cubicBezTo>
                <a:cubicBezTo>
                  <a:pt x="495668" y="837208"/>
                  <a:pt x="489960" y="829600"/>
                  <a:pt x="483300" y="823894"/>
                </a:cubicBezTo>
                <a:cubicBezTo>
                  <a:pt x="464272" y="809630"/>
                  <a:pt x="439537" y="810581"/>
                  <a:pt x="419558" y="821992"/>
                </a:cubicBezTo>
                <a:cubicBezTo>
                  <a:pt x="414801" y="824845"/>
                  <a:pt x="410044" y="829600"/>
                  <a:pt x="405287" y="836257"/>
                </a:cubicBezTo>
                <a:cubicBezTo>
                  <a:pt x="405287" y="836257"/>
                  <a:pt x="405287" y="836257"/>
                  <a:pt x="405287" y="837208"/>
                </a:cubicBezTo>
                <a:cubicBezTo>
                  <a:pt x="405287" y="837208"/>
                  <a:pt x="405287" y="837208"/>
                  <a:pt x="405287" y="837208"/>
                </a:cubicBezTo>
                <a:cubicBezTo>
                  <a:pt x="405287" y="837208"/>
                  <a:pt x="405287" y="837208"/>
                  <a:pt x="405287" y="838159"/>
                </a:cubicBezTo>
                <a:cubicBezTo>
                  <a:pt x="405287" y="838159"/>
                  <a:pt x="405287" y="838159"/>
                  <a:pt x="405287" y="838159"/>
                </a:cubicBezTo>
                <a:cubicBezTo>
                  <a:pt x="404336" y="840060"/>
                  <a:pt x="403384" y="841962"/>
                  <a:pt x="401482" y="842913"/>
                </a:cubicBezTo>
                <a:cubicBezTo>
                  <a:pt x="401482" y="842913"/>
                  <a:pt x="401482" y="842913"/>
                  <a:pt x="401482" y="842913"/>
                </a:cubicBezTo>
                <a:cubicBezTo>
                  <a:pt x="401482" y="842913"/>
                  <a:pt x="401482" y="843864"/>
                  <a:pt x="400530" y="844815"/>
                </a:cubicBezTo>
                <a:cubicBezTo>
                  <a:pt x="400530" y="844815"/>
                  <a:pt x="400530" y="844815"/>
                  <a:pt x="400530" y="844815"/>
                </a:cubicBezTo>
                <a:cubicBezTo>
                  <a:pt x="399579" y="846717"/>
                  <a:pt x="397676" y="848619"/>
                  <a:pt x="396725" y="850521"/>
                </a:cubicBezTo>
                <a:lnTo>
                  <a:pt x="396725" y="850521"/>
                </a:lnTo>
                <a:cubicBezTo>
                  <a:pt x="396725" y="850521"/>
                  <a:pt x="396725" y="852423"/>
                  <a:pt x="395773" y="852423"/>
                </a:cubicBezTo>
                <a:cubicBezTo>
                  <a:pt x="395773" y="852423"/>
                  <a:pt x="395773" y="852423"/>
                  <a:pt x="395773" y="852423"/>
                </a:cubicBezTo>
                <a:cubicBezTo>
                  <a:pt x="391016" y="860981"/>
                  <a:pt x="386259" y="868589"/>
                  <a:pt x="382454" y="875246"/>
                </a:cubicBezTo>
                <a:cubicBezTo>
                  <a:pt x="382454" y="875246"/>
                  <a:pt x="382454" y="876197"/>
                  <a:pt x="381503" y="877148"/>
                </a:cubicBezTo>
                <a:cubicBezTo>
                  <a:pt x="381503" y="877148"/>
                  <a:pt x="381503" y="877148"/>
                  <a:pt x="381503" y="877148"/>
                </a:cubicBezTo>
                <a:cubicBezTo>
                  <a:pt x="381503" y="878099"/>
                  <a:pt x="379600" y="880000"/>
                  <a:pt x="379600" y="880951"/>
                </a:cubicBezTo>
                <a:cubicBezTo>
                  <a:pt x="379600" y="880951"/>
                  <a:pt x="379600" y="880951"/>
                  <a:pt x="379600" y="880951"/>
                </a:cubicBezTo>
                <a:cubicBezTo>
                  <a:pt x="379600" y="880951"/>
                  <a:pt x="379600" y="880951"/>
                  <a:pt x="379600" y="881902"/>
                </a:cubicBezTo>
                <a:cubicBezTo>
                  <a:pt x="379600" y="881902"/>
                  <a:pt x="379600" y="881902"/>
                  <a:pt x="379600" y="881902"/>
                </a:cubicBezTo>
                <a:cubicBezTo>
                  <a:pt x="379600" y="881902"/>
                  <a:pt x="379600" y="881902"/>
                  <a:pt x="379600" y="882853"/>
                </a:cubicBezTo>
                <a:cubicBezTo>
                  <a:pt x="379600" y="882853"/>
                  <a:pt x="379600" y="882853"/>
                  <a:pt x="379600" y="883804"/>
                </a:cubicBezTo>
                <a:lnTo>
                  <a:pt x="379600" y="883804"/>
                </a:lnTo>
                <a:cubicBezTo>
                  <a:pt x="379600" y="883804"/>
                  <a:pt x="379600" y="883804"/>
                  <a:pt x="379600" y="883804"/>
                </a:cubicBezTo>
                <a:lnTo>
                  <a:pt x="379600" y="883804"/>
                </a:lnTo>
                <a:cubicBezTo>
                  <a:pt x="379600" y="883804"/>
                  <a:pt x="379600" y="883804"/>
                  <a:pt x="379600" y="883804"/>
                </a:cubicBezTo>
                <a:cubicBezTo>
                  <a:pt x="349156" y="913284"/>
                  <a:pt x="313003" y="918989"/>
                  <a:pt x="273045" y="903774"/>
                </a:cubicBezTo>
                <a:cubicBezTo>
                  <a:pt x="243553" y="893314"/>
                  <a:pt x="218817" y="875246"/>
                  <a:pt x="193130" y="859080"/>
                </a:cubicBezTo>
                <a:cubicBezTo>
                  <a:pt x="129387" y="819140"/>
                  <a:pt x="82770" y="763984"/>
                  <a:pt x="40909" y="704074"/>
                </a:cubicBezTo>
                <a:cubicBezTo>
                  <a:pt x="13319" y="665086"/>
                  <a:pt x="2854" y="618489"/>
                  <a:pt x="0" y="571892"/>
                </a:cubicBezTo>
                <a:cubicBezTo>
                  <a:pt x="0" y="568089"/>
                  <a:pt x="0" y="565236"/>
                  <a:pt x="0" y="561432"/>
                </a:cubicBezTo>
                <a:cubicBezTo>
                  <a:pt x="0" y="560481"/>
                  <a:pt x="0" y="558579"/>
                  <a:pt x="0" y="557628"/>
                </a:cubicBezTo>
                <a:cubicBezTo>
                  <a:pt x="0" y="555726"/>
                  <a:pt x="0" y="553824"/>
                  <a:pt x="0" y="550971"/>
                </a:cubicBezTo>
                <a:lnTo>
                  <a:pt x="0" y="537658"/>
                </a:lnTo>
                <a:cubicBezTo>
                  <a:pt x="951" y="422593"/>
                  <a:pt x="50423" y="326547"/>
                  <a:pt x="132242" y="241912"/>
                </a:cubicBezTo>
                <a:cubicBezTo>
                  <a:pt x="175054" y="197218"/>
                  <a:pt x="221671" y="156327"/>
                  <a:pt x="274948" y="124945"/>
                </a:cubicBezTo>
                <a:cubicBezTo>
                  <a:pt x="318712" y="99270"/>
                  <a:pt x="365329" y="79299"/>
                  <a:pt x="414801" y="64084"/>
                </a:cubicBezTo>
                <a:cubicBezTo>
                  <a:pt x="715436" y="-30060"/>
                  <a:pt x="1036051" y="5125"/>
                  <a:pt x="1080766" y="12733"/>
                </a:cubicBezTo>
                <a:cubicBezTo>
                  <a:pt x="1154022" y="24144"/>
                  <a:pt x="1222521" y="47918"/>
                  <a:pt x="1289117" y="79299"/>
                </a:cubicBezTo>
                <a:cubicBezTo>
                  <a:pt x="1309096" y="88809"/>
                  <a:pt x="1354762" y="120190"/>
                  <a:pt x="1395672" y="152523"/>
                </a:cubicBezTo>
                <a:cubicBezTo>
                  <a:pt x="1395672" y="152523"/>
                  <a:pt x="1397574" y="153474"/>
                  <a:pt x="1397574" y="154425"/>
                </a:cubicBezTo>
                <a:cubicBezTo>
                  <a:pt x="1397574" y="154425"/>
                  <a:pt x="1397574" y="154425"/>
                  <a:pt x="1398526" y="154425"/>
                </a:cubicBezTo>
                <a:cubicBezTo>
                  <a:pt x="1398526" y="154425"/>
                  <a:pt x="1400428" y="155376"/>
                  <a:pt x="1400428" y="156327"/>
                </a:cubicBezTo>
                <a:cubicBezTo>
                  <a:pt x="1400428" y="156327"/>
                  <a:pt x="1400428" y="156327"/>
                  <a:pt x="1401380" y="156327"/>
                </a:cubicBezTo>
                <a:cubicBezTo>
                  <a:pt x="1401380" y="156327"/>
                  <a:pt x="1402331" y="157277"/>
                  <a:pt x="1403283" y="158228"/>
                </a:cubicBezTo>
                <a:cubicBezTo>
                  <a:pt x="1403283" y="158228"/>
                  <a:pt x="1403283" y="158228"/>
                  <a:pt x="1404234" y="159179"/>
                </a:cubicBezTo>
                <a:cubicBezTo>
                  <a:pt x="1404234" y="159179"/>
                  <a:pt x="1405185" y="160130"/>
                  <a:pt x="1406137" y="161081"/>
                </a:cubicBezTo>
                <a:cubicBezTo>
                  <a:pt x="1406137" y="161081"/>
                  <a:pt x="1406137" y="161081"/>
                  <a:pt x="1407088" y="162032"/>
                </a:cubicBezTo>
                <a:cubicBezTo>
                  <a:pt x="1407088" y="162032"/>
                  <a:pt x="1408040" y="162983"/>
                  <a:pt x="1408991" y="163934"/>
                </a:cubicBezTo>
                <a:cubicBezTo>
                  <a:pt x="1408991" y="163934"/>
                  <a:pt x="1408991" y="163934"/>
                  <a:pt x="1409942" y="164885"/>
                </a:cubicBezTo>
                <a:cubicBezTo>
                  <a:pt x="1409942" y="164885"/>
                  <a:pt x="1410894" y="165836"/>
                  <a:pt x="1411845" y="166787"/>
                </a:cubicBezTo>
                <a:cubicBezTo>
                  <a:pt x="1411845" y="166787"/>
                  <a:pt x="1411845" y="166787"/>
                  <a:pt x="1412797" y="167738"/>
                </a:cubicBezTo>
                <a:cubicBezTo>
                  <a:pt x="1412797" y="167738"/>
                  <a:pt x="1413748" y="168689"/>
                  <a:pt x="1414699" y="169640"/>
                </a:cubicBezTo>
                <a:cubicBezTo>
                  <a:pt x="1414699" y="169640"/>
                  <a:pt x="1414699" y="169640"/>
                  <a:pt x="1415651" y="170591"/>
                </a:cubicBezTo>
                <a:cubicBezTo>
                  <a:pt x="1415651" y="170591"/>
                  <a:pt x="1416602" y="171542"/>
                  <a:pt x="1417553" y="172493"/>
                </a:cubicBezTo>
                <a:cubicBezTo>
                  <a:pt x="1417553" y="172493"/>
                  <a:pt x="1417553" y="172493"/>
                  <a:pt x="1418505" y="173444"/>
                </a:cubicBezTo>
                <a:cubicBezTo>
                  <a:pt x="1418505" y="173444"/>
                  <a:pt x="1419456" y="174395"/>
                  <a:pt x="1420407" y="175346"/>
                </a:cubicBezTo>
                <a:cubicBezTo>
                  <a:pt x="1420407" y="175346"/>
                  <a:pt x="1420407" y="175346"/>
                  <a:pt x="1421359" y="176296"/>
                </a:cubicBezTo>
                <a:cubicBezTo>
                  <a:pt x="1421359" y="176296"/>
                  <a:pt x="1422310" y="177247"/>
                  <a:pt x="1423262" y="178199"/>
                </a:cubicBezTo>
                <a:cubicBezTo>
                  <a:pt x="1423262" y="178199"/>
                  <a:pt x="1423262" y="178199"/>
                  <a:pt x="1424213" y="179149"/>
                </a:cubicBezTo>
                <a:cubicBezTo>
                  <a:pt x="1424213" y="179149"/>
                  <a:pt x="1425164" y="180100"/>
                  <a:pt x="1426116" y="181051"/>
                </a:cubicBezTo>
                <a:cubicBezTo>
                  <a:pt x="1426116" y="181051"/>
                  <a:pt x="1426116" y="181051"/>
                  <a:pt x="1427067" y="182002"/>
                </a:cubicBezTo>
                <a:cubicBezTo>
                  <a:pt x="1427067" y="182002"/>
                  <a:pt x="1428019" y="182953"/>
                  <a:pt x="1428970" y="183904"/>
                </a:cubicBezTo>
                <a:cubicBezTo>
                  <a:pt x="1428970" y="183904"/>
                  <a:pt x="1428970" y="183904"/>
                  <a:pt x="1429921" y="184855"/>
                </a:cubicBezTo>
                <a:cubicBezTo>
                  <a:pt x="1429921" y="184855"/>
                  <a:pt x="1430873" y="184855"/>
                  <a:pt x="1431824" y="186757"/>
                </a:cubicBezTo>
                <a:cubicBezTo>
                  <a:pt x="1431824" y="186757"/>
                  <a:pt x="1431824" y="186757"/>
                  <a:pt x="1432776" y="187708"/>
                </a:cubicBezTo>
                <a:cubicBezTo>
                  <a:pt x="1432776" y="187708"/>
                  <a:pt x="1433727" y="187708"/>
                  <a:pt x="1434678" y="189610"/>
                </a:cubicBezTo>
                <a:cubicBezTo>
                  <a:pt x="1434678" y="189610"/>
                  <a:pt x="1434678" y="189610"/>
                  <a:pt x="1434678" y="189610"/>
                </a:cubicBezTo>
                <a:cubicBezTo>
                  <a:pt x="1435630" y="190561"/>
                  <a:pt x="1436581" y="191512"/>
                  <a:pt x="1438484" y="192463"/>
                </a:cubicBezTo>
                <a:cubicBezTo>
                  <a:pt x="1438484" y="192463"/>
                  <a:pt x="1438484" y="192463"/>
                  <a:pt x="1439435" y="192463"/>
                </a:cubicBezTo>
                <a:cubicBezTo>
                  <a:pt x="1439435" y="192463"/>
                  <a:pt x="1439435" y="192463"/>
                  <a:pt x="1440386" y="193414"/>
                </a:cubicBezTo>
                <a:cubicBezTo>
                  <a:pt x="1440386" y="193414"/>
                  <a:pt x="1440386" y="193414"/>
                  <a:pt x="1441338" y="194365"/>
                </a:cubicBezTo>
                <a:cubicBezTo>
                  <a:pt x="1441338" y="194365"/>
                  <a:pt x="1441338" y="194365"/>
                  <a:pt x="1442289" y="195316"/>
                </a:cubicBezTo>
                <a:cubicBezTo>
                  <a:pt x="1442289" y="195316"/>
                  <a:pt x="1442289" y="195316"/>
                  <a:pt x="1443240" y="196267"/>
                </a:cubicBezTo>
                <a:cubicBezTo>
                  <a:pt x="1443240" y="196267"/>
                  <a:pt x="1443240" y="196267"/>
                  <a:pt x="1444192" y="197218"/>
                </a:cubicBezTo>
                <a:cubicBezTo>
                  <a:pt x="1444192" y="197218"/>
                  <a:pt x="1444192" y="197218"/>
                  <a:pt x="1445143" y="198168"/>
                </a:cubicBezTo>
                <a:cubicBezTo>
                  <a:pt x="1445143" y="198168"/>
                  <a:pt x="1445143" y="198168"/>
                  <a:pt x="1446095" y="199119"/>
                </a:cubicBezTo>
                <a:cubicBezTo>
                  <a:pt x="1446095" y="199119"/>
                  <a:pt x="1446095" y="199119"/>
                  <a:pt x="1447046" y="200070"/>
                </a:cubicBezTo>
                <a:cubicBezTo>
                  <a:pt x="1447046" y="200070"/>
                  <a:pt x="1447046" y="200070"/>
                  <a:pt x="1447997" y="201021"/>
                </a:cubicBezTo>
                <a:cubicBezTo>
                  <a:pt x="1447997" y="201021"/>
                  <a:pt x="1447997" y="201021"/>
                  <a:pt x="1448949" y="201972"/>
                </a:cubicBezTo>
                <a:cubicBezTo>
                  <a:pt x="1448949" y="201972"/>
                  <a:pt x="1448949" y="201972"/>
                  <a:pt x="1449900" y="202923"/>
                </a:cubicBezTo>
                <a:cubicBezTo>
                  <a:pt x="1449900" y="202923"/>
                  <a:pt x="1449900" y="202923"/>
                  <a:pt x="1450852" y="203874"/>
                </a:cubicBezTo>
                <a:cubicBezTo>
                  <a:pt x="1450852" y="203874"/>
                  <a:pt x="1450852" y="203874"/>
                  <a:pt x="1450852" y="203874"/>
                </a:cubicBezTo>
                <a:cubicBezTo>
                  <a:pt x="1450852" y="203874"/>
                  <a:pt x="1450852" y="203874"/>
                  <a:pt x="1451803" y="204825"/>
                </a:cubicBezTo>
                <a:cubicBezTo>
                  <a:pt x="1451803" y="204825"/>
                  <a:pt x="1451803" y="204825"/>
                  <a:pt x="1451803" y="204825"/>
                </a:cubicBezTo>
                <a:cubicBezTo>
                  <a:pt x="1451803" y="204825"/>
                  <a:pt x="1451803" y="204825"/>
                  <a:pt x="1451803" y="205776"/>
                </a:cubicBezTo>
                <a:cubicBezTo>
                  <a:pt x="1451803" y="205776"/>
                  <a:pt x="1451803" y="205776"/>
                  <a:pt x="1451803" y="205776"/>
                </a:cubicBezTo>
                <a:cubicBezTo>
                  <a:pt x="1451803" y="205776"/>
                  <a:pt x="1451803" y="205776"/>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6727"/>
                </a:cubicBezTo>
                <a:cubicBezTo>
                  <a:pt x="1451803" y="206727"/>
                  <a:pt x="1451803" y="206727"/>
                  <a:pt x="1451803" y="207678"/>
                </a:cubicBezTo>
                <a:cubicBezTo>
                  <a:pt x="1487955" y="262833"/>
                  <a:pt x="1520302" y="319890"/>
                  <a:pt x="1543135" y="382653"/>
                </a:cubicBezTo>
                <a:cubicBezTo>
                  <a:pt x="1570725" y="459680"/>
                  <a:pt x="1556455" y="531952"/>
                  <a:pt x="1524108" y="602323"/>
                </a:cubicBezTo>
                <a:cubicBezTo>
                  <a:pt x="1521254" y="608979"/>
                  <a:pt x="1517448" y="615636"/>
                  <a:pt x="1513643" y="622293"/>
                </a:cubicBezTo>
                <a:cubicBezTo>
                  <a:pt x="1499372" y="644165"/>
                  <a:pt x="1495566" y="645115"/>
                  <a:pt x="1472733" y="629900"/>
                </a:cubicBezTo>
                <a:cubicBezTo>
                  <a:pt x="1435630" y="604225"/>
                  <a:pt x="1391866" y="629900"/>
                  <a:pt x="1389012" y="663184"/>
                </a:cubicBezTo>
                <a:cubicBezTo>
                  <a:pt x="1388061" y="672693"/>
                  <a:pt x="1389964" y="682203"/>
                  <a:pt x="1395672" y="690761"/>
                </a:cubicBezTo>
                <a:cubicBezTo>
                  <a:pt x="1409942" y="715486"/>
                  <a:pt x="1406137" y="722143"/>
                  <a:pt x="1409942" y="720241"/>
                </a:cubicBezTo>
                <a:cubicBezTo>
                  <a:pt x="1384255" y="736407"/>
                  <a:pt x="1327173" y="778249"/>
                  <a:pt x="1299583" y="791562"/>
                </a:cubicBezTo>
                <a:close/>
              </a:path>
            </a:pathLst>
          </a:custGeom>
          <a:solidFill>
            <a:srgbClr val="459597"/>
          </a:solidFill>
          <a:ln w="9508" cap="flat">
            <a:noFill/>
            <a:prstDash val="solid"/>
            <a:miter/>
          </a:ln>
        </p:spPr>
        <p:txBody>
          <a:bodyPr rtlCol="0" anchor="ctr"/>
          <a:lstStyle/>
          <a:p>
            <a:endParaRPr lang="en-US"/>
          </a:p>
        </p:txBody>
      </p:sp>
      <p:grpSp>
        <p:nvGrpSpPr>
          <p:cNvPr id="4" name="Graphic 4">
            <a:extLst>
              <a:ext uri="{FF2B5EF4-FFF2-40B4-BE49-F238E27FC236}">
                <a16:creationId xmlns:a16="http://schemas.microsoft.com/office/drawing/2014/main" id="{33070F2A-4730-4A26-4CAC-4A4040EECC79}"/>
              </a:ext>
            </a:extLst>
          </p:cNvPr>
          <p:cNvGrpSpPr/>
          <p:nvPr/>
        </p:nvGrpSpPr>
        <p:grpSpPr>
          <a:xfrm>
            <a:off x="3655229" y="881980"/>
            <a:ext cx="2248602" cy="1927534"/>
            <a:chOff x="8109460" y="2812987"/>
            <a:chExt cx="1567138" cy="1383387"/>
          </a:xfrm>
          <a:solidFill>
            <a:srgbClr val="414141"/>
          </a:solidFill>
        </p:grpSpPr>
        <p:sp>
          <p:nvSpPr>
            <p:cNvPr id="5" name="Freeform 73">
              <a:extLst>
                <a:ext uri="{FF2B5EF4-FFF2-40B4-BE49-F238E27FC236}">
                  <a16:creationId xmlns:a16="http://schemas.microsoft.com/office/drawing/2014/main" id="{53120323-E1B9-FAE2-087F-35B2D66C3333}"/>
                </a:ext>
              </a:extLst>
            </p:cNvPr>
            <p:cNvSpPr/>
            <p:nvPr/>
          </p:nvSpPr>
          <p:spPr>
            <a:xfrm>
              <a:off x="8109460" y="2812987"/>
              <a:ext cx="1539677" cy="1383387"/>
            </a:xfrm>
            <a:custGeom>
              <a:avLst/>
              <a:gdLst>
                <a:gd name="connsiteX0" fmla="*/ 1538338 w 1539677"/>
                <a:gd name="connsiteY0" fmla="*/ 784898 h 1383387"/>
                <a:gd name="connsiteX1" fmla="*/ 1501476 w 1539677"/>
                <a:gd name="connsiteY1" fmla="*/ 725962 h 1383387"/>
                <a:gd name="connsiteX2" fmla="*/ 1495904 w 1539677"/>
                <a:gd name="connsiteY2" fmla="*/ 691672 h 1383387"/>
                <a:gd name="connsiteX3" fmla="*/ 1474687 w 1539677"/>
                <a:gd name="connsiteY3" fmla="*/ 625235 h 1383387"/>
                <a:gd name="connsiteX4" fmla="*/ 1483688 w 1539677"/>
                <a:gd name="connsiteY4" fmla="*/ 580015 h 1383387"/>
                <a:gd name="connsiteX5" fmla="*/ 1499547 w 1539677"/>
                <a:gd name="connsiteY5" fmla="*/ 438569 h 1383387"/>
                <a:gd name="connsiteX6" fmla="*/ 1416394 w 1539677"/>
                <a:gd name="connsiteY6" fmla="*/ 244188 h 1383387"/>
                <a:gd name="connsiteX7" fmla="*/ 1063850 w 1539677"/>
                <a:gd name="connsiteY7" fmla="*/ 15731 h 1383387"/>
                <a:gd name="connsiteX8" fmla="*/ 594077 w 1539677"/>
                <a:gd name="connsiteY8" fmla="*/ 12944 h 1383387"/>
                <a:gd name="connsiteX9" fmla="*/ 148093 w 1539677"/>
                <a:gd name="connsiteY9" fmla="*/ 215255 h 1383387"/>
                <a:gd name="connsiteX10" fmla="*/ 9647 w 1539677"/>
                <a:gd name="connsiteY10" fmla="*/ 444356 h 1383387"/>
                <a:gd name="connsiteX11" fmla="*/ 3 w 1539677"/>
                <a:gd name="connsiteY11" fmla="*/ 543154 h 1383387"/>
                <a:gd name="connsiteX12" fmla="*/ 41580 w 1539677"/>
                <a:gd name="connsiteY12" fmla="*/ 705174 h 1383387"/>
                <a:gd name="connsiteX13" fmla="*/ 41151 w 1539677"/>
                <a:gd name="connsiteY13" fmla="*/ 728748 h 1383387"/>
                <a:gd name="connsiteX14" fmla="*/ 40937 w 1539677"/>
                <a:gd name="connsiteY14" fmla="*/ 878553 h 1383387"/>
                <a:gd name="connsiteX15" fmla="*/ 139306 w 1539677"/>
                <a:gd name="connsiteY15" fmla="*/ 895698 h 1383387"/>
                <a:gd name="connsiteX16" fmla="*/ 171024 w 1539677"/>
                <a:gd name="connsiteY16" fmla="*/ 988066 h 1383387"/>
                <a:gd name="connsiteX17" fmla="*/ 290182 w 1539677"/>
                <a:gd name="connsiteY17" fmla="*/ 1157587 h 1383387"/>
                <a:gd name="connsiteX18" fmla="*/ 295969 w 1539677"/>
                <a:gd name="connsiteY18" fmla="*/ 1222096 h 1383387"/>
                <a:gd name="connsiteX19" fmla="*/ 282681 w 1539677"/>
                <a:gd name="connsiteY19" fmla="*/ 1251456 h 1383387"/>
                <a:gd name="connsiteX20" fmla="*/ 253320 w 1539677"/>
                <a:gd name="connsiteY20" fmla="*/ 1316822 h 1383387"/>
                <a:gd name="connsiteX21" fmla="*/ 271966 w 1539677"/>
                <a:gd name="connsiteY21" fmla="*/ 1366971 h 1383387"/>
                <a:gd name="connsiteX22" fmla="*/ 349118 w 1539677"/>
                <a:gd name="connsiteY22" fmla="*/ 1353041 h 1383387"/>
                <a:gd name="connsiteX23" fmla="*/ 400553 w 1539677"/>
                <a:gd name="connsiteY23" fmla="*/ 1248242 h 1383387"/>
                <a:gd name="connsiteX24" fmla="*/ 406768 w 1539677"/>
                <a:gd name="connsiteY24" fmla="*/ 1161445 h 1383387"/>
                <a:gd name="connsiteX25" fmla="*/ 395624 w 1539677"/>
                <a:gd name="connsiteY25" fmla="*/ 1138085 h 1383387"/>
                <a:gd name="connsiteX26" fmla="*/ 443844 w 1539677"/>
                <a:gd name="connsiteY26" fmla="*/ 1220381 h 1383387"/>
                <a:gd name="connsiteX27" fmla="*/ 445130 w 1539677"/>
                <a:gd name="connsiteY27" fmla="*/ 1239026 h 1383387"/>
                <a:gd name="connsiteX28" fmla="*/ 444701 w 1539677"/>
                <a:gd name="connsiteY28" fmla="*/ 1333324 h 1383387"/>
                <a:gd name="connsiteX29" fmla="*/ 503209 w 1539677"/>
                <a:gd name="connsiteY29" fmla="*/ 1382830 h 1383387"/>
                <a:gd name="connsiteX30" fmla="*/ 543500 w 1539677"/>
                <a:gd name="connsiteY30" fmla="*/ 1346611 h 1383387"/>
                <a:gd name="connsiteX31" fmla="*/ 537927 w 1539677"/>
                <a:gd name="connsiteY31" fmla="*/ 1220167 h 1383387"/>
                <a:gd name="connsiteX32" fmla="*/ 505566 w 1539677"/>
                <a:gd name="connsiteY32" fmla="*/ 1120940 h 1383387"/>
                <a:gd name="connsiteX33" fmla="*/ 427128 w 1539677"/>
                <a:gd name="connsiteY33" fmla="*/ 1015070 h 1383387"/>
                <a:gd name="connsiteX34" fmla="*/ 390909 w 1539677"/>
                <a:gd name="connsiteY34" fmla="*/ 971564 h 1383387"/>
                <a:gd name="connsiteX35" fmla="*/ 481992 w 1539677"/>
                <a:gd name="connsiteY35" fmla="*/ 948633 h 1383387"/>
                <a:gd name="connsiteX36" fmla="*/ 495279 w 1539677"/>
                <a:gd name="connsiteY36" fmla="*/ 950133 h 1383387"/>
                <a:gd name="connsiteX37" fmla="*/ 613365 w 1539677"/>
                <a:gd name="connsiteY37" fmla="*/ 954419 h 1383387"/>
                <a:gd name="connsiteX38" fmla="*/ 770242 w 1539677"/>
                <a:gd name="connsiteY38" fmla="*/ 968564 h 1383387"/>
                <a:gd name="connsiteX39" fmla="*/ 856396 w 1539677"/>
                <a:gd name="connsiteY39" fmla="*/ 1074220 h 1383387"/>
                <a:gd name="connsiteX40" fmla="*/ 857681 w 1539677"/>
                <a:gd name="connsiteY40" fmla="*/ 1131870 h 1383387"/>
                <a:gd name="connsiteX41" fmla="*/ 871826 w 1539677"/>
                <a:gd name="connsiteY41" fmla="*/ 1120083 h 1383387"/>
                <a:gd name="connsiteX42" fmla="*/ 937835 w 1539677"/>
                <a:gd name="connsiteY42" fmla="*/ 1020427 h 1383387"/>
                <a:gd name="connsiteX43" fmla="*/ 1126430 w 1539677"/>
                <a:gd name="connsiteY43" fmla="*/ 877695 h 1383387"/>
                <a:gd name="connsiteX44" fmla="*/ 1303880 w 1539677"/>
                <a:gd name="connsiteY44" fmla="*/ 775683 h 1383387"/>
                <a:gd name="connsiteX45" fmla="*/ 1342457 w 1539677"/>
                <a:gd name="connsiteY45" fmla="*/ 746536 h 1383387"/>
                <a:gd name="connsiteX46" fmla="*/ 1354029 w 1539677"/>
                <a:gd name="connsiteY46" fmla="*/ 742036 h 1383387"/>
                <a:gd name="connsiteX47" fmla="*/ 1358959 w 1539677"/>
                <a:gd name="connsiteY47" fmla="*/ 755751 h 1383387"/>
                <a:gd name="connsiteX48" fmla="*/ 1339885 w 1539677"/>
                <a:gd name="connsiteY48" fmla="*/ 788970 h 1383387"/>
                <a:gd name="connsiteX49" fmla="*/ 1240444 w 1539677"/>
                <a:gd name="connsiteY49" fmla="*/ 909628 h 1383387"/>
                <a:gd name="connsiteX50" fmla="*/ 1155790 w 1539677"/>
                <a:gd name="connsiteY50" fmla="*/ 1003497 h 1383387"/>
                <a:gd name="connsiteX51" fmla="*/ 1109070 w 1539677"/>
                <a:gd name="connsiteY51" fmla="*/ 1126512 h 1383387"/>
                <a:gd name="connsiteX52" fmla="*/ 1108856 w 1539677"/>
                <a:gd name="connsiteY52" fmla="*/ 1164231 h 1383387"/>
                <a:gd name="connsiteX53" fmla="*/ 1087425 w 1539677"/>
                <a:gd name="connsiteY53" fmla="*/ 1231740 h 1383387"/>
                <a:gd name="connsiteX54" fmla="*/ 1032989 w 1539677"/>
                <a:gd name="connsiteY54" fmla="*/ 1311892 h 1383387"/>
                <a:gd name="connsiteX55" fmla="*/ 1029774 w 1539677"/>
                <a:gd name="connsiteY55" fmla="*/ 1355184 h 1383387"/>
                <a:gd name="connsiteX56" fmla="*/ 1107141 w 1539677"/>
                <a:gd name="connsiteY56" fmla="*/ 1363327 h 1383387"/>
                <a:gd name="connsiteX57" fmla="*/ 1186009 w 1539677"/>
                <a:gd name="connsiteY57" fmla="*/ 1255314 h 1383387"/>
                <a:gd name="connsiteX58" fmla="*/ 1202082 w 1539677"/>
                <a:gd name="connsiteY58" fmla="*/ 1182448 h 1383387"/>
                <a:gd name="connsiteX59" fmla="*/ 1209797 w 1539677"/>
                <a:gd name="connsiteY59" fmla="*/ 1140228 h 1383387"/>
                <a:gd name="connsiteX60" fmla="*/ 1220084 w 1539677"/>
                <a:gd name="connsiteY60" fmla="*/ 1130370 h 1383387"/>
                <a:gd name="connsiteX61" fmla="*/ 1233800 w 1539677"/>
                <a:gd name="connsiteY61" fmla="*/ 1153944 h 1383387"/>
                <a:gd name="connsiteX62" fmla="*/ 1237444 w 1539677"/>
                <a:gd name="connsiteY62" fmla="*/ 1253171 h 1383387"/>
                <a:gd name="connsiteX63" fmla="*/ 1204654 w 1539677"/>
                <a:gd name="connsiteY63" fmla="*/ 1333538 h 1383387"/>
                <a:gd name="connsiteX64" fmla="*/ 1220084 w 1539677"/>
                <a:gd name="connsiteY64" fmla="*/ 1373615 h 1383387"/>
                <a:gd name="connsiteX65" fmla="*/ 1271734 w 1539677"/>
                <a:gd name="connsiteY65" fmla="*/ 1374043 h 1383387"/>
                <a:gd name="connsiteX66" fmla="*/ 1323597 w 1539677"/>
                <a:gd name="connsiteY66" fmla="*/ 1250385 h 1383387"/>
                <a:gd name="connsiteX67" fmla="*/ 1316953 w 1539677"/>
                <a:gd name="connsiteY67" fmla="*/ 1148801 h 1383387"/>
                <a:gd name="connsiteX68" fmla="*/ 1326597 w 1539677"/>
                <a:gd name="connsiteY68" fmla="*/ 1091794 h 1383387"/>
                <a:gd name="connsiteX69" fmla="*/ 1405464 w 1539677"/>
                <a:gd name="connsiteY69" fmla="*/ 929559 h 1383387"/>
                <a:gd name="connsiteX70" fmla="*/ 1413180 w 1539677"/>
                <a:gd name="connsiteY70" fmla="*/ 913700 h 1383387"/>
                <a:gd name="connsiteX71" fmla="*/ 1538338 w 1539677"/>
                <a:gd name="connsiteY71" fmla="*/ 784898 h 1383387"/>
                <a:gd name="connsiteX72" fmla="*/ 1482402 w 1539677"/>
                <a:gd name="connsiteY72" fmla="*/ 716104 h 1383387"/>
                <a:gd name="connsiteX73" fmla="*/ 1450470 w 1539677"/>
                <a:gd name="connsiteY73" fmla="*/ 717390 h 1383387"/>
                <a:gd name="connsiteX74" fmla="*/ 1443398 w 1539677"/>
                <a:gd name="connsiteY74" fmla="*/ 699173 h 1383387"/>
                <a:gd name="connsiteX75" fmla="*/ 1442541 w 1539677"/>
                <a:gd name="connsiteY75" fmla="*/ 696601 h 1383387"/>
                <a:gd name="connsiteX76" fmla="*/ 1458399 w 1539677"/>
                <a:gd name="connsiteY76" fmla="*/ 634451 h 1383387"/>
                <a:gd name="connsiteX77" fmla="*/ 1482402 w 1539677"/>
                <a:gd name="connsiteY77" fmla="*/ 716104 h 1383387"/>
                <a:gd name="connsiteX78" fmla="*/ 153665 w 1539677"/>
                <a:gd name="connsiteY78" fmla="*/ 842763 h 1383387"/>
                <a:gd name="connsiteX79" fmla="*/ 139949 w 1539677"/>
                <a:gd name="connsiteY79" fmla="*/ 873623 h 1383387"/>
                <a:gd name="connsiteX80" fmla="*/ 98158 w 1539677"/>
                <a:gd name="connsiteY80" fmla="*/ 884125 h 1383387"/>
                <a:gd name="connsiteX81" fmla="*/ 27435 w 1539677"/>
                <a:gd name="connsiteY81" fmla="*/ 790899 h 1383387"/>
                <a:gd name="connsiteX82" fmla="*/ 45437 w 1539677"/>
                <a:gd name="connsiteY82" fmla="*/ 745036 h 1383387"/>
                <a:gd name="connsiteX83" fmla="*/ 68583 w 1539677"/>
                <a:gd name="connsiteY83" fmla="*/ 742893 h 1383387"/>
                <a:gd name="connsiteX84" fmla="*/ 97730 w 1539677"/>
                <a:gd name="connsiteY84" fmla="*/ 777826 h 1383387"/>
                <a:gd name="connsiteX85" fmla="*/ 141235 w 1539677"/>
                <a:gd name="connsiteY85" fmla="*/ 824546 h 1383387"/>
                <a:gd name="connsiteX86" fmla="*/ 153665 w 1539677"/>
                <a:gd name="connsiteY86" fmla="*/ 842763 h 1383387"/>
                <a:gd name="connsiteX87" fmla="*/ 333473 w 1539677"/>
                <a:gd name="connsiteY87" fmla="*/ 969850 h 1383387"/>
                <a:gd name="connsiteX88" fmla="*/ 281395 w 1539677"/>
                <a:gd name="connsiteY88" fmla="*/ 982708 h 1383387"/>
                <a:gd name="connsiteX89" fmla="*/ 273894 w 1539677"/>
                <a:gd name="connsiteY89" fmla="*/ 989138 h 1383387"/>
                <a:gd name="connsiteX90" fmla="*/ 281395 w 1539677"/>
                <a:gd name="connsiteY90" fmla="*/ 998782 h 1383387"/>
                <a:gd name="connsiteX91" fmla="*/ 297040 w 1539677"/>
                <a:gd name="connsiteY91" fmla="*/ 997068 h 1383387"/>
                <a:gd name="connsiteX92" fmla="*/ 349118 w 1539677"/>
                <a:gd name="connsiteY92" fmla="*/ 984209 h 1383387"/>
                <a:gd name="connsiteX93" fmla="*/ 390480 w 1539677"/>
                <a:gd name="connsiteY93" fmla="*/ 998782 h 1383387"/>
                <a:gd name="connsiteX94" fmla="*/ 453488 w 1539677"/>
                <a:gd name="connsiteY94" fmla="*/ 1079363 h 1383387"/>
                <a:gd name="connsiteX95" fmla="*/ 485421 w 1539677"/>
                <a:gd name="connsiteY95" fmla="*/ 1122440 h 1383387"/>
                <a:gd name="connsiteX96" fmla="*/ 525926 w 1539677"/>
                <a:gd name="connsiteY96" fmla="*/ 1277174 h 1383387"/>
                <a:gd name="connsiteX97" fmla="*/ 526355 w 1539677"/>
                <a:gd name="connsiteY97" fmla="*/ 1339110 h 1383387"/>
                <a:gd name="connsiteX98" fmla="*/ 495279 w 1539677"/>
                <a:gd name="connsiteY98" fmla="*/ 1366757 h 1383387"/>
                <a:gd name="connsiteX99" fmla="*/ 462275 w 1539677"/>
                <a:gd name="connsiteY99" fmla="*/ 1339325 h 1383387"/>
                <a:gd name="connsiteX100" fmla="*/ 463775 w 1539677"/>
                <a:gd name="connsiteY100" fmla="*/ 1258529 h 1383387"/>
                <a:gd name="connsiteX101" fmla="*/ 438700 w 1539677"/>
                <a:gd name="connsiteY101" fmla="*/ 1167231 h 1383387"/>
                <a:gd name="connsiteX102" fmla="*/ 416412 w 1539677"/>
                <a:gd name="connsiteY102" fmla="*/ 1130584 h 1383387"/>
                <a:gd name="connsiteX103" fmla="*/ 392838 w 1539677"/>
                <a:gd name="connsiteY103" fmla="*/ 1108939 h 1383387"/>
                <a:gd name="connsiteX104" fmla="*/ 375050 w 1539677"/>
                <a:gd name="connsiteY104" fmla="*/ 1109153 h 1383387"/>
                <a:gd name="connsiteX105" fmla="*/ 371192 w 1539677"/>
                <a:gd name="connsiteY105" fmla="*/ 1126084 h 1383387"/>
                <a:gd name="connsiteX106" fmla="*/ 380194 w 1539677"/>
                <a:gd name="connsiteY106" fmla="*/ 1148586 h 1383387"/>
                <a:gd name="connsiteX107" fmla="*/ 380622 w 1539677"/>
                <a:gd name="connsiteY107" fmla="*/ 1253385 h 1383387"/>
                <a:gd name="connsiteX108" fmla="*/ 343331 w 1539677"/>
                <a:gd name="connsiteY108" fmla="*/ 1324751 h 1383387"/>
                <a:gd name="connsiteX109" fmla="*/ 322543 w 1539677"/>
                <a:gd name="connsiteY109" fmla="*/ 1349183 h 1383387"/>
                <a:gd name="connsiteX110" fmla="*/ 277324 w 1539677"/>
                <a:gd name="connsiteY110" fmla="*/ 1344897 h 1383387"/>
                <a:gd name="connsiteX111" fmla="*/ 307541 w 1539677"/>
                <a:gd name="connsiteY111" fmla="*/ 1243527 h 1383387"/>
                <a:gd name="connsiteX112" fmla="*/ 303898 w 1539677"/>
                <a:gd name="connsiteY112" fmla="*/ 1146015 h 1383387"/>
                <a:gd name="connsiteX113" fmla="*/ 216887 w 1539677"/>
                <a:gd name="connsiteY113" fmla="*/ 1026214 h 1383387"/>
                <a:gd name="connsiteX114" fmla="*/ 171239 w 1539677"/>
                <a:gd name="connsiteY114" fmla="*/ 953133 h 1383387"/>
                <a:gd name="connsiteX115" fmla="*/ 162666 w 1539677"/>
                <a:gd name="connsiteY115" fmla="*/ 893554 h 1383387"/>
                <a:gd name="connsiteX116" fmla="*/ 175525 w 1539677"/>
                <a:gd name="connsiteY116" fmla="*/ 850478 h 1383387"/>
                <a:gd name="connsiteX117" fmla="*/ 222031 w 1539677"/>
                <a:gd name="connsiteY117" fmla="*/ 879410 h 1383387"/>
                <a:gd name="connsiteX118" fmla="*/ 223316 w 1539677"/>
                <a:gd name="connsiteY118" fmla="*/ 891411 h 1383387"/>
                <a:gd name="connsiteX119" fmla="*/ 229746 w 1539677"/>
                <a:gd name="connsiteY119" fmla="*/ 905127 h 1383387"/>
                <a:gd name="connsiteX120" fmla="*/ 331544 w 1539677"/>
                <a:gd name="connsiteY120" fmla="*/ 908128 h 1383387"/>
                <a:gd name="connsiteX121" fmla="*/ 396267 w 1539677"/>
                <a:gd name="connsiteY121" fmla="*/ 864408 h 1383387"/>
                <a:gd name="connsiteX122" fmla="*/ 426485 w 1539677"/>
                <a:gd name="connsiteY122" fmla="*/ 819617 h 1383387"/>
                <a:gd name="connsiteX123" fmla="*/ 465489 w 1539677"/>
                <a:gd name="connsiteY123" fmla="*/ 812973 h 1383387"/>
                <a:gd name="connsiteX124" fmla="*/ 476634 w 1539677"/>
                <a:gd name="connsiteY124" fmla="*/ 847906 h 1383387"/>
                <a:gd name="connsiteX125" fmla="*/ 333473 w 1539677"/>
                <a:gd name="connsiteY125" fmla="*/ 969850 h 1383387"/>
                <a:gd name="connsiteX126" fmla="*/ 1243873 w 1539677"/>
                <a:gd name="connsiteY126" fmla="*/ 791328 h 1383387"/>
                <a:gd name="connsiteX127" fmla="*/ 1096211 w 1539677"/>
                <a:gd name="connsiteY127" fmla="*/ 874909 h 1383387"/>
                <a:gd name="connsiteX128" fmla="*/ 882113 w 1539677"/>
                <a:gd name="connsiteY128" fmla="*/ 1057075 h 1383387"/>
                <a:gd name="connsiteX129" fmla="*/ 875041 w 1539677"/>
                <a:gd name="connsiteY129" fmla="*/ 1061361 h 1383387"/>
                <a:gd name="connsiteX130" fmla="*/ 857039 w 1539677"/>
                <a:gd name="connsiteY130" fmla="*/ 1016356 h 1383387"/>
                <a:gd name="connsiteX131" fmla="*/ 782243 w 1539677"/>
                <a:gd name="connsiteY131" fmla="*/ 951205 h 1383387"/>
                <a:gd name="connsiteX132" fmla="*/ 652370 w 1539677"/>
                <a:gd name="connsiteY132" fmla="*/ 935131 h 1383387"/>
                <a:gd name="connsiteX133" fmla="*/ 446201 w 1539677"/>
                <a:gd name="connsiteY133" fmla="*/ 927201 h 1383387"/>
                <a:gd name="connsiteX134" fmla="*/ 479849 w 1539677"/>
                <a:gd name="connsiteY134" fmla="*/ 873409 h 1383387"/>
                <a:gd name="connsiteX135" fmla="*/ 492922 w 1539677"/>
                <a:gd name="connsiteY135" fmla="*/ 850049 h 1383387"/>
                <a:gd name="connsiteX136" fmla="*/ 493993 w 1539677"/>
                <a:gd name="connsiteY136" fmla="*/ 846406 h 1383387"/>
                <a:gd name="connsiteX137" fmla="*/ 494208 w 1539677"/>
                <a:gd name="connsiteY137" fmla="*/ 845548 h 1383387"/>
                <a:gd name="connsiteX138" fmla="*/ 494636 w 1539677"/>
                <a:gd name="connsiteY138" fmla="*/ 842763 h 1383387"/>
                <a:gd name="connsiteX139" fmla="*/ 494636 w 1539677"/>
                <a:gd name="connsiteY139" fmla="*/ 841905 h 1383387"/>
                <a:gd name="connsiteX140" fmla="*/ 494851 w 1539677"/>
                <a:gd name="connsiteY140" fmla="*/ 839119 h 1383387"/>
                <a:gd name="connsiteX141" fmla="*/ 494851 w 1539677"/>
                <a:gd name="connsiteY141" fmla="*/ 838262 h 1383387"/>
                <a:gd name="connsiteX142" fmla="*/ 494851 w 1539677"/>
                <a:gd name="connsiteY142" fmla="*/ 835262 h 1383387"/>
                <a:gd name="connsiteX143" fmla="*/ 494851 w 1539677"/>
                <a:gd name="connsiteY143" fmla="*/ 834619 h 1383387"/>
                <a:gd name="connsiteX144" fmla="*/ 494636 w 1539677"/>
                <a:gd name="connsiteY144" fmla="*/ 831618 h 1383387"/>
                <a:gd name="connsiteX145" fmla="*/ 494636 w 1539677"/>
                <a:gd name="connsiteY145" fmla="*/ 831190 h 1383387"/>
                <a:gd name="connsiteX146" fmla="*/ 493993 w 1539677"/>
                <a:gd name="connsiteY146" fmla="*/ 827975 h 1383387"/>
                <a:gd name="connsiteX147" fmla="*/ 493993 w 1539677"/>
                <a:gd name="connsiteY147" fmla="*/ 827761 h 1383387"/>
                <a:gd name="connsiteX148" fmla="*/ 493136 w 1539677"/>
                <a:gd name="connsiteY148" fmla="*/ 824546 h 1383387"/>
                <a:gd name="connsiteX149" fmla="*/ 493136 w 1539677"/>
                <a:gd name="connsiteY149" fmla="*/ 824546 h 1383387"/>
                <a:gd name="connsiteX150" fmla="*/ 492065 w 1539677"/>
                <a:gd name="connsiteY150" fmla="*/ 821331 h 1383387"/>
                <a:gd name="connsiteX151" fmla="*/ 476634 w 1539677"/>
                <a:gd name="connsiteY151" fmla="*/ 801400 h 1383387"/>
                <a:gd name="connsiteX152" fmla="*/ 417698 w 1539677"/>
                <a:gd name="connsiteY152" fmla="*/ 799257 h 1383387"/>
                <a:gd name="connsiteX153" fmla="*/ 404196 w 1539677"/>
                <a:gd name="connsiteY153" fmla="*/ 812759 h 1383387"/>
                <a:gd name="connsiteX154" fmla="*/ 403339 w 1539677"/>
                <a:gd name="connsiteY154" fmla="*/ 814045 h 1383387"/>
                <a:gd name="connsiteX155" fmla="*/ 402696 w 1539677"/>
                <a:gd name="connsiteY155" fmla="*/ 814902 h 1383387"/>
                <a:gd name="connsiteX156" fmla="*/ 401839 w 1539677"/>
                <a:gd name="connsiteY156" fmla="*/ 816188 h 1383387"/>
                <a:gd name="connsiteX157" fmla="*/ 401410 w 1539677"/>
                <a:gd name="connsiteY157" fmla="*/ 816831 h 1383387"/>
                <a:gd name="connsiteX158" fmla="*/ 398196 w 1539677"/>
                <a:gd name="connsiteY158" fmla="*/ 821760 h 1383387"/>
                <a:gd name="connsiteX159" fmla="*/ 397767 w 1539677"/>
                <a:gd name="connsiteY159" fmla="*/ 822403 h 1383387"/>
                <a:gd name="connsiteX160" fmla="*/ 396695 w 1539677"/>
                <a:gd name="connsiteY160" fmla="*/ 824117 h 1383387"/>
                <a:gd name="connsiteX161" fmla="*/ 396267 w 1539677"/>
                <a:gd name="connsiteY161" fmla="*/ 824760 h 1383387"/>
                <a:gd name="connsiteX162" fmla="*/ 392838 w 1539677"/>
                <a:gd name="connsiteY162" fmla="*/ 830332 h 1383387"/>
                <a:gd name="connsiteX163" fmla="*/ 392623 w 1539677"/>
                <a:gd name="connsiteY163" fmla="*/ 830547 h 1383387"/>
                <a:gd name="connsiteX164" fmla="*/ 391552 w 1539677"/>
                <a:gd name="connsiteY164" fmla="*/ 832475 h 1383387"/>
                <a:gd name="connsiteX165" fmla="*/ 391338 w 1539677"/>
                <a:gd name="connsiteY165" fmla="*/ 832690 h 1383387"/>
                <a:gd name="connsiteX166" fmla="*/ 379336 w 1539677"/>
                <a:gd name="connsiteY166" fmla="*/ 854550 h 1383387"/>
                <a:gd name="connsiteX167" fmla="*/ 379336 w 1539677"/>
                <a:gd name="connsiteY167" fmla="*/ 854550 h 1383387"/>
                <a:gd name="connsiteX168" fmla="*/ 378264 w 1539677"/>
                <a:gd name="connsiteY168" fmla="*/ 856478 h 1383387"/>
                <a:gd name="connsiteX169" fmla="*/ 378050 w 1539677"/>
                <a:gd name="connsiteY169" fmla="*/ 856693 h 1383387"/>
                <a:gd name="connsiteX170" fmla="*/ 375907 w 1539677"/>
                <a:gd name="connsiteY170" fmla="*/ 860336 h 1383387"/>
                <a:gd name="connsiteX171" fmla="*/ 375693 w 1539677"/>
                <a:gd name="connsiteY171" fmla="*/ 860765 h 1383387"/>
                <a:gd name="connsiteX172" fmla="*/ 375050 w 1539677"/>
                <a:gd name="connsiteY172" fmla="*/ 861836 h 1383387"/>
                <a:gd name="connsiteX173" fmla="*/ 374836 w 1539677"/>
                <a:gd name="connsiteY173" fmla="*/ 862265 h 1383387"/>
                <a:gd name="connsiteX174" fmla="*/ 373978 w 1539677"/>
                <a:gd name="connsiteY174" fmla="*/ 863551 h 1383387"/>
                <a:gd name="connsiteX175" fmla="*/ 373978 w 1539677"/>
                <a:gd name="connsiteY175" fmla="*/ 863551 h 1383387"/>
                <a:gd name="connsiteX176" fmla="*/ 373335 w 1539677"/>
                <a:gd name="connsiteY176" fmla="*/ 864622 h 1383387"/>
                <a:gd name="connsiteX177" fmla="*/ 373121 w 1539677"/>
                <a:gd name="connsiteY177" fmla="*/ 864837 h 1383387"/>
                <a:gd name="connsiteX178" fmla="*/ 372693 w 1539677"/>
                <a:gd name="connsiteY178" fmla="*/ 865480 h 1383387"/>
                <a:gd name="connsiteX179" fmla="*/ 372478 w 1539677"/>
                <a:gd name="connsiteY179" fmla="*/ 865694 h 1383387"/>
                <a:gd name="connsiteX180" fmla="*/ 371835 w 1539677"/>
                <a:gd name="connsiteY180" fmla="*/ 866337 h 1383387"/>
                <a:gd name="connsiteX181" fmla="*/ 272823 w 1539677"/>
                <a:gd name="connsiteY181" fmla="*/ 885625 h 1383387"/>
                <a:gd name="connsiteX182" fmla="*/ 198242 w 1539677"/>
                <a:gd name="connsiteY182" fmla="*/ 842977 h 1383387"/>
                <a:gd name="connsiteX183" fmla="*/ 56367 w 1539677"/>
                <a:gd name="connsiteY183" fmla="*/ 694244 h 1383387"/>
                <a:gd name="connsiteX184" fmla="*/ 18005 w 1539677"/>
                <a:gd name="connsiteY184" fmla="*/ 566942 h 1383387"/>
                <a:gd name="connsiteX185" fmla="*/ 17362 w 1539677"/>
                <a:gd name="connsiteY185" fmla="*/ 556870 h 1383387"/>
                <a:gd name="connsiteX186" fmla="*/ 17148 w 1539677"/>
                <a:gd name="connsiteY186" fmla="*/ 553012 h 1383387"/>
                <a:gd name="connsiteX187" fmla="*/ 16934 w 1539677"/>
                <a:gd name="connsiteY187" fmla="*/ 547011 h 1383387"/>
                <a:gd name="connsiteX188" fmla="*/ 16934 w 1539677"/>
                <a:gd name="connsiteY188" fmla="*/ 542296 h 1383387"/>
                <a:gd name="connsiteX189" fmla="*/ 16934 w 1539677"/>
                <a:gd name="connsiteY189" fmla="*/ 534153 h 1383387"/>
                <a:gd name="connsiteX190" fmla="*/ 139734 w 1539677"/>
                <a:gd name="connsiteY190" fmla="*/ 249760 h 1383387"/>
                <a:gd name="connsiteX191" fmla="*/ 272823 w 1539677"/>
                <a:gd name="connsiteY191" fmla="*/ 137246 h 1383387"/>
                <a:gd name="connsiteX192" fmla="*/ 402696 w 1539677"/>
                <a:gd name="connsiteY192" fmla="*/ 78524 h 1383387"/>
                <a:gd name="connsiteX193" fmla="*/ 1021845 w 1539677"/>
                <a:gd name="connsiteY193" fmla="*/ 28804 h 1383387"/>
                <a:gd name="connsiteX194" fmla="*/ 1215369 w 1539677"/>
                <a:gd name="connsiteY194" fmla="*/ 92454 h 1383387"/>
                <a:gd name="connsiteX195" fmla="*/ 1314167 w 1539677"/>
                <a:gd name="connsiteY195" fmla="*/ 162749 h 1383387"/>
                <a:gd name="connsiteX196" fmla="*/ 1314167 w 1539677"/>
                <a:gd name="connsiteY196" fmla="*/ 162749 h 1383387"/>
                <a:gd name="connsiteX197" fmla="*/ 1316310 w 1539677"/>
                <a:gd name="connsiteY197" fmla="*/ 164463 h 1383387"/>
                <a:gd name="connsiteX198" fmla="*/ 1317382 w 1539677"/>
                <a:gd name="connsiteY198" fmla="*/ 165320 h 1383387"/>
                <a:gd name="connsiteX199" fmla="*/ 1319525 w 1539677"/>
                <a:gd name="connsiteY199" fmla="*/ 167035 h 1383387"/>
                <a:gd name="connsiteX200" fmla="*/ 1320596 w 1539677"/>
                <a:gd name="connsiteY200" fmla="*/ 167892 h 1383387"/>
                <a:gd name="connsiteX201" fmla="*/ 1322526 w 1539677"/>
                <a:gd name="connsiteY201" fmla="*/ 169607 h 1383387"/>
                <a:gd name="connsiteX202" fmla="*/ 1323811 w 1539677"/>
                <a:gd name="connsiteY202" fmla="*/ 170678 h 1383387"/>
                <a:gd name="connsiteX203" fmla="*/ 1325740 w 1539677"/>
                <a:gd name="connsiteY203" fmla="*/ 172179 h 1383387"/>
                <a:gd name="connsiteX204" fmla="*/ 1327026 w 1539677"/>
                <a:gd name="connsiteY204" fmla="*/ 173250 h 1383387"/>
                <a:gd name="connsiteX205" fmla="*/ 1328955 w 1539677"/>
                <a:gd name="connsiteY205" fmla="*/ 174750 h 1383387"/>
                <a:gd name="connsiteX206" fmla="*/ 1330240 w 1539677"/>
                <a:gd name="connsiteY206" fmla="*/ 175822 h 1383387"/>
                <a:gd name="connsiteX207" fmla="*/ 1332170 w 1539677"/>
                <a:gd name="connsiteY207" fmla="*/ 177322 h 1383387"/>
                <a:gd name="connsiteX208" fmla="*/ 1333455 w 1539677"/>
                <a:gd name="connsiteY208" fmla="*/ 178394 h 1383387"/>
                <a:gd name="connsiteX209" fmla="*/ 1335170 w 1539677"/>
                <a:gd name="connsiteY209" fmla="*/ 179894 h 1383387"/>
                <a:gd name="connsiteX210" fmla="*/ 1336456 w 1539677"/>
                <a:gd name="connsiteY210" fmla="*/ 180965 h 1383387"/>
                <a:gd name="connsiteX211" fmla="*/ 1338170 w 1539677"/>
                <a:gd name="connsiteY211" fmla="*/ 182465 h 1383387"/>
                <a:gd name="connsiteX212" fmla="*/ 1339456 w 1539677"/>
                <a:gd name="connsiteY212" fmla="*/ 183537 h 1383387"/>
                <a:gd name="connsiteX213" fmla="*/ 1341171 w 1539677"/>
                <a:gd name="connsiteY213" fmla="*/ 185037 h 1383387"/>
                <a:gd name="connsiteX214" fmla="*/ 1342457 w 1539677"/>
                <a:gd name="connsiteY214" fmla="*/ 186109 h 1383387"/>
                <a:gd name="connsiteX215" fmla="*/ 1344171 w 1539677"/>
                <a:gd name="connsiteY215" fmla="*/ 187609 h 1383387"/>
                <a:gd name="connsiteX216" fmla="*/ 1345457 w 1539677"/>
                <a:gd name="connsiteY216" fmla="*/ 188681 h 1383387"/>
                <a:gd name="connsiteX217" fmla="*/ 1347171 w 1539677"/>
                <a:gd name="connsiteY217" fmla="*/ 190181 h 1383387"/>
                <a:gd name="connsiteX218" fmla="*/ 1348243 w 1539677"/>
                <a:gd name="connsiteY218" fmla="*/ 191253 h 1383387"/>
                <a:gd name="connsiteX219" fmla="*/ 1349958 w 1539677"/>
                <a:gd name="connsiteY219" fmla="*/ 192753 h 1383387"/>
                <a:gd name="connsiteX220" fmla="*/ 1351029 w 1539677"/>
                <a:gd name="connsiteY220" fmla="*/ 193824 h 1383387"/>
                <a:gd name="connsiteX221" fmla="*/ 1352529 w 1539677"/>
                <a:gd name="connsiteY221" fmla="*/ 195324 h 1383387"/>
                <a:gd name="connsiteX222" fmla="*/ 1353601 w 1539677"/>
                <a:gd name="connsiteY222" fmla="*/ 196396 h 1383387"/>
                <a:gd name="connsiteX223" fmla="*/ 1355101 w 1539677"/>
                <a:gd name="connsiteY223" fmla="*/ 197896 h 1383387"/>
                <a:gd name="connsiteX224" fmla="*/ 1355958 w 1539677"/>
                <a:gd name="connsiteY224" fmla="*/ 198753 h 1383387"/>
                <a:gd name="connsiteX225" fmla="*/ 1359173 w 1539677"/>
                <a:gd name="connsiteY225" fmla="*/ 201539 h 1383387"/>
                <a:gd name="connsiteX226" fmla="*/ 1360244 w 1539677"/>
                <a:gd name="connsiteY226" fmla="*/ 202397 h 1383387"/>
                <a:gd name="connsiteX227" fmla="*/ 1361530 w 1539677"/>
                <a:gd name="connsiteY227" fmla="*/ 203682 h 1383387"/>
                <a:gd name="connsiteX228" fmla="*/ 1362602 w 1539677"/>
                <a:gd name="connsiteY228" fmla="*/ 204754 h 1383387"/>
                <a:gd name="connsiteX229" fmla="*/ 1363888 w 1539677"/>
                <a:gd name="connsiteY229" fmla="*/ 206040 h 1383387"/>
                <a:gd name="connsiteX230" fmla="*/ 1364959 w 1539677"/>
                <a:gd name="connsiteY230" fmla="*/ 207111 h 1383387"/>
                <a:gd name="connsiteX231" fmla="*/ 1366031 w 1539677"/>
                <a:gd name="connsiteY231" fmla="*/ 208183 h 1383387"/>
                <a:gd name="connsiteX232" fmla="*/ 1367103 w 1539677"/>
                <a:gd name="connsiteY232" fmla="*/ 209255 h 1383387"/>
                <a:gd name="connsiteX233" fmla="*/ 1368174 w 1539677"/>
                <a:gd name="connsiteY233" fmla="*/ 210326 h 1383387"/>
                <a:gd name="connsiteX234" fmla="*/ 1369246 w 1539677"/>
                <a:gd name="connsiteY234" fmla="*/ 211398 h 1383387"/>
                <a:gd name="connsiteX235" fmla="*/ 1370317 w 1539677"/>
                <a:gd name="connsiteY235" fmla="*/ 212469 h 1383387"/>
                <a:gd name="connsiteX236" fmla="*/ 1371389 w 1539677"/>
                <a:gd name="connsiteY236" fmla="*/ 213541 h 1383387"/>
                <a:gd name="connsiteX237" fmla="*/ 1372460 w 1539677"/>
                <a:gd name="connsiteY237" fmla="*/ 214612 h 1383387"/>
                <a:gd name="connsiteX238" fmla="*/ 1373532 w 1539677"/>
                <a:gd name="connsiteY238" fmla="*/ 215684 h 1383387"/>
                <a:gd name="connsiteX239" fmla="*/ 1374389 w 1539677"/>
                <a:gd name="connsiteY239" fmla="*/ 216541 h 1383387"/>
                <a:gd name="connsiteX240" fmla="*/ 1375461 w 1539677"/>
                <a:gd name="connsiteY240" fmla="*/ 217613 h 1383387"/>
                <a:gd name="connsiteX241" fmla="*/ 1376318 w 1539677"/>
                <a:gd name="connsiteY241" fmla="*/ 218470 h 1383387"/>
                <a:gd name="connsiteX242" fmla="*/ 1377175 w 1539677"/>
                <a:gd name="connsiteY242" fmla="*/ 219542 h 1383387"/>
                <a:gd name="connsiteX243" fmla="*/ 1378032 w 1539677"/>
                <a:gd name="connsiteY243" fmla="*/ 220399 h 1383387"/>
                <a:gd name="connsiteX244" fmla="*/ 1378890 w 1539677"/>
                <a:gd name="connsiteY244" fmla="*/ 221471 h 1383387"/>
                <a:gd name="connsiteX245" fmla="*/ 1379532 w 1539677"/>
                <a:gd name="connsiteY245" fmla="*/ 222328 h 1383387"/>
                <a:gd name="connsiteX246" fmla="*/ 1380390 w 1539677"/>
                <a:gd name="connsiteY246" fmla="*/ 223185 h 1383387"/>
                <a:gd name="connsiteX247" fmla="*/ 1381033 w 1539677"/>
                <a:gd name="connsiteY247" fmla="*/ 224042 h 1383387"/>
                <a:gd name="connsiteX248" fmla="*/ 1381890 w 1539677"/>
                <a:gd name="connsiteY248" fmla="*/ 224899 h 1383387"/>
                <a:gd name="connsiteX249" fmla="*/ 1382533 w 1539677"/>
                <a:gd name="connsiteY249" fmla="*/ 225543 h 1383387"/>
                <a:gd name="connsiteX250" fmla="*/ 1383176 w 1539677"/>
                <a:gd name="connsiteY250" fmla="*/ 226400 h 1383387"/>
                <a:gd name="connsiteX251" fmla="*/ 1383819 w 1539677"/>
                <a:gd name="connsiteY251" fmla="*/ 227043 h 1383387"/>
                <a:gd name="connsiteX252" fmla="*/ 1384462 w 1539677"/>
                <a:gd name="connsiteY252" fmla="*/ 227900 h 1383387"/>
                <a:gd name="connsiteX253" fmla="*/ 1384890 w 1539677"/>
                <a:gd name="connsiteY253" fmla="*/ 228543 h 1383387"/>
                <a:gd name="connsiteX254" fmla="*/ 1385533 w 1539677"/>
                <a:gd name="connsiteY254" fmla="*/ 229400 h 1383387"/>
                <a:gd name="connsiteX255" fmla="*/ 1385962 w 1539677"/>
                <a:gd name="connsiteY255" fmla="*/ 229829 h 1383387"/>
                <a:gd name="connsiteX256" fmla="*/ 1386819 w 1539677"/>
                <a:gd name="connsiteY256" fmla="*/ 231115 h 1383387"/>
                <a:gd name="connsiteX257" fmla="*/ 1471473 w 1539677"/>
                <a:gd name="connsiteY257" fmla="*/ 399136 h 1383387"/>
                <a:gd name="connsiteX258" fmla="*/ 1453685 w 1539677"/>
                <a:gd name="connsiteY258" fmla="*/ 610233 h 1383387"/>
                <a:gd name="connsiteX259" fmla="*/ 1443612 w 1539677"/>
                <a:gd name="connsiteY259" fmla="*/ 629307 h 1383387"/>
                <a:gd name="connsiteX260" fmla="*/ 1405679 w 1539677"/>
                <a:gd name="connsiteY260" fmla="*/ 636379 h 1383387"/>
                <a:gd name="connsiteX261" fmla="*/ 1327455 w 1539677"/>
                <a:gd name="connsiteY261" fmla="*/ 667883 h 1383387"/>
                <a:gd name="connsiteX262" fmla="*/ 1333241 w 1539677"/>
                <a:gd name="connsiteY262" fmla="*/ 694458 h 1383387"/>
                <a:gd name="connsiteX263" fmla="*/ 1346100 w 1539677"/>
                <a:gd name="connsiteY263" fmla="*/ 722748 h 1383387"/>
                <a:gd name="connsiteX264" fmla="*/ 1243873 w 1539677"/>
                <a:gd name="connsiteY264" fmla="*/ 791328 h 1383387"/>
                <a:gd name="connsiteX265" fmla="*/ 1390677 w 1539677"/>
                <a:gd name="connsiteY265" fmla="*/ 892269 h 1383387"/>
                <a:gd name="connsiteX266" fmla="*/ 1394534 w 1539677"/>
                <a:gd name="connsiteY266" fmla="*/ 917772 h 1383387"/>
                <a:gd name="connsiteX267" fmla="*/ 1312881 w 1539677"/>
                <a:gd name="connsiteY267" fmla="*/ 1081506 h 1383387"/>
                <a:gd name="connsiteX268" fmla="*/ 1299380 w 1539677"/>
                <a:gd name="connsiteY268" fmla="*/ 1156730 h 1383387"/>
                <a:gd name="connsiteX269" fmla="*/ 1306452 w 1539677"/>
                <a:gd name="connsiteY269" fmla="*/ 1226382 h 1383387"/>
                <a:gd name="connsiteX270" fmla="*/ 1298094 w 1539677"/>
                <a:gd name="connsiteY270" fmla="*/ 1293676 h 1383387"/>
                <a:gd name="connsiteX271" fmla="*/ 1259946 w 1539677"/>
                <a:gd name="connsiteY271" fmla="*/ 1360970 h 1383387"/>
                <a:gd name="connsiteX272" fmla="*/ 1228228 w 1539677"/>
                <a:gd name="connsiteY272" fmla="*/ 1358613 h 1383387"/>
                <a:gd name="connsiteX273" fmla="*/ 1250516 w 1539677"/>
                <a:gd name="connsiteY273" fmla="*/ 1268387 h 1383387"/>
                <a:gd name="connsiteX274" fmla="*/ 1241301 w 1539677"/>
                <a:gd name="connsiteY274" fmla="*/ 1125226 h 1383387"/>
                <a:gd name="connsiteX275" fmla="*/ 1201010 w 1539677"/>
                <a:gd name="connsiteY275" fmla="*/ 1123297 h 1383387"/>
                <a:gd name="connsiteX276" fmla="*/ 1189009 w 1539677"/>
                <a:gd name="connsiteY276" fmla="*/ 1160588 h 1383387"/>
                <a:gd name="connsiteX277" fmla="*/ 1181722 w 1539677"/>
                <a:gd name="connsiteY277" fmla="*/ 1219310 h 1383387"/>
                <a:gd name="connsiteX278" fmla="*/ 1122143 w 1539677"/>
                <a:gd name="connsiteY278" fmla="*/ 1320251 h 1383387"/>
                <a:gd name="connsiteX279" fmla="*/ 1104355 w 1539677"/>
                <a:gd name="connsiteY279" fmla="*/ 1343397 h 1383387"/>
                <a:gd name="connsiteX280" fmla="*/ 1077138 w 1539677"/>
                <a:gd name="connsiteY280" fmla="*/ 1359041 h 1383387"/>
                <a:gd name="connsiteX281" fmla="*/ 1049277 w 1539677"/>
                <a:gd name="connsiteY281" fmla="*/ 1325823 h 1383387"/>
                <a:gd name="connsiteX282" fmla="*/ 1070494 w 1539677"/>
                <a:gd name="connsiteY282" fmla="*/ 1288533 h 1383387"/>
                <a:gd name="connsiteX283" fmla="*/ 1111213 w 1539677"/>
                <a:gd name="connsiteY283" fmla="*/ 1231954 h 1383387"/>
                <a:gd name="connsiteX284" fmla="*/ 1126430 w 1539677"/>
                <a:gd name="connsiteY284" fmla="*/ 1186734 h 1383387"/>
                <a:gd name="connsiteX285" fmla="*/ 1127287 w 1539677"/>
                <a:gd name="connsiteY285" fmla="*/ 1141085 h 1383387"/>
                <a:gd name="connsiteX286" fmla="*/ 1178936 w 1539677"/>
                <a:gd name="connsiteY286" fmla="*/ 1004140 h 1383387"/>
                <a:gd name="connsiteX287" fmla="*/ 1247945 w 1539677"/>
                <a:gd name="connsiteY287" fmla="*/ 928702 h 1383387"/>
                <a:gd name="connsiteX288" fmla="*/ 1356387 w 1539677"/>
                <a:gd name="connsiteY288" fmla="*/ 795185 h 1383387"/>
                <a:gd name="connsiteX289" fmla="*/ 1375461 w 1539677"/>
                <a:gd name="connsiteY289" fmla="*/ 756823 h 1383387"/>
                <a:gd name="connsiteX290" fmla="*/ 1373103 w 1539677"/>
                <a:gd name="connsiteY290" fmla="*/ 741821 h 1383387"/>
                <a:gd name="connsiteX291" fmla="*/ 1357030 w 1539677"/>
                <a:gd name="connsiteY291" fmla="*/ 707746 h 1383387"/>
                <a:gd name="connsiteX292" fmla="*/ 1347171 w 1539677"/>
                <a:gd name="connsiteY292" fmla="*/ 675384 h 1383387"/>
                <a:gd name="connsiteX293" fmla="*/ 1364959 w 1539677"/>
                <a:gd name="connsiteY293" fmla="*/ 647095 h 1383387"/>
                <a:gd name="connsiteX294" fmla="*/ 1397106 w 1539677"/>
                <a:gd name="connsiteY294" fmla="*/ 652024 h 1383387"/>
                <a:gd name="connsiteX295" fmla="*/ 1412751 w 1539677"/>
                <a:gd name="connsiteY295" fmla="*/ 672170 h 1383387"/>
                <a:gd name="connsiteX296" fmla="*/ 1441254 w 1539677"/>
                <a:gd name="connsiteY296" fmla="*/ 772468 h 1383387"/>
                <a:gd name="connsiteX297" fmla="*/ 1431396 w 1539677"/>
                <a:gd name="connsiteY297" fmla="*/ 808044 h 1383387"/>
                <a:gd name="connsiteX298" fmla="*/ 1389391 w 1539677"/>
                <a:gd name="connsiteY298" fmla="*/ 870623 h 1383387"/>
                <a:gd name="connsiteX299" fmla="*/ 1390677 w 1539677"/>
                <a:gd name="connsiteY299" fmla="*/ 892269 h 1383387"/>
                <a:gd name="connsiteX300" fmla="*/ 1522050 w 1539677"/>
                <a:gd name="connsiteY300" fmla="*/ 813187 h 1383387"/>
                <a:gd name="connsiteX301" fmla="*/ 1433968 w 1539677"/>
                <a:gd name="connsiteY301" fmla="*/ 893126 h 1383387"/>
                <a:gd name="connsiteX302" fmla="*/ 1418109 w 1539677"/>
                <a:gd name="connsiteY302" fmla="*/ 892269 h 1383387"/>
                <a:gd name="connsiteX303" fmla="*/ 1411037 w 1539677"/>
                <a:gd name="connsiteY303" fmla="*/ 871266 h 1383387"/>
                <a:gd name="connsiteX304" fmla="*/ 1439540 w 1539677"/>
                <a:gd name="connsiteY304" fmla="*/ 829046 h 1383387"/>
                <a:gd name="connsiteX305" fmla="*/ 1455613 w 1539677"/>
                <a:gd name="connsiteY305" fmla="*/ 737321 h 1383387"/>
                <a:gd name="connsiteX306" fmla="*/ 1481117 w 1539677"/>
                <a:gd name="connsiteY306" fmla="*/ 737321 h 1383387"/>
                <a:gd name="connsiteX307" fmla="*/ 1522050 w 1539677"/>
                <a:gd name="connsiteY307" fmla="*/ 813187 h 1383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Lst>
              <a:rect l="l" t="t" r="r" b="b"/>
              <a:pathLst>
                <a:path w="1539677" h="1383387">
                  <a:moveTo>
                    <a:pt x="1538338" y="784898"/>
                  </a:moveTo>
                  <a:cubicBezTo>
                    <a:pt x="1536838" y="771182"/>
                    <a:pt x="1531909" y="751680"/>
                    <a:pt x="1501476" y="725962"/>
                  </a:cubicBezTo>
                  <a:cubicBezTo>
                    <a:pt x="1501476" y="725962"/>
                    <a:pt x="1501262" y="712246"/>
                    <a:pt x="1495904" y="691672"/>
                  </a:cubicBezTo>
                  <a:cubicBezTo>
                    <a:pt x="1492261" y="677742"/>
                    <a:pt x="1482617" y="637237"/>
                    <a:pt x="1474687" y="625235"/>
                  </a:cubicBezTo>
                  <a:cubicBezTo>
                    <a:pt x="1470401" y="618163"/>
                    <a:pt x="1470401" y="603590"/>
                    <a:pt x="1483688" y="580015"/>
                  </a:cubicBezTo>
                  <a:cubicBezTo>
                    <a:pt x="1508763" y="535224"/>
                    <a:pt x="1509406" y="486789"/>
                    <a:pt x="1499547" y="438569"/>
                  </a:cubicBezTo>
                  <a:cubicBezTo>
                    <a:pt x="1485403" y="368275"/>
                    <a:pt x="1456256" y="303552"/>
                    <a:pt x="1416394" y="244188"/>
                  </a:cubicBezTo>
                  <a:cubicBezTo>
                    <a:pt x="1401393" y="221899"/>
                    <a:pt x="1316310" y="79381"/>
                    <a:pt x="1063850" y="15731"/>
                  </a:cubicBezTo>
                  <a:cubicBezTo>
                    <a:pt x="1008986" y="5443"/>
                    <a:pt x="821248" y="-12344"/>
                    <a:pt x="594077" y="12944"/>
                  </a:cubicBezTo>
                  <a:cubicBezTo>
                    <a:pt x="312685" y="51092"/>
                    <a:pt x="188598" y="175393"/>
                    <a:pt x="148093" y="215255"/>
                  </a:cubicBezTo>
                  <a:cubicBezTo>
                    <a:pt x="85085" y="277192"/>
                    <a:pt x="32150" y="358631"/>
                    <a:pt x="9647" y="444356"/>
                  </a:cubicBezTo>
                  <a:cubicBezTo>
                    <a:pt x="1074" y="476931"/>
                    <a:pt x="3" y="509721"/>
                    <a:pt x="3" y="543154"/>
                  </a:cubicBezTo>
                  <a:cubicBezTo>
                    <a:pt x="-211" y="601018"/>
                    <a:pt x="11790" y="655453"/>
                    <a:pt x="41580" y="705174"/>
                  </a:cubicBezTo>
                  <a:cubicBezTo>
                    <a:pt x="46723" y="713961"/>
                    <a:pt x="48652" y="719961"/>
                    <a:pt x="41151" y="728748"/>
                  </a:cubicBezTo>
                  <a:cubicBezTo>
                    <a:pt x="-11784" y="781898"/>
                    <a:pt x="8790" y="854121"/>
                    <a:pt x="40937" y="878553"/>
                  </a:cubicBezTo>
                  <a:cubicBezTo>
                    <a:pt x="68369" y="899341"/>
                    <a:pt x="101373" y="910914"/>
                    <a:pt x="139306" y="895698"/>
                  </a:cubicBezTo>
                  <a:cubicBezTo>
                    <a:pt x="144450" y="943704"/>
                    <a:pt x="143592" y="944346"/>
                    <a:pt x="171024" y="988066"/>
                  </a:cubicBezTo>
                  <a:cubicBezTo>
                    <a:pt x="197599" y="1030500"/>
                    <a:pt x="280324" y="1141514"/>
                    <a:pt x="290182" y="1157587"/>
                  </a:cubicBezTo>
                  <a:cubicBezTo>
                    <a:pt x="302398" y="1177733"/>
                    <a:pt x="305827" y="1199593"/>
                    <a:pt x="295969" y="1222096"/>
                  </a:cubicBezTo>
                  <a:cubicBezTo>
                    <a:pt x="291682" y="1231954"/>
                    <a:pt x="286968" y="1241598"/>
                    <a:pt x="282681" y="1251456"/>
                  </a:cubicBezTo>
                  <a:cubicBezTo>
                    <a:pt x="272180" y="1275245"/>
                    <a:pt x="262536" y="1292604"/>
                    <a:pt x="253320" y="1316822"/>
                  </a:cubicBezTo>
                  <a:cubicBezTo>
                    <a:pt x="245605" y="1336967"/>
                    <a:pt x="253749" y="1355826"/>
                    <a:pt x="271966" y="1366971"/>
                  </a:cubicBezTo>
                  <a:cubicBezTo>
                    <a:pt x="301755" y="1385187"/>
                    <a:pt x="324472" y="1377258"/>
                    <a:pt x="349118" y="1353041"/>
                  </a:cubicBezTo>
                  <a:cubicBezTo>
                    <a:pt x="356619" y="1345540"/>
                    <a:pt x="385551" y="1278460"/>
                    <a:pt x="400553" y="1248242"/>
                  </a:cubicBezTo>
                  <a:cubicBezTo>
                    <a:pt x="413412" y="1222524"/>
                    <a:pt x="418127" y="1186520"/>
                    <a:pt x="406768" y="1161445"/>
                  </a:cubicBezTo>
                  <a:cubicBezTo>
                    <a:pt x="403125" y="1153301"/>
                    <a:pt x="397124" y="1153301"/>
                    <a:pt x="395624" y="1138085"/>
                  </a:cubicBezTo>
                  <a:cubicBezTo>
                    <a:pt x="416198" y="1168732"/>
                    <a:pt x="433343" y="1188877"/>
                    <a:pt x="443844" y="1220381"/>
                  </a:cubicBezTo>
                  <a:cubicBezTo>
                    <a:pt x="445773" y="1226167"/>
                    <a:pt x="445130" y="1232811"/>
                    <a:pt x="445130" y="1239026"/>
                  </a:cubicBezTo>
                  <a:cubicBezTo>
                    <a:pt x="445130" y="1270530"/>
                    <a:pt x="445130" y="1302034"/>
                    <a:pt x="444701" y="1333324"/>
                  </a:cubicBezTo>
                  <a:cubicBezTo>
                    <a:pt x="444273" y="1366328"/>
                    <a:pt x="471062" y="1387116"/>
                    <a:pt x="503209" y="1382830"/>
                  </a:cubicBezTo>
                  <a:cubicBezTo>
                    <a:pt x="524854" y="1380044"/>
                    <a:pt x="543500" y="1362470"/>
                    <a:pt x="543500" y="1346611"/>
                  </a:cubicBezTo>
                  <a:cubicBezTo>
                    <a:pt x="543714" y="1304391"/>
                    <a:pt x="546286" y="1261958"/>
                    <a:pt x="537927" y="1220167"/>
                  </a:cubicBezTo>
                  <a:cubicBezTo>
                    <a:pt x="531069" y="1185877"/>
                    <a:pt x="524854" y="1150944"/>
                    <a:pt x="505566" y="1120940"/>
                  </a:cubicBezTo>
                  <a:cubicBezTo>
                    <a:pt x="481563" y="1084078"/>
                    <a:pt x="456060" y="1048288"/>
                    <a:pt x="427128" y="1015070"/>
                  </a:cubicBezTo>
                  <a:cubicBezTo>
                    <a:pt x="414484" y="1000496"/>
                    <a:pt x="402482" y="985495"/>
                    <a:pt x="390909" y="971564"/>
                  </a:cubicBezTo>
                  <a:cubicBezTo>
                    <a:pt x="418555" y="946275"/>
                    <a:pt x="449202" y="943275"/>
                    <a:pt x="481992" y="948633"/>
                  </a:cubicBezTo>
                  <a:cubicBezTo>
                    <a:pt x="486492" y="949276"/>
                    <a:pt x="490993" y="950133"/>
                    <a:pt x="495279" y="950133"/>
                  </a:cubicBezTo>
                  <a:cubicBezTo>
                    <a:pt x="534713" y="950562"/>
                    <a:pt x="573932" y="955277"/>
                    <a:pt x="613365" y="954419"/>
                  </a:cubicBezTo>
                  <a:cubicBezTo>
                    <a:pt x="666086" y="953348"/>
                    <a:pt x="718807" y="951847"/>
                    <a:pt x="770242" y="968564"/>
                  </a:cubicBezTo>
                  <a:cubicBezTo>
                    <a:pt x="818891" y="984423"/>
                    <a:pt x="851252" y="1023214"/>
                    <a:pt x="856396" y="1074220"/>
                  </a:cubicBezTo>
                  <a:cubicBezTo>
                    <a:pt x="858324" y="1093508"/>
                    <a:pt x="855324" y="1112796"/>
                    <a:pt x="857681" y="1131870"/>
                  </a:cubicBezTo>
                  <a:cubicBezTo>
                    <a:pt x="868183" y="1132727"/>
                    <a:pt x="869898" y="1125869"/>
                    <a:pt x="871826" y="1120083"/>
                  </a:cubicBezTo>
                  <a:cubicBezTo>
                    <a:pt x="884899" y="1080864"/>
                    <a:pt x="909759" y="1049360"/>
                    <a:pt x="937835" y="1020427"/>
                  </a:cubicBezTo>
                  <a:cubicBezTo>
                    <a:pt x="993556" y="963420"/>
                    <a:pt x="1060636" y="921415"/>
                    <a:pt x="1126430" y="877695"/>
                  </a:cubicBezTo>
                  <a:cubicBezTo>
                    <a:pt x="1183222" y="839762"/>
                    <a:pt x="1247088" y="813616"/>
                    <a:pt x="1303880" y="775683"/>
                  </a:cubicBezTo>
                  <a:cubicBezTo>
                    <a:pt x="1317382" y="766682"/>
                    <a:pt x="1329598" y="756180"/>
                    <a:pt x="1342457" y="746536"/>
                  </a:cubicBezTo>
                  <a:cubicBezTo>
                    <a:pt x="1345028" y="744607"/>
                    <a:pt x="1349958" y="739464"/>
                    <a:pt x="1354029" y="742036"/>
                  </a:cubicBezTo>
                  <a:cubicBezTo>
                    <a:pt x="1358530" y="744822"/>
                    <a:pt x="1359816" y="751680"/>
                    <a:pt x="1358959" y="755751"/>
                  </a:cubicBezTo>
                  <a:cubicBezTo>
                    <a:pt x="1356601" y="768396"/>
                    <a:pt x="1347171" y="778897"/>
                    <a:pt x="1339885" y="788970"/>
                  </a:cubicBezTo>
                  <a:cubicBezTo>
                    <a:pt x="1309667" y="831618"/>
                    <a:pt x="1275591" y="870837"/>
                    <a:pt x="1240444" y="909628"/>
                  </a:cubicBezTo>
                  <a:cubicBezTo>
                    <a:pt x="1212155" y="940917"/>
                    <a:pt x="1181936" y="970493"/>
                    <a:pt x="1155790" y="1003497"/>
                  </a:cubicBezTo>
                  <a:cubicBezTo>
                    <a:pt x="1127073" y="1039930"/>
                    <a:pt x="1108427" y="1079149"/>
                    <a:pt x="1109070" y="1126512"/>
                  </a:cubicBezTo>
                  <a:cubicBezTo>
                    <a:pt x="1109285" y="1139157"/>
                    <a:pt x="1108213" y="1151801"/>
                    <a:pt x="1108856" y="1164231"/>
                  </a:cubicBezTo>
                  <a:cubicBezTo>
                    <a:pt x="1110142" y="1189520"/>
                    <a:pt x="1103498" y="1211809"/>
                    <a:pt x="1087425" y="1231740"/>
                  </a:cubicBezTo>
                  <a:cubicBezTo>
                    <a:pt x="1067065" y="1257028"/>
                    <a:pt x="1049920" y="1284246"/>
                    <a:pt x="1032989" y="1311892"/>
                  </a:cubicBezTo>
                  <a:cubicBezTo>
                    <a:pt x="1024631" y="1325608"/>
                    <a:pt x="1021416" y="1339753"/>
                    <a:pt x="1029774" y="1355184"/>
                  </a:cubicBezTo>
                  <a:cubicBezTo>
                    <a:pt x="1045205" y="1383687"/>
                    <a:pt x="1082281" y="1389259"/>
                    <a:pt x="1107141" y="1363327"/>
                  </a:cubicBezTo>
                  <a:cubicBezTo>
                    <a:pt x="1138002" y="1330966"/>
                    <a:pt x="1162434" y="1293247"/>
                    <a:pt x="1186009" y="1255314"/>
                  </a:cubicBezTo>
                  <a:cubicBezTo>
                    <a:pt x="1199724" y="1233240"/>
                    <a:pt x="1198653" y="1207094"/>
                    <a:pt x="1202082" y="1182448"/>
                  </a:cubicBezTo>
                  <a:cubicBezTo>
                    <a:pt x="1204011" y="1168303"/>
                    <a:pt x="1204439" y="1153730"/>
                    <a:pt x="1209797" y="1140228"/>
                  </a:cubicBezTo>
                  <a:cubicBezTo>
                    <a:pt x="1212155" y="1134013"/>
                    <a:pt x="1212369" y="1129727"/>
                    <a:pt x="1220084" y="1130370"/>
                  </a:cubicBezTo>
                  <a:cubicBezTo>
                    <a:pt x="1229085" y="1130798"/>
                    <a:pt x="1233800" y="1147515"/>
                    <a:pt x="1233800" y="1153944"/>
                  </a:cubicBezTo>
                  <a:cubicBezTo>
                    <a:pt x="1235086" y="1194235"/>
                    <a:pt x="1240658" y="1238812"/>
                    <a:pt x="1237444" y="1253171"/>
                  </a:cubicBezTo>
                  <a:cubicBezTo>
                    <a:pt x="1230585" y="1277388"/>
                    <a:pt x="1211297" y="1309321"/>
                    <a:pt x="1204654" y="1333538"/>
                  </a:cubicBezTo>
                  <a:cubicBezTo>
                    <a:pt x="1199939" y="1350469"/>
                    <a:pt x="1205939" y="1363756"/>
                    <a:pt x="1220084" y="1373615"/>
                  </a:cubicBezTo>
                  <a:cubicBezTo>
                    <a:pt x="1234014" y="1383473"/>
                    <a:pt x="1252659" y="1383473"/>
                    <a:pt x="1271734" y="1374043"/>
                  </a:cubicBezTo>
                  <a:cubicBezTo>
                    <a:pt x="1289093" y="1364828"/>
                    <a:pt x="1319954" y="1307606"/>
                    <a:pt x="1323597" y="1250385"/>
                  </a:cubicBezTo>
                  <a:cubicBezTo>
                    <a:pt x="1322740" y="1217166"/>
                    <a:pt x="1320596" y="1181805"/>
                    <a:pt x="1316953" y="1148801"/>
                  </a:cubicBezTo>
                  <a:cubicBezTo>
                    <a:pt x="1314810" y="1128227"/>
                    <a:pt x="1316953" y="1109796"/>
                    <a:pt x="1326597" y="1091794"/>
                  </a:cubicBezTo>
                  <a:cubicBezTo>
                    <a:pt x="1354886" y="1038644"/>
                    <a:pt x="1381033" y="984423"/>
                    <a:pt x="1405464" y="929559"/>
                  </a:cubicBezTo>
                  <a:cubicBezTo>
                    <a:pt x="1411465" y="916057"/>
                    <a:pt x="1413180" y="913700"/>
                    <a:pt x="1413180" y="913700"/>
                  </a:cubicBezTo>
                  <a:cubicBezTo>
                    <a:pt x="1531909" y="914986"/>
                    <a:pt x="1544767" y="845763"/>
                    <a:pt x="1538338" y="784898"/>
                  </a:cubicBezTo>
                  <a:close/>
                  <a:moveTo>
                    <a:pt x="1482402" y="716104"/>
                  </a:moveTo>
                  <a:cubicBezTo>
                    <a:pt x="1470830" y="713103"/>
                    <a:pt x="1454542" y="716318"/>
                    <a:pt x="1450470" y="717390"/>
                  </a:cubicBezTo>
                  <a:cubicBezTo>
                    <a:pt x="1450470" y="717390"/>
                    <a:pt x="1449398" y="713961"/>
                    <a:pt x="1443398" y="699173"/>
                  </a:cubicBezTo>
                  <a:cubicBezTo>
                    <a:pt x="1442969" y="698316"/>
                    <a:pt x="1442755" y="697459"/>
                    <a:pt x="1442541" y="696601"/>
                  </a:cubicBezTo>
                  <a:cubicBezTo>
                    <a:pt x="1430967" y="665097"/>
                    <a:pt x="1430967" y="659311"/>
                    <a:pt x="1458399" y="634451"/>
                  </a:cubicBezTo>
                  <a:cubicBezTo>
                    <a:pt x="1473616" y="654810"/>
                    <a:pt x="1477474" y="692958"/>
                    <a:pt x="1482402" y="716104"/>
                  </a:cubicBezTo>
                  <a:close/>
                  <a:moveTo>
                    <a:pt x="153665" y="842763"/>
                  </a:moveTo>
                  <a:cubicBezTo>
                    <a:pt x="150236" y="853478"/>
                    <a:pt x="151308" y="866337"/>
                    <a:pt x="139949" y="873623"/>
                  </a:cubicBezTo>
                  <a:cubicBezTo>
                    <a:pt x="132448" y="878553"/>
                    <a:pt x="106945" y="885196"/>
                    <a:pt x="98158" y="884125"/>
                  </a:cubicBezTo>
                  <a:cubicBezTo>
                    <a:pt x="54438" y="884339"/>
                    <a:pt x="22934" y="836547"/>
                    <a:pt x="27435" y="790899"/>
                  </a:cubicBezTo>
                  <a:cubicBezTo>
                    <a:pt x="28935" y="774825"/>
                    <a:pt x="37079" y="759395"/>
                    <a:pt x="45437" y="745036"/>
                  </a:cubicBezTo>
                  <a:cubicBezTo>
                    <a:pt x="50581" y="736463"/>
                    <a:pt x="62582" y="736463"/>
                    <a:pt x="68583" y="742893"/>
                  </a:cubicBezTo>
                  <a:cubicBezTo>
                    <a:pt x="78870" y="754037"/>
                    <a:pt x="89371" y="765396"/>
                    <a:pt x="97730" y="777826"/>
                  </a:cubicBezTo>
                  <a:cubicBezTo>
                    <a:pt x="109731" y="796042"/>
                    <a:pt x="125804" y="809973"/>
                    <a:pt x="141235" y="824546"/>
                  </a:cubicBezTo>
                  <a:cubicBezTo>
                    <a:pt x="147021" y="829689"/>
                    <a:pt x="157094" y="832261"/>
                    <a:pt x="153665" y="842763"/>
                  </a:cubicBezTo>
                  <a:close/>
                  <a:moveTo>
                    <a:pt x="333473" y="969850"/>
                  </a:moveTo>
                  <a:cubicBezTo>
                    <a:pt x="315685" y="971993"/>
                    <a:pt x="299612" y="982066"/>
                    <a:pt x="281395" y="982708"/>
                  </a:cubicBezTo>
                  <a:cubicBezTo>
                    <a:pt x="277966" y="982708"/>
                    <a:pt x="274109" y="984852"/>
                    <a:pt x="273894" y="989138"/>
                  </a:cubicBezTo>
                  <a:cubicBezTo>
                    <a:pt x="273466" y="994496"/>
                    <a:pt x="277109" y="996853"/>
                    <a:pt x="281395" y="998782"/>
                  </a:cubicBezTo>
                  <a:cubicBezTo>
                    <a:pt x="286968" y="1001354"/>
                    <a:pt x="291896" y="997710"/>
                    <a:pt x="297040" y="997068"/>
                  </a:cubicBezTo>
                  <a:cubicBezTo>
                    <a:pt x="314828" y="994710"/>
                    <a:pt x="332402" y="989567"/>
                    <a:pt x="349118" y="984209"/>
                  </a:cubicBezTo>
                  <a:cubicBezTo>
                    <a:pt x="369263" y="977565"/>
                    <a:pt x="379979" y="985709"/>
                    <a:pt x="390480" y="998782"/>
                  </a:cubicBezTo>
                  <a:cubicBezTo>
                    <a:pt x="411911" y="1025357"/>
                    <a:pt x="432914" y="1052146"/>
                    <a:pt x="453488" y="1079363"/>
                  </a:cubicBezTo>
                  <a:cubicBezTo>
                    <a:pt x="464204" y="1093722"/>
                    <a:pt x="475991" y="1107010"/>
                    <a:pt x="485421" y="1122440"/>
                  </a:cubicBezTo>
                  <a:cubicBezTo>
                    <a:pt x="514567" y="1170232"/>
                    <a:pt x="521425" y="1223382"/>
                    <a:pt x="525926" y="1277174"/>
                  </a:cubicBezTo>
                  <a:cubicBezTo>
                    <a:pt x="527640" y="1297748"/>
                    <a:pt x="526569" y="1318536"/>
                    <a:pt x="526355" y="1339110"/>
                  </a:cubicBezTo>
                  <a:cubicBezTo>
                    <a:pt x="526140" y="1354326"/>
                    <a:pt x="513924" y="1366971"/>
                    <a:pt x="495279" y="1366757"/>
                  </a:cubicBezTo>
                  <a:cubicBezTo>
                    <a:pt x="477063" y="1366542"/>
                    <a:pt x="462275" y="1357113"/>
                    <a:pt x="462275" y="1339325"/>
                  </a:cubicBezTo>
                  <a:cubicBezTo>
                    <a:pt x="462061" y="1312321"/>
                    <a:pt x="460989" y="1285318"/>
                    <a:pt x="463775" y="1258529"/>
                  </a:cubicBezTo>
                  <a:cubicBezTo>
                    <a:pt x="467204" y="1224239"/>
                    <a:pt x="456703" y="1195092"/>
                    <a:pt x="438700" y="1167231"/>
                  </a:cubicBezTo>
                  <a:cubicBezTo>
                    <a:pt x="430985" y="1155230"/>
                    <a:pt x="424770" y="1142157"/>
                    <a:pt x="416412" y="1130584"/>
                  </a:cubicBezTo>
                  <a:cubicBezTo>
                    <a:pt x="410197" y="1122012"/>
                    <a:pt x="403125" y="1113439"/>
                    <a:pt x="392838" y="1108939"/>
                  </a:cubicBezTo>
                  <a:cubicBezTo>
                    <a:pt x="386837" y="1106367"/>
                    <a:pt x="381051" y="1104652"/>
                    <a:pt x="375050" y="1109153"/>
                  </a:cubicBezTo>
                  <a:cubicBezTo>
                    <a:pt x="369049" y="1113653"/>
                    <a:pt x="369049" y="1119868"/>
                    <a:pt x="371192" y="1126084"/>
                  </a:cubicBezTo>
                  <a:cubicBezTo>
                    <a:pt x="373764" y="1133799"/>
                    <a:pt x="375693" y="1142157"/>
                    <a:pt x="380194" y="1148586"/>
                  </a:cubicBezTo>
                  <a:cubicBezTo>
                    <a:pt x="404196" y="1183734"/>
                    <a:pt x="395624" y="1218881"/>
                    <a:pt x="380622" y="1253385"/>
                  </a:cubicBezTo>
                  <a:cubicBezTo>
                    <a:pt x="369906" y="1278031"/>
                    <a:pt x="356190" y="1301177"/>
                    <a:pt x="343331" y="1324751"/>
                  </a:cubicBezTo>
                  <a:cubicBezTo>
                    <a:pt x="338188" y="1334181"/>
                    <a:pt x="331330" y="1342753"/>
                    <a:pt x="322543" y="1349183"/>
                  </a:cubicBezTo>
                  <a:cubicBezTo>
                    <a:pt x="307327" y="1360327"/>
                    <a:pt x="289968" y="1358184"/>
                    <a:pt x="277324" y="1344897"/>
                  </a:cubicBezTo>
                  <a:cubicBezTo>
                    <a:pt x="255035" y="1333967"/>
                    <a:pt x="289968" y="1267744"/>
                    <a:pt x="307541" y="1243527"/>
                  </a:cubicBezTo>
                  <a:cubicBezTo>
                    <a:pt x="328115" y="1200879"/>
                    <a:pt x="325115" y="1177304"/>
                    <a:pt x="303898" y="1146015"/>
                  </a:cubicBezTo>
                  <a:cubicBezTo>
                    <a:pt x="276252" y="1105295"/>
                    <a:pt x="246248" y="1066076"/>
                    <a:pt x="216887" y="1026214"/>
                  </a:cubicBezTo>
                  <a:cubicBezTo>
                    <a:pt x="199742" y="1003068"/>
                    <a:pt x="186455" y="977565"/>
                    <a:pt x="171239" y="953133"/>
                  </a:cubicBezTo>
                  <a:cubicBezTo>
                    <a:pt x="159666" y="934488"/>
                    <a:pt x="156879" y="914128"/>
                    <a:pt x="162666" y="893554"/>
                  </a:cubicBezTo>
                  <a:cubicBezTo>
                    <a:pt x="166524" y="879838"/>
                    <a:pt x="163523" y="864408"/>
                    <a:pt x="175525" y="850478"/>
                  </a:cubicBezTo>
                  <a:cubicBezTo>
                    <a:pt x="191813" y="860765"/>
                    <a:pt x="207029" y="870194"/>
                    <a:pt x="222031" y="879410"/>
                  </a:cubicBezTo>
                  <a:cubicBezTo>
                    <a:pt x="227817" y="882839"/>
                    <a:pt x="229103" y="885625"/>
                    <a:pt x="223316" y="891411"/>
                  </a:cubicBezTo>
                  <a:cubicBezTo>
                    <a:pt x="214958" y="899984"/>
                    <a:pt x="221388" y="903842"/>
                    <a:pt x="229746" y="905127"/>
                  </a:cubicBezTo>
                  <a:cubicBezTo>
                    <a:pt x="263607" y="910914"/>
                    <a:pt x="297469" y="912843"/>
                    <a:pt x="331544" y="908128"/>
                  </a:cubicBezTo>
                  <a:cubicBezTo>
                    <a:pt x="360476" y="904056"/>
                    <a:pt x="380836" y="887982"/>
                    <a:pt x="396267" y="864408"/>
                  </a:cubicBezTo>
                  <a:cubicBezTo>
                    <a:pt x="407625" y="846834"/>
                    <a:pt x="411483" y="833761"/>
                    <a:pt x="426485" y="819617"/>
                  </a:cubicBezTo>
                  <a:cubicBezTo>
                    <a:pt x="436343" y="810187"/>
                    <a:pt x="453488" y="804829"/>
                    <a:pt x="465489" y="812973"/>
                  </a:cubicBezTo>
                  <a:cubicBezTo>
                    <a:pt x="477920" y="821760"/>
                    <a:pt x="482206" y="837619"/>
                    <a:pt x="476634" y="847906"/>
                  </a:cubicBezTo>
                  <a:cubicBezTo>
                    <a:pt x="444058" y="906413"/>
                    <a:pt x="408268" y="961063"/>
                    <a:pt x="333473" y="969850"/>
                  </a:cubicBezTo>
                  <a:close/>
                  <a:moveTo>
                    <a:pt x="1243873" y="791328"/>
                  </a:moveTo>
                  <a:cubicBezTo>
                    <a:pt x="1193723" y="817474"/>
                    <a:pt x="1143575" y="844048"/>
                    <a:pt x="1096211" y="874909"/>
                  </a:cubicBezTo>
                  <a:cubicBezTo>
                    <a:pt x="1017130" y="926344"/>
                    <a:pt x="938692" y="978851"/>
                    <a:pt x="882113" y="1057075"/>
                  </a:cubicBezTo>
                  <a:cubicBezTo>
                    <a:pt x="880827" y="1059004"/>
                    <a:pt x="877827" y="1059861"/>
                    <a:pt x="875041" y="1061361"/>
                  </a:cubicBezTo>
                  <a:cubicBezTo>
                    <a:pt x="868826" y="1045931"/>
                    <a:pt x="863682" y="1030714"/>
                    <a:pt x="857039" y="1016356"/>
                  </a:cubicBezTo>
                  <a:cubicBezTo>
                    <a:pt x="841822" y="983780"/>
                    <a:pt x="816748" y="962778"/>
                    <a:pt x="782243" y="951205"/>
                  </a:cubicBezTo>
                  <a:cubicBezTo>
                    <a:pt x="739809" y="937060"/>
                    <a:pt x="696733" y="932345"/>
                    <a:pt x="652370" y="935131"/>
                  </a:cubicBezTo>
                  <a:cubicBezTo>
                    <a:pt x="584219" y="939203"/>
                    <a:pt x="516710" y="931273"/>
                    <a:pt x="446201" y="927201"/>
                  </a:cubicBezTo>
                  <a:cubicBezTo>
                    <a:pt x="455845" y="905985"/>
                    <a:pt x="467847" y="889482"/>
                    <a:pt x="479849" y="873409"/>
                  </a:cubicBezTo>
                  <a:cubicBezTo>
                    <a:pt x="485421" y="866122"/>
                    <a:pt x="490350" y="858836"/>
                    <a:pt x="492922" y="850049"/>
                  </a:cubicBezTo>
                  <a:cubicBezTo>
                    <a:pt x="493350" y="848763"/>
                    <a:pt x="493565" y="847477"/>
                    <a:pt x="493993" y="846406"/>
                  </a:cubicBezTo>
                  <a:cubicBezTo>
                    <a:pt x="493993" y="846191"/>
                    <a:pt x="493993" y="845763"/>
                    <a:pt x="494208" y="845548"/>
                  </a:cubicBezTo>
                  <a:cubicBezTo>
                    <a:pt x="494422" y="844691"/>
                    <a:pt x="494636" y="843620"/>
                    <a:pt x="494636" y="842763"/>
                  </a:cubicBezTo>
                  <a:cubicBezTo>
                    <a:pt x="494636" y="842548"/>
                    <a:pt x="494636" y="842119"/>
                    <a:pt x="494636" y="841905"/>
                  </a:cubicBezTo>
                  <a:cubicBezTo>
                    <a:pt x="494636" y="841048"/>
                    <a:pt x="494851" y="839976"/>
                    <a:pt x="494851" y="839119"/>
                  </a:cubicBezTo>
                  <a:cubicBezTo>
                    <a:pt x="494851" y="838905"/>
                    <a:pt x="494851" y="838691"/>
                    <a:pt x="494851" y="838262"/>
                  </a:cubicBezTo>
                  <a:cubicBezTo>
                    <a:pt x="494851" y="837190"/>
                    <a:pt x="494851" y="836333"/>
                    <a:pt x="494851" y="835262"/>
                  </a:cubicBezTo>
                  <a:cubicBezTo>
                    <a:pt x="494851" y="835047"/>
                    <a:pt x="494851" y="834833"/>
                    <a:pt x="494851" y="834619"/>
                  </a:cubicBezTo>
                  <a:cubicBezTo>
                    <a:pt x="494851" y="833547"/>
                    <a:pt x="494636" y="832475"/>
                    <a:pt x="494636" y="831618"/>
                  </a:cubicBezTo>
                  <a:cubicBezTo>
                    <a:pt x="494636" y="831404"/>
                    <a:pt x="494636" y="831404"/>
                    <a:pt x="494636" y="831190"/>
                  </a:cubicBezTo>
                  <a:cubicBezTo>
                    <a:pt x="494422" y="830118"/>
                    <a:pt x="494208" y="829046"/>
                    <a:pt x="493993" y="827975"/>
                  </a:cubicBezTo>
                  <a:cubicBezTo>
                    <a:pt x="493993" y="827975"/>
                    <a:pt x="493993" y="827761"/>
                    <a:pt x="493993" y="827761"/>
                  </a:cubicBezTo>
                  <a:cubicBezTo>
                    <a:pt x="493779" y="826689"/>
                    <a:pt x="493350" y="825618"/>
                    <a:pt x="493136" y="824546"/>
                  </a:cubicBezTo>
                  <a:cubicBezTo>
                    <a:pt x="493136" y="824546"/>
                    <a:pt x="493136" y="824546"/>
                    <a:pt x="493136" y="824546"/>
                  </a:cubicBezTo>
                  <a:cubicBezTo>
                    <a:pt x="492708" y="823474"/>
                    <a:pt x="492493" y="822403"/>
                    <a:pt x="492065" y="821331"/>
                  </a:cubicBezTo>
                  <a:cubicBezTo>
                    <a:pt x="488850" y="813616"/>
                    <a:pt x="483492" y="806544"/>
                    <a:pt x="476634" y="801400"/>
                  </a:cubicBezTo>
                  <a:cubicBezTo>
                    <a:pt x="458632" y="787684"/>
                    <a:pt x="436343" y="788756"/>
                    <a:pt x="417698" y="799257"/>
                  </a:cubicBezTo>
                  <a:cubicBezTo>
                    <a:pt x="413412" y="801614"/>
                    <a:pt x="408697" y="806544"/>
                    <a:pt x="404196" y="812759"/>
                  </a:cubicBezTo>
                  <a:cubicBezTo>
                    <a:pt x="403982" y="813187"/>
                    <a:pt x="403553" y="813616"/>
                    <a:pt x="403339" y="814045"/>
                  </a:cubicBezTo>
                  <a:cubicBezTo>
                    <a:pt x="403125" y="814259"/>
                    <a:pt x="402910" y="814473"/>
                    <a:pt x="402696" y="814902"/>
                  </a:cubicBezTo>
                  <a:cubicBezTo>
                    <a:pt x="402482" y="815330"/>
                    <a:pt x="402053" y="815759"/>
                    <a:pt x="401839" y="816188"/>
                  </a:cubicBezTo>
                  <a:cubicBezTo>
                    <a:pt x="401625" y="816402"/>
                    <a:pt x="401410" y="816616"/>
                    <a:pt x="401410" y="816831"/>
                  </a:cubicBezTo>
                  <a:cubicBezTo>
                    <a:pt x="400339" y="818331"/>
                    <a:pt x="399267" y="820045"/>
                    <a:pt x="398196" y="821760"/>
                  </a:cubicBezTo>
                  <a:cubicBezTo>
                    <a:pt x="397981" y="821974"/>
                    <a:pt x="397981" y="822188"/>
                    <a:pt x="397767" y="822403"/>
                  </a:cubicBezTo>
                  <a:cubicBezTo>
                    <a:pt x="397339" y="822831"/>
                    <a:pt x="397124" y="823474"/>
                    <a:pt x="396695" y="824117"/>
                  </a:cubicBezTo>
                  <a:cubicBezTo>
                    <a:pt x="396481" y="824331"/>
                    <a:pt x="396481" y="824546"/>
                    <a:pt x="396267" y="824760"/>
                  </a:cubicBezTo>
                  <a:cubicBezTo>
                    <a:pt x="395195" y="826689"/>
                    <a:pt x="393909" y="828403"/>
                    <a:pt x="392838" y="830332"/>
                  </a:cubicBezTo>
                  <a:cubicBezTo>
                    <a:pt x="392838" y="830332"/>
                    <a:pt x="392623" y="830547"/>
                    <a:pt x="392623" y="830547"/>
                  </a:cubicBezTo>
                  <a:cubicBezTo>
                    <a:pt x="392195" y="831190"/>
                    <a:pt x="391981" y="831832"/>
                    <a:pt x="391552" y="832475"/>
                  </a:cubicBezTo>
                  <a:cubicBezTo>
                    <a:pt x="391552" y="832475"/>
                    <a:pt x="391552" y="832690"/>
                    <a:pt x="391338" y="832690"/>
                  </a:cubicBezTo>
                  <a:cubicBezTo>
                    <a:pt x="386837" y="840619"/>
                    <a:pt x="382765" y="848335"/>
                    <a:pt x="379336" y="854550"/>
                  </a:cubicBezTo>
                  <a:cubicBezTo>
                    <a:pt x="379336" y="854550"/>
                    <a:pt x="379336" y="854550"/>
                    <a:pt x="379336" y="854550"/>
                  </a:cubicBezTo>
                  <a:cubicBezTo>
                    <a:pt x="378907" y="855192"/>
                    <a:pt x="378693" y="855836"/>
                    <a:pt x="378264" y="856478"/>
                  </a:cubicBezTo>
                  <a:cubicBezTo>
                    <a:pt x="378264" y="856478"/>
                    <a:pt x="378264" y="856693"/>
                    <a:pt x="378050" y="856693"/>
                  </a:cubicBezTo>
                  <a:cubicBezTo>
                    <a:pt x="377407" y="857979"/>
                    <a:pt x="376550" y="859264"/>
                    <a:pt x="375907" y="860336"/>
                  </a:cubicBezTo>
                  <a:cubicBezTo>
                    <a:pt x="375907" y="860550"/>
                    <a:pt x="375693" y="860550"/>
                    <a:pt x="375693" y="860765"/>
                  </a:cubicBezTo>
                  <a:cubicBezTo>
                    <a:pt x="375478" y="861193"/>
                    <a:pt x="375264" y="861622"/>
                    <a:pt x="375050" y="861836"/>
                  </a:cubicBezTo>
                  <a:cubicBezTo>
                    <a:pt x="375050" y="862051"/>
                    <a:pt x="374836" y="862051"/>
                    <a:pt x="374836" y="862265"/>
                  </a:cubicBezTo>
                  <a:cubicBezTo>
                    <a:pt x="374621" y="862693"/>
                    <a:pt x="374193" y="863122"/>
                    <a:pt x="373978" y="863551"/>
                  </a:cubicBezTo>
                  <a:cubicBezTo>
                    <a:pt x="373978" y="863551"/>
                    <a:pt x="373978" y="863551"/>
                    <a:pt x="373978" y="863551"/>
                  </a:cubicBezTo>
                  <a:cubicBezTo>
                    <a:pt x="373764" y="863979"/>
                    <a:pt x="373550" y="864194"/>
                    <a:pt x="373335" y="864622"/>
                  </a:cubicBezTo>
                  <a:cubicBezTo>
                    <a:pt x="373335" y="864622"/>
                    <a:pt x="373121" y="864837"/>
                    <a:pt x="373121" y="864837"/>
                  </a:cubicBezTo>
                  <a:cubicBezTo>
                    <a:pt x="372907" y="865051"/>
                    <a:pt x="372693" y="865265"/>
                    <a:pt x="372693" y="865480"/>
                  </a:cubicBezTo>
                  <a:cubicBezTo>
                    <a:pt x="372693" y="865480"/>
                    <a:pt x="372478" y="865694"/>
                    <a:pt x="372478" y="865694"/>
                  </a:cubicBezTo>
                  <a:cubicBezTo>
                    <a:pt x="372264" y="865908"/>
                    <a:pt x="372050" y="866122"/>
                    <a:pt x="371835" y="866337"/>
                  </a:cubicBezTo>
                  <a:cubicBezTo>
                    <a:pt x="343331" y="894626"/>
                    <a:pt x="309899" y="899770"/>
                    <a:pt x="272823" y="885625"/>
                  </a:cubicBezTo>
                  <a:cubicBezTo>
                    <a:pt x="245605" y="875338"/>
                    <a:pt x="222459" y="858193"/>
                    <a:pt x="198242" y="842977"/>
                  </a:cubicBezTo>
                  <a:cubicBezTo>
                    <a:pt x="138663" y="805043"/>
                    <a:pt x="95158" y="751465"/>
                    <a:pt x="56367" y="694244"/>
                  </a:cubicBezTo>
                  <a:cubicBezTo>
                    <a:pt x="30864" y="656525"/>
                    <a:pt x="21220" y="612377"/>
                    <a:pt x="18005" y="566942"/>
                  </a:cubicBezTo>
                  <a:cubicBezTo>
                    <a:pt x="17791" y="563513"/>
                    <a:pt x="17576" y="560299"/>
                    <a:pt x="17362" y="556870"/>
                  </a:cubicBezTo>
                  <a:cubicBezTo>
                    <a:pt x="17362" y="555584"/>
                    <a:pt x="17362" y="554298"/>
                    <a:pt x="17148" y="553012"/>
                  </a:cubicBezTo>
                  <a:cubicBezTo>
                    <a:pt x="17148" y="551083"/>
                    <a:pt x="16934" y="548940"/>
                    <a:pt x="16934" y="547011"/>
                  </a:cubicBezTo>
                  <a:cubicBezTo>
                    <a:pt x="16934" y="545511"/>
                    <a:pt x="16934" y="543797"/>
                    <a:pt x="16934" y="542296"/>
                  </a:cubicBezTo>
                  <a:cubicBezTo>
                    <a:pt x="16934" y="539510"/>
                    <a:pt x="16934" y="536938"/>
                    <a:pt x="16934" y="534153"/>
                  </a:cubicBezTo>
                  <a:cubicBezTo>
                    <a:pt x="18005" y="423996"/>
                    <a:pt x="63868" y="330984"/>
                    <a:pt x="139734" y="249760"/>
                  </a:cubicBezTo>
                  <a:cubicBezTo>
                    <a:pt x="179597" y="207111"/>
                    <a:pt x="222674" y="167464"/>
                    <a:pt x="272823" y="137246"/>
                  </a:cubicBezTo>
                  <a:cubicBezTo>
                    <a:pt x="313542" y="112814"/>
                    <a:pt x="357048" y="93097"/>
                    <a:pt x="402696" y="78524"/>
                  </a:cubicBezTo>
                  <a:cubicBezTo>
                    <a:pt x="681945" y="-12130"/>
                    <a:pt x="980911" y="22160"/>
                    <a:pt x="1021845" y="28804"/>
                  </a:cubicBezTo>
                  <a:cubicBezTo>
                    <a:pt x="1089996" y="39519"/>
                    <a:pt x="1153862" y="62236"/>
                    <a:pt x="1215369" y="92454"/>
                  </a:cubicBezTo>
                  <a:cubicBezTo>
                    <a:pt x="1234229" y="101670"/>
                    <a:pt x="1276234" y="132102"/>
                    <a:pt x="1314167" y="162749"/>
                  </a:cubicBezTo>
                  <a:cubicBezTo>
                    <a:pt x="1314167" y="162749"/>
                    <a:pt x="1314167" y="162749"/>
                    <a:pt x="1314167" y="162749"/>
                  </a:cubicBezTo>
                  <a:cubicBezTo>
                    <a:pt x="1314810" y="163392"/>
                    <a:pt x="1315668" y="164035"/>
                    <a:pt x="1316310" y="164463"/>
                  </a:cubicBezTo>
                  <a:cubicBezTo>
                    <a:pt x="1316739" y="164678"/>
                    <a:pt x="1316953" y="165106"/>
                    <a:pt x="1317382" y="165320"/>
                  </a:cubicBezTo>
                  <a:cubicBezTo>
                    <a:pt x="1318025" y="165964"/>
                    <a:pt x="1318882" y="166392"/>
                    <a:pt x="1319525" y="167035"/>
                  </a:cubicBezTo>
                  <a:cubicBezTo>
                    <a:pt x="1319954" y="167249"/>
                    <a:pt x="1320168" y="167678"/>
                    <a:pt x="1320596" y="167892"/>
                  </a:cubicBezTo>
                  <a:cubicBezTo>
                    <a:pt x="1321239" y="168535"/>
                    <a:pt x="1321882" y="168964"/>
                    <a:pt x="1322526" y="169607"/>
                  </a:cubicBezTo>
                  <a:cubicBezTo>
                    <a:pt x="1322954" y="170036"/>
                    <a:pt x="1323383" y="170250"/>
                    <a:pt x="1323811" y="170678"/>
                  </a:cubicBezTo>
                  <a:cubicBezTo>
                    <a:pt x="1324454" y="171107"/>
                    <a:pt x="1325097" y="171750"/>
                    <a:pt x="1325740" y="172179"/>
                  </a:cubicBezTo>
                  <a:cubicBezTo>
                    <a:pt x="1326169" y="172607"/>
                    <a:pt x="1326597" y="172821"/>
                    <a:pt x="1327026" y="173250"/>
                  </a:cubicBezTo>
                  <a:cubicBezTo>
                    <a:pt x="1327669" y="173679"/>
                    <a:pt x="1328312" y="174322"/>
                    <a:pt x="1328955" y="174750"/>
                  </a:cubicBezTo>
                  <a:cubicBezTo>
                    <a:pt x="1329383" y="175179"/>
                    <a:pt x="1329812" y="175393"/>
                    <a:pt x="1330240" y="175822"/>
                  </a:cubicBezTo>
                  <a:cubicBezTo>
                    <a:pt x="1330883" y="176251"/>
                    <a:pt x="1331527" y="176893"/>
                    <a:pt x="1332170" y="177322"/>
                  </a:cubicBezTo>
                  <a:cubicBezTo>
                    <a:pt x="1332598" y="177751"/>
                    <a:pt x="1333027" y="177965"/>
                    <a:pt x="1333455" y="178394"/>
                  </a:cubicBezTo>
                  <a:cubicBezTo>
                    <a:pt x="1334098" y="178822"/>
                    <a:pt x="1334741" y="179465"/>
                    <a:pt x="1335170" y="179894"/>
                  </a:cubicBezTo>
                  <a:cubicBezTo>
                    <a:pt x="1335598" y="180322"/>
                    <a:pt x="1336027" y="180537"/>
                    <a:pt x="1336456" y="180965"/>
                  </a:cubicBezTo>
                  <a:cubicBezTo>
                    <a:pt x="1337099" y="181394"/>
                    <a:pt x="1337741" y="182037"/>
                    <a:pt x="1338170" y="182465"/>
                  </a:cubicBezTo>
                  <a:cubicBezTo>
                    <a:pt x="1338599" y="182894"/>
                    <a:pt x="1339027" y="183109"/>
                    <a:pt x="1339456" y="183537"/>
                  </a:cubicBezTo>
                  <a:cubicBezTo>
                    <a:pt x="1340099" y="183966"/>
                    <a:pt x="1340528" y="184609"/>
                    <a:pt x="1341171" y="185037"/>
                  </a:cubicBezTo>
                  <a:cubicBezTo>
                    <a:pt x="1341599" y="185466"/>
                    <a:pt x="1342028" y="185680"/>
                    <a:pt x="1342457" y="186109"/>
                  </a:cubicBezTo>
                  <a:cubicBezTo>
                    <a:pt x="1343099" y="186537"/>
                    <a:pt x="1343528" y="187181"/>
                    <a:pt x="1344171" y="187609"/>
                  </a:cubicBezTo>
                  <a:cubicBezTo>
                    <a:pt x="1344600" y="188038"/>
                    <a:pt x="1345028" y="188252"/>
                    <a:pt x="1345457" y="188681"/>
                  </a:cubicBezTo>
                  <a:cubicBezTo>
                    <a:pt x="1346100" y="189109"/>
                    <a:pt x="1346528" y="189752"/>
                    <a:pt x="1347171" y="190181"/>
                  </a:cubicBezTo>
                  <a:cubicBezTo>
                    <a:pt x="1347600" y="190609"/>
                    <a:pt x="1348028" y="190824"/>
                    <a:pt x="1348243" y="191253"/>
                  </a:cubicBezTo>
                  <a:cubicBezTo>
                    <a:pt x="1348886" y="191681"/>
                    <a:pt x="1349315" y="192324"/>
                    <a:pt x="1349958" y="192753"/>
                  </a:cubicBezTo>
                  <a:cubicBezTo>
                    <a:pt x="1350386" y="193181"/>
                    <a:pt x="1350815" y="193396"/>
                    <a:pt x="1351029" y="193824"/>
                  </a:cubicBezTo>
                  <a:cubicBezTo>
                    <a:pt x="1351458" y="194253"/>
                    <a:pt x="1352101" y="194681"/>
                    <a:pt x="1352529" y="195324"/>
                  </a:cubicBezTo>
                  <a:cubicBezTo>
                    <a:pt x="1352958" y="195753"/>
                    <a:pt x="1353172" y="195967"/>
                    <a:pt x="1353601" y="196396"/>
                  </a:cubicBezTo>
                  <a:cubicBezTo>
                    <a:pt x="1354029" y="196825"/>
                    <a:pt x="1354672" y="197253"/>
                    <a:pt x="1355101" y="197896"/>
                  </a:cubicBezTo>
                  <a:cubicBezTo>
                    <a:pt x="1355315" y="198110"/>
                    <a:pt x="1355744" y="198539"/>
                    <a:pt x="1355958" y="198753"/>
                  </a:cubicBezTo>
                  <a:cubicBezTo>
                    <a:pt x="1357030" y="199825"/>
                    <a:pt x="1358101" y="200682"/>
                    <a:pt x="1359173" y="201539"/>
                  </a:cubicBezTo>
                  <a:cubicBezTo>
                    <a:pt x="1359602" y="201754"/>
                    <a:pt x="1359816" y="202182"/>
                    <a:pt x="1360244" y="202397"/>
                  </a:cubicBezTo>
                  <a:cubicBezTo>
                    <a:pt x="1360673" y="202825"/>
                    <a:pt x="1361102" y="203254"/>
                    <a:pt x="1361530" y="203682"/>
                  </a:cubicBezTo>
                  <a:cubicBezTo>
                    <a:pt x="1361959" y="204111"/>
                    <a:pt x="1362173" y="204326"/>
                    <a:pt x="1362602" y="204754"/>
                  </a:cubicBezTo>
                  <a:cubicBezTo>
                    <a:pt x="1363030" y="205183"/>
                    <a:pt x="1363459" y="205611"/>
                    <a:pt x="1363888" y="206040"/>
                  </a:cubicBezTo>
                  <a:cubicBezTo>
                    <a:pt x="1364316" y="206469"/>
                    <a:pt x="1364530" y="206683"/>
                    <a:pt x="1364959" y="207111"/>
                  </a:cubicBezTo>
                  <a:cubicBezTo>
                    <a:pt x="1365388" y="207540"/>
                    <a:pt x="1365817" y="207754"/>
                    <a:pt x="1366031" y="208183"/>
                  </a:cubicBezTo>
                  <a:cubicBezTo>
                    <a:pt x="1366460" y="208612"/>
                    <a:pt x="1366888" y="208826"/>
                    <a:pt x="1367103" y="209255"/>
                  </a:cubicBezTo>
                  <a:cubicBezTo>
                    <a:pt x="1367531" y="209683"/>
                    <a:pt x="1367745" y="209898"/>
                    <a:pt x="1368174" y="210326"/>
                  </a:cubicBezTo>
                  <a:cubicBezTo>
                    <a:pt x="1368603" y="210755"/>
                    <a:pt x="1368817" y="210969"/>
                    <a:pt x="1369246" y="211398"/>
                  </a:cubicBezTo>
                  <a:cubicBezTo>
                    <a:pt x="1369674" y="211826"/>
                    <a:pt x="1369888" y="212041"/>
                    <a:pt x="1370317" y="212469"/>
                  </a:cubicBezTo>
                  <a:cubicBezTo>
                    <a:pt x="1370746" y="212898"/>
                    <a:pt x="1370960" y="213112"/>
                    <a:pt x="1371389" y="213541"/>
                  </a:cubicBezTo>
                  <a:cubicBezTo>
                    <a:pt x="1371817" y="213970"/>
                    <a:pt x="1372031" y="214184"/>
                    <a:pt x="1372460" y="214612"/>
                  </a:cubicBezTo>
                  <a:cubicBezTo>
                    <a:pt x="1372889" y="215041"/>
                    <a:pt x="1373103" y="215255"/>
                    <a:pt x="1373532" y="215684"/>
                  </a:cubicBezTo>
                  <a:cubicBezTo>
                    <a:pt x="1373746" y="215898"/>
                    <a:pt x="1374175" y="216327"/>
                    <a:pt x="1374389" y="216541"/>
                  </a:cubicBezTo>
                  <a:cubicBezTo>
                    <a:pt x="1374818" y="216970"/>
                    <a:pt x="1375032" y="217184"/>
                    <a:pt x="1375461" y="217613"/>
                  </a:cubicBezTo>
                  <a:cubicBezTo>
                    <a:pt x="1375675" y="217827"/>
                    <a:pt x="1376104" y="218256"/>
                    <a:pt x="1376318" y="218470"/>
                  </a:cubicBezTo>
                  <a:cubicBezTo>
                    <a:pt x="1376532" y="218899"/>
                    <a:pt x="1376961" y="219113"/>
                    <a:pt x="1377175" y="219542"/>
                  </a:cubicBezTo>
                  <a:cubicBezTo>
                    <a:pt x="1377389" y="219756"/>
                    <a:pt x="1377818" y="220185"/>
                    <a:pt x="1378032" y="220399"/>
                  </a:cubicBezTo>
                  <a:cubicBezTo>
                    <a:pt x="1378247" y="220827"/>
                    <a:pt x="1378675" y="221042"/>
                    <a:pt x="1378890" y="221471"/>
                  </a:cubicBezTo>
                  <a:cubicBezTo>
                    <a:pt x="1379104" y="221685"/>
                    <a:pt x="1379318" y="222113"/>
                    <a:pt x="1379532" y="222328"/>
                  </a:cubicBezTo>
                  <a:cubicBezTo>
                    <a:pt x="1379747" y="222542"/>
                    <a:pt x="1380175" y="222971"/>
                    <a:pt x="1380390" y="223185"/>
                  </a:cubicBezTo>
                  <a:cubicBezTo>
                    <a:pt x="1380604" y="223399"/>
                    <a:pt x="1380818" y="223614"/>
                    <a:pt x="1381033" y="224042"/>
                  </a:cubicBezTo>
                  <a:cubicBezTo>
                    <a:pt x="1381247" y="224256"/>
                    <a:pt x="1381461" y="224685"/>
                    <a:pt x="1381890" y="224899"/>
                  </a:cubicBezTo>
                  <a:cubicBezTo>
                    <a:pt x="1382104" y="225114"/>
                    <a:pt x="1382318" y="225328"/>
                    <a:pt x="1382533" y="225543"/>
                  </a:cubicBezTo>
                  <a:cubicBezTo>
                    <a:pt x="1382747" y="225757"/>
                    <a:pt x="1382962" y="226185"/>
                    <a:pt x="1383176" y="226400"/>
                  </a:cubicBezTo>
                  <a:cubicBezTo>
                    <a:pt x="1383390" y="226614"/>
                    <a:pt x="1383605" y="226828"/>
                    <a:pt x="1383819" y="227043"/>
                  </a:cubicBezTo>
                  <a:cubicBezTo>
                    <a:pt x="1384033" y="227257"/>
                    <a:pt x="1384248" y="227686"/>
                    <a:pt x="1384462" y="227900"/>
                  </a:cubicBezTo>
                  <a:cubicBezTo>
                    <a:pt x="1384676" y="228114"/>
                    <a:pt x="1384676" y="228328"/>
                    <a:pt x="1384890" y="228543"/>
                  </a:cubicBezTo>
                  <a:cubicBezTo>
                    <a:pt x="1385105" y="228757"/>
                    <a:pt x="1385319" y="229186"/>
                    <a:pt x="1385533" y="229400"/>
                  </a:cubicBezTo>
                  <a:cubicBezTo>
                    <a:pt x="1385748" y="229614"/>
                    <a:pt x="1385748" y="229829"/>
                    <a:pt x="1385962" y="229829"/>
                  </a:cubicBezTo>
                  <a:cubicBezTo>
                    <a:pt x="1386176" y="230257"/>
                    <a:pt x="1386605" y="230686"/>
                    <a:pt x="1386819" y="231115"/>
                  </a:cubicBezTo>
                  <a:cubicBezTo>
                    <a:pt x="1420681" y="284050"/>
                    <a:pt x="1450470" y="338914"/>
                    <a:pt x="1471473" y="399136"/>
                  </a:cubicBezTo>
                  <a:cubicBezTo>
                    <a:pt x="1497404" y="473288"/>
                    <a:pt x="1483903" y="542082"/>
                    <a:pt x="1453685" y="610233"/>
                  </a:cubicBezTo>
                  <a:cubicBezTo>
                    <a:pt x="1450684" y="616877"/>
                    <a:pt x="1447255" y="623092"/>
                    <a:pt x="1443612" y="629307"/>
                  </a:cubicBezTo>
                  <a:cubicBezTo>
                    <a:pt x="1430539" y="650738"/>
                    <a:pt x="1426467" y="651381"/>
                    <a:pt x="1405679" y="636379"/>
                  </a:cubicBezTo>
                  <a:cubicBezTo>
                    <a:pt x="1371174" y="611519"/>
                    <a:pt x="1330455" y="637023"/>
                    <a:pt x="1327455" y="667883"/>
                  </a:cubicBezTo>
                  <a:cubicBezTo>
                    <a:pt x="1326169" y="676885"/>
                    <a:pt x="1328740" y="686314"/>
                    <a:pt x="1333241" y="694458"/>
                  </a:cubicBezTo>
                  <a:cubicBezTo>
                    <a:pt x="1346100" y="717818"/>
                    <a:pt x="1343314" y="724676"/>
                    <a:pt x="1346100" y="722748"/>
                  </a:cubicBezTo>
                  <a:cubicBezTo>
                    <a:pt x="1322311" y="738178"/>
                    <a:pt x="1269376" y="778254"/>
                    <a:pt x="1243873" y="791328"/>
                  </a:cubicBezTo>
                  <a:close/>
                  <a:moveTo>
                    <a:pt x="1390677" y="892269"/>
                  </a:moveTo>
                  <a:cubicBezTo>
                    <a:pt x="1402035" y="899770"/>
                    <a:pt x="1399463" y="907913"/>
                    <a:pt x="1394534" y="917772"/>
                  </a:cubicBezTo>
                  <a:cubicBezTo>
                    <a:pt x="1367317" y="972422"/>
                    <a:pt x="1341385" y="1027714"/>
                    <a:pt x="1312881" y="1081506"/>
                  </a:cubicBezTo>
                  <a:cubicBezTo>
                    <a:pt x="1300023" y="1105938"/>
                    <a:pt x="1296165" y="1130156"/>
                    <a:pt x="1299380" y="1156730"/>
                  </a:cubicBezTo>
                  <a:cubicBezTo>
                    <a:pt x="1302380" y="1179876"/>
                    <a:pt x="1304737" y="1203022"/>
                    <a:pt x="1306452" y="1226382"/>
                  </a:cubicBezTo>
                  <a:cubicBezTo>
                    <a:pt x="1308167" y="1250385"/>
                    <a:pt x="1307952" y="1272245"/>
                    <a:pt x="1298094" y="1293676"/>
                  </a:cubicBezTo>
                  <a:cubicBezTo>
                    <a:pt x="1289736" y="1311892"/>
                    <a:pt x="1273019" y="1357327"/>
                    <a:pt x="1259946" y="1360970"/>
                  </a:cubicBezTo>
                  <a:cubicBezTo>
                    <a:pt x="1248588" y="1364828"/>
                    <a:pt x="1237229" y="1366542"/>
                    <a:pt x="1228228" y="1358613"/>
                  </a:cubicBezTo>
                  <a:cubicBezTo>
                    <a:pt x="1206582" y="1334181"/>
                    <a:pt x="1247302" y="1277602"/>
                    <a:pt x="1250516" y="1268387"/>
                  </a:cubicBezTo>
                  <a:cubicBezTo>
                    <a:pt x="1260589" y="1242670"/>
                    <a:pt x="1246659" y="1135085"/>
                    <a:pt x="1241301" y="1125226"/>
                  </a:cubicBezTo>
                  <a:cubicBezTo>
                    <a:pt x="1231657" y="1107438"/>
                    <a:pt x="1210868" y="1105510"/>
                    <a:pt x="1201010" y="1123297"/>
                  </a:cubicBezTo>
                  <a:cubicBezTo>
                    <a:pt x="1193295" y="1137013"/>
                    <a:pt x="1190080" y="1143657"/>
                    <a:pt x="1189009" y="1160588"/>
                  </a:cubicBezTo>
                  <a:cubicBezTo>
                    <a:pt x="1187723" y="1180305"/>
                    <a:pt x="1185366" y="1199807"/>
                    <a:pt x="1181722" y="1219310"/>
                  </a:cubicBezTo>
                  <a:cubicBezTo>
                    <a:pt x="1174007" y="1259815"/>
                    <a:pt x="1144432" y="1288104"/>
                    <a:pt x="1122143" y="1320251"/>
                  </a:cubicBezTo>
                  <a:cubicBezTo>
                    <a:pt x="1116786" y="1327966"/>
                    <a:pt x="1110570" y="1335896"/>
                    <a:pt x="1104355" y="1343397"/>
                  </a:cubicBezTo>
                  <a:cubicBezTo>
                    <a:pt x="1097069" y="1352183"/>
                    <a:pt x="1088282" y="1357541"/>
                    <a:pt x="1077138" y="1359041"/>
                  </a:cubicBezTo>
                  <a:cubicBezTo>
                    <a:pt x="1053135" y="1362470"/>
                    <a:pt x="1040276" y="1347897"/>
                    <a:pt x="1049277" y="1325823"/>
                  </a:cubicBezTo>
                  <a:cubicBezTo>
                    <a:pt x="1054635" y="1312750"/>
                    <a:pt x="1062136" y="1300105"/>
                    <a:pt x="1070494" y="1288533"/>
                  </a:cubicBezTo>
                  <a:cubicBezTo>
                    <a:pt x="1084210" y="1269673"/>
                    <a:pt x="1095997" y="1249742"/>
                    <a:pt x="1111213" y="1231954"/>
                  </a:cubicBezTo>
                  <a:cubicBezTo>
                    <a:pt x="1121715" y="1219738"/>
                    <a:pt x="1125787" y="1203450"/>
                    <a:pt x="1126430" y="1186734"/>
                  </a:cubicBezTo>
                  <a:cubicBezTo>
                    <a:pt x="1127073" y="1171518"/>
                    <a:pt x="1128573" y="1156087"/>
                    <a:pt x="1127287" y="1141085"/>
                  </a:cubicBezTo>
                  <a:cubicBezTo>
                    <a:pt x="1122786" y="1086864"/>
                    <a:pt x="1144860" y="1043145"/>
                    <a:pt x="1178936" y="1004140"/>
                  </a:cubicBezTo>
                  <a:cubicBezTo>
                    <a:pt x="1201439" y="978422"/>
                    <a:pt x="1225227" y="954205"/>
                    <a:pt x="1247945" y="928702"/>
                  </a:cubicBezTo>
                  <a:cubicBezTo>
                    <a:pt x="1286092" y="885839"/>
                    <a:pt x="1325526" y="844048"/>
                    <a:pt x="1356387" y="795185"/>
                  </a:cubicBezTo>
                  <a:cubicBezTo>
                    <a:pt x="1363888" y="783184"/>
                    <a:pt x="1369031" y="769682"/>
                    <a:pt x="1375461" y="756823"/>
                  </a:cubicBezTo>
                  <a:cubicBezTo>
                    <a:pt x="1378247" y="751037"/>
                    <a:pt x="1375461" y="746536"/>
                    <a:pt x="1373103" y="741821"/>
                  </a:cubicBezTo>
                  <a:cubicBezTo>
                    <a:pt x="1367531" y="730677"/>
                    <a:pt x="1362387" y="719104"/>
                    <a:pt x="1357030" y="707746"/>
                  </a:cubicBezTo>
                  <a:cubicBezTo>
                    <a:pt x="1352743" y="698744"/>
                    <a:pt x="1347385" y="685243"/>
                    <a:pt x="1347171" y="675384"/>
                  </a:cubicBezTo>
                  <a:cubicBezTo>
                    <a:pt x="1346957" y="662311"/>
                    <a:pt x="1352958" y="653310"/>
                    <a:pt x="1364959" y="647095"/>
                  </a:cubicBezTo>
                  <a:cubicBezTo>
                    <a:pt x="1376104" y="641309"/>
                    <a:pt x="1387462" y="644738"/>
                    <a:pt x="1397106" y="652024"/>
                  </a:cubicBezTo>
                  <a:cubicBezTo>
                    <a:pt x="1403750" y="656953"/>
                    <a:pt x="1409322" y="664883"/>
                    <a:pt x="1412751" y="672170"/>
                  </a:cubicBezTo>
                  <a:cubicBezTo>
                    <a:pt x="1427539" y="704102"/>
                    <a:pt x="1436754" y="737749"/>
                    <a:pt x="1441254" y="772468"/>
                  </a:cubicBezTo>
                  <a:cubicBezTo>
                    <a:pt x="1443612" y="785970"/>
                    <a:pt x="1438254" y="797542"/>
                    <a:pt x="1431396" y="808044"/>
                  </a:cubicBezTo>
                  <a:cubicBezTo>
                    <a:pt x="1417895" y="829261"/>
                    <a:pt x="1404393" y="850692"/>
                    <a:pt x="1389391" y="870623"/>
                  </a:cubicBezTo>
                  <a:cubicBezTo>
                    <a:pt x="1382318" y="879410"/>
                    <a:pt x="1381033" y="886054"/>
                    <a:pt x="1390677" y="892269"/>
                  </a:cubicBezTo>
                  <a:close/>
                  <a:moveTo>
                    <a:pt x="1522050" y="813187"/>
                  </a:moveTo>
                  <a:cubicBezTo>
                    <a:pt x="1520979" y="863979"/>
                    <a:pt x="1484117" y="889482"/>
                    <a:pt x="1433968" y="893126"/>
                  </a:cubicBezTo>
                  <a:cubicBezTo>
                    <a:pt x="1428610" y="893554"/>
                    <a:pt x="1423252" y="893340"/>
                    <a:pt x="1418109" y="892269"/>
                  </a:cubicBezTo>
                  <a:cubicBezTo>
                    <a:pt x="1407607" y="890340"/>
                    <a:pt x="1404393" y="880696"/>
                    <a:pt x="1411037" y="871266"/>
                  </a:cubicBezTo>
                  <a:cubicBezTo>
                    <a:pt x="1420681" y="857336"/>
                    <a:pt x="1430110" y="843191"/>
                    <a:pt x="1439540" y="829046"/>
                  </a:cubicBezTo>
                  <a:cubicBezTo>
                    <a:pt x="1455828" y="805472"/>
                    <a:pt x="1468472" y="781040"/>
                    <a:pt x="1455613" y="737321"/>
                  </a:cubicBezTo>
                  <a:cubicBezTo>
                    <a:pt x="1455613" y="737321"/>
                    <a:pt x="1465686" y="730677"/>
                    <a:pt x="1481117" y="737321"/>
                  </a:cubicBezTo>
                  <a:cubicBezTo>
                    <a:pt x="1516050" y="752322"/>
                    <a:pt x="1524622" y="775468"/>
                    <a:pt x="1522050" y="813187"/>
                  </a:cubicBezTo>
                  <a:close/>
                </a:path>
              </a:pathLst>
            </a:custGeom>
            <a:grpFill/>
            <a:ln w="2143" cap="flat">
              <a:noFill/>
              <a:prstDash val="solid"/>
              <a:miter/>
            </a:ln>
          </p:spPr>
          <p:txBody>
            <a:bodyPr rtlCol="0" anchor="ctr"/>
            <a:lstStyle/>
            <a:p>
              <a:endParaRPr lang="en-US"/>
            </a:p>
          </p:txBody>
        </p:sp>
        <p:sp>
          <p:nvSpPr>
            <p:cNvPr id="6" name="Freeform 74">
              <a:extLst>
                <a:ext uri="{FF2B5EF4-FFF2-40B4-BE49-F238E27FC236}">
                  <a16:creationId xmlns:a16="http://schemas.microsoft.com/office/drawing/2014/main" id="{26F20A4B-7E5E-0082-3529-7BB8026398E4}"/>
                </a:ext>
              </a:extLst>
            </p:cNvPr>
            <p:cNvSpPr/>
            <p:nvPr/>
          </p:nvSpPr>
          <p:spPr>
            <a:xfrm>
              <a:off x="8228398" y="2999487"/>
              <a:ext cx="95941" cy="232130"/>
            </a:xfrm>
            <a:custGeom>
              <a:avLst/>
              <a:gdLst>
                <a:gd name="connsiteX0" fmla="*/ 85092 w 95941"/>
                <a:gd name="connsiteY0" fmla="*/ 22533 h 232130"/>
                <a:gd name="connsiteX1" fmla="*/ 93022 w 95941"/>
                <a:gd name="connsiteY1" fmla="*/ 3459 h 232130"/>
                <a:gd name="connsiteX2" fmla="*/ 72020 w 95941"/>
                <a:gd name="connsiteY2" fmla="*/ 12032 h 232130"/>
                <a:gd name="connsiteX3" fmla="*/ 30871 w 95941"/>
                <a:gd name="connsiteY3" fmla="*/ 71611 h 232130"/>
                <a:gd name="connsiteX4" fmla="*/ 10 w 95941"/>
                <a:gd name="connsiteY4" fmla="*/ 176195 h 232130"/>
                <a:gd name="connsiteX5" fmla="*/ 17584 w 95941"/>
                <a:gd name="connsiteY5" fmla="*/ 232131 h 232130"/>
                <a:gd name="connsiteX6" fmla="*/ 19084 w 95941"/>
                <a:gd name="connsiteY6" fmla="*/ 205984 h 232130"/>
                <a:gd name="connsiteX7" fmla="*/ 24013 w 95941"/>
                <a:gd name="connsiteY7" fmla="*/ 129046 h 232130"/>
                <a:gd name="connsiteX8" fmla="*/ 85092 w 95941"/>
                <a:gd name="connsiteY8" fmla="*/ 22533 h 23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941" h="232130">
                  <a:moveTo>
                    <a:pt x="85092" y="22533"/>
                  </a:moveTo>
                  <a:cubicBezTo>
                    <a:pt x="89593" y="16961"/>
                    <a:pt x="101380" y="11817"/>
                    <a:pt x="93022" y="3459"/>
                  </a:cubicBezTo>
                  <a:cubicBezTo>
                    <a:pt x="83378" y="-5970"/>
                    <a:pt x="77806" y="6245"/>
                    <a:pt x="72020" y="12032"/>
                  </a:cubicBezTo>
                  <a:cubicBezTo>
                    <a:pt x="54660" y="29391"/>
                    <a:pt x="42658" y="50822"/>
                    <a:pt x="30871" y="71611"/>
                  </a:cubicBezTo>
                  <a:cubicBezTo>
                    <a:pt x="12441" y="103543"/>
                    <a:pt x="-418" y="138262"/>
                    <a:pt x="10" y="176195"/>
                  </a:cubicBezTo>
                  <a:cubicBezTo>
                    <a:pt x="225" y="195912"/>
                    <a:pt x="4725" y="214343"/>
                    <a:pt x="17584" y="232131"/>
                  </a:cubicBezTo>
                  <a:cubicBezTo>
                    <a:pt x="23585" y="221415"/>
                    <a:pt x="20585" y="213700"/>
                    <a:pt x="19084" y="205984"/>
                  </a:cubicBezTo>
                  <a:cubicBezTo>
                    <a:pt x="13941" y="179838"/>
                    <a:pt x="16084" y="154335"/>
                    <a:pt x="24013" y="129046"/>
                  </a:cubicBezTo>
                  <a:cubicBezTo>
                    <a:pt x="36872" y="89184"/>
                    <a:pt x="59161" y="54894"/>
                    <a:pt x="85092" y="22533"/>
                  </a:cubicBezTo>
                  <a:close/>
                </a:path>
              </a:pathLst>
            </a:custGeom>
            <a:grpFill/>
            <a:ln w="2143" cap="flat">
              <a:noFill/>
              <a:prstDash val="solid"/>
              <a:miter/>
            </a:ln>
          </p:spPr>
          <p:txBody>
            <a:bodyPr rtlCol="0" anchor="ctr"/>
            <a:lstStyle/>
            <a:p>
              <a:endParaRPr lang="en-US"/>
            </a:p>
          </p:txBody>
        </p:sp>
        <p:sp>
          <p:nvSpPr>
            <p:cNvPr id="7" name="Freeform 75">
              <a:extLst>
                <a:ext uri="{FF2B5EF4-FFF2-40B4-BE49-F238E27FC236}">
                  <a16:creationId xmlns:a16="http://schemas.microsoft.com/office/drawing/2014/main" id="{E5A963D0-3732-A99B-8079-E7D17CC099B6}"/>
                </a:ext>
              </a:extLst>
            </p:cNvPr>
            <p:cNvSpPr/>
            <p:nvPr/>
          </p:nvSpPr>
          <p:spPr>
            <a:xfrm>
              <a:off x="8396566" y="3697235"/>
              <a:ext cx="87731" cy="103260"/>
            </a:xfrm>
            <a:custGeom>
              <a:avLst/>
              <a:gdLst>
                <a:gd name="connsiteX0" fmla="*/ 87731 w 87731"/>
                <a:gd name="connsiteY0" fmla="*/ 103168 h 103260"/>
                <a:gd name="connsiteX1" fmla="*/ 20652 w 87731"/>
                <a:gd name="connsiteY1" fmla="*/ 9299 h 103260"/>
                <a:gd name="connsiteX2" fmla="*/ 6507 w 87731"/>
                <a:gd name="connsiteY2" fmla="*/ 512 h 103260"/>
                <a:gd name="connsiteX3" fmla="*/ 1149 w 87731"/>
                <a:gd name="connsiteY3" fmla="*/ 16157 h 103260"/>
                <a:gd name="connsiteX4" fmla="*/ 40369 w 87731"/>
                <a:gd name="connsiteY4" fmla="*/ 82166 h 103260"/>
                <a:gd name="connsiteX5" fmla="*/ 87731 w 87731"/>
                <a:gd name="connsiteY5" fmla="*/ 103168 h 103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731" h="103260">
                  <a:moveTo>
                    <a:pt x="87731" y="103168"/>
                  </a:moveTo>
                  <a:cubicBezTo>
                    <a:pt x="56014" y="78094"/>
                    <a:pt x="30725" y="49161"/>
                    <a:pt x="20652" y="9299"/>
                  </a:cubicBezTo>
                  <a:cubicBezTo>
                    <a:pt x="18937" y="2227"/>
                    <a:pt x="13365" y="-1416"/>
                    <a:pt x="6507" y="512"/>
                  </a:cubicBezTo>
                  <a:cubicBezTo>
                    <a:pt x="-1422" y="2870"/>
                    <a:pt x="-565" y="9942"/>
                    <a:pt x="1149" y="16157"/>
                  </a:cubicBezTo>
                  <a:cubicBezTo>
                    <a:pt x="8650" y="41446"/>
                    <a:pt x="23009" y="62877"/>
                    <a:pt x="40369" y="82166"/>
                  </a:cubicBezTo>
                  <a:cubicBezTo>
                    <a:pt x="52584" y="95882"/>
                    <a:pt x="67586" y="104240"/>
                    <a:pt x="87731" y="103168"/>
                  </a:cubicBezTo>
                  <a:close/>
                </a:path>
              </a:pathLst>
            </a:custGeom>
            <a:grpFill/>
            <a:ln w="2143" cap="flat">
              <a:noFill/>
              <a:prstDash val="solid"/>
              <a:miter/>
            </a:ln>
          </p:spPr>
          <p:txBody>
            <a:bodyPr rtlCol="0" anchor="ctr"/>
            <a:lstStyle/>
            <a:p>
              <a:endParaRPr lang="en-US"/>
            </a:p>
          </p:txBody>
        </p:sp>
        <p:sp>
          <p:nvSpPr>
            <p:cNvPr id="8" name="Freeform 77">
              <a:extLst>
                <a:ext uri="{FF2B5EF4-FFF2-40B4-BE49-F238E27FC236}">
                  <a16:creationId xmlns:a16="http://schemas.microsoft.com/office/drawing/2014/main" id="{A0C251D4-D157-62E2-0BEB-4F3C0E851A31}"/>
                </a:ext>
              </a:extLst>
            </p:cNvPr>
            <p:cNvSpPr/>
            <p:nvPr/>
          </p:nvSpPr>
          <p:spPr>
            <a:xfrm>
              <a:off x="9643943" y="3909418"/>
              <a:ext cx="32655" cy="98868"/>
            </a:xfrm>
            <a:custGeom>
              <a:avLst/>
              <a:gdLst>
                <a:gd name="connsiteX0" fmla="*/ 13073 w 32655"/>
                <a:gd name="connsiteY0" fmla="*/ 1142 h 98868"/>
                <a:gd name="connsiteX1" fmla="*/ 9859 w 32655"/>
                <a:gd name="connsiteY1" fmla="*/ 12715 h 98868"/>
                <a:gd name="connsiteX2" fmla="*/ 10716 w 32655"/>
                <a:gd name="connsiteY2" fmla="*/ 65221 h 98868"/>
                <a:gd name="connsiteX3" fmla="*/ 0 w 32655"/>
                <a:gd name="connsiteY3" fmla="*/ 94582 h 98868"/>
                <a:gd name="connsiteX4" fmla="*/ 5143 w 32655"/>
                <a:gd name="connsiteY4" fmla="*/ 98868 h 98868"/>
                <a:gd name="connsiteX5" fmla="*/ 30861 w 32655"/>
                <a:gd name="connsiteY5" fmla="*/ 56649 h 98868"/>
                <a:gd name="connsiteX6" fmla="*/ 22717 w 32655"/>
                <a:gd name="connsiteY6" fmla="*/ 2642 h 98868"/>
                <a:gd name="connsiteX7" fmla="*/ 13073 w 32655"/>
                <a:gd name="connsiteY7" fmla="*/ 1142 h 98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55" h="98868">
                  <a:moveTo>
                    <a:pt x="13073" y="1142"/>
                  </a:moveTo>
                  <a:cubicBezTo>
                    <a:pt x="8358" y="3714"/>
                    <a:pt x="8358" y="8428"/>
                    <a:pt x="9859" y="12715"/>
                  </a:cubicBezTo>
                  <a:cubicBezTo>
                    <a:pt x="16288" y="30074"/>
                    <a:pt x="16073" y="47862"/>
                    <a:pt x="10716" y="65221"/>
                  </a:cubicBezTo>
                  <a:cubicBezTo>
                    <a:pt x="7715" y="75294"/>
                    <a:pt x="3643" y="84938"/>
                    <a:pt x="0" y="94582"/>
                  </a:cubicBezTo>
                  <a:cubicBezTo>
                    <a:pt x="1715" y="96082"/>
                    <a:pt x="3429" y="97368"/>
                    <a:pt x="5143" y="98868"/>
                  </a:cubicBezTo>
                  <a:cubicBezTo>
                    <a:pt x="20788" y="89867"/>
                    <a:pt x="27861" y="74222"/>
                    <a:pt x="30861" y="56649"/>
                  </a:cubicBezTo>
                  <a:cubicBezTo>
                    <a:pt x="34075" y="37789"/>
                    <a:pt x="33861" y="19358"/>
                    <a:pt x="22717" y="2642"/>
                  </a:cubicBezTo>
                  <a:cubicBezTo>
                    <a:pt x="20574" y="-573"/>
                    <a:pt x="16288" y="-573"/>
                    <a:pt x="13073" y="1142"/>
                  </a:cubicBezTo>
                  <a:close/>
                </a:path>
              </a:pathLst>
            </a:custGeom>
            <a:grpFill/>
            <a:ln w="2143" cap="flat">
              <a:noFill/>
              <a:prstDash val="solid"/>
              <a:miter/>
            </a:ln>
          </p:spPr>
          <p:txBody>
            <a:bodyPr rtlCol="0" anchor="ctr"/>
            <a:lstStyle/>
            <a:p>
              <a:endParaRPr lang="en-US"/>
            </a:p>
          </p:txBody>
        </p:sp>
        <p:sp>
          <p:nvSpPr>
            <p:cNvPr id="9" name="Freeform 78">
              <a:extLst>
                <a:ext uri="{FF2B5EF4-FFF2-40B4-BE49-F238E27FC236}">
                  <a16:creationId xmlns:a16="http://schemas.microsoft.com/office/drawing/2014/main" id="{E03CD9CE-C8E1-3380-F9E2-5598629CDAC9}"/>
                </a:ext>
              </a:extLst>
            </p:cNvPr>
            <p:cNvSpPr/>
            <p:nvPr/>
          </p:nvSpPr>
          <p:spPr>
            <a:xfrm>
              <a:off x="9599580" y="4092725"/>
              <a:ext cx="643" cy="643"/>
            </a:xfrm>
            <a:custGeom>
              <a:avLst/>
              <a:gdLst>
                <a:gd name="connsiteX0" fmla="*/ 0 w 643"/>
                <a:gd name="connsiteY0" fmla="*/ 643 h 643"/>
                <a:gd name="connsiteX1" fmla="*/ 643 w 643"/>
                <a:gd name="connsiteY1" fmla="*/ 643 h 643"/>
                <a:gd name="connsiteX2" fmla="*/ 643 w 643"/>
                <a:gd name="connsiteY2" fmla="*/ 0 h 643"/>
                <a:gd name="connsiteX3" fmla="*/ 0 w 643"/>
                <a:gd name="connsiteY3" fmla="*/ 643 h 643"/>
              </a:gdLst>
              <a:ahLst/>
              <a:cxnLst>
                <a:cxn ang="0">
                  <a:pos x="connsiteX0" y="connsiteY0"/>
                </a:cxn>
                <a:cxn ang="0">
                  <a:pos x="connsiteX1" y="connsiteY1"/>
                </a:cxn>
                <a:cxn ang="0">
                  <a:pos x="connsiteX2" y="connsiteY2"/>
                </a:cxn>
                <a:cxn ang="0">
                  <a:pos x="connsiteX3" y="connsiteY3"/>
                </a:cxn>
              </a:cxnLst>
              <a:rect l="l" t="t" r="r" b="b"/>
              <a:pathLst>
                <a:path w="643" h="643">
                  <a:moveTo>
                    <a:pt x="0" y="643"/>
                  </a:moveTo>
                  <a:cubicBezTo>
                    <a:pt x="214" y="643"/>
                    <a:pt x="429" y="643"/>
                    <a:pt x="643" y="643"/>
                  </a:cubicBezTo>
                  <a:cubicBezTo>
                    <a:pt x="643" y="429"/>
                    <a:pt x="643" y="215"/>
                    <a:pt x="643" y="0"/>
                  </a:cubicBezTo>
                  <a:cubicBezTo>
                    <a:pt x="643" y="0"/>
                    <a:pt x="0" y="643"/>
                    <a:pt x="0" y="643"/>
                  </a:cubicBezTo>
                  <a:close/>
                </a:path>
              </a:pathLst>
            </a:custGeom>
            <a:grpFill/>
            <a:ln w="2143" cap="flat">
              <a:noFill/>
              <a:prstDash val="solid"/>
              <a:miter/>
            </a:ln>
          </p:spPr>
          <p:txBody>
            <a:bodyPr rtlCol="0" anchor="ctr"/>
            <a:lstStyle/>
            <a:p>
              <a:endParaRPr lang="en-US"/>
            </a:p>
          </p:txBody>
        </p:sp>
        <p:sp>
          <p:nvSpPr>
            <p:cNvPr id="10" name="Freeform 79">
              <a:extLst>
                <a:ext uri="{FF2B5EF4-FFF2-40B4-BE49-F238E27FC236}">
                  <a16:creationId xmlns:a16="http://schemas.microsoft.com/office/drawing/2014/main" id="{69EA661A-75F6-9776-1265-AC52979D81ED}"/>
                </a:ext>
              </a:extLst>
            </p:cNvPr>
            <p:cNvSpPr/>
            <p:nvPr/>
          </p:nvSpPr>
          <p:spPr>
            <a:xfrm>
              <a:off x="9600437" y="4093368"/>
              <a:ext cx="68821" cy="18862"/>
            </a:xfrm>
            <a:custGeom>
              <a:avLst/>
              <a:gdLst>
                <a:gd name="connsiteX0" fmla="*/ 60222 w 68821"/>
                <a:gd name="connsiteY0" fmla="*/ 1715 h 18862"/>
                <a:gd name="connsiteX1" fmla="*/ 0 w 68821"/>
                <a:gd name="connsiteY1" fmla="*/ 0 h 18862"/>
                <a:gd name="connsiteX2" fmla="*/ 10930 w 68821"/>
                <a:gd name="connsiteY2" fmla="*/ 18860 h 18862"/>
                <a:gd name="connsiteX3" fmla="*/ 61079 w 68821"/>
                <a:gd name="connsiteY3" fmla="*/ 15216 h 18862"/>
                <a:gd name="connsiteX4" fmla="*/ 68795 w 68821"/>
                <a:gd name="connsiteY4" fmla="*/ 9216 h 18862"/>
                <a:gd name="connsiteX5" fmla="*/ 60222 w 68821"/>
                <a:gd name="connsiteY5" fmla="*/ 1715 h 18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821" h="18862">
                  <a:moveTo>
                    <a:pt x="60222" y="1715"/>
                  </a:moveTo>
                  <a:cubicBezTo>
                    <a:pt x="40076" y="857"/>
                    <a:pt x="19931" y="643"/>
                    <a:pt x="0" y="0"/>
                  </a:cubicBezTo>
                  <a:cubicBezTo>
                    <a:pt x="643" y="8144"/>
                    <a:pt x="-2786" y="19074"/>
                    <a:pt x="10930" y="18860"/>
                  </a:cubicBezTo>
                  <a:cubicBezTo>
                    <a:pt x="27647" y="18431"/>
                    <a:pt x="44363" y="16716"/>
                    <a:pt x="61079" y="15216"/>
                  </a:cubicBezTo>
                  <a:cubicBezTo>
                    <a:pt x="64722" y="15002"/>
                    <a:pt x="68580" y="13073"/>
                    <a:pt x="68795" y="9216"/>
                  </a:cubicBezTo>
                  <a:cubicBezTo>
                    <a:pt x="69223" y="3643"/>
                    <a:pt x="64508" y="1929"/>
                    <a:pt x="60222" y="1715"/>
                  </a:cubicBezTo>
                  <a:close/>
                </a:path>
              </a:pathLst>
            </a:custGeom>
            <a:grpFill/>
            <a:ln w="2143" cap="flat">
              <a:noFill/>
              <a:prstDash val="solid"/>
              <a:miter/>
            </a:ln>
          </p:spPr>
          <p:txBody>
            <a:bodyPr rtlCol="0" anchor="ctr"/>
            <a:lstStyle/>
            <a:p>
              <a:endParaRPr lang="en-US"/>
            </a:p>
          </p:txBody>
        </p:sp>
        <p:sp>
          <p:nvSpPr>
            <p:cNvPr id="11" name="Freeform 81">
              <a:extLst>
                <a:ext uri="{FF2B5EF4-FFF2-40B4-BE49-F238E27FC236}">
                  <a16:creationId xmlns:a16="http://schemas.microsoft.com/office/drawing/2014/main" id="{178E88FB-7BF2-0CAF-9F38-C96CC9E03592}"/>
                </a:ext>
              </a:extLst>
            </p:cNvPr>
            <p:cNvSpPr/>
            <p:nvPr/>
          </p:nvSpPr>
          <p:spPr>
            <a:xfrm>
              <a:off x="8862316" y="4093348"/>
              <a:ext cx="48035" cy="17360"/>
            </a:xfrm>
            <a:custGeom>
              <a:avLst/>
              <a:gdLst>
                <a:gd name="connsiteX0" fmla="*/ 8602 w 48035"/>
                <a:gd name="connsiteY0" fmla="*/ 664 h 17360"/>
                <a:gd name="connsiteX1" fmla="*/ 30 w 48035"/>
                <a:gd name="connsiteY1" fmla="*/ 8807 h 17360"/>
                <a:gd name="connsiteX2" fmla="*/ 11388 w 48035"/>
                <a:gd name="connsiteY2" fmla="*/ 17166 h 17360"/>
                <a:gd name="connsiteX3" fmla="*/ 48035 w 48035"/>
                <a:gd name="connsiteY3" fmla="*/ 5379 h 17360"/>
                <a:gd name="connsiteX4" fmla="*/ 8602 w 48035"/>
                <a:gd name="connsiteY4" fmla="*/ 664 h 17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35" h="17360">
                  <a:moveTo>
                    <a:pt x="8602" y="664"/>
                  </a:moveTo>
                  <a:cubicBezTo>
                    <a:pt x="3887" y="664"/>
                    <a:pt x="-399" y="3664"/>
                    <a:pt x="30" y="8807"/>
                  </a:cubicBezTo>
                  <a:cubicBezTo>
                    <a:pt x="673" y="14808"/>
                    <a:pt x="5387" y="18237"/>
                    <a:pt x="11388" y="17166"/>
                  </a:cubicBezTo>
                  <a:cubicBezTo>
                    <a:pt x="22318" y="15023"/>
                    <a:pt x="34320" y="15880"/>
                    <a:pt x="48035" y="5379"/>
                  </a:cubicBezTo>
                  <a:cubicBezTo>
                    <a:pt x="32605" y="-2337"/>
                    <a:pt x="20389" y="449"/>
                    <a:pt x="8602" y="664"/>
                  </a:cubicBezTo>
                  <a:close/>
                </a:path>
              </a:pathLst>
            </a:custGeom>
            <a:grpFill/>
            <a:ln w="2143" cap="flat">
              <a:noFill/>
              <a:prstDash val="solid"/>
              <a:miter/>
            </a:ln>
          </p:spPr>
          <p:txBody>
            <a:bodyPr rtlCol="0" anchor="ctr"/>
            <a:lstStyle/>
            <a:p>
              <a:endParaRPr lang="en-US"/>
            </a:p>
          </p:txBody>
        </p:sp>
      </p:grpSp>
      <p:sp>
        <p:nvSpPr>
          <p:cNvPr id="12" name="TextBox 11">
            <a:extLst>
              <a:ext uri="{FF2B5EF4-FFF2-40B4-BE49-F238E27FC236}">
                <a16:creationId xmlns:a16="http://schemas.microsoft.com/office/drawing/2014/main" id="{A258AFCB-3ABF-C161-3419-10F437108D7D}"/>
              </a:ext>
            </a:extLst>
          </p:cNvPr>
          <p:cNvSpPr txBox="1"/>
          <p:nvPr/>
        </p:nvSpPr>
        <p:spPr>
          <a:xfrm>
            <a:off x="4058040" y="1106750"/>
            <a:ext cx="1414184" cy="941283"/>
          </a:xfrm>
          <a:prstGeom prst="rect">
            <a:avLst/>
          </a:prstGeom>
          <a:noFill/>
        </p:spPr>
        <p:txBody>
          <a:bodyPr wrap="square">
            <a:spAutoFit/>
          </a:bodyPr>
          <a:lstStyle/>
          <a:p>
            <a:pPr algn="ctr">
              <a:lnSpc>
                <a:spcPts val="3340"/>
              </a:lnSpc>
            </a:pPr>
            <a:r>
              <a:rPr lang="en-US" sz="3200" b="1" dirty="0">
                <a:solidFill>
                  <a:schemeClr val="bg1"/>
                </a:solidFill>
              </a:rPr>
              <a:t>Vel gert </a:t>
            </a:r>
            <a:endParaRPr lang="en-US" sz="3200" dirty="0">
              <a:solidFill>
                <a:schemeClr val="bg1"/>
              </a:solidFill>
            </a:endParaRPr>
          </a:p>
        </p:txBody>
      </p:sp>
      <p:sp>
        <p:nvSpPr>
          <p:cNvPr id="16" name="Rectangle 15">
            <a:extLst>
              <a:ext uri="{FF2B5EF4-FFF2-40B4-BE49-F238E27FC236}">
                <a16:creationId xmlns:a16="http://schemas.microsoft.com/office/drawing/2014/main" id="{DC89755C-2C9E-7FDD-B00D-249A30F47679}"/>
              </a:ext>
            </a:extLst>
          </p:cNvPr>
          <p:cNvSpPr/>
          <p:nvPr/>
        </p:nvSpPr>
        <p:spPr>
          <a:xfrm>
            <a:off x="7079783" y="4168857"/>
            <a:ext cx="1847011" cy="1416294"/>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 name="Group 16">
            <a:extLst>
              <a:ext uri="{FF2B5EF4-FFF2-40B4-BE49-F238E27FC236}">
                <a16:creationId xmlns:a16="http://schemas.microsoft.com/office/drawing/2014/main" id="{85137A3C-E01D-6AB8-0A2F-B907428988BD}"/>
              </a:ext>
            </a:extLst>
          </p:cNvPr>
          <p:cNvGrpSpPr/>
          <p:nvPr/>
        </p:nvGrpSpPr>
        <p:grpSpPr>
          <a:xfrm>
            <a:off x="6514149" y="3600310"/>
            <a:ext cx="2584100" cy="1848198"/>
            <a:chOff x="6514149" y="3600310"/>
            <a:chExt cx="2584100" cy="1848198"/>
          </a:xfrm>
        </p:grpSpPr>
        <p:sp>
          <p:nvSpPr>
            <p:cNvPr id="18" name="Graphic 125">
              <a:extLst>
                <a:ext uri="{FF2B5EF4-FFF2-40B4-BE49-F238E27FC236}">
                  <a16:creationId xmlns:a16="http://schemas.microsoft.com/office/drawing/2014/main" id="{5E5B613E-CA8E-164D-6B28-0F760E3305A6}"/>
                </a:ext>
              </a:extLst>
            </p:cNvPr>
            <p:cNvSpPr/>
            <p:nvPr/>
          </p:nvSpPr>
          <p:spPr>
            <a:xfrm>
              <a:off x="7320238" y="3704966"/>
              <a:ext cx="1778011" cy="1222735"/>
            </a:xfrm>
            <a:custGeom>
              <a:avLst/>
              <a:gdLst>
                <a:gd name="connsiteX0" fmla="*/ 1046400 w 1054187"/>
                <a:gd name="connsiteY0" fmla="*/ 159536 h 819883"/>
                <a:gd name="connsiteX1" fmla="*/ 936991 w 1054187"/>
                <a:gd name="connsiteY1" fmla="*/ 394421 h 819883"/>
                <a:gd name="connsiteX2" fmla="*/ 911304 w 1054187"/>
                <a:gd name="connsiteY2" fmla="*/ 390617 h 819883"/>
                <a:gd name="connsiteX3" fmla="*/ 897985 w 1054187"/>
                <a:gd name="connsiteY3" fmla="*/ 342118 h 819883"/>
                <a:gd name="connsiteX4" fmla="*/ 827583 w 1054187"/>
                <a:gd name="connsiteY4" fmla="*/ 371598 h 819883"/>
                <a:gd name="connsiteX5" fmla="*/ 801896 w 1054187"/>
                <a:gd name="connsiteY5" fmla="*/ 379205 h 819883"/>
                <a:gd name="connsiteX6" fmla="*/ 698195 w 1054187"/>
                <a:gd name="connsiteY6" fmla="*/ 441017 h 819883"/>
                <a:gd name="connsiteX7" fmla="*/ 682973 w 1054187"/>
                <a:gd name="connsiteY7" fmla="*/ 426753 h 819883"/>
                <a:gd name="connsiteX8" fmla="*/ 682022 w 1054187"/>
                <a:gd name="connsiteY8" fmla="*/ 423900 h 819883"/>
                <a:gd name="connsiteX9" fmla="*/ 672508 w 1054187"/>
                <a:gd name="connsiteY9" fmla="*/ 408685 h 819883"/>
                <a:gd name="connsiteX10" fmla="*/ 655383 w 1054187"/>
                <a:gd name="connsiteY10" fmla="*/ 403930 h 819883"/>
                <a:gd name="connsiteX11" fmla="*/ 635404 w 1054187"/>
                <a:gd name="connsiteY11" fmla="*/ 425802 h 819883"/>
                <a:gd name="connsiteX12" fmla="*/ 633502 w 1054187"/>
                <a:gd name="connsiteY12" fmla="*/ 429606 h 819883"/>
                <a:gd name="connsiteX13" fmla="*/ 633502 w 1054187"/>
                <a:gd name="connsiteY13" fmla="*/ 429606 h 819883"/>
                <a:gd name="connsiteX14" fmla="*/ 632550 w 1054187"/>
                <a:gd name="connsiteY14" fmla="*/ 433410 h 819883"/>
                <a:gd name="connsiteX15" fmla="*/ 632550 w 1054187"/>
                <a:gd name="connsiteY15" fmla="*/ 434360 h 819883"/>
                <a:gd name="connsiteX16" fmla="*/ 632550 w 1054187"/>
                <a:gd name="connsiteY16" fmla="*/ 437213 h 819883"/>
                <a:gd name="connsiteX17" fmla="*/ 632550 w 1054187"/>
                <a:gd name="connsiteY17" fmla="*/ 438164 h 819883"/>
                <a:gd name="connsiteX18" fmla="*/ 632550 w 1054187"/>
                <a:gd name="connsiteY18" fmla="*/ 442919 h 819883"/>
                <a:gd name="connsiteX19" fmla="*/ 632550 w 1054187"/>
                <a:gd name="connsiteY19" fmla="*/ 454331 h 819883"/>
                <a:gd name="connsiteX20" fmla="*/ 625891 w 1054187"/>
                <a:gd name="connsiteY20" fmla="*/ 484761 h 819883"/>
                <a:gd name="connsiteX21" fmla="*/ 592592 w 1054187"/>
                <a:gd name="connsiteY21" fmla="*/ 490467 h 819883"/>
                <a:gd name="connsiteX22" fmla="*/ 547878 w 1054187"/>
                <a:gd name="connsiteY22" fmla="*/ 515191 h 819883"/>
                <a:gd name="connsiteX23" fmla="*/ 531704 w 1054187"/>
                <a:gd name="connsiteY23" fmla="*/ 538965 h 819883"/>
                <a:gd name="connsiteX24" fmla="*/ 512677 w 1054187"/>
                <a:gd name="connsiteY24" fmla="*/ 550377 h 819883"/>
                <a:gd name="connsiteX25" fmla="*/ 488892 w 1054187"/>
                <a:gd name="connsiteY25" fmla="*/ 540867 h 819883"/>
                <a:gd name="connsiteX26" fmla="*/ 397560 w 1054187"/>
                <a:gd name="connsiteY26" fmla="*/ 545622 h 819883"/>
                <a:gd name="connsiteX27" fmla="*/ 361407 w 1054187"/>
                <a:gd name="connsiteY27" fmla="*/ 629306 h 819883"/>
                <a:gd name="connsiteX28" fmla="*/ 346186 w 1054187"/>
                <a:gd name="connsiteY28" fmla="*/ 654981 h 819883"/>
                <a:gd name="connsiteX29" fmla="*/ 291005 w 1054187"/>
                <a:gd name="connsiteY29" fmla="*/ 691117 h 819883"/>
                <a:gd name="connsiteX30" fmla="*/ 273881 w 1054187"/>
                <a:gd name="connsiteY30" fmla="*/ 673049 h 819883"/>
                <a:gd name="connsiteX31" fmla="*/ 219652 w 1054187"/>
                <a:gd name="connsiteY31" fmla="*/ 720597 h 819883"/>
                <a:gd name="connsiteX32" fmla="*/ 207284 w 1054187"/>
                <a:gd name="connsiteY32" fmla="*/ 747224 h 819883"/>
                <a:gd name="connsiteX33" fmla="*/ 132125 w 1054187"/>
                <a:gd name="connsiteY33" fmla="*/ 791918 h 819883"/>
                <a:gd name="connsiteX34" fmla="*/ 101681 w 1054187"/>
                <a:gd name="connsiteY34" fmla="*/ 811888 h 819883"/>
                <a:gd name="connsiteX35" fmla="*/ 49355 w 1054187"/>
                <a:gd name="connsiteY35" fmla="*/ 788114 h 819883"/>
                <a:gd name="connsiteX36" fmla="*/ 17960 w 1054187"/>
                <a:gd name="connsiteY36" fmla="*/ 676853 h 819883"/>
                <a:gd name="connsiteX37" fmla="*/ 17009 w 1054187"/>
                <a:gd name="connsiteY37" fmla="*/ 674000 h 819883"/>
                <a:gd name="connsiteX38" fmla="*/ 17009 w 1054187"/>
                <a:gd name="connsiteY38" fmla="*/ 674000 h 819883"/>
                <a:gd name="connsiteX39" fmla="*/ 17009 w 1054187"/>
                <a:gd name="connsiteY39" fmla="*/ 671147 h 819883"/>
                <a:gd name="connsiteX40" fmla="*/ 17009 w 1054187"/>
                <a:gd name="connsiteY40" fmla="*/ 671147 h 819883"/>
                <a:gd name="connsiteX41" fmla="*/ 17009 w 1054187"/>
                <a:gd name="connsiteY41" fmla="*/ 668295 h 819883"/>
                <a:gd name="connsiteX42" fmla="*/ 17009 w 1054187"/>
                <a:gd name="connsiteY42" fmla="*/ 668295 h 819883"/>
                <a:gd name="connsiteX43" fmla="*/ 17009 w 1054187"/>
                <a:gd name="connsiteY43" fmla="*/ 666393 h 819883"/>
                <a:gd name="connsiteX44" fmla="*/ 17009 w 1054187"/>
                <a:gd name="connsiteY44" fmla="*/ 666393 h 819883"/>
                <a:gd name="connsiteX45" fmla="*/ 16057 w 1054187"/>
                <a:gd name="connsiteY45" fmla="*/ 661638 h 819883"/>
                <a:gd name="connsiteX46" fmla="*/ 16057 w 1054187"/>
                <a:gd name="connsiteY46" fmla="*/ 661638 h 819883"/>
                <a:gd name="connsiteX47" fmla="*/ 16057 w 1054187"/>
                <a:gd name="connsiteY47" fmla="*/ 659736 h 819883"/>
                <a:gd name="connsiteX48" fmla="*/ 16057 w 1054187"/>
                <a:gd name="connsiteY48" fmla="*/ 659736 h 819883"/>
                <a:gd name="connsiteX49" fmla="*/ 16057 w 1054187"/>
                <a:gd name="connsiteY49" fmla="*/ 656883 h 819883"/>
                <a:gd name="connsiteX50" fmla="*/ 16057 w 1054187"/>
                <a:gd name="connsiteY50" fmla="*/ 656883 h 819883"/>
                <a:gd name="connsiteX51" fmla="*/ 16057 w 1054187"/>
                <a:gd name="connsiteY51" fmla="*/ 654981 h 819883"/>
                <a:gd name="connsiteX52" fmla="*/ 16057 w 1054187"/>
                <a:gd name="connsiteY52" fmla="*/ 654981 h 819883"/>
                <a:gd name="connsiteX53" fmla="*/ 16057 w 1054187"/>
                <a:gd name="connsiteY53" fmla="*/ 650227 h 819883"/>
                <a:gd name="connsiteX54" fmla="*/ 16057 w 1054187"/>
                <a:gd name="connsiteY54" fmla="*/ 650227 h 819883"/>
                <a:gd name="connsiteX55" fmla="*/ 16057 w 1054187"/>
                <a:gd name="connsiteY55" fmla="*/ 647374 h 819883"/>
                <a:gd name="connsiteX56" fmla="*/ 16057 w 1054187"/>
                <a:gd name="connsiteY56" fmla="*/ 645472 h 819883"/>
                <a:gd name="connsiteX57" fmla="*/ 16057 w 1054187"/>
                <a:gd name="connsiteY57" fmla="*/ 645472 h 819883"/>
                <a:gd name="connsiteX58" fmla="*/ 16057 w 1054187"/>
                <a:gd name="connsiteY58" fmla="*/ 643570 h 819883"/>
                <a:gd name="connsiteX59" fmla="*/ 16057 w 1054187"/>
                <a:gd name="connsiteY59" fmla="*/ 643570 h 819883"/>
                <a:gd name="connsiteX60" fmla="*/ 17009 w 1054187"/>
                <a:gd name="connsiteY60" fmla="*/ 616943 h 819883"/>
                <a:gd name="connsiteX61" fmla="*/ 26522 w 1054187"/>
                <a:gd name="connsiteY61" fmla="*/ 555131 h 819883"/>
                <a:gd name="connsiteX62" fmla="*/ 12252 w 1054187"/>
                <a:gd name="connsiteY62" fmla="*/ 511388 h 819883"/>
                <a:gd name="connsiteX63" fmla="*/ 11300 w 1054187"/>
                <a:gd name="connsiteY63" fmla="*/ 458134 h 819883"/>
                <a:gd name="connsiteX64" fmla="*/ 39842 w 1054187"/>
                <a:gd name="connsiteY64" fmla="*/ 440066 h 819883"/>
                <a:gd name="connsiteX65" fmla="*/ 211090 w 1054187"/>
                <a:gd name="connsiteY65" fmla="*/ 367794 h 819883"/>
                <a:gd name="connsiteX66" fmla="*/ 657286 w 1054187"/>
                <a:gd name="connsiteY66" fmla="*/ 174751 h 819883"/>
                <a:gd name="connsiteX67" fmla="*/ 764792 w 1054187"/>
                <a:gd name="connsiteY67" fmla="*/ 134811 h 819883"/>
                <a:gd name="connsiteX68" fmla="*/ 818069 w 1054187"/>
                <a:gd name="connsiteY68" fmla="*/ 118645 h 819883"/>
                <a:gd name="connsiteX69" fmla="*/ 829486 w 1054187"/>
                <a:gd name="connsiteY69" fmla="*/ 89165 h 819883"/>
                <a:gd name="connsiteX70" fmla="*/ 816166 w 1054187"/>
                <a:gd name="connsiteY70" fmla="*/ 28304 h 819883"/>
                <a:gd name="connsiteX71" fmla="*/ 831388 w 1054187"/>
                <a:gd name="connsiteY71" fmla="*/ 727 h 819883"/>
                <a:gd name="connsiteX72" fmla="*/ 942699 w 1054187"/>
                <a:gd name="connsiteY72" fmla="*/ 42569 h 819883"/>
                <a:gd name="connsiteX73" fmla="*/ 942699 w 1054187"/>
                <a:gd name="connsiteY73" fmla="*/ 42569 h 819883"/>
                <a:gd name="connsiteX74" fmla="*/ 945554 w 1054187"/>
                <a:gd name="connsiteY74" fmla="*/ 43520 h 819883"/>
                <a:gd name="connsiteX75" fmla="*/ 945554 w 1054187"/>
                <a:gd name="connsiteY75" fmla="*/ 43520 h 819883"/>
                <a:gd name="connsiteX76" fmla="*/ 948408 w 1054187"/>
                <a:gd name="connsiteY76" fmla="*/ 44470 h 819883"/>
                <a:gd name="connsiteX77" fmla="*/ 948408 w 1054187"/>
                <a:gd name="connsiteY77" fmla="*/ 44470 h 819883"/>
                <a:gd name="connsiteX78" fmla="*/ 951262 w 1054187"/>
                <a:gd name="connsiteY78" fmla="*/ 45421 h 819883"/>
                <a:gd name="connsiteX79" fmla="*/ 951262 w 1054187"/>
                <a:gd name="connsiteY79" fmla="*/ 45421 h 819883"/>
                <a:gd name="connsiteX80" fmla="*/ 954116 w 1054187"/>
                <a:gd name="connsiteY80" fmla="*/ 46372 h 819883"/>
                <a:gd name="connsiteX81" fmla="*/ 954116 w 1054187"/>
                <a:gd name="connsiteY81" fmla="*/ 46372 h 819883"/>
                <a:gd name="connsiteX82" fmla="*/ 956970 w 1054187"/>
                <a:gd name="connsiteY82" fmla="*/ 47323 h 819883"/>
                <a:gd name="connsiteX83" fmla="*/ 956970 w 1054187"/>
                <a:gd name="connsiteY83" fmla="*/ 47323 h 819883"/>
                <a:gd name="connsiteX84" fmla="*/ 980755 w 1054187"/>
                <a:gd name="connsiteY84" fmla="*/ 56833 h 819883"/>
                <a:gd name="connsiteX85" fmla="*/ 983609 w 1054187"/>
                <a:gd name="connsiteY85" fmla="*/ 57784 h 819883"/>
                <a:gd name="connsiteX86" fmla="*/ 983609 w 1054187"/>
                <a:gd name="connsiteY86" fmla="*/ 57784 h 819883"/>
                <a:gd name="connsiteX87" fmla="*/ 986463 w 1054187"/>
                <a:gd name="connsiteY87" fmla="*/ 58735 h 819883"/>
                <a:gd name="connsiteX88" fmla="*/ 986463 w 1054187"/>
                <a:gd name="connsiteY88" fmla="*/ 58735 h 819883"/>
                <a:gd name="connsiteX89" fmla="*/ 989317 w 1054187"/>
                <a:gd name="connsiteY89" fmla="*/ 59686 h 819883"/>
                <a:gd name="connsiteX90" fmla="*/ 989317 w 1054187"/>
                <a:gd name="connsiteY90" fmla="*/ 59686 h 819883"/>
                <a:gd name="connsiteX91" fmla="*/ 992171 w 1054187"/>
                <a:gd name="connsiteY91" fmla="*/ 60637 h 819883"/>
                <a:gd name="connsiteX92" fmla="*/ 992171 w 1054187"/>
                <a:gd name="connsiteY92" fmla="*/ 60637 h 819883"/>
                <a:gd name="connsiteX93" fmla="*/ 995025 w 1054187"/>
                <a:gd name="connsiteY93" fmla="*/ 61588 h 819883"/>
                <a:gd name="connsiteX94" fmla="*/ 995025 w 1054187"/>
                <a:gd name="connsiteY94" fmla="*/ 61588 h 819883"/>
                <a:gd name="connsiteX95" fmla="*/ 1005490 w 1054187"/>
                <a:gd name="connsiteY95" fmla="*/ 66342 h 819883"/>
                <a:gd name="connsiteX96" fmla="*/ 1005490 w 1054187"/>
                <a:gd name="connsiteY96" fmla="*/ 66342 h 819883"/>
                <a:gd name="connsiteX97" fmla="*/ 1007393 w 1054187"/>
                <a:gd name="connsiteY97" fmla="*/ 66342 h 819883"/>
                <a:gd name="connsiteX98" fmla="*/ 1007393 w 1054187"/>
                <a:gd name="connsiteY98" fmla="*/ 66342 h 819883"/>
                <a:gd name="connsiteX99" fmla="*/ 1009296 w 1054187"/>
                <a:gd name="connsiteY99" fmla="*/ 66342 h 819883"/>
                <a:gd name="connsiteX100" fmla="*/ 1009296 w 1054187"/>
                <a:gd name="connsiteY100" fmla="*/ 66342 h 819883"/>
                <a:gd name="connsiteX101" fmla="*/ 1011199 w 1054187"/>
                <a:gd name="connsiteY101" fmla="*/ 66342 h 819883"/>
                <a:gd name="connsiteX102" fmla="*/ 1011199 w 1054187"/>
                <a:gd name="connsiteY102" fmla="*/ 66342 h 819883"/>
                <a:gd name="connsiteX103" fmla="*/ 1012150 w 1054187"/>
                <a:gd name="connsiteY103" fmla="*/ 66342 h 819883"/>
                <a:gd name="connsiteX104" fmla="*/ 1012150 w 1054187"/>
                <a:gd name="connsiteY104" fmla="*/ 66342 h 819883"/>
                <a:gd name="connsiteX105" fmla="*/ 1013101 w 1054187"/>
                <a:gd name="connsiteY105" fmla="*/ 66342 h 819883"/>
                <a:gd name="connsiteX106" fmla="*/ 1014053 w 1054187"/>
                <a:gd name="connsiteY106" fmla="*/ 66342 h 819883"/>
                <a:gd name="connsiteX107" fmla="*/ 1015004 w 1054187"/>
                <a:gd name="connsiteY107" fmla="*/ 66342 h 819883"/>
                <a:gd name="connsiteX108" fmla="*/ 1015956 w 1054187"/>
                <a:gd name="connsiteY108" fmla="*/ 66342 h 819883"/>
                <a:gd name="connsiteX109" fmla="*/ 1015956 w 1054187"/>
                <a:gd name="connsiteY109" fmla="*/ 66342 h 819883"/>
                <a:gd name="connsiteX110" fmla="*/ 1016907 w 1054187"/>
                <a:gd name="connsiteY110" fmla="*/ 66342 h 819883"/>
                <a:gd name="connsiteX111" fmla="*/ 1016907 w 1054187"/>
                <a:gd name="connsiteY111" fmla="*/ 66342 h 819883"/>
                <a:gd name="connsiteX112" fmla="*/ 1017858 w 1054187"/>
                <a:gd name="connsiteY112" fmla="*/ 66342 h 819883"/>
                <a:gd name="connsiteX113" fmla="*/ 1017858 w 1054187"/>
                <a:gd name="connsiteY113" fmla="*/ 66342 h 819883"/>
                <a:gd name="connsiteX114" fmla="*/ 1018810 w 1054187"/>
                <a:gd name="connsiteY114" fmla="*/ 66342 h 819883"/>
                <a:gd name="connsiteX115" fmla="*/ 1018810 w 1054187"/>
                <a:gd name="connsiteY115" fmla="*/ 66342 h 819883"/>
                <a:gd name="connsiteX116" fmla="*/ 1020713 w 1054187"/>
                <a:gd name="connsiteY116" fmla="*/ 66342 h 819883"/>
                <a:gd name="connsiteX117" fmla="*/ 1041643 w 1054187"/>
                <a:gd name="connsiteY117" fmla="*/ 147173 h 819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1054187" h="819883">
                  <a:moveTo>
                    <a:pt x="1046400" y="159536"/>
                  </a:moveTo>
                  <a:cubicBezTo>
                    <a:pt x="1010247" y="228955"/>
                    <a:pt x="940797" y="387764"/>
                    <a:pt x="936991" y="394421"/>
                  </a:cubicBezTo>
                  <a:cubicBezTo>
                    <a:pt x="924623" y="414391"/>
                    <a:pt x="920818" y="413440"/>
                    <a:pt x="911304" y="390617"/>
                  </a:cubicBezTo>
                  <a:cubicBezTo>
                    <a:pt x="906547" y="379205"/>
                    <a:pt x="899887" y="354481"/>
                    <a:pt x="897985" y="342118"/>
                  </a:cubicBezTo>
                  <a:cubicBezTo>
                    <a:pt x="897033" y="334511"/>
                    <a:pt x="858978" y="373500"/>
                    <a:pt x="827583" y="371598"/>
                  </a:cubicBezTo>
                  <a:cubicBezTo>
                    <a:pt x="824729" y="371598"/>
                    <a:pt x="802847" y="376353"/>
                    <a:pt x="801896" y="379205"/>
                  </a:cubicBezTo>
                  <a:cubicBezTo>
                    <a:pt x="786674" y="407734"/>
                    <a:pt x="709612" y="434360"/>
                    <a:pt x="698195" y="441017"/>
                  </a:cubicBezTo>
                  <a:cubicBezTo>
                    <a:pt x="688682" y="445772"/>
                    <a:pt x="688682" y="441017"/>
                    <a:pt x="682973" y="426753"/>
                  </a:cubicBezTo>
                  <a:cubicBezTo>
                    <a:pt x="682973" y="426753"/>
                    <a:pt x="682973" y="424851"/>
                    <a:pt x="682022" y="423900"/>
                  </a:cubicBezTo>
                  <a:cubicBezTo>
                    <a:pt x="679168" y="418194"/>
                    <a:pt x="676314" y="412489"/>
                    <a:pt x="672508" y="408685"/>
                  </a:cubicBezTo>
                  <a:cubicBezTo>
                    <a:pt x="667751" y="403930"/>
                    <a:pt x="662994" y="402028"/>
                    <a:pt x="655383" y="403930"/>
                  </a:cubicBezTo>
                  <a:cubicBezTo>
                    <a:pt x="647772" y="405832"/>
                    <a:pt x="640161" y="414391"/>
                    <a:pt x="635404" y="425802"/>
                  </a:cubicBezTo>
                  <a:cubicBezTo>
                    <a:pt x="635404" y="426753"/>
                    <a:pt x="634453" y="428655"/>
                    <a:pt x="633502" y="429606"/>
                  </a:cubicBezTo>
                  <a:cubicBezTo>
                    <a:pt x="633502" y="429606"/>
                    <a:pt x="633502" y="429606"/>
                    <a:pt x="633502" y="429606"/>
                  </a:cubicBezTo>
                  <a:cubicBezTo>
                    <a:pt x="633502" y="430557"/>
                    <a:pt x="633502" y="431508"/>
                    <a:pt x="632550" y="433410"/>
                  </a:cubicBezTo>
                  <a:cubicBezTo>
                    <a:pt x="632550" y="433410"/>
                    <a:pt x="632550" y="433410"/>
                    <a:pt x="632550" y="434360"/>
                  </a:cubicBezTo>
                  <a:cubicBezTo>
                    <a:pt x="632550" y="435311"/>
                    <a:pt x="632550" y="436263"/>
                    <a:pt x="632550" y="437213"/>
                  </a:cubicBezTo>
                  <a:cubicBezTo>
                    <a:pt x="632550" y="437213"/>
                    <a:pt x="632550" y="437213"/>
                    <a:pt x="632550" y="438164"/>
                  </a:cubicBezTo>
                  <a:cubicBezTo>
                    <a:pt x="632550" y="440066"/>
                    <a:pt x="632550" y="441017"/>
                    <a:pt x="632550" y="442919"/>
                  </a:cubicBezTo>
                  <a:cubicBezTo>
                    <a:pt x="632550" y="446723"/>
                    <a:pt x="632550" y="450527"/>
                    <a:pt x="632550" y="454331"/>
                  </a:cubicBezTo>
                  <a:cubicBezTo>
                    <a:pt x="630648" y="464791"/>
                    <a:pt x="637307" y="479055"/>
                    <a:pt x="625891" y="484761"/>
                  </a:cubicBezTo>
                  <a:cubicBezTo>
                    <a:pt x="614474" y="490467"/>
                    <a:pt x="605912" y="499025"/>
                    <a:pt x="592592" y="490467"/>
                  </a:cubicBezTo>
                  <a:cubicBezTo>
                    <a:pt x="570711" y="477153"/>
                    <a:pt x="555489" y="484761"/>
                    <a:pt x="547878" y="515191"/>
                  </a:cubicBezTo>
                  <a:cubicBezTo>
                    <a:pt x="545024" y="527554"/>
                    <a:pt x="541218" y="535161"/>
                    <a:pt x="531704" y="538965"/>
                  </a:cubicBezTo>
                  <a:cubicBezTo>
                    <a:pt x="525045" y="541818"/>
                    <a:pt x="518385" y="546573"/>
                    <a:pt x="512677" y="550377"/>
                  </a:cubicBezTo>
                  <a:cubicBezTo>
                    <a:pt x="504114" y="555131"/>
                    <a:pt x="496503" y="547524"/>
                    <a:pt x="488892" y="540867"/>
                  </a:cubicBezTo>
                  <a:cubicBezTo>
                    <a:pt x="457497" y="514240"/>
                    <a:pt x="427053" y="522799"/>
                    <a:pt x="397560" y="545622"/>
                  </a:cubicBezTo>
                  <a:cubicBezTo>
                    <a:pt x="376629" y="562739"/>
                    <a:pt x="363310" y="595071"/>
                    <a:pt x="361407" y="629306"/>
                  </a:cubicBezTo>
                  <a:cubicBezTo>
                    <a:pt x="361407" y="643570"/>
                    <a:pt x="357602" y="645472"/>
                    <a:pt x="346186" y="654981"/>
                  </a:cubicBezTo>
                  <a:cubicBezTo>
                    <a:pt x="329061" y="665442"/>
                    <a:pt x="306228" y="684461"/>
                    <a:pt x="291005" y="691117"/>
                  </a:cubicBezTo>
                  <a:cubicBezTo>
                    <a:pt x="281492" y="694921"/>
                    <a:pt x="284346" y="679706"/>
                    <a:pt x="273881" y="673049"/>
                  </a:cubicBezTo>
                  <a:cubicBezTo>
                    <a:pt x="250096" y="657834"/>
                    <a:pt x="220604" y="684461"/>
                    <a:pt x="219652" y="720597"/>
                  </a:cubicBezTo>
                  <a:cubicBezTo>
                    <a:pt x="219652" y="733910"/>
                    <a:pt x="215847" y="740567"/>
                    <a:pt x="207284" y="747224"/>
                  </a:cubicBezTo>
                  <a:cubicBezTo>
                    <a:pt x="183500" y="767193"/>
                    <a:pt x="155910" y="773850"/>
                    <a:pt x="132125" y="791918"/>
                  </a:cubicBezTo>
                  <a:cubicBezTo>
                    <a:pt x="122612" y="799526"/>
                    <a:pt x="112146" y="804280"/>
                    <a:pt x="101681" y="811888"/>
                  </a:cubicBezTo>
                  <a:cubicBezTo>
                    <a:pt x="79800" y="828054"/>
                    <a:pt x="60772" y="819496"/>
                    <a:pt x="49355" y="788114"/>
                  </a:cubicBezTo>
                  <a:cubicBezTo>
                    <a:pt x="36036" y="752929"/>
                    <a:pt x="31279" y="712989"/>
                    <a:pt x="17960" y="676853"/>
                  </a:cubicBezTo>
                  <a:cubicBezTo>
                    <a:pt x="17960" y="675902"/>
                    <a:pt x="17960" y="674951"/>
                    <a:pt x="17009" y="674000"/>
                  </a:cubicBezTo>
                  <a:cubicBezTo>
                    <a:pt x="17009" y="674000"/>
                    <a:pt x="17009" y="674000"/>
                    <a:pt x="17009" y="674000"/>
                  </a:cubicBezTo>
                  <a:cubicBezTo>
                    <a:pt x="17009" y="674000"/>
                    <a:pt x="17009" y="672098"/>
                    <a:pt x="17009" y="671147"/>
                  </a:cubicBezTo>
                  <a:cubicBezTo>
                    <a:pt x="17009" y="671147"/>
                    <a:pt x="17009" y="671147"/>
                    <a:pt x="17009" y="671147"/>
                  </a:cubicBezTo>
                  <a:cubicBezTo>
                    <a:pt x="17009" y="671147"/>
                    <a:pt x="17009" y="669246"/>
                    <a:pt x="17009" y="668295"/>
                  </a:cubicBezTo>
                  <a:cubicBezTo>
                    <a:pt x="17009" y="668295"/>
                    <a:pt x="17009" y="668295"/>
                    <a:pt x="17009" y="668295"/>
                  </a:cubicBezTo>
                  <a:cubicBezTo>
                    <a:pt x="17009" y="668295"/>
                    <a:pt x="17009" y="666393"/>
                    <a:pt x="17009" y="666393"/>
                  </a:cubicBezTo>
                  <a:cubicBezTo>
                    <a:pt x="17009" y="666393"/>
                    <a:pt x="17009" y="666393"/>
                    <a:pt x="17009" y="666393"/>
                  </a:cubicBezTo>
                  <a:cubicBezTo>
                    <a:pt x="17009" y="664491"/>
                    <a:pt x="17009" y="662589"/>
                    <a:pt x="16057" y="661638"/>
                  </a:cubicBezTo>
                  <a:cubicBezTo>
                    <a:pt x="16057" y="661638"/>
                    <a:pt x="16057" y="661638"/>
                    <a:pt x="16057" y="661638"/>
                  </a:cubicBezTo>
                  <a:cubicBezTo>
                    <a:pt x="16057" y="661638"/>
                    <a:pt x="16057" y="660687"/>
                    <a:pt x="16057" y="659736"/>
                  </a:cubicBezTo>
                  <a:lnTo>
                    <a:pt x="16057" y="659736"/>
                  </a:lnTo>
                  <a:cubicBezTo>
                    <a:pt x="16057" y="659736"/>
                    <a:pt x="16057" y="657834"/>
                    <a:pt x="16057" y="656883"/>
                  </a:cubicBezTo>
                  <a:lnTo>
                    <a:pt x="16057" y="656883"/>
                  </a:lnTo>
                  <a:cubicBezTo>
                    <a:pt x="16057" y="656883"/>
                    <a:pt x="16057" y="654981"/>
                    <a:pt x="16057" y="654981"/>
                  </a:cubicBezTo>
                  <a:lnTo>
                    <a:pt x="16057" y="654981"/>
                  </a:lnTo>
                  <a:cubicBezTo>
                    <a:pt x="16057" y="653079"/>
                    <a:pt x="16057" y="652128"/>
                    <a:pt x="16057" y="650227"/>
                  </a:cubicBezTo>
                  <a:lnTo>
                    <a:pt x="16057" y="650227"/>
                  </a:lnTo>
                  <a:cubicBezTo>
                    <a:pt x="16057" y="649276"/>
                    <a:pt x="16057" y="648325"/>
                    <a:pt x="16057" y="647374"/>
                  </a:cubicBezTo>
                  <a:lnTo>
                    <a:pt x="16057" y="645472"/>
                  </a:lnTo>
                  <a:lnTo>
                    <a:pt x="16057" y="645472"/>
                  </a:lnTo>
                  <a:lnTo>
                    <a:pt x="16057" y="643570"/>
                  </a:lnTo>
                  <a:lnTo>
                    <a:pt x="16057" y="643570"/>
                  </a:lnTo>
                  <a:cubicBezTo>
                    <a:pt x="16057" y="636913"/>
                    <a:pt x="16057" y="628355"/>
                    <a:pt x="17009" y="616943"/>
                  </a:cubicBezTo>
                  <a:cubicBezTo>
                    <a:pt x="19863" y="598875"/>
                    <a:pt x="23668" y="568445"/>
                    <a:pt x="26522" y="555131"/>
                  </a:cubicBezTo>
                  <a:cubicBezTo>
                    <a:pt x="30328" y="535161"/>
                    <a:pt x="24620" y="521848"/>
                    <a:pt x="12252" y="511388"/>
                  </a:cubicBezTo>
                  <a:cubicBezTo>
                    <a:pt x="-3922" y="497123"/>
                    <a:pt x="-3922" y="475251"/>
                    <a:pt x="11300" y="458134"/>
                  </a:cubicBezTo>
                  <a:cubicBezTo>
                    <a:pt x="19863" y="448625"/>
                    <a:pt x="30328" y="444821"/>
                    <a:pt x="39842" y="440066"/>
                  </a:cubicBezTo>
                  <a:cubicBezTo>
                    <a:pt x="96924" y="417243"/>
                    <a:pt x="153056" y="388715"/>
                    <a:pt x="211090" y="367794"/>
                  </a:cubicBezTo>
                  <a:cubicBezTo>
                    <a:pt x="245339" y="355432"/>
                    <a:pt x="643967" y="179506"/>
                    <a:pt x="657286" y="174751"/>
                  </a:cubicBezTo>
                  <a:cubicBezTo>
                    <a:pt x="693439" y="162389"/>
                    <a:pt x="728639" y="145271"/>
                    <a:pt x="764792" y="134811"/>
                  </a:cubicBezTo>
                  <a:cubicBezTo>
                    <a:pt x="782868" y="130056"/>
                    <a:pt x="799993" y="123399"/>
                    <a:pt x="818069" y="118645"/>
                  </a:cubicBezTo>
                  <a:cubicBezTo>
                    <a:pt x="832340" y="114841"/>
                    <a:pt x="834242" y="107233"/>
                    <a:pt x="829486" y="89165"/>
                  </a:cubicBezTo>
                  <a:cubicBezTo>
                    <a:pt x="823777" y="69195"/>
                    <a:pt x="819972" y="49225"/>
                    <a:pt x="816166" y="28304"/>
                  </a:cubicBezTo>
                  <a:cubicBezTo>
                    <a:pt x="813312" y="8334"/>
                    <a:pt x="817118" y="-3077"/>
                    <a:pt x="831388" y="727"/>
                  </a:cubicBezTo>
                  <a:cubicBezTo>
                    <a:pt x="849465" y="5482"/>
                    <a:pt x="897033" y="24501"/>
                    <a:pt x="942699" y="42569"/>
                  </a:cubicBezTo>
                  <a:lnTo>
                    <a:pt x="942699" y="42569"/>
                  </a:lnTo>
                  <a:cubicBezTo>
                    <a:pt x="942699" y="42569"/>
                    <a:pt x="944602" y="42569"/>
                    <a:pt x="945554" y="43520"/>
                  </a:cubicBezTo>
                  <a:cubicBezTo>
                    <a:pt x="945554" y="43520"/>
                    <a:pt x="945554" y="43520"/>
                    <a:pt x="945554" y="43520"/>
                  </a:cubicBezTo>
                  <a:cubicBezTo>
                    <a:pt x="945554" y="43520"/>
                    <a:pt x="947456" y="43520"/>
                    <a:pt x="948408" y="44470"/>
                  </a:cubicBezTo>
                  <a:cubicBezTo>
                    <a:pt x="948408" y="44470"/>
                    <a:pt x="948408" y="44470"/>
                    <a:pt x="948408" y="44470"/>
                  </a:cubicBezTo>
                  <a:cubicBezTo>
                    <a:pt x="949359" y="44470"/>
                    <a:pt x="950311" y="44470"/>
                    <a:pt x="951262" y="45421"/>
                  </a:cubicBezTo>
                  <a:cubicBezTo>
                    <a:pt x="951262" y="45421"/>
                    <a:pt x="951262" y="45421"/>
                    <a:pt x="951262" y="45421"/>
                  </a:cubicBezTo>
                  <a:cubicBezTo>
                    <a:pt x="952213" y="45421"/>
                    <a:pt x="953165" y="45421"/>
                    <a:pt x="954116" y="46372"/>
                  </a:cubicBezTo>
                  <a:cubicBezTo>
                    <a:pt x="954116" y="46372"/>
                    <a:pt x="954116" y="46372"/>
                    <a:pt x="954116" y="46372"/>
                  </a:cubicBezTo>
                  <a:cubicBezTo>
                    <a:pt x="955068" y="46372"/>
                    <a:pt x="956019" y="46372"/>
                    <a:pt x="956970" y="47323"/>
                  </a:cubicBezTo>
                  <a:cubicBezTo>
                    <a:pt x="956970" y="47323"/>
                    <a:pt x="956970" y="47323"/>
                    <a:pt x="956970" y="47323"/>
                  </a:cubicBezTo>
                  <a:cubicBezTo>
                    <a:pt x="965532" y="51127"/>
                    <a:pt x="973144" y="53980"/>
                    <a:pt x="980755" y="56833"/>
                  </a:cubicBezTo>
                  <a:cubicBezTo>
                    <a:pt x="980755" y="56833"/>
                    <a:pt x="982657" y="56833"/>
                    <a:pt x="983609" y="57784"/>
                  </a:cubicBezTo>
                  <a:cubicBezTo>
                    <a:pt x="983609" y="57784"/>
                    <a:pt x="983609" y="57784"/>
                    <a:pt x="983609" y="57784"/>
                  </a:cubicBezTo>
                  <a:cubicBezTo>
                    <a:pt x="983609" y="57784"/>
                    <a:pt x="985511" y="57784"/>
                    <a:pt x="986463" y="58735"/>
                  </a:cubicBezTo>
                  <a:cubicBezTo>
                    <a:pt x="986463" y="58735"/>
                    <a:pt x="986463" y="58735"/>
                    <a:pt x="986463" y="58735"/>
                  </a:cubicBezTo>
                  <a:cubicBezTo>
                    <a:pt x="986463" y="58735"/>
                    <a:pt x="988366" y="58735"/>
                    <a:pt x="989317" y="59686"/>
                  </a:cubicBezTo>
                  <a:cubicBezTo>
                    <a:pt x="989317" y="59686"/>
                    <a:pt x="989317" y="59686"/>
                    <a:pt x="989317" y="59686"/>
                  </a:cubicBezTo>
                  <a:cubicBezTo>
                    <a:pt x="989317" y="59686"/>
                    <a:pt x="991220" y="59686"/>
                    <a:pt x="992171" y="60637"/>
                  </a:cubicBezTo>
                  <a:cubicBezTo>
                    <a:pt x="992171" y="60637"/>
                    <a:pt x="992171" y="60637"/>
                    <a:pt x="992171" y="60637"/>
                  </a:cubicBezTo>
                  <a:cubicBezTo>
                    <a:pt x="992171" y="60637"/>
                    <a:pt x="994074" y="60637"/>
                    <a:pt x="995025" y="61588"/>
                  </a:cubicBezTo>
                  <a:cubicBezTo>
                    <a:pt x="995025" y="61588"/>
                    <a:pt x="995025" y="61588"/>
                    <a:pt x="995025" y="61588"/>
                  </a:cubicBezTo>
                  <a:cubicBezTo>
                    <a:pt x="998831" y="63489"/>
                    <a:pt x="1001685" y="64441"/>
                    <a:pt x="1005490" y="66342"/>
                  </a:cubicBezTo>
                  <a:cubicBezTo>
                    <a:pt x="1005490" y="66342"/>
                    <a:pt x="1005490" y="66342"/>
                    <a:pt x="1005490" y="66342"/>
                  </a:cubicBezTo>
                  <a:cubicBezTo>
                    <a:pt x="1005490" y="66342"/>
                    <a:pt x="1006442" y="66342"/>
                    <a:pt x="1007393" y="66342"/>
                  </a:cubicBezTo>
                  <a:cubicBezTo>
                    <a:pt x="1007393" y="66342"/>
                    <a:pt x="1007393" y="66342"/>
                    <a:pt x="1007393" y="66342"/>
                  </a:cubicBezTo>
                  <a:cubicBezTo>
                    <a:pt x="1007393" y="66342"/>
                    <a:pt x="1008345" y="66342"/>
                    <a:pt x="1009296" y="66342"/>
                  </a:cubicBezTo>
                  <a:cubicBezTo>
                    <a:pt x="1009296" y="66342"/>
                    <a:pt x="1009296" y="66342"/>
                    <a:pt x="1009296" y="66342"/>
                  </a:cubicBezTo>
                  <a:cubicBezTo>
                    <a:pt x="1009296" y="66342"/>
                    <a:pt x="1009296" y="66342"/>
                    <a:pt x="1011199" y="66342"/>
                  </a:cubicBezTo>
                  <a:cubicBezTo>
                    <a:pt x="1011199" y="66342"/>
                    <a:pt x="1011199" y="66342"/>
                    <a:pt x="1011199" y="66342"/>
                  </a:cubicBezTo>
                  <a:cubicBezTo>
                    <a:pt x="1011199" y="66342"/>
                    <a:pt x="1011199" y="66342"/>
                    <a:pt x="1012150" y="66342"/>
                  </a:cubicBezTo>
                  <a:cubicBezTo>
                    <a:pt x="1012150" y="66342"/>
                    <a:pt x="1012150" y="66342"/>
                    <a:pt x="1012150" y="66342"/>
                  </a:cubicBezTo>
                  <a:cubicBezTo>
                    <a:pt x="1012150" y="66342"/>
                    <a:pt x="1012150" y="66342"/>
                    <a:pt x="1013101" y="66342"/>
                  </a:cubicBezTo>
                  <a:cubicBezTo>
                    <a:pt x="1013101" y="66342"/>
                    <a:pt x="1013101" y="66342"/>
                    <a:pt x="1014053" y="66342"/>
                  </a:cubicBezTo>
                  <a:cubicBezTo>
                    <a:pt x="1014053" y="66342"/>
                    <a:pt x="1014053" y="66342"/>
                    <a:pt x="1015004" y="66342"/>
                  </a:cubicBezTo>
                  <a:cubicBezTo>
                    <a:pt x="1015004" y="66342"/>
                    <a:pt x="1015004" y="66342"/>
                    <a:pt x="1015956" y="66342"/>
                  </a:cubicBezTo>
                  <a:cubicBezTo>
                    <a:pt x="1015956" y="66342"/>
                    <a:pt x="1015956" y="66342"/>
                    <a:pt x="1015956" y="66342"/>
                  </a:cubicBezTo>
                  <a:cubicBezTo>
                    <a:pt x="1015956" y="66342"/>
                    <a:pt x="1015956" y="66342"/>
                    <a:pt x="1016907" y="66342"/>
                  </a:cubicBezTo>
                  <a:cubicBezTo>
                    <a:pt x="1016907" y="66342"/>
                    <a:pt x="1016907" y="66342"/>
                    <a:pt x="1016907" y="66342"/>
                  </a:cubicBezTo>
                  <a:cubicBezTo>
                    <a:pt x="1016907" y="66342"/>
                    <a:pt x="1016907" y="66342"/>
                    <a:pt x="1017858" y="66342"/>
                  </a:cubicBezTo>
                  <a:cubicBezTo>
                    <a:pt x="1017858" y="66342"/>
                    <a:pt x="1017858" y="66342"/>
                    <a:pt x="1017858" y="66342"/>
                  </a:cubicBezTo>
                  <a:cubicBezTo>
                    <a:pt x="1017858" y="66342"/>
                    <a:pt x="1017858" y="66342"/>
                    <a:pt x="1018810" y="66342"/>
                  </a:cubicBezTo>
                  <a:cubicBezTo>
                    <a:pt x="1018810" y="66342"/>
                    <a:pt x="1018810" y="66342"/>
                    <a:pt x="1018810" y="66342"/>
                  </a:cubicBezTo>
                  <a:cubicBezTo>
                    <a:pt x="1018810" y="66342"/>
                    <a:pt x="1019761" y="66342"/>
                    <a:pt x="1020713" y="66342"/>
                  </a:cubicBezTo>
                  <a:cubicBezTo>
                    <a:pt x="1048303" y="78705"/>
                    <a:pt x="1068282" y="97724"/>
                    <a:pt x="1041643" y="147173"/>
                  </a:cubicBezTo>
                  <a:close/>
                </a:path>
              </a:pathLst>
            </a:custGeom>
            <a:solidFill>
              <a:srgbClr val="EC7C69"/>
            </a:solidFill>
            <a:ln w="9508" cap="flat">
              <a:noFill/>
              <a:prstDash val="solid"/>
              <a:miter/>
            </a:ln>
          </p:spPr>
          <p:txBody>
            <a:bodyPr rtlCol="0" anchor="ctr"/>
            <a:lstStyle/>
            <a:p>
              <a:endParaRPr lang="en-US"/>
            </a:p>
          </p:txBody>
        </p:sp>
        <p:grpSp>
          <p:nvGrpSpPr>
            <p:cNvPr id="19" name="Graphic 4">
              <a:extLst>
                <a:ext uri="{FF2B5EF4-FFF2-40B4-BE49-F238E27FC236}">
                  <a16:creationId xmlns:a16="http://schemas.microsoft.com/office/drawing/2014/main" id="{7AF3413D-DED8-2F04-B3CE-63CBA7F01A16}"/>
                </a:ext>
              </a:extLst>
            </p:cNvPr>
            <p:cNvGrpSpPr/>
            <p:nvPr/>
          </p:nvGrpSpPr>
          <p:grpSpPr>
            <a:xfrm>
              <a:off x="6514149" y="3600310"/>
              <a:ext cx="2540597" cy="1848198"/>
              <a:chOff x="7451356" y="3368393"/>
              <a:chExt cx="2245760" cy="1336865"/>
            </a:xfrm>
            <a:solidFill>
              <a:srgbClr val="414141"/>
            </a:solidFill>
          </p:grpSpPr>
          <p:sp>
            <p:nvSpPr>
              <p:cNvPr id="21" name="Freeform 1023">
                <a:extLst>
                  <a:ext uri="{FF2B5EF4-FFF2-40B4-BE49-F238E27FC236}">
                    <a16:creationId xmlns:a16="http://schemas.microsoft.com/office/drawing/2014/main" id="{304D77C5-BA6B-6881-851D-35876E0C2645}"/>
                  </a:ext>
                </a:extLst>
              </p:cNvPr>
              <p:cNvSpPr/>
              <p:nvPr/>
            </p:nvSpPr>
            <p:spPr>
              <a:xfrm>
                <a:off x="8281896" y="4112092"/>
                <a:ext cx="541" cy="1985"/>
              </a:xfrm>
              <a:custGeom>
                <a:avLst/>
                <a:gdLst>
                  <a:gd name="connsiteX0" fmla="*/ 542 w 541"/>
                  <a:gd name="connsiteY0" fmla="*/ 1985 h 1985"/>
                  <a:gd name="connsiteX1" fmla="*/ 0 w 541"/>
                  <a:gd name="connsiteY1" fmla="*/ 0 h 1985"/>
                  <a:gd name="connsiteX2" fmla="*/ 542 w 541"/>
                  <a:gd name="connsiteY2" fmla="*/ 1985 h 1985"/>
                </a:gdLst>
                <a:ahLst/>
                <a:cxnLst>
                  <a:cxn ang="0">
                    <a:pos x="connsiteX0" y="connsiteY0"/>
                  </a:cxn>
                  <a:cxn ang="0">
                    <a:pos x="connsiteX1" y="connsiteY1"/>
                  </a:cxn>
                  <a:cxn ang="0">
                    <a:pos x="connsiteX2" y="connsiteY2"/>
                  </a:cxn>
                </a:cxnLst>
                <a:rect l="l" t="t" r="r" b="b"/>
                <a:pathLst>
                  <a:path w="541" h="1985">
                    <a:moveTo>
                      <a:pt x="542" y="1985"/>
                    </a:moveTo>
                    <a:cubicBezTo>
                      <a:pt x="361" y="1263"/>
                      <a:pt x="181" y="722"/>
                      <a:pt x="0" y="0"/>
                    </a:cubicBezTo>
                    <a:cubicBezTo>
                      <a:pt x="0" y="542"/>
                      <a:pt x="181" y="1263"/>
                      <a:pt x="542" y="1985"/>
                    </a:cubicBezTo>
                    <a:close/>
                  </a:path>
                </a:pathLst>
              </a:custGeom>
              <a:grpFill/>
              <a:ln w="1804" cap="flat">
                <a:solidFill>
                  <a:srgbClr val="414141"/>
                </a:solidFill>
                <a:prstDash val="solid"/>
                <a:miter/>
              </a:ln>
            </p:spPr>
            <p:txBody>
              <a:bodyPr rtlCol="0" anchor="ctr"/>
              <a:lstStyle/>
              <a:p>
                <a:endParaRPr lang="en-US"/>
              </a:p>
            </p:txBody>
          </p:sp>
          <p:sp>
            <p:nvSpPr>
              <p:cNvPr id="22" name="Freeform 1024">
                <a:extLst>
                  <a:ext uri="{FF2B5EF4-FFF2-40B4-BE49-F238E27FC236}">
                    <a16:creationId xmlns:a16="http://schemas.microsoft.com/office/drawing/2014/main" id="{E23D2CA1-CB7F-31D8-1951-5F7746B5BE35}"/>
                  </a:ext>
                </a:extLst>
              </p:cNvPr>
              <p:cNvSpPr/>
              <p:nvPr/>
            </p:nvSpPr>
            <p:spPr>
              <a:xfrm>
                <a:off x="9179031" y="3884696"/>
                <a:ext cx="1443" cy="2526"/>
              </a:xfrm>
              <a:custGeom>
                <a:avLst/>
                <a:gdLst>
                  <a:gd name="connsiteX0" fmla="*/ 1444 w 1443"/>
                  <a:gd name="connsiteY0" fmla="*/ 2526 h 2526"/>
                  <a:gd name="connsiteX1" fmla="*/ 0 w 1443"/>
                  <a:gd name="connsiteY1" fmla="*/ 0 h 2526"/>
                  <a:gd name="connsiteX2" fmla="*/ 1444 w 1443"/>
                  <a:gd name="connsiteY2" fmla="*/ 2526 h 2526"/>
                </a:gdLst>
                <a:ahLst/>
                <a:cxnLst>
                  <a:cxn ang="0">
                    <a:pos x="connsiteX0" y="connsiteY0"/>
                  </a:cxn>
                  <a:cxn ang="0">
                    <a:pos x="connsiteX1" y="connsiteY1"/>
                  </a:cxn>
                  <a:cxn ang="0">
                    <a:pos x="connsiteX2" y="connsiteY2"/>
                  </a:cxn>
                </a:cxnLst>
                <a:rect l="l" t="t" r="r" b="b"/>
                <a:pathLst>
                  <a:path w="1443" h="2526">
                    <a:moveTo>
                      <a:pt x="1444" y="2526"/>
                    </a:moveTo>
                    <a:cubicBezTo>
                      <a:pt x="902" y="1624"/>
                      <a:pt x="542" y="902"/>
                      <a:pt x="0" y="0"/>
                    </a:cubicBezTo>
                    <a:cubicBezTo>
                      <a:pt x="542" y="902"/>
                      <a:pt x="902" y="1624"/>
                      <a:pt x="1444" y="2526"/>
                    </a:cubicBezTo>
                    <a:close/>
                  </a:path>
                </a:pathLst>
              </a:custGeom>
              <a:grpFill/>
              <a:ln w="1804" cap="flat">
                <a:solidFill>
                  <a:srgbClr val="414141"/>
                </a:solidFill>
                <a:prstDash val="solid"/>
                <a:miter/>
              </a:ln>
            </p:spPr>
            <p:txBody>
              <a:bodyPr rtlCol="0" anchor="ctr"/>
              <a:lstStyle/>
              <a:p>
                <a:endParaRPr lang="en-US"/>
              </a:p>
            </p:txBody>
          </p:sp>
          <p:sp>
            <p:nvSpPr>
              <p:cNvPr id="23" name="Freeform 1025">
                <a:extLst>
                  <a:ext uri="{FF2B5EF4-FFF2-40B4-BE49-F238E27FC236}">
                    <a16:creationId xmlns:a16="http://schemas.microsoft.com/office/drawing/2014/main" id="{43F7220C-9D49-75BA-196C-11C0918373DA}"/>
                  </a:ext>
                </a:extLst>
              </p:cNvPr>
              <p:cNvSpPr/>
              <p:nvPr/>
            </p:nvSpPr>
            <p:spPr>
              <a:xfrm>
                <a:off x="9114782" y="3894261"/>
                <a:ext cx="360" cy="1082"/>
              </a:xfrm>
              <a:custGeom>
                <a:avLst/>
                <a:gdLst>
                  <a:gd name="connsiteX0" fmla="*/ 361 w 360"/>
                  <a:gd name="connsiteY0" fmla="*/ 0 h 1082"/>
                  <a:gd name="connsiteX1" fmla="*/ 0 w 360"/>
                  <a:gd name="connsiteY1" fmla="*/ 1083 h 1082"/>
                  <a:gd name="connsiteX2" fmla="*/ 361 w 360"/>
                  <a:gd name="connsiteY2" fmla="*/ 0 h 1082"/>
                </a:gdLst>
                <a:ahLst/>
                <a:cxnLst>
                  <a:cxn ang="0">
                    <a:pos x="connsiteX0" y="connsiteY0"/>
                  </a:cxn>
                  <a:cxn ang="0">
                    <a:pos x="connsiteX1" y="connsiteY1"/>
                  </a:cxn>
                  <a:cxn ang="0">
                    <a:pos x="connsiteX2" y="connsiteY2"/>
                  </a:cxn>
                </a:cxnLst>
                <a:rect l="l" t="t" r="r" b="b"/>
                <a:pathLst>
                  <a:path w="360" h="1082">
                    <a:moveTo>
                      <a:pt x="361" y="0"/>
                    </a:moveTo>
                    <a:cubicBezTo>
                      <a:pt x="181" y="361"/>
                      <a:pt x="181" y="722"/>
                      <a:pt x="0" y="1083"/>
                    </a:cubicBezTo>
                    <a:cubicBezTo>
                      <a:pt x="181" y="722"/>
                      <a:pt x="181" y="361"/>
                      <a:pt x="361" y="0"/>
                    </a:cubicBezTo>
                    <a:close/>
                  </a:path>
                </a:pathLst>
              </a:custGeom>
              <a:grpFill/>
              <a:ln w="1804" cap="flat">
                <a:solidFill>
                  <a:srgbClr val="414141"/>
                </a:solidFill>
                <a:prstDash val="solid"/>
                <a:miter/>
              </a:ln>
            </p:spPr>
            <p:txBody>
              <a:bodyPr rtlCol="0" anchor="ctr"/>
              <a:lstStyle/>
              <a:p>
                <a:endParaRPr lang="en-US"/>
              </a:p>
            </p:txBody>
          </p:sp>
          <p:sp>
            <p:nvSpPr>
              <p:cNvPr id="24" name="Freeform 1026">
                <a:extLst>
                  <a:ext uri="{FF2B5EF4-FFF2-40B4-BE49-F238E27FC236}">
                    <a16:creationId xmlns:a16="http://schemas.microsoft.com/office/drawing/2014/main" id="{9871CC11-1B65-055C-AC98-2DA96C0206DB}"/>
                  </a:ext>
                </a:extLst>
              </p:cNvPr>
              <p:cNvSpPr/>
              <p:nvPr/>
            </p:nvSpPr>
            <p:spPr>
              <a:xfrm>
                <a:off x="8280091" y="4100542"/>
                <a:ext cx="180" cy="1984"/>
              </a:xfrm>
              <a:custGeom>
                <a:avLst/>
                <a:gdLst>
                  <a:gd name="connsiteX0" fmla="*/ 181 w 180"/>
                  <a:gd name="connsiteY0" fmla="*/ 1985 h 1984"/>
                  <a:gd name="connsiteX1" fmla="*/ 0 w 180"/>
                  <a:gd name="connsiteY1" fmla="*/ 0 h 1984"/>
                  <a:gd name="connsiteX2" fmla="*/ 181 w 180"/>
                  <a:gd name="connsiteY2" fmla="*/ 1985 h 1984"/>
                </a:gdLst>
                <a:ahLst/>
                <a:cxnLst>
                  <a:cxn ang="0">
                    <a:pos x="connsiteX0" y="connsiteY0"/>
                  </a:cxn>
                  <a:cxn ang="0">
                    <a:pos x="connsiteX1" y="connsiteY1"/>
                  </a:cxn>
                  <a:cxn ang="0">
                    <a:pos x="connsiteX2" y="connsiteY2"/>
                  </a:cxn>
                </a:cxnLst>
                <a:rect l="l" t="t" r="r" b="b"/>
                <a:pathLst>
                  <a:path w="180" h="1984">
                    <a:moveTo>
                      <a:pt x="181" y="1985"/>
                    </a:moveTo>
                    <a:cubicBezTo>
                      <a:pt x="181" y="1263"/>
                      <a:pt x="181" y="722"/>
                      <a:pt x="0" y="0"/>
                    </a:cubicBezTo>
                    <a:cubicBezTo>
                      <a:pt x="181" y="722"/>
                      <a:pt x="181" y="1443"/>
                      <a:pt x="181" y="1985"/>
                    </a:cubicBezTo>
                    <a:close/>
                  </a:path>
                </a:pathLst>
              </a:custGeom>
              <a:grpFill/>
              <a:ln w="1804" cap="flat">
                <a:solidFill>
                  <a:srgbClr val="414141"/>
                </a:solidFill>
                <a:prstDash val="solid"/>
                <a:miter/>
              </a:ln>
            </p:spPr>
            <p:txBody>
              <a:bodyPr rtlCol="0" anchor="ctr"/>
              <a:lstStyle/>
              <a:p>
                <a:endParaRPr lang="en-US"/>
              </a:p>
            </p:txBody>
          </p:sp>
          <p:sp>
            <p:nvSpPr>
              <p:cNvPr id="25" name="Freeform 1027">
                <a:extLst>
                  <a:ext uri="{FF2B5EF4-FFF2-40B4-BE49-F238E27FC236}">
                    <a16:creationId xmlns:a16="http://schemas.microsoft.com/office/drawing/2014/main" id="{28CCDE34-337A-60BB-747C-E32528476F07}"/>
                  </a:ext>
                </a:extLst>
              </p:cNvPr>
              <p:cNvSpPr/>
              <p:nvPr/>
            </p:nvSpPr>
            <p:spPr>
              <a:xfrm>
                <a:off x="9113519" y="3898412"/>
                <a:ext cx="360" cy="1263"/>
              </a:xfrm>
              <a:custGeom>
                <a:avLst/>
                <a:gdLst>
                  <a:gd name="connsiteX0" fmla="*/ 361 w 360"/>
                  <a:gd name="connsiteY0" fmla="*/ 0 h 1263"/>
                  <a:gd name="connsiteX1" fmla="*/ 0 w 360"/>
                  <a:gd name="connsiteY1" fmla="*/ 1263 h 1263"/>
                  <a:gd name="connsiteX2" fmla="*/ 361 w 360"/>
                  <a:gd name="connsiteY2" fmla="*/ 0 h 1263"/>
                </a:gdLst>
                <a:ahLst/>
                <a:cxnLst>
                  <a:cxn ang="0">
                    <a:pos x="connsiteX0" y="connsiteY0"/>
                  </a:cxn>
                  <a:cxn ang="0">
                    <a:pos x="connsiteX1" y="connsiteY1"/>
                  </a:cxn>
                  <a:cxn ang="0">
                    <a:pos x="connsiteX2" y="connsiteY2"/>
                  </a:cxn>
                </a:cxnLst>
                <a:rect l="l" t="t" r="r" b="b"/>
                <a:pathLst>
                  <a:path w="360" h="1263">
                    <a:moveTo>
                      <a:pt x="361" y="0"/>
                    </a:moveTo>
                    <a:cubicBezTo>
                      <a:pt x="181" y="361"/>
                      <a:pt x="181" y="722"/>
                      <a:pt x="0" y="1263"/>
                    </a:cubicBezTo>
                    <a:cubicBezTo>
                      <a:pt x="0" y="902"/>
                      <a:pt x="181" y="361"/>
                      <a:pt x="361" y="0"/>
                    </a:cubicBezTo>
                    <a:close/>
                  </a:path>
                </a:pathLst>
              </a:custGeom>
              <a:grpFill/>
              <a:ln w="1804" cap="flat">
                <a:solidFill>
                  <a:srgbClr val="414141"/>
                </a:solidFill>
                <a:prstDash val="solid"/>
                <a:miter/>
              </a:ln>
            </p:spPr>
            <p:txBody>
              <a:bodyPr rtlCol="0" anchor="ctr"/>
              <a:lstStyle/>
              <a:p>
                <a:endParaRPr lang="en-US"/>
              </a:p>
            </p:txBody>
          </p:sp>
          <p:sp>
            <p:nvSpPr>
              <p:cNvPr id="27" name="Freeform 1028">
                <a:extLst>
                  <a:ext uri="{FF2B5EF4-FFF2-40B4-BE49-F238E27FC236}">
                    <a16:creationId xmlns:a16="http://schemas.microsoft.com/office/drawing/2014/main" id="{D83B3931-B14C-8BD8-4B31-C6790A51F5F7}"/>
                  </a:ext>
                </a:extLst>
              </p:cNvPr>
              <p:cNvSpPr/>
              <p:nvPr/>
            </p:nvSpPr>
            <p:spPr>
              <a:xfrm>
                <a:off x="8280091" y="4098376"/>
                <a:ext cx="1804" cy="2166"/>
              </a:xfrm>
              <a:custGeom>
                <a:avLst/>
                <a:gdLst>
                  <a:gd name="connsiteX0" fmla="*/ 0 w 1804"/>
                  <a:gd name="connsiteY0" fmla="*/ 2166 h 2166"/>
                  <a:gd name="connsiteX1" fmla="*/ 0 w 1804"/>
                  <a:gd name="connsiteY1" fmla="*/ 0 h 2166"/>
                  <a:gd name="connsiteX2" fmla="*/ 0 w 1804"/>
                  <a:gd name="connsiteY2" fmla="*/ 2166 h 2166"/>
                </a:gdLst>
                <a:ahLst/>
                <a:cxnLst>
                  <a:cxn ang="0">
                    <a:pos x="connsiteX0" y="connsiteY0"/>
                  </a:cxn>
                  <a:cxn ang="0">
                    <a:pos x="connsiteX1" y="connsiteY1"/>
                  </a:cxn>
                  <a:cxn ang="0">
                    <a:pos x="connsiteX2" y="connsiteY2"/>
                  </a:cxn>
                </a:cxnLst>
                <a:rect l="l" t="t" r="r" b="b"/>
                <a:pathLst>
                  <a:path w="1804" h="2166">
                    <a:moveTo>
                      <a:pt x="0" y="2166"/>
                    </a:moveTo>
                    <a:cubicBezTo>
                      <a:pt x="0" y="1444"/>
                      <a:pt x="0" y="722"/>
                      <a:pt x="0" y="0"/>
                    </a:cubicBezTo>
                    <a:cubicBezTo>
                      <a:pt x="0" y="722"/>
                      <a:pt x="0" y="1444"/>
                      <a:pt x="0" y="2166"/>
                    </a:cubicBezTo>
                    <a:close/>
                  </a:path>
                </a:pathLst>
              </a:custGeom>
              <a:grpFill/>
              <a:ln w="1804" cap="flat">
                <a:solidFill>
                  <a:srgbClr val="414141"/>
                </a:solidFill>
                <a:prstDash val="solid"/>
                <a:miter/>
              </a:ln>
            </p:spPr>
            <p:txBody>
              <a:bodyPr rtlCol="0" anchor="ctr"/>
              <a:lstStyle/>
              <a:p>
                <a:endParaRPr lang="en-US"/>
              </a:p>
            </p:txBody>
          </p:sp>
          <p:sp>
            <p:nvSpPr>
              <p:cNvPr id="29" name="Freeform 1029">
                <a:extLst>
                  <a:ext uri="{FF2B5EF4-FFF2-40B4-BE49-F238E27FC236}">
                    <a16:creationId xmlns:a16="http://schemas.microsoft.com/office/drawing/2014/main" id="{FC3ECFD7-BA9A-C261-8ABE-B2CDF15A63D8}"/>
                  </a:ext>
                </a:extLst>
              </p:cNvPr>
              <p:cNvSpPr/>
              <p:nvPr/>
            </p:nvSpPr>
            <p:spPr>
              <a:xfrm>
                <a:off x="9538715" y="3521041"/>
                <a:ext cx="31221" cy="9384"/>
              </a:xfrm>
              <a:custGeom>
                <a:avLst/>
                <a:gdLst>
                  <a:gd name="connsiteX0" fmla="*/ 0 w 31221"/>
                  <a:gd name="connsiteY0" fmla="*/ 0 h 9384"/>
                  <a:gd name="connsiteX1" fmla="*/ 31222 w 31221"/>
                  <a:gd name="connsiteY1" fmla="*/ 9385 h 9384"/>
                  <a:gd name="connsiteX2" fmla="*/ 0 w 31221"/>
                  <a:gd name="connsiteY2" fmla="*/ 0 h 9384"/>
                </a:gdLst>
                <a:ahLst/>
                <a:cxnLst>
                  <a:cxn ang="0">
                    <a:pos x="connsiteX0" y="connsiteY0"/>
                  </a:cxn>
                  <a:cxn ang="0">
                    <a:pos x="connsiteX1" y="connsiteY1"/>
                  </a:cxn>
                  <a:cxn ang="0">
                    <a:pos x="connsiteX2" y="connsiteY2"/>
                  </a:cxn>
                </a:cxnLst>
                <a:rect l="l" t="t" r="r" b="b"/>
                <a:pathLst>
                  <a:path w="31221" h="9384">
                    <a:moveTo>
                      <a:pt x="0" y="0"/>
                    </a:moveTo>
                    <a:cubicBezTo>
                      <a:pt x="10828" y="3249"/>
                      <a:pt x="21296" y="6317"/>
                      <a:pt x="31222" y="9385"/>
                    </a:cubicBezTo>
                    <a:cubicBezTo>
                      <a:pt x="21296" y="6317"/>
                      <a:pt x="10828" y="3249"/>
                      <a:pt x="0" y="0"/>
                    </a:cubicBezTo>
                    <a:close/>
                  </a:path>
                </a:pathLst>
              </a:custGeom>
              <a:grpFill/>
              <a:ln w="1804" cap="flat">
                <a:solidFill>
                  <a:srgbClr val="414141"/>
                </a:solidFill>
                <a:prstDash val="solid"/>
                <a:miter/>
              </a:ln>
            </p:spPr>
            <p:txBody>
              <a:bodyPr rtlCol="0" anchor="ctr"/>
              <a:lstStyle/>
              <a:p>
                <a:endParaRPr lang="en-US"/>
              </a:p>
            </p:txBody>
          </p:sp>
          <p:sp>
            <p:nvSpPr>
              <p:cNvPr id="30" name="Freeform 1030">
                <a:extLst>
                  <a:ext uri="{FF2B5EF4-FFF2-40B4-BE49-F238E27FC236}">
                    <a16:creationId xmlns:a16="http://schemas.microsoft.com/office/drawing/2014/main" id="{D12BBB2A-EF37-6D04-34D2-7EF6B5EBEFF4}"/>
                  </a:ext>
                </a:extLst>
              </p:cNvPr>
              <p:cNvSpPr/>
              <p:nvPr/>
            </p:nvSpPr>
            <p:spPr>
              <a:xfrm>
                <a:off x="8284423" y="4119853"/>
                <a:ext cx="902" cy="2165"/>
              </a:xfrm>
              <a:custGeom>
                <a:avLst/>
                <a:gdLst>
                  <a:gd name="connsiteX0" fmla="*/ 902 w 902"/>
                  <a:gd name="connsiteY0" fmla="*/ 2166 h 2165"/>
                  <a:gd name="connsiteX1" fmla="*/ 0 w 902"/>
                  <a:gd name="connsiteY1" fmla="*/ 0 h 2165"/>
                  <a:gd name="connsiteX2" fmla="*/ 902 w 902"/>
                  <a:gd name="connsiteY2" fmla="*/ 2166 h 2165"/>
                </a:gdLst>
                <a:ahLst/>
                <a:cxnLst>
                  <a:cxn ang="0">
                    <a:pos x="connsiteX0" y="connsiteY0"/>
                  </a:cxn>
                  <a:cxn ang="0">
                    <a:pos x="connsiteX1" y="connsiteY1"/>
                  </a:cxn>
                  <a:cxn ang="0">
                    <a:pos x="connsiteX2" y="connsiteY2"/>
                  </a:cxn>
                </a:cxnLst>
                <a:rect l="l" t="t" r="r" b="b"/>
                <a:pathLst>
                  <a:path w="902" h="2165">
                    <a:moveTo>
                      <a:pt x="902" y="2166"/>
                    </a:moveTo>
                    <a:cubicBezTo>
                      <a:pt x="541" y="1444"/>
                      <a:pt x="361" y="722"/>
                      <a:pt x="0" y="0"/>
                    </a:cubicBezTo>
                    <a:cubicBezTo>
                      <a:pt x="180" y="722"/>
                      <a:pt x="541" y="1444"/>
                      <a:pt x="902" y="2166"/>
                    </a:cubicBezTo>
                    <a:close/>
                  </a:path>
                </a:pathLst>
              </a:custGeom>
              <a:grpFill/>
              <a:ln w="1804" cap="flat">
                <a:solidFill>
                  <a:srgbClr val="414141"/>
                </a:solidFill>
                <a:prstDash val="solid"/>
                <a:miter/>
              </a:ln>
            </p:spPr>
            <p:txBody>
              <a:bodyPr rtlCol="0" anchor="ctr"/>
              <a:lstStyle/>
              <a:p>
                <a:endParaRPr lang="en-US"/>
              </a:p>
            </p:txBody>
          </p:sp>
          <p:sp>
            <p:nvSpPr>
              <p:cNvPr id="31" name="Freeform 1031">
                <a:extLst>
                  <a:ext uri="{FF2B5EF4-FFF2-40B4-BE49-F238E27FC236}">
                    <a16:creationId xmlns:a16="http://schemas.microsoft.com/office/drawing/2014/main" id="{99BEC1A4-7CB4-CA3F-2BF2-CACC1E098E6C}"/>
                  </a:ext>
                </a:extLst>
              </p:cNvPr>
              <p:cNvSpPr/>
              <p:nvPr/>
            </p:nvSpPr>
            <p:spPr>
              <a:xfrm>
                <a:off x="8280091" y="4096211"/>
                <a:ext cx="1804" cy="1985"/>
              </a:xfrm>
              <a:custGeom>
                <a:avLst/>
                <a:gdLst>
                  <a:gd name="connsiteX0" fmla="*/ 0 w 1804"/>
                  <a:gd name="connsiteY0" fmla="*/ 1985 h 1985"/>
                  <a:gd name="connsiteX1" fmla="*/ 0 w 1804"/>
                  <a:gd name="connsiteY1" fmla="*/ 0 h 1985"/>
                  <a:gd name="connsiteX2" fmla="*/ 0 w 1804"/>
                  <a:gd name="connsiteY2" fmla="*/ 1985 h 1985"/>
                </a:gdLst>
                <a:ahLst/>
                <a:cxnLst>
                  <a:cxn ang="0">
                    <a:pos x="connsiteX0" y="connsiteY0"/>
                  </a:cxn>
                  <a:cxn ang="0">
                    <a:pos x="connsiteX1" y="connsiteY1"/>
                  </a:cxn>
                  <a:cxn ang="0">
                    <a:pos x="connsiteX2" y="connsiteY2"/>
                  </a:cxn>
                </a:cxnLst>
                <a:rect l="l" t="t" r="r" b="b"/>
                <a:pathLst>
                  <a:path w="1804" h="1985">
                    <a:moveTo>
                      <a:pt x="0" y="1985"/>
                    </a:moveTo>
                    <a:cubicBezTo>
                      <a:pt x="0" y="1263"/>
                      <a:pt x="0" y="722"/>
                      <a:pt x="0" y="0"/>
                    </a:cubicBezTo>
                    <a:cubicBezTo>
                      <a:pt x="0" y="722"/>
                      <a:pt x="0" y="1444"/>
                      <a:pt x="0" y="1985"/>
                    </a:cubicBezTo>
                    <a:close/>
                  </a:path>
                </a:pathLst>
              </a:custGeom>
              <a:grpFill/>
              <a:ln w="1804" cap="flat">
                <a:solidFill>
                  <a:srgbClr val="414141"/>
                </a:solidFill>
                <a:prstDash val="solid"/>
                <a:miter/>
              </a:ln>
            </p:spPr>
            <p:txBody>
              <a:bodyPr rtlCol="0" anchor="ctr"/>
              <a:lstStyle/>
              <a:p>
                <a:endParaRPr lang="en-US"/>
              </a:p>
            </p:txBody>
          </p:sp>
          <p:sp>
            <p:nvSpPr>
              <p:cNvPr id="32" name="Freeform 1032">
                <a:extLst>
                  <a:ext uri="{FF2B5EF4-FFF2-40B4-BE49-F238E27FC236}">
                    <a16:creationId xmlns:a16="http://schemas.microsoft.com/office/drawing/2014/main" id="{020E2AC9-7E90-A587-867F-1D7029A4C5BF}"/>
                  </a:ext>
                </a:extLst>
              </p:cNvPr>
              <p:cNvSpPr/>
              <p:nvPr/>
            </p:nvSpPr>
            <p:spPr>
              <a:xfrm>
                <a:off x="8282618" y="4114439"/>
                <a:ext cx="1624" cy="4872"/>
              </a:xfrm>
              <a:custGeom>
                <a:avLst/>
                <a:gdLst>
                  <a:gd name="connsiteX0" fmla="*/ 1624 w 1624"/>
                  <a:gd name="connsiteY0" fmla="*/ 4873 h 4872"/>
                  <a:gd name="connsiteX1" fmla="*/ 0 w 1624"/>
                  <a:gd name="connsiteY1" fmla="*/ 0 h 4872"/>
                  <a:gd name="connsiteX2" fmla="*/ 1624 w 1624"/>
                  <a:gd name="connsiteY2" fmla="*/ 4873 h 4872"/>
                </a:gdLst>
                <a:ahLst/>
                <a:cxnLst>
                  <a:cxn ang="0">
                    <a:pos x="connsiteX0" y="connsiteY0"/>
                  </a:cxn>
                  <a:cxn ang="0">
                    <a:pos x="connsiteX1" y="connsiteY1"/>
                  </a:cxn>
                  <a:cxn ang="0">
                    <a:pos x="connsiteX2" y="connsiteY2"/>
                  </a:cxn>
                </a:cxnLst>
                <a:rect l="l" t="t" r="r" b="b"/>
                <a:pathLst>
                  <a:path w="1624" h="4872">
                    <a:moveTo>
                      <a:pt x="1624" y="4873"/>
                    </a:moveTo>
                    <a:cubicBezTo>
                      <a:pt x="902" y="3249"/>
                      <a:pt x="361" y="1624"/>
                      <a:pt x="0" y="0"/>
                    </a:cubicBezTo>
                    <a:cubicBezTo>
                      <a:pt x="361" y="1624"/>
                      <a:pt x="902" y="3068"/>
                      <a:pt x="1624" y="4873"/>
                    </a:cubicBezTo>
                    <a:close/>
                  </a:path>
                </a:pathLst>
              </a:custGeom>
              <a:grpFill/>
              <a:ln w="1804" cap="flat">
                <a:solidFill>
                  <a:srgbClr val="414141"/>
                </a:solidFill>
                <a:prstDash val="solid"/>
                <a:miter/>
              </a:ln>
            </p:spPr>
            <p:txBody>
              <a:bodyPr rtlCol="0" anchor="ctr"/>
              <a:lstStyle/>
              <a:p>
                <a:endParaRPr lang="en-US"/>
              </a:p>
            </p:txBody>
          </p:sp>
          <p:sp>
            <p:nvSpPr>
              <p:cNvPr id="33" name="Freeform 1033">
                <a:extLst>
                  <a:ext uri="{FF2B5EF4-FFF2-40B4-BE49-F238E27FC236}">
                    <a16:creationId xmlns:a16="http://schemas.microsoft.com/office/drawing/2014/main" id="{7C52FA5A-F824-497F-9233-8D031BBE6D48}"/>
                  </a:ext>
                </a:extLst>
              </p:cNvPr>
              <p:cNvSpPr/>
              <p:nvPr/>
            </p:nvSpPr>
            <p:spPr>
              <a:xfrm>
                <a:off x="8285506" y="4122560"/>
                <a:ext cx="1263" cy="2707"/>
              </a:xfrm>
              <a:custGeom>
                <a:avLst/>
                <a:gdLst>
                  <a:gd name="connsiteX0" fmla="*/ 1263 w 1263"/>
                  <a:gd name="connsiteY0" fmla="*/ 2707 h 2707"/>
                  <a:gd name="connsiteX1" fmla="*/ 0 w 1263"/>
                  <a:gd name="connsiteY1" fmla="*/ 0 h 2707"/>
                  <a:gd name="connsiteX2" fmla="*/ 1263 w 1263"/>
                  <a:gd name="connsiteY2" fmla="*/ 2707 h 2707"/>
                </a:gdLst>
                <a:ahLst/>
                <a:cxnLst>
                  <a:cxn ang="0">
                    <a:pos x="connsiteX0" y="connsiteY0"/>
                  </a:cxn>
                  <a:cxn ang="0">
                    <a:pos x="connsiteX1" y="connsiteY1"/>
                  </a:cxn>
                  <a:cxn ang="0">
                    <a:pos x="connsiteX2" y="connsiteY2"/>
                  </a:cxn>
                </a:cxnLst>
                <a:rect l="l" t="t" r="r" b="b"/>
                <a:pathLst>
                  <a:path w="1263" h="2707">
                    <a:moveTo>
                      <a:pt x="1263" y="2707"/>
                    </a:moveTo>
                    <a:cubicBezTo>
                      <a:pt x="902" y="1805"/>
                      <a:pt x="361" y="902"/>
                      <a:pt x="0" y="0"/>
                    </a:cubicBezTo>
                    <a:cubicBezTo>
                      <a:pt x="361" y="902"/>
                      <a:pt x="722" y="1805"/>
                      <a:pt x="1263" y="2707"/>
                    </a:cubicBezTo>
                    <a:close/>
                  </a:path>
                </a:pathLst>
              </a:custGeom>
              <a:grpFill/>
              <a:ln w="1804" cap="flat">
                <a:solidFill>
                  <a:srgbClr val="414141"/>
                </a:solidFill>
                <a:prstDash val="solid"/>
                <a:miter/>
              </a:ln>
            </p:spPr>
            <p:txBody>
              <a:bodyPr rtlCol="0" anchor="ctr"/>
              <a:lstStyle/>
              <a:p>
                <a:endParaRPr lang="en-US"/>
              </a:p>
            </p:txBody>
          </p:sp>
          <p:sp>
            <p:nvSpPr>
              <p:cNvPr id="34" name="Freeform 1034">
                <a:extLst>
                  <a:ext uri="{FF2B5EF4-FFF2-40B4-BE49-F238E27FC236}">
                    <a16:creationId xmlns:a16="http://schemas.microsoft.com/office/drawing/2014/main" id="{92E1247F-2B0A-4FBE-4797-99AD89EB30F7}"/>
                  </a:ext>
                </a:extLst>
              </p:cNvPr>
              <p:cNvSpPr/>
              <p:nvPr/>
            </p:nvSpPr>
            <p:spPr>
              <a:xfrm>
                <a:off x="8286949" y="4125989"/>
                <a:ext cx="1083" cy="2346"/>
              </a:xfrm>
              <a:custGeom>
                <a:avLst/>
                <a:gdLst>
                  <a:gd name="connsiteX0" fmla="*/ 1083 w 1083"/>
                  <a:gd name="connsiteY0" fmla="*/ 2346 h 2346"/>
                  <a:gd name="connsiteX1" fmla="*/ 0 w 1083"/>
                  <a:gd name="connsiteY1" fmla="*/ 0 h 2346"/>
                  <a:gd name="connsiteX2" fmla="*/ 1083 w 1083"/>
                  <a:gd name="connsiteY2" fmla="*/ 2346 h 2346"/>
                </a:gdLst>
                <a:ahLst/>
                <a:cxnLst>
                  <a:cxn ang="0">
                    <a:pos x="connsiteX0" y="connsiteY0"/>
                  </a:cxn>
                  <a:cxn ang="0">
                    <a:pos x="connsiteX1" y="connsiteY1"/>
                  </a:cxn>
                  <a:cxn ang="0">
                    <a:pos x="connsiteX2" y="connsiteY2"/>
                  </a:cxn>
                </a:cxnLst>
                <a:rect l="l" t="t" r="r" b="b"/>
                <a:pathLst>
                  <a:path w="1083" h="2346">
                    <a:moveTo>
                      <a:pt x="1083" y="2346"/>
                    </a:moveTo>
                    <a:cubicBezTo>
                      <a:pt x="722" y="1444"/>
                      <a:pt x="361" y="722"/>
                      <a:pt x="0" y="0"/>
                    </a:cubicBezTo>
                    <a:cubicBezTo>
                      <a:pt x="361" y="722"/>
                      <a:pt x="722" y="1444"/>
                      <a:pt x="1083" y="2346"/>
                    </a:cubicBezTo>
                    <a:close/>
                  </a:path>
                </a:pathLst>
              </a:custGeom>
              <a:grpFill/>
              <a:ln w="1804" cap="flat">
                <a:solidFill>
                  <a:srgbClr val="414141"/>
                </a:solidFill>
                <a:prstDash val="solid"/>
                <a:miter/>
              </a:ln>
            </p:spPr>
            <p:txBody>
              <a:bodyPr rtlCol="0" anchor="ctr"/>
              <a:lstStyle/>
              <a:p>
                <a:endParaRPr lang="en-US"/>
              </a:p>
            </p:txBody>
          </p:sp>
          <p:sp>
            <p:nvSpPr>
              <p:cNvPr id="35" name="Freeform 1035">
                <a:extLst>
                  <a:ext uri="{FF2B5EF4-FFF2-40B4-BE49-F238E27FC236}">
                    <a16:creationId xmlns:a16="http://schemas.microsoft.com/office/drawing/2014/main" id="{34030BAB-722E-AA97-D3CF-DB5BAA9593FB}"/>
                  </a:ext>
                </a:extLst>
              </p:cNvPr>
              <p:cNvSpPr/>
              <p:nvPr/>
            </p:nvSpPr>
            <p:spPr>
              <a:xfrm>
                <a:off x="8288393" y="4129237"/>
                <a:ext cx="1624" cy="3067"/>
              </a:xfrm>
              <a:custGeom>
                <a:avLst/>
                <a:gdLst>
                  <a:gd name="connsiteX0" fmla="*/ 1624 w 1624"/>
                  <a:gd name="connsiteY0" fmla="*/ 3068 h 3067"/>
                  <a:gd name="connsiteX1" fmla="*/ 0 w 1624"/>
                  <a:gd name="connsiteY1" fmla="*/ 0 h 3067"/>
                  <a:gd name="connsiteX2" fmla="*/ 1624 w 1624"/>
                  <a:gd name="connsiteY2" fmla="*/ 3068 h 3067"/>
                </a:gdLst>
                <a:ahLst/>
                <a:cxnLst>
                  <a:cxn ang="0">
                    <a:pos x="connsiteX0" y="connsiteY0"/>
                  </a:cxn>
                  <a:cxn ang="0">
                    <a:pos x="connsiteX1" y="connsiteY1"/>
                  </a:cxn>
                  <a:cxn ang="0">
                    <a:pos x="connsiteX2" y="connsiteY2"/>
                  </a:cxn>
                </a:cxnLst>
                <a:rect l="l" t="t" r="r" b="b"/>
                <a:pathLst>
                  <a:path w="1624" h="3067">
                    <a:moveTo>
                      <a:pt x="1624" y="3068"/>
                    </a:moveTo>
                    <a:cubicBezTo>
                      <a:pt x="1083" y="1985"/>
                      <a:pt x="542" y="902"/>
                      <a:pt x="0" y="0"/>
                    </a:cubicBezTo>
                    <a:cubicBezTo>
                      <a:pt x="542" y="902"/>
                      <a:pt x="1083" y="1985"/>
                      <a:pt x="1624" y="3068"/>
                    </a:cubicBezTo>
                    <a:close/>
                  </a:path>
                </a:pathLst>
              </a:custGeom>
              <a:grpFill/>
              <a:ln w="1804" cap="flat">
                <a:solidFill>
                  <a:srgbClr val="414141"/>
                </a:solidFill>
                <a:prstDash val="solid"/>
                <a:miter/>
              </a:ln>
            </p:spPr>
            <p:txBody>
              <a:bodyPr rtlCol="0" anchor="ctr"/>
              <a:lstStyle/>
              <a:p>
                <a:endParaRPr lang="en-US"/>
              </a:p>
            </p:txBody>
          </p:sp>
          <p:sp>
            <p:nvSpPr>
              <p:cNvPr id="36" name="Freeform 1036">
                <a:extLst>
                  <a:ext uri="{FF2B5EF4-FFF2-40B4-BE49-F238E27FC236}">
                    <a16:creationId xmlns:a16="http://schemas.microsoft.com/office/drawing/2014/main" id="{443A9A16-63EB-000D-6A9F-8EEA348125CC}"/>
                  </a:ext>
                </a:extLst>
              </p:cNvPr>
              <p:cNvSpPr/>
              <p:nvPr/>
            </p:nvSpPr>
            <p:spPr>
              <a:xfrm>
                <a:off x="9116587" y="3890290"/>
                <a:ext cx="180" cy="541"/>
              </a:xfrm>
              <a:custGeom>
                <a:avLst/>
                <a:gdLst>
                  <a:gd name="connsiteX0" fmla="*/ 181 w 180"/>
                  <a:gd name="connsiteY0" fmla="*/ 0 h 541"/>
                  <a:gd name="connsiteX1" fmla="*/ 0 w 180"/>
                  <a:gd name="connsiteY1" fmla="*/ 541 h 541"/>
                  <a:gd name="connsiteX2" fmla="*/ 181 w 180"/>
                  <a:gd name="connsiteY2" fmla="*/ 0 h 541"/>
                </a:gdLst>
                <a:ahLst/>
                <a:cxnLst>
                  <a:cxn ang="0">
                    <a:pos x="connsiteX0" y="connsiteY0"/>
                  </a:cxn>
                  <a:cxn ang="0">
                    <a:pos x="connsiteX1" y="connsiteY1"/>
                  </a:cxn>
                  <a:cxn ang="0">
                    <a:pos x="connsiteX2" y="connsiteY2"/>
                  </a:cxn>
                </a:cxnLst>
                <a:rect l="l" t="t" r="r" b="b"/>
                <a:pathLst>
                  <a:path w="180" h="541">
                    <a:moveTo>
                      <a:pt x="181" y="0"/>
                    </a:moveTo>
                    <a:cubicBezTo>
                      <a:pt x="181" y="180"/>
                      <a:pt x="0" y="361"/>
                      <a:pt x="0" y="541"/>
                    </a:cubicBezTo>
                    <a:cubicBezTo>
                      <a:pt x="0" y="361"/>
                      <a:pt x="181" y="180"/>
                      <a:pt x="181" y="0"/>
                    </a:cubicBezTo>
                    <a:close/>
                  </a:path>
                </a:pathLst>
              </a:custGeom>
              <a:grpFill/>
              <a:ln w="1804" cap="flat">
                <a:solidFill>
                  <a:srgbClr val="414141"/>
                </a:solidFill>
                <a:prstDash val="solid"/>
                <a:miter/>
              </a:ln>
            </p:spPr>
            <p:txBody>
              <a:bodyPr rtlCol="0" anchor="ctr"/>
              <a:lstStyle/>
              <a:p>
                <a:endParaRPr lang="en-US"/>
              </a:p>
            </p:txBody>
          </p:sp>
          <p:sp>
            <p:nvSpPr>
              <p:cNvPr id="37" name="Freeform 1037">
                <a:extLst>
                  <a:ext uri="{FF2B5EF4-FFF2-40B4-BE49-F238E27FC236}">
                    <a16:creationId xmlns:a16="http://schemas.microsoft.com/office/drawing/2014/main" id="{A946DCBB-FF8D-B4B5-0FB6-151711BD4EDE}"/>
                  </a:ext>
                </a:extLst>
              </p:cNvPr>
              <p:cNvSpPr/>
              <p:nvPr/>
            </p:nvSpPr>
            <p:spPr>
              <a:xfrm>
                <a:off x="9608919" y="3542337"/>
                <a:ext cx="2345" cy="721"/>
              </a:xfrm>
              <a:custGeom>
                <a:avLst/>
                <a:gdLst>
                  <a:gd name="connsiteX0" fmla="*/ 0 w 2345"/>
                  <a:gd name="connsiteY0" fmla="*/ 0 h 721"/>
                  <a:gd name="connsiteX1" fmla="*/ 2346 w 2345"/>
                  <a:gd name="connsiteY1" fmla="*/ 722 h 721"/>
                  <a:gd name="connsiteX2" fmla="*/ 0 w 2345"/>
                  <a:gd name="connsiteY2" fmla="*/ 0 h 721"/>
                </a:gdLst>
                <a:ahLst/>
                <a:cxnLst>
                  <a:cxn ang="0">
                    <a:pos x="connsiteX0" y="connsiteY0"/>
                  </a:cxn>
                  <a:cxn ang="0">
                    <a:pos x="connsiteX1" y="connsiteY1"/>
                  </a:cxn>
                  <a:cxn ang="0">
                    <a:pos x="connsiteX2" y="connsiteY2"/>
                  </a:cxn>
                </a:cxnLst>
                <a:rect l="l" t="t" r="r" b="b"/>
                <a:pathLst>
                  <a:path w="2345" h="721">
                    <a:moveTo>
                      <a:pt x="0" y="0"/>
                    </a:moveTo>
                    <a:cubicBezTo>
                      <a:pt x="722" y="180"/>
                      <a:pt x="1443" y="541"/>
                      <a:pt x="2346" y="722"/>
                    </a:cubicBezTo>
                    <a:cubicBezTo>
                      <a:pt x="1624" y="361"/>
                      <a:pt x="902" y="180"/>
                      <a:pt x="0" y="0"/>
                    </a:cubicBezTo>
                    <a:close/>
                  </a:path>
                </a:pathLst>
              </a:custGeom>
              <a:grpFill/>
              <a:ln w="1804" cap="flat">
                <a:solidFill>
                  <a:srgbClr val="414141"/>
                </a:solidFill>
                <a:prstDash val="solid"/>
                <a:miter/>
              </a:ln>
            </p:spPr>
            <p:txBody>
              <a:bodyPr rtlCol="0" anchor="ctr"/>
              <a:lstStyle/>
              <a:p>
                <a:endParaRPr lang="en-US"/>
              </a:p>
            </p:txBody>
          </p:sp>
          <p:sp>
            <p:nvSpPr>
              <p:cNvPr id="38" name="Freeform 1038">
                <a:extLst>
                  <a:ext uri="{FF2B5EF4-FFF2-40B4-BE49-F238E27FC236}">
                    <a16:creationId xmlns:a16="http://schemas.microsoft.com/office/drawing/2014/main" id="{BA2CD874-F4A9-ADC4-8F95-93F8F94359C8}"/>
                  </a:ext>
                </a:extLst>
              </p:cNvPr>
              <p:cNvSpPr/>
              <p:nvPr/>
            </p:nvSpPr>
            <p:spPr>
              <a:xfrm>
                <a:off x="9590872" y="3536742"/>
                <a:ext cx="13535" cy="4150"/>
              </a:xfrm>
              <a:custGeom>
                <a:avLst/>
                <a:gdLst>
                  <a:gd name="connsiteX0" fmla="*/ 0 w 13535"/>
                  <a:gd name="connsiteY0" fmla="*/ 0 h 4150"/>
                  <a:gd name="connsiteX1" fmla="*/ 13536 w 13535"/>
                  <a:gd name="connsiteY1" fmla="*/ 4151 h 4150"/>
                  <a:gd name="connsiteX2" fmla="*/ 0 w 13535"/>
                  <a:gd name="connsiteY2" fmla="*/ 0 h 4150"/>
                </a:gdLst>
                <a:ahLst/>
                <a:cxnLst>
                  <a:cxn ang="0">
                    <a:pos x="connsiteX0" y="connsiteY0"/>
                  </a:cxn>
                  <a:cxn ang="0">
                    <a:pos x="connsiteX1" y="connsiteY1"/>
                  </a:cxn>
                  <a:cxn ang="0">
                    <a:pos x="connsiteX2" y="connsiteY2"/>
                  </a:cxn>
                </a:cxnLst>
                <a:rect l="l" t="t" r="r" b="b"/>
                <a:pathLst>
                  <a:path w="13535" h="4150">
                    <a:moveTo>
                      <a:pt x="0" y="0"/>
                    </a:moveTo>
                    <a:cubicBezTo>
                      <a:pt x="4692" y="1444"/>
                      <a:pt x="9204" y="2888"/>
                      <a:pt x="13536" y="4151"/>
                    </a:cubicBezTo>
                    <a:cubicBezTo>
                      <a:pt x="9385" y="2888"/>
                      <a:pt x="4873" y="1444"/>
                      <a:pt x="0" y="0"/>
                    </a:cubicBezTo>
                    <a:close/>
                  </a:path>
                </a:pathLst>
              </a:custGeom>
              <a:grpFill/>
              <a:ln w="1804" cap="flat">
                <a:solidFill>
                  <a:srgbClr val="414141"/>
                </a:solidFill>
                <a:prstDash val="solid"/>
                <a:miter/>
              </a:ln>
            </p:spPr>
            <p:txBody>
              <a:bodyPr rtlCol="0" anchor="ctr"/>
              <a:lstStyle/>
              <a:p>
                <a:endParaRPr lang="en-US"/>
              </a:p>
            </p:txBody>
          </p:sp>
          <p:sp>
            <p:nvSpPr>
              <p:cNvPr id="39" name="Freeform 1039">
                <a:extLst>
                  <a:ext uri="{FF2B5EF4-FFF2-40B4-BE49-F238E27FC236}">
                    <a16:creationId xmlns:a16="http://schemas.microsoft.com/office/drawing/2014/main" id="{782B9EB2-D607-67E2-EF4B-98B410AA141E}"/>
                  </a:ext>
                </a:extLst>
              </p:cNvPr>
              <p:cNvSpPr/>
              <p:nvPr/>
            </p:nvSpPr>
            <p:spPr>
              <a:xfrm>
                <a:off x="9534023" y="3519597"/>
                <a:ext cx="4331" cy="1263"/>
              </a:xfrm>
              <a:custGeom>
                <a:avLst/>
                <a:gdLst>
                  <a:gd name="connsiteX0" fmla="*/ 0 w 4331"/>
                  <a:gd name="connsiteY0" fmla="*/ 0 h 1263"/>
                  <a:gd name="connsiteX1" fmla="*/ 4331 w 4331"/>
                  <a:gd name="connsiteY1" fmla="*/ 1263 h 1263"/>
                  <a:gd name="connsiteX2" fmla="*/ 0 w 4331"/>
                  <a:gd name="connsiteY2" fmla="*/ 0 h 1263"/>
                </a:gdLst>
                <a:ahLst/>
                <a:cxnLst>
                  <a:cxn ang="0">
                    <a:pos x="connsiteX0" y="connsiteY0"/>
                  </a:cxn>
                  <a:cxn ang="0">
                    <a:pos x="connsiteX1" y="connsiteY1"/>
                  </a:cxn>
                  <a:cxn ang="0">
                    <a:pos x="connsiteX2" y="connsiteY2"/>
                  </a:cxn>
                </a:cxnLst>
                <a:rect l="l" t="t" r="r" b="b"/>
                <a:pathLst>
                  <a:path w="4331" h="1263">
                    <a:moveTo>
                      <a:pt x="0" y="0"/>
                    </a:moveTo>
                    <a:cubicBezTo>
                      <a:pt x="1443" y="361"/>
                      <a:pt x="2888" y="902"/>
                      <a:pt x="4331" y="1263"/>
                    </a:cubicBezTo>
                    <a:cubicBezTo>
                      <a:pt x="2888" y="902"/>
                      <a:pt x="1443" y="542"/>
                      <a:pt x="0" y="0"/>
                    </a:cubicBezTo>
                    <a:close/>
                  </a:path>
                </a:pathLst>
              </a:custGeom>
              <a:grpFill/>
              <a:ln w="1804" cap="flat">
                <a:solidFill>
                  <a:srgbClr val="414141"/>
                </a:solidFill>
                <a:prstDash val="solid"/>
                <a:miter/>
              </a:ln>
            </p:spPr>
            <p:txBody>
              <a:bodyPr rtlCol="0" anchor="ctr"/>
              <a:lstStyle/>
              <a:p>
                <a:endParaRPr lang="en-US"/>
              </a:p>
            </p:txBody>
          </p:sp>
          <p:sp>
            <p:nvSpPr>
              <p:cNvPr id="40" name="Freeform 1040">
                <a:extLst>
                  <a:ext uri="{FF2B5EF4-FFF2-40B4-BE49-F238E27FC236}">
                    <a16:creationId xmlns:a16="http://schemas.microsoft.com/office/drawing/2014/main" id="{69B23C0C-D2F5-9B12-832D-03723F190696}"/>
                  </a:ext>
                </a:extLst>
              </p:cNvPr>
              <p:cNvSpPr/>
              <p:nvPr/>
            </p:nvSpPr>
            <p:spPr>
              <a:xfrm>
                <a:off x="9605490" y="3541254"/>
                <a:ext cx="2345" cy="721"/>
              </a:xfrm>
              <a:custGeom>
                <a:avLst/>
                <a:gdLst>
                  <a:gd name="connsiteX0" fmla="*/ 0 w 2345"/>
                  <a:gd name="connsiteY0" fmla="*/ 0 h 721"/>
                  <a:gd name="connsiteX1" fmla="*/ 2346 w 2345"/>
                  <a:gd name="connsiteY1" fmla="*/ 722 h 721"/>
                  <a:gd name="connsiteX2" fmla="*/ 0 w 2345"/>
                  <a:gd name="connsiteY2" fmla="*/ 0 h 721"/>
                </a:gdLst>
                <a:ahLst/>
                <a:cxnLst>
                  <a:cxn ang="0">
                    <a:pos x="connsiteX0" y="connsiteY0"/>
                  </a:cxn>
                  <a:cxn ang="0">
                    <a:pos x="connsiteX1" y="connsiteY1"/>
                  </a:cxn>
                  <a:cxn ang="0">
                    <a:pos x="connsiteX2" y="connsiteY2"/>
                  </a:cxn>
                </a:cxnLst>
                <a:rect l="l" t="t" r="r" b="b"/>
                <a:pathLst>
                  <a:path w="2345" h="721">
                    <a:moveTo>
                      <a:pt x="0" y="0"/>
                    </a:moveTo>
                    <a:cubicBezTo>
                      <a:pt x="722" y="181"/>
                      <a:pt x="1624" y="542"/>
                      <a:pt x="2346" y="722"/>
                    </a:cubicBezTo>
                    <a:cubicBezTo>
                      <a:pt x="1443" y="361"/>
                      <a:pt x="722" y="181"/>
                      <a:pt x="0" y="0"/>
                    </a:cubicBezTo>
                    <a:close/>
                  </a:path>
                </a:pathLst>
              </a:custGeom>
              <a:grpFill/>
              <a:ln w="1804" cap="flat">
                <a:solidFill>
                  <a:srgbClr val="414141"/>
                </a:solidFill>
                <a:prstDash val="solid"/>
                <a:miter/>
              </a:ln>
            </p:spPr>
            <p:txBody>
              <a:bodyPr rtlCol="0" anchor="ctr"/>
              <a:lstStyle/>
              <a:p>
                <a:endParaRPr lang="en-US"/>
              </a:p>
            </p:txBody>
          </p:sp>
          <p:sp>
            <p:nvSpPr>
              <p:cNvPr id="41" name="Freeform 1041">
                <a:extLst>
                  <a:ext uri="{FF2B5EF4-FFF2-40B4-BE49-F238E27FC236}">
                    <a16:creationId xmlns:a16="http://schemas.microsoft.com/office/drawing/2014/main" id="{24FEEDBA-E81F-4E5E-5BC2-249648284D49}"/>
                  </a:ext>
                </a:extLst>
              </p:cNvPr>
              <p:cNvSpPr/>
              <p:nvPr/>
            </p:nvSpPr>
            <p:spPr>
              <a:xfrm>
                <a:off x="9529330" y="3518154"/>
                <a:ext cx="4331" cy="1263"/>
              </a:xfrm>
              <a:custGeom>
                <a:avLst/>
                <a:gdLst>
                  <a:gd name="connsiteX0" fmla="*/ 0 w 4331"/>
                  <a:gd name="connsiteY0" fmla="*/ 0 h 1263"/>
                  <a:gd name="connsiteX1" fmla="*/ 4331 w 4331"/>
                  <a:gd name="connsiteY1" fmla="*/ 1263 h 1263"/>
                  <a:gd name="connsiteX2" fmla="*/ 0 w 4331"/>
                  <a:gd name="connsiteY2" fmla="*/ 0 h 1263"/>
                </a:gdLst>
                <a:ahLst/>
                <a:cxnLst>
                  <a:cxn ang="0">
                    <a:pos x="connsiteX0" y="connsiteY0"/>
                  </a:cxn>
                  <a:cxn ang="0">
                    <a:pos x="connsiteX1" y="connsiteY1"/>
                  </a:cxn>
                  <a:cxn ang="0">
                    <a:pos x="connsiteX2" y="connsiteY2"/>
                  </a:cxn>
                </a:cxnLst>
                <a:rect l="l" t="t" r="r" b="b"/>
                <a:pathLst>
                  <a:path w="4331" h="1263">
                    <a:moveTo>
                      <a:pt x="0" y="0"/>
                    </a:moveTo>
                    <a:cubicBezTo>
                      <a:pt x="1444" y="361"/>
                      <a:pt x="2888" y="902"/>
                      <a:pt x="4331" y="1263"/>
                    </a:cubicBezTo>
                    <a:cubicBezTo>
                      <a:pt x="2888" y="902"/>
                      <a:pt x="1444" y="541"/>
                      <a:pt x="0" y="0"/>
                    </a:cubicBezTo>
                    <a:close/>
                  </a:path>
                </a:pathLst>
              </a:custGeom>
              <a:grpFill/>
              <a:ln w="1804" cap="flat">
                <a:solidFill>
                  <a:srgbClr val="414141"/>
                </a:solidFill>
                <a:prstDash val="solid"/>
                <a:miter/>
              </a:ln>
            </p:spPr>
            <p:txBody>
              <a:bodyPr rtlCol="0" anchor="ctr"/>
              <a:lstStyle/>
              <a:p>
                <a:endParaRPr lang="en-US"/>
              </a:p>
            </p:txBody>
          </p:sp>
          <p:sp>
            <p:nvSpPr>
              <p:cNvPr id="42" name="Freeform 1042">
                <a:extLst>
                  <a:ext uri="{FF2B5EF4-FFF2-40B4-BE49-F238E27FC236}">
                    <a16:creationId xmlns:a16="http://schemas.microsoft.com/office/drawing/2014/main" id="{424B8828-3B60-E82B-3D1E-F3AEDC8D5165}"/>
                  </a:ext>
                </a:extLst>
              </p:cNvPr>
              <p:cNvSpPr/>
              <p:nvPr/>
            </p:nvSpPr>
            <p:spPr>
              <a:xfrm>
                <a:off x="9515073" y="3514003"/>
                <a:ext cx="3970" cy="1082"/>
              </a:xfrm>
              <a:custGeom>
                <a:avLst/>
                <a:gdLst>
                  <a:gd name="connsiteX0" fmla="*/ 0 w 3970"/>
                  <a:gd name="connsiteY0" fmla="*/ 0 h 1082"/>
                  <a:gd name="connsiteX1" fmla="*/ 3971 w 3970"/>
                  <a:gd name="connsiteY1" fmla="*/ 1083 h 1082"/>
                  <a:gd name="connsiteX2" fmla="*/ 0 w 3970"/>
                  <a:gd name="connsiteY2" fmla="*/ 0 h 1082"/>
                </a:gdLst>
                <a:ahLst/>
                <a:cxnLst>
                  <a:cxn ang="0">
                    <a:pos x="connsiteX0" y="connsiteY0"/>
                  </a:cxn>
                  <a:cxn ang="0">
                    <a:pos x="connsiteX1" y="connsiteY1"/>
                  </a:cxn>
                  <a:cxn ang="0">
                    <a:pos x="connsiteX2" y="connsiteY2"/>
                  </a:cxn>
                </a:cxnLst>
                <a:rect l="l" t="t" r="r" b="b"/>
                <a:pathLst>
                  <a:path w="3970" h="1082">
                    <a:moveTo>
                      <a:pt x="0" y="0"/>
                    </a:moveTo>
                    <a:cubicBezTo>
                      <a:pt x="1264" y="361"/>
                      <a:pt x="2707" y="722"/>
                      <a:pt x="3971" y="1083"/>
                    </a:cubicBezTo>
                    <a:cubicBezTo>
                      <a:pt x="2707" y="722"/>
                      <a:pt x="1264" y="361"/>
                      <a:pt x="0" y="0"/>
                    </a:cubicBezTo>
                    <a:close/>
                  </a:path>
                </a:pathLst>
              </a:custGeom>
              <a:grpFill/>
              <a:ln w="1804" cap="flat">
                <a:solidFill>
                  <a:srgbClr val="414141"/>
                </a:solidFill>
                <a:prstDash val="solid"/>
                <a:miter/>
              </a:ln>
            </p:spPr>
            <p:txBody>
              <a:bodyPr rtlCol="0" anchor="ctr"/>
              <a:lstStyle/>
              <a:p>
                <a:endParaRPr lang="en-US"/>
              </a:p>
            </p:txBody>
          </p:sp>
          <p:sp>
            <p:nvSpPr>
              <p:cNvPr id="45" name="Freeform 1043">
                <a:extLst>
                  <a:ext uri="{FF2B5EF4-FFF2-40B4-BE49-F238E27FC236}">
                    <a16:creationId xmlns:a16="http://schemas.microsoft.com/office/drawing/2014/main" id="{9DC88A29-08F8-D830-1F35-285D4B5F03B7}"/>
                  </a:ext>
                </a:extLst>
              </p:cNvPr>
              <p:cNvSpPr/>
              <p:nvPr/>
            </p:nvSpPr>
            <p:spPr>
              <a:xfrm>
                <a:off x="9612529" y="3543420"/>
                <a:ext cx="1985" cy="541"/>
              </a:xfrm>
              <a:custGeom>
                <a:avLst/>
                <a:gdLst>
                  <a:gd name="connsiteX0" fmla="*/ 0 w 1985"/>
                  <a:gd name="connsiteY0" fmla="*/ 0 h 541"/>
                  <a:gd name="connsiteX1" fmla="*/ 1985 w 1985"/>
                  <a:gd name="connsiteY1" fmla="*/ 541 h 541"/>
                  <a:gd name="connsiteX2" fmla="*/ 0 w 1985"/>
                  <a:gd name="connsiteY2" fmla="*/ 0 h 541"/>
                </a:gdLst>
                <a:ahLst/>
                <a:cxnLst>
                  <a:cxn ang="0">
                    <a:pos x="connsiteX0" y="connsiteY0"/>
                  </a:cxn>
                  <a:cxn ang="0">
                    <a:pos x="connsiteX1" y="connsiteY1"/>
                  </a:cxn>
                  <a:cxn ang="0">
                    <a:pos x="connsiteX2" y="connsiteY2"/>
                  </a:cxn>
                </a:cxnLst>
                <a:rect l="l" t="t" r="r" b="b"/>
                <a:pathLst>
                  <a:path w="1985" h="541">
                    <a:moveTo>
                      <a:pt x="0" y="0"/>
                    </a:moveTo>
                    <a:cubicBezTo>
                      <a:pt x="722" y="180"/>
                      <a:pt x="1264" y="361"/>
                      <a:pt x="1985" y="541"/>
                    </a:cubicBezTo>
                    <a:cubicBezTo>
                      <a:pt x="1264" y="361"/>
                      <a:pt x="541" y="180"/>
                      <a:pt x="0" y="0"/>
                    </a:cubicBezTo>
                    <a:close/>
                  </a:path>
                </a:pathLst>
              </a:custGeom>
              <a:grpFill/>
              <a:ln w="1804" cap="flat">
                <a:solidFill>
                  <a:srgbClr val="414141"/>
                </a:solidFill>
                <a:prstDash val="solid"/>
                <a:miter/>
              </a:ln>
            </p:spPr>
            <p:txBody>
              <a:bodyPr rtlCol="0" anchor="ctr"/>
              <a:lstStyle/>
              <a:p>
                <a:endParaRPr lang="en-US"/>
              </a:p>
            </p:txBody>
          </p:sp>
          <p:sp>
            <p:nvSpPr>
              <p:cNvPr id="48" name="Freeform 1044">
                <a:extLst>
                  <a:ext uri="{FF2B5EF4-FFF2-40B4-BE49-F238E27FC236}">
                    <a16:creationId xmlns:a16="http://schemas.microsoft.com/office/drawing/2014/main" id="{FCC21B9C-FBE0-F00B-ED9F-35C6C30ADD34}"/>
                  </a:ext>
                </a:extLst>
              </p:cNvPr>
              <p:cNvSpPr/>
              <p:nvPr/>
            </p:nvSpPr>
            <p:spPr>
              <a:xfrm>
                <a:off x="9519765" y="3515446"/>
                <a:ext cx="3969" cy="1263"/>
              </a:xfrm>
              <a:custGeom>
                <a:avLst/>
                <a:gdLst>
                  <a:gd name="connsiteX0" fmla="*/ 0 w 3969"/>
                  <a:gd name="connsiteY0" fmla="*/ 0 h 1263"/>
                  <a:gd name="connsiteX1" fmla="*/ 3970 w 3969"/>
                  <a:gd name="connsiteY1" fmla="*/ 1263 h 1263"/>
                  <a:gd name="connsiteX2" fmla="*/ 0 w 3969"/>
                  <a:gd name="connsiteY2" fmla="*/ 0 h 1263"/>
                </a:gdLst>
                <a:ahLst/>
                <a:cxnLst>
                  <a:cxn ang="0">
                    <a:pos x="connsiteX0" y="connsiteY0"/>
                  </a:cxn>
                  <a:cxn ang="0">
                    <a:pos x="connsiteX1" y="connsiteY1"/>
                  </a:cxn>
                  <a:cxn ang="0">
                    <a:pos x="connsiteX2" y="connsiteY2"/>
                  </a:cxn>
                </a:cxnLst>
                <a:rect l="l" t="t" r="r" b="b"/>
                <a:pathLst>
                  <a:path w="3969" h="1263">
                    <a:moveTo>
                      <a:pt x="0" y="0"/>
                    </a:moveTo>
                    <a:cubicBezTo>
                      <a:pt x="1263" y="361"/>
                      <a:pt x="2707" y="722"/>
                      <a:pt x="3970" y="1263"/>
                    </a:cubicBezTo>
                    <a:cubicBezTo>
                      <a:pt x="2707" y="722"/>
                      <a:pt x="1443" y="361"/>
                      <a:pt x="0" y="0"/>
                    </a:cubicBezTo>
                    <a:close/>
                  </a:path>
                </a:pathLst>
              </a:custGeom>
              <a:grpFill/>
              <a:ln w="1804" cap="flat">
                <a:solidFill>
                  <a:srgbClr val="414141"/>
                </a:solidFill>
                <a:prstDash val="solid"/>
                <a:miter/>
              </a:ln>
            </p:spPr>
            <p:txBody>
              <a:bodyPr rtlCol="0" anchor="ctr"/>
              <a:lstStyle/>
              <a:p>
                <a:endParaRPr lang="en-US"/>
              </a:p>
            </p:txBody>
          </p:sp>
          <p:sp>
            <p:nvSpPr>
              <p:cNvPr id="49" name="Freeform 1045">
                <a:extLst>
                  <a:ext uri="{FF2B5EF4-FFF2-40B4-BE49-F238E27FC236}">
                    <a16:creationId xmlns:a16="http://schemas.microsoft.com/office/drawing/2014/main" id="{7CE2E849-B249-1E30-D832-96513D7764F9}"/>
                  </a:ext>
                </a:extLst>
              </p:cNvPr>
              <p:cNvSpPr/>
              <p:nvPr/>
            </p:nvSpPr>
            <p:spPr>
              <a:xfrm>
                <a:off x="9524818" y="3516890"/>
                <a:ext cx="4151" cy="1263"/>
              </a:xfrm>
              <a:custGeom>
                <a:avLst/>
                <a:gdLst>
                  <a:gd name="connsiteX0" fmla="*/ 0 w 4151"/>
                  <a:gd name="connsiteY0" fmla="*/ 0 h 1263"/>
                  <a:gd name="connsiteX1" fmla="*/ 4151 w 4151"/>
                  <a:gd name="connsiteY1" fmla="*/ 1263 h 1263"/>
                  <a:gd name="connsiteX2" fmla="*/ 0 w 4151"/>
                  <a:gd name="connsiteY2" fmla="*/ 0 h 1263"/>
                </a:gdLst>
                <a:ahLst/>
                <a:cxnLst>
                  <a:cxn ang="0">
                    <a:pos x="connsiteX0" y="connsiteY0"/>
                  </a:cxn>
                  <a:cxn ang="0">
                    <a:pos x="connsiteX1" y="connsiteY1"/>
                  </a:cxn>
                  <a:cxn ang="0">
                    <a:pos x="connsiteX2" y="connsiteY2"/>
                  </a:cxn>
                </a:cxnLst>
                <a:rect l="l" t="t" r="r" b="b"/>
                <a:pathLst>
                  <a:path w="4151" h="1263">
                    <a:moveTo>
                      <a:pt x="0" y="0"/>
                    </a:moveTo>
                    <a:cubicBezTo>
                      <a:pt x="1444" y="361"/>
                      <a:pt x="2707" y="902"/>
                      <a:pt x="4151" y="1263"/>
                    </a:cubicBezTo>
                    <a:cubicBezTo>
                      <a:pt x="2707" y="722"/>
                      <a:pt x="1264" y="361"/>
                      <a:pt x="0" y="0"/>
                    </a:cubicBezTo>
                    <a:close/>
                  </a:path>
                </a:pathLst>
              </a:custGeom>
              <a:grpFill/>
              <a:ln w="1804" cap="flat">
                <a:solidFill>
                  <a:srgbClr val="414141"/>
                </a:solidFill>
                <a:prstDash val="solid"/>
                <a:miter/>
              </a:ln>
            </p:spPr>
            <p:txBody>
              <a:bodyPr rtlCol="0" anchor="ctr"/>
              <a:lstStyle/>
              <a:p>
                <a:endParaRPr lang="en-US"/>
              </a:p>
            </p:txBody>
          </p:sp>
          <p:sp>
            <p:nvSpPr>
              <p:cNvPr id="50" name="Freeform 1046">
                <a:extLst>
                  <a:ext uri="{FF2B5EF4-FFF2-40B4-BE49-F238E27FC236}">
                    <a16:creationId xmlns:a16="http://schemas.microsoft.com/office/drawing/2014/main" id="{72BF6F1A-3D09-C274-964A-82FE77B96C53}"/>
                  </a:ext>
                </a:extLst>
              </p:cNvPr>
              <p:cNvSpPr/>
              <p:nvPr/>
            </p:nvSpPr>
            <p:spPr>
              <a:xfrm>
                <a:off x="9574449" y="3531689"/>
                <a:ext cx="3609" cy="1082"/>
              </a:xfrm>
              <a:custGeom>
                <a:avLst/>
                <a:gdLst>
                  <a:gd name="connsiteX0" fmla="*/ 0 w 3609"/>
                  <a:gd name="connsiteY0" fmla="*/ 0 h 1082"/>
                  <a:gd name="connsiteX1" fmla="*/ 3609 w 3609"/>
                  <a:gd name="connsiteY1" fmla="*/ 1083 h 1082"/>
                  <a:gd name="connsiteX2" fmla="*/ 0 w 3609"/>
                  <a:gd name="connsiteY2" fmla="*/ 0 h 1082"/>
                </a:gdLst>
                <a:ahLst/>
                <a:cxnLst>
                  <a:cxn ang="0">
                    <a:pos x="connsiteX0" y="connsiteY0"/>
                  </a:cxn>
                  <a:cxn ang="0">
                    <a:pos x="connsiteX1" y="connsiteY1"/>
                  </a:cxn>
                  <a:cxn ang="0">
                    <a:pos x="connsiteX2" y="connsiteY2"/>
                  </a:cxn>
                </a:cxnLst>
                <a:rect l="l" t="t" r="r" b="b"/>
                <a:pathLst>
                  <a:path w="3609" h="1082">
                    <a:moveTo>
                      <a:pt x="0" y="0"/>
                    </a:moveTo>
                    <a:cubicBezTo>
                      <a:pt x="1264" y="361"/>
                      <a:pt x="2526" y="722"/>
                      <a:pt x="3609" y="1083"/>
                    </a:cubicBezTo>
                    <a:cubicBezTo>
                      <a:pt x="2526" y="902"/>
                      <a:pt x="1264" y="541"/>
                      <a:pt x="0" y="0"/>
                    </a:cubicBezTo>
                    <a:close/>
                  </a:path>
                </a:pathLst>
              </a:custGeom>
              <a:grpFill/>
              <a:ln w="1804" cap="flat">
                <a:solidFill>
                  <a:srgbClr val="414141"/>
                </a:solidFill>
                <a:prstDash val="solid"/>
                <a:miter/>
              </a:ln>
            </p:spPr>
            <p:txBody>
              <a:bodyPr rtlCol="0" anchor="ctr"/>
              <a:lstStyle/>
              <a:p>
                <a:endParaRPr lang="en-US"/>
              </a:p>
            </p:txBody>
          </p:sp>
          <p:sp>
            <p:nvSpPr>
              <p:cNvPr id="51" name="Freeform 1047">
                <a:extLst>
                  <a:ext uri="{FF2B5EF4-FFF2-40B4-BE49-F238E27FC236}">
                    <a16:creationId xmlns:a16="http://schemas.microsoft.com/office/drawing/2014/main" id="{4666588A-0C64-78C0-02D3-AAE7BEC8CC2D}"/>
                  </a:ext>
                </a:extLst>
              </p:cNvPr>
              <p:cNvSpPr/>
              <p:nvPr/>
            </p:nvSpPr>
            <p:spPr>
              <a:xfrm>
                <a:off x="9582931" y="3534396"/>
                <a:ext cx="3428" cy="1082"/>
              </a:xfrm>
              <a:custGeom>
                <a:avLst/>
                <a:gdLst>
                  <a:gd name="connsiteX0" fmla="*/ 0 w 3428"/>
                  <a:gd name="connsiteY0" fmla="*/ 0 h 1082"/>
                  <a:gd name="connsiteX1" fmla="*/ 3429 w 3428"/>
                  <a:gd name="connsiteY1" fmla="*/ 1083 h 1082"/>
                  <a:gd name="connsiteX2" fmla="*/ 0 w 3428"/>
                  <a:gd name="connsiteY2" fmla="*/ 0 h 1082"/>
                </a:gdLst>
                <a:ahLst/>
                <a:cxnLst>
                  <a:cxn ang="0">
                    <a:pos x="connsiteX0" y="connsiteY0"/>
                  </a:cxn>
                  <a:cxn ang="0">
                    <a:pos x="connsiteX1" y="connsiteY1"/>
                  </a:cxn>
                  <a:cxn ang="0">
                    <a:pos x="connsiteX2" y="connsiteY2"/>
                  </a:cxn>
                </a:cxnLst>
                <a:rect l="l" t="t" r="r" b="b"/>
                <a:pathLst>
                  <a:path w="3428" h="1082">
                    <a:moveTo>
                      <a:pt x="0" y="0"/>
                    </a:moveTo>
                    <a:cubicBezTo>
                      <a:pt x="1083" y="361"/>
                      <a:pt x="2346" y="722"/>
                      <a:pt x="3429" y="1083"/>
                    </a:cubicBezTo>
                    <a:cubicBezTo>
                      <a:pt x="2346" y="722"/>
                      <a:pt x="1263" y="361"/>
                      <a:pt x="0" y="0"/>
                    </a:cubicBezTo>
                    <a:close/>
                  </a:path>
                </a:pathLst>
              </a:custGeom>
              <a:grpFill/>
              <a:ln w="1804" cap="flat">
                <a:solidFill>
                  <a:srgbClr val="414141"/>
                </a:solidFill>
                <a:prstDash val="solid"/>
                <a:miter/>
              </a:ln>
            </p:spPr>
            <p:txBody>
              <a:bodyPr rtlCol="0" anchor="ctr"/>
              <a:lstStyle/>
              <a:p>
                <a:endParaRPr lang="en-US"/>
              </a:p>
            </p:txBody>
          </p:sp>
          <p:sp>
            <p:nvSpPr>
              <p:cNvPr id="56" name="Freeform 1048">
                <a:extLst>
                  <a:ext uri="{FF2B5EF4-FFF2-40B4-BE49-F238E27FC236}">
                    <a16:creationId xmlns:a16="http://schemas.microsoft.com/office/drawing/2014/main" id="{7EA22310-DD69-FC6E-5898-47573194BE6B}"/>
                  </a:ext>
                </a:extLst>
              </p:cNvPr>
              <p:cNvSpPr/>
              <p:nvPr/>
            </p:nvSpPr>
            <p:spPr>
              <a:xfrm>
                <a:off x="9570117" y="3530426"/>
                <a:ext cx="3790" cy="1083"/>
              </a:xfrm>
              <a:custGeom>
                <a:avLst/>
                <a:gdLst>
                  <a:gd name="connsiteX0" fmla="*/ 0 w 3790"/>
                  <a:gd name="connsiteY0" fmla="*/ 0 h 1083"/>
                  <a:gd name="connsiteX1" fmla="*/ 3790 w 3790"/>
                  <a:gd name="connsiteY1" fmla="*/ 1083 h 1083"/>
                  <a:gd name="connsiteX2" fmla="*/ 0 w 3790"/>
                  <a:gd name="connsiteY2" fmla="*/ 0 h 1083"/>
                </a:gdLst>
                <a:ahLst/>
                <a:cxnLst>
                  <a:cxn ang="0">
                    <a:pos x="connsiteX0" y="connsiteY0"/>
                  </a:cxn>
                  <a:cxn ang="0">
                    <a:pos x="connsiteX1" y="connsiteY1"/>
                  </a:cxn>
                  <a:cxn ang="0">
                    <a:pos x="connsiteX2" y="connsiteY2"/>
                  </a:cxn>
                </a:cxnLst>
                <a:rect l="l" t="t" r="r" b="b"/>
                <a:pathLst>
                  <a:path w="3790" h="1083">
                    <a:moveTo>
                      <a:pt x="0" y="0"/>
                    </a:moveTo>
                    <a:cubicBezTo>
                      <a:pt x="1264" y="361"/>
                      <a:pt x="2526" y="722"/>
                      <a:pt x="3790" y="1083"/>
                    </a:cubicBezTo>
                    <a:cubicBezTo>
                      <a:pt x="2526" y="722"/>
                      <a:pt x="1264" y="361"/>
                      <a:pt x="0" y="0"/>
                    </a:cubicBezTo>
                    <a:close/>
                  </a:path>
                </a:pathLst>
              </a:custGeom>
              <a:grpFill/>
              <a:ln w="1804" cap="flat">
                <a:solidFill>
                  <a:srgbClr val="414141"/>
                </a:solidFill>
                <a:prstDash val="solid"/>
                <a:miter/>
              </a:ln>
            </p:spPr>
            <p:txBody>
              <a:bodyPr rtlCol="0" anchor="ctr"/>
              <a:lstStyle/>
              <a:p>
                <a:endParaRPr lang="en-US"/>
              </a:p>
            </p:txBody>
          </p:sp>
          <p:sp>
            <p:nvSpPr>
              <p:cNvPr id="57" name="Freeform 1049">
                <a:extLst>
                  <a:ext uri="{FF2B5EF4-FFF2-40B4-BE49-F238E27FC236}">
                    <a16:creationId xmlns:a16="http://schemas.microsoft.com/office/drawing/2014/main" id="{DDEBADF7-AA2B-6BBA-7E60-ABD3964D6D58}"/>
                  </a:ext>
                </a:extLst>
              </p:cNvPr>
              <p:cNvSpPr/>
              <p:nvPr/>
            </p:nvSpPr>
            <p:spPr>
              <a:xfrm>
                <a:off x="9587082" y="3535659"/>
                <a:ext cx="3428" cy="1082"/>
              </a:xfrm>
              <a:custGeom>
                <a:avLst/>
                <a:gdLst>
                  <a:gd name="connsiteX0" fmla="*/ 0 w 3428"/>
                  <a:gd name="connsiteY0" fmla="*/ 0 h 1082"/>
                  <a:gd name="connsiteX1" fmla="*/ 3429 w 3428"/>
                  <a:gd name="connsiteY1" fmla="*/ 1083 h 1082"/>
                  <a:gd name="connsiteX2" fmla="*/ 0 w 3428"/>
                  <a:gd name="connsiteY2" fmla="*/ 0 h 1082"/>
                </a:gdLst>
                <a:ahLst/>
                <a:cxnLst>
                  <a:cxn ang="0">
                    <a:pos x="connsiteX0" y="connsiteY0"/>
                  </a:cxn>
                  <a:cxn ang="0">
                    <a:pos x="connsiteX1" y="connsiteY1"/>
                  </a:cxn>
                  <a:cxn ang="0">
                    <a:pos x="connsiteX2" y="connsiteY2"/>
                  </a:cxn>
                </a:cxnLst>
                <a:rect l="l" t="t" r="r" b="b"/>
                <a:pathLst>
                  <a:path w="3428" h="1082">
                    <a:moveTo>
                      <a:pt x="0" y="0"/>
                    </a:moveTo>
                    <a:cubicBezTo>
                      <a:pt x="1083" y="361"/>
                      <a:pt x="2166" y="722"/>
                      <a:pt x="3429" y="1083"/>
                    </a:cubicBezTo>
                    <a:cubicBezTo>
                      <a:pt x="2347" y="542"/>
                      <a:pt x="1083" y="361"/>
                      <a:pt x="0" y="0"/>
                    </a:cubicBezTo>
                    <a:close/>
                  </a:path>
                </a:pathLst>
              </a:custGeom>
              <a:grpFill/>
              <a:ln w="1804" cap="flat">
                <a:solidFill>
                  <a:srgbClr val="414141"/>
                </a:solidFill>
                <a:prstDash val="solid"/>
                <a:miter/>
              </a:ln>
            </p:spPr>
            <p:txBody>
              <a:bodyPr rtlCol="0" anchor="ctr"/>
              <a:lstStyle/>
              <a:p>
                <a:endParaRPr lang="en-US"/>
              </a:p>
            </p:txBody>
          </p:sp>
          <p:sp>
            <p:nvSpPr>
              <p:cNvPr id="58" name="Freeform 1050">
                <a:extLst>
                  <a:ext uri="{FF2B5EF4-FFF2-40B4-BE49-F238E27FC236}">
                    <a16:creationId xmlns:a16="http://schemas.microsoft.com/office/drawing/2014/main" id="{33FA6279-4F2D-3926-67CF-EAFF51EA5593}"/>
                  </a:ext>
                </a:extLst>
              </p:cNvPr>
              <p:cNvSpPr/>
              <p:nvPr/>
            </p:nvSpPr>
            <p:spPr>
              <a:xfrm>
                <a:off x="9619026" y="3545405"/>
                <a:ext cx="1624" cy="541"/>
              </a:xfrm>
              <a:custGeom>
                <a:avLst/>
                <a:gdLst>
                  <a:gd name="connsiteX0" fmla="*/ 0 w 1624"/>
                  <a:gd name="connsiteY0" fmla="*/ 0 h 541"/>
                  <a:gd name="connsiteX1" fmla="*/ 1624 w 1624"/>
                  <a:gd name="connsiteY1" fmla="*/ 542 h 541"/>
                  <a:gd name="connsiteX2" fmla="*/ 0 w 1624"/>
                  <a:gd name="connsiteY2" fmla="*/ 0 h 541"/>
                </a:gdLst>
                <a:ahLst/>
                <a:cxnLst>
                  <a:cxn ang="0">
                    <a:pos x="connsiteX0" y="connsiteY0"/>
                  </a:cxn>
                  <a:cxn ang="0">
                    <a:pos x="connsiteX1" y="connsiteY1"/>
                  </a:cxn>
                  <a:cxn ang="0">
                    <a:pos x="connsiteX2" y="connsiteY2"/>
                  </a:cxn>
                </a:cxnLst>
                <a:rect l="l" t="t" r="r" b="b"/>
                <a:pathLst>
                  <a:path w="1624" h="541">
                    <a:moveTo>
                      <a:pt x="0" y="0"/>
                    </a:moveTo>
                    <a:cubicBezTo>
                      <a:pt x="541" y="180"/>
                      <a:pt x="1083" y="361"/>
                      <a:pt x="1624" y="542"/>
                    </a:cubicBezTo>
                    <a:cubicBezTo>
                      <a:pt x="1083" y="361"/>
                      <a:pt x="541" y="180"/>
                      <a:pt x="0" y="0"/>
                    </a:cubicBezTo>
                    <a:close/>
                  </a:path>
                </a:pathLst>
              </a:custGeom>
              <a:grpFill/>
              <a:ln w="1804" cap="flat">
                <a:solidFill>
                  <a:srgbClr val="414141"/>
                </a:solidFill>
                <a:prstDash val="solid"/>
                <a:miter/>
              </a:ln>
            </p:spPr>
            <p:txBody>
              <a:bodyPr rtlCol="0" anchor="ctr"/>
              <a:lstStyle/>
              <a:p>
                <a:endParaRPr lang="en-US"/>
              </a:p>
            </p:txBody>
          </p:sp>
          <p:sp>
            <p:nvSpPr>
              <p:cNvPr id="59" name="Freeform 1051">
                <a:extLst>
                  <a:ext uri="{FF2B5EF4-FFF2-40B4-BE49-F238E27FC236}">
                    <a16:creationId xmlns:a16="http://schemas.microsoft.com/office/drawing/2014/main" id="{9F974627-1342-DADB-2B03-CB575948CA8E}"/>
                  </a:ext>
                </a:extLst>
              </p:cNvPr>
              <p:cNvSpPr/>
              <p:nvPr/>
            </p:nvSpPr>
            <p:spPr>
              <a:xfrm>
                <a:off x="9578780" y="3533133"/>
                <a:ext cx="3609" cy="1083"/>
              </a:xfrm>
              <a:custGeom>
                <a:avLst/>
                <a:gdLst>
                  <a:gd name="connsiteX0" fmla="*/ 0 w 3609"/>
                  <a:gd name="connsiteY0" fmla="*/ 0 h 1083"/>
                  <a:gd name="connsiteX1" fmla="*/ 3609 w 3609"/>
                  <a:gd name="connsiteY1" fmla="*/ 1083 h 1083"/>
                  <a:gd name="connsiteX2" fmla="*/ 0 w 3609"/>
                  <a:gd name="connsiteY2" fmla="*/ 0 h 1083"/>
                </a:gdLst>
                <a:ahLst/>
                <a:cxnLst>
                  <a:cxn ang="0">
                    <a:pos x="connsiteX0" y="connsiteY0"/>
                  </a:cxn>
                  <a:cxn ang="0">
                    <a:pos x="connsiteX1" y="connsiteY1"/>
                  </a:cxn>
                  <a:cxn ang="0">
                    <a:pos x="connsiteX2" y="connsiteY2"/>
                  </a:cxn>
                </a:cxnLst>
                <a:rect l="l" t="t" r="r" b="b"/>
                <a:pathLst>
                  <a:path w="3609" h="1083">
                    <a:moveTo>
                      <a:pt x="0" y="0"/>
                    </a:moveTo>
                    <a:cubicBezTo>
                      <a:pt x="1264" y="361"/>
                      <a:pt x="2347" y="722"/>
                      <a:pt x="3609" y="1083"/>
                    </a:cubicBezTo>
                    <a:cubicBezTo>
                      <a:pt x="2347" y="722"/>
                      <a:pt x="1083" y="361"/>
                      <a:pt x="0" y="0"/>
                    </a:cubicBezTo>
                    <a:close/>
                  </a:path>
                </a:pathLst>
              </a:custGeom>
              <a:grpFill/>
              <a:ln w="1804" cap="flat">
                <a:solidFill>
                  <a:srgbClr val="414141"/>
                </a:solidFill>
                <a:prstDash val="solid"/>
                <a:miter/>
              </a:ln>
            </p:spPr>
            <p:txBody>
              <a:bodyPr rtlCol="0" anchor="ctr"/>
              <a:lstStyle/>
              <a:p>
                <a:endParaRPr lang="en-US"/>
              </a:p>
            </p:txBody>
          </p:sp>
          <p:sp>
            <p:nvSpPr>
              <p:cNvPr id="60" name="Freeform 1052">
                <a:extLst>
                  <a:ext uri="{FF2B5EF4-FFF2-40B4-BE49-F238E27FC236}">
                    <a16:creationId xmlns:a16="http://schemas.microsoft.com/office/drawing/2014/main" id="{9700D1F7-9602-4D2A-3305-98212FDC5195}"/>
                  </a:ext>
                </a:extLst>
              </p:cNvPr>
              <p:cNvSpPr/>
              <p:nvPr/>
            </p:nvSpPr>
            <p:spPr>
              <a:xfrm>
                <a:off x="8280814" y="4107400"/>
                <a:ext cx="360" cy="1804"/>
              </a:xfrm>
              <a:custGeom>
                <a:avLst/>
                <a:gdLst>
                  <a:gd name="connsiteX0" fmla="*/ 361 w 360"/>
                  <a:gd name="connsiteY0" fmla="*/ 1805 h 1804"/>
                  <a:gd name="connsiteX1" fmla="*/ 0 w 360"/>
                  <a:gd name="connsiteY1" fmla="*/ 0 h 1804"/>
                  <a:gd name="connsiteX2" fmla="*/ 361 w 360"/>
                  <a:gd name="connsiteY2" fmla="*/ 1805 h 1804"/>
                </a:gdLst>
                <a:ahLst/>
                <a:cxnLst>
                  <a:cxn ang="0">
                    <a:pos x="connsiteX0" y="connsiteY0"/>
                  </a:cxn>
                  <a:cxn ang="0">
                    <a:pos x="connsiteX1" y="connsiteY1"/>
                  </a:cxn>
                  <a:cxn ang="0">
                    <a:pos x="connsiteX2" y="connsiteY2"/>
                  </a:cxn>
                </a:cxnLst>
                <a:rect l="l" t="t" r="r" b="b"/>
                <a:pathLst>
                  <a:path w="360" h="1804">
                    <a:moveTo>
                      <a:pt x="361" y="1805"/>
                    </a:moveTo>
                    <a:cubicBezTo>
                      <a:pt x="180" y="1264"/>
                      <a:pt x="180" y="542"/>
                      <a:pt x="0" y="0"/>
                    </a:cubicBezTo>
                    <a:cubicBezTo>
                      <a:pt x="180" y="722"/>
                      <a:pt x="180" y="1264"/>
                      <a:pt x="361" y="1805"/>
                    </a:cubicBezTo>
                    <a:close/>
                  </a:path>
                </a:pathLst>
              </a:custGeom>
              <a:grpFill/>
              <a:ln w="1804" cap="flat">
                <a:solidFill>
                  <a:srgbClr val="414141"/>
                </a:solidFill>
                <a:prstDash val="solid"/>
                <a:miter/>
              </a:ln>
            </p:spPr>
            <p:txBody>
              <a:bodyPr rtlCol="0" anchor="ctr"/>
              <a:lstStyle/>
              <a:p>
                <a:endParaRPr lang="en-US"/>
              </a:p>
            </p:txBody>
          </p:sp>
          <p:sp>
            <p:nvSpPr>
              <p:cNvPr id="61" name="Freeform 1053">
                <a:extLst>
                  <a:ext uri="{FF2B5EF4-FFF2-40B4-BE49-F238E27FC236}">
                    <a16:creationId xmlns:a16="http://schemas.microsoft.com/office/drawing/2014/main" id="{1C93775C-9DD6-6E7B-C0C7-CC9249570EA0}"/>
                  </a:ext>
                </a:extLst>
              </p:cNvPr>
              <p:cNvSpPr/>
              <p:nvPr/>
            </p:nvSpPr>
            <p:spPr>
              <a:xfrm>
                <a:off x="9615777" y="3544503"/>
                <a:ext cx="1804" cy="541"/>
              </a:xfrm>
              <a:custGeom>
                <a:avLst/>
                <a:gdLst>
                  <a:gd name="connsiteX0" fmla="*/ 0 w 1804"/>
                  <a:gd name="connsiteY0" fmla="*/ 0 h 541"/>
                  <a:gd name="connsiteX1" fmla="*/ 1805 w 1804"/>
                  <a:gd name="connsiteY1" fmla="*/ 542 h 541"/>
                  <a:gd name="connsiteX2" fmla="*/ 0 w 1804"/>
                  <a:gd name="connsiteY2" fmla="*/ 0 h 541"/>
                </a:gdLst>
                <a:ahLst/>
                <a:cxnLst>
                  <a:cxn ang="0">
                    <a:pos x="connsiteX0" y="connsiteY0"/>
                  </a:cxn>
                  <a:cxn ang="0">
                    <a:pos x="connsiteX1" y="connsiteY1"/>
                  </a:cxn>
                  <a:cxn ang="0">
                    <a:pos x="connsiteX2" y="connsiteY2"/>
                  </a:cxn>
                </a:cxnLst>
                <a:rect l="l" t="t" r="r" b="b"/>
                <a:pathLst>
                  <a:path w="1804" h="541">
                    <a:moveTo>
                      <a:pt x="0" y="0"/>
                    </a:moveTo>
                    <a:cubicBezTo>
                      <a:pt x="542" y="180"/>
                      <a:pt x="1264" y="361"/>
                      <a:pt x="1805" y="542"/>
                    </a:cubicBezTo>
                    <a:cubicBezTo>
                      <a:pt x="1264" y="361"/>
                      <a:pt x="723" y="180"/>
                      <a:pt x="0" y="0"/>
                    </a:cubicBezTo>
                    <a:close/>
                  </a:path>
                </a:pathLst>
              </a:custGeom>
              <a:grpFill/>
              <a:ln w="1804" cap="flat">
                <a:solidFill>
                  <a:srgbClr val="414141"/>
                </a:solidFill>
                <a:prstDash val="solid"/>
                <a:miter/>
              </a:ln>
            </p:spPr>
            <p:txBody>
              <a:bodyPr rtlCol="0" anchor="ctr"/>
              <a:lstStyle/>
              <a:p>
                <a:endParaRPr lang="en-US"/>
              </a:p>
            </p:txBody>
          </p:sp>
          <p:sp>
            <p:nvSpPr>
              <p:cNvPr id="62" name="Freeform 1054">
                <a:extLst>
                  <a:ext uri="{FF2B5EF4-FFF2-40B4-BE49-F238E27FC236}">
                    <a16:creationId xmlns:a16="http://schemas.microsoft.com/office/drawing/2014/main" id="{92CA3341-934B-55EF-5EAE-796B6203A588}"/>
                  </a:ext>
                </a:extLst>
              </p:cNvPr>
              <p:cNvSpPr/>
              <p:nvPr/>
            </p:nvSpPr>
            <p:spPr>
              <a:xfrm>
                <a:off x="8280272" y="4102888"/>
                <a:ext cx="541" cy="4150"/>
              </a:xfrm>
              <a:custGeom>
                <a:avLst/>
                <a:gdLst>
                  <a:gd name="connsiteX0" fmla="*/ 542 w 541"/>
                  <a:gd name="connsiteY0" fmla="*/ 4151 h 4150"/>
                  <a:gd name="connsiteX1" fmla="*/ 0 w 541"/>
                  <a:gd name="connsiteY1" fmla="*/ 0 h 4150"/>
                  <a:gd name="connsiteX2" fmla="*/ 542 w 541"/>
                  <a:gd name="connsiteY2" fmla="*/ 4151 h 4150"/>
                </a:gdLst>
                <a:ahLst/>
                <a:cxnLst>
                  <a:cxn ang="0">
                    <a:pos x="connsiteX0" y="connsiteY0"/>
                  </a:cxn>
                  <a:cxn ang="0">
                    <a:pos x="connsiteX1" y="connsiteY1"/>
                  </a:cxn>
                  <a:cxn ang="0">
                    <a:pos x="connsiteX2" y="connsiteY2"/>
                  </a:cxn>
                </a:cxnLst>
                <a:rect l="l" t="t" r="r" b="b"/>
                <a:pathLst>
                  <a:path w="541" h="4150">
                    <a:moveTo>
                      <a:pt x="542" y="4151"/>
                    </a:moveTo>
                    <a:cubicBezTo>
                      <a:pt x="361" y="2707"/>
                      <a:pt x="180" y="1444"/>
                      <a:pt x="0" y="0"/>
                    </a:cubicBezTo>
                    <a:cubicBezTo>
                      <a:pt x="180" y="1444"/>
                      <a:pt x="361" y="2888"/>
                      <a:pt x="542" y="4151"/>
                    </a:cubicBezTo>
                    <a:close/>
                  </a:path>
                </a:pathLst>
              </a:custGeom>
              <a:grpFill/>
              <a:ln w="1804" cap="flat">
                <a:solidFill>
                  <a:srgbClr val="414141"/>
                </a:solidFill>
                <a:prstDash val="solid"/>
                <a:miter/>
              </a:ln>
            </p:spPr>
            <p:txBody>
              <a:bodyPr rtlCol="0" anchor="ctr"/>
              <a:lstStyle/>
              <a:p>
                <a:endParaRPr lang="en-US"/>
              </a:p>
            </p:txBody>
          </p:sp>
          <p:sp>
            <p:nvSpPr>
              <p:cNvPr id="63" name="Freeform 1056">
                <a:extLst>
                  <a:ext uri="{FF2B5EF4-FFF2-40B4-BE49-F238E27FC236}">
                    <a16:creationId xmlns:a16="http://schemas.microsoft.com/office/drawing/2014/main" id="{117C080E-6853-2B50-6937-AE6251EC56D5}"/>
                  </a:ext>
                </a:extLst>
              </p:cNvPr>
              <p:cNvSpPr/>
              <p:nvPr/>
            </p:nvSpPr>
            <p:spPr>
              <a:xfrm>
                <a:off x="9633102" y="3549917"/>
                <a:ext cx="902" cy="360"/>
              </a:xfrm>
              <a:custGeom>
                <a:avLst/>
                <a:gdLst>
                  <a:gd name="connsiteX0" fmla="*/ 0 w 902"/>
                  <a:gd name="connsiteY0" fmla="*/ 0 h 360"/>
                  <a:gd name="connsiteX1" fmla="*/ 902 w 902"/>
                  <a:gd name="connsiteY1" fmla="*/ 361 h 360"/>
                  <a:gd name="connsiteX2" fmla="*/ 0 w 902"/>
                  <a:gd name="connsiteY2" fmla="*/ 0 h 360"/>
                </a:gdLst>
                <a:ahLst/>
                <a:cxnLst>
                  <a:cxn ang="0">
                    <a:pos x="connsiteX0" y="connsiteY0"/>
                  </a:cxn>
                  <a:cxn ang="0">
                    <a:pos x="connsiteX1" y="connsiteY1"/>
                  </a:cxn>
                  <a:cxn ang="0">
                    <a:pos x="connsiteX2" y="connsiteY2"/>
                  </a:cxn>
                </a:cxnLst>
                <a:rect l="l" t="t" r="r" b="b"/>
                <a:pathLst>
                  <a:path w="902" h="360">
                    <a:moveTo>
                      <a:pt x="0" y="0"/>
                    </a:moveTo>
                    <a:cubicBezTo>
                      <a:pt x="361" y="180"/>
                      <a:pt x="542" y="180"/>
                      <a:pt x="902" y="361"/>
                    </a:cubicBezTo>
                    <a:cubicBezTo>
                      <a:pt x="542" y="180"/>
                      <a:pt x="361" y="0"/>
                      <a:pt x="0" y="0"/>
                    </a:cubicBezTo>
                    <a:close/>
                  </a:path>
                </a:pathLst>
              </a:custGeom>
              <a:grpFill/>
              <a:ln w="1804" cap="flat">
                <a:solidFill>
                  <a:srgbClr val="414141"/>
                </a:solidFill>
                <a:prstDash val="solid"/>
                <a:miter/>
              </a:ln>
            </p:spPr>
            <p:txBody>
              <a:bodyPr rtlCol="0" anchor="ctr"/>
              <a:lstStyle/>
              <a:p>
                <a:endParaRPr lang="en-US"/>
              </a:p>
            </p:txBody>
          </p:sp>
          <p:sp>
            <p:nvSpPr>
              <p:cNvPr id="64" name="Freeform 1057">
                <a:extLst>
                  <a:ext uri="{FF2B5EF4-FFF2-40B4-BE49-F238E27FC236}">
                    <a16:creationId xmlns:a16="http://schemas.microsoft.com/office/drawing/2014/main" id="{BC5DFCA3-5774-1CE9-814E-2D223EECA486}"/>
                  </a:ext>
                </a:extLst>
              </p:cNvPr>
              <p:cNvSpPr/>
              <p:nvPr/>
            </p:nvSpPr>
            <p:spPr>
              <a:xfrm>
                <a:off x="9630576" y="3549015"/>
                <a:ext cx="1083" cy="360"/>
              </a:xfrm>
              <a:custGeom>
                <a:avLst/>
                <a:gdLst>
                  <a:gd name="connsiteX0" fmla="*/ 0 w 1083"/>
                  <a:gd name="connsiteY0" fmla="*/ 0 h 360"/>
                  <a:gd name="connsiteX1" fmla="*/ 1083 w 1083"/>
                  <a:gd name="connsiteY1" fmla="*/ 361 h 360"/>
                  <a:gd name="connsiteX2" fmla="*/ 0 w 1083"/>
                  <a:gd name="connsiteY2" fmla="*/ 0 h 360"/>
                </a:gdLst>
                <a:ahLst/>
                <a:cxnLst>
                  <a:cxn ang="0">
                    <a:pos x="connsiteX0" y="connsiteY0"/>
                  </a:cxn>
                  <a:cxn ang="0">
                    <a:pos x="connsiteX1" y="connsiteY1"/>
                  </a:cxn>
                  <a:cxn ang="0">
                    <a:pos x="connsiteX2" y="connsiteY2"/>
                  </a:cxn>
                </a:cxnLst>
                <a:rect l="l" t="t" r="r" b="b"/>
                <a:pathLst>
                  <a:path w="1083" h="360">
                    <a:moveTo>
                      <a:pt x="0" y="0"/>
                    </a:moveTo>
                    <a:cubicBezTo>
                      <a:pt x="361" y="180"/>
                      <a:pt x="722" y="180"/>
                      <a:pt x="1083" y="361"/>
                    </a:cubicBezTo>
                    <a:cubicBezTo>
                      <a:pt x="722" y="361"/>
                      <a:pt x="361" y="180"/>
                      <a:pt x="0" y="0"/>
                    </a:cubicBezTo>
                    <a:close/>
                  </a:path>
                </a:pathLst>
              </a:custGeom>
              <a:grpFill/>
              <a:ln w="1804" cap="flat">
                <a:solidFill>
                  <a:srgbClr val="414141"/>
                </a:solidFill>
                <a:prstDash val="solid"/>
                <a:miter/>
              </a:ln>
            </p:spPr>
            <p:txBody>
              <a:bodyPr rtlCol="0" anchor="ctr"/>
              <a:lstStyle/>
              <a:p>
                <a:endParaRPr lang="en-US"/>
              </a:p>
            </p:txBody>
          </p:sp>
          <p:sp>
            <p:nvSpPr>
              <p:cNvPr id="65" name="Freeform 1058">
                <a:extLst>
                  <a:ext uri="{FF2B5EF4-FFF2-40B4-BE49-F238E27FC236}">
                    <a16:creationId xmlns:a16="http://schemas.microsoft.com/office/drawing/2014/main" id="{CDB1A26F-25B1-1749-A6E3-148A98B2BBF0}"/>
                  </a:ext>
                </a:extLst>
              </p:cNvPr>
              <p:cNvSpPr/>
              <p:nvPr/>
            </p:nvSpPr>
            <p:spPr>
              <a:xfrm>
                <a:off x="8281174" y="4109566"/>
                <a:ext cx="541" cy="2165"/>
              </a:xfrm>
              <a:custGeom>
                <a:avLst/>
                <a:gdLst>
                  <a:gd name="connsiteX0" fmla="*/ 542 w 541"/>
                  <a:gd name="connsiteY0" fmla="*/ 2166 h 2165"/>
                  <a:gd name="connsiteX1" fmla="*/ 0 w 541"/>
                  <a:gd name="connsiteY1" fmla="*/ 0 h 2165"/>
                  <a:gd name="connsiteX2" fmla="*/ 542 w 541"/>
                  <a:gd name="connsiteY2" fmla="*/ 2166 h 2165"/>
                </a:gdLst>
                <a:ahLst/>
                <a:cxnLst>
                  <a:cxn ang="0">
                    <a:pos x="connsiteX0" y="connsiteY0"/>
                  </a:cxn>
                  <a:cxn ang="0">
                    <a:pos x="connsiteX1" y="connsiteY1"/>
                  </a:cxn>
                  <a:cxn ang="0">
                    <a:pos x="connsiteX2" y="connsiteY2"/>
                  </a:cxn>
                </a:cxnLst>
                <a:rect l="l" t="t" r="r" b="b"/>
                <a:pathLst>
                  <a:path w="541" h="2165">
                    <a:moveTo>
                      <a:pt x="542" y="2166"/>
                    </a:moveTo>
                    <a:cubicBezTo>
                      <a:pt x="361" y="1443"/>
                      <a:pt x="180" y="722"/>
                      <a:pt x="0" y="0"/>
                    </a:cubicBezTo>
                    <a:cubicBezTo>
                      <a:pt x="180" y="722"/>
                      <a:pt x="361" y="1443"/>
                      <a:pt x="542" y="2166"/>
                    </a:cubicBezTo>
                    <a:close/>
                  </a:path>
                </a:pathLst>
              </a:custGeom>
              <a:grpFill/>
              <a:ln w="1804" cap="flat">
                <a:solidFill>
                  <a:srgbClr val="414141"/>
                </a:solidFill>
                <a:prstDash val="solid"/>
                <a:miter/>
              </a:ln>
            </p:spPr>
            <p:txBody>
              <a:bodyPr rtlCol="0" anchor="ctr"/>
              <a:lstStyle/>
              <a:p>
                <a:endParaRPr lang="en-US"/>
              </a:p>
            </p:txBody>
          </p:sp>
          <p:sp>
            <p:nvSpPr>
              <p:cNvPr id="66" name="Freeform 1059">
                <a:extLst>
                  <a:ext uri="{FF2B5EF4-FFF2-40B4-BE49-F238E27FC236}">
                    <a16:creationId xmlns:a16="http://schemas.microsoft.com/office/drawing/2014/main" id="{34D7949C-6B1D-9CC6-0D92-59914A63C9AC}"/>
                  </a:ext>
                </a:extLst>
              </p:cNvPr>
              <p:cNvSpPr/>
              <p:nvPr/>
            </p:nvSpPr>
            <p:spPr>
              <a:xfrm>
                <a:off x="9627869" y="3548293"/>
                <a:ext cx="1263" cy="361"/>
              </a:xfrm>
              <a:custGeom>
                <a:avLst/>
                <a:gdLst>
                  <a:gd name="connsiteX0" fmla="*/ 0 w 1263"/>
                  <a:gd name="connsiteY0" fmla="*/ 0 h 361"/>
                  <a:gd name="connsiteX1" fmla="*/ 1264 w 1263"/>
                  <a:gd name="connsiteY1" fmla="*/ 361 h 361"/>
                  <a:gd name="connsiteX2" fmla="*/ 0 w 1263"/>
                  <a:gd name="connsiteY2" fmla="*/ 0 h 361"/>
                </a:gdLst>
                <a:ahLst/>
                <a:cxnLst>
                  <a:cxn ang="0">
                    <a:pos x="connsiteX0" y="connsiteY0"/>
                  </a:cxn>
                  <a:cxn ang="0">
                    <a:pos x="connsiteX1" y="connsiteY1"/>
                  </a:cxn>
                  <a:cxn ang="0">
                    <a:pos x="connsiteX2" y="connsiteY2"/>
                  </a:cxn>
                </a:cxnLst>
                <a:rect l="l" t="t" r="r" b="b"/>
                <a:pathLst>
                  <a:path w="1263" h="361">
                    <a:moveTo>
                      <a:pt x="0" y="0"/>
                    </a:moveTo>
                    <a:cubicBezTo>
                      <a:pt x="361" y="180"/>
                      <a:pt x="722" y="180"/>
                      <a:pt x="1264" y="361"/>
                    </a:cubicBezTo>
                    <a:cubicBezTo>
                      <a:pt x="902" y="180"/>
                      <a:pt x="361" y="0"/>
                      <a:pt x="0" y="0"/>
                    </a:cubicBezTo>
                    <a:close/>
                  </a:path>
                </a:pathLst>
              </a:custGeom>
              <a:grpFill/>
              <a:ln w="1804" cap="flat">
                <a:solidFill>
                  <a:srgbClr val="414141"/>
                </a:solidFill>
                <a:prstDash val="solid"/>
                <a:miter/>
              </a:ln>
            </p:spPr>
            <p:txBody>
              <a:bodyPr rtlCol="0" anchor="ctr"/>
              <a:lstStyle/>
              <a:p>
                <a:endParaRPr lang="en-US"/>
              </a:p>
            </p:txBody>
          </p:sp>
          <p:sp>
            <p:nvSpPr>
              <p:cNvPr id="67" name="Freeform 1060">
                <a:extLst>
                  <a:ext uri="{FF2B5EF4-FFF2-40B4-BE49-F238E27FC236}">
                    <a16:creationId xmlns:a16="http://schemas.microsoft.com/office/drawing/2014/main" id="{40978916-1986-F504-BED0-0579D936739C}"/>
                  </a:ext>
                </a:extLst>
              </p:cNvPr>
              <p:cNvSpPr/>
              <p:nvPr/>
            </p:nvSpPr>
            <p:spPr>
              <a:xfrm>
                <a:off x="9622093" y="3546488"/>
                <a:ext cx="1444" cy="541"/>
              </a:xfrm>
              <a:custGeom>
                <a:avLst/>
                <a:gdLst>
                  <a:gd name="connsiteX0" fmla="*/ 0 w 1444"/>
                  <a:gd name="connsiteY0" fmla="*/ 0 h 541"/>
                  <a:gd name="connsiteX1" fmla="*/ 1444 w 1444"/>
                  <a:gd name="connsiteY1" fmla="*/ 542 h 541"/>
                  <a:gd name="connsiteX2" fmla="*/ 0 w 1444"/>
                  <a:gd name="connsiteY2" fmla="*/ 0 h 541"/>
                </a:gdLst>
                <a:ahLst/>
                <a:cxnLst>
                  <a:cxn ang="0">
                    <a:pos x="connsiteX0" y="connsiteY0"/>
                  </a:cxn>
                  <a:cxn ang="0">
                    <a:pos x="connsiteX1" y="connsiteY1"/>
                  </a:cxn>
                  <a:cxn ang="0">
                    <a:pos x="connsiteX2" y="connsiteY2"/>
                  </a:cxn>
                </a:cxnLst>
                <a:rect l="l" t="t" r="r" b="b"/>
                <a:pathLst>
                  <a:path w="1444" h="541">
                    <a:moveTo>
                      <a:pt x="0" y="0"/>
                    </a:moveTo>
                    <a:cubicBezTo>
                      <a:pt x="542" y="180"/>
                      <a:pt x="902" y="361"/>
                      <a:pt x="1444" y="542"/>
                    </a:cubicBezTo>
                    <a:cubicBezTo>
                      <a:pt x="1083" y="180"/>
                      <a:pt x="542" y="0"/>
                      <a:pt x="0" y="0"/>
                    </a:cubicBezTo>
                    <a:close/>
                  </a:path>
                </a:pathLst>
              </a:custGeom>
              <a:grpFill/>
              <a:ln w="1804" cap="flat">
                <a:solidFill>
                  <a:srgbClr val="414141"/>
                </a:solidFill>
                <a:prstDash val="solid"/>
                <a:miter/>
              </a:ln>
            </p:spPr>
            <p:txBody>
              <a:bodyPr rtlCol="0" anchor="ctr"/>
              <a:lstStyle/>
              <a:p>
                <a:endParaRPr lang="en-US"/>
              </a:p>
            </p:txBody>
          </p:sp>
          <p:sp>
            <p:nvSpPr>
              <p:cNvPr id="68" name="Freeform 1061">
                <a:extLst>
                  <a:ext uri="{FF2B5EF4-FFF2-40B4-BE49-F238E27FC236}">
                    <a16:creationId xmlns:a16="http://schemas.microsoft.com/office/drawing/2014/main" id="{DEA6F2C7-FBBE-340D-4C02-FE44322CD6D5}"/>
                  </a:ext>
                </a:extLst>
              </p:cNvPr>
              <p:cNvSpPr/>
              <p:nvPr/>
            </p:nvSpPr>
            <p:spPr>
              <a:xfrm>
                <a:off x="9625162" y="3547390"/>
                <a:ext cx="1263" cy="361"/>
              </a:xfrm>
              <a:custGeom>
                <a:avLst/>
                <a:gdLst>
                  <a:gd name="connsiteX0" fmla="*/ 0 w 1263"/>
                  <a:gd name="connsiteY0" fmla="*/ 0 h 361"/>
                  <a:gd name="connsiteX1" fmla="*/ 1264 w 1263"/>
                  <a:gd name="connsiteY1" fmla="*/ 361 h 361"/>
                  <a:gd name="connsiteX2" fmla="*/ 0 w 1263"/>
                  <a:gd name="connsiteY2" fmla="*/ 0 h 361"/>
                </a:gdLst>
                <a:ahLst/>
                <a:cxnLst>
                  <a:cxn ang="0">
                    <a:pos x="connsiteX0" y="connsiteY0"/>
                  </a:cxn>
                  <a:cxn ang="0">
                    <a:pos x="connsiteX1" y="connsiteY1"/>
                  </a:cxn>
                  <a:cxn ang="0">
                    <a:pos x="connsiteX2" y="connsiteY2"/>
                  </a:cxn>
                </a:cxnLst>
                <a:rect l="l" t="t" r="r" b="b"/>
                <a:pathLst>
                  <a:path w="1263" h="361">
                    <a:moveTo>
                      <a:pt x="0" y="0"/>
                    </a:moveTo>
                    <a:cubicBezTo>
                      <a:pt x="361" y="180"/>
                      <a:pt x="722" y="180"/>
                      <a:pt x="1264" y="361"/>
                    </a:cubicBezTo>
                    <a:cubicBezTo>
                      <a:pt x="722" y="180"/>
                      <a:pt x="361" y="180"/>
                      <a:pt x="0" y="0"/>
                    </a:cubicBezTo>
                    <a:close/>
                  </a:path>
                </a:pathLst>
              </a:custGeom>
              <a:grpFill/>
              <a:ln w="1804" cap="flat">
                <a:solidFill>
                  <a:srgbClr val="414141"/>
                </a:solidFill>
                <a:prstDash val="solid"/>
                <a:miter/>
              </a:ln>
            </p:spPr>
            <p:txBody>
              <a:bodyPr rtlCol="0" anchor="ctr"/>
              <a:lstStyle/>
              <a:p>
                <a:endParaRPr lang="en-US"/>
              </a:p>
            </p:txBody>
          </p:sp>
          <p:sp>
            <p:nvSpPr>
              <p:cNvPr id="69" name="Freeform 1062">
                <a:extLst>
                  <a:ext uri="{FF2B5EF4-FFF2-40B4-BE49-F238E27FC236}">
                    <a16:creationId xmlns:a16="http://schemas.microsoft.com/office/drawing/2014/main" id="{5AF61E89-79A0-1882-C1C0-9D88E4127600}"/>
                  </a:ext>
                </a:extLst>
              </p:cNvPr>
              <p:cNvSpPr/>
              <p:nvPr/>
            </p:nvSpPr>
            <p:spPr>
              <a:xfrm>
                <a:off x="9126484" y="3852694"/>
                <a:ext cx="276704" cy="820532"/>
              </a:xfrm>
              <a:custGeom>
                <a:avLst/>
                <a:gdLst>
                  <a:gd name="connsiteX0" fmla="*/ 228329 w 276704"/>
                  <a:gd name="connsiteY0" fmla="*/ 1321 h 820532"/>
                  <a:gd name="connsiteX1" fmla="*/ 214973 w 276704"/>
                  <a:gd name="connsiteY1" fmla="*/ 26948 h 820532"/>
                  <a:gd name="connsiteX2" fmla="*/ 231216 w 276704"/>
                  <a:gd name="connsiteY2" fmla="*/ 102747 h 820532"/>
                  <a:gd name="connsiteX3" fmla="*/ 253053 w 276704"/>
                  <a:gd name="connsiteY3" fmla="*/ 145519 h 820532"/>
                  <a:gd name="connsiteX4" fmla="*/ 241684 w 276704"/>
                  <a:gd name="connsiteY4" fmla="*/ 221859 h 820532"/>
                  <a:gd name="connsiteX5" fmla="*/ 168231 w 276704"/>
                  <a:gd name="connsiteY5" fmla="*/ 275099 h 820532"/>
                  <a:gd name="connsiteX6" fmla="*/ 93154 w 276704"/>
                  <a:gd name="connsiteY6" fmla="*/ 258496 h 820532"/>
                  <a:gd name="connsiteX7" fmla="*/ 48938 w 276704"/>
                  <a:gd name="connsiteY7" fmla="*/ 157791 h 820532"/>
                  <a:gd name="connsiteX8" fmla="*/ 50743 w 276704"/>
                  <a:gd name="connsiteY8" fmla="*/ 90655 h 820532"/>
                  <a:gd name="connsiteX9" fmla="*/ 42621 w 276704"/>
                  <a:gd name="connsiteY9" fmla="*/ 43551 h 820532"/>
                  <a:gd name="connsiteX10" fmla="*/ 26559 w 276704"/>
                  <a:gd name="connsiteY10" fmla="*/ 27670 h 820532"/>
                  <a:gd name="connsiteX11" fmla="*/ 390 w 276704"/>
                  <a:gd name="connsiteY11" fmla="*/ 66472 h 820532"/>
                  <a:gd name="connsiteX12" fmla="*/ 9595 w 276704"/>
                  <a:gd name="connsiteY12" fmla="*/ 169883 h 820532"/>
                  <a:gd name="connsiteX13" fmla="*/ 44968 w 276704"/>
                  <a:gd name="connsiteY13" fmla="*/ 490946 h 820532"/>
                  <a:gd name="connsiteX14" fmla="*/ 39734 w 276704"/>
                  <a:gd name="connsiteY14" fmla="*/ 690550 h 820532"/>
                  <a:gd name="connsiteX15" fmla="*/ 29807 w 276704"/>
                  <a:gd name="connsiteY15" fmla="*/ 785660 h 820532"/>
                  <a:gd name="connsiteX16" fmla="*/ 66083 w 276704"/>
                  <a:gd name="connsiteY16" fmla="*/ 817964 h 820532"/>
                  <a:gd name="connsiteX17" fmla="*/ 80882 w 276704"/>
                  <a:gd name="connsiteY17" fmla="*/ 786742 h 820532"/>
                  <a:gd name="connsiteX18" fmla="*/ 97846 w 276704"/>
                  <a:gd name="connsiteY18" fmla="*/ 604644 h 820532"/>
                  <a:gd name="connsiteX19" fmla="*/ 107411 w 276704"/>
                  <a:gd name="connsiteY19" fmla="*/ 537869 h 820532"/>
                  <a:gd name="connsiteX20" fmla="*/ 170938 w 276704"/>
                  <a:gd name="connsiteY20" fmla="*/ 507189 h 820532"/>
                  <a:gd name="connsiteX21" fmla="*/ 198911 w 276704"/>
                  <a:gd name="connsiteY21" fmla="*/ 553751 h 820532"/>
                  <a:gd name="connsiteX22" fmla="*/ 209920 w 276704"/>
                  <a:gd name="connsiteY22" fmla="*/ 620165 h 820532"/>
                  <a:gd name="connsiteX23" fmla="*/ 220929 w 276704"/>
                  <a:gd name="connsiteY23" fmla="*/ 780065 h 820532"/>
                  <a:gd name="connsiteX24" fmla="*/ 225261 w 276704"/>
                  <a:gd name="connsiteY24" fmla="*/ 799195 h 820532"/>
                  <a:gd name="connsiteX25" fmla="*/ 249625 w 276704"/>
                  <a:gd name="connsiteY25" fmla="*/ 813994 h 820532"/>
                  <a:gd name="connsiteX26" fmla="*/ 271281 w 276704"/>
                  <a:gd name="connsiteY26" fmla="*/ 795586 h 820532"/>
                  <a:gd name="connsiteX27" fmla="*/ 272545 w 276704"/>
                  <a:gd name="connsiteY27" fmla="*/ 773207 h 820532"/>
                  <a:gd name="connsiteX28" fmla="*/ 266950 w 276704"/>
                  <a:gd name="connsiteY28" fmla="*/ 579197 h 820532"/>
                  <a:gd name="connsiteX29" fmla="*/ 268755 w 276704"/>
                  <a:gd name="connsiteY29" fmla="*/ 317691 h 820532"/>
                  <a:gd name="connsiteX30" fmla="*/ 275613 w 276704"/>
                  <a:gd name="connsiteY30" fmla="*/ 54380 h 820532"/>
                  <a:gd name="connsiteX31" fmla="*/ 262077 w 276704"/>
                  <a:gd name="connsiteY31" fmla="*/ 14676 h 820532"/>
                  <a:gd name="connsiteX32" fmla="*/ 228329 w 276704"/>
                  <a:gd name="connsiteY32" fmla="*/ 1321 h 820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76704" h="820532">
                    <a:moveTo>
                      <a:pt x="228329" y="1321"/>
                    </a:moveTo>
                    <a:cubicBezTo>
                      <a:pt x="216418" y="5833"/>
                      <a:pt x="214973" y="17202"/>
                      <a:pt x="214973" y="26948"/>
                    </a:cubicBezTo>
                    <a:cubicBezTo>
                      <a:pt x="215335" y="56726"/>
                      <a:pt x="209379" y="78203"/>
                      <a:pt x="231216" y="102747"/>
                    </a:cubicBezTo>
                    <a:cubicBezTo>
                      <a:pt x="239518" y="112131"/>
                      <a:pt x="251970" y="133066"/>
                      <a:pt x="253053" y="145519"/>
                    </a:cubicBezTo>
                    <a:cubicBezTo>
                      <a:pt x="255580" y="172410"/>
                      <a:pt x="254136" y="198579"/>
                      <a:pt x="241684" y="221859"/>
                    </a:cubicBezTo>
                    <a:cubicBezTo>
                      <a:pt x="225802" y="251638"/>
                      <a:pt x="205047" y="271670"/>
                      <a:pt x="168231" y="275099"/>
                    </a:cubicBezTo>
                    <a:cubicBezTo>
                      <a:pt x="143326" y="277445"/>
                      <a:pt x="113728" y="269505"/>
                      <a:pt x="93154" y="258496"/>
                    </a:cubicBezTo>
                    <a:cubicBezTo>
                      <a:pt x="63917" y="242795"/>
                      <a:pt x="37749" y="199300"/>
                      <a:pt x="48938" y="157791"/>
                    </a:cubicBezTo>
                    <a:cubicBezTo>
                      <a:pt x="54894" y="135774"/>
                      <a:pt x="53630" y="113214"/>
                      <a:pt x="50743" y="90655"/>
                    </a:cubicBezTo>
                    <a:cubicBezTo>
                      <a:pt x="48757" y="74954"/>
                      <a:pt x="46050" y="59072"/>
                      <a:pt x="42621" y="43551"/>
                    </a:cubicBezTo>
                    <a:cubicBezTo>
                      <a:pt x="40636" y="34708"/>
                      <a:pt x="35944" y="28753"/>
                      <a:pt x="26559" y="27670"/>
                    </a:cubicBezTo>
                    <a:cubicBezTo>
                      <a:pt x="1834" y="25324"/>
                      <a:pt x="932" y="57087"/>
                      <a:pt x="390" y="66472"/>
                    </a:cubicBezTo>
                    <a:cubicBezTo>
                      <a:pt x="-1415" y="101484"/>
                      <a:pt x="3278" y="135593"/>
                      <a:pt x="9595" y="169883"/>
                    </a:cubicBezTo>
                    <a:cubicBezTo>
                      <a:pt x="29086" y="276002"/>
                      <a:pt x="45328" y="382481"/>
                      <a:pt x="44968" y="490946"/>
                    </a:cubicBezTo>
                    <a:cubicBezTo>
                      <a:pt x="44787" y="557541"/>
                      <a:pt x="44606" y="624136"/>
                      <a:pt x="39734" y="690550"/>
                    </a:cubicBezTo>
                    <a:cubicBezTo>
                      <a:pt x="37387" y="722494"/>
                      <a:pt x="33417" y="754077"/>
                      <a:pt x="29807" y="785660"/>
                    </a:cubicBezTo>
                    <a:cubicBezTo>
                      <a:pt x="26920" y="811287"/>
                      <a:pt x="43163" y="826988"/>
                      <a:pt x="66083" y="817964"/>
                    </a:cubicBezTo>
                    <a:cubicBezTo>
                      <a:pt x="79077" y="812911"/>
                      <a:pt x="80701" y="798293"/>
                      <a:pt x="80882" y="786742"/>
                    </a:cubicBezTo>
                    <a:cubicBezTo>
                      <a:pt x="82145" y="725562"/>
                      <a:pt x="93695" y="665464"/>
                      <a:pt x="97846" y="604644"/>
                    </a:cubicBezTo>
                    <a:cubicBezTo>
                      <a:pt x="99470" y="582446"/>
                      <a:pt x="100734" y="559887"/>
                      <a:pt x="107411" y="537869"/>
                    </a:cubicBezTo>
                    <a:cubicBezTo>
                      <a:pt x="116435" y="508091"/>
                      <a:pt x="142964" y="495999"/>
                      <a:pt x="170938" y="507189"/>
                    </a:cubicBezTo>
                    <a:cubicBezTo>
                      <a:pt x="191512" y="515310"/>
                      <a:pt x="193316" y="534620"/>
                      <a:pt x="198911" y="553751"/>
                    </a:cubicBezTo>
                    <a:cubicBezTo>
                      <a:pt x="205228" y="575227"/>
                      <a:pt x="208477" y="597606"/>
                      <a:pt x="209920" y="620165"/>
                    </a:cubicBezTo>
                    <a:cubicBezTo>
                      <a:pt x="213349" y="673585"/>
                      <a:pt x="217139" y="726825"/>
                      <a:pt x="220929" y="780065"/>
                    </a:cubicBezTo>
                    <a:cubicBezTo>
                      <a:pt x="221470" y="786562"/>
                      <a:pt x="223456" y="792878"/>
                      <a:pt x="225261" y="799195"/>
                    </a:cubicBezTo>
                    <a:cubicBezTo>
                      <a:pt x="228870" y="811106"/>
                      <a:pt x="238615" y="814355"/>
                      <a:pt x="249625" y="813994"/>
                    </a:cubicBezTo>
                    <a:cubicBezTo>
                      <a:pt x="261355" y="813633"/>
                      <a:pt x="269115" y="807136"/>
                      <a:pt x="271281" y="795586"/>
                    </a:cubicBezTo>
                    <a:cubicBezTo>
                      <a:pt x="272545" y="788186"/>
                      <a:pt x="272364" y="780606"/>
                      <a:pt x="272545" y="773207"/>
                    </a:cubicBezTo>
                    <a:cubicBezTo>
                      <a:pt x="274710" y="708417"/>
                      <a:pt x="270198" y="643988"/>
                      <a:pt x="266950" y="579197"/>
                    </a:cubicBezTo>
                    <a:cubicBezTo>
                      <a:pt x="262619" y="492209"/>
                      <a:pt x="262619" y="404860"/>
                      <a:pt x="268755" y="317691"/>
                    </a:cubicBezTo>
                    <a:cubicBezTo>
                      <a:pt x="273086" y="257052"/>
                      <a:pt x="279222" y="74593"/>
                      <a:pt x="275613" y="54380"/>
                    </a:cubicBezTo>
                    <a:cubicBezTo>
                      <a:pt x="273267" y="40664"/>
                      <a:pt x="270198" y="26587"/>
                      <a:pt x="262077" y="14676"/>
                    </a:cubicBezTo>
                    <a:cubicBezTo>
                      <a:pt x="253956" y="3125"/>
                      <a:pt x="239698" y="-2830"/>
                      <a:pt x="228329" y="1321"/>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0" name="Freeform 1063">
                <a:extLst>
                  <a:ext uri="{FF2B5EF4-FFF2-40B4-BE49-F238E27FC236}">
                    <a16:creationId xmlns:a16="http://schemas.microsoft.com/office/drawing/2014/main" id="{4411A801-D4B1-FCC7-5EFB-B8E50526004A}"/>
                  </a:ext>
                </a:extLst>
              </p:cNvPr>
              <p:cNvSpPr/>
              <p:nvPr/>
            </p:nvSpPr>
            <p:spPr>
              <a:xfrm>
                <a:off x="8763304" y="4000462"/>
                <a:ext cx="186985" cy="190829"/>
              </a:xfrm>
              <a:custGeom>
                <a:avLst/>
                <a:gdLst>
                  <a:gd name="connsiteX0" fmla="*/ 138339 w 186985"/>
                  <a:gd name="connsiteY0" fmla="*/ 11287 h 190829"/>
                  <a:gd name="connsiteX1" fmla="*/ 53155 w 186985"/>
                  <a:gd name="connsiteY1" fmla="*/ 10565 h 190829"/>
                  <a:gd name="connsiteX2" fmla="*/ 1179 w 186985"/>
                  <a:gd name="connsiteY2" fmla="*/ 87988 h 190829"/>
                  <a:gd name="connsiteX3" fmla="*/ 91235 w 186985"/>
                  <a:gd name="connsiteY3" fmla="*/ 190678 h 190829"/>
                  <a:gd name="connsiteX4" fmla="*/ 151152 w 186985"/>
                  <a:gd name="connsiteY4" fmla="*/ 169563 h 190829"/>
                  <a:gd name="connsiteX5" fmla="*/ 138339 w 186985"/>
                  <a:gd name="connsiteY5" fmla="*/ 11287 h 190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6985" h="190829">
                    <a:moveTo>
                      <a:pt x="138339" y="11287"/>
                    </a:moveTo>
                    <a:cubicBezTo>
                      <a:pt x="107117" y="-5497"/>
                      <a:pt x="80406" y="-1707"/>
                      <a:pt x="53155" y="10565"/>
                    </a:cubicBezTo>
                    <a:cubicBezTo>
                      <a:pt x="23016" y="24101"/>
                      <a:pt x="6773" y="53337"/>
                      <a:pt x="1179" y="87988"/>
                    </a:cubicBezTo>
                    <a:cubicBezTo>
                      <a:pt x="-8567" y="147906"/>
                      <a:pt x="43951" y="192122"/>
                      <a:pt x="91235" y="190678"/>
                    </a:cubicBezTo>
                    <a:cubicBezTo>
                      <a:pt x="113253" y="192122"/>
                      <a:pt x="132744" y="183098"/>
                      <a:pt x="151152" y="169563"/>
                    </a:cubicBezTo>
                    <a:cubicBezTo>
                      <a:pt x="204392" y="130039"/>
                      <a:pt x="196812" y="42509"/>
                      <a:pt x="138339" y="11287"/>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1" name="Freeform 1064">
                <a:extLst>
                  <a:ext uri="{FF2B5EF4-FFF2-40B4-BE49-F238E27FC236}">
                    <a16:creationId xmlns:a16="http://schemas.microsoft.com/office/drawing/2014/main" id="{2C10BA7A-F447-4D90-78C1-6130A3BF6D5A}"/>
                  </a:ext>
                </a:extLst>
              </p:cNvPr>
              <p:cNvSpPr/>
              <p:nvPr/>
            </p:nvSpPr>
            <p:spPr>
              <a:xfrm>
                <a:off x="9188171" y="3937601"/>
                <a:ext cx="179815" cy="176735"/>
              </a:xfrm>
              <a:custGeom>
                <a:avLst/>
                <a:gdLst>
                  <a:gd name="connsiteX0" fmla="*/ 17750 w 179815"/>
                  <a:gd name="connsiteY0" fmla="*/ 36429 h 176735"/>
                  <a:gd name="connsiteX1" fmla="*/ 84706 w 179815"/>
                  <a:gd name="connsiteY1" fmla="*/ 176476 h 176735"/>
                  <a:gd name="connsiteX2" fmla="*/ 179816 w 179815"/>
                  <a:gd name="connsiteY2" fmla="*/ 74509 h 176735"/>
                  <a:gd name="connsiteX3" fmla="*/ 137043 w 179815"/>
                  <a:gd name="connsiteY3" fmla="*/ 9718 h 176735"/>
                  <a:gd name="connsiteX4" fmla="*/ 17750 w 179815"/>
                  <a:gd name="connsiteY4" fmla="*/ 36429 h 1767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815" h="176735">
                    <a:moveTo>
                      <a:pt x="17750" y="36429"/>
                    </a:moveTo>
                    <a:cubicBezTo>
                      <a:pt x="-23939" y="96887"/>
                      <a:pt x="11614" y="168535"/>
                      <a:pt x="84706" y="176476"/>
                    </a:cubicBezTo>
                    <a:cubicBezTo>
                      <a:pt x="150940" y="180988"/>
                      <a:pt x="178011" y="125763"/>
                      <a:pt x="179816" y="74509"/>
                    </a:cubicBezTo>
                    <a:cubicBezTo>
                      <a:pt x="179454" y="59710"/>
                      <a:pt x="172597" y="31556"/>
                      <a:pt x="137043" y="9718"/>
                    </a:cubicBezTo>
                    <a:cubicBezTo>
                      <a:pt x="120259" y="-2193"/>
                      <a:pt x="49514" y="-11938"/>
                      <a:pt x="17750" y="36429"/>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2" name="Freeform 1065">
                <a:extLst>
                  <a:ext uri="{FF2B5EF4-FFF2-40B4-BE49-F238E27FC236}">
                    <a16:creationId xmlns:a16="http://schemas.microsoft.com/office/drawing/2014/main" id="{B79D7552-625E-2DB3-FEF6-1E31B27D518C}"/>
                  </a:ext>
                </a:extLst>
              </p:cNvPr>
              <p:cNvSpPr/>
              <p:nvPr/>
            </p:nvSpPr>
            <p:spPr>
              <a:xfrm>
                <a:off x="7953757" y="4027094"/>
                <a:ext cx="177832" cy="164712"/>
              </a:xfrm>
              <a:custGeom>
                <a:avLst/>
                <a:gdLst>
                  <a:gd name="connsiteX0" fmla="*/ 76378 w 177832"/>
                  <a:gd name="connsiteY0" fmla="*/ 163324 h 164712"/>
                  <a:gd name="connsiteX1" fmla="*/ 127091 w 177832"/>
                  <a:gd name="connsiteY1" fmla="*/ 147623 h 164712"/>
                  <a:gd name="connsiteX2" fmla="*/ 177624 w 177832"/>
                  <a:gd name="connsiteY2" fmla="*/ 96910 h 164712"/>
                  <a:gd name="connsiteX3" fmla="*/ 140446 w 177832"/>
                  <a:gd name="connsiteY3" fmla="*/ 13711 h 164712"/>
                  <a:gd name="connsiteX4" fmla="*/ 41547 w 177832"/>
                  <a:gd name="connsiteY4" fmla="*/ 13711 h 164712"/>
                  <a:gd name="connsiteX5" fmla="*/ 2023 w 177832"/>
                  <a:gd name="connsiteY5" fmla="*/ 115318 h 164712"/>
                  <a:gd name="connsiteX6" fmla="*/ 76378 w 177832"/>
                  <a:gd name="connsiteY6" fmla="*/ 163324 h 164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832" h="164712">
                    <a:moveTo>
                      <a:pt x="76378" y="163324"/>
                    </a:moveTo>
                    <a:cubicBezTo>
                      <a:pt x="93704" y="159534"/>
                      <a:pt x="111390" y="155383"/>
                      <a:pt x="127091" y="147623"/>
                    </a:cubicBezTo>
                    <a:cubicBezTo>
                      <a:pt x="152899" y="134809"/>
                      <a:pt x="180511" y="121274"/>
                      <a:pt x="177624" y="96910"/>
                    </a:cubicBezTo>
                    <a:cubicBezTo>
                      <a:pt x="175278" y="55220"/>
                      <a:pt x="169683" y="28149"/>
                      <a:pt x="140446" y="13711"/>
                    </a:cubicBezTo>
                    <a:cubicBezTo>
                      <a:pt x="107600" y="-2531"/>
                      <a:pt x="74032" y="-6502"/>
                      <a:pt x="41547" y="13711"/>
                    </a:cubicBezTo>
                    <a:cubicBezTo>
                      <a:pt x="11768" y="32119"/>
                      <a:pt x="-6279" y="81569"/>
                      <a:pt x="2023" y="115318"/>
                    </a:cubicBezTo>
                    <a:cubicBezTo>
                      <a:pt x="10325" y="148886"/>
                      <a:pt x="42630" y="170543"/>
                      <a:pt x="76378" y="163324"/>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3" name="Freeform 1066">
                <a:extLst>
                  <a:ext uri="{FF2B5EF4-FFF2-40B4-BE49-F238E27FC236}">
                    <a16:creationId xmlns:a16="http://schemas.microsoft.com/office/drawing/2014/main" id="{ED62A874-66BE-5440-42A8-D4FDA9F8ED29}"/>
                  </a:ext>
                </a:extLst>
              </p:cNvPr>
              <p:cNvSpPr/>
              <p:nvPr/>
            </p:nvSpPr>
            <p:spPr>
              <a:xfrm>
                <a:off x="8575352" y="3959850"/>
                <a:ext cx="483133" cy="725156"/>
              </a:xfrm>
              <a:custGeom>
                <a:avLst/>
                <a:gdLst>
                  <a:gd name="connsiteX0" fmla="*/ 461647 w 483133"/>
                  <a:gd name="connsiteY0" fmla="*/ 103 h 725156"/>
                  <a:gd name="connsiteX1" fmla="*/ 434756 w 483133"/>
                  <a:gd name="connsiteY1" fmla="*/ 26813 h 725156"/>
                  <a:gd name="connsiteX2" fmla="*/ 424830 w 483133"/>
                  <a:gd name="connsiteY2" fmla="*/ 96115 h 725156"/>
                  <a:gd name="connsiteX3" fmla="*/ 414362 w 483133"/>
                  <a:gd name="connsiteY3" fmla="*/ 165597 h 725156"/>
                  <a:gd name="connsiteX4" fmla="*/ 394149 w 483133"/>
                  <a:gd name="connsiteY4" fmla="*/ 190863 h 725156"/>
                  <a:gd name="connsiteX5" fmla="*/ 349933 w 483133"/>
                  <a:gd name="connsiteY5" fmla="*/ 220461 h 725156"/>
                  <a:gd name="connsiteX6" fmla="*/ 247424 w 483133"/>
                  <a:gd name="connsiteY6" fmla="*/ 245005 h 725156"/>
                  <a:gd name="connsiteX7" fmla="*/ 190936 w 483133"/>
                  <a:gd name="connsiteY7" fmla="*/ 204940 h 725156"/>
                  <a:gd name="connsiteX8" fmla="*/ 135892 w 483133"/>
                  <a:gd name="connsiteY8" fmla="*/ 200970 h 725156"/>
                  <a:gd name="connsiteX9" fmla="*/ 79403 w 483133"/>
                  <a:gd name="connsiteY9" fmla="*/ 259083 h 725156"/>
                  <a:gd name="connsiteX10" fmla="*/ 72726 w 483133"/>
                  <a:gd name="connsiteY10" fmla="*/ 241938 h 725156"/>
                  <a:gd name="connsiteX11" fmla="*/ 58107 w 483133"/>
                  <a:gd name="connsiteY11" fmla="*/ 199526 h 725156"/>
                  <a:gd name="connsiteX12" fmla="*/ 5770 w 483133"/>
                  <a:gd name="connsiteY12" fmla="*/ 200970 h 725156"/>
                  <a:gd name="connsiteX13" fmla="*/ 897 w 483133"/>
                  <a:gd name="connsiteY13" fmla="*/ 230929 h 725156"/>
                  <a:gd name="connsiteX14" fmla="*/ 48181 w 483133"/>
                  <a:gd name="connsiteY14" fmla="*/ 371879 h 725156"/>
                  <a:gd name="connsiteX15" fmla="*/ 73448 w 483133"/>
                  <a:gd name="connsiteY15" fmla="*/ 383609 h 725156"/>
                  <a:gd name="connsiteX16" fmla="*/ 101602 w 483133"/>
                  <a:gd name="connsiteY16" fmla="*/ 358163 h 725156"/>
                  <a:gd name="connsiteX17" fmla="*/ 148344 w 483133"/>
                  <a:gd name="connsiteY17" fmla="*/ 240855 h 725156"/>
                  <a:gd name="connsiteX18" fmla="*/ 158812 w 483133"/>
                  <a:gd name="connsiteY18" fmla="*/ 233816 h 725156"/>
                  <a:gd name="connsiteX19" fmla="*/ 160075 w 483133"/>
                  <a:gd name="connsiteY19" fmla="*/ 245547 h 725156"/>
                  <a:gd name="connsiteX20" fmla="*/ 145637 w 483133"/>
                  <a:gd name="connsiteY20" fmla="*/ 276047 h 725156"/>
                  <a:gd name="connsiteX21" fmla="*/ 91676 w 483133"/>
                  <a:gd name="connsiteY21" fmla="*/ 446595 h 725156"/>
                  <a:gd name="connsiteX22" fmla="*/ 69477 w 483133"/>
                  <a:gd name="connsiteY22" fmla="*/ 602524 h 725156"/>
                  <a:gd name="connsiteX23" fmla="*/ 66770 w 483133"/>
                  <a:gd name="connsiteY23" fmla="*/ 692400 h 725156"/>
                  <a:gd name="connsiteX24" fmla="*/ 96368 w 483133"/>
                  <a:gd name="connsiteY24" fmla="*/ 725065 h 725156"/>
                  <a:gd name="connsiteX25" fmla="*/ 126687 w 483133"/>
                  <a:gd name="connsiteY25" fmla="*/ 690415 h 725156"/>
                  <a:gd name="connsiteX26" fmla="*/ 154841 w 483133"/>
                  <a:gd name="connsiteY26" fmla="*/ 477456 h 725156"/>
                  <a:gd name="connsiteX27" fmla="*/ 191658 w 483133"/>
                  <a:gd name="connsiteY27" fmla="*/ 451468 h 725156"/>
                  <a:gd name="connsiteX28" fmla="*/ 223602 w 483133"/>
                  <a:gd name="connsiteY28" fmla="*/ 467530 h 725156"/>
                  <a:gd name="connsiteX29" fmla="*/ 240205 w 483133"/>
                  <a:gd name="connsiteY29" fmla="*/ 574551 h 725156"/>
                  <a:gd name="connsiteX30" fmla="*/ 251214 w 483133"/>
                  <a:gd name="connsiteY30" fmla="*/ 677962 h 725156"/>
                  <a:gd name="connsiteX31" fmla="*/ 257170 w 483133"/>
                  <a:gd name="connsiteY31" fmla="*/ 701965 h 725156"/>
                  <a:gd name="connsiteX32" fmla="*/ 300303 w 483133"/>
                  <a:gd name="connsiteY32" fmla="*/ 720915 h 725156"/>
                  <a:gd name="connsiteX33" fmla="*/ 308966 w 483133"/>
                  <a:gd name="connsiteY33" fmla="*/ 688430 h 725156"/>
                  <a:gd name="connsiteX34" fmla="*/ 302288 w 483133"/>
                  <a:gd name="connsiteY34" fmla="*/ 649628 h 725156"/>
                  <a:gd name="connsiteX35" fmla="*/ 294167 w 483133"/>
                  <a:gd name="connsiteY35" fmla="*/ 459589 h 725156"/>
                  <a:gd name="connsiteX36" fmla="*/ 299761 w 483133"/>
                  <a:gd name="connsiteY36" fmla="*/ 420606 h 725156"/>
                  <a:gd name="connsiteX37" fmla="*/ 330623 w 483133"/>
                  <a:gd name="connsiteY37" fmla="*/ 306908 h 725156"/>
                  <a:gd name="connsiteX38" fmla="*/ 340909 w 483133"/>
                  <a:gd name="connsiteY38" fmla="*/ 302035 h 725156"/>
                  <a:gd name="connsiteX39" fmla="*/ 362566 w 483133"/>
                  <a:gd name="connsiteY39" fmla="*/ 300411 h 725156"/>
                  <a:gd name="connsiteX40" fmla="*/ 438004 w 483133"/>
                  <a:gd name="connsiteY40" fmla="*/ 232734 h 725156"/>
                  <a:gd name="connsiteX41" fmla="*/ 472294 w 483133"/>
                  <a:gd name="connsiteY41" fmla="*/ 155310 h 725156"/>
                  <a:gd name="connsiteX42" fmla="*/ 477528 w 483133"/>
                  <a:gd name="connsiteY42" fmla="*/ 104958 h 725156"/>
                  <a:gd name="connsiteX43" fmla="*/ 483123 w 483133"/>
                  <a:gd name="connsiteY43" fmla="*/ 32227 h 725156"/>
                  <a:gd name="connsiteX44" fmla="*/ 461647 w 483133"/>
                  <a:gd name="connsiteY44" fmla="*/ 103 h 725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83133" h="725156">
                    <a:moveTo>
                      <a:pt x="461647" y="103"/>
                    </a:moveTo>
                    <a:cubicBezTo>
                      <a:pt x="448472" y="-1160"/>
                      <a:pt x="439809" y="9307"/>
                      <a:pt x="434756" y="26813"/>
                    </a:cubicBezTo>
                    <a:cubicBezTo>
                      <a:pt x="428259" y="49372"/>
                      <a:pt x="425552" y="72653"/>
                      <a:pt x="424830" y="96115"/>
                    </a:cubicBezTo>
                    <a:cubicBezTo>
                      <a:pt x="424108" y="119757"/>
                      <a:pt x="421040" y="142858"/>
                      <a:pt x="414362" y="165597"/>
                    </a:cubicBezTo>
                    <a:cubicBezTo>
                      <a:pt x="411114" y="176967"/>
                      <a:pt x="405700" y="186171"/>
                      <a:pt x="394149" y="190863"/>
                    </a:cubicBezTo>
                    <a:cubicBezTo>
                      <a:pt x="377546" y="197721"/>
                      <a:pt x="364191" y="209633"/>
                      <a:pt x="349933" y="220461"/>
                    </a:cubicBezTo>
                    <a:cubicBezTo>
                      <a:pt x="319613" y="243381"/>
                      <a:pt x="286767" y="255654"/>
                      <a:pt x="247424" y="245005"/>
                    </a:cubicBezTo>
                    <a:cubicBezTo>
                      <a:pt x="222880" y="238328"/>
                      <a:pt x="207720" y="220822"/>
                      <a:pt x="190936" y="204940"/>
                    </a:cubicBezTo>
                    <a:cubicBezTo>
                      <a:pt x="170001" y="184908"/>
                      <a:pt x="160075" y="184006"/>
                      <a:pt x="135892" y="200970"/>
                    </a:cubicBezTo>
                    <a:cubicBezTo>
                      <a:pt x="113693" y="216491"/>
                      <a:pt x="97090" y="237426"/>
                      <a:pt x="79403" y="259083"/>
                    </a:cubicBezTo>
                    <a:cubicBezTo>
                      <a:pt x="73808" y="252947"/>
                      <a:pt x="73989" y="247352"/>
                      <a:pt x="72726" y="241938"/>
                    </a:cubicBezTo>
                    <a:cubicBezTo>
                      <a:pt x="69477" y="227319"/>
                      <a:pt x="66048" y="212520"/>
                      <a:pt x="58107" y="199526"/>
                    </a:cubicBezTo>
                    <a:cubicBezTo>
                      <a:pt x="43489" y="175343"/>
                      <a:pt x="19666" y="176065"/>
                      <a:pt x="5770" y="200970"/>
                    </a:cubicBezTo>
                    <a:cubicBezTo>
                      <a:pt x="536" y="210174"/>
                      <a:pt x="-1268" y="220281"/>
                      <a:pt x="897" y="230929"/>
                    </a:cubicBezTo>
                    <a:cubicBezTo>
                      <a:pt x="11184" y="279837"/>
                      <a:pt x="28690" y="326219"/>
                      <a:pt x="48181" y="371879"/>
                    </a:cubicBezTo>
                    <a:cubicBezTo>
                      <a:pt x="53235" y="383790"/>
                      <a:pt x="62078" y="386316"/>
                      <a:pt x="73448" y="383609"/>
                    </a:cubicBezTo>
                    <a:cubicBezTo>
                      <a:pt x="87344" y="380181"/>
                      <a:pt x="97631" y="375488"/>
                      <a:pt x="101602" y="358163"/>
                    </a:cubicBezTo>
                    <a:cubicBezTo>
                      <a:pt x="110986" y="316834"/>
                      <a:pt x="128131" y="278213"/>
                      <a:pt x="148344" y="240855"/>
                    </a:cubicBezTo>
                    <a:cubicBezTo>
                      <a:pt x="150690" y="236523"/>
                      <a:pt x="153758" y="231831"/>
                      <a:pt x="158812" y="233816"/>
                    </a:cubicBezTo>
                    <a:cubicBezTo>
                      <a:pt x="164948" y="236162"/>
                      <a:pt x="161880" y="241396"/>
                      <a:pt x="160075" y="245547"/>
                    </a:cubicBezTo>
                    <a:cubicBezTo>
                      <a:pt x="155382" y="255834"/>
                      <a:pt x="150871" y="266121"/>
                      <a:pt x="145637" y="276047"/>
                    </a:cubicBezTo>
                    <a:cubicBezTo>
                      <a:pt x="118024" y="329828"/>
                      <a:pt x="103947" y="388302"/>
                      <a:pt x="91676" y="446595"/>
                    </a:cubicBezTo>
                    <a:cubicBezTo>
                      <a:pt x="80847" y="497849"/>
                      <a:pt x="75252" y="550367"/>
                      <a:pt x="69477" y="602524"/>
                    </a:cubicBezTo>
                    <a:cubicBezTo>
                      <a:pt x="66048" y="632302"/>
                      <a:pt x="62800" y="662441"/>
                      <a:pt x="66770" y="692400"/>
                    </a:cubicBezTo>
                    <a:cubicBezTo>
                      <a:pt x="69657" y="714418"/>
                      <a:pt x="78681" y="726329"/>
                      <a:pt x="96368" y="725065"/>
                    </a:cubicBezTo>
                    <a:cubicBezTo>
                      <a:pt x="116220" y="723802"/>
                      <a:pt x="125243" y="709725"/>
                      <a:pt x="126687" y="690415"/>
                    </a:cubicBezTo>
                    <a:cubicBezTo>
                      <a:pt x="127229" y="683015"/>
                      <a:pt x="128492" y="533222"/>
                      <a:pt x="154841" y="477456"/>
                    </a:cubicBezTo>
                    <a:cubicBezTo>
                      <a:pt x="162963" y="459769"/>
                      <a:pt x="175235" y="453272"/>
                      <a:pt x="191658" y="451468"/>
                    </a:cubicBezTo>
                    <a:cubicBezTo>
                      <a:pt x="206637" y="449843"/>
                      <a:pt x="218368" y="457423"/>
                      <a:pt x="223602" y="467530"/>
                    </a:cubicBezTo>
                    <a:cubicBezTo>
                      <a:pt x="239844" y="498030"/>
                      <a:pt x="238762" y="540441"/>
                      <a:pt x="240205" y="574551"/>
                    </a:cubicBezTo>
                    <a:cubicBezTo>
                      <a:pt x="241649" y="609201"/>
                      <a:pt x="244176" y="643852"/>
                      <a:pt x="251214" y="677962"/>
                    </a:cubicBezTo>
                    <a:cubicBezTo>
                      <a:pt x="252838" y="686083"/>
                      <a:pt x="253380" y="694566"/>
                      <a:pt x="257170" y="701965"/>
                    </a:cubicBezTo>
                    <a:cubicBezTo>
                      <a:pt x="263667" y="715501"/>
                      <a:pt x="269081" y="726870"/>
                      <a:pt x="300303" y="720915"/>
                    </a:cubicBezTo>
                    <a:cubicBezTo>
                      <a:pt x="315282" y="715320"/>
                      <a:pt x="310229" y="698897"/>
                      <a:pt x="308966" y="688430"/>
                    </a:cubicBezTo>
                    <a:cubicBezTo>
                      <a:pt x="307522" y="675435"/>
                      <a:pt x="304273" y="662622"/>
                      <a:pt x="302288" y="649628"/>
                    </a:cubicBezTo>
                    <a:cubicBezTo>
                      <a:pt x="292904" y="586642"/>
                      <a:pt x="286407" y="523296"/>
                      <a:pt x="294167" y="459589"/>
                    </a:cubicBezTo>
                    <a:cubicBezTo>
                      <a:pt x="295791" y="446595"/>
                      <a:pt x="298498" y="433781"/>
                      <a:pt x="299761" y="420606"/>
                    </a:cubicBezTo>
                    <a:cubicBezTo>
                      <a:pt x="303552" y="381083"/>
                      <a:pt x="321057" y="345168"/>
                      <a:pt x="330623" y="306908"/>
                    </a:cubicBezTo>
                    <a:cubicBezTo>
                      <a:pt x="331886" y="301855"/>
                      <a:pt x="338202" y="297704"/>
                      <a:pt x="340909" y="302035"/>
                    </a:cubicBezTo>
                    <a:cubicBezTo>
                      <a:pt x="350114" y="315932"/>
                      <a:pt x="356791" y="305464"/>
                      <a:pt x="362566" y="300411"/>
                    </a:cubicBezTo>
                    <a:cubicBezTo>
                      <a:pt x="388013" y="278213"/>
                      <a:pt x="413640" y="256195"/>
                      <a:pt x="438004" y="232734"/>
                    </a:cubicBezTo>
                    <a:cubicBezTo>
                      <a:pt x="459661" y="211979"/>
                      <a:pt x="472114" y="186532"/>
                      <a:pt x="472294" y="155310"/>
                    </a:cubicBezTo>
                    <a:cubicBezTo>
                      <a:pt x="472475" y="138526"/>
                      <a:pt x="476085" y="121742"/>
                      <a:pt x="477528" y="104958"/>
                    </a:cubicBezTo>
                    <a:cubicBezTo>
                      <a:pt x="479874" y="80774"/>
                      <a:pt x="482942" y="56410"/>
                      <a:pt x="483123" y="32227"/>
                    </a:cubicBezTo>
                    <a:cubicBezTo>
                      <a:pt x="483484" y="14541"/>
                      <a:pt x="474280" y="1366"/>
                      <a:pt x="461647" y="103"/>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4" name="Freeform 1067">
                <a:extLst>
                  <a:ext uri="{FF2B5EF4-FFF2-40B4-BE49-F238E27FC236}">
                    <a16:creationId xmlns:a16="http://schemas.microsoft.com/office/drawing/2014/main" id="{53FBEC75-4400-2DD7-C207-3535266CAA26}"/>
                  </a:ext>
                </a:extLst>
              </p:cNvPr>
              <p:cNvSpPr/>
              <p:nvPr/>
            </p:nvSpPr>
            <p:spPr>
              <a:xfrm>
                <a:off x="9471030" y="3651524"/>
                <a:ext cx="3255" cy="7222"/>
              </a:xfrm>
              <a:custGeom>
                <a:avLst/>
                <a:gdLst>
                  <a:gd name="connsiteX0" fmla="*/ 3256 w 3255"/>
                  <a:gd name="connsiteY0" fmla="*/ 0 h 7222"/>
                  <a:gd name="connsiteX1" fmla="*/ 8 w 3255"/>
                  <a:gd name="connsiteY1" fmla="*/ 7219 h 7222"/>
                  <a:gd name="connsiteX2" fmla="*/ 3256 w 3255"/>
                  <a:gd name="connsiteY2" fmla="*/ 0 h 7222"/>
                </a:gdLst>
                <a:ahLst/>
                <a:cxnLst>
                  <a:cxn ang="0">
                    <a:pos x="connsiteX0" y="connsiteY0"/>
                  </a:cxn>
                  <a:cxn ang="0">
                    <a:pos x="connsiteX1" y="connsiteY1"/>
                  </a:cxn>
                  <a:cxn ang="0">
                    <a:pos x="connsiteX2" y="connsiteY2"/>
                  </a:cxn>
                </a:cxnLst>
                <a:rect l="l" t="t" r="r" b="b"/>
                <a:pathLst>
                  <a:path w="3255" h="7222">
                    <a:moveTo>
                      <a:pt x="3256" y="0"/>
                    </a:moveTo>
                    <a:cubicBezTo>
                      <a:pt x="2895" y="722"/>
                      <a:pt x="-173" y="7399"/>
                      <a:pt x="8" y="7219"/>
                    </a:cubicBezTo>
                    <a:cubicBezTo>
                      <a:pt x="1270" y="6677"/>
                      <a:pt x="2353" y="3429"/>
                      <a:pt x="3256" y="0"/>
                    </a:cubicBezTo>
                    <a:close/>
                  </a:path>
                </a:pathLst>
              </a:custGeom>
              <a:grpFill/>
              <a:ln w="1804" cap="flat">
                <a:solidFill>
                  <a:srgbClr val="414141"/>
                </a:solidFill>
                <a:prstDash val="solid"/>
                <a:miter/>
              </a:ln>
            </p:spPr>
            <p:txBody>
              <a:bodyPr rtlCol="0" anchor="ctr"/>
              <a:lstStyle/>
              <a:p>
                <a:endParaRPr lang="en-US"/>
              </a:p>
            </p:txBody>
          </p:sp>
          <p:sp>
            <p:nvSpPr>
              <p:cNvPr id="75" name="Freeform 1070">
                <a:extLst>
                  <a:ext uri="{FF2B5EF4-FFF2-40B4-BE49-F238E27FC236}">
                    <a16:creationId xmlns:a16="http://schemas.microsoft.com/office/drawing/2014/main" id="{17829B6F-7B23-86FA-B801-970753AC25BE}"/>
                  </a:ext>
                </a:extLst>
              </p:cNvPr>
              <p:cNvSpPr/>
              <p:nvPr/>
            </p:nvSpPr>
            <p:spPr>
              <a:xfrm>
                <a:off x="7644081" y="3979129"/>
                <a:ext cx="638396" cy="706528"/>
              </a:xfrm>
              <a:custGeom>
                <a:avLst/>
                <a:gdLst>
                  <a:gd name="connsiteX0" fmla="*/ 621753 w 638396"/>
                  <a:gd name="connsiteY0" fmla="*/ 1579 h 706528"/>
                  <a:gd name="connsiteX1" fmla="*/ 593780 w 638396"/>
                  <a:gd name="connsiteY1" fmla="*/ 16558 h 706528"/>
                  <a:gd name="connsiteX2" fmla="*/ 587282 w 638396"/>
                  <a:gd name="connsiteY2" fmla="*/ 32620 h 706528"/>
                  <a:gd name="connsiteX3" fmla="*/ 551549 w 638396"/>
                  <a:gd name="connsiteY3" fmla="*/ 114916 h 706528"/>
                  <a:gd name="connsiteX4" fmla="*/ 514551 w 638396"/>
                  <a:gd name="connsiteY4" fmla="*/ 162923 h 706528"/>
                  <a:gd name="connsiteX5" fmla="*/ 439475 w 638396"/>
                  <a:gd name="connsiteY5" fmla="*/ 206958 h 706528"/>
                  <a:gd name="connsiteX6" fmla="*/ 345989 w 638396"/>
                  <a:gd name="connsiteY6" fmla="*/ 226810 h 706528"/>
                  <a:gd name="connsiteX7" fmla="*/ 299066 w 638396"/>
                  <a:gd name="connsiteY7" fmla="*/ 236555 h 706528"/>
                  <a:gd name="connsiteX8" fmla="*/ 196557 w 638396"/>
                  <a:gd name="connsiteY8" fmla="*/ 348449 h 706528"/>
                  <a:gd name="connsiteX9" fmla="*/ 155048 w 638396"/>
                  <a:gd name="connsiteY9" fmla="*/ 433633 h 706528"/>
                  <a:gd name="connsiteX10" fmla="*/ 135016 w 638396"/>
                  <a:gd name="connsiteY10" fmla="*/ 509612 h 706528"/>
                  <a:gd name="connsiteX11" fmla="*/ 83039 w 638396"/>
                  <a:gd name="connsiteY11" fmla="*/ 590284 h 706528"/>
                  <a:gd name="connsiteX12" fmla="*/ 15362 w 638396"/>
                  <a:gd name="connsiteY12" fmla="*/ 644426 h 706528"/>
                  <a:gd name="connsiteX13" fmla="*/ 3631 w 638396"/>
                  <a:gd name="connsiteY13" fmla="*/ 659947 h 706528"/>
                  <a:gd name="connsiteX14" fmla="*/ 27995 w 638396"/>
                  <a:gd name="connsiteY14" fmla="*/ 701997 h 706528"/>
                  <a:gd name="connsiteX15" fmla="*/ 55066 w 638396"/>
                  <a:gd name="connsiteY15" fmla="*/ 691169 h 706528"/>
                  <a:gd name="connsiteX16" fmla="*/ 149092 w 638396"/>
                  <a:gd name="connsiteY16" fmla="*/ 623852 h 706528"/>
                  <a:gd name="connsiteX17" fmla="*/ 183563 w 638396"/>
                  <a:gd name="connsiteY17" fmla="*/ 580899 h 706528"/>
                  <a:gd name="connsiteX18" fmla="*/ 231208 w 638396"/>
                  <a:gd name="connsiteY18" fmla="*/ 468825 h 706528"/>
                  <a:gd name="connsiteX19" fmla="*/ 309353 w 638396"/>
                  <a:gd name="connsiteY19" fmla="*/ 464133 h 706528"/>
                  <a:gd name="connsiteX20" fmla="*/ 315309 w 638396"/>
                  <a:gd name="connsiteY20" fmla="*/ 473698 h 706528"/>
                  <a:gd name="connsiteX21" fmla="*/ 337507 w 638396"/>
                  <a:gd name="connsiteY21" fmla="*/ 594976 h 706528"/>
                  <a:gd name="connsiteX22" fmla="*/ 321445 w 638396"/>
                  <a:gd name="connsiteY22" fmla="*/ 684672 h 706528"/>
                  <a:gd name="connsiteX23" fmla="*/ 345087 w 638396"/>
                  <a:gd name="connsiteY23" fmla="*/ 705968 h 706528"/>
                  <a:gd name="connsiteX24" fmla="*/ 380099 w 638396"/>
                  <a:gd name="connsiteY24" fmla="*/ 679980 h 706528"/>
                  <a:gd name="connsiteX25" fmla="*/ 421608 w 638396"/>
                  <a:gd name="connsiteY25" fmla="*/ 543361 h 706528"/>
                  <a:gd name="connsiteX26" fmla="*/ 381001 w 638396"/>
                  <a:gd name="connsiteY26" fmla="*/ 417932 h 706528"/>
                  <a:gd name="connsiteX27" fmla="*/ 471599 w 638396"/>
                  <a:gd name="connsiteY27" fmla="*/ 277162 h 706528"/>
                  <a:gd name="connsiteX28" fmla="*/ 568153 w 638396"/>
                  <a:gd name="connsiteY28" fmla="*/ 194325 h 706528"/>
                  <a:gd name="connsiteX29" fmla="*/ 615256 w 638396"/>
                  <a:gd name="connsiteY29" fmla="*/ 134227 h 706528"/>
                  <a:gd name="connsiteX30" fmla="*/ 637635 w 638396"/>
                  <a:gd name="connsiteY30" fmla="*/ 30815 h 706528"/>
                  <a:gd name="connsiteX31" fmla="*/ 621753 w 638396"/>
                  <a:gd name="connsiteY31" fmla="*/ 1579 h 706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38396" h="706528">
                    <a:moveTo>
                      <a:pt x="621753" y="1579"/>
                    </a:moveTo>
                    <a:cubicBezTo>
                      <a:pt x="607495" y="-4016"/>
                      <a:pt x="600818" y="6271"/>
                      <a:pt x="593780" y="16558"/>
                    </a:cubicBezTo>
                    <a:cubicBezTo>
                      <a:pt x="591073" y="20348"/>
                      <a:pt x="589448" y="28470"/>
                      <a:pt x="587282" y="32620"/>
                    </a:cubicBezTo>
                    <a:cubicBezTo>
                      <a:pt x="573747" y="59330"/>
                      <a:pt x="562016" y="86943"/>
                      <a:pt x="551549" y="114916"/>
                    </a:cubicBezTo>
                    <a:cubicBezTo>
                      <a:pt x="544149" y="134769"/>
                      <a:pt x="532599" y="150470"/>
                      <a:pt x="514551" y="162923"/>
                    </a:cubicBezTo>
                    <a:cubicBezTo>
                      <a:pt x="490007" y="179706"/>
                      <a:pt x="462756" y="192701"/>
                      <a:pt x="439475" y="206958"/>
                    </a:cubicBezTo>
                    <a:cubicBezTo>
                      <a:pt x="398868" y="226629"/>
                      <a:pt x="353208" y="231863"/>
                      <a:pt x="345989" y="226810"/>
                    </a:cubicBezTo>
                    <a:cubicBezTo>
                      <a:pt x="326498" y="213635"/>
                      <a:pt x="313143" y="223561"/>
                      <a:pt x="299066" y="236555"/>
                    </a:cubicBezTo>
                    <a:cubicBezTo>
                      <a:pt x="261708" y="271026"/>
                      <a:pt x="229945" y="310369"/>
                      <a:pt x="196557" y="348449"/>
                    </a:cubicBezTo>
                    <a:cubicBezTo>
                      <a:pt x="175442" y="372633"/>
                      <a:pt x="162448" y="401870"/>
                      <a:pt x="155048" y="433633"/>
                    </a:cubicBezTo>
                    <a:cubicBezTo>
                      <a:pt x="149092" y="459080"/>
                      <a:pt x="141873" y="484346"/>
                      <a:pt x="135016" y="509612"/>
                    </a:cubicBezTo>
                    <a:cubicBezTo>
                      <a:pt x="126353" y="542098"/>
                      <a:pt x="112095" y="570071"/>
                      <a:pt x="83039" y="590284"/>
                    </a:cubicBezTo>
                    <a:cubicBezTo>
                      <a:pt x="59397" y="606707"/>
                      <a:pt x="37921" y="626379"/>
                      <a:pt x="15362" y="644426"/>
                    </a:cubicBezTo>
                    <a:cubicBezTo>
                      <a:pt x="10128" y="648758"/>
                      <a:pt x="6518" y="653991"/>
                      <a:pt x="3631" y="659947"/>
                    </a:cubicBezTo>
                    <a:cubicBezTo>
                      <a:pt x="-6476" y="679980"/>
                      <a:pt x="5435" y="703261"/>
                      <a:pt x="27995" y="701997"/>
                    </a:cubicBezTo>
                    <a:cubicBezTo>
                      <a:pt x="37379" y="701456"/>
                      <a:pt x="46584" y="695500"/>
                      <a:pt x="55066" y="691169"/>
                    </a:cubicBezTo>
                    <a:cubicBezTo>
                      <a:pt x="89536" y="673843"/>
                      <a:pt x="119675" y="648036"/>
                      <a:pt x="149092" y="623852"/>
                    </a:cubicBezTo>
                    <a:cubicBezTo>
                      <a:pt x="162448" y="612843"/>
                      <a:pt x="175622" y="597323"/>
                      <a:pt x="183563" y="580899"/>
                    </a:cubicBezTo>
                    <a:cubicBezTo>
                      <a:pt x="201430" y="543902"/>
                      <a:pt x="210273" y="504559"/>
                      <a:pt x="231208" y="468825"/>
                    </a:cubicBezTo>
                    <a:cubicBezTo>
                      <a:pt x="252504" y="432731"/>
                      <a:pt x="283906" y="430384"/>
                      <a:pt x="309353" y="464133"/>
                    </a:cubicBezTo>
                    <a:cubicBezTo>
                      <a:pt x="311519" y="467201"/>
                      <a:pt x="313143" y="470630"/>
                      <a:pt x="315309" y="473698"/>
                    </a:cubicBezTo>
                    <a:cubicBezTo>
                      <a:pt x="343824" y="512861"/>
                      <a:pt x="354111" y="532713"/>
                      <a:pt x="337507" y="594976"/>
                    </a:cubicBezTo>
                    <a:cubicBezTo>
                      <a:pt x="328844" y="627642"/>
                      <a:pt x="326498" y="657059"/>
                      <a:pt x="321445" y="684672"/>
                    </a:cubicBezTo>
                    <a:cubicBezTo>
                      <a:pt x="318918" y="697846"/>
                      <a:pt x="330649" y="709216"/>
                      <a:pt x="345087" y="705968"/>
                    </a:cubicBezTo>
                    <a:cubicBezTo>
                      <a:pt x="371256" y="706329"/>
                      <a:pt x="371616" y="702900"/>
                      <a:pt x="380099" y="679980"/>
                    </a:cubicBezTo>
                    <a:cubicBezTo>
                      <a:pt x="389122" y="655435"/>
                      <a:pt x="416193" y="568988"/>
                      <a:pt x="421608" y="543361"/>
                    </a:cubicBezTo>
                    <a:cubicBezTo>
                      <a:pt x="429909" y="503296"/>
                      <a:pt x="385513" y="426053"/>
                      <a:pt x="381001" y="417932"/>
                    </a:cubicBezTo>
                    <a:cubicBezTo>
                      <a:pt x="377933" y="412517"/>
                      <a:pt x="449581" y="309467"/>
                      <a:pt x="471599" y="277162"/>
                    </a:cubicBezTo>
                    <a:cubicBezTo>
                      <a:pt x="475209" y="271748"/>
                      <a:pt x="538194" y="216703"/>
                      <a:pt x="568153" y="194325"/>
                    </a:cubicBezTo>
                    <a:cubicBezTo>
                      <a:pt x="586741" y="180248"/>
                      <a:pt x="606774" y="155704"/>
                      <a:pt x="615256" y="134227"/>
                    </a:cubicBezTo>
                    <a:cubicBezTo>
                      <a:pt x="618865" y="125203"/>
                      <a:pt x="631679" y="56984"/>
                      <a:pt x="637635" y="30815"/>
                    </a:cubicBezTo>
                    <a:cubicBezTo>
                      <a:pt x="640342" y="18182"/>
                      <a:pt x="636010" y="7174"/>
                      <a:pt x="621753" y="1579"/>
                    </a:cubicBezTo>
                    <a:close/>
                  </a:path>
                </a:pathLst>
              </a:custGeom>
              <a:solidFill>
                <a:schemeClr val="bg1"/>
              </a:solidFill>
              <a:ln w="1804" cap="flat">
                <a:solidFill>
                  <a:srgbClr val="414141"/>
                </a:solidFill>
                <a:prstDash val="solid"/>
                <a:miter/>
              </a:ln>
            </p:spPr>
            <p:txBody>
              <a:bodyPr rtlCol="0" anchor="ctr"/>
              <a:lstStyle/>
              <a:p>
                <a:endParaRPr lang="en-US"/>
              </a:p>
            </p:txBody>
          </p:sp>
          <p:sp>
            <p:nvSpPr>
              <p:cNvPr id="76" name="Freeform 1071">
                <a:extLst>
                  <a:ext uri="{FF2B5EF4-FFF2-40B4-BE49-F238E27FC236}">
                    <a16:creationId xmlns:a16="http://schemas.microsoft.com/office/drawing/2014/main" id="{A33B9F4A-1276-628C-B401-8A98F36F1AEC}"/>
                  </a:ext>
                </a:extLst>
              </p:cNvPr>
              <p:cNvSpPr/>
              <p:nvPr/>
            </p:nvSpPr>
            <p:spPr>
              <a:xfrm>
                <a:off x="7623250" y="3456577"/>
                <a:ext cx="2073866" cy="1244353"/>
              </a:xfrm>
              <a:custGeom>
                <a:avLst/>
                <a:gdLst>
                  <a:gd name="connsiteX0" fmla="*/ 2062369 w 2073866"/>
                  <a:gd name="connsiteY0" fmla="*/ 105974 h 1244353"/>
                  <a:gd name="connsiteX1" fmla="*/ 2020499 w 2073866"/>
                  <a:gd name="connsiteY1" fmla="*/ 83776 h 1244353"/>
                  <a:gd name="connsiteX2" fmla="*/ 1743112 w 2073866"/>
                  <a:gd name="connsiteY2" fmla="*/ 1841 h 1244353"/>
                  <a:gd name="connsiteX3" fmla="*/ 1711348 w 2073866"/>
                  <a:gd name="connsiteY3" fmla="*/ 35048 h 1244353"/>
                  <a:gd name="connsiteX4" fmla="*/ 1725245 w 2073866"/>
                  <a:gd name="connsiteY4" fmla="*/ 86664 h 1244353"/>
                  <a:gd name="connsiteX5" fmla="*/ 1706295 w 2073866"/>
                  <a:gd name="connsiteY5" fmla="*/ 120593 h 1244353"/>
                  <a:gd name="connsiteX6" fmla="*/ 1537913 w 2073866"/>
                  <a:gd name="connsiteY6" fmla="*/ 166253 h 1244353"/>
                  <a:gd name="connsiteX7" fmla="*/ 1084021 w 2073866"/>
                  <a:gd name="connsiteY7" fmla="*/ 305759 h 1244353"/>
                  <a:gd name="connsiteX8" fmla="*/ 745272 w 2073866"/>
                  <a:gd name="connsiteY8" fmla="*/ 409892 h 1244353"/>
                  <a:gd name="connsiteX9" fmla="*/ 661713 w 2073866"/>
                  <a:gd name="connsiteY9" fmla="*/ 434256 h 1244353"/>
                  <a:gd name="connsiteX10" fmla="*/ 620746 w 2073866"/>
                  <a:gd name="connsiteY10" fmla="*/ 496700 h 1244353"/>
                  <a:gd name="connsiteX11" fmla="*/ 618761 w 2073866"/>
                  <a:gd name="connsiteY11" fmla="*/ 512040 h 1244353"/>
                  <a:gd name="connsiteX12" fmla="*/ 596021 w 2073866"/>
                  <a:gd name="connsiteY12" fmla="*/ 549579 h 1244353"/>
                  <a:gd name="connsiteX13" fmla="*/ 554512 w 2073866"/>
                  <a:gd name="connsiteY13" fmla="*/ 641801 h 1244353"/>
                  <a:gd name="connsiteX14" fmla="*/ 520583 w 2073866"/>
                  <a:gd name="connsiteY14" fmla="*/ 676993 h 1244353"/>
                  <a:gd name="connsiteX15" fmla="*/ 516612 w 2073866"/>
                  <a:gd name="connsiteY15" fmla="*/ 626641 h 1244353"/>
                  <a:gd name="connsiteX16" fmla="*/ 370790 w 2073866"/>
                  <a:gd name="connsiteY16" fmla="*/ 570513 h 1244353"/>
                  <a:gd name="connsiteX17" fmla="*/ 326754 w 2073866"/>
                  <a:gd name="connsiteY17" fmla="*/ 712907 h 1244353"/>
                  <a:gd name="connsiteX18" fmla="*/ 322603 w 2073866"/>
                  <a:gd name="connsiteY18" fmla="*/ 739437 h 1244353"/>
                  <a:gd name="connsiteX19" fmla="*/ 216845 w 2073866"/>
                  <a:gd name="connsiteY19" fmla="*/ 852414 h 1244353"/>
                  <a:gd name="connsiteX20" fmla="*/ 160899 w 2073866"/>
                  <a:gd name="connsiteY20" fmla="*/ 957449 h 1244353"/>
                  <a:gd name="connsiteX21" fmla="*/ 151153 w 2073866"/>
                  <a:gd name="connsiteY21" fmla="*/ 998417 h 1244353"/>
                  <a:gd name="connsiteX22" fmla="*/ 82032 w 2073866"/>
                  <a:gd name="connsiteY22" fmla="*/ 1112837 h 1244353"/>
                  <a:gd name="connsiteX23" fmla="*/ 18866 w 2073866"/>
                  <a:gd name="connsiteY23" fmla="*/ 1164272 h 1244353"/>
                  <a:gd name="connsiteX24" fmla="*/ 638 w 2073866"/>
                  <a:gd name="connsiteY24" fmla="*/ 1200186 h 1244353"/>
                  <a:gd name="connsiteX25" fmla="*/ 35469 w 2073866"/>
                  <a:gd name="connsiteY25" fmla="*/ 1237364 h 1244353"/>
                  <a:gd name="connsiteX26" fmla="*/ 65789 w 2073866"/>
                  <a:gd name="connsiteY26" fmla="*/ 1236642 h 1244353"/>
                  <a:gd name="connsiteX27" fmla="*/ 107479 w 2073866"/>
                  <a:gd name="connsiteY27" fmla="*/ 1213541 h 1244353"/>
                  <a:gd name="connsiteX28" fmla="*/ 208002 w 2073866"/>
                  <a:gd name="connsiteY28" fmla="*/ 1124027 h 1244353"/>
                  <a:gd name="connsiteX29" fmla="*/ 269724 w 2073866"/>
                  <a:gd name="connsiteY29" fmla="*/ 990476 h 1244353"/>
                  <a:gd name="connsiteX30" fmla="*/ 309428 w 2073866"/>
                  <a:gd name="connsiteY30" fmla="*/ 985423 h 1244353"/>
                  <a:gd name="connsiteX31" fmla="*/ 349494 w 2073866"/>
                  <a:gd name="connsiteY31" fmla="*/ 1112115 h 1244353"/>
                  <a:gd name="connsiteX32" fmla="*/ 326213 w 2073866"/>
                  <a:gd name="connsiteY32" fmla="*/ 1210834 h 1244353"/>
                  <a:gd name="connsiteX33" fmla="*/ 361946 w 2073866"/>
                  <a:gd name="connsiteY33" fmla="*/ 1242417 h 1244353"/>
                  <a:gd name="connsiteX34" fmla="*/ 410855 w 2073866"/>
                  <a:gd name="connsiteY34" fmla="*/ 1214083 h 1244353"/>
                  <a:gd name="connsiteX35" fmla="*/ 452003 w 2073866"/>
                  <a:gd name="connsiteY35" fmla="*/ 1085586 h 1244353"/>
                  <a:gd name="connsiteX36" fmla="*/ 440813 w 2073866"/>
                  <a:gd name="connsiteY36" fmla="*/ 990476 h 1244353"/>
                  <a:gd name="connsiteX37" fmla="*/ 422585 w 2073866"/>
                  <a:gd name="connsiteY37" fmla="*/ 955464 h 1244353"/>
                  <a:gd name="connsiteX38" fmla="*/ 424029 w 2073866"/>
                  <a:gd name="connsiteY38" fmla="*/ 927671 h 1244353"/>
                  <a:gd name="connsiteX39" fmla="*/ 508672 w 2073866"/>
                  <a:gd name="connsiteY39" fmla="*/ 801520 h 1244353"/>
                  <a:gd name="connsiteX40" fmla="*/ 586095 w 2073866"/>
                  <a:gd name="connsiteY40" fmla="*/ 733481 h 1244353"/>
                  <a:gd name="connsiteX41" fmla="*/ 646193 w 2073866"/>
                  <a:gd name="connsiteY41" fmla="*/ 673745 h 1244353"/>
                  <a:gd name="connsiteX42" fmla="*/ 696725 w 2073866"/>
                  <a:gd name="connsiteY42" fmla="*/ 798632 h 1244353"/>
                  <a:gd name="connsiteX43" fmla="*/ 750326 w 2073866"/>
                  <a:gd name="connsiteY43" fmla="*/ 831839 h 1244353"/>
                  <a:gd name="connsiteX44" fmla="*/ 782450 w 2073866"/>
                  <a:gd name="connsiteY44" fmla="*/ 822274 h 1244353"/>
                  <a:gd name="connsiteX45" fmla="*/ 916722 w 2073866"/>
                  <a:gd name="connsiteY45" fmla="*/ 764523 h 1244353"/>
                  <a:gd name="connsiteX46" fmla="*/ 949208 w 2073866"/>
                  <a:gd name="connsiteY46" fmla="*/ 780585 h 1244353"/>
                  <a:gd name="connsiteX47" fmla="*/ 979166 w 2073866"/>
                  <a:gd name="connsiteY47" fmla="*/ 865408 h 1244353"/>
                  <a:gd name="connsiteX48" fmla="*/ 1040347 w 2073866"/>
                  <a:gd name="connsiteY48" fmla="*/ 895908 h 1244353"/>
                  <a:gd name="connsiteX49" fmla="*/ 1039084 w 2073866"/>
                  <a:gd name="connsiteY49" fmla="*/ 917745 h 1244353"/>
                  <a:gd name="connsiteX50" fmla="*/ 1002267 w 2073866"/>
                  <a:gd name="connsiteY50" fmla="*/ 1159580 h 1244353"/>
                  <a:gd name="connsiteX51" fmla="*/ 1005155 w 2073866"/>
                  <a:gd name="connsiteY51" fmla="*/ 1212639 h 1244353"/>
                  <a:gd name="connsiteX52" fmla="*/ 1026270 w 2073866"/>
                  <a:gd name="connsiteY52" fmla="*/ 1240432 h 1244353"/>
                  <a:gd name="connsiteX53" fmla="*/ 1087631 w 2073866"/>
                  <a:gd name="connsiteY53" fmla="*/ 1215707 h 1244353"/>
                  <a:gd name="connsiteX54" fmla="*/ 1108566 w 2073866"/>
                  <a:gd name="connsiteY54" fmla="*/ 1017366 h 1244353"/>
                  <a:gd name="connsiteX55" fmla="*/ 1129681 w 2073866"/>
                  <a:gd name="connsiteY55" fmla="*/ 974955 h 1244353"/>
                  <a:gd name="connsiteX56" fmla="*/ 1164332 w 2073866"/>
                  <a:gd name="connsiteY56" fmla="*/ 979648 h 1244353"/>
                  <a:gd name="connsiteX57" fmla="*/ 1177327 w 2073866"/>
                  <a:gd name="connsiteY57" fmla="*/ 1049491 h 1244353"/>
                  <a:gd name="connsiteX58" fmla="*/ 1182741 w 2073866"/>
                  <a:gd name="connsiteY58" fmla="*/ 1145142 h 1244353"/>
                  <a:gd name="connsiteX59" fmla="*/ 1193208 w 2073866"/>
                  <a:gd name="connsiteY59" fmla="*/ 1211737 h 1244353"/>
                  <a:gd name="connsiteX60" fmla="*/ 1241575 w 2073866"/>
                  <a:gd name="connsiteY60" fmla="*/ 1238627 h 1244353"/>
                  <a:gd name="connsiteX61" fmla="*/ 1274421 w 2073866"/>
                  <a:gd name="connsiteY61" fmla="*/ 1193689 h 1244353"/>
                  <a:gd name="connsiteX62" fmla="*/ 1254750 w 2073866"/>
                  <a:gd name="connsiteY62" fmla="*/ 1032346 h 1244353"/>
                  <a:gd name="connsiteX63" fmla="*/ 1283445 w 2073866"/>
                  <a:gd name="connsiteY63" fmla="*/ 861076 h 1244353"/>
                  <a:gd name="connsiteX64" fmla="*/ 1303117 w 2073866"/>
                  <a:gd name="connsiteY64" fmla="*/ 831118 h 1244353"/>
                  <a:gd name="connsiteX65" fmla="*/ 1388120 w 2073866"/>
                  <a:gd name="connsiteY65" fmla="*/ 757845 h 1244353"/>
                  <a:gd name="connsiteX66" fmla="*/ 1429809 w 2073866"/>
                  <a:gd name="connsiteY66" fmla="*/ 712185 h 1244353"/>
                  <a:gd name="connsiteX67" fmla="*/ 1438291 w 2073866"/>
                  <a:gd name="connsiteY67" fmla="*/ 691972 h 1244353"/>
                  <a:gd name="connsiteX68" fmla="*/ 1448398 w 2073866"/>
                  <a:gd name="connsiteY68" fmla="*/ 543262 h 1244353"/>
                  <a:gd name="connsiteX69" fmla="*/ 1474567 w 2073866"/>
                  <a:gd name="connsiteY69" fmla="*/ 503558 h 1244353"/>
                  <a:gd name="connsiteX70" fmla="*/ 1491531 w 2073866"/>
                  <a:gd name="connsiteY70" fmla="*/ 512401 h 1244353"/>
                  <a:gd name="connsiteX71" fmla="*/ 1508315 w 2073866"/>
                  <a:gd name="connsiteY71" fmla="*/ 623573 h 1244353"/>
                  <a:gd name="connsiteX72" fmla="*/ 1531957 w 2073866"/>
                  <a:gd name="connsiteY72" fmla="*/ 819026 h 1244353"/>
                  <a:gd name="connsiteX73" fmla="*/ 1533582 w 2073866"/>
                  <a:gd name="connsiteY73" fmla="*/ 951313 h 1244353"/>
                  <a:gd name="connsiteX74" fmla="*/ 1515534 w 2073866"/>
                  <a:gd name="connsiteY74" fmla="*/ 1195133 h 1244353"/>
                  <a:gd name="connsiteX75" fmla="*/ 1553614 w 2073866"/>
                  <a:gd name="connsiteY75" fmla="*/ 1231408 h 1244353"/>
                  <a:gd name="connsiteX76" fmla="*/ 1597650 w 2073866"/>
                  <a:gd name="connsiteY76" fmla="*/ 1203074 h 1244353"/>
                  <a:gd name="connsiteX77" fmla="*/ 1618585 w 2073866"/>
                  <a:gd name="connsiteY77" fmla="*/ 979106 h 1244353"/>
                  <a:gd name="connsiteX78" fmla="*/ 1629233 w 2073866"/>
                  <a:gd name="connsiteY78" fmla="*/ 932544 h 1244353"/>
                  <a:gd name="connsiteX79" fmla="*/ 1662620 w 2073866"/>
                  <a:gd name="connsiteY79" fmla="*/ 914316 h 1244353"/>
                  <a:gd name="connsiteX80" fmla="*/ 1684818 w 2073866"/>
                  <a:gd name="connsiteY80" fmla="*/ 939763 h 1244353"/>
                  <a:gd name="connsiteX81" fmla="*/ 1696189 w 2073866"/>
                  <a:gd name="connsiteY81" fmla="*/ 977301 h 1244353"/>
                  <a:gd name="connsiteX82" fmla="*/ 1708822 w 2073866"/>
                  <a:gd name="connsiteY82" fmla="*/ 1190441 h 1244353"/>
                  <a:gd name="connsiteX83" fmla="*/ 1738960 w 2073866"/>
                  <a:gd name="connsiteY83" fmla="*/ 1224370 h 1244353"/>
                  <a:gd name="connsiteX84" fmla="*/ 1794907 w 2073866"/>
                  <a:gd name="connsiteY84" fmla="*/ 1177447 h 1244353"/>
                  <a:gd name="connsiteX85" fmla="*/ 1788591 w 2073866"/>
                  <a:gd name="connsiteY85" fmla="*/ 1049130 h 1244353"/>
                  <a:gd name="connsiteX86" fmla="*/ 1793283 w 2073866"/>
                  <a:gd name="connsiteY86" fmla="*/ 551564 h 1244353"/>
                  <a:gd name="connsiteX87" fmla="*/ 1769641 w 2073866"/>
                  <a:gd name="connsiteY87" fmla="*/ 393288 h 1244353"/>
                  <a:gd name="connsiteX88" fmla="*/ 1818549 w 2073866"/>
                  <a:gd name="connsiteY88" fmla="*/ 372534 h 1244353"/>
                  <a:gd name="connsiteX89" fmla="*/ 1842372 w 2073866"/>
                  <a:gd name="connsiteY89" fmla="*/ 383904 h 1244353"/>
                  <a:gd name="connsiteX90" fmla="*/ 1862044 w 2073866"/>
                  <a:gd name="connsiteY90" fmla="*/ 420720 h 1244353"/>
                  <a:gd name="connsiteX91" fmla="*/ 1899041 w 2073866"/>
                  <a:gd name="connsiteY91" fmla="*/ 418013 h 1244353"/>
                  <a:gd name="connsiteX92" fmla="*/ 1975561 w 2073866"/>
                  <a:gd name="connsiteY92" fmla="*/ 300164 h 1244353"/>
                  <a:gd name="connsiteX93" fmla="*/ 2061648 w 2073866"/>
                  <a:gd name="connsiteY93" fmla="*/ 161380 h 1244353"/>
                  <a:gd name="connsiteX94" fmla="*/ 2070852 w 2073866"/>
                  <a:gd name="connsiteY94" fmla="*/ 140986 h 1244353"/>
                  <a:gd name="connsiteX95" fmla="*/ 2062369 w 2073866"/>
                  <a:gd name="connsiteY95" fmla="*/ 105974 h 1244353"/>
                  <a:gd name="connsiteX96" fmla="*/ 372053 w 2073866"/>
                  <a:gd name="connsiteY96" fmla="*/ 584049 h 1244353"/>
                  <a:gd name="connsiteX97" fmla="*/ 470952 w 2073866"/>
                  <a:gd name="connsiteY97" fmla="*/ 584049 h 1244353"/>
                  <a:gd name="connsiteX98" fmla="*/ 508130 w 2073866"/>
                  <a:gd name="connsiteY98" fmla="*/ 667247 h 1244353"/>
                  <a:gd name="connsiteX99" fmla="*/ 457598 w 2073866"/>
                  <a:gd name="connsiteY99" fmla="*/ 717961 h 1244353"/>
                  <a:gd name="connsiteX100" fmla="*/ 406884 w 2073866"/>
                  <a:gd name="connsiteY100" fmla="*/ 733662 h 1244353"/>
                  <a:gd name="connsiteX101" fmla="*/ 332529 w 2073866"/>
                  <a:gd name="connsiteY101" fmla="*/ 685476 h 1244353"/>
                  <a:gd name="connsiteX102" fmla="*/ 372053 w 2073866"/>
                  <a:gd name="connsiteY102" fmla="*/ 584049 h 1244353"/>
                  <a:gd name="connsiteX103" fmla="*/ 635906 w 2073866"/>
                  <a:gd name="connsiteY103" fmla="*/ 656780 h 1244353"/>
                  <a:gd name="connsiteX104" fmla="*/ 588802 w 2073866"/>
                  <a:gd name="connsiteY104" fmla="*/ 716878 h 1244353"/>
                  <a:gd name="connsiteX105" fmla="*/ 492248 w 2073866"/>
                  <a:gd name="connsiteY105" fmla="*/ 799715 h 1244353"/>
                  <a:gd name="connsiteX106" fmla="*/ 401651 w 2073866"/>
                  <a:gd name="connsiteY106" fmla="*/ 940484 h 1244353"/>
                  <a:gd name="connsiteX107" fmla="*/ 442257 w 2073866"/>
                  <a:gd name="connsiteY107" fmla="*/ 1065914 h 1244353"/>
                  <a:gd name="connsiteX108" fmla="*/ 400748 w 2073866"/>
                  <a:gd name="connsiteY108" fmla="*/ 1202533 h 1244353"/>
                  <a:gd name="connsiteX109" fmla="*/ 365736 w 2073866"/>
                  <a:gd name="connsiteY109" fmla="*/ 1228521 h 1244353"/>
                  <a:gd name="connsiteX110" fmla="*/ 342094 w 2073866"/>
                  <a:gd name="connsiteY110" fmla="*/ 1207225 h 1244353"/>
                  <a:gd name="connsiteX111" fmla="*/ 358156 w 2073866"/>
                  <a:gd name="connsiteY111" fmla="*/ 1117529 h 1244353"/>
                  <a:gd name="connsiteX112" fmla="*/ 335958 w 2073866"/>
                  <a:gd name="connsiteY112" fmla="*/ 996251 h 1244353"/>
                  <a:gd name="connsiteX113" fmla="*/ 330003 w 2073866"/>
                  <a:gd name="connsiteY113" fmla="*/ 986686 h 1244353"/>
                  <a:gd name="connsiteX114" fmla="*/ 251858 w 2073866"/>
                  <a:gd name="connsiteY114" fmla="*/ 991378 h 1244353"/>
                  <a:gd name="connsiteX115" fmla="*/ 204212 w 2073866"/>
                  <a:gd name="connsiteY115" fmla="*/ 1103452 h 1244353"/>
                  <a:gd name="connsiteX116" fmla="*/ 169742 w 2073866"/>
                  <a:gd name="connsiteY116" fmla="*/ 1146405 h 1244353"/>
                  <a:gd name="connsiteX117" fmla="*/ 75715 w 2073866"/>
                  <a:gd name="connsiteY117" fmla="*/ 1213722 h 1244353"/>
                  <a:gd name="connsiteX118" fmla="*/ 48644 w 2073866"/>
                  <a:gd name="connsiteY118" fmla="*/ 1224550 h 1244353"/>
                  <a:gd name="connsiteX119" fmla="*/ 24280 w 2073866"/>
                  <a:gd name="connsiteY119" fmla="*/ 1182500 h 1244353"/>
                  <a:gd name="connsiteX120" fmla="*/ 36011 w 2073866"/>
                  <a:gd name="connsiteY120" fmla="*/ 1166979 h 1244353"/>
                  <a:gd name="connsiteX121" fmla="*/ 103688 w 2073866"/>
                  <a:gd name="connsiteY121" fmla="*/ 1112837 h 1244353"/>
                  <a:gd name="connsiteX122" fmla="*/ 155665 w 2073866"/>
                  <a:gd name="connsiteY122" fmla="*/ 1032165 h 1244353"/>
                  <a:gd name="connsiteX123" fmla="*/ 175698 w 2073866"/>
                  <a:gd name="connsiteY123" fmla="*/ 956186 h 1244353"/>
                  <a:gd name="connsiteX124" fmla="*/ 217207 w 2073866"/>
                  <a:gd name="connsiteY124" fmla="*/ 871002 h 1244353"/>
                  <a:gd name="connsiteX125" fmla="*/ 319715 w 2073866"/>
                  <a:gd name="connsiteY125" fmla="*/ 759108 h 1244353"/>
                  <a:gd name="connsiteX126" fmla="*/ 366639 w 2073866"/>
                  <a:gd name="connsiteY126" fmla="*/ 749363 h 1244353"/>
                  <a:gd name="connsiteX127" fmla="*/ 460124 w 2073866"/>
                  <a:gd name="connsiteY127" fmla="*/ 729511 h 1244353"/>
                  <a:gd name="connsiteX128" fmla="*/ 535201 w 2073866"/>
                  <a:gd name="connsiteY128" fmla="*/ 685476 h 1244353"/>
                  <a:gd name="connsiteX129" fmla="*/ 572198 w 2073866"/>
                  <a:gd name="connsiteY129" fmla="*/ 637469 h 1244353"/>
                  <a:gd name="connsiteX130" fmla="*/ 607932 w 2073866"/>
                  <a:gd name="connsiteY130" fmla="*/ 555173 h 1244353"/>
                  <a:gd name="connsiteX131" fmla="*/ 614429 w 2073866"/>
                  <a:gd name="connsiteY131" fmla="*/ 539111 h 1244353"/>
                  <a:gd name="connsiteX132" fmla="*/ 642402 w 2073866"/>
                  <a:gd name="connsiteY132" fmla="*/ 524132 h 1244353"/>
                  <a:gd name="connsiteX133" fmla="*/ 658104 w 2073866"/>
                  <a:gd name="connsiteY133" fmla="*/ 553368 h 1244353"/>
                  <a:gd name="connsiteX134" fmla="*/ 635906 w 2073866"/>
                  <a:gd name="connsiteY134" fmla="*/ 656780 h 1244353"/>
                  <a:gd name="connsiteX135" fmla="*/ 1429629 w 2073866"/>
                  <a:gd name="connsiteY135" fmla="*/ 608052 h 1244353"/>
                  <a:gd name="connsiteX136" fmla="*/ 1424395 w 2073866"/>
                  <a:gd name="connsiteY136" fmla="*/ 658404 h 1244353"/>
                  <a:gd name="connsiteX137" fmla="*/ 1390105 w 2073866"/>
                  <a:gd name="connsiteY137" fmla="*/ 735827 h 1244353"/>
                  <a:gd name="connsiteX138" fmla="*/ 1314667 w 2073866"/>
                  <a:gd name="connsiteY138" fmla="*/ 803505 h 1244353"/>
                  <a:gd name="connsiteX139" fmla="*/ 1293010 w 2073866"/>
                  <a:gd name="connsiteY139" fmla="*/ 805129 h 1244353"/>
                  <a:gd name="connsiteX140" fmla="*/ 1282723 w 2073866"/>
                  <a:gd name="connsiteY140" fmla="*/ 810002 h 1244353"/>
                  <a:gd name="connsiteX141" fmla="*/ 1251862 w 2073866"/>
                  <a:gd name="connsiteY141" fmla="*/ 923701 h 1244353"/>
                  <a:gd name="connsiteX142" fmla="*/ 1246268 w 2073866"/>
                  <a:gd name="connsiteY142" fmla="*/ 962683 h 1244353"/>
                  <a:gd name="connsiteX143" fmla="*/ 1254389 w 2073866"/>
                  <a:gd name="connsiteY143" fmla="*/ 1152722 h 1244353"/>
                  <a:gd name="connsiteX144" fmla="*/ 1261066 w 2073866"/>
                  <a:gd name="connsiteY144" fmla="*/ 1191524 h 1244353"/>
                  <a:gd name="connsiteX145" fmla="*/ 1252403 w 2073866"/>
                  <a:gd name="connsiteY145" fmla="*/ 1224009 h 1244353"/>
                  <a:gd name="connsiteX146" fmla="*/ 1209270 w 2073866"/>
                  <a:gd name="connsiteY146" fmla="*/ 1205059 h 1244353"/>
                  <a:gd name="connsiteX147" fmla="*/ 1203315 w 2073866"/>
                  <a:gd name="connsiteY147" fmla="*/ 1181056 h 1244353"/>
                  <a:gd name="connsiteX148" fmla="*/ 1192306 w 2073866"/>
                  <a:gd name="connsiteY148" fmla="*/ 1077645 h 1244353"/>
                  <a:gd name="connsiteX149" fmla="*/ 1175702 w 2073866"/>
                  <a:gd name="connsiteY149" fmla="*/ 970624 h 1244353"/>
                  <a:gd name="connsiteX150" fmla="*/ 1143758 w 2073866"/>
                  <a:gd name="connsiteY150" fmla="*/ 954562 h 1244353"/>
                  <a:gd name="connsiteX151" fmla="*/ 1106942 w 2073866"/>
                  <a:gd name="connsiteY151" fmla="*/ 980550 h 1244353"/>
                  <a:gd name="connsiteX152" fmla="*/ 1078788 w 2073866"/>
                  <a:gd name="connsiteY152" fmla="*/ 1193509 h 1244353"/>
                  <a:gd name="connsiteX153" fmla="*/ 1048468 w 2073866"/>
                  <a:gd name="connsiteY153" fmla="*/ 1228160 h 1244353"/>
                  <a:gd name="connsiteX154" fmla="*/ 1018871 w 2073866"/>
                  <a:gd name="connsiteY154" fmla="*/ 1195494 h 1244353"/>
                  <a:gd name="connsiteX155" fmla="*/ 1021578 w 2073866"/>
                  <a:gd name="connsiteY155" fmla="*/ 1105618 h 1244353"/>
                  <a:gd name="connsiteX156" fmla="*/ 1043776 w 2073866"/>
                  <a:gd name="connsiteY156" fmla="*/ 949689 h 1244353"/>
                  <a:gd name="connsiteX157" fmla="*/ 1097738 w 2073866"/>
                  <a:gd name="connsiteY157" fmla="*/ 779141 h 1244353"/>
                  <a:gd name="connsiteX158" fmla="*/ 1112176 w 2073866"/>
                  <a:gd name="connsiteY158" fmla="*/ 748641 h 1244353"/>
                  <a:gd name="connsiteX159" fmla="*/ 1110912 w 2073866"/>
                  <a:gd name="connsiteY159" fmla="*/ 736911 h 1244353"/>
                  <a:gd name="connsiteX160" fmla="*/ 1100445 w 2073866"/>
                  <a:gd name="connsiteY160" fmla="*/ 743949 h 1244353"/>
                  <a:gd name="connsiteX161" fmla="*/ 1053702 w 2073866"/>
                  <a:gd name="connsiteY161" fmla="*/ 861257 h 1244353"/>
                  <a:gd name="connsiteX162" fmla="*/ 1025548 w 2073866"/>
                  <a:gd name="connsiteY162" fmla="*/ 886704 h 1244353"/>
                  <a:gd name="connsiteX163" fmla="*/ 1000282 w 2073866"/>
                  <a:gd name="connsiteY163" fmla="*/ 874973 h 1244353"/>
                  <a:gd name="connsiteX164" fmla="*/ 952998 w 2073866"/>
                  <a:gd name="connsiteY164" fmla="*/ 734023 h 1244353"/>
                  <a:gd name="connsiteX165" fmla="*/ 957870 w 2073866"/>
                  <a:gd name="connsiteY165" fmla="*/ 704064 h 1244353"/>
                  <a:gd name="connsiteX166" fmla="*/ 1010208 w 2073866"/>
                  <a:gd name="connsiteY166" fmla="*/ 702621 h 1244353"/>
                  <a:gd name="connsiteX167" fmla="*/ 1024826 w 2073866"/>
                  <a:gd name="connsiteY167" fmla="*/ 745032 h 1244353"/>
                  <a:gd name="connsiteX168" fmla="*/ 1031504 w 2073866"/>
                  <a:gd name="connsiteY168" fmla="*/ 762177 h 1244353"/>
                  <a:gd name="connsiteX169" fmla="*/ 1087992 w 2073866"/>
                  <a:gd name="connsiteY169" fmla="*/ 704064 h 1244353"/>
                  <a:gd name="connsiteX170" fmla="*/ 1143037 w 2073866"/>
                  <a:gd name="connsiteY170" fmla="*/ 708035 h 1244353"/>
                  <a:gd name="connsiteX171" fmla="*/ 1199525 w 2073866"/>
                  <a:gd name="connsiteY171" fmla="*/ 748100 h 1244353"/>
                  <a:gd name="connsiteX172" fmla="*/ 1302034 w 2073866"/>
                  <a:gd name="connsiteY172" fmla="*/ 723555 h 1244353"/>
                  <a:gd name="connsiteX173" fmla="*/ 1346250 w 2073866"/>
                  <a:gd name="connsiteY173" fmla="*/ 693958 h 1244353"/>
                  <a:gd name="connsiteX174" fmla="*/ 1366463 w 2073866"/>
                  <a:gd name="connsiteY174" fmla="*/ 668691 h 1244353"/>
                  <a:gd name="connsiteX175" fmla="*/ 1376930 w 2073866"/>
                  <a:gd name="connsiteY175" fmla="*/ 599209 h 1244353"/>
                  <a:gd name="connsiteX176" fmla="*/ 1386856 w 2073866"/>
                  <a:gd name="connsiteY176" fmla="*/ 529907 h 1244353"/>
                  <a:gd name="connsiteX177" fmla="*/ 1413747 w 2073866"/>
                  <a:gd name="connsiteY177" fmla="*/ 503197 h 1244353"/>
                  <a:gd name="connsiteX178" fmla="*/ 1435223 w 2073866"/>
                  <a:gd name="connsiteY178" fmla="*/ 535141 h 1244353"/>
                  <a:gd name="connsiteX179" fmla="*/ 1429629 w 2073866"/>
                  <a:gd name="connsiteY179" fmla="*/ 608052 h 1244353"/>
                  <a:gd name="connsiteX180" fmla="*/ 1045761 w 2073866"/>
                  <a:gd name="connsiteY180" fmla="*/ 699191 h 1244353"/>
                  <a:gd name="connsiteX181" fmla="*/ 1118492 w 2073866"/>
                  <a:gd name="connsiteY181" fmla="*/ 668331 h 1244353"/>
                  <a:gd name="connsiteX182" fmla="*/ 1124989 w 2073866"/>
                  <a:gd name="connsiteY182" fmla="*/ 672662 h 1244353"/>
                  <a:gd name="connsiteX183" fmla="*/ 1077164 w 2073866"/>
                  <a:gd name="connsiteY183" fmla="*/ 694499 h 1244353"/>
                  <a:gd name="connsiteX184" fmla="*/ 1037820 w 2073866"/>
                  <a:gd name="connsiteY184" fmla="*/ 733842 h 1244353"/>
                  <a:gd name="connsiteX185" fmla="*/ 1034572 w 2073866"/>
                  <a:gd name="connsiteY185" fmla="*/ 723194 h 1244353"/>
                  <a:gd name="connsiteX186" fmla="*/ 1045761 w 2073866"/>
                  <a:gd name="connsiteY186" fmla="*/ 699191 h 1244353"/>
                  <a:gd name="connsiteX187" fmla="*/ 1327661 w 2073866"/>
                  <a:gd name="connsiteY187" fmla="*/ 586395 h 1244353"/>
                  <a:gd name="connsiteX188" fmla="*/ 1334339 w 2073866"/>
                  <a:gd name="connsiteY188" fmla="*/ 566724 h 1244353"/>
                  <a:gd name="connsiteX189" fmla="*/ 1368809 w 2073866"/>
                  <a:gd name="connsiteY189" fmla="*/ 552647 h 1244353"/>
                  <a:gd name="connsiteX190" fmla="*/ 1352386 w 2073866"/>
                  <a:gd name="connsiteY190" fmla="*/ 661292 h 1244353"/>
                  <a:gd name="connsiteX191" fmla="*/ 1337768 w 2073866"/>
                  <a:gd name="connsiteY191" fmla="*/ 676271 h 1244353"/>
                  <a:gd name="connsiteX192" fmla="*/ 1339392 w 2073866"/>
                  <a:gd name="connsiteY192" fmla="*/ 656961 h 1244353"/>
                  <a:gd name="connsiteX193" fmla="*/ 1327661 w 2073866"/>
                  <a:gd name="connsiteY193" fmla="*/ 586395 h 1244353"/>
                  <a:gd name="connsiteX194" fmla="*/ 1291025 w 2073866"/>
                  <a:gd name="connsiteY194" fmla="*/ 713449 h 1244353"/>
                  <a:gd name="connsiteX195" fmla="*/ 1231108 w 2073866"/>
                  <a:gd name="connsiteY195" fmla="*/ 734564 h 1244353"/>
                  <a:gd name="connsiteX196" fmla="*/ 1141051 w 2073866"/>
                  <a:gd name="connsiteY196" fmla="*/ 631874 h 1244353"/>
                  <a:gd name="connsiteX197" fmla="*/ 1193028 w 2073866"/>
                  <a:gd name="connsiteY197" fmla="*/ 554451 h 1244353"/>
                  <a:gd name="connsiteX198" fmla="*/ 1278211 w 2073866"/>
                  <a:gd name="connsiteY198" fmla="*/ 555173 h 1244353"/>
                  <a:gd name="connsiteX199" fmla="*/ 1291025 w 2073866"/>
                  <a:gd name="connsiteY199" fmla="*/ 713449 h 1244353"/>
                  <a:gd name="connsiteX200" fmla="*/ 1779026 w 2073866"/>
                  <a:gd name="connsiteY200" fmla="*/ 451040 h 1244353"/>
                  <a:gd name="connsiteX201" fmla="*/ 1772168 w 2073866"/>
                  <a:gd name="connsiteY201" fmla="*/ 714351 h 1244353"/>
                  <a:gd name="connsiteX202" fmla="*/ 1770363 w 2073866"/>
                  <a:gd name="connsiteY202" fmla="*/ 975857 h 1244353"/>
                  <a:gd name="connsiteX203" fmla="*/ 1775957 w 2073866"/>
                  <a:gd name="connsiteY203" fmla="*/ 1169867 h 1244353"/>
                  <a:gd name="connsiteX204" fmla="*/ 1774695 w 2073866"/>
                  <a:gd name="connsiteY204" fmla="*/ 1192245 h 1244353"/>
                  <a:gd name="connsiteX205" fmla="*/ 1753038 w 2073866"/>
                  <a:gd name="connsiteY205" fmla="*/ 1210654 h 1244353"/>
                  <a:gd name="connsiteX206" fmla="*/ 1728674 w 2073866"/>
                  <a:gd name="connsiteY206" fmla="*/ 1195855 h 1244353"/>
                  <a:gd name="connsiteX207" fmla="*/ 1724343 w 2073866"/>
                  <a:gd name="connsiteY207" fmla="*/ 1176725 h 1244353"/>
                  <a:gd name="connsiteX208" fmla="*/ 1713334 w 2073866"/>
                  <a:gd name="connsiteY208" fmla="*/ 1016825 h 1244353"/>
                  <a:gd name="connsiteX209" fmla="*/ 1702324 w 2073866"/>
                  <a:gd name="connsiteY209" fmla="*/ 950411 h 1244353"/>
                  <a:gd name="connsiteX210" fmla="*/ 1674351 w 2073866"/>
                  <a:gd name="connsiteY210" fmla="*/ 903849 h 1244353"/>
                  <a:gd name="connsiteX211" fmla="*/ 1610824 w 2073866"/>
                  <a:gd name="connsiteY211" fmla="*/ 934529 h 1244353"/>
                  <a:gd name="connsiteX212" fmla="*/ 1601259 w 2073866"/>
                  <a:gd name="connsiteY212" fmla="*/ 1001304 h 1244353"/>
                  <a:gd name="connsiteX213" fmla="*/ 1584295 w 2073866"/>
                  <a:gd name="connsiteY213" fmla="*/ 1183402 h 1244353"/>
                  <a:gd name="connsiteX214" fmla="*/ 1569496 w 2073866"/>
                  <a:gd name="connsiteY214" fmla="*/ 1214624 h 1244353"/>
                  <a:gd name="connsiteX215" fmla="*/ 1533221 w 2073866"/>
                  <a:gd name="connsiteY215" fmla="*/ 1182319 h 1244353"/>
                  <a:gd name="connsiteX216" fmla="*/ 1543147 w 2073866"/>
                  <a:gd name="connsiteY216" fmla="*/ 1087210 h 1244353"/>
                  <a:gd name="connsiteX217" fmla="*/ 1548380 w 2073866"/>
                  <a:gd name="connsiteY217" fmla="*/ 887606 h 1244353"/>
                  <a:gd name="connsiteX218" fmla="*/ 1513008 w 2073866"/>
                  <a:gd name="connsiteY218" fmla="*/ 566543 h 1244353"/>
                  <a:gd name="connsiteX219" fmla="*/ 1503803 w 2073866"/>
                  <a:gd name="connsiteY219" fmla="*/ 463132 h 1244353"/>
                  <a:gd name="connsiteX220" fmla="*/ 1529972 w 2073866"/>
                  <a:gd name="connsiteY220" fmla="*/ 424330 h 1244353"/>
                  <a:gd name="connsiteX221" fmla="*/ 1546034 w 2073866"/>
                  <a:gd name="connsiteY221" fmla="*/ 440211 h 1244353"/>
                  <a:gd name="connsiteX222" fmla="*/ 1554155 w 2073866"/>
                  <a:gd name="connsiteY222" fmla="*/ 487315 h 1244353"/>
                  <a:gd name="connsiteX223" fmla="*/ 1552351 w 2073866"/>
                  <a:gd name="connsiteY223" fmla="*/ 554451 h 1244353"/>
                  <a:gd name="connsiteX224" fmla="*/ 1596567 w 2073866"/>
                  <a:gd name="connsiteY224" fmla="*/ 655156 h 1244353"/>
                  <a:gd name="connsiteX225" fmla="*/ 1671644 w 2073866"/>
                  <a:gd name="connsiteY225" fmla="*/ 671759 h 1244353"/>
                  <a:gd name="connsiteX226" fmla="*/ 1745097 w 2073866"/>
                  <a:gd name="connsiteY226" fmla="*/ 618520 h 1244353"/>
                  <a:gd name="connsiteX227" fmla="*/ 1756467 w 2073866"/>
                  <a:gd name="connsiteY227" fmla="*/ 542179 h 1244353"/>
                  <a:gd name="connsiteX228" fmla="*/ 1734629 w 2073866"/>
                  <a:gd name="connsiteY228" fmla="*/ 499407 h 1244353"/>
                  <a:gd name="connsiteX229" fmla="*/ 1718386 w 2073866"/>
                  <a:gd name="connsiteY229" fmla="*/ 423608 h 1244353"/>
                  <a:gd name="connsiteX230" fmla="*/ 1731741 w 2073866"/>
                  <a:gd name="connsiteY230" fmla="*/ 397981 h 1244353"/>
                  <a:gd name="connsiteX231" fmla="*/ 1765671 w 2073866"/>
                  <a:gd name="connsiteY231" fmla="*/ 411877 h 1244353"/>
                  <a:gd name="connsiteX232" fmla="*/ 1779026 w 2073866"/>
                  <a:gd name="connsiteY232" fmla="*/ 451040 h 1244353"/>
                  <a:gd name="connsiteX233" fmla="*/ 1704490 w 2073866"/>
                  <a:gd name="connsiteY233" fmla="*/ 464756 h 1244353"/>
                  <a:gd name="connsiteX234" fmla="*/ 1691135 w 2073866"/>
                  <a:gd name="connsiteY234" fmla="*/ 469990 h 1244353"/>
                  <a:gd name="connsiteX235" fmla="*/ 1571662 w 2073866"/>
                  <a:gd name="connsiteY235" fmla="*/ 503919 h 1244353"/>
                  <a:gd name="connsiteX236" fmla="*/ 1570579 w 2073866"/>
                  <a:gd name="connsiteY236" fmla="*/ 463132 h 1244353"/>
                  <a:gd name="connsiteX237" fmla="*/ 1668215 w 2073866"/>
                  <a:gd name="connsiteY237" fmla="*/ 427398 h 1244353"/>
                  <a:gd name="connsiteX238" fmla="*/ 1692398 w 2073866"/>
                  <a:gd name="connsiteY238" fmla="*/ 421082 h 1244353"/>
                  <a:gd name="connsiteX239" fmla="*/ 1703588 w 2073866"/>
                  <a:gd name="connsiteY239" fmla="*/ 426676 h 1244353"/>
                  <a:gd name="connsiteX240" fmla="*/ 1704490 w 2073866"/>
                  <a:gd name="connsiteY240" fmla="*/ 464756 h 1244353"/>
                  <a:gd name="connsiteX241" fmla="*/ 1744736 w 2073866"/>
                  <a:gd name="connsiteY241" fmla="*/ 555534 h 1244353"/>
                  <a:gd name="connsiteX242" fmla="*/ 1649626 w 2073866"/>
                  <a:gd name="connsiteY242" fmla="*/ 657502 h 1244353"/>
                  <a:gd name="connsiteX243" fmla="*/ 1582670 w 2073866"/>
                  <a:gd name="connsiteY243" fmla="*/ 517454 h 1244353"/>
                  <a:gd name="connsiteX244" fmla="*/ 1701963 w 2073866"/>
                  <a:gd name="connsiteY244" fmla="*/ 490744 h 1244353"/>
                  <a:gd name="connsiteX245" fmla="*/ 1744736 w 2073866"/>
                  <a:gd name="connsiteY245" fmla="*/ 555534 h 1244353"/>
                  <a:gd name="connsiteX246" fmla="*/ 2041254 w 2073866"/>
                  <a:gd name="connsiteY246" fmla="*/ 172208 h 1244353"/>
                  <a:gd name="connsiteX247" fmla="*/ 1895972 w 2073866"/>
                  <a:gd name="connsiteY247" fmla="*/ 399425 h 1244353"/>
                  <a:gd name="connsiteX248" fmla="*/ 1862044 w 2073866"/>
                  <a:gd name="connsiteY248" fmla="*/ 395815 h 1244353"/>
                  <a:gd name="connsiteX249" fmla="*/ 1844718 w 2073866"/>
                  <a:gd name="connsiteY249" fmla="*/ 348711 h 1244353"/>
                  <a:gd name="connsiteX250" fmla="*/ 1750331 w 2073866"/>
                  <a:gd name="connsiteY250" fmla="*/ 377046 h 1244353"/>
                  <a:gd name="connsiteX251" fmla="*/ 1716041 w 2073866"/>
                  <a:gd name="connsiteY251" fmla="*/ 384265 h 1244353"/>
                  <a:gd name="connsiteX252" fmla="*/ 1577256 w 2073866"/>
                  <a:gd name="connsiteY252" fmla="*/ 444002 h 1244353"/>
                  <a:gd name="connsiteX253" fmla="*/ 1557224 w 2073866"/>
                  <a:gd name="connsiteY253" fmla="*/ 430466 h 1244353"/>
                  <a:gd name="connsiteX254" fmla="*/ 1555780 w 2073866"/>
                  <a:gd name="connsiteY254" fmla="*/ 427939 h 1244353"/>
                  <a:gd name="connsiteX255" fmla="*/ 1543688 w 2073866"/>
                  <a:gd name="connsiteY255" fmla="*/ 413321 h 1244353"/>
                  <a:gd name="connsiteX256" fmla="*/ 1521490 w 2073866"/>
                  <a:gd name="connsiteY256" fmla="*/ 408448 h 1244353"/>
                  <a:gd name="connsiteX257" fmla="*/ 1495321 w 2073866"/>
                  <a:gd name="connsiteY257" fmla="*/ 429564 h 1244353"/>
                  <a:gd name="connsiteX258" fmla="*/ 1493336 w 2073866"/>
                  <a:gd name="connsiteY258" fmla="*/ 433534 h 1244353"/>
                  <a:gd name="connsiteX259" fmla="*/ 1493156 w 2073866"/>
                  <a:gd name="connsiteY259" fmla="*/ 434076 h 1244353"/>
                  <a:gd name="connsiteX260" fmla="*/ 1491712 w 2073866"/>
                  <a:gd name="connsiteY260" fmla="*/ 437504 h 1244353"/>
                  <a:gd name="connsiteX261" fmla="*/ 1491351 w 2073866"/>
                  <a:gd name="connsiteY261" fmla="*/ 438587 h 1244353"/>
                  <a:gd name="connsiteX262" fmla="*/ 1490449 w 2073866"/>
                  <a:gd name="connsiteY262" fmla="*/ 441655 h 1244353"/>
                  <a:gd name="connsiteX263" fmla="*/ 1490087 w 2073866"/>
                  <a:gd name="connsiteY263" fmla="*/ 442919 h 1244353"/>
                  <a:gd name="connsiteX264" fmla="*/ 1489185 w 2073866"/>
                  <a:gd name="connsiteY264" fmla="*/ 447250 h 1244353"/>
                  <a:gd name="connsiteX265" fmla="*/ 1487922 w 2073866"/>
                  <a:gd name="connsiteY265" fmla="*/ 458440 h 1244353"/>
                  <a:gd name="connsiteX266" fmla="*/ 1479259 w 2073866"/>
                  <a:gd name="connsiteY266" fmla="*/ 488037 h 1244353"/>
                  <a:gd name="connsiteX267" fmla="*/ 1434502 w 2073866"/>
                  <a:gd name="connsiteY267" fmla="*/ 493812 h 1244353"/>
                  <a:gd name="connsiteX268" fmla="*/ 1374765 w 2073866"/>
                  <a:gd name="connsiteY268" fmla="*/ 517815 h 1244353"/>
                  <a:gd name="connsiteX269" fmla="*/ 1353289 w 2073866"/>
                  <a:gd name="connsiteY269" fmla="*/ 540916 h 1244353"/>
                  <a:gd name="connsiteX270" fmla="*/ 1327481 w 2073866"/>
                  <a:gd name="connsiteY270" fmla="*/ 552286 h 1244353"/>
                  <a:gd name="connsiteX271" fmla="*/ 1295356 w 2073866"/>
                  <a:gd name="connsiteY271" fmla="*/ 543082 h 1244353"/>
                  <a:gd name="connsiteX272" fmla="*/ 1173717 w 2073866"/>
                  <a:gd name="connsiteY272" fmla="*/ 547593 h 1244353"/>
                  <a:gd name="connsiteX273" fmla="*/ 1125170 w 2073866"/>
                  <a:gd name="connsiteY273" fmla="*/ 628987 h 1244353"/>
                  <a:gd name="connsiteX274" fmla="*/ 1104415 w 2073866"/>
                  <a:gd name="connsiteY274" fmla="*/ 654253 h 1244353"/>
                  <a:gd name="connsiteX275" fmla="*/ 1030962 w 2073866"/>
                  <a:gd name="connsiteY275" fmla="*/ 688904 h 1244353"/>
                  <a:gd name="connsiteX276" fmla="*/ 1008042 w 2073866"/>
                  <a:gd name="connsiteY276" fmla="*/ 671579 h 1244353"/>
                  <a:gd name="connsiteX277" fmla="*/ 936033 w 2073866"/>
                  <a:gd name="connsiteY277" fmla="*/ 717239 h 1244353"/>
                  <a:gd name="connsiteX278" fmla="*/ 919790 w 2073866"/>
                  <a:gd name="connsiteY278" fmla="*/ 743227 h 1244353"/>
                  <a:gd name="connsiteX279" fmla="*/ 819086 w 2073866"/>
                  <a:gd name="connsiteY279" fmla="*/ 786541 h 1244353"/>
                  <a:gd name="connsiteX280" fmla="*/ 778480 w 2073866"/>
                  <a:gd name="connsiteY280" fmla="*/ 805851 h 1244353"/>
                  <a:gd name="connsiteX281" fmla="*/ 708275 w 2073866"/>
                  <a:gd name="connsiteY281" fmla="*/ 783112 h 1244353"/>
                  <a:gd name="connsiteX282" fmla="*/ 666947 w 2073866"/>
                  <a:gd name="connsiteY282" fmla="*/ 675549 h 1244353"/>
                  <a:gd name="connsiteX283" fmla="*/ 665322 w 2073866"/>
                  <a:gd name="connsiteY283" fmla="*/ 672481 h 1244353"/>
                  <a:gd name="connsiteX284" fmla="*/ 664962 w 2073866"/>
                  <a:gd name="connsiteY284" fmla="*/ 671579 h 1244353"/>
                  <a:gd name="connsiteX285" fmla="*/ 663879 w 2073866"/>
                  <a:gd name="connsiteY285" fmla="*/ 669233 h 1244353"/>
                  <a:gd name="connsiteX286" fmla="*/ 663518 w 2073866"/>
                  <a:gd name="connsiteY286" fmla="*/ 668691 h 1244353"/>
                  <a:gd name="connsiteX287" fmla="*/ 662255 w 2073866"/>
                  <a:gd name="connsiteY287" fmla="*/ 665984 h 1244353"/>
                  <a:gd name="connsiteX288" fmla="*/ 662074 w 2073866"/>
                  <a:gd name="connsiteY288" fmla="*/ 665443 h 1244353"/>
                  <a:gd name="connsiteX289" fmla="*/ 661172 w 2073866"/>
                  <a:gd name="connsiteY289" fmla="*/ 663277 h 1244353"/>
                  <a:gd name="connsiteX290" fmla="*/ 660991 w 2073866"/>
                  <a:gd name="connsiteY290" fmla="*/ 662736 h 1244353"/>
                  <a:gd name="connsiteX291" fmla="*/ 659367 w 2073866"/>
                  <a:gd name="connsiteY291" fmla="*/ 657863 h 1244353"/>
                  <a:gd name="connsiteX292" fmla="*/ 659187 w 2073866"/>
                  <a:gd name="connsiteY292" fmla="*/ 657321 h 1244353"/>
                  <a:gd name="connsiteX293" fmla="*/ 658645 w 2073866"/>
                  <a:gd name="connsiteY293" fmla="*/ 655336 h 1244353"/>
                  <a:gd name="connsiteX294" fmla="*/ 658645 w 2073866"/>
                  <a:gd name="connsiteY294" fmla="*/ 655156 h 1244353"/>
                  <a:gd name="connsiteX295" fmla="*/ 658104 w 2073866"/>
                  <a:gd name="connsiteY295" fmla="*/ 652990 h 1244353"/>
                  <a:gd name="connsiteX296" fmla="*/ 658104 w 2073866"/>
                  <a:gd name="connsiteY296" fmla="*/ 652629 h 1244353"/>
                  <a:gd name="connsiteX297" fmla="*/ 657743 w 2073866"/>
                  <a:gd name="connsiteY297" fmla="*/ 650824 h 1244353"/>
                  <a:gd name="connsiteX298" fmla="*/ 657743 w 2073866"/>
                  <a:gd name="connsiteY298" fmla="*/ 650463 h 1244353"/>
                  <a:gd name="connsiteX299" fmla="*/ 657201 w 2073866"/>
                  <a:gd name="connsiteY299" fmla="*/ 646312 h 1244353"/>
                  <a:gd name="connsiteX300" fmla="*/ 657201 w 2073866"/>
                  <a:gd name="connsiteY300" fmla="*/ 645952 h 1244353"/>
                  <a:gd name="connsiteX301" fmla="*/ 657021 w 2073866"/>
                  <a:gd name="connsiteY301" fmla="*/ 643967 h 1244353"/>
                  <a:gd name="connsiteX302" fmla="*/ 657021 w 2073866"/>
                  <a:gd name="connsiteY302" fmla="*/ 643967 h 1244353"/>
                  <a:gd name="connsiteX303" fmla="*/ 657021 w 2073866"/>
                  <a:gd name="connsiteY303" fmla="*/ 641801 h 1244353"/>
                  <a:gd name="connsiteX304" fmla="*/ 657021 w 2073866"/>
                  <a:gd name="connsiteY304" fmla="*/ 641620 h 1244353"/>
                  <a:gd name="connsiteX305" fmla="*/ 657021 w 2073866"/>
                  <a:gd name="connsiteY305" fmla="*/ 639635 h 1244353"/>
                  <a:gd name="connsiteX306" fmla="*/ 657021 w 2073866"/>
                  <a:gd name="connsiteY306" fmla="*/ 639455 h 1244353"/>
                  <a:gd name="connsiteX307" fmla="*/ 658465 w 2073866"/>
                  <a:gd name="connsiteY307" fmla="*/ 613466 h 1244353"/>
                  <a:gd name="connsiteX308" fmla="*/ 670917 w 2073866"/>
                  <a:gd name="connsiteY308" fmla="*/ 553368 h 1244353"/>
                  <a:gd name="connsiteX309" fmla="*/ 652509 w 2073866"/>
                  <a:gd name="connsiteY309" fmla="*/ 510596 h 1244353"/>
                  <a:gd name="connsiteX310" fmla="*/ 651065 w 2073866"/>
                  <a:gd name="connsiteY310" fmla="*/ 459342 h 1244353"/>
                  <a:gd name="connsiteX311" fmla="*/ 689326 w 2073866"/>
                  <a:gd name="connsiteY311" fmla="*/ 442197 h 1244353"/>
                  <a:gd name="connsiteX312" fmla="*/ 917625 w 2073866"/>
                  <a:gd name="connsiteY312" fmla="*/ 372173 h 1244353"/>
                  <a:gd name="connsiteX313" fmla="*/ 1511925 w 2073866"/>
                  <a:gd name="connsiteY313" fmla="*/ 185202 h 1244353"/>
                  <a:gd name="connsiteX314" fmla="*/ 1655582 w 2073866"/>
                  <a:gd name="connsiteY314" fmla="*/ 146942 h 1244353"/>
                  <a:gd name="connsiteX315" fmla="*/ 1726688 w 2073866"/>
                  <a:gd name="connsiteY315" fmla="*/ 130880 h 1244353"/>
                  <a:gd name="connsiteX316" fmla="*/ 1741488 w 2073866"/>
                  <a:gd name="connsiteY316" fmla="*/ 102004 h 1244353"/>
                  <a:gd name="connsiteX317" fmla="*/ 1723801 w 2073866"/>
                  <a:gd name="connsiteY317" fmla="*/ 42809 h 1244353"/>
                  <a:gd name="connsiteX318" fmla="*/ 1743653 w 2073866"/>
                  <a:gd name="connsiteY318" fmla="*/ 16459 h 1244353"/>
                  <a:gd name="connsiteX319" fmla="*/ 1891461 w 2073866"/>
                  <a:gd name="connsiteY319" fmla="*/ 57246 h 1244353"/>
                  <a:gd name="connsiteX320" fmla="*/ 1891822 w 2073866"/>
                  <a:gd name="connsiteY320" fmla="*/ 57246 h 1244353"/>
                  <a:gd name="connsiteX321" fmla="*/ 1895793 w 2073866"/>
                  <a:gd name="connsiteY321" fmla="*/ 58329 h 1244353"/>
                  <a:gd name="connsiteX322" fmla="*/ 1896514 w 2073866"/>
                  <a:gd name="connsiteY322" fmla="*/ 58510 h 1244353"/>
                  <a:gd name="connsiteX323" fmla="*/ 1900484 w 2073866"/>
                  <a:gd name="connsiteY323" fmla="*/ 59773 h 1244353"/>
                  <a:gd name="connsiteX324" fmla="*/ 1901387 w 2073866"/>
                  <a:gd name="connsiteY324" fmla="*/ 59954 h 1244353"/>
                  <a:gd name="connsiteX325" fmla="*/ 1905538 w 2073866"/>
                  <a:gd name="connsiteY325" fmla="*/ 61217 h 1244353"/>
                  <a:gd name="connsiteX326" fmla="*/ 1905898 w 2073866"/>
                  <a:gd name="connsiteY326" fmla="*/ 61397 h 1244353"/>
                  <a:gd name="connsiteX327" fmla="*/ 1910230 w 2073866"/>
                  <a:gd name="connsiteY327" fmla="*/ 62661 h 1244353"/>
                  <a:gd name="connsiteX328" fmla="*/ 1910591 w 2073866"/>
                  <a:gd name="connsiteY328" fmla="*/ 62841 h 1244353"/>
                  <a:gd name="connsiteX329" fmla="*/ 1914922 w 2073866"/>
                  <a:gd name="connsiteY329" fmla="*/ 64104 h 1244353"/>
                  <a:gd name="connsiteX330" fmla="*/ 1915283 w 2073866"/>
                  <a:gd name="connsiteY330" fmla="*/ 64285 h 1244353"/>
                  <a:gd name="connsiteX331" fmla="*/ 1946505 w 2073866"/>
                  <a:gd name="connsiteY331" fmla="*/ 73669 h 1244353"/>
                  <a:gd name="connsiteX332" fmla="*/ 1946505 w 2073866"/>
                  <a:gd name="connsiteY332" fmla="*/ 73669 h 1244353"/>
                  <a:gd name="connsiteX333" fmla="*/ 1950295 w 2073866"/>
                  <a:gd name="connsiteY333" fmla="*/ 74752 h 1244353"/>
                  <a:gd name="connsiteX334" fmla="*/ 1951017 w 2073866"/>
                  <a:gd name="connsiteY334" fmla="*/ 74933 h 1244353"/>
                  <a:gd name="connsiteX335" fmla="*/ 1954626 w 2073866"/>
                  <a:gd name="connsiteY335" fmla="*/ 76016 h 1244353"/>
                  <a:gd name="connsiteX336" fmla="*/ 1955168 w 2073866"/>
                  <a:gd name="connsiteY336" fmla="*/ 76196 h 1244353"/>
                  <a:gd name="connsiteX337" fmla="*/ 1958778 w 2073866"/>
                  <a:gd name="connsiteY337" fmla="*/ 77279 h 1244353"/>
                  <a:gd name="connsiteX338" fmla="*/ 1959499 w 2073866"/>
                  <a:gd name="connsiteY338" fmla="*/ 77459 h 1244353"/>
                  <a:gd name="connsiteX339" fmla="*/ 1962928 w 2073866"/>
                  <a:gd name="connsiteY339" fmla="*/ 78542 h 1244353"/>
                  <a:gd name="connsiteX340" fmla="*/ 1963650 w 2073866"/>
                  <a:gd name="connsiteY340" fmla="*/ 78723 h 1244353"/>
                  <a:gd name="connsiteX341" fmla="*/ 1967080 w 2073866"/>
                  <a:gd name="connsiteY341" fmla="*/ 79806 h 1244353"/>
                  <a:gd name="connsiteX342" fmla="*/ 1967621 w 2073866"/>
                  <a:gd name="connsiteY342" fmla="*/ 79986 h 1244353"/>
                  <a:gd name="connsiteX343" fmla="*/ 1981156 w 2073866"/>
                  <a:gd name="connsiteY343" fmla="*/ 84137 h 1244353"/>
                  <a:gd name="connsiteX344" fmla="*/ 1982239 w 2073866"/>
                  <a:gd name="connsiteY344" fmla="*/ 84498 h 1244353"/>
                  <a:gd name="connsiteX345" fmla="*/ 1984585 w 2073866"/>
                  <a:gd name="connsiteY345" fmla="*/ 85220 h 1244353"/>
                  <a:gd name="connsiteX346" fmla="*/ 1985849 w 2073866"/>
                  <a:gd name="connsiteY346" fmla="*/ 85581 h 1244353"/>
                  <a:gd name="connsiteX347" fmla="*/ 1988195 w 2073866"/>
                  <a:gd name="connsiteY347" fmla="*/ 86303 h 1244353"/>
                  <a:gd name="connsiteX348" fmla="*/ 1989458 w 2073866"/>
                  <a:gd name="connsiteY348" fmla="*/ 86664 h 1244353"/>
                  <a:gd name="connsiteX349" fmla="*/ 1991444 w 2073866"/>
                  <a:gd name="connsiteY349" fmla="*/ 87205 h 1244353"/>
                  <a:gd name="connsiteX350" fmla="*/ 1992706 w 2073866"/>
                  <a:gd name="connsiteY350" fmla="*/ 87566 h 1244353"/>
                  <a:gd name="connsiteX351" fmla="*/ 1994511 w 2073866"/>
                  <a:gd name="connsiteY351" fmla="*/ 88107 h 1244353"/>
                  <a:gd name="connsiteX352" fmla="*/ 1995775 w 2073866"/>
                  <a:gd name="connsiteY352" fmla="*/ 88468 h 1244353"/>
                  <a:gd name="connsiteX353" fmla="*/ 1997399 w 2073866"/>
                  <a:gd name="connsiteY353" fmla="*/ 89010 h 1244353"/>
                  <a:gd name="connsiteX354" fmla="*/ 1998842 w 2073866"/>
                  <a:gd name="connsiteY354" fmla="*/ 89371 h 1244353"/>
                  <a:gd name="connsiteX355" fmla="*/ 2000287 w 2073866"/>
                  <a:gd name="connsiteY355" fmla="*/ 89912 h 1244353"/>
                  <a:gd name="connsiteX356" fmla="*/ 2001911 w 2073866"/>
                  <a:gd name="connsiteY356" fmla="*/ 90454 h 1244353"/>
                  <a:gd name="connsiteX357" fmla="*/ 2003174 w 2073866"/>
                  <a:gd name="connsiteY357" fmla="*/ 90814 h 1244353"/>
                  <a:gd name="connsiteX358" fmla="*/ 2004799 w 2073866"/>
                  <a:gd name="connsiteY358" fmla="*/ 91356 h 1244353"/>
                  <a:gd name="connsiteX359" fmla="*/ 2006061 w 2073866"/>
                  <a:gd name="connsiteY359" fmla="*/ 91717 h 1244353"/>
                  <a:gd name="connsiteX360" fmla="*/ 2007506 w 2073866"/>
                  <a:gd name="connsiteY360" fmla="*/ 92078 h 1244353"/>
                  <a:gd name="connsiteX361" fmla="*/ 2008589 w 2073866"/>
                  <a:gd name="connsiteY361" fmla="*/ 92439 h 1244353"/>
                  <a:gd name="connsiteX362" fmla="*/ 2010032 w 2073866"/>
                  <a:gd name="connsiteY362" fmla="*/ 92980 h 1244353"/>
                  <a:gd name="connsiteX363" fmla="*/ 2010934 w 2073866"/>
                  <a:gd name="connsiteY363" fmla="*/ 93341 h 1244353"/>
                  <a:gd name="connsiteX364" fmla="*/ 2013100 w 2073866"/>
                  <a:gd name="connsiteY364" fmla="*/ 94063 h 1244353"/>
                  <a:gd name="connsiteX365" fmla="*/ 2041254 w 2073866"/>
                  <a:gd name="connsiteY365" fmla="*/ 172208 h 1244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Lst>
                <a:rect l="l" t="t" r="r" b="b"/>
                <a:pathLst>
                  <a:path w="2073866" h="1244353">
                    <a:moveTo>
                      <a:pt x="2062369" y="105974"/>
                    </a:moveTo>
                    <a:cubicBezTo>
                      <a:pt x="2049917" y="94965"/>
                      <a:pt x="2035660" y="88829"/>
                      <a:pt x="2020499" y="83776"/>
                    </a:cubicBezTo>
                    <a:cubicBezTo>
                      <a:pt x="1980435" y="70421"/>
                      <a:pt x="1795268" y="17181"/>
                      <a:pt x="1743112" y="1841"/>
                    </a:cubicBezTo>
                    <a:cubicBezTo>
                      <a:pt x="1718386" y="-5378"/>
                      <a:pt x="1706115" y="9240"/>
                      <a:pt x="1711348" y="35048"/>
                    </a:cubicBezTo>
                    <a:cubicBezTo>
                      <a:pt x="1714777" y="52374"/>
                      <a:pt x="1720913" y="69338"/>
                      <a:pt x="1725245" y="86664"/>
                    </a:cubicBezTo>
                    <a:cubicBezTo>
                      <a:pt x="1731381" y="111389"/>
                      <a:pt x="1729937" y="114096"/>
                      <a:pt x="1706295" y="120593"/>
                    </a:cubicBezTo>
                    <a:cubicBezTo>
                      <a:pt x="1650348" y="136113"/>
                      <a:pt x="1594401" y="152356"/>
                      <a:pt x="1537913" y="166253"/>
                    </a:cubicBezTo>
                    <a:cubicBezTo>
                      <a:pt x="1447676" y="188270"/>
                      <a:pt x="1147007" y="287170"/>
                      <a:pt x="1084021" y="305759"/>
                    </a:cubicBezTo>
                    <a:cubicBezTo>
                      <a:pt x="970684" y="339146"/>
                      <a:pt x="858249" y="375241"/>
                      <a:pt x="745272" y="409892"/>
                    </a:cubicBezTo>
                    <a:cubicBezTo>
                      <a:pt x="717480" y="418374"/>
                      <a:pt x="689145" y="424691"/>
                      <a:pt x="661713" y="434256"/>
                    </a:cubicBezTo>
                    <a:cubicBezTo>
                      <a:pt x="630852" y="444904"/>
                      <a:pt x="619302" y="463854"/>
                      <a:pt x="620746" y="496700"/>
                    </a:cubicBezTo>
                    <a:cubicBezTo>
                      <a:pt x="620926" y="502114"/>
                      <a:pt x="624897" y="508611"/>
                      <a:pt x="618761" y="512040"/>
                    </a:cubicBezTo>
                    <a:cubicBezTo>
                      <a:pt x="603781" y="520342"/>
                      <a:pt x="602157" y="536223"/>
                      <a:pt x="596021" y="549579"/>
                    </a:cubicBezTo>
                    <a:cubicBezTo>
                      <a:pt x="581944" y="580259"/>
                      <a:pt x="568589" y="611301"/>
                      <a:pt x="554512" y="641801"/>
                    </a:cubicBezTo>
                    <a:cubicBezTo>
                      <a:pt x="547474" y="656961"/>
                      <a:pt x="538269" y="670315"/>
                      <a:pt x="520583" y="676993"/>
                    </a:cubicBezTo>
                    <a:cubicBezTo>
                      <a:pt x="519139" y="658224"/>
                      <a:pt x="520402" y="641801"/>
                      <a:pt x="516612" y="626641"/>
                    </a:cubicBezTo>
                    <a:cubicBezTo>
                      <a:pt x="498565" y="554812"/>
                      <a:pt x="420600" y="545247"/>
                      <a:pt x="370790" y="570513"/>
                    </a:cubicBezTo>
                    <a:cubicBezTo>
                      <a:pt x="322242" y="595058"/>
                      <a:pt x="296615" y="662375"/>
                      <a:pt x="326754" y="712907"/>
                    </a:cubicBezTo>
                    <a:cubicBezTo>
                      <a:pt x="333432" y="724277"/>
                      <a:pt x="331627" y="731135"/>
                      <a:pt x="322603" y="739437"/>
                    </a:cubicBezTo>
                    <a:cubicBezTo>
                      <a:pt x="284523" y="774268"/>
                      <a:pt x="252579" y="815236"/>
                      <a:pt x="216845" y="852414"/>
                    </a:cubicBezTo>
                    <a:cubicBezTo>
                      <a:pt x="188511" y="882192"/>
                      <a:pt x="166674" y="915399"/>
                      <a:pt x="160899" y="957449"/>
                    </a:cubicBezTo>
                    <a:cubicBezTo>
                      <a:pt x="158914" y="971346"/>
                      <a:pt x="154402" y="984881"/>
                      <a:pt x="151153" y="998417"/>
                    </a:cubicBezTo>
                    <a:cubicBezTo>
                      <a:pt x="139964" y="1043716"/>
                      <a:pt x="124624" y="1085586"/>
                      <a:pt x="82032" y="1112837"/>
                    </a:cubicBezTo>
                    <a:cubicBezTo>
                      <a:pt x="59292" y="1127455"/>
                      <a:pt x="39440" y="1146586"/>
                      <a:pt x="18866" y="1164272"/>
                    </a:cubicBezTo>
                    <a:cubicBezTo>
                      <a:pt x="8218" y="1173476"/>
                      <a:pt x="-2791" y="1185026"/>
                      <a:pt x="638" y="1200186"/>
                    </a:cubicBezTo>
                    <a:cubicBezTo>
                      <a:pt x="4609" y="1218414"/>
                      <a:pt x="16339" y="1231950"/>
                      <a:pt x="35469" y="1237364"/>
                    </a:cubicBezTo>
                    <a:cubicBezTo>
                      <a:pt x="45757" y="1240251"/>
                      <a:pt x="55683" y="1240251"/>
                      <a:pt x="65789" y="1236642"/>
                    </a:cubicBezTo>
                    <a:cubicBezTo>
                      <a:pt x="80949" y="1231228"/>
                      <a:pt x="95206" y="1223648"/>
                      <a:pt x="107479" y="1213541"/>
                    </a:cubicBezTo>
                    <a:cubicBezTo>
                      <a:pt x="142129" y="1185026"/>
                      <a:pt x="178946" y="1159038"/>
                      <a:pt x="208002" y="1124027"/>
                    </a:cubicBezTo>
                    <a:cubicBezTo>
                      <a:pt x="213597" y="1117349"/>
                      <a:pt x="248790" y="1025849"/>
                      <a:pt x="269724" y="990476"/>
                    </a:cubicBezTo>
                    <a:cubicBezTo>
                      <a:pt x="278929" y="974774"/>
                      <a:pt x="296074" y="973511"/>
                      <a:pt x="309428" y="985423"/>
                    </a:cubicBezTo>
                    <a:cubicBezTo>
                      <a:pt x="346786" y="1019352"/>
                      <a:pt x="363390" y="1058695"/>
                      <a:pt x="349494" y="1112115"/>
                    </a:cubicBezTo>
                    <a:cubicBezTo>
                      <a:pt x="341011" y="1144781"/>
                      <a:pt x="333792" y="1177807"/>
                      <a:pt x="326213" y="1210834"/>
                    </a:cubicBezTo>
                    <a:cubicBezTo>
                      <a:pt x="321701" y="1230506"/>
                      <a:pt x="338485" y="1238808"/>
                      <a:pt x="361946" y="1242417"/>
                    </a:cubicBezTo>
                    <a:cubicBezTo>
                      <a:pt x="393890" y="1244222"/>
                      <a:pt x="405440" y="1229784"/>
                      <a:pt x="410855" y="1214083"/>
                    </a:cubicBezTo>
                    <a:cubicBezTo>
                      <a:pt x="425654" y="1171491"/>
                      <a:pt x="441355" y="1129260"/>
                      <a:pt x="452003" y="1085586"/>
                    </a:cubicBezTo>
                    <a:cubicBezTo>
                      <a:pt x="460124" y="1052559"/>
                      <a:pt x="458680" y="1020615"/>
                      <a:pt x="440813" y="990476"/>
                    </a:cubicBezTo>
                    <a:cubicBezTo>
                      <a:pt x="434136" y="979286"/>
                      <a:pt x="428902" y="967014"/>
                      <a:pt x="422585" y="955464"/>
                    </a:cubicBezTo>
                    <a:cubicBezTo>
                      <a:pt x="417171" y="945718"/>
                      <a:pt x="416810" y="938500"/>
                      <a:pt x="424029" y="927671"/>
                    </a:cubicBezTo>
                    <a:cubicBezTo>
                      <a:pt x="453988" y="882372"/>
                      <a:pt x="502716" y="806212"/>
                      <a:pt x="508672" y="801520"/>
                    </a:cubicBezTo>
                    <a:cubicBezTo>
                      <a:pt x="527441" y="787443"/>
                      <a:pt x="567867" y="748461"/>
                      <a:pt x="586095" y="733481"/>
                    </a:cubicBezTo>
                    <a:cubicBezTo>
                      <a:pt x="607932" y="715434"/>
                      <a:pt x="632116" y="699552"/>
                      <a:pt x="646193" y="673745"/>
                    </a:cubicBezTo>
                    <a:cubicBezTo>
                      <a:pt x="654133" y="680422"/>
                      <a:pt x="683911" y="765425"/>
                      <a:pt x="696725" y="798632"/>
                    </a:cubicBezTo>
                    <a:cubicBezTo>
                      <a:pt x="708095" y="828050"/>
                      <a:pt x="719645" y="834366"/>
                      <a:pt x="750326" y="831839"/>
                    </a:cubicBezTo>
                    <a:cubicBezTo>
                      <a:pt x="761876" y="830757"/>
                      <a:pt x="772343" y="827508"/>
                      <a:pt x="782450" y="822274"/>
                    </a:cubicBezTo>
                    <a:cubicBezTo>
                      <a:pt x="825764" y="799896"/>
                      <a:pt x="871243" y="782029"/>
                      <a:pt x="916722" y="764523"/>
                    </a:cubicBezTo>
                    <a:cubicBezTo>
                      <a:pt x="940545" y="755319"/>
                      <a:pt x="940545" y="755319"/>
                      <a:pt x="949208" y="780585"/>
                    </a:cubicBezTo>
                    <a:cubicBezTo>
                      <a:pt x="958954" y="808919"/>
                      <a:pt x="968338" y="837434"/>
                      <a:pt x="979166" y="865408"/>
                    </a:cubicBezTo>
                    <a:cubicBezTo>
                      <a:pt x="995770" y="907999"/>
                      <a:pt x="997033" y="908180"/>
                      <a:pt x="1040347" y="895908"/>
                    </a:cubicBezTo>
                    <a:cubicBezTo>
                      <a:pt x="1043956" y="903487"/>
                      <a:pt x="1040528" y="910526"/>
                      <a:pt x="1039084" y="917745"/>
                    </a:cubicBezTo>
                    <a:cubicBezTo>
                      <a:pt x="1023383" y="997875"/>
                      <a:pt x="1007501" y="1077825"/>
                      <a:pt x="1002267" y="1159580"/>
                    </a:cubicBezTo>
                    <a:cubicBezTo>
                      <a:pt x="1001184" y="1177627"/>
                      <a:pt x="1002267" y="1195133"/>
                      <a:pt x="1005155" y="1212639"/>
                    </a:cubicBezTo>
                    <a:cubicBezTo>
                      <a:pt x="1007320" y="1225994"/>
                      <a:pt x="1014720" y="1235920"/>
                      <a:pt x="1026270" y="1240432"/>
                    </a:cubicBezTo>
                    <a:cubicBezTo>
                      <a:pt x="1050995" y="1250178"/>
                      <a:pt x="1081314" y="1241695"/>
                      <a:pt x="1087631" y="1215707"/>
                    </a:cubicBezTo>
                    <a:cubicBezTo>
                      <a:pt x="1091060" y="1201810"/>
                      <a:pt x="1096474" y="1064831"/>
                      <a:pt x="1108566" y="1017366"/>
                    </a:cubicBezTo>
                    <a:cubicBezTo>
                      <a:pt x="1112176" y="1002929"/>
                      <a:pt x="1116507" y="984520"/>
                      <a:pt x="1129681" y="974955"/>
                    </a:cubicBezTo>
                    <a:cubicBezTo>
                      <a:pt x="1140510" y="967014"/>
                      <a:pt x="1159279" y="968097"/>
                      <a:pt x="1164332" y="979648"/>
                    </a:cubicBezTo>
                    <a:cubicBezTo>
                      <a:pt x="1173537" y="1000943"/>
                      <a:pt x="1176605" y="1024946"/>
                      <a:pt x="1177327" y="1049491"/>
                    </a:cubicBezTo>
                    <a:cubicBezTo>
                      <a:pt x="1178048" y="1081435"/>
                      <a:pt x="1180756" y="1113198"/>
                      <a:pt x="1182741" y="1145142"/>
                    </a:cubicBezTo>
                    <a:cubicBezTo>
                      <a:pt x="1184184" y="1167701"/>
                      <a:pt x="1187794" y="1189899"/>
                      <a:pt x="1193208" y="1211737"/>
                    </a:cubicBezTo>
                    <a:cubicBezTo>
                      <a:pt x="1197901" y="1230686"/>
                      <a:pt x="1215046" y="1238447"/>
                      <a:pt x="1241575" y="1238627"/>
                    </a:cubicBezTo>
                    <a:cubicBezTo>
                      <a:pt x="1263773" y="1238447"/>
                      <a:pt x="1282001" y="1226174"/>
                      <a:pt x="1274421" y="1193689"/>
                    </a:cubicBezTo>
                    <a:cubicBezTo>
                      <a:pt x="1270090" y="1158136"/>
                      <a:pt x="1259262" y="1082698"/>
                      <a:pt x="1254750" y="1032346"/>
                    </a:cubicBezTo>
                    <a:cubicBezTo>
                      <a:pt x="1255652" y="968819"/>
                      <a:pt x="1264676" y="916843"/>
                      <a:pt x="1283445" y="861076"/>
                    </a:cubicBezTo>
                    <a:cubicBezTo>
                      <a:pt x="1287596" y="848984"/>
                      <a:pt x="1293191" y="838697"/>
                      <a:pt x="1303117" y="831118"/>
                    </a:cubicBezTo>
                    <a:cubicBezTo>
                      <a:pt x="1332714" y="808198"/>
                      <a:pt x="1359966" y="782570"/>
                      <a:pt x="1388120" y="757845"/>
                    </a:cubicBezTo>
                    <a:cubicBezTo>
                      <a:pt x="1403821" y="744129"/>
                      <a:pt x="1417357" y="728789"/>
                      <a:pt x="1429809" y="712185"/>
                    </a:cubicBezTo>
                    <a:cubicBezTo>
                      <a:pt x="1434502" y="705869"/>
                      <a:pt x="1437750" y="699733"/>
                      <a:pt x="1438291" y="691972"/>
                    </a:cubicBezTo>
                    <a:cubicBezTo>
                      <a:pt x="1442082" y="642523"/>
                      <a:pt x="1448940" y="593073"/>
                      <a:pt x="1448398" y="543262"/>
                    </a:cubicBezTo>
                    <a:cubicBezTo>
                      <a:pt x="1448037" y="516913"/>
                      <a:pt x="1449842" y="514567"/>
                      <a:pt x="1474567" y="503558"/>
                    </a:cubicBezTo>
                    <a:cubicBezTo>
                      <a:pt x="1484854" y="499046"/>
                      <a:pt x="1490809" y="499948"/>
                      <a:pt x="1491531" y="512401"/>
                    </a:cubicBezTo>
                    <a:cubicBezTo>
                      <a:pt x="1493336" y="550120"/>
                      <a:pt x="1503443" y="586395"/>
                      <a:pt x="1508315" y="623573"/>
                    </a:cubicBezTo>
                    <a:cubicBezTo>
                      <a:pt x="1516978" y="688724"/>
                      <a:pt x="1529611" y="753153"/>
                      <a:pt x="1531957" y="819026"/>
                    </a:cubicBezTo>
                    <a:cubicBezTo>
                      <a:pt x="1533582" y="863061"/>
                      <a:pt x="1533582" y="907277"/>
                      <a:pt x="1533582" y="951313"/>
                    </a:cubicBezTo>
                    <a:cubicBezTo>
                      <a:pt x="1533401" y="1033068"/>
                      <a:pt x="1529611" y="1114461"/>
                      <a:pt x="1515534" y="1195133"/>
                    </a:cubicBezTo>
                    <a:cubicBezTo>
                      <a:pt x="1511383" y="1218775"/>
                      <a:pt x="1529791" y="1227979"/>
                      <a:pt x="1553614" y="1231408"/>
                    </a:cubicBezTo>
                    <a:cubicBezTo>
                      <a:pt x="1570940" y="1233935"/>
                      <a:pt x="1595845" y="1227979"/>
                      <a:pt x="1597650" y="1203074"/>
                    </a:cubicBezTo>
                    <a:cubicBezTo>
                      <a:pt x="1600357" y="1127816"/>
                      <a:pt x="1611366" y="1053642"/>
                      <a:pt x="1618585" y="979106"/>
                    </a:cubicBezTo>
                    <a:cubicBezTo>
                      <a:pt x="1620209" y="963224"/>
                      <a:pt x="1623097" y="947523"/>
                      <a:pt x="1629233" y="932544"/>
                    </a:cubicBezTo>
                    <a:cubicBezTo>
                      <a:pt x="1635910" y="916301"/>
                      <a:pt x="1646378" y="910526"/>
                      <a:pt x="1662620" y="914316"/>
                    </a:cubicBezTo>
                    <a:cubicBezTo>
                      <a:pt x="1675434" y="917204"/>
                      <a:pt x="1679044" y="928032"/>
                      <a:pt x="1684818" y="939763"/>
                    </a:cubicBezTo>
                    <a:cubicBezTo>
                      <a:pt x="1690594" y="951674"/>
                      <a:pt x="1694384" y="964127"/>
                      <a:pt x="1696189" y="977301"/>
                    </a:cubicBezTo>
                    <a:cubicBezTo>
                      <a:pt x="1705934" y="1048047"/>
                      <a:pt x="1707739" y="1119153"/>
                      <a:pt x="1708822" y="1190441"/>
                    </a:cubicBezTo>
                    <a:cubicBezTo>
                      <a:pt x="1709182" y="1209752"/>
                      <a:pt x="1721274" y="1217873"/>
                      <a:pt x="1738960" y="1224370"/>
                    </a:cubicBezTo>
                    <a:cubicBezTo>
                      <a:pt x="1769461" y="1235559"/>
                      <a:pt x="1795268" y="1211737"/>
                      <a:pt x="1794907" y="1177447"/>
                    </a:cubicBezTo>
                    <a:cubicBezTo>
                      <a:pt x="1794366" y="1135216"/>
                      <a:pt x="1790937" y="1091180"/>
                      <a:pt x="1788591" y="1049130"/>
                    </a:cubicBezTo>
                    <a:cubicBezTo>
                      <a:pt x="1782094" y="932183"/>
                      <a:pt x="1776860" y="721390"/>
                      <a:pt x="1793283" y="551564"/>
                    </a:cubicBezTo>
                    <a:cubicBezTo>
                      <a:pt x="1797434" y="502836"/>
                      <a:pt x="1796892" y="405561"/>
                      <a:pt x="1769641" y="393288"/>
                    </a:cubicBezTo>
                    <a:cubicBezTo>
                      <a:pt x="1787508" y="385528"/>
                      <a:pt x="1802849" y="378490"/>
                      <a:pt x="1818549" y="372534"/>
                    </a:cubicBezTo>
                    <a:cubicBezTo>
                      <a:pt x="1835514" y="366037"/>
                      <a:pt x="1837860" y="366939"/>
                      <a:pt x="1842372" y="383904"/>
                    </a:cubicBezTo>
                    <a:cubicBezTo>
                      <a:pt x="1846162" y="397981"/>
                      <a:pt x="1852839" y="409892"/>
                      <a:pt x="1862044" y="420720"/>
                    </a:cubicBezTo>
                    <a:cubicBezTo>
                      <a:pt x="1876120" y="437324"/>
                      <a:pt x="1886588" y="436061"/>
                      <a:pt x="1899041" y="418013"/>
                    </a:cubicBezTo>
                    <a:cubicBezTo>
                      <a:pt x="1925751" y="379392"/>
                      <a:pt x="1951739" y="340590"/>
                      <a:pt x="1975561" y="300164"/>
                    </a:cubicBezTo>
                    <a:cubicBezTo>
                      <a:pt x="2003174" y="253241"/>
                      <a:pt x="2031870" y="207040"/>
                      <a:pt x="2061648" y="161380"/>
                    </a:cubicBezTo>
                    <a:cubicBezTo>
                      <a:pt x="2065618" y="155244"/>
                      <a:pt x="2067784" y="147664"/>
                      <a:pt x="2070852" y="140986"/>
                    </a:cubicBezTo>
                    <a:cubicBezTo>
                      <a:pt x="2076807" y="127090"/>
                      <a:pt x="2073920" y="116261"/>
                      <a:pt x="2062369" y="105974"/>
                    </a:cubicBezTo>
                    <a:close/>
                    <a:moveTo>
                      <a:pt x="372053" y="584049"/>
                    </a:moveTo>
                    <a:cubicBezTo>
                      <a:pt x="404358" y="564017"/>
                      <a:pt x="438106" y="567806"/>
                      <a:pt x="470952" y="584049"/>
                    </a:cubicBezTo>
                    <a:cubicBezTo>
                      <a:pt x="500189" y="598667"/>
                      <a:pt x="505784" y="625739"/>
                      <a:pt x="508130" y="667247"/>
                    </a:cubicBezTo>
                    <a:cubicBezTo>
                      <a:pt x="510837" y="691611"/>
                      <a:pt x="483405" y="705147"/>
                      <a:pt x="457598" y="717961"/>
                    </a:cubicBezTo>
                    <a:cubicBezTo>
                      <a:pt x="441896" y="725721"/>
                      <a:pt x="424210" y="730052"/>
                      <a:pt x="406884" y="733662"/>
                    </a:cubicBezTo>
                    <a:cubicBezTo>
                      <a:pt x="373316" y="740881"/>
                      <a:pt x="341011" y="719404"/>
                      <a:pt x="332529" y="685476"/>
                    </a:cubicBezTo>
                    <a:cubicBezTo>
                      <a:pt x="324227" y="651907"/>
                      <a:pt x="342275" y="602458"/>
                      <a:pt x="372053" y="584049"/>
                    </a:cubicBezTo>
                    <a:close/>
                    <a:moveTo>
                      <a:pt x="635906" y="656780"/>
                    </a:moveTo>
                    <a:cubicBezTo>
                      <a:pt x="627243" y="678257"/>
                      <a:pt x="607391" y="702801"/>
                      <a:pt x="588802" y="716878"/>
                    </a:cubicBezTo>
                    <a:cubicBezTo>
                      <a:pt x="558843" y="739437"/>
                      <a:pt x="496039" y="794481"/>
                      <a:pt x="492248" y="799715"/>
                    </a:cubicBezTo>
                    <a:cubicBezTo>
                      <a:pt x="470231" y="832020"/>
                      <a:pt x="398583" y="935070"/>
                      <a:pt x="401651" y="940484"/>
                    </a:cubicBezTo>
                    <a:cubicBezTo>
                      <a:pt x="406163" y="948786"/>
                      <a:pt x="450559" y="1026029"/>
                      <a:pt x="442257" y="1065914"/>
                    </a:cubicBezTo>
                    <a:cubicBezTo>
                      <a:pt x="436843" y="1091541"/>
                      <a:pt x="409772" y="1177988"/>
                      <a:pt x="400748" y="1202533"/>
                    </a:cubicBezTo>
                    <a:cubicBezTo>
                      <a:pt x="392266" y="1225453"/>
                      <a:pt x="391905" y="1228882"/>
                      <a:pt x="365736" y="1228521"/>
                    </a:cubicBezTo>
                    <a:cubicBezTo>
                      <a:pt x="351479" y="1231589"/>
                      <a:pt x="339748" y="1220399"/>
                      <a:pt x="342094" y="1207225"/>
                    </a:cubicBezTo>
                    <a:cubicBezTo>
                      <a:pt x="347328" y="1179612"/>
                      <a:pt x="349674" y="1150195"/>
                      <a:pt x="358156" y="1117529"/>
                    </a:cubicBezTo>
                    <a:cubicBezTo>
                      <a:pt x="374760" y="1055266"/>
                      <a:pt x="364473" y="1035414"/>
                      <a:pt x="335958" y="996251"/>
                    </a:cubicBezTo>
                    <a:cubicBezTo>
                      <a:pt x="333792" y="993183"/>
                      <a:pt x="332168" y="989754"/>
                      <a:pt x="330003" y="986686"/>
                    </a:cubicBezTo>
                    <a:cubicBezTo>
                      <a:pt x="304556" y="952757"/>
                      <a:pt x="273154" y="955103"/>
                      <a:pt x="251858" y="991378"/>
                    </a:cubicBezTo>
                    <a:cubicBezTo>
                      <a:pt x="230742" y="1026932"/>
                      <a:pt x="222079" y="1066455"/>
                      <a:pt x="204212" y="1103452"/>
                    </a:cubicBezTo>
                    <a:cubicBezTo>
                      <a:pt x="196272" y="1119876"/>
                      <a:pt x="183278" y="1135396"/>
                      <a:pt x="169742" y="1146405"/>
                    </a:cubicBezTo>
                    <a:cubicBezTo>
                      <a:pt x="140144" y="1170588"/>
                      <a:pt x="110186" y="1196396"/>
                      <a:pt x="75715" y="1213722"/>
                    </a:cubicBezTo>
                    <a:cubicBezTo>
                      <a:pt x="67233" y="1218053"/>
                      <a:pt x="58209" y="1224009"/>
                      <a:pt x="48644" y="1224550"/>
                    </a:cubicBezTo>
                    <a:cubicBezTo>
                      <a:pt x="26085" y="1225814"/>
                      <a:pt x="14174" y="1202533"/>
                      <a:pt x="24280" y="1182500"/>
                    </a:cubicBezTo>
                    <a:cubicBezTo>
                      <a:pt x="27168" y="1176544"/>
                      <a:pt x="30777" y="1171311"/>
                      <a:pt x="36011" y="1166979"/>
                    </a:cubicBezTo>
                    <a:cubicBezTo>
                      <a:pt x="58570" y="1148932"/>
                      <a:pt x="80047" y="1129260"/>
                      <a:pt x="103688" y="1112837"/>
                    </a:cubicBezTo>
                    <a:cubicBezTo>
                      <a:pt x="132564" y="1092805"/>
                      <a:pt x="147002" y="1064650"/>
                      <a:pt x="155665" y="1032165"/>
                    </a:cubicBezTo>
                    <a:cubicBezTo>
                      <a:pt x="162342" y="1006899"/>
                      <a:pt x="169561" y="981633"/>
                      <a:pt x="175698" y="956186"/>
                    </a:cubicBezTo>
                    <a:cubicBezTo>
                      <a:pt x="183097" y="924603"/>
                      <a:pt x="196091" y="895186"/>
                      <a:pt x="217207" y="871002"/>
                    </a:cubicBezTo>
                    <a:cubicBezTo>
                      <a:pt x="250594" y="832922"/>
                      <a:pt x="282357" y="793579"/>
                      <a:pt x="319715" y="759108"/>
                    </a:cubicBezTo>
                    <a:cubicBezTo>
                      <a:pt x="333792" y="746114"/>
                      <a:pt x="347148" y="736188"/>
                      <a:pt x="366639" y="749363"/>
                    </a:cubicBezTo>
                    <a:cubicBezTo>
                      <a:pt x="373857" y="754236"/>
                      <a:pt x="419337" y="749182"/>
                      <a:pt x="460124" y="729511"/>
                    </a:cubicBezTo>
                    <a:cubicBezTo>
                      <a:pt x="483405" y="715254"/>
                      <a:pt x="510657" y="702440"/>
                      <a:pt x="535201" y="685476"/>
                    </a:cubicBezTo>
                    <a:cubicBezTo>
                      <a:pt x="553249" y="673023"/>
                      <a:pt x="564799" y="657321"/>
                      <a:pt x="572198" y="637469"/>
                    </a:cubicBezTo>
                    <a:cubicBezTo>
                      <a:pt x="582666" y="609315"/>
                      <a:pt x="594577" y="581883"/>
                      <a:pt x="607932" y="555173"/>
                    </a:cubicBezTo>
                    <a:cubicBezTo>
                      <a:pt x="610098" y="551023"/>
                      <a:pt x="611722" y="542901"/>
                      <a:pt x="614429" y="539111"/>
                    </a:cubicBezTo>
                    <a:cubicBezTo>
                      <a:pt x="621648" y="528644"/>
                      <a:pt x="628325" y="518537"/>
                      <a:pt x="642402" y="524132"/>
                    </a:cubicBezTo>
                    <a:cubicBezTo>
                      <a:pt x="656840" y="529727"/>
                      <a:pt x="661172" y="540735"/>
                      <a:pt x="658104" y="553368"/>
                    </a:cubicBezTo>
                    <a:cubicBezTo>
                      <a:pt x="652328" y="579537"/>
                      <a:pt x="639515" y="647576"/>
                      <a:pt x="635906" y="656780"/>
                    </a:cubicBezTo>
                    <a:close/>
                    <a:moveTo>
                      <a:pt x="1429629" y="608052"/>
                    </a:moveTo>
                    <a:cubicBezTo>
                      <a:pt x="1428004" y="624836"/>
                      <a:pt x="1424395" y="641620"/>
                      <a:pt x="1424395" y="658404"/>
                    </a:cubicBezTo>
                    <a:cubicBezTo>
                      <a:pt x="1424214" y="689626"/>
                      <a:pt x="1411762" y="715073"/>
                      <a:pt x="1390105" y="735827"/>
                    </a:cubicBezTo>
                    <a:cubicBezTo>
                      <a:pt x="1365741" y="759289"/>
                      <a:pt x="1340294" y="781307"/>
                      <a:pt x="1314667" y="803505"/>
                    </a:cubicBezTo>
                    <a:cubicBezTo>
                      <a:pt x="1308711" y="808558"/>
                      <a:pt x="1302034" y="819026"/>
                      <a:pt x="1293010" y="805129"/>
                    </a:cubicBezTo>
                    <a:cubicBezTo>
                      <a:pt x="1290123" y="800798"/>
                      <a:pt x="1283806" y="804949"/>
                      <a:pt x="1282723" y="810002"/>
                    </a:cubicBezTo>
                    <a:cubicBezTo>
                      <a:pt x="1273158" y="848082"/>
                      <a:pt x="1255652" y="884177"/>
                      <a:pt x="1251862" y="923701"/>
                    </a:cubicBezTo>
                    <a:cubicBezTo>
                      <a:pt x="1250599" y="936875"/>
                      <a:pt x="1247892" y="949689"/>
                      <a:pt x="1246268" y="962683"/>
                    </a:cubicBezTo>
                    <a:cubicBezTo>
                      <a:pt x="1238507" y="1026390"/>
                      <a:pt x="1245004" y="1089737"/>
                      <a:pt x="1254389" y="1152722"/>
                    </a:cubicBezTo>
                    <a:cubicBezTo>
                      <a:pt x="1256374" y="1165716"/>
                      <a:pt x="1259622" y="1178530"/>
                      <a:pt x="1261066" y="1191524"/>
                    </a:cubicBezTo>
                    <a:cubicBezTo>
                      <a:pt x="1262330" y="1202171"/>
                      <a:pt x="1267383" y="1218595"/>
                      <a:pt x="1252403" y="1224009"/>
                    </a:cubicBezTo>
                    <a:cubicBezTo>
                      <a:pt x="1221362" y="1229965"/>
                      <a:pt x="1215948" y="1218595"/>
                      <a:pt x="1209270" y="1205059"/>
                    </a:cubicBezTo>
                    <a:cubicBezTo>
                      <a:pt x="1205661" y="1197660"/>
                      <a:pt x="1205119" y="1189177"/>
                      <a:pt x="1203315" y="1181056"/>
                    </a:cubicBezTo>
                    <a:cubicBezTo>
                      <a:pt x="1196276" y="1146947"/>
                      <a:pt x="1193750" y="1112296"/>
                      <a:pt x="1192306" y="1077645"/>
                    </a:cubicBezTo>
                    <a:cubicBezTo>
                      <a:pt x="1190862" y="1043535"/>
                      <a:pt x="1191945" y="1001124"/>
                      <a:pt x="1175702" y="970624"/>
                    </a:cubicBezTo>
                    <a:cubicBezTo>
                      <a:pt x="1170288" y="960517"/>
                      <a:pt x="1158738" y="952937"/>
                      <a:pt x="1143758" y="954562"/>
                    </a:cubicBezTo>
                    <a:cubicBezTo>
                      <a:pt x="1127335" y="956366"/>
                      <a:pt x="1115063" y="963044"/>
                      <a:pt x="1106942" y="980550"/>
                    </a:cubicBezTo>
                    <a:cubicBezTo>
                      <a:pt x="1080593" y="1036316"/>
                      <a:pt x="1079510" y="1186109"/>
                      <a:pt x="1078788" y="1193509"/>
                    </a:cubicBezTo>
                    <a:cubicBezTo>
                      <a:pt x="1077164" y="1212820"/>
                      <a:pt x="1068140" y="1226897"/>
                      <a:pt x="1048468" y="1228160"/>
                    </a:cubicBezTo>
                    <a:cubicBezTo>
                      <a:pt x="1030782" y="1229423"/>
                      <a:pt x="1021939" y="1217512"/>
                      <a:pt x="1018871" y="1195494"/>
                    </a:cubicBezTo>
                    <a:cubicBezTo>
                      <a:pt x="1014900" y="1165536"/>
                      <a:pt x="1018149" y="1135396"/>
                      <a:pt x="1021578" y="1105618"/>
                    </a:cubicBezTo>
                    <a:cubicBezTo>
                      <a:pt x="1027534" y="1053461"/>
                      <a:pt x="1032948" y="1000943"/>
                      <a:pt x="1043776" y="949689"/>
                    </a:cubicBezTo>
                    <a:cubicBezTo>
                      <a:pt x="1056048" y="891396"/>
                      <a:pt x="1070125" y="832922"/>
                      <a:pt x="1097738" y="779141"/>
                    </a:cubicBezTo>
                    <a:cubicBezTo>
                      <a:pt x="1102971" y="769215"/>
                      <a:pt x="1107483" y="758928"/>
                      <a:pt x="1112176" y="748641"/>
                    </a:cubicBezTo>
                    <a:cubicBezTo>
                      <a:pt x="1113980" y="744490"/>
                      <a:pt x="1117048" y="739256"/>
                      <a:pt x="1110912" y="736911"/>
                    </a:cubicBezTo>
                    <a:cubicBezTo>
                      <a:pt x="1105678" y="734925"/>
                      <a:pt x="1102610" y="739798"/>
                      <a:pt x="1100445" y="743949"/>
                    </a:cubicBezTo>
                    <a:cubicBezTo>
                      <a:pt x="1080412" y="781307"/>
                      <a:pt x="1063087" y="819928"/>
                      <a:pt x="1053702" y="861257"/>
                    </a:cubicBezTo>
                    <a:cubicBezTo>
                      <a:pt x="1049731" y="878582"/>
                      <a:pt x="1039445" y="883455"/>
                      <a:pt x="1025548" y="886704"/>
                    </a:cubicBezTo>
                    <a:cubicBezTo>
                      <a:pt x="1014359" y="889411"/>
                      <a:pt x="1005335" y="886884"/>
                      <a:pt x="1000282" y="874973"/>
                    </a:cubicBezTo>
                    <a:cubicBezTo>
                      <a:pt x="980791" y="829132"/>
                      <a:pt x="963104" y="782751"/>
                      <a:pt x="952998" y="734023"/>
                    </a:cubicBezTo>
                    <a:cubicBezTo>
                      <a:pt x="950832" y="723375"/>
                      <a:pt x="952637" y="713268"/>
                      <a:pt x="957870" y="704064"/>
                    </a:cubicBezTo>
                    <a:cubicBezTo>
                      <a:pt x="971767" y="679159"/>
                      <a:pt x="995409" y="678437"/>
                      <a:pt x="1010208" y="702621"/>
                    </a:cubicBezTo>
                    <a:cubicBezTo>
                      <a:pt x="1018149" y="715615"/>
                      <a:pt x="1021578" y="730233"/>
                      <a:pt x="1024826" y="745032"/>
                    </a:cubicBezTo>
                    <a:cubicBezTo>
                      <a:pt x="1025909" y="750446"/>
                      <a:pt x="1025909" y="756040"/>
                      <a:pt x="1031504" y="762177"/>
                    </a:cubicBezTo>
                    <a:cubicBezTo>
                      <a:pt x="1049010" y="740520"/>
                      <a:pt x="1065794" y="719585"/>
                      <a:pt x="1087992" y="704064"/>
                    </a:cubicBezTo>
                    <a:cubicBezTo>
                      <a:pt x="1111995" y="687100"/>
                      <a:pt x="1122102" y="688183"/>
                      <a:pt x="1143037" y="708035"/>
                    </a:cubicBezTo>
                    <a:cubicBezTo>
                      <a:pt x="1159820" y="723916"/>
                      <a:pt x="1174980" y="741603"/>
                      <a:pt x="1199525" y="748100"/>
                    </a:cubicBezTo>
                    <a:cubicBezTo>
                      <a:pt x="1238868" y="758748"/>
                      <a:pt x="1271714" y="746475"/>
                      <a:pt x="1302034" y="723555"/>
                    </a:cubicBezTo>
                    <a:cubicBezTo>
                      <a:pt x="1316291" y="712727"/>
                      <a:pt x="1329646" y="700816"/>
                      <a:pt x="1346250" y="693958"/>
                    </a:cubicBezTo>
                    <a:cubicBezTo>
                      <a:pt x="1357800" y="689265"/>
                      <a:pt x="1363215" y="680061"/>
                      <a:pt x="1366463" y="668691"/>
                    </a:cubicBezTo>
                    <a:cubicBezTo>
                      <a:pt x="1373141" y="645952"/>
                      <a:pt x="1376209" y="622851"/>
                      <a:pt x="1376930" y="599209"/>
                    </a:cubicBezTo>
                    <a:cubicBezTo>
                      <a:pt x="1377652" y="575747"/>
                      <a:pt x="1380360" y="552466"/>
                      <a:pt x="1386856" y="529907"/>
                    </a:cubicBezTo>
                    <a:cubicBezTo>
                      <a:pt x="1391910" y="512401"/>
                      <a:pt x="1400573" y="501753"/>
                      <a:pt x="1413747" y="503197"/>
                    </a:cubicBezTo>
                    <a:cubicBezTo>
                      <a:pt x="1426380" y="504460"/>
                      <a:pt x="1435584" y="517635"/>
                      <a:pt x="1435223" y="535141"/>
                    </a:cubicBezTo>
                    <a:cubicBezTo>
                      <a:pt x="1435043" y="559685"/>
                      <a:pt x="1431975" y="583869"/>
                      <a:pt x="1429629" y="608052"/>
                    </a:cubicBezTo>
                    <a:close/>
                    <a:moveTo>
                      <a:pt x="1045761" y="699191"/>
                    </a:moveTo>
                    <a:cubicBezTo>
                      <a:pt x="1068862" y="686739"/>
                      <a:pt x="1094128" y="674827"/>
                      <a:pt x="1118492" y="668331"/>
                    </a:cubicBezTo>
                    <a:cubicBezTo>
                      <a:pt x="1119575" y="667969"/>
                      <a:pt x="1121199" y="670135"/>
                      <a:pt x="1124989" y="672662"/>
                    </a:cubicBezTo>
                    <a:cubicBezTo>
                      <a:pt x="1108385" y="680422"/>
                      <a:pt x="1091421" y="684392"/>
                      <a:pt x="1077164" y="694499"/>
                    </a:cubicBezTo>
                    <a:cubicBezTo>
                      <a:pt x="1062365" y="704966"/>
                      <a:pt x="1048288" y="719766"/>
                      <a:pt x="1037820" y="733842"/>
                    </a:cubicBezTo>
                    <a:cubicBezTo>
                      <a:pt x="1034933" y="729330"/>
                      <a:pt x="1036196" y="726443"/>
                      <a:pt x="1034572" y="723194"/>
                    </a:cubicBezTo>
                    <a:cubicBezTo>
                      <a:pt x="1027172" y="709117"/>
                      <a:pt x="1030241" y="706771"/>
                      <a:pt x="1045761" y="699191"/>
                    </a:cubicBezTo>
                    <a:close/>
                    <a:moveTo>
                      <a:pt x="1327661" y="586395"/>
                    </a:moveTo>
                    <a:cubicBezTo>
                      <a:pt x="1322427" y="576830"/>
                      <a:pt x="1323871" y="570694"/>
                      <a:pt x="1334339" y="566724"/>
                    </a:cubicBezTo>
                    <a:cubicBezTo>
                      <a:pt x="1344806" y="562753"/>
                      <a:pt x="1354913" y="558422"/>
                      <a:pt x="1368809" y="552647"/>
                    </a:cubicBezTo>
                    <a:cubicBezTo>
                      <a:pt x="1367185" y="591268"/>
                      <a:pt x="1361951" y="626641"/>
                      <a:pt x="1352386" y="661292"/>
                    </a:cubicBezTo>
                    <a:cubicBezTo>
                      <a:pt x="1350220" y="669052"/>
                      <a:pt x="1346070" y="674466"/>
                      <a:pt x="1337768" y="676271"/>
                    </a:cubicBezTo>
                    <a:cubicBezTo>
                      <a:pt x="1334700" y="669413"/>
                      <a:pt x="1338309" y="663277"/>
                      <a:pt x="1339392" y="656961"/>
                    </a:cubicBezTo>
                    <a:cubicBezTo>
                      <a:pt x="1344084" y="632055"/>
                      <a:pt x="1339572" y="608594"/>
                      <a:pt x="1327661" y="586395"/>
                    </a:cubicBezTo>
                    <a:close/>
                    <a:moveTo>
                      <a:pt x="1291025" y="713449"/>
                    </a:moveTo>
                    <a:cubicBezTo>
                      <a:pt x="1272616" y="726984"/>
                      <a:pt x="1253126" y="736008"/>
                      <a:pt x="1231108" y="734564"/>
                    </a:cubicBezTo>
                    <a:cubicBezTo>
                      <a:pt x="1184004" y="735827"/>
                      <a:pt x="1131486" y="691792"/>
                      <a:pt x="1141051" y="631874"/>
                    </a:cubicBezTo>
                    <a:cubicBezTo>
                      <a:pt x="1146646" y="597224"/>
                      <a:pt x="1162889" y="567987"/>
                      <a:pt x="1193028" y="554451"/>
                    </a:cubicBezTo>
                    <a:cubicBezTo>
                      <a:pt x="1220460" y="542179"/>
                      <a:pt x="1247170" y="538389"/>
                      <a:pt x="1278211" y="555173"/>
                    </a:cubicBezTo>
                    <a:cubicBezTo>
                      <a:pt x="1336865" y="586395"/>
                      <a:pt x="1344445" y="673925"/>
                      <a:pt x="1291025" y="713449"/>
                    </a:cubicBezTo>
                    <a:close/>
                    <a:moveTo>
                      <a:pt x="1779026" y="451040"/>
                    </a:moveTo>
                    <a:cubicBezTo>
                      <a:pt x="1782455" y="471253"/>
                      <a:pt x="1776319" y="653712"/>
                      <a:pt x="1772168" y="714351"/>
                    </a:cubicBezTo>
                    <a:cubicBezTo>
                      <a:pt x="1766031" y="801700"/>
                      <a:pt x="1766031" y="888869"/>
                      <a:pt x="1770363" y="975857"/>
                    </a:cubicBezTo>
                    <a:cubicBezTo>
                      <a:pt x="1773612" y="1040467"/>
                      <a:pt x="1777943" y="1105077"/>
                      <a:pt x="1775957" y="1169867"/>
                    </a:cubicBezTo>
                    <a:cubicBezTo>
                      <a:pt x="1775778" y="1177447"/>
                      <a:pt x="1775957" y="1185026"/>
                      <a:pt x="1774695" y="1192245"/>
                    </a:cubicBezTo>
                    <a:cubicBezTo>
                      <a:pt x="1772709" y="1203796"/>
                      <a:pt x="1764769" y="1210293"/>
                      <a:pt x="1753038" y="1210654"/>
                    </a:cubicBezTo>
                    <a:cubicBezTo>
                      <a:pt x="1742029" y="1211015"/>
                      <a:pt x="1732283" y="1207947"/>
                      <a:pt x="1728674" y="1195855"/>
                    </a:cubicBezTo>
                    <a:cubicBezTo>
                      <a:pt x="1726869" y="1189538"/>
                      <a:pt x="1724703" y="1183222"/>
                      <a:pt x="1724343" y="1176725"/>
                    </a:cubicBezTo>
                    <a:cubicBezTo>
                      <a:pt x="1720372" y="1123485"/>
                      <a:pt x="1716582" y="1070065"/>
                      <a:pt x="1713334" y="1016825"/>
                    </a:cubicBezTo>
                    <a:cubicBezTo>
                      <a:pt x="1711889" y="994266"/>
                      <a:pt x="1708641" y="971887"/>
                      <a:pt x="1702324" y="950411"/>
                    </a:cubicBezTo>
                    <a:cubicBezTo>
                      <a:pt x="1696730" y="931281"/>
                      <a:pt x="1694925" y="911970"/>
                      <a:pt x="1674351" y="903849"/>
                    </a:cubicBezTo>
                    <a:cubicBezTo>
                      <a:pt x="1646378" y="892840"/>
                      <a:pt x="1619848" y="904931"/>
                      <a:pt x="1610824" y="934529"/>
                    </a:cubicBezTo>
                    <a:cubicBezTo>
                      <a:pt x="1604147" y="956366"/>
                      <a:pt x="1602883" y="978925"/>
                      <a:pt x="1601259" y="1001304"/>
                    </a:cubicBezTo>
                    <a:cubicBezTo>
                      <a:pt x="1597108" y="1062124"/>
                      <a:pt x="1585558" y="1122222"/>
                      <a:pt x="1584295" y="1183402"/>
                    </a:cubicBezTo>
                    <a:cubicBezTo>
                      <a:pt x="1584114" y="1194952"/>
                      <a:pt x="1582490" y="1209571"/>
                      <a:pt x="1569496" y="1214624"/>
                    </a:cubicBezTo>
                    <a:cubicBezTo>
                      <a:pt x="1546576" y="1223467"/>
                      <a:pt x="1530333" y="1207947"/>
                      <a:pt x="1533221" y="1182319"/>
                    </a:cubicBezTo>
                    <a:cubicBezTo>
                      <a:pt x="1536830" y="1150556"/>
                      <a:pt x="1540801" y="1118973"/>
                      <a:pt x="1543147" y="1087210"/>
                    </a:cubicBezTo>
                    <a:cubicBezTo>
                      <a:pt x="1548019" y="1020795"/>
                      <a:pt x="1548200" y="954201"/>
                      <a:pt x="1548380" y="887606"/>
                    </a:cubicBezTo>
                    <a:cubicBezTo>
                      <a:pt x="1548561" y="779141"/>
                      <a:pt x="1532499" y="672662"/>
                      <a:pt x="1513008" y="566543"/>
                    </a:cubicBezTo>
                    <a:cubicBezTo>
                      <a:pt x="1506691" y="532253"/>
                      <a:pt x="1501999" y="497963"/>
                      <a:pt x="1503803" y="463132"/>
                    </a:cubicBezTo>
                    <a:cubicBezTo>
                      <a:pt x="1504345" y="453747"/>
                      <a:pt x="1505247" y="421984"/>
                      <a:pt x="1529972" y="424330"/>
                    </a:cubicBezTo>
                    <a:cubicBezTo>
                      <a:pt x="1539176" y="425413"/>
                      <a:pt x="1544049" y="431368"/>
                      <a:pt x="1546034" y="440211"/>
                    </a:cubicBezTo>
                    <a:cubicBezTo>
                      <a:pt x="1549463" y="455732"/>
                      <a:pt x="1552170" y="471434"/>
                      <a:pt x="1554155" y="487315"/>
                    </a:cubicBezTo>
                    <a:cubicBezTo>
                      <a:pt x="1557043" y="509694"/>
                      <a:pt x="1558306" y="532434"/>
                      <a:pt x="1552351" y="554451"/>
                    </a:cubicBezTo>
                    <a:cubicBezTo>
                      <a:pt x="1540981" y="595960"/>
                      <a:pt x="1567150" y="639455"/>
                      <a:pt x="1596567" y="655156"/>
                    </a:cubicBezTo>
                    <a:cubicBezTo>
                      <a:pt x="1617141" y="666164"/>
                      <a:pt x="1646739" y="674106"/>
                      <a:pt x="1671644" y="671759"/>
                    </a:cubicBezTo>
                    <a:cubicBezTo>
                      <a:pt x="1708460" y="668331"/>
                      <a:pt x="1729215" y="648298"/>
                      <a:pt x="1745097" y="618520"/>
                    </a:cubicBezTo>
                    <a:cubicBezTo>
                      <a:pt x="1757550" y="595239"/>
                      <a:pt x="1758993" y="569070"/>
                      <a:pt x="1756467" y="542179"/>
                    </a:cubicBezTo>
                    <a:cubicBezTo>
                      <a:pt x="1755384" y="529727"/>
                      <a:pt x="1742931" y="508972"/>
                      <a:pt x="1734629" y="499407"/>
                    </a:cubicBezTo>
                    <a:cubicBezTo>
                      <a:pt x="1712792" y="474862"/>
                      <a:pt x="1718567" y="453386"/>
                      <a:pt x="1718386" y="423608"/>
                    </a:cubicBezTo>
                    <a:cubicBezTo>
                      <a:pt x="1718206" y="413863"/>
                      <a:pt x="1719831" y="402312"/>
                      <a:pt x="1731741" y="397981"/>
                    </a:cubicBezTo>
                    <a:cubicBezTo>
                      <a:pt x="1743112" y="393649"/>
                      <a:pt x="1757369" y="399786"/>
                      <a:pt x="1765671" y="411877"/>
                    </a:cubicBezTo>
                    <a:cubicBezTo>
                      <a:pt x="1773612" y="423247"/>
                      <a:pt x="1776860" y="437324"/>
                      <a:pt x="1779026" y="451040"/>
                    </a:cubicBezTo>
                    <a:close/>
                    <a:moveTo>
                      <a:pt x="1704490" y="464756"/>
                    </a:moveTo>
                    <a:cubicBezTo>
                      <a:pt x="1703949" y="471975"/>
                      <a:pt x="1696008" y="472155"/>
                      <a:pt x="1691135" y="469990"/>
                    </a:cubicBezTo>
                    <a:cubicBezTo>
                      <a:pt x="1644754" y="457176"/>
                      <a:pt x="1598371" y="478833"/>
                      <a:pt x="1571662" y="503919"/>
                    </a:cubicBezTo>
                    <a:cubicBezTo>
                      <a:pt x="1562638" y="474141"/>
                      <a:pt x="1562638" y="466200"/>
                      <a:pt x="1570579" y="463132"/>
                    </a:cubicBezTo>
                    <a:cubicBezTo>
                      <a:pt x="1596026" y="454289"/>
                      <a:pt x="1642949" y="437144"/>
                      <a:pt x="1668215" y="427398"/>
                    </a:cubicBezTo>
                    <a:cubicBezTo>
                      <a:pt x="1676156" y="424330"/>
                      <a:pt x="1683916" y="421442"/>
                      <a:pt x="1692398" y="421082"/>
                    </a:cubicBezTo>
                    <a:cubicBezTo>
                      <a:pt x="1697272" y="420901"/>
                      <a:pt x="1703046" y="421082"/>
                      <a:pt x="1703588" y="426676"/>
                    </a:cubicBezTo>
                    <a:cubicBezTo>
                      <a:pt x="1704851" y="439129"/>
                      <a:pt x="1705393" y="452123"/>
                      <a:pt x="1704490" y="464756"/>
                    </a:cubicBezTo>
                    <a:close/>
                    <a:moveTo>
                      <a:pt x="1744736" y="555534"/>
                    </a:moveTo>
                    <a:cubicBezTo>
                      <a:pt x="1742750" y="606789"/>
                      <a:pt x="1715860" y="662014"/>
                      <a:pt x="1649626" y="657502"/>
                    </a:cubicBezTo>
                    <a:cubicBezTo>
                      <a:pt x="1576534" y="649561"/>
                      <a:pt x="1540801" y="577913"/>
                      <a:pt x="1582670" y="517454"/>
                    </a:cubicBezTo>
                    <a:cubicBezTo>
                      <a:pt x="1614614" y="469087"/>
                      <a:pt x="1685179" y="478833"/>
                      <a:pt x="1701963" y="490744"/>
                    </a:cubicBezTo>
                    <a:cubicBezTo>
                      <a:pt x="1737517" y="512582"/>
                      <a:pt x="1744555" y="540735"/>
                      <a:pt x="1744736" y="555534"/>
                    </a:cubicBezTo>
                    <a:close/>
                    <a:moveTo>
                      <a:pt x="2041254" y="172208"/>
                    </a:moveTo>
                    <a:cubicBezTo>
                      <a:pt x="1993068" y="239344"/>
                      <a:pt x="1900846" y="393649"/>
                      <a:pt x="1895972" y="399425"/>
                    </a:cubicBezTo>
                    <a:cubicBezTo>
                      <a:pt x="1879550" y="418735"/>
                      <a:pt x="1874677" y="418194"/>
                      <a:pt x="1862044" y="395815"/>
                    </a:cubicBezTo>
                    <a:cubicBezTo>
                      <a:pt x="1856088" y="385167"/>
                      <a:pt x="1847065" y="360803"/>
                      <a:pt x="1844718" y="348711"/>
                    </a:cubicBezTo>
                    <a:cubicBezTo>
                      <a:pt x="1843275" y="341492"/>
                      <a:pt x="1792381" y="378850"/>
                      <a:pt x="1750331" y="377046"/>
                    </a:cubicBezTo>
                    <a:cubicBezTo>
                      <a:pt x="1746721" y="376865"/>
                      <a:pt x="1717665" y="382099"/>
                      <a:pt x="1716041" y="384265"/>
                    </a:cubicBezTo>
                    <a:cubicBezTo>
                      <a:pt x="1695827" y="411516"/>
                      <a:pt x="1592957" y="438046"/>
                      <a:pt x="1577256" y="444002"/>
                    </a:cubicBezTo>
                    <a:cubicBezTo>
                      <a:pt x="1564443" y="448874"/>
                      <a:pt x="1564984" y="444543"/>
                      <a:pt x="1557224" y="430466"/>
                    </a:cubicBezTo>
                    <a:cubicBezTo>
                      <a:pt x="1556682" y="429564"/>
                      <a:pt x="1556321" y="428842"/>
                      <a:pt x="1555780" y="427939"/>
                    </a:cubicBezTo>
                    <a:cubicBezTo>
                      <a:pt x="1552531" y="422345"/>
                      <a:pt x="1548561" y="417111"/>
                      <a:pt x="1543688" y="413321"/>
                    </a:cubicBezTo>
                    <a:cubicBezTo>
                      <a:pt x="1537913" y="408989"/>
                      <a:pt x="1530874" y="406644"/>
                      <a:pt x="1521490" y="408448"/>
                    </a:cubicBezTo>
                    <a:cubicBezTo>
                      <a:pt x="1511203" y="410253"/>
                      <a:pt x="1501638" y="418374"/>
                      <a:pt x="1495321" y="429564"/>
                    </a:cubicBezTo>
                    <a:cubicBezTo>
                      <a:pt x="1494599" y="430827"/>
                      <a:pt x="1493877" y="432090"/>
                      <a:pt x="1493336" y="433534"/>
                    </a:cubicBezTo>
                    <a:cubicBezTo>
                      <a:pt x="1493336" y="433715"/>
                      <a:pt x="1493156" y="433895"/>
                      <a:pt x="1493156" y="434076"/>
                    </a:cubicBezTo>
                    <a:cubicBezTo>
                      <a:pt x="1492614" y="435158"/>
                      <a:pt x="1492253" y="436241"/>
                      <a:pt x="1491712" y="437504"/>
                    </a:cubicBezTo>
                    <a:cubicBezTo>
                      <a:pt x="1491531" y="437865"/>
                      <a:pt x="1491531" y="438227"/>
                      <a:pt x="1491351" y="438587"/>
                    </a:cubicBezTo>
                    <a:cubicBezTo>
                      <a:pt x="1490990" y="439670"/>
                      <a:pt x="1490629" y="440572"/>
                      <a:pt x="1490449" y="441655"/>
                    </a:cubicBezTo>
                    <a:cubicBezTo>
                      <a:pt x="1490268" y="442016"/>
                      <a:pt x="1490268" y="442377"/>
                      <a:pt x="1490087" y="442919"/>
                    </a:cubicBezTo>
                    <a:cubicBezTo>
                      <a:pt x="1489726" y="444362"/>
                      <a:pt x="1489366" y="445806"/>
                      <a:pt x="1489185" y="447250"/>
                    </a:cubicBezTo>
                    <a:cubicBezTo>
                      <a:pt x="1488463" y="450860"/>
                      <a:pt x="1488824" y="454830"/>
                      <a:pt x="1487922" y="458440"/>
                    </a:cubicBezTo>
                    <a:cubicBezTo>
                      <a:pt x="1485215" y="468366"/>
                      <a:pt x="1494058" y="482443"/>
                      <a:pt x="1479259" y="488037"/>
                    </a:cubicBezTo>
                    <a:cubicBezTo>
                      <a:pt x="1463919" y="493812"/>
                      <a:pt x="1452729" y="501933"/>
                      <a:pt x="1434502" y="493812"/>
                    </a:cubicBezTo>
                    <a:cubicBezTo>
                      <a:pt x="1405084" y="480638"/>
                      <a:pt x="1384871" y="488218"/>
                      <a:pt x="1374765" y="517815"/>
                    </a:cubicBezTo>
                    <a:cubicBezTo>
                      <a:pt x="1370794" y="529546"/>
                      <a:pt x="1365741" y="537487"/>
                      <a:pt x="1353289" y="540916"/>
                    </a:cubicBezTo>
                    <a:cubicBezTo>
                      <a:pt x="1344265" y="543262"/>
                      <a:pt x="1336144" y="548496"/>
                      <a:pt x="1327481" y="552286"/>
                    </a:cubicBezTo>
                    <a:cubicBezTo>
                      <a:pt x="1316472" y="557159"/>
                      <a:pt x="1306185" y="549759"/>
                      <a:pt x="1295356" y="543082"/>
                    </a:cubicBezTo>
                    <a:cubicBezTo>
                      <a:pt x="1253847" y="517635"/>
                      <a:pt x="1213060" y="525215"/>
                      <a:pt x="1173717" y="547593"/>
                    </a:cubicBezTo>
                    <a:cubicBezTo>
                      <a:pt x="1145202" y="563836"/>
                      <a:pt x="1127516" y="595239"/>
                      <a:pt x="1125170" y="628987"/>
                    </a:cubicBezTo>
                    <a:cubicBezTo>
                      <a:pt x="1124267" y="642523"/>
                      <a:pt x="1120477" y="644327"/>
                      <a:pt x="1104415" y="654253"/>
                    </a:cubicBezTo>
                    <a:cubicBezTo>
                      <a:pt x="1081134" y="663999"/>
                      <a:pt x="1050814" y="683129"/>
                      <a:pt x="1030962" y="688904"/>
                    </a:cubicBezTo>
                    <a:cubicBezTo>
                      <a:pt x="1018690" y="692514"/>
                      <a:pt x="1021939" y="678076"/>
                      <a:pt x="1008042" y="671579"/>
                    </a:cubicBezTo>
                    <a:cubicBezTo>
                      <a:pt x="976279" y="656961"/>
                      <a:pt x="937297" y="682407"/>
                      <a:pt x="936033" y="717239"/>
                    </a:cubicBezTo>
                    <a:cubicBezTo>
                      <a:pt x="935492" y="730594"/>
                      <a:pt x="930619" y="736549"/>
                      <a:pt x="919790" y="743227"/>
                    </a:cubicBezTo>
                    <a:cubicBezTo>
                      <a:pt x="888207" y="762538"/>
                      <a:pt x="851572" y="769396"/>
                      <a:pt x="819086" y="786541"/>
                    </a:cubicBezTo>
                    <a:cubicBezTo>
                      <a:pt x="805912" y="793579"/>
                      <a:pt x="791835" y="798813"/>
                      <a:pt x="778480" y="805851"/>
                    </a:cubicBezTo>
                    <a:cubicBezTo>
                      <a:pt x="748882" y="821552"/>
                      <a:pt x="723616" y="812890"/>
                      <a:pt x="708275" y="783112"/>
                    </a:cubicBezTo>
                    <a:cubicBezTo>
                      <a:pt x="690769" y="748641"/>
                      <a:pt x="684453" y="709839"/>
                      <a:pt x="666947" y="675549"/>
                    </a:cubicBezTo>
                    <a:cubicBezTo>
                      <a:pt x="666406" y="674466"/>
                      <a:pt x="665864" y="673383"/>
                      <a:pt x="665322" y="672481"/>
                    </a:cubicBezTo>
                    <a:cubicBezTo>
                      <a:pt x="665142" y="672120"/>
                      <a:pt x="665142" y="671940"/>
                      <a:pt x="664962" y="671579"/>
                    </a:cubicBezTo>
                    <a:cubicBezTo>
                      <a:pt x="664601" y="670676"/>
                      <a:pt x="664240" y="669955"/>
                      <a:pt x="663879" y="669233"/>
                    </a:cubicBezTo>
                    <a:cubicBezTo>
                      <a:pt x="663879" y="669052"/>
                      <a:pt x="663698" y="668872"/>
                      <a:pt x="663518" y="668691"/>
                    </a:cubicBezTo>
                    <a:cubicBezTo>
                      <a:pt x="663157" y="667789"/>
                      <a:pt x="662615" y="666887"/>
                      <a:pt x="662255" y="665984"/>
                    </a:cubicBezTo>
                    <a:cubicBezTo>
                      <a:pt x="662255" y="665804"/>
                      <a:pt x="662074" y="665623"/>
                      <a:pt x="662074" y="665443"/>
                    </a:cubicBezTo>
                    <a:cubicBezTo>
                      <a:pt x="661713" y="664721"/>
                      <a:pt x="661533" y="663999"/>
                      <a:pt x="661172" y="663277"/>
                    </a:cubicBezTo>
                    <a:cubicBezTo>
                      <a:pt x="661172" y="663097"/>
                      <a:pt x="660991" y="662916"/>
                      <a:pt x="660991" y="662736"/>
                    </a:cubicBezTo>
                    <a:cubicBezTo>
                      <a:pt x="660270" y="661112"/>
                      <a:pt x="659728" y="659487"/>
                      <a:pt x="659367" y="657863"/>
                    </a:cubicBezTo>
                    <a:cubicBezTo>
                      <a:pt x="659367" y="657682"/>
                      <a:pt x="659187" y="657502"/>
                      <a:pt x="659187" y="657321"/>
                    </a:cubicBezTo>
                    <a:cubicBezTo>
                      <a:pt x="659006" y="656600"/>
                      <a:pt x="658826" y="656058"/>
                      <a:pt x="658645" y="655336"/>
                    </a:cubicBezTo>
                    <a:cubicBezTo>
                      <a:pt x="658645" y="655336"/>
                      <a:pt x="658645" y="655156"/>
                      <a:pt x="658645" y="655156"/>
                    </a:cubicBezTo>
                    <a:cubicBezTo>
                      <a:pt x="658465" y="654434"/>
                      <a:pt x="658284" y="653712"/>
                      <a:pt x="658104" y="652990"/>
                    </a:cubicBezTo>
                    <a:cubicBezTo>
                      <a:pt x="658104" y="652810"/>
                      <a:pt x="658104" y="652810"/>
                      <a:pt x="658104" y="652629"/>
                    </a:cubicBezTo>
                    <a:cubicBezTo>
                      <a:pt x="657923" y="652088"/>
                      <a:pt x="657923" y="651366"/>
                      <a:pt x="657743" y="650824"/>
                    </a:cubicBezTo>
                    <a:cubicBezTo>
                      <a:pt x="657743" y="650644"/>
                      <a:pt x="657743" y="650644"/>
                      <a:pt x="657743" y="650463"/>
                    </a:cubicBezTo>
                    <a:cubicBezTo>
                      <a:pt x="657562" y="649019"/>
                      <a:pt x="657382" y="647756"/>
                      <a:pt x="657201" y="646312"/>
                    </a:cubicBezTo>
                    <a:cubicBezTo>
                      <a:pt x="657201" y="646132"/>
                      <a:pt x="657201" y="646132"/>
                      <a:pt x="657201" y="645952"/>
                    </a:cubicBezTo>
                    <a:cubicBezTo>
                      <a:pt x="657201" y="645230"/>
                      <a:pt x="657201" y="644688"/>
                      <a:pt x="657021" y="643967"/>
                    </a:cubicBezTo>
                    <a:cubicBezTo>
                      <a:pt x="657021" y="643967"/>
                      <a:pt x="657021" y="643967"/>
                      <a:pt x="657021" y="643967"/>
                    </a:cubicBezTo>
                    <a:cubicBezTo>
                      <a:pt x="657021" y="643244"/>
                      <a:pt x="657021" y="642523"/>
                      <a:pt x="657021" y="641801"/>
                    </a:cubicBezTo>
                    <a:cubicBezTo>
                      <a:pt x="657021" y="641801"/>
                      <a:pt x="657021" y="641620"/>
                      <a:pt x="657021" y="641620"/>
                    </a:cubicBezTo>
                    <a:cubicBezTo>
                      <a:pt x="657021" y="640898"/>
                      <a:pt x="657021" y="640357"/>
                      <a:pt x="657021" y="639635"/>
                    </a:cubicBezTo>
                    <a:cubicBezTo>
                      <a:pt x="657021" y="639635"/>
                      <a:pt x="657021" y="639455"/>
                      <a:pt x="657021" y="639455"/>
                    </a:cubicBezTo>
                    <a:cubicBezTo>
                      <a:pt x="657201" y="632777"/>
                      <a:pt x="658104" y="625017"/>
                      <a:pt x="658465" y="613466"/>
                    </a:cubicBezTo>
                    <a:cubicBezTo>
                      <a:pt x="662255" y="595600"/>
                      <a:pt x="667489" y="566182"/>
                      <a:pt x="670917" y="553368"/>
                    </a:cubicBezTo>
                    <a:cubicBezTo>
                      <a:pt x="675971" y="534058"/>
                      <a:pt x="668571" y="521064"/>
                      <a:pt x="652509" y="510596"/>
                    </a:cubicBezTo>
                    <a:cubicBezTo>
                      <a:pt x="630852" y="496339"/>
                      <a:pt x="630672" y="475945"/>
                      <a:pt x="651065" y="459342"/>
                    </a:cubicBezTo>
                    <a:cubicBezTo>
                      <a:pt x="662255" y="450138"/>
                      <a:pt x="675971" y="445987"/>
                      <a:pt x="689326" y="442197"/>
                    </a:cubicBezTo>
                    <a:cubicBezTo>
                      <a:pt x="765847" y="420179"/>
                      <a:pt x="840563" y="392747"/>
                      <a:pt x="917625" y="372173"/>
                    </a:cubicBezTo>
                    <a:cubicBezTo>
                      <a:pt x="962743" y="360081"/>
                      <a:pt x="1494780" y="189534"/>
                      <a:pt x="1511925" y="185202"/>
                    </a:cubicBezTo>
                    <a:cubicBezTo>
                      <a:pt x="1560111" y="173291"/>
                      <a:pt x="1607034" y="157048"/>
                      <a:pt x="1655582" y="146942"/>
                    </a:cubicBezTo>
                    <a:cubicBezTo>
                      <a:pt x="1679404" y="142069"/>
                      <a:pt x="1702866" y="136113"/>
                      <a:pt x="1726688" y="130880"/>
                    </a:cubicBezTo>
                    <a:cubicBezTo>
                      <a:pt x="1745097" y="126909"/>
                      <a:pt x="1747984" y="120051"/>
                      <a:pt x="1741488" y="102004"/>
                    </a:cubicBezTo>
                    <a:cubicBezTo>
                      <a:pt x="1734448" y="82693"/>
                      <a:pt x="1728312" y="62841"/>
                      <a:pt x="1723801" y="42809"/>
                    </a:cubicBezTo>
                    <a:cubicBezTo>
                      <a:pt x="1719469" y="23678"/>
                      <a:pt x="1725605" y="12850"/>
                      <a:pt x="1743653" y="16459"/>
                    </a:cubicBezTo>
                    <a:cubicBezTo>
                      <a:pt x="1767476" y="21332"/>
                      <a:pt x="1831002" y="39379"/>
                      <a:pt x="1891461" y="57246"/>
                    </a:cubicBezTo>
                    <a:cubicBezTo>
                      <a:pt x="1891641" y="57246"/>
                      <a:pt x="1891641" y="57246"/>
                      <a:pt x="1891822" y="57246"/>
                    </a:cubicBezTo>
                    <a:cubicBezTo>
                      <a:pt x="1893085" y="57607"/>
                      <a:pt x="1894529" y="57968"/>
                      <a:pt x="1895793" y="58329"/>
                    </a:cubicBezTo>
                    <a:cubicBezTo>
                      <a:pt x="1895972" y="58329"/>
                      <a:pt x="1896334" y="58510"/>
                      <a:pt x="1896514" y="58510"/>
                    </a:cubicBezTo>
                    <a:cubicBezTo>
                      <a:pt x="1897777" y="58871"/>
                      <a:pt x="1899221" y="59232"/>
                      <a:pt x="1900484" y="59773"/>
                    </a:cubicBezTo>
                    <a:cubicBezTo>
                      <a:pt x="1900846" y="59773"/>
                      <a:pt x="1901026" y="59954"/>
                      <a:pt x="1901387" y="59954"/>
                    </a:cubicBezTo>
                    <a:cubicBezTo>
                      <a:pt x="1902831" y="60314"/>
                      <a:pt x="1904094" y="60856"/>
                      <a:pt x="1905538" y="61217"/>
                    </a:cubicBezTo>
                    <a:cubicBezTo>
                      <a:pt x="1905719" y="61217"/>
                      <a:pt x="1905719" y="61217"/>
                      <a:pt x="1905898" y="61397"/>
                    </a:cubicBezTo>
                    <a:cubicBezTo>
                      <a:pt x="1907343" y="61758"/>
                      <a:pt x="1908786" y="62300"/>
                      <a:pt x="1910230" y="62661"/>
                    </a:cubicBezTo>
                    <a:cubicBezTo>
                      <a:pt x="1910410" y="62661"/>
                      <a:pt x="1910410" y="62661"/>
                      <a:pt x="1910591" y="62841"/>
                    </a:cubicBezTo>
                    <a:cubicBezTo>
                      <a:pt x="1912035" y="63202"/>
                      <a:pt x="1913479" y="63743"/>
                      <a:pt x="1914922" y="64104"/>
                    </a:cubicBezTo>
                    <a:cubicBezTo>
                      <a:pt x="1915103" y="64104"/>
                      <a:pt x="1915103" y="64104"/>
                      <a:pt x="1915283" y="64285"/>
                    </a:cubicBezTo>
                    <a:cubicBezTo>
                      <a:pt x="1926112" y="67533"/>
                      <a:pt x="1936579" y="70602"/>
                      <a:pt x="1946505" y="73669"/>
                    </a:cubicBezTo>
                    <a:cubicBezTo>
                      <a:pt x="1946505" y="73669"/>
                      <a:pt x="1946505" y="73669"/>
                      <a:pt x="1946505" y="73669"/>
                    </a:cubicBezTo>
                    <a:cubicBezTo>
                      <a:pt x="1947769" y="74031"/>
                      <a:pt x="1949032" y="74391"/>
                      <a:pt x="1950295" y="74752"/>
                    </a:cubicBezTo>
                    <a:cubicBezTo>
                      <a:pt x="1950476" y="74752"/>
                      <a:pt x="1950656" y="74933"/>
                      <a:pt x="1951017" y="74933"/>
                    </a:cubicBezTo>
                    <a:cubicBezTo>
                      <a:pt x="1952281" y="75294"/>
                      <a:pt x="1953544" y="75655"/>
                      <a:pt x="1954626" y="76016"/>
                    </a:cubicBezTo>
                    <a:cubicBezTo>
                      <a:pt x="1954807" y="76016"/>
                      <a:pt x="1954988" y="76196"/>
                      <a:pt x="1955168" y="76196"/>
                    </a:cubicBezTo>
                    <a:cubicBezTo>
                      <a:pt x="1956431" y="76557"/>
                      <a:pt x="1957514" y="76918"/>
                      <a:pt x="1958778" y="77279"/>
                    </a:cubicBezTo>
                    <a:cubicBezTo>
                      <a:pt x="1958958" y="77279"/>
                      <a:pt x="1959319" y="77459"/>
                      <a:pt x="1959499" y="77459"/>
                    </a:cubicBezTo>
                    <a:cubicBezTo>
                      <a:pt x="1960582" y="77820"/>
                      <a:pt x="1961845" y="78181"/>
                      <a:pt x="1962928" y="78542"/>
                    </a:cubicBezTo>
                    <a:cubicBezTo>
                      <a:pt x="1963109" y="78542"/>
                      <a:pt x="1963470" y="78723"/>
                      <a:pt x="1963650" y="78723"/>
                    </a:cubicBezTo>
                    <a:cubicBezTo>
                      <a:pt x="1964733" y="79084"/>
                      <a:pt x="1965816" y="79445"/>
                      <a:pt x="1967080" y="79806"/>
                    </a:cubicBezTo>
                    <a:cubicBezTo>
                      <a:pt x="1967259" y="79806"/>
                      <a:pt x="1967440" y="79986"/>
                      <a:pt x="1967621" y="79986"/>
                    </a:cubicBezTo>
                    <a:cubicBezTo>
                      <a:pt x="1972313" y="81430"/>
                      <a:pt x="1976825" y="82874"/>
                      <a:pt x="1981156" y="84137"/>
                    </a:cubicBezTo>
                    <a:cubicBezTo>
                      <a:pt x="1981518" y="84317"/>
                      <a:pt x="1981878" y="84317"/>
                      <a:pt x="1982239" y="84498"/>
                    </a:cubicBezTo>
                    <a:cubicBezTo>
                      <a:pt x="1982961" y="84678"/>
                      <a:pt x="1983863" y="85039"/>
                      <a:pt x="1984585" y="85220"/>
                    </a:cubicBezTo>
                    <a:cubicBezTo>
                      <a:pt x="1984946" y="85400"/>
                      <a:pt x="1985307" y="85400"/>
                      <a:pt x="1985849" y="85581"/>
                    </a:cubicBezTo>
                    <a:cubicBezTo>
                      <a:pt x="1986571" y="85761"/>
                      <a:pt x="1987292" y="86122"/>
                      <a:pt x="1988195" y="86303"/>
                    </a:cubicBezTo>
                    <a:cubicBezTo>
                      <a:pt x="1988556" y="86483"/>
                      <a:pt x="1988916" y="86483"/>
                      <a:pt x="1989458" y="86664"/>
                    </a:cubicBezTo>
                    <a:cubicBezTo>
                      <a:pt x="1990180" y="86844"/>
                      <a:pt x="1990721" y="87025"/>
                      <a:pt x="1991444" y="87205"/>
                    </a:cubicBezTo>
                    <a:cubicBezTo>
                      <a:pt x="1991985" y="87385"/>
                      <a:pt x="1992346" y="87566"/>
                      <a:pt x="1992706" y="87566"/>
                    </a:cubicBezTo>
                    <a:cubicBezTo>
                      <a:pt x="1993248" y="87747"/>
                      <a:pt x="1993970" y="87927"/>
                      <a:pt x="1994511" y="88107"/>
                    </a:cubicBezTo>
                    <a:cubicBezTo>
                      <a:pt x="1995053" y="88288"/>
                      <a:pt x="1995414" y="88468"/>
                      <a:pt x="1995775" y="88468"/>
                    </a:cubicBezTo>
                    <a:cubicBezTo>
                      <a:pt x="1996316" y="88649"/>
                      <a:pt x="1996858" y="88829"/>
                      <a:pt x="1997399" y="89010"/>
                    </a:cubicBezTo>
                    <a:cubicBezTo>
                      <a:pt x="1997940" y="89190"/>
                      <a:pt x="1998301" y="89371"/>
                      <a:pt x="1998842" y="89371"/>
                    </a:cubicBezTo>
                    <a:cubicBezTo>
                      <a:pt x="1999384" y="89551"/>
                      <a:pt x="1999745" y="89732"/>
                      <a:pt x="2000287" y="89912"/>
                    </a:cubicBezTo>
                    <a:cubicBezTo>
                      <a:pt x="2000828" y="90093"/>
                      <a:pt x="2001370" y="90273"/>
                      <a:pt x="2001911" y="90454"/>
                    </a:cubicBezTo>
                    <a:cubicBezTo>
                      <a:pt x="2002272" y="90634"/>
                      <a:pt x="2002632" y="90634"/>
                      <a:pt x="2003174" y="90814"/>
                    </a:cubicBezTo>
                    <a:cubicBezTo>
                      <a:pt x="2003716" y="90995"/>
                      <a:pt x="2004257" y="91176"/>
                      <a:pt x="2004799" y="91356"/>
                    </a:cubicBezTo>
                    <a:cubicBezTo>
                      <a:pt x="2005159" y="91536"/>
                      <a:pt x="2005520" y="91536"/>
                      <a:pt x="2006061" y="91717"/>
                    </a:cubicBezTo>
                    <a:cubicBezTo>
                      <a:pt x="2006603" y="91897"/>
                      <a:pt x="2006964" y="92078"/>
                      <a:pt x="2007506" y="92078"/>
                    </a:cubicBezTo>
                    <a:cubicBezTo>
                      <a:pt x="2007866" y="92258"/>
                      <a:pt x="2008227" y="92258"/>
                      <a:pt x="2008589" y="92439"/>
                    </a:cubicBezTo>
                    <a:cubicBezTo>
                      <a:pt x="2009130" y="92619"/>
                      <a:pt x="2009671" y="92800"/>
                      <a:pt x="2010032" y="92980"/>
                    </a:cubicBezTo>
                    <a:cubicBezTo>
                      <a:pt x="2010393" y="93161"/>
                      <a:pt x="2010573" y="93161"/>
                      <a:pt x="2010934" y="93341"/>
                    </a:cubicBezTo>
                    <a:cubicBezTo>
                      <a:pt x="2011656" y="93522"/>
                      <a:pt x="2012378" y="93883"/>
                      <a:pt x="2013100" y="94063"/>
                    </a:cubicBezTo>
                    <a:cubicBezTo>
                      <a:pt x="2049736" y="106335"/>
                      <a:pt x="2075905" y="124202"/>
                      <a:pt x="2041254" y="172208"/>
                    </a:cubicBezTo>
                    <a:close/>
                  </a:path>
                </a:pathLst>
              </a:custGeom>
              <a:grpFill/>
              <a:ln w="1804" cap="flat">
                <a:solidFill>
                  <a:srgbClr val="414141"/>
                </a:solidFill>
                <a:prstDash val="solid"/>
                <a:miter/>
              </a:ln>
            </p:spPr>
            <p:txBody>
              <a:bodyPr rtlCol="0" anchor="ctr"/>
              <a:lstStyle/>
              <a:p>
                <a:endParaRPr lang="en-US"/>
              </a:p>
            </p:txBody>
          </p:sp>
          <p:sp>
            <p:nvSpPr>
              <p:cNvPr id="77" name="Freeform 1072">
                <a:extLst>
                  <a:ext uri="{FF2B5EF4-FFF2-40B4-BE49-F238E27FC236}">
                    <a16:creationId xmlns:a16="http://schemas.microsoft.com/office/drawing/2014/main" id="{8894B048-EA0A-D62C-459B-2FFE574BDBD5}"/>
                  </a:ext>
                </a:extLst>
              </p:cNvPr>
              <p:cNvSpPr/>
              <p:nvPr/>
            </p:nvSpPr>
            <p:spPr>
              <a:xfrm>
                <a:off x="7696100" y="4256396"/>
                <a:ext cx="66841" cy="201122"/>
              </a:xfrm>
              <a:custGeom>
                <a:avLst/>
                <a:gdLst>
                  <a:gd name="connsiteX0" fmla="*/ 29576 w 66841"/>
                  <a:gd name="connsiteY0" fmla="*/ 176759 h 201122"/>
                  <a:gd name="connsiteX1" fmla="*/ 34629 w 66841"/>
                  <a:gd name="connsiteY1" fmla="*/ 59090 h 201122"/>
                  <a:gd name="connsiteX2" fmla="*/ 59174 w 66841"/>
                  <a:gd name="connsiteY2" fmla="*/ 21732 h 201122"/>
                  <a:gd name="connsiteX3" fmla="*/ 63325 w 66841"/>
                  <a:gd name="connsiteY3" fmla="*/ 2963 h 201122"/>
                  <a:gd name="connsiteX4" fmla="*/ 45999 w 66841"/>
                  <a:gd name="connsiteY4" fmla="*/ 10001 h 201122"/>
                  <a:gd name="connsiteX5" fmla="*/ 17484 w 66841"/>
                  <a:gd name="connsiteY5" fmla="*/ 54759 h 201122"/>
                  <a:gd name="connsiteX6" fmla="*/ 28313 w 66841"/>
                  <a:gd name="connsiteY6" fmla="*/ 201123 h 201122"/>
                  <a:gd name="connsiteX7" fmla="*/ 29576 w 66841"/>
                  <a:gd name="connsiteY7" fmla="*/ 176759 h 201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41" h="201122">
                    <a:moveTo>
                      <a:pt x="29576" y="176759"/>
                    </a:moveTo>
                    <a:cubicBezTo>
                      <a:pt x="9543" y="136694"/>
                      <a:pt x="13153" y="97350"/>
                      <a:pt x="34629" y="59090"/>
                    </a:cubicBezTo>
                    <a:cubicBezTo>
                      <a:pt x="42029" y="46096"/>
                      <a:pt x="50691" y="34004"/>
                      <a:pt x="59174" y="21732"/>
                    </a:cubicBezTo>
                    <a:cubicBezTo>
                      <a:pt x="63144" y="15776"/>
                      <a:pt x="71627" y="10362"/>
                      <a:pt x="63325" y="2963"/>
                    </a:cubicBezTo>
                    <a:cubicBezTo>
                      <a:pt x="54662" y="-4617"/>
                      <a:pt x="49970" y="4046"/>
                      <a:pt x="45999" y="10001"/>
                    </a:cubicBezTo>
                    <a:cubicBezTo>
                      <a:pt x="36254" y="24800"/>
                      <a:pt x="25425" y="39058"/>
                      <a:pt x="17484" y="54759"/>
                    </a:cubicBezTo>
                    <a:cubicBezTo>
                      <a:pt x="-7060" y="104389"/>
                      <a:pt x="-7782" y="153117"/>
                      <a:pt x="28313" y="201123"/>
                    </a:cubicBezTo>
                    <a:cubicBezTo>
                      <a:pt x="38239" y="191197"/>
                      <a:pt x="33366" y="184159"/>
                      <a:pt x="29576" y="176759"/>
                    </a:cubicBezTo>
                    <a:close/>
                  </a:path>
                </a:pathLst>
              </a:custGeom>
              <a:grpFill/>
              <a:ln w="1804" cap="flat">
                <a:solidFill>
                  <a:srgbClr val="414141"/>
                </a:solidFill>
                <a:prstDash val="solid"/>
                <a:miter/>
              </a:ln>
            </p:spPr>
            <p:txBody>
              <a:bodyPr rtlCol="0" anchor="ctr"/>
              <a:lstStyle/>
              <a:p>
                <a:endParaRPr lang="en-US"/>
              </a:p>
            </p:txBody>
          </p:sp>
          <p:sp>
            <p:nvSpPr>
              <p:cNvPr id="78" name="Freeform 1073">
                <a:extLst>
                  <a:ext uri="{FF2B5EF4-FFF2-40B4-BE49-F238E27FC236}">
                    <a16:creationId xmlns:a16="http://schemas.microsoft.com/office/drawing/2014/main" id="{50E8AFCA-B629-257E-B185-4202D6BE76FB}"/>
                  </a:ext>
                </a:extLst>
              </p:cNvPr>
              <p:cNvSpPr/>
              <p:nvPr/>
            </p:nvSpPr>
            <p:spPr>
              <a:xfrm>
                <a:off x="8521132" y="4422090"/>
                <a:ext cx="36329" cy="167206"/>
              </a:xfrm>
              <a:custGeom>
                <a:avLst/>
                <a:gdLst>
                  <a:gd name="connsiteX0" fmla="*/ 27143 w 36329"/>
                  <a:gd name="connsiteY0" fmla="*/ 1139 h 167206"/>
                  <a:gd name="connsiteX1" fmla="*/ 14690 w 36329"/>
                  <a:gd name="connsiteY1" fmla="*/ 8538 h 167206"/>
                  <a:gd name="connsiteX2" fmla="*/ 72 w 36329"/>
                  <a:gd name="connsiteY2" fmla="*/ 79464 h 167206"/>
                  <a:gd name="connsiteX3" fmla="*/ 21007 w 36329"/>
                  <a:gd name="connsiteY3" fmla="*/ 160678 h 167206"/>
                  <a:gd name="connsiteX4" fmla="*/ 28948 w 36329"/>
                  <a:gd name="connsiteY4" fmla="*/ 167174 h 167206"/>
                  <a:gd name="connsiteX5" fmla="*/ 35986 w 36329"/>
                  <a:gd name="connsiteY5" fmla="*/ 156887 h 167206"/>
                  <a:gd name="connsiteX6" fmla="*/ 23353 w 36329"/>
                  <a:gd name="connsiteY6" fmla="*/ 116822 h 167206"/>
                  <a:gd name="connsiteX7" fmla="*/ 27323 w 36329"/>
                  <a:gd name="connsiteY7" fmla="*/ 13231 h 167206"/>
                  <a:gd name="connsiteX8" fmla="*/ 27143 w 36329"/>
                  <a:gd name="connsiteY8" fmla="*/ 1139 h 167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329" h="167206">
                    <a:moveTo>
                      <a:pt x="27143" y="1139"/>
                    </a:moveTo>
                    <a:cubicBezTo>
                      <a:pt x="20104" y="-2651"/>
                      <a:pt x="17217" y="3846"/>
                      <a:pt x="14690" y="8538"/>
                    </a:cubicBezTo>
                    <a:cubicBezTo>
                      <a:pt x="3501" y="30917"/>
                      <a:pt x="1155" y="55100"/>
                      <a:pt x="72" y="79464"/>
                    </a:cubicBezTo>
                    <a:cubicBezTo>
                      <a:pt x="-1191" y="108701"/>
                      <a:pt x="14510" y="133426"/>
                      <a:pt x="21007" y="160678"/>
                    </a:cubicBezTo>
                    <a:cubicBezTo>
                      <a:pt x="21909" y="164829"/>
                      <a:pt x="25158" y="167536"/>
                      <a:pt x="28948" y="167174"/>
                    </a:cubicBezTo>
                    <a:cubicBezTo>
                      <a:pt x="34181" y="166453"/>
                      <a:pt x="37430" y="161941"/>
                      <a:pt x="35986" y="156887"/>
                    </a:cubicBezTo>
                    <a:cubicBezTo>
                      <a:pt x="32196" y="143352"/>
                      <a:pt x="27504" y="130177"/>
                      <a:pt x="23353" y="116822"/>
                    </a:cubicBezTo>
                    <a:cubicBezTo>
                      <a:pt x="12344" y="81811"/>
                      <a:pt x="9457" y="47159"/>
                      <a:pt x="27323" y="13231"/>
                    </a:cubicBezTo>
                    <a:cubicBezTo>
                      <a:pt x="29489" y="9080"/>
                      <a:pt x="32737" y="4207"/>
                      <a:pt x="27143" y="1139"/>
                    </a:cubicBezTo>
                    <a:close/>
                  </a:path>
                </a:pathLst>
              </a:custGeom>
              <a:grpFill/>
              <a:ln w="1804" cap="flat">
                <a:solidFill>
                  <a:srgbClr val="414141"/>
                </a:solidFill>
                <a:prstDash val="solid"/>
                <a:miter/>
              </a:ln>
            </p:spPr>
            <p:txBody>
              <a:bodyPr rtlCol="0" anchor="ctr"/>
              <a:lstStyle/>
              <a:p>
                <a:endParaRPr lang="en-US"/>
              </a:p>
            </p:txBody>
          </p:sp>
          <p:sp>
            <p:nvSpPr>
              <p:cNvPr id="79" name="Freeform 1074">
                <a:extLst>
                  <a:ext uri="{FF2B5EF4-FFF2-40B4-BE49-F238E27FC236}">
                    <a16:creationId xmlns:a16="http://schemas.microsoft.com/office/drawing/2014/main" id="{86EBB669-1254-9435-8053-2E7694D6D117}"/>
                  </a:ext>
                </a:extLst>
              </p:cNvPr>
              <p:cNvSpPr/>
              <p:nvPr/>
            </p:nvSpPr>
            <p:spPr>
              <a:xfrm>
                <a:off x="7451356" y="4685886"/>
                <a:ext cx="143837" cy="19372"/>
              </a:xfrm>
              <a:custGeom>
                <a:avLst/>
                <a:gdLst>
                  <a:gd name="connsiteX0" fmla="*/ 0 w 143837"/>
                  <a:gd name="connsiteY0" fmla="*/ 13107 h 19372"/>
                  <a:gd name="connsiteX1" fmla="*/ 143837 w 143837"/>
                  <a:gd name="connsiteY1" fmla="*/ 13288 h 19372"/>
                  <a:gd name="connsiteX2" fmla="*/ 0 w 143837"/>
                  <a:gd name="connsiteY2" fmla="*/ 13107 h 19372"/>
                </a:gdLst>
                <a:ahLst/>
                <a:cxnLst>
                  <a:cxn ang="0">
                    <a:pos x="connsiteX0" y="connsiteY0"/>
                  </a:cxn>
                  <a:cxn ang="0">
                    <a:pos x="connsiteX1" y="connsiteY1"/>
                  </a:cxn>
                  <a:cxn ang="0">
                    <a:pos x="connsiteX2" y="connsiteY2"/>
                  </a:cxn>
                </a:cxnLst>
                <a:rect l="l" t="t" r="r" b="b"/>
                <a:pathLst>
                  <a:path w="143837" h="19372">
                    <a:moveTo>
                      <a:pt x="0" y="13107"/>
                    </a:moveTo>
                    <a:cubicBezTo>
                      <a:pt x="49089" y="23935"/>
                      <a:pt x="94207" y="18521"/>
                      <a:pt x="143837" y="13288"/>
                    </a:cubicBezTo>
                    <a:cubicBezTo>
                      <a:pt x="116225" y="-4399"/>
                      <a:pt x="26530" y="-4399"/>
                      <a:pt x="0" y="13107"/>
                    </a:cubicBezTo>
                    <a:close/>
                  </a:path>
                </a:pathLst>
              </a:custGeom>
              <a:grpFill/>
              <a:ln w="1804" cap="flat">
                <a:solidFill>
                  <a:srgbClr val="414141"/>
                </a:solidFill>
                <a:prstDash val="solid"/>
                <a:miter/>
              </a:ln>
            </p:spPr>
            <p:txBody>
              <a:bodyPr rtlCol="0" anchor="ctr"/>
              <a:lstStyle/>
              <a:p>
                <a:endParaRPr lang="en-US"/>
              </a:p>
            </p:txBody>
          </p:sp>
          <p:sp>
            <p:nvSpPr>
              <p:cNvPr id="80" name="Freeform 1075">
                <a:extLst>
                  <a:ext uri="{FF2B5EF4-FFF2-40B4-BE49-F238E27FC236}">
                    <a16:creationId xmlns:a16="http://schemas.microsoft.com/office/drawing/2014/main" id="{273FC429-1DA8-E145-05CE-FD29F3393839}"/>
                  </a:ext>
                </a:extLst>
              </p:cNvPr>
              <p:cNvSpPr/>
              <p:nvPr/>
            </p:nvSpPr>
            <p:spPr>
              <a:xfrm>
                <a:off x="9202945" y="3368393"/>
                <a:ext cx="116201" cy="131893"/>
              </a:xfrm>
              <a:custGeom>
                <a:avLst/>
                <a:gdLst>
                  <a:gd name="connsiteX0" fmla="*/ 1713 w 116201"/>
                  <a:gd name="connsiteY0" fmla="*/ 131893 h 131893"/>
                  <a:gd name="connsiteX1" fmla="*/ 13804 w 116201"/>
                  <a:gd name="connsiteY1" fmla="*/ 91467 h 131893"/>
                  <a:gd name="connsiteX2" fmla="*/ 43763 w 116201"/>
                  <a:gd name="connsiteY2" fmla="*/ 42198 h 131893"/>
                  <a:gd name="connsiteX3" fmla="*/ 110358 w 116201"/>
                  <a:gd name="connsiteY3" fmla="*/ 7908 h 131893"/>
                  <a:gd name="connsiteX4" fmla="*/ 115773 w 116201"/>
                  <a:gd name="connsiteY4" fmla="*/ 508 h 131893"/>
                  <a:gd name="connsiteX5" fmla="*/ 1713 w 116201"/>
                  <a:gd name="connsiteY5" fmla="*/ 131893 h 131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201" h="131893">
                    <a:moveTo>
                      <a:pt x="1713" y="131893"/>
                    </a:moveTo>
                    <a:cubicBezTo>
                      <a:pt x="12902" y="119260"/>
                      <a:pt x="10737" y="104281"/>
                      <a:pt x="13804" y="91467"/>
                    </a:cubicBezTo>
                    <a:cubicBezTo>
                      <a:pt x="18497" y="71254"/>
                      <a:pt x="27160" y="54109"/>
                      <a:pt x="43763" y="42198"/>
                    </a:cubicBezTo>
                    <a:cubicBezTo>
                      <a:pt x="64157" y="27580"/>
                      <a:pt x="83648" y="10796"/>
                      <a:pt x="110358" y="7908"/>
                    </a:cubicBezTo>
                    <a:cubicBezTo>
                      <a:pt x="114148" y="7547"/>
                      <a:pt x="117397" y="5562"/>
                      <a:pt x="115773" y="508"/>
                    </a:cubicBezTo>
                    <a:cubicBezTo>
                      <a:pt x="51884" y="-6710"/>
                      <a:pt x="-11281" y="64216"/>
                      <a:pt x="1713" y="131893"/>
                    </a:cubicBezTo>
                    <a:close/>
                  </a:path>
                </a:pathLst>
              </a:custGeom>
              <a:grpFill/>
              <a:ln w="1804" cap="flat">
                <a:solidFill>
                  <a:srgbClr val="414141"/>
                </a:solidFill>
                <a:prstDash val="solid"/>
                <a:miter/>
              </a:ln>
            </p:spPr>
            <p:txBody>
              <a:bodyPr rtlCol="0" anchor="ctr"/>
              <a:lstStyle/>
              <a:p>
                <a:endParaRPr lang="en-US"/>
              </a:p>
            </p:txBody>
          </p:sp>
          <p:sp>
            <p:nvSpPr>
              <p:cNvPr id="81" name="Freeform 1076">
                <a:extLst>
                  <a:ext uri="{FF2B5EF4-FFF2-40B4-BE49-F238E27FC236}">
                    <a16:creationId xmlns:a16="http://schemas.microsoft.com/office/drawing/2014/main" id="{728152AF-5610-F6ED-9F1B-FB982B11AD17}"/>
                  </a:ext>
                </a:extLst>
              </p:cNvPr>
              <p:cNvSpPr/>
              <p:nvPr/>
            </p:nvSpPr>
            <p:spPr>
              <a:xfrm>
                <a:off x="9418689" y="4666463"/>
                <a:ext cx="153233" cy="21613"/>
              </a:xfrm>
              <a:custGeom>
                <a:avLst/>
                <a:gdLst>
                  <a:gd name="connsiteX0" fmla="*/ 124538 w 153233"/>
                  <a:gd name="connsiteY0" fmla="*/ 6903 h 21613"/>
                  <a:gd name="connsiteX1" fmla="*/ 21307 w 153233"/>
                  <a:gd name="connsiteY1" fmla="*/ 225 h 21613"/>
                  <a:gd name="connsiteX2" fmla="*/ 4704 w 153233"/>
                  <a:gd name="connsiteY2" fmla="*/ 767 h 21613"/>
                  <a:gd name="connsiteX3" fmla="*/ 11 w 153233"/>
                  <a:gd name="connsiteY3" fmla="*/ 6903 h 21613"/>
                  <a:gd name="connsiteX4" fmla="*/ 3802 w 153233"/>
                  <a:gd name="connsiteY4" fmla="*/ 13400 h 21613"/>
                  <a:gd name="connsiteX5" fmla="*/ 16976 w 153233"/>
                  <a:gd name="connsiteY5" fmla="*/ 16829 h 21613"/>
                  <a:gd name="connsiteX6" fmla="*/ 86819 w 153233"/>
                  <a:gd name="connsiteY6" fmla="*/ 21160 h 21613"/>
                  <a:gd name="connsiteX7" fmla="*/ 153233 w 153233"/>
                  <a:gd name="connsiteY7" fmla="*/ 13761 h 21613"/>
                  <a:gd name="connsiteX8" fmla="*/ 124538 w 153233"/>
                  <a:gd name="connsiteY8" fmla="*/ 6903 h 21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233" h="21613">
                    <a:moveTo>
                      <a:pt x="124538" y="6903"/>
                    </a:moveTo>
                    <a:cubicBezTo>
                      <a:pt x="89887" y="8708"/>
                      <a:pt x="55778" y="2030"/>
                      <a:pt x="21307" y="225"/>
                    </a:cubicBezTo>
                    <a:cubicBezTo>
                      <a:pt x="15712" y="-135"/>
                      <a:pt x="10118" y="-135"/>
                      <a:pt x="4704" y="767"/>
                    </a:cubicBezTo>
                    <a:cubicBezTo>
                      <a:pt x="2719" y="1128"/>
                      <a:pt x="192" y="4557"/>
                      <a:pt x="11" y="6903"/>
                    </a:cubicBezTo>
                    <a:cubicBezTo>
                      <a:pt x="-169" y="9068"/>
                      <a:pt x="1816" y="12498"/>
                      <a:pt x="3802" y="13400"/>
                    </a:cubicBezTo>
                    <a:cubicBezTo>
                      <a:pt x="7952" y="15205"/>
                      <a:pt x="12464" y="16468"/>
                      <a:pt x="16976" y="16829"/>
                    </a:cubicBezTo>
                    <a:cubicBezTo>
                      <a:pt x="40257" y="18634"/>
                      <a:pt x="63538" y="20980"/>
                      <a:pt x="86819" y="21160"/>
                    </a:cubicBezTo>
                    <a:cubicBezTo>
                      <a:pt x="107032" y="21341"/>
                      <a:pt x="127786" y="24048"/>
                      <a:pt x="153233" y="13761"/>
                    </a:cubicBezTo>
                    <a:cubicBezTo>
                      <a:pt x="140420" y="10512"/>
                      <a:pt x="132479" y="6542"/>
                      <a:pt x="124538" y="6903"/>
                    </a:cubicBezTo>
                    <a:close/>
                  </a:path>
                </a:pathLst>
              </a:custGeom>
              <a:grpFill/>
              <a:ln w="1804" cap="flat">
                <a:solidFill>
                  <a:srgbClr val="414141"/>
                </a:solidFill>
                <a:prstDash val="solid"/>
                <a:miter/>
              </a:ln>
            </p:spPr>
            <p:txBody>
              <a:bodyPr rtlCol="0" anchor="ctr"/>
              <a:lstStyle/>
              <a:p>
                <a:endParaRPr lang="en-US"/>
              </a:p>
            </p:txBody>
          </p:sp>
          <p:sp>
            <p:nvSpPr>
              <p:cNvPr id="82" name="Freeform 1077">
                <a:extLst>
                  <a:ext uri="{FF2B5EF4-FFF2-40B4-BE49-F238E27FC236}">
                    <a16:creationId xmlns:a16="http://schemas.microsoft.com/office/drawing/2014/main" id="{4227186B-0039-1798-6014-7D082F8D4FA9}"/>
                  </a:ext>
                </a:extLst>
              </p:cNvPr>
              <p:cNvSpPr/>
              <p:nvPr/>
            </p:nvSpPr>
            <p:spPr>
              <a:xfrm>
                <a:off x="9477981" y="3985151"/>
                <a:ext cx="41300" cy="137408"/>
              </a:xfrm>
              <a:custGeom>
                <a:avLst/>
                <a:gdLst>
                  <a:gd name="connsiteX0" fmla="*/ 636 w 41300"/>
                  <a:gd name="connsiteY0" fmla="*/ 137409 h 137408"/>
                  <a:gd name="connsiteX1" fmla="*/ 37273 w 41300"/>
                  <a:gd name="connsiteY1" fmla="*/ 7287 h 137408"/>
                  <a:gd name="connsiteX2" fmla="*/ 27166 w 41300"/>
                  <a:gd name="connsiteY2" fmla="*/ 68 h 137408"/>
                  <a:gd name="connsiteX3" fmla="*/ 21030 w 41300"/>
                  <a:gd name="connsiteY3" fmla="*/ 8009 h 137408"/>
                  <a:gd name="connsiteX4" fmla="*/ 21571 w 41300"/>
                  <a:gd name="connsiteY4" fmla="*/ 19199 h 137408"/>
                  <a:gd name="connsiteX5" fmla="*/ 276 w 41300"/>
                  <a:gd name="connsiteY5" fmla="*/ 129107 h 137408"/>
                  <a:gd name="connsiteX6" fmla="*/ 636 w 41300"/>
                  <a:gd name="connsiteY6" fmla="*/ 137409 h 137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300" h="137408">
                    <a:moveTo>
                      <a:pt x="636" y="137409"/>
                    </a:moveTo>
                    <a:cubicBezTo>
                      <a:pt x="32761" y="107450"/>
                      <a:pt x="49545" y="45909"/>
                      <a:pt x="37273" y="7287"/>
                    </a:cubicBezTo>
                    <a:cubicBezTo>
                      <a:pt x="35649" y="2234"/>
                      <a:pt x="32580" y="-473"/>
                      <a:pt x="27166" y="68"/>
                    </a:cubicBezTo>
                    <a:cubicBezTo>
                      <a:pt x="22474" y="610"/>
                      <a:pt x="21391" y="4219"/>
                      <a:pt x="21030" y="8009"/>
                    </a:cubicBezTo>
                    <a:cubicBezTo>
                      <a:pt x="20669" y="11619"/>
                      <a:pt x="21211" y="15408"/>
                      <a:pt x="21571" y="19199"/>
                    </a:cubicBezTo>
                    <a:cubicBezTo>
                      <a:pt x="25903" y="58000"/>
                      <a:pt x="24098" y="95719"/>
                      <a:pt x="276" y="129107"/>
                    </a:cubicBezTo>
                    <a:cubicBezTo>
                      <a:pt x="-446" y="130009"/>
                      <a:pt x="456" y="132356"/>
                      <a:pt x="636" y="137409"/>
                    </a:cubicBezTo>
                    <a:close/>
                  </a:path>
                </a:pathLst>
              </a:custGeom>
              <a:grpFill/>
              <a:ln w="1804" cap="flat">
                <a:solidFill>
                  <a:srgbClr val="414141"/>
                </a:solidFill>
                <a:prstDash val="solid"/>
                <a:miter/>
              </a:ln>
            </p:spPr>
            <p:txBody>
              <a:bodyPr rtlCol="0" anchor="ctr"/>
              <a:lstStyle/>
              <a:p>
                <a:endParaRPr lang="en-US"/>
              </a:p>
            </p:txBody>
          </p:sp>
          <p:sp>
            <p:nvSpPr>
              <p:cNvPr id="83" name="Freeform 1078">
                <a:extLst>
                  <a:ext uri="{FF2B5EF4-FFF2-40B4-BE49-F238E27FC236}">
                    <a16:creationId xmlns:a16="http://schemas.microsoft.com/office/drawing/2014/main" id="{3BA6AAA6-0C4E-91D3-6D1A-3390CE3FA321}"/>
                  </a:ext>
                </a:extLst>
              </p:cNvPr>
              <p:cNvSpPr/>
              <p:nvPr/>
            </p:nvSpPr>
            <p:spPr>
              <a:xfrm>
                <a:off x="8489080" y="4676434"/>
                <a:ext cx="131565" cy="24564"/>
              </a:xfrm>
              <a:custGeom>
                <a:avLst/>
                <a:gdLst>
                  <a:gd name="connsiteX0" fmla="*/ 0 w 131565"/>
                  <a:gd name="connsiteY0" fmla="*/ 9565 h 24564"/>
                  <a:gd name="connsiteX1" fmla="*/ 6136 w 131565"/>
                  <a:gd name="connsiteY1" fmla="*/ 17687 h 24564"/>
                  <a:gd name="connsiteX2" fmla="*/ 22559 w 131565"/>
                  <a:gd name="connsiteY2" fmla="*/ 19311 h 24564"/>
                  <a:gd name="connsiteX3" fmla="*/ 86447 w 131565"/>
                  <a:gd name="connsiteY3" fmla="*/ 21296 h 24564"/>
                  <a:gd name="connsiteX4" fmla="*/ 131565 w 131565"/>
                  <a:gd name="connsiteY4" fmla="*/ 21296 h 24564"/>
                  <a:gd name="connsiteX5" fmla="*/ 7941 w 131565"/>
                  <a:gd name="connsiteY5" fmla="*/ 0 h 24564"/>
                  <a:gd name="connsiteX6" fmla="*/ 0 w 131565"/>
                  <a:gd name="connsiteY6" fmla="*/ 9565 h 24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565" h="24564">
                    <a:moveTo>
                      <a:pt x="0" y="9565"/>
                    </a:moveTo>
                    <a:cubicBezTo>
                      <a:pt x="0" y="13716"/>
                      <a:pt x="2346" y="16965"/>
                      <a:pt x="6136" y="17687"/>
                    </a:cubicBezTo>
                    <a:cubicBezTo>
                      <a:pt x="11550" y="18950"/>
                      <a:pt x="17145" y="19852"/>
                      <a:pt x="22559" y="19311"/>
                    </a:cubicBezTo>
                    <a:cubicBezTo>
                      <a:pt x="44035" y="17145"/>
                      <a:pt x="65151" y="19311"/>
                      <a:pt x="86447" y="21296"/>
                    </a:cubicBezTo>
                    <a:cubicBezTo>
                      <a:pt x="100163" y="22559"/>
                      <a:pt x="114781" y="27973"/>
                      <a:pt x="131565" y="21296"/>
                    </a:cubicBezTo>
                    <a:cubicBezTo>
                      <a:pt x="91139" y="-2346"/>
                      <a:pt x="49269" y="722"/>
                      <a:pt x="7941" y="0"/>
                    </a:cubicBezTo>
                    <a:cubicBezTo>
                      <a:pt x="3068" y="0"/>
                      <a:pt x="0" y="3970"/>
                      <a:pt x="0" y="9565"/>
                    </a:cubicBezTo>
                    <a:close/>
                  </a:path>
                </a:pathLst>
              </a:custGeom>
              <a:grpFill/>
              <a:ln w="1804" cap="flat">
                <a:solidFill>
                  <a:srgbClr val="414141"/>
                </a:solidFill>
                <a:prstDash val="solid"/>
                <a:miter/>
              </a:ln>
            </p:spPr>
            <p:txBody>
              <a:bodyPr rtlCol="0" anchor="ctr"/>
              <a:lstStyle/>
              <a:p>
                <a:endParaRPr lang="en-US"/>
              </a:p>
            </p:txBody>
          </p:sp>
          <p:sp>
            <p:nvSpPr>
              <p:cNvPr id="84" name="Freeform 1079">
                <a:extLst>
                  <a:ext uri="{FF2B5EF4-FFF2-40B4-BE49-F238E27FC236}">
                    <a16:creationId xmlns:a16="http://schemas.microsoft.com/office/drawing/2014/main" id="{91430029-9D31-5106-3504-89DED1A71E9C}"/>
                  </a:ext>
                </a:extLst>
              </p:cNvPr>
              <p:cNvSpPr/>
              <p:nvPr/>
            </p:nvSpPr>
            <p:spPr>
              <a:xfrm>
                <a:off x="8065508" y="4663686"/>
                <a:ext cx="132519" cy="21858"/>
              </a:xfrm>
              <a:custGeom>
                <a:avLst/>
                <a:gdLst>
                  <a:gd name="connsiteX0" fmla="*/ 132287 w 132519"/>
                  <a:gd name="connsiteY0" fmla="*/ 17259 h 21858"/>
                  <a:gd name="connsiteX1" fmla="*/ 123985 w 132519"/>
                  <a:gd name="connsiteY1" fmla="*/ 8055 h 21858"/>
                  <a:gd name="connsiteX2" fmla="*/ 74536 w 132519"/>
                  <a:gd name="connsiteY2" fmla="*/ 295 h 21858"/>
                  <a:gd name="connsiteX3" fmla="*/ 12994 w 132519"/>
                  <a:gd name="connsiteY3" fmla="*/ 3182 h 21858"/>
                  <a:gd name="connsiteX4" fmla="*/ 0 w 132519"/>
                  <a:gd name="connsiteY4" fmla="*/ 10942 h 21858"/>
                  <a:gd name="connsiteX5" fmla="*/ 15160 w 132519"/>
                  <a:gd name="connsiteY5" fmla="*/ 18342 h 21858"/>
                  <a:gd name="connsiteX6" fmla="*/ 120737 w 132519"/>
                  <a:gd name="connsiteY6" fmla="*/ 20688 h 21858"/>
                  <a:gd name="connsiteX7" fmla="*/ 132287 w 132519"/>
                  <a:gd name="connsiteY7" fmla="*/ 17259 h 21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2519" h="21858">
                    <a:moveTo>
                      <a:pt x="132287" y="17259"/>
                    </a:moveTo>
                    <a:cubicBezTo>
                      <a:pt x="133731" y="11303"/>
                      <a:pt x="128136" y="10221"/>
                      <a:pt x="123985" y="8055"/>
                    </a:cubicBezTo>
                    <a:cubicBezTo>
                      <a:pt x="108284" y="114"/>
                      <a:pt x="91319" y="1377"/>
                      <a:pt x="74536" y="295"/>
                    </a:cubicBezTo>
                    <a:cubicBezTo>
                      <a:pt x="53781" y="-1149"/>
                      <a:pt x="33568" y="3182"/>
                      <a:pt x="12994" y="3182"/>
                    </a:cubicBezTo>
                    <a:cubicBezTo>
                      <a:pt x="7399" y="3182"/>
                      <a:pt x="0" y="4265"/>
                      <a:pt x="0" y="10942"/>
                    </a:cubicBezTo>
                    <a:cubicBezTo>
                      <a:pt x="180" y="20147"/>
                      <a:pt x="9024" y="19605"/>
                      <a:pt x="15160" y="18342"/>
                    </a:cubicBezTo>
                    <a:cubicBezTo>
                      <a:pt x="50713" y="10582"/>
                      <a:pt x="85544" y="20869"/>
                      <a:pt x="120737" y="20688"/>
                    </a:cubicBezTo>
                    <a:cubicBezTo>
                      <a:pt x="125429" y="21952"/>
                      <a:pt x="130843" y="23576"/>
                      <a:pt x="132287" y="17259"/>
                    </a:cubicBezTo>
                    <a:close/>
                  </a:path>
                </a:pathLst>
              </a:custGeom>
              <a:grpFill/>
              <a:ln w="1804" cap="flat">
                <a:solidFill>
                  <a:srgbClr val="414141"/>
                </a:solidFill>
                <a:prstDash val="solid"/>
                <a:miter/>
              </a:ln>
            </p:spPr>
            <p:txBody>
              <a:bodyPr rtlCol="0" anchor="ctr"/>
              <a:lstStyle/>
              <a:p>
                <a:endParaRPr lang="en-US"/>
              </a:p>
            </p:txBody>
          </p:sp>
          <p:sp>
            <p:nvSpPr>
              <p:cNvPr id="85" name="Freeform 1080">
                <a:extLst>
                  <a:ext uri="{FF2B5EF4-FFF2-40B4-BE49-F238E27FC236}">
                    <a16:creationId xmlns:a16="http://schemas.microsoft.com/office/drawing/2014/main" id="{D23E8D73-86A7-56CE-7926-7019B70BCB96}"/>
                  </a:ext>
                </a:extLst>
              </p:cNvPr>
              <p:cNvSpPr/>
              <p:nvPr/>
            </p:nvSpPr>
            <p:spPr>
              <a:xfrm>
                <a:off x="8930146" y="4672286"/>
                <a:ext cx="98910" cy="16431"/>
              </a:xfrm>
              <a:custGeom>
                <a:avLst/>
                <a:gdLst>
                  <a:gd name="connsiteX0" fmla="*/ 6869 w 98910"/>
                  <a:gd name="connsiteY0" fmla="*/ 15156 h 16431"/>
                  <a:gd name="connsiteX1" fmla="*/ 98911 w 98910"/>
                  <a:gd name="connsiteY1" fmla="*/ 14976 h 16431"/>
                  <a:gd name="connsiteX2" fmla="*/ 70396 w 98910"/>
                  <a:gd name="connsiteY2" fmla="*/ 2703 h 16431"/>
                  <a:gd name="connsiteX3" fmla="*/ 6148 w 98910"/>
                  <a:gd name="connsiteY3" fmla="*/ 358 h 16431"/>
                  <a:gd name="connsiteX4" fmla="*/ 11 w 98910"/>
                  <a:gd name="connsiteY4" fmla="*/ 7576 h 16431"/>
                  <a:gd name="connsiteX5" fmla="*/ 6869 w 98910"/>
                  <a:gd name="connsiteY5" fmla="*/ 15156 h 16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910" h="16431">
                    <a:moveTo>
                      <a:pt x="6869" y="15156"/>
                    </a:moveTo>
                    <a:cubicBezTo>
                      <a:pt x="36287" y="15336"/>
                      <a:pt x="65704" y="18044"/>
                      <a:pt x="98911" y="14976"/>
                    </a:cubicBezTo>
                    <a:cubicBezTo>
                      <a:pt x="88263" y="6493"/>
                      <a:pt x="79059" y="5410"/>
                      <a:pt x="70396" y="2703"/>
                    </a:cubicBezTo>
                    <a:cubicBezTo>
                      <a:pt x="49100" y="-3974"/>
                      <a:pt x="27444" y="4328"/>
                      <a:pt x="6148" y="358"/>
                    </a:cubicBezTo>
                    <a:cubicBezTo>
                      <a:pt x="1816" y="-365"/>
                      <a:pt x="-169" y="3245"/>
                      <a:pt x="11" y="7576"/>
                    </a:cubicBezTo>
                    <a:cubicBezTo>
                      <a:pt x="553" y="11908"/>
                      <a:pt x="3260" y="15156"/>
                      <a:pt x="6869" y="15156"/>
                    </a:cubicBezTo>
                    <a:close/>
                  </a:path>
                </a:pathLst>
              </a:custGeom>
              <a:grpFill/>
              <a:ln w="1804" cap="flat">
                <a:solidFill>
                  <a:srgbClr val="414141"/>
                </a:solidFill>
                <a:prstDash val="solid"/>
                <a:miter/>
              </a:ln>
            </p:spPr>
            <p:txBody>
              <a:bodyPr rtlCol="0" anchor="ctr"/>
              <a:lstStyle/>
              <a:p>
                <a:endParaRPr lang="en-US"/>
              </a:p>
            </p:txBody>
          </p:sp>
        </p:grpSp>
      </p:grpSp>
    </p:spTree>
    <p:extLst>
      <p:ext uri="{BB962C8B-B14F-4D97-AF65-F5344CB8AC3E}">
        <p14:creationId xmlns:p14="http://schemas.microsoft.com/office/powerpoint/2010/main" val="29612070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E315797C-962D-D4A7-E0BE-A1D6712FFEEF}"/>
              </a:ext>
            </a:extLst>
          </p:cNvPr>
          <p:cNvSpPr>
            <a:spLocks noGrp="1"/>
          </p:cNvSpPr>
          <p:nvPr>
            <p:ph type="pic" sz="quarter" idx="10"/>
          </p:nvPr>
        </p:nvSpPr>
        <p:spPr/>
        <p:txBody>
          <a:bodyPr/>
          <a:lstStyle/>
          <a:p>
            <a:endParaRPr lang="en-IE"/>
          </a:p>
        </p:txBody>
      </p:sp>
      <p:sp>
        <p:nvSpPr>
          <p:cNvPr id="6" name="Text Placeholder 5">
            <a:extLst>
              <a:ext uri="{FF2B5EF4-FFF2-40B4-BE49-F238E27FC236}">
                <a16:creationId xmlns:a16="http://schemas.microsoft.com/office/drawing/2014/main" id="{2B96955B-6A1C-AE3B-A8A2-581725E97AB7}"/>
              </a:ext>
            </a:extLst>
          </p:cNvPr>
          <p:cNvSpPr>
            <a:spLocks noGrp="1"/>
          </p:cNvSpPr>
          <p:nvPr>
            <p:ph type="body" sz="quarter" idx="21"/>
          </p:nvPr>
        </p:nvSpPr>
        <p:spPr>
          <a:xfrm>
            <a:off x="4467225" y="267539"/>
            <a:ext cx="6696075" cy="3499183"/>
          </a:xfrm>
        </p:spPr>
        <p:txBody>
          <a:bodyPr/>
          <a:lstStyle/>
          <a:p>
            <a:r>
              <a:rPr lang="en-US" sz="2800" b="1" dirty="0">
                <a:solidFill>
                  <a:srgbClr val="459597"/>
                </a:solidFill>
              </a:rPr>
              <a:t>Undirstrikaðu náttúrulegar og menningarlegar styrkleika svæðisins</a:t>
            </a:r>
            <a:r>
              <a:rPr lang="en-US" sz="2800" dirty="0">
                <a:solidFill>
                  <a:srgbClr val="459597"/>
                </a:solidFill>
              </a:rPr>
              <a:t>.</a:t>
            </a:r>
          </a:p>
          <a:p>
            <a:endParaRPr lang="en-US" sz="2800" dirty="0">
              <a:solidFill>
                <a:srgbClr val="459597"/>
              </a:solidFill>
            </a:endParaRPr>
          </a:p>
          <a:p>
            <a:r>
              <a:rPr lang="en-US" sz="2400" b="1" i="1" dirty="0">
                <a:solidFill>
                  <a:srgbClr val="E96751"/>
                </a:solidFill>
              </a:rPr>
              <a:t>Eyddu með hugleiðingu í hluti sem skapa minningar </a:t>
            </a:r>
            <a:r>
              <a:rPr lang="en-US" sz="2400" dirty="0"/>
              <a:t>– þeir skila bestu ávöxtun, eins og glitrandi umsagnir og endurkomur sýna.</a:t>
            </a:r>
            <a:endParaRPr lang="en-IE" sz="2400" dirty="0"/>
          </a:p>
          <a:p>
            <a:endParaRPr lang="en-US" sz="2400" dirty="0">
              <a:solidFill>
                <a:srgbClr val="E96751"/>
              </a:solidFill>
            </a:endParaRPr>
          </a:p>
          <a:p>
            <a:r>
              <a:rPr lang="en-US" sz="2400" dirty="0"/>
              <a:t>Ef þú átt </a:t>
            </a:r>
            <a:r>
              <a:rPr lang="en-US" sz="2400" b="1" dirty="0"/>
              <a:t>stórkostlegt eða víðsýnt útsýni </a:t>
            </a:r>
            <a:r>
              <a:rPr lang="en-US" sz="2400" dirty="0"/>
              <a:t>eða aldirnar gamla ólífugarð, hannaðu í kringum það frekar en yfir því – þetta eru ókeypis auðlindir sem auka ánægju gesta. </a:t>
            </a:r>
          </a:p>
          <a:p>
            <a:endParaRPr lang="en-US" sz="2400" dirty="0"/>
          </a:p>
          <a:p>
            <a:r>
              <a:rPr lang="en-US" sz="2400" b="1" dirty="0"/>
              <a:t>Smáatriði geta ódýrt lyft upp upplifuninni</a:t>
            </a:r>
            <a:r>
              <a:rPr lang="en-US" sz="2400" dirty="0"/>
              <a:t>, til dæmis eldstæði fyrir bál, ókeypis aðgangur að nálægu gönguleið eða samstarf við staðbundna ævintýraleiðbeinendur. </a:t>
            </a:r>
          </a:p>
          <a:p>
            <a:endParaRPr lang="en-US" dirty="0"/>
          </a:p>
        </p:txBody>
      </p:sp>
      <p:sp>
        <p:nvSpPr>
          <p:cNvPr id="8" name="Text Placeholder 7">
            <a:extLst>
              <a:ext uri="{FF2B5EF4-FFF2-40B4-BE49-F238E27FC236}">
                <a16:creationId xmlns:a16="http://schemas.microsoft.com/office/drawing/2014/main" id="{9CD912F0-A2D4-67FD-18C8-C0774B344C64}"/>
              </a:ext>
            </a:extLst>
          </p:cNvPr>
          <p:cNvSpPr>
            <a:spLocks noGrp="1"/>
          </p:cNvSpPr>
          <p:nvPr>
            <p:ph type="body" sz="quarter" idx="66"/>
          </p:nvPr>
        </p:nvSpPr>
        <p:spPr/>
        <p:txBody>
          <a:bodyPr/>
          <a:lstStyle/>
          <a:p>
            <a:r>
              <a:rPr lang="en-IE" b="1" dirty="0"/>
              <a:t>Mynd: </a:t>
            </a:r>
            <a:r>
              <a:rPr lang="en-IE" dirty="0"/>
              <a:t>Failte Ireland</a:t>
            </a:r>
          </a:p>
        </p:txBody>
      </p:sp>
      <p:sp>
        <p:nvSpPr>
          <p:cNvPr id="9" name="Text Placeholder 5">
            <a:extLst>
              <a:ext uri="{FF2B5EF4-FFF2-40B4-BE49-F238E27FC236}">
                <a16:creationId xmlns:a16="http://schemas.microsoft.com/office/drawing/2014/main" id="{87DBA533-A81B-7221-2885-540E63EEC470}"/>
              </a:ext>
            </a:extLst>
          </p:cNvPr>
          <p:cNvSpPr>
            <a:spLocks noGrp="1"/>
          </p:cNvSpPr>
          <p:nvPr>
            <p:ph type="body" sz="quarter" idx="18"/>
          </p:nvPr>
        </p:nvSpPr>
        <p:spPr>
          <a:xfrm>
            <a:off x="664593" y="3355476"/>
            <a:ext cx="2877175" cy="1049221"/>
          </a:xfrm>
        </p:spPr>
        <p:txBody>
          <a:bodyPr/>
          <a:lstStyle/>
          <a:p>
            <a:pPr algn="ctr"/>
            <a:r>
              <a:rPr lang="en-IE" b="0" dirty="0"/>
              <a:t>Hámarka náttúrulegar og menningarlegar styrkleika</a:t>
            </a:r>
          </a:p>
          <a:p>
            <a:pPr algn="ctr"/>
            <a:endParaRPr lang="en-IE" b="0" dirty="0"/>
          </a:p>
        </p:txBody>
      </p:sp>
      <p:pic>
        <p:nvPicPr>
          <p:cNvPr id="12" name="Picture 11">
            <a:extLst>
              <a:ext uri="{FF2B5EF4-FFF2-40B4-BE49-F238E27FC236}">
                <a16:creationId xmlns:a16="http://schemas.microsoft.com/office/drawing/2014/main" id="{B8563D60-A7F6-4C4A-5E8B-27BBC2A2BBDD}"/>
              </a:ext>
            </a:extLst>
          </p:cNvPr>
          <p:cNvPicPr>
            <a:picLocks noChangeAspect="1"/>
          </p:cNvPicPr>
          <p:nvPr/>
        </p:nvPicPr>
        <p:blipFill>
          <a:blip r:embed="rId2"/>
          <a:stretch>
            <a:fillRect/>
          </a:stretch>
        </p:blipFill>
        <p:spPr>
          <a:xfrm>
            <a:off x="391600" y="111977"/>
            <a:ext cx="3200399" cy="1977317"/>
          </a:xfrm>
          <a:prstGeom prst="rect">
            <a:avLst/>
          </a:prstGeom>
        </p:spPr>
      </p:pic>
      <p:sp>
        <p:nvSpPr>
          <p:cNvPr id="15" name="TextBox 14">
            <a:extLst>
              <a:ext uri="{FF2B5EF4-FFF2-40B4-BE49-F238E27FC236}">
                <a16:creationId xmlns:a16="http://schemas.microsoft.com/office/drawing/2014/main" id="{4E3B8D4D-4657-0218-0E34-0A9DF5B37C1B}"/>
              </a:ext>
            </a:extLst>
          </p:cNvPr>
          <p:cNvSpPr txBox="1"/>
          <p:nvPr/>
        </p:nvSpPr>
        <p:spPr>
          <a:xfrm>
            <a:off x="995539" y="5444151"/>
            <a:ext cx="3471686" cy="1200329"/>
          </a:xfrm>
          <a:prstGeom prst="rect">
            <a:avLst/>
          </a:prstGeom>
          <a:noFill/>
        </p:spPr>
        <p:txBody>
          <a:bodyPr wrap="square" rtlCol="0">
            <a:spAutoFit/>
          </a:bodyPr>
          <a:lstStyle/>
          <a:p>
            <a:r>
              <a:rPr lang="en-US" b="1" i="1" dirty="0">
                <a:solidFill>
                  <a:srgbClr val="494949"/>
                </a:solidFill>
                <a:latin typeface="Google Sans"/>
              </a:rPr>
              <a:t>Mælt er með lestri </a:t>
            </a:r>
            <a:endParaRPr lang="en-US" b="1" i="1" dirty="0">
              <a:solidFill>
                <a:srgbClr val="494949"/>
              </a:solidFill>
              <a:latin typeface="Google Sans"/>
              <a:hlinkClick r:id="rId3">
                <a:extLst>
                  <a:ext uri="{A12FA001-AC4F-418D-AE19-62706E023703}">
                    <ahyp:hlinkClr xmlns:ahyp="http://schemas.microsoft.com/office/drawing/2018/hyperlinkcolor" val="tx"/>
                  </a:ext>
                </a:extLst>
              </a:hlinkClick>
            </a:endParaRPr>
          </a:p>
          <a:p>
            <a:r>
              <a:rPr lang="en-IE" dirty="0">
                <a:solidFill>
                  <a:srgbClr val="00B0F0"/>
                </a:solidFill>
                <a:hlinkClick r:id="rId4">
                  <a:extLst>
                    <a:ext uri="{A12FA001-AC4F-418D-AE19-62706E023703}">
                      <ahyp:hlinkClr xmlns:ahyp="http://schemas.microsoft.com/office/drawing/2018/hyperlinkcolor" val="tx"/>
                    </a:ext>
                  </a:extLst>
                </a:hlinkClick>
              </a:rPr>
              <a:t>Ferðamála leiðarvísir: Hvernig á að innleiða umhverfisvænar nálganir í fyrirtækinu þínu.</a:t>
            </a:r>
            <a:endParaRPr lang="en-IE" dirty="0">
              <a:solidFill>
                <a:srgbClr val="00B0F0"/>
              </a:solidFill>
            </a:endParaRPr>
          </a:p>
        </p:txBody>
      </p:sp>
      <p:pic>
        <p:nvPicPr>
          <p:cNvPr id="16" name="Picture 15">
            <a:extLst>
              <a:ext uri="{FF2B5EF4-FFF2-40B4-BE49-F238E27FC236}">
                <a16:creationId xmlns:a16="http://schemas.microsoft.com/office/drawing/2014/main" id="{21168E59-0ED5-5E87-C8BB-0079ADC33AA5}"/>
              </a:ext>
            </a:extLst>
          </p:cNvPr>
          <p:cNvPicPr>
            <a:picLocks noChangeAspect="1"/>
          </p:cNvPicPr>
          <p:nvPr/>
        </p:nvPicPr>
        <p:blipFill>
          <a:blip r:embed="rId5"/>
          <a:stretch>
            <a:fillRect/>
          </a:stretch>
        </p:blipFill>
        <p:spPr>
          <a:xfrm>
            <a:off x="144950" y="5620959"/>
            <a:ext cx="850589" cy="846711"/>
          </a:xfrm>
          <a:prstGeom prst="rect">
            <a:avLst/>
          </a:prstGeom>
        </p:spPr>
      </p:pic>
      <p:sp>
        <p:nvSpPr>
          <p:cNvPr id="5" name="Text Placeholder 7">
            <a:extLst>
              <a:ext uri="{FF2B5EF4-FFF2-40B4-BE49-F238E27FC236}">
                <a16:creationId xmlns:a16="http://schemas.microsoft.com/office/drawing/2014/main" id="{9D754B17-FA76-1C71-BE25-A6A6CA779FEF}"/>
              </a:ext>
            </a:extLst>
          </p:cNvPr>
          <p:cNvSpPr>
            <a:spLocks noGrp="1"/>
          </p:cNvSpPr>
          <p:nvPr>
            <p:ph type="body" sz="quarter" idx="19"/>
          </p:nvPr>
        </p:nvSpPr>
        <p:spPr>
          <a:xfrm>
            <a:off x="-7329" y="2139214"/>
            <a:ext cx="4032321" cy="385564"/>
          </a:xfrm>
        </p:spPr>
        <p:txBody>
          <a:bodyPr/>
          <a:lstStyle/>
          <a:p>
            <a:pPr algn="ctr"/>
            <a:r>
              <a:rPr lang="en-IE" sz="3000" dirty="0"/>
              <a:t>Búðu til þann WOW-þátt!</a:t>
            </a:r>
          </a:p>
        </p:txBody>
      </p:sp>
    </p:spTree>
    <p:extLst>
      <p:ext uri="{BB962C8B-B14F-4D97-AF65-F5344CB8AC3E}">
        <p14:creationId xmlns:p14="http://schemas.microsoft.com/office/powerpoint/2010/main" val="33708442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2584AE-8846-B87C-8817-6225B9267C9A}"/>
            </a:ext>
          </a:extLst>
        </p:cNvPr>
        <p:cNvGrpSpPr/>
        <p:nvPr/>
      </p:nvGrpSpPr>
      <p:grpSpPr>
        <a:xfrm>
          <a:off x="0" y="0"/>
          <a:ext cx="0" cy="0"/>
          <a:chOff x="0" y="0"/>
          <a:chExt cx="0" cy="0"/>
        </a:xfrm>
      </p:grpSpPr>
      <p:sp>
        <p:nvSpPr>
          <p:cNvPr id="4" name="Picture Placeholder 3">
            <a:extLst>
              <a:ext uri="{FF2B5EF4-FFF2-40B4-BE49-F238E27FC236}">
                <a16:creationId xmlns:a16="http://schemas.microsoft.com/office/drawing/2014/main" id="{376EDC4B-569F-98CA-5DD5-3614CCE8F85C}"/>
              </a:ext>
            </a:extLst>
          </p:cNvPr>
          <p:cNvSpPr>
            <a:spLocks noGrp="1"/>
          </p:cNvSpPr>
          <p:nvPr>
            <p:ph type="pic" sz="quarter" idx="10"/>
          </p:nvPr>
        </p:nvSpPr>
        <p:spPr/>
        <p:txBody>
          <a:bodyPr/>
          <a:lstStyle/>
          <a:p>
            <a:endParaRPr lang="en-IE"/>
          </a:p>
        </p:txBody>
      </p:sp>
      <p:sp>
        <p:nvSpPr>
          <p:cNvPr id="6" name="Text Placeholder 5">
            <a:extLst>
              <a:ext uri="{FF2B5EF4-FFF2-40B4-BE49-F238E27FC236}">
                <a16:creationId xmlns:a16="http://schemas.microsoft.com/office/drawing/2014/main" id="{0BD0FB86-B289-B48F-1E54-55C44FBC542B}"/>
              </a:ext>
            </a:extLst>
          </p:cNvPr>
          <p:cNvSpPr>
            <a:spLocks noGrp="1"/>
          </p:cNvSpPr>
          <p:nvPr>
            <p:ph type="body" sz="quarter" idx="21"/>
          </p:nvPr>
        </p:nvSpPr>
        <p:spPr>
          <a:xfrm>
            <a:off x="4467225" y="267539"/>
            <a:ext cx="6696075" cy="3499183"/>
          </a:xfrm>
        </p:spPr>
        <p:txBody>
          <a:bodyPr/>
          <a:lstStyle/>
          <a:p>
            <a:r>
              <a:rPr lang="en-US" sz="2400" b="1" dirty="0"/>
              <a:t>Íhugaðu einnig árstíðabundna þætti: </a:t>
            </a:r>
            <a:r>
              <a:rPr lang="en-US" sz="2400" dirty="0"/>
              <a:t>bjóðaðu einstakar upplifanir allt árið um kring (t.d. að fylgjast með </a:t>
            </a:r>
            <a:r>
              <a:rPr lang="en-US" sz="2400" b="1" dirty="0"/>
              <a:t>norðurljósunum </a:t>
            </a:r>
            <a:r>
              <a:rPr lang="en-US" sz="2400" dirty="0"/>
              <a:t>úr heitum pottum á </a:t>
            </a:r>
            <a:r>
              <a:rPr lang="en-US" sz="2400" dirty="0">
                <a:solidFill>
                  <a:srgbClr val="E96751"/>
                </a:solidFill>
              </a:rPr>
              <a:t>Íslandi </a:t>
            </a:r>
            <a:r>
              <a:rPr lang="en-US" sz="2400" dirty="0"/>
              <a:t>eða uppskerutímabóndabæjarkvöldverði á </a:t>
            </a:r>
            <a:r>
              <a:rPr lang="en-US" sz="2400" dirty="0">
                <a:solidFill>
                  <a:srgbClr val="E96751"/>
                </a:solidFill>
              </a:rPr>
              <a:t>Ítalíu</a:t>
            </a:r>
            <a:r>
              <a:rPr lang="en-US" sz="2400" dirty="0"/>
              <a:t>) til að framlengja vertíðina þína og auka tekjur. </a:t>
            </a:r>
          </a:p>
          <a:p>
            <a:endParaRPr lang="en-US" dirty="0"/>
          </a:p>
        </p:txBody>
      </p:sp>
      <p:sp>
        <p:nvSpPr>
          <p:cNvPr id="8" name="Text Placeholder 7">
            <a:extLst>
              <a:ext uri="{FF2B5EF4-FFF2-40B4-BE49-F238E27FC236}">
                <a16:creationId xmlns:a16="http://schemas.microsoft.com/office/drawing/2014/main" id="{B5876281-0E5B-7287-3A4B-E04EA07D4523}"/>
              </a:ext>
            </a:extLst>
          </p:cNvPr>
          <p:cNvSpPr>
            <a:spLocks noGrp="1"/>
          </p:cNvSpPr>
          <p:nvPr>
            <p:ph type="body" sz="quarter" idx="66"/>
          </p:nvPr>
        </p:nvSpPr>
        <p:spPr/>
        <p:txBody>
          <a:bodyPr/>
          <a:lstStyle/>
          <a:p>
            <a:r>
              <a:rPr lang="en-IE" b="1" dirty="0" err="1"/>
              <a:t>Ljósmynd</a:t>
            </a:r>
            <a:r>
              <a:rPr lang="en-IE" b="1" dirty="0"/>
              <a:t>: </a:t>
            </a:r>
            <a:r>
              <a:rPr lang="en-IE" dirty="0"/>
              <a:t>Failte Ireland</a:t>
            </a:r>
          </a:p>
        </p:txBody>
      </p:sp>
      <p:sp>
        <p:nvSpPr>
          <p:cNvPr id="9" name="Text Placeholder 5">
            <a:extLst>
              <a:ext uri="{FF2B5EF4-FFF2-40B4-BE49-F238E27FC236}">
                <a16:creationId xmlns:a16="http://schemas.microsoft.com/office/drawing/2014/main" id="{5D0885BB-82E9-4C56-1708-AD68A6D603A2}"/>
              </a:ext>
            </a:extLst>
          </p:cNvPr>
          <p:cNvSpPr>
            <a:spLocks noGrp="1"/>
          </p:cNvSpPr>
          <p:nvPr>
            <p:ph type="body" sz="quarter" idx="18"/>
          </p:nvPr>
        </p:nvSpPr>
        <p:spPr>
          <a:xfrm>
            <a:off x="664593" y="3355476"/>
            <a:ext cx="2877175" cy="1049221"/>
          </a:xfrm>
        </p:spPr>
        <p:txBody>
          <a:bodyPr/>
          <a:lstStyle/>
          <a:p>
            <a:pPr algn="ctr"/>
            <a:r>
              <a:rPr lang="en-IE" b="0" dirty="0"/>
              <a:t>Hámarka náttúrulegar og menningarlegar styrkleika</a:t>
            </a:r>
          </a:p>
          <a:p>
            <a:pPr algn="ctr"/>
            <a:endParaRPr lang="en-IE" b="0" dirty="0"/>
          </a:p>
        </p:txBody>
      </p:sp>
      <p:pic>
        <p:nvPicPr>
          <p:cNvPr id="12" name="Picture 11">
            <a:extLst>
              <a:ext uri="{FF2B5EF4-FFF2-40B4-BE49-F238E27FC236}">
                <a16:creationId xmlns:a16="http://schemas.microsoft.com/office/drawing/2014/main" id="{524017F8-728B-6AD5-7C8D-F0D189773009}"/>
              </a:ext>
            </a:extLst>
          </p:cNvPr>
          <p:cNvPicPr>
            <a:picLocks noChangeAspect="1"/>
          </p:cNvPicPr>
          <p:nvPr/>
        </p:nvPicPr>
        <p:blipFill>
          <a:blip r:embed="rId2"/>
          <a:stretch>
            <a:fillRect/>
          </a:stretch>
        </p:blipFill>
        <p:spPr>
          <a:xfrm>
            <a:off x="391600" y="111977"/>
            <a:ext cx="3200399" cy="1977317"/>
          </a:xfrm>
          <a:prstGeom prst="rect">
            <a:avLst/>
          </a:prstGeom>
        </p:spPr>
      </p:pic>
      <p:sp>
        <p:nvSpPr>
          <p:cNvPr id="15" name="TextBox 14">
            <a:extLst>
              <a:ext uri="{FF2B5EF4-FFF2-40B4-BE49-F238E27FC236}">
                <a16:creationId xmlns:a16="http://schemas.microsoft.com/office/drawing/2014/main" id="{4D47BF2F-3B50-D3E4-575C-F52E1F9280FB}"/>
              </a:ext>
            </a:extLst>
          </p:cNvPr>
          <p:cNvSpPr txBox="1"/>
          <p:nvPr/>
        </p:nvSpPr>
        <p:spPr>
          <a:xfrm>
            <a:off x="995539" y="5444151"/>
            <a:ext cx="3471686" cy="1200329"/>
          </a:xfrm>
          <a:prstGeom prst="rect">
            <a:avLst/>
          </a:prstGeom>
          <a:noFill/>
        </p:spPr>
        <p:txBody>
          <a:bodyPr wrap="square" rtlCol="0">
            <a:spAutoFit/>
          </a:bodyPr>
          <a:lstStyle/>
          <a:p>
            <a:r>
              <a:rPr lang="en-US" b="1" i="1" dirty="0">
                <a:solidFill>
                  <a:srgbClr val="494949"/>
                </a:solidFill>
                <a:latin typeface="Google Sans"/>
              </a:rPr>
              <a:t>Mælt er með lestri </a:t>
            </a:r>
            <a:endParaRPr lang="en-US" b="1" i="1" dirty="0">
              <a:solidFill>
                <a:srgbClr val="494949"/>
              </a:solidFill>
              <a:latin typeface="Google Sans"/>
              <a:hlinkClick r:id="rId3">
                <a:extLst>
                  <a:ext uri="{A12FA001-AC4F-418D-AE19-62706E023703}">
                    <ahyp:hlinkClr xmlns:ahyp="http://schemas.microsoft.com/office/drawing/2018/hyperlinkcolor" val="tx"/>
                  </a:ext>
                </a:extLst>
              </a:hlinkClick>
            </a:endParaRPr>
          </a:p>
          <a:p>
            <a:r>
              <a:rPr lang="en-IE" dirty="0">
                <a:solidFill>
                  <a:srgbClr val="00B0F0"/>
                </a:solidFill>
                <a:hlinkClick r:id="rId4">
                  <a:extLst>
                    <a:ext uri="{A12FA001-AC4F-418D-AE19-62706E023703}">
                      <ahyp:hlinkClr xmlns:ahyp="http://schemas.microsoft.com/office/drawing/2018/hyperlinkcolor" val="tx"/>
                    </a:ext>
                  </a:extLst>
                </a:hlinkClick>
              </a:rPr>
              <a:t>Ferðamála leiðarvísir: Hvernig á að innleiða umhverfislega sjálfbærar nálganir í fyrirtækinu þínu.</a:t>
            </a:r>
            <a:endParaRPr lang="en-IE" dirty="0">
              <a:solidFill>
                <a:srgbClr val="00B0F0"/>
              </a:solidFill>
            </a:endParaRPr>
          </a:p>
        </p:txBody>
      </p:sp>
      <p:pic>
        <p:nvPicPr>
          <p:cNvPr id="16" name="Picture 15">
            <a:extLst>
              <a:ext uri="{FF2B5EF4-FFF2-40B4-BE49-F238E27FC236}">
                <a16:creationId xmlns:a16="http://schemas.microsoft.com/office/drawing/2014/main" id="{AD9DFADD-2983-B0ED-9FF1-C6968C7B87EC}"/>
              </a:ext>
            </a:extLst>
          </p:cNvPr>
          <p:cNvPicPr>
            <a:picLocks noChangeAspect="1"/>
          </p:cNvPicPr>
          <p:nvPr/>
        </p:nvPicPr>
        <p:blipFill>
          <a:blip r:embed="rId5"/>
          <a:stretch>
            <a:fillRect/>
          </a:stretch>
        </p:blipFill>
        <p:spPr>
          <a:xfrm>
            <a:off x="144950" y="5620959"/>
            <a:ext cx="850589" cy="846711"/>
          </a:xfrm>
          <a:prstGeom prst="rect">
            <a:avLst/>
          </a:prstGeom>
        </p:spPr>
      </p:pic>
      <p:sp>
        <p:nvSpPr>
          <p:cNvPr id="5" name="Text Placeholder 7">
            <a:extLst>
              <a:ext uri="{FF2B5EF4-FFF2-40B4-BE49-F238E27FC236}">
                <a16:creationId xmlns:a16="http://schemas.microsoft.com/office/drawing/2014/main" id="{A08CAF21-AE1A-D6B3-627B-B0E0163AABCF}"/>
              </a:ext>
            </a:extLst>
          </p:cNvPr>
          <p:cNvSpPr>
            <a:spLocks noGrp="1"/>
          </p:cNvSpPr>
          <p:nvPr>
            <p:ph type="body" sz="quarter" idx="19"/>
          </p:nvPr>
        </p:nvSpPr>
        <p:spPr>
          <a:xfrm>
            <a:off x="-7329" y="2139214"/>
            <a:ext cx="4032321" cy="385564"/>
          </a:xfrm>
        </p:spPr>
        <p:txBody>
          <a:bodyPr/>
          <a:lstStyle/>
          <a:p>
            <a:pPr algn="ctr"/>
            <a:r>
              <a:rPr lang="en-IE" sz="3000" dirty="0"/>
              <a:t>Búðu til WOW-áhrifin!</a:t>
            </a:r>
          </a:p>
        </p:txBody>
      </p:sp>
    </p:spTree>
    <p:extLst>
      <p:ext uri="{BB962C8B-B14F-4D97-AF65-F5344CB8AC3E}">
        <p14:creationId xmlns:p14="http://schemas.microsoft.com/office/powerpoint/2010/main" val="11648486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0E96FE9-B6E8-3C5C-1ABE-90DEFF79B07C}"/>
              </a:ext>
            </a:extLst>
          </p:cNvPr>
          <p:cNvSpPr>
            <a:spLocks noGrp="1"/>
          </p:cNvSpPr>
          <p:nvPr>
            <p:ph type="body" sz="quarter" idx="21"/>
          </p:nvPr>
        </p:nvSpPr>
        <p:spPr>
          <a:xfrm>
            <a:off x="4267200" y="196156"/>
            <a:ext cx="7354555" cy="3499183"/>
          </a:xfrm>
        </p:spPr>
        <p:txBody>
          <a:bodyPr/>
          <a:lstStyle/>
          <a:p>
            <a:pPr>
              <a:spcAft>
                <a:spcPts val="1200"/>
              </a:spcAft>
            </a:pPr>
            <a:r>
              <a:rPr lang="en-IE" sz="2800" b="1" dirty="0">
                <a:solidFill>
                  <a:srgbClr val="E96751"/>
                </a:solidFill>
              </a:rPr>
              <a:t>Wow-þáttur 1 </a:t>
            </a:r>
            <a:r>
              <a:rPr lang="en-IE" sz="2800" b="1" dirty="0">
                <a:solidFill>
                  <a:srgbClr val="3B7F81"/>
                </a:solidFill>
              </a:rPr>
              <a:t>– Að fara grænt er stórbreyting.</a:t>
            </a:r>
          </a:p>
          <a:p>
            <a:pPr>
              <a:spcAft>
                <a:spcPts val="1200"/>
              </a:spcAft>
            </a:pPr>
            <a:r>
              <a:rPr lang="en-US" sz="2400" dirty="0"/>
              <a:t>Neytendur beina sífellt meiri athygli að því hvernig vörumerki og fyrirtæki haga sér hvað varðar sjálfbærni. </a:t>
            </a:r>
            <a:r>
              <a:rPr lang="en-IE" sz="2400" dirty="0"/>
              <a:t>Verndaðu áfangastaðinn þinn og nærumhverfið. </a:t>
            </a:r>
          </a:p>
          <a:p>
            <a:pPr>
              <a:spcAft>
                <a:spcPts val="1200"/>
              </a:spcAft>
            </a:pPr>
            <a:r>
              <a:rPr lang="en-US" sz="2400" b="1" dirty="0">
                <a:solidFill>
                  <a:srgbClr val="E96751"/>
                </a:solidFill>
              </a:rPr>
              <a:t>58% </a:t>
            </a:r>
            <a:r>
              <a:rPr lang="en-US" sz="2400" dirty="0">
                <a:solidFill>
                  <a:srgbClr val="E96751"/>
                </a:solidFill>
              </a:rPr>
              <a:t>gesta í nýlegri könnun Canopy and Stars-stofu sögðust telja mikilvægt að kaupa vörur frá siðferðilegu vörumerki </a:t>
            </a:r>
          </a:p>
          <a:p>
            <a:pPr marL="342900" indent="-342900">
              <a:buFont typeface="Wingdings" panose="05000000000000000000" pitchFamily="2" charset="2"/>
              <a:buChar char="v"/>
            </a:pPr>
            <a:r>
              <a:rPr lang="en-IE" sz="2400" b="1" dirty="0"/>
              <a:t>Byggðu í samhljómi við náttúruna </a:t>
            </a:r>
            <a:r>
              <a:rPr lang="en-IE" sz="2400" dirty="0"/>
              <a:t>og landslagið til sjónræns áhrifs.</a:t>
            </a:r>
          </a:p>
          <a:p>
            <a:pPr marL="342900" indent="-342900">
              <a:buFont typeface="Wingdings" panose="05000000000000000000" pitchFamily="2" charset="2"/>
              <a:buChar char="v"/>
            </a:pPr>
            <a:endParaRPr lang="en-IE" sz="2400" dirty="0"/>
          </a:p>
          <a:p>
            <a:pPr marL="342900" indent="-342900">
              <a:buFont typeface="Wingdings" panose="05000000000000000000" pitchFamily="2" charset="2"/>
              <a:buChar char="v"/>
            </a:pPr>
            <a:r>
              <a:rPr lang="en-IE" sz="2400" dirty="0"/>
              <a:t>Notaðu </a:t>
            </a:r>
            <a:r>
              <a:rPr lang="en-IE" sz="2400" b="1" dirty="0"/>
              <a:t>staðbundið efni </a:t>
            </a:r>
            <a:r>
              <a:rPr lang="en-IE" sz="2400" dirty="0"/>
              <a:t>(innlent timbur, sauðalit og staðbundna handverksvöru)</a:t>
            </a:r>
          </a:p>
          <a:p>
            <a:pPr marL="342900" indent="-342900">
              <a:buFont typeface="Wingdings" panose="05000000000000000000" pitchFamily="2" charset="2"/>
              <a:buChar char="v"/>
            </a:pPr>
            <a:endParaRPr lang="en-IE" sz="2400" dirty="0"/>
          </a:p>
          <a:p>
            <a:pPr marL="342900" indent="-342900">
              <a:buFont typeface="Wingdings" panose="05000000000000000000" pitchFamily="2" charset="2"/>
              <a:buChar char="v"/>
            </a:pPr>
            <a:r>
              <a:rPr lang="en-IE" sz="2400" dirty="0"/>
              <a:t>Notaðu </a:t>
            </a:r>
            <a:r>
              <a:rPr lang="en-IE" sz="2400" b="1" dirty="0"/>
              <a:t>kolefnislágar byggingarefni, </a:t>
            </a:r>
            <a:r>
              <a:rPr lang="en-IE" sz="2400" dirty="0"/>
              <a:t>t.d. minnkaðu notkun stáls og steypu.</a:t>
            </a:r>
          </a:p>
          <a:p>
            <a:pPr>
              <a:spcAft>
                <a:spcPts val="1200"/>
              </a:spcAft>
            </a:pPr>
            <a:endParaRPr lang="en-IE" i="1" dirty="0">
              <a:solidFill>
                <a:srgbClr val="E96751"/>
              </a:solidFill>
            </a:endParaRPr>
          </a:p>
        </p:txBody>
      </p:sp>
      <p:sp>
        <p:nvSpPr>
          <p:cNvPr id="8" name="Text Placeholder 7">
            <a:extLst>
              <a:ext uri="{FF2B5EF4-FFF2-40B4-BE49-F238E27FC236}">
                <a16:creationId xmlns:a16="http://schemas.microsoft.com/office/drawing/2014/main" id="{6CB2D3BE-AA95-1E52-52B0-C6FDF0BE6688}"/>
              </a:ext>
            </a:extLst>
          </p:cNvPr>
          <p:cNvSpPr>
            <a:spLocks noGrp="1"/>
          </p:cNvSpPr>
          <p:nvPr>
            <p:ph type="body" sz="quarter" idx="66"/>
          </p:nvPr>
        </p:nvSpPr>
        <p:spPr/>
        <p:txBody>
          <a:bodyPr/>
          <a:lstStyle/>
          <a:p>
            <a:r>
              <a:rPr lang="en-IE" sz="1400" dirty="0"/>
              <a:t>Byggðu í sátt við náttúruna</a:t>
            </a:r>
          </a:p>
        </p:txBody>
      </p:sp>
      <p:sp>
        <p:nvSpPr>
          <p:cNvPr id="10" name="Text Placeholder 5">
            <a:extLst>
              <a:ext uri="{FF2B5EF4-FFF2-40B4-BE49-F238E27FC236}">
                <a16:creationId xmlns:a16="http://schemas.microsoft.com/office/drawing/2014/main" id="{730D42D4-0250-35F5-9F43-87871762FDD2}"/>
              </a:ext>
            </a:extLst>
          </p:cNvPr>
          <p:cNvSpPr>
            <a:spLocks noGrp="1"/>
          </p:cNvSpPr>
          <p:nvPr>
            <p:ph type="body" sz="quarter" idx="18"/>
          </p:nvPr>
        </p:nvSpPr>
        <p:spPr>
          <a:xfrm>
            <a:off x="570245" y="3284002"/>
            <a:ext cx="2877175" cy="1049221"/>
          </a:xfrm>
        </p:spPr>
        <p:txBody>
          <a:bodyPr/>
          <a:lstStyle/>
          <a:p>
            <a:pPr algn="ctr"/>
            <a:r>
              <a:rPr lang="en-IE" b="0" dirty="0"/>
              <a:t>Þróaðu og kynntu siðferðilegan vörumerki</a:t>
            </a:r>
          </a:p>
          <a:p>
            <a:pPr algn="ctr"/>
            <a:endParaRPr lang="en-IE" dirty="0"/>
          </a:p>
        </p:txBody>
      </p:sp>
      <p:pic>
        <p:nvPicPr>
          <p:cNvPr id="13" name="Picture 12">
            <a:extLst>
              <a:ext uri="{FF2B5EF4-FFF2-40B4-BE49-F238E27FC236}">
                <a16:creationId xmlns:a16="http://schemas.microsoft.com/office/drawing/2014/main" id="{4E057E46-A6CD-A31B-810A-9BD166EDC1F8}"/>
              </a:ext>
            </a:extLst>
          </p:cNvPr>
          <p:cNvPicPr>
            <a:picLocks noChangeAspect="1"/>
          </p:cNvPicPr>
          <p:nvPr/>
        </p:nvPicPr>
        <p:blipFill>
          <a:blip r:embed="rId2"/>
          <a:srcRect t="3497" r="1350" b="3579"/>
          <a:stretch>
            <a:fillRect/>
          </a:stretch>
        </p:blipFill>
        <p:spPr>
          <a:xfrm>
            <a:off x="368597" y="0"/>
            <a:ext cx="3200399" cy="2052401"/>
          </a:xfrm>
          <a:prstGeom prst="rect">
            <a:avLst/>
          </a:prstGeom>
        </p:spPr>
      </p:pic>
      <p:sp>
        <p:nvSpPr>
          <p:cNvPr id="4" name="Text Placeholder 7">
            <a:extLst>
              <a:ext uri="{FF2B5EF4-FFF2-40B4-BE49-F238E27FC236}">
                <a16:creationId xmlns:a16="http://schemas.microsoft.com/office/drawing/2014/main" id="{38D52520-537F-88E1-526A-A3CF8C38E85D}"/>
              </a:ext>
            </a:extLst>
          </p:cNvPr>
          <p:cNvSpPr>
            <a:spLocks noGrp="1"/>
          </p:cNvSpPr>
          <p:nvPr>
            <p:ph type="body" sz="quarter" idx="19"/>
          </p:nvPr>
        </p:nvSpPr>
        <p:spPr>
          <a:xfrm>
            <a:off x="-10867" y="2215414"/>
            <a:ext cx="4032321" cy="385564"/>
          </a:xfrm>
        </p:spPr>
        <p:txBody>
          <a:bodyPr/>
          <a:lstStyle/>
          <a:p>
            <a:pPr algn="ctr"/>
            <a:r>
              <a:rPr lang="en-IE" sz="3000" dirty="0"/>
              <a:t>Búðu til þann WOW-þátt!</a:t>
            </a:r>
          </a:p>
        </p:txBody>
      </p:sp>
      <p:sp>
        <p:nvSpPr>
          <p:cNvPr id="2" name="TextBox 1">
            <a:extLst>
              <a:ext uri="{FF2B5EF4-FFF2-40B4-BE49-F238E27FC236}">
                <a16:creationId xmlns:a16="http://schemas.microsoft.com/office/drawing/2014/main" id="{1EDC286F-D279-A95E-2FB1-83CA429DF82C}"/>
              </a:ext>
            </a:extLst>
          </p:cNvPr>
          <p:cNvSpPr txBox="1"/>
          <p:nvPr/>
        </p:nvSpPr>
        <p:spPr>
          <a:xfrm>
            <a:off x="1019175" y="5512621"/>
            <a:ext cx="3227720" cy="1200329"/>
          </a:xfrm>
          <a:prstGeom prst="rect">
            <a:avLst/>
          </a:prstGeom>
          <a:noFill/>
        </p:spPr>
        <p:txBody>
          <a:bodyPr wrap="square" rtlCol="0">
            <a:spAutoFit/>
          </a:bodyPr>
          <a:lstStyle/>
          <a:p>
            <a:r>
              <a:rPr lang="en-US" b="1" i="1" dirty="0">
                <a:solidFill>
                  <a:srgbClr val="494949"/>
                </a:solidFill>
                <a:latin typeface="Google Sans"/>
              </a:rPr>
              <a:t>Mælt er með lestri </a:t>
            </a:r>
            <a:endParaRPr lang="en-US" b="1" i="1" dirty="0">
              <a:solidFill>
                <a:srgbClr val="494949"/>
              </a:solidFill>
              <a:latin typeface="Google Sans"/>
              <a:hlinkClick r:id="rId3">
                <a:extLst>
                  <a:ext uri="{A12FA001-AC4F-418D-AE19-62706E023703}">
                    <ahyp:hlinkClr xmlns:ahyp="http://schemas.microsoft.com/office/drawing/2018/hyperlinkcolor" val="tx"/>
                  </a:ext>
                </a:extLst>
              </a:hlinkClick>
            </a:endParaRPr>
          </a:p>
          <a:p>
            <a:r>
              <a:rPr lang="en-IE" dirty="0">
                <a:solidFill>
                  <a:srgbClr val="00B0F0"/>
                </a:solidFill>
                <a:hlinkClick r:id="rId4">
                  <a:extLst>
                    <a:ext uri="{A12FA001-AC4F-418D-AE19-62706E023703}">
                      <ahyp:hlinkClr xmlns:ahyp="http://schemas.microsoft.com/office/drawing/2018/hyperlinkcolor" val="tx"/>
                    </a:ext>
                  </a:extLst>
                </a:hlinkClick>
              </a:rPr>
              <a:t>Ferðamálahandbók: Að tryggja að fyrirtækið þitt sé aðgengilegt og umburðarlynt. </a:t>
            </a:r>
            <a:endParaRPr lang="en-IE" dirty="0">
              <a:solidFill>
                <a:srgbClr val="00B0F0"/>
              </a:solidFill>
            </a:endParaRPr>
          </a:p>
        </p:txBody>
      </p:sp>
      <p:pic>
        <p:nvPicPr>
          <p:cNvPr id="12" name="Picture 11">
            <a:extLst>
              <a:ext uri="{FF2B5EF4-FFF2-40B4-BE49-F238E27FC236}">
                <a16:creationId xmlns:a16="http://schemas.microsoft.com/office/drawing/2014/main" id="{2C42C7D8-8E26-E9C5-C9C5-89F3F8B6B624}"/>
              </a:ext>
            </a:extLst>
          </p:cNvPr>
          <p:cNvPicPr>
            <a:picLocks noChangeAspect="1"/>
          </p:cNvPicPr>
          <p:nvPr/>
        </p:nvPicPr>
        <p:blipFill>
          <a:blip r:embed="rId5"/>
          <a:stretch>
            <a:fillRect/>
          </a:stretch>
        </p:blipFill>
        <p:spPr>
          <a:xfrm>
            <a:off x="144950" y="5620959"/>
            <a:ext cx="850589" cy="846711"/>
          </a:xfrm>
          <a:prstGeom prst="rect">
            <a:avLst/>
          </a:prstGeom>
        </p:spPr>
      </p:pic>
    </p:spTree>
    <p:extLst>
      <p:ext uri="{BB962C8B-B14F-4D97-AF65-F5344CB8AC3E}">
        <p14:creationId xmlns:p14="http://schemas.microsoft.com/office/powerpoint/2010/main" val="17890914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DA62A0-6BDC-3713-FDAF-122622C95251}"/>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BFEEDA50-0A16-7314-C0CF-AC5BFAE471C3}"/>
              </a:ext>
            </a:extLst>
          </p:cNvPr>
          <p:cNvSpPr>
            <a:spLocks noGrp="1"/>
          </p:cNvSpPr>
          <p:nvPr>
            <p:ph type="body" sz="quarter" idx="21"/>
          </p:nvPr>
        </p:nvSpPr>
        <p:spPr>
          <a:xfrm>
            <a:off x="4267200" y="196156"/>
            <a:ext cx="7354555" cy="3499183"/>
          </a:xfrm>
        </p:spPr>
        <p:txBody>
          <a:bodyPr/>
          <a:lstStyle/>
          <a:p>
            <a:pPr>
              <a:spcAft>
                <a:spcPts val="1200"/>
              </a:spcAft>
            </a:pPr>
            <a:r>
              <a:rPr lang="en-IE" sz="2800" b="1" dirty="0">
                <a:solidFill>
                  <a:srgbClr val="E96751"/>
                </a:solidFill>
              </a:rPr>
              <a:t>Wow-þáttur 1 </a:t>
            </a:r>
            <a:r>
              <a:rPr lang="en-IE" sz="2800" b="1" dirty="0">
                <a:solidFill>
                  <a:srgbClr val="3B7F81"/>
                </a:solidFill>
              </a:rPr>
              <a:t>– Að fara grænt er stór breyting.</a:t>
            </a:r>
          </a:p>
          <a:p>
            <a:pPr marL="342900" indent="-342900">
              <a:buFont typeface="Wingdings" panose="05000000000000000000" pitchFamily="2" charset="2"/>
              <a:buChar char="v"/>
            </a:pPr>
            <a:r>
              <a:rPr lang="en-IE" sz="2400" dirty="0"/>
              <a:t>Hanna </a:t>
            </a:r>
            <a:r>
              <a:rPr lang="en-IE" sz="2400" b="1" dirty="0"/>
              <a:t>rými sem gagnast náttúrunni</a:t>
            </a:r>
            <a:r>
              <a:rPr lang="en-IE" sz="2400" dirty="0"/>
              <a:t>, búsvæðum og villtum dýrum og vinna með landslaginu. Notaðu færanlega undirstöðu og íhugaðu </a:t>
            </a:r>
            <a:r>
              <a:rPr lang="en-IE" sz="2400" dirty="0">
                <a:solidFill>
                  <a:srgbClr val="E96751"/>
                </a:solidFill>
                <a:hlinkClick r:id="rId2">
                  <a:extLst>
                    <a:ext uri="{A12FA001-AC4F-418D-AE19-62706E023703}">
                      <ahyp:hlinkClr xmlns:ahyp="http://schemas.microsoft.com/office/drawing/2018/hyperlinkcolor" val="tx"/>
                    </a:ext>
                  </a:extLst>
                </a:hlinkClick>
              </a:rPr>
              <a:t>nettótap í líffræðilegri fjölbreytni (BNG).</a:t>
            </a:r>
            <a:endParaRPr lang="en-IE" sz="2400" dirty="0">
              <a:solidFill>
                <a:srgbClr val="E96751"/>
              </a:solidFill>
            </a:endParaRPr>
          </a:p>
          <a:p>
            <a:pPr marL="342900" indent="-342900">
              <a:buFont typeface="Wingdings" panose="05000000000000000000" pitchFamily="2" charset="2"/>
              <a:buChar char="v"/>
            </a:pPr>
            <a:endParaRPr lang="en-IE" sz="2400" dirty="0">
              <a:solidFill>
                <a:srgbClr val="E96751"/>
              </a:solidFill>
            </a:endParaRPr>
          </a:p>
          <a:p>
            <a:pPr marL="342900" indent="-342900">
              <a:buFont typeface="Wingdings" panose="05000000000000000000" pitchFamily="2" charset="2"/>
              <a:buChar char="v"/>
            </a:pPr>
            <a:r>
              <a:rPr lang="en-US" sz="2400" dirty="0"/>
              <a:t> </a:t>
            </a:r>
            <a:r>
              <a:rPr lang="en-US" sz="2400" b="1" dirty="0"/>
              <a:t>Aukið einstaka sérkenni svæðisins </a:t>
            </a:r>
            <a:r>
              <a:rPr lang="en-US" sz="2400" dirty="0"/>
              <a:t>með því að vinna með núverandi einkenni og láta landslagið innblása val ykkar</a:t>
            </a:r>
            <a:r>
              <a:rPr lang="en-IE" sz="2400" dirty="0"/>
              <a:t>.</a:t>
            </a:r>
          </a:p>
          <a:p>
            <a:pPr marL="342900" indent="-342900">
              <a:buFont typeface="Wingdings" panose="05000000000000000000" pitchFamily="2" charset="2"/>
              <a:buChar char="v"/>
            </a:pPr>
            <a:endParaRPr lang="en-IE" sz="2400" dirty="0"/>
          </a:p>
          <a:p>
            <a:r>
              <a:rPr lang="en-US" sz="2400" b="1" dirty="0">
                <a:solidFill>
                  <a:srgbClr val="E96751"/>
                </a:solidFill>
              </a:rPr>
              <a:t>Meirihluti tegunda á Írlandi </a:t>
            </a:r>
            <a:r>
              <a:rPr lang="en-US" sz="2400" dirty="0">
                <a:solidFill>
                  <a:srgbClr val="E96751"/>
                </a:solidFill>
              </a:rPr>
              <a:t>er í hnignun og</a:t>
            </a:r>
            <a:r>
              <a:rPr lang="en-US" sz="2400" b="1" dirty="0">
                <a:solidFill>
                  <a:srgbClr val="E96751"/>
                </a:solidFill>
              </a:rPr>
              <a:t> 48% þeirra </a:t>
            </a:r>
            <a:r>
              <a:rPr lang="en-US" sz="2400" dirty="0">
                <a:solidFill>
                  <a:srgbClr val="E96751"/>
                </a:solidFill>
              </a:rPr>
              <a:t>eru í útrýmingarhættu.</a:t>
            </a:r>
          </a:p>
          <a:p>
            <a:pPr marL="342900" indent="-342900">
              <a:buFont typeface="Wingdings" panose="05000000000000000000" pitchFamily="2" charset="2"/>
              <a:buChar char="v"/>
            </a:pPr>
            <a:endParaRPr lang="en-IE" sz="2100" dirty="0"/>
          </a:p>
          <a:p>
            <a:pPr>
              <a:spcAft>
                <a:spcPts val="1200"/>
              </a:spcAft>
            </a:pPr>
            <a:endParaRPr lang="en-IE" i="1" dirty="0">
              <a:solidFill>
                <a:srgbClr val="E96751"/>
              </a:solidFill>
            </a:endParaRPr>
          </a:p>
        </p:txBody>
      </p:sp>
      <p:sp>
        <p:nvSpPr>
          <p:cNvPr id="8" name="Text Placeholder 7">
            <a:extLst>
              <a:ext uri="{FF2B5EF4-FFF2-40B4-BE49-F238E27FC236}">
                <a16:creationId xmlns:a16="http://schemas.microsoft.com/office/drawing/2014/main" id="{097DF7F6-F5A0-7F49-4152-79823037A7A2}"/>
              </a:ext>
            </a:extLst>
          </p:cNvPr>
          <p:cNvSpPr>
            <a:spLocks noGrp="1"/>
          </p:cNvSpPr>
          <p:nvPr>
            <p:ph type="body" sz="quarter" idx="66"/>
          </p:nvPr>
        </p:nvSpPr>
        <p:spPr/>
        <p:txBody>
          <a:bodyPr/>
          <a:lstStyle/>
          <a:p>
            <a:r>
              <a:rPr lang="en-IE" sz="1400" dirty="0"/>
              <a:t>Byggðu í sátt við náttúruna</a:t>
            </a:r>
          </a:p>
        </p:txBody>
      </p:sp>
      <p:sp>
        <p:nvSpPr>
          <p:cNvPr id="10" name="Text Placeholder 5">
            <a:extLst>
              <a:ext uri="{FF2B5EF4-FFF2-40B4-BE49-F238E27FC236}">
                <a16:creationId xmlns:a16="http://schemas.microsoft.com/office/drawing/2014/main" id="{A86FEB05-3149-B8C5-0FC5-4ABE6987F131}"/>
              </a:ext>
            </a:extLst>
          </p:cNvPr>
          <p:cNvSpPr>
            <a:spLocks noGrp="1"/>
          </p:cNvSpPr>
          <p:nvPr>
            <p:ph type="body" sz="quarter" idx="18"/>
          </p:nvPr>
        </p:nvSpPr>
        <p:spPr>
          <a:xfrm>
            <a:off x="570245" y="3284002"/>
            <a:ext cx="2877175" cy="1049221"/>
          </a:xfrm>
        </p:spPr>
        <p:txBody>
          <a:bodyPr/>
          <a:lstStyle/>
          <a:p>
            <a:pPr algn="ctr"/>
            <a:r>
              <a:rPr lang="en-IE" b="0" dirty="0"/>
              <a:t>Þróaðu og kynntu siðferðilegan vörumerki</a:t>
            </a:r>
          </a:p>
          <a:p>
            <a:pPr algn="ctr"/>
            <a:endParaRPr lang="en-IE" dirty="0"/>
          </a:p>
        </p:txBody>
      </p:sp>
      <p:pic>
        <p:nvPicPr>
          <p:cNvPr id="13" name="Picture 12">
            <a:extLst>
              <a:ext uri="{FF2B5EF4-FFF2-40B4-BE49-F238E27FC236}">
                <a16:creationId xmlns:a16="http://schemas.microsoft.com/office/drawing/2014/main" id="{575C1D2B-9156-C62B-30B3-6F78CA87B1CC}"/>
              </a:ext>
            </a:extLst>
          </p:cNvPr>
          <p:cNvPicPr>
            <a:picLocks noChangeAspect="1"/>
          </p:cNvPicPr>
          <p:nvPr/>
        </p:nvPicPr>
        <p:blipFill>
          <a:blip r:embed="rId3"/>
          <a:srcRect t="3497" r="1350" b="3579"/>
          <a:stretch>
            <a:fillRect/>
          </a:stretch>
        </p:blipFill>
        <p:spPr>
          <a:xfrm>
            <a:off x="368597" y="0"/>
            <a:ext cx="3200399" cy="2052401"/>
          </a:xfrm>
          <a:prstGeom prst="rect">
            <a:avLst/>
          </a:prstGeom>
        </p:spPr>
      </p:pic>
      <p:sp>
        <p:nvSpPr>
          <p:cNvPr id="4" name="Text Placeholder 7">
            <a:extLst>
              <a:ext uri="{FF2B5EF4-FFF2-40B4-BE49-F238E27FC236}">
                <a16:creationId xmlns:a16="http://schemas.microsoft.com/office/drawing/2014/main" id="{87EAF4E6-B952-13F2-B8B7-38E17A227C4E}"/>
              </a:ext>
            </a:extLst>
          </p:cNvPr>
          <p:cNvSpPr>
            <a:spLocks noGrp="1"/>
          </p:cNvSpPr>
          <p:nvPr>
            <p:ph type="body" sz="quarter" idx="19"/>
          </p:nvPr>
        </p:nvSpPr>
        <p:spPr>
          <a:xfrm>
            <a:off x="-10867" y="2215414"/>
            <a:ext cx="4032321" cy="385564"/>
          </a:xfrm>
        </p:spPr>
        <p:txBody>
          <a:bodyPr/>
          <a:lstStyle/>
          <a:p>
            <a:pPr algn="ctr"/>
            <a:r>
              <a:rPr lang="en-IE" sz="3000" dirty="0"/>
              <a:t>Búðu til WOW-áhrifin!</a:t>
            </a:r>
          </a:p>
        </p:txBody>
      </p:sp>
      <p:sp>
        <p:nvSpPr>
          <p:cNvPr id="2" name="TextBox 1">
            <a:extLst>
              <a:ext uri="{FF2B5EF4-FFF2-40B4-BE49-F238E27FC236}">
                <a16:creationId xmlns:a16="http://schemas.microsoft.com/office/drawing/2014/main" id="{C23D01B3-E3F1-460C-8BA9-96FDB3BC8A38}"/>
              </a:ext>
            </a:extLst>
          </p:cNvPr>
          <p:cNvSpPr txBox="1"/>
          <p:nvPr/>
        </p:nvSpPr>
        <p:spPr>
          <a:xfrm>
            <a:off x="1019175" y="5512621"/>
            <a:ext cx="3227720" cy="1200329"/>
          </a:xfrm>
          <a:prstGeom prst="rect">
            <a:avLst/>
          </a:prstGeom>
          <a:noFill/>
        </p:spPr>
        <p:txBody>
          <a:bodyPr wrap="square" rtlCol="0">
            <a:spAutoFit/>
          </a:bodyPr>
          <a:lstStyle/>
          <a:p>
            <a:r>
              <a:rPr lang="en-US" b="1" i="1" dirty="0">
                <a:solidFill>
                  <a:srgbClr val="494949"/>
                </a:solidFill>
                <a:latin typeface="Google Sans"/>
              </a:rPr>
              <a:t>Mælt er með lestri </a:t>
            </a:r>
            <a:endParaRPr lang="en-US" b="1" i="1" dirty="0">
              <a:solidFill>
                <a:srgbClr val="494949"/>
              </a:solidFill>
              <a:latin typeface="Google Sans"/>
              <a:hlinkClick r:id="rId4">
                <a:extLst>
                  <a:ext uri="{A12FA001-AC4F-418D-AE19-62706E023703}">
                    <ahyp:hlinkClr xmlns:ahyp="http://schemas.microsoft.com/office/drawing/2018/hyperlinkcolor" val="tx"/>
                  </a:ext>
                </a:extLst>
              </a:hlinkClick>
            </a:endParaRPr>
          </a:p>
          <a:p>
            <a:r>
              <a:rPr lang="en-IE" dirty="0">
                <a:solidFill>
                  <a:srgbClr val="00B0F0"/>
                </a:solidFill>
                <a:hlinkClick r:id="rId5">
                  <a:extLst>
                    <a:ext uri="{A12FA001-AC4F-418D-AE19-62706E023703}">
                      <ahyp:hlinkClr xmlns:ahyp="http://schemas.microsoft.com/office/drawing/2018/hyperlinkcolor" val="tx"/>
                    </a:ext>
                  </a:extLst>
                </a:hlinkClick>
              </a:rPr>
              <a:t>Ferðamálahandbók: Gakktu úr skugga um að fyrirtækið þitt sé aðgengilegt og umburðarlynt. </a:t>
            </a:r>
            <a:endParaRPr lang="en-IE" dirty="0">
              <a:solidFill>
                <a:srgbClr val="00B0F0"/>
              </a:solidFill>
            </a:endParaRPr>
          </a:p>
        </p:txBody>
      </p:sp>
      <p:pic>
        <p:nvPicPr>
          <p:cNvPr id="12" name="Picture 11">
            <a:extLst>
              <a:ext uri="{FF2B5EF4-FFF2-40B4-BE49-F238E27FC236}">
                <a16:creationId xmlns:a16="http://schemas.microsoft.com/office/drawing/2014/main" id="{7AAF77AE-429E-49DC-6FE0-010E96584644}"/>
              </a:ext>
            </a:extLst>
          </p:cNvPr>
          <p:cNvPicPr>
            <a:picLocks noChangeAspect="1"/>
          </p:cNvPicPr>
          <p:nvPr/>
        </p:nvPicPr>
        <p:blipFill>
          <a:blip r:embed="rId6"/>
          <a:stretch>
            <a:fillRect/>
          </a:stretch>
        </p:blipFill>
        <p:spPr>
          <a:xfrm>
            <a:off x="144950" y="5620959"/>
            <a:ext cx="850589" cy="846711"/>
          </a:xfrm>
          <a:prstGeom prst="rect">
            <a:avLst/>
          </a:prstGeom>
        </p:spPr>
      </p:pic>
    </p:spTree>
    <p:extLst>
      <p:ext uri="{BB962C8B-B14F-4D97-AF65-F5344CB8AC3E}">
        <p14:creationId xmlns:p14="http://schemas.microsoft.com/office/powerpoint/2010/main" val="23767553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FFF2B1-6DEF-4638-FE3F-04205C699715}"/>
            </a:ext>
          </a:extLst>
        </p:cNvPr>
        <p:cNvGrpSpPr/>
        <p:nvPr/>
      </p:nvGrpSpPr>
      <p:grpSpPr>
        <a:xfrm>
          <a:off x="0" y="0"/>
          <a:ext cx="0" cy="0"/>
          <a:chOff x="0" y="0"/>
          <a:chExt cx="0" cy="0"/>
        </a:xfrm>
      </p:grpSpPr>
      <p:pic>
        <p:nvPicPr>
          <p:cNvPr id="15" name="Picture Placeholder 14" descr="A house with a pool surrounded by trees&#10;&#10;AI-generated content may be incorrect.">
            <a:extLst>
              <a:ext uri="{FF2B5EF4-FFF2-40B4-BE49-F238E27FC236}">
                <a16:creationId xmlns:a16="http://schemas.microsoft.com/office/drawing/2014/main" id="{B6DA88BF-AA7C-ADBA-AA86-22F4CDF4F4DA}"/>
              </a:ext>
            </a:extLst>
          </p:cNvPr>
          <p:cNvPicPr>
            <a:picLocks noGrp="1" noChangeAspect="1"/>
          </p:cNvPicPr>
          <p:nvPr>
            <p:ph type="pic" sz="quarter" idx="10"/>
          </p:nvPr>
        </p:nvPicPr>
        <p:blipFill>
          <a:blip r:embed="rId2"/>
          <a:srcRect t="6903" b="6903"/>
          <a:stretch>
            <a:fillRect/>
          </a:stretch>
        </p:blipFill>
        <p:spPr/>
      </p:pic>
      <p:sp>
        <p:nvSpPr>
          <p:cNvPr id="6" name="Text Placeholder 5">
            <a:extLst>
              <a:ext uri="{FF2B5EF4-FFF2-40B4-BE49-F238E27FC236}">
                <a16:creationId xmlns:a16="http://schemas.microsoft.com/office/drawing/2014/main" id="{66489E94-D20B-28E5-D693-565254197E5D}"/>
              </a:ext>
            </a:extLst>
          </p:cNvPr>
          <p:cNvSpPr>
            <a:spLocks noGrp="1"/>
          </p:cNvSpPr>
          <p:nvPr>
            <p:ph type="body" sz="quarter" idx="21"/>
          </p:nvPr>
        </p:nvSpPr>
        <p:spPr>
          <a:xfrm>
            <a:off x="4371975" y="196156"/>
            <a:ext cx="7096125" cy="3499183"/>
          </a:xfrm>
        </p:spPr>
        <p:txBody>
          <a:bodyPr/>
          <a:lstStyle/>
          <a:p>
            <a:pPr>
              <a:spcAft>
                <a:spcPts val="1200"/>
              </a:spcAft>
            </a:pPr>
            <a:r>
              <a:rPr lang="en-IE" sz="2800" b="1" dirty="0">
                <a:solidFill>
                  <a:srgbClr val="E96751"/>
                </a:solidFill>
              </a:rPr>
              <a:t>Wow-þáttur 1 </a:t>
            </a:r>
            <a:r>
              <a:rPr lang="en-IE" sz="2800" b="1" dirty="0">
                <a:solidFill>
                  <a:srgbClr val="3B7F81"/>
                </a:solidFill>
              </a:rPr>
              <a:t>– Að fara grænt er stór breyting.</a:t>
            </a:r>
          </a:p>
          <a:p>
            <a:pPr>
              <a:spcAft>
                <a:spcPts val="600"/>
              </a:spcAft>
            </a:pPr>
            <a:r>
              <a:rPr lang="en-US" sz="2400" dirty="0">
                <a:solidFill>
                  <a:srgbClr val="E96751"/>
                </a:solidFill>
              </a:rPr>
              <a:t>Nýjustu könnunargögn frá Booking og Expedia sýna að</a:t>
            </a:r>
            <a:r>
              <a:rPr lang="en-US" sz="2400" b="1" dirty="0">
                <a:solidFill>
                  <a:srgbClr val="E96751"/>
                </a:solidFill>
              </a:rPr>
              <a:t> 80% </a:t>
            </a:r>
            <a:r>
              <a:rPr lang="en-US" sz="2400" dirty="0">
                <a:solidFill>
                  <a:srgbClr val="E96751"/>
                </a:solidFill>
              </a:rPr>
              <a:t>neytenda segjast telja það mikilvægt að ferðast á sjálfbæran hátt og</a:t>
            </a:r>
            <a:r>
              <a:rPr lang="en-US" sz="2400" b="1" dirty="0">
                <a:solidFill>
                  <a:srgbClr val="E96751"/>
                </a:solidFill>
              </a:rPr>
              <a:t> 60% </a:t>
            </a:r>
            <a:r>
              <a:rPr lang="en-US" sz="2400" dirty="0">
                <a:solidFill>
                  <a:srgbClr val="E96751"/>
                </a:solidFill>
              </a:rPr>
              <a:t>segjast hafa valið sjálfbærar gistingar á síðustu tveimur árum.  </a:t>
            </a:r>
          </a:p>
          <a:p>
            <a:pPr>
              <a:spcAft>
                <a:spcPts val="600"/>
              </a:spcAft>
            </a:pPr>
            <a:endParaRPr lang="en-IE" sz="1000" dirty="0">
              <a:solidFill>
                <a:srgbClr val="E96751"/>
              </a:solidFill>
            </a:endParaRPr>
          </a:p>
          <a:p>
            <a:pPr marL="342900" indent="-342900">
              <a:spcAft>
                <a:spcPts val="600"/>
              </a:spcAft>
              <a:buFont typeface="Wingdings" panose="05000000000000000000" pitchFamily="2" charset="2"/>
              <a:buChar char="v"/>
            </a:pPr>
            <a:r>
              <a:rPr lang="en-US" sz="2400" dirty="0"/>
              <a:t> </a:t>
            </a:r>
            <a:r>
              <a:rPr lang="en-US" sz="2400" dirty="0" err="1"/>
              <a:t>Lágmarkaðu </a:t>
            </a:r>
            <a:r>
              <a:rPr lang="en-US" sz="2400" b="1" dirty="0"/>
              <a:t>orkunotkun</a:t>
            </a:r>
            <a:r>
              <a:rPr lang="en-US" sz="2400" dirty="0"/>
              <a:t> þína og notaðu endurnýjanlega orku, bæði innan og utan rafmagnskerfis, </a:t>
            </a:r>
            <a:r>
              <a:rPr lang="en-IE" sz="2400" dirty="0"/>
              <a:t>þar sem mögulegt er. </a:t>
            </a:r>
            <a:r>
              <a:rPr lang="en-US" sz="2400" dirty="0" err="1"/>
              <a:t>Nýtðu </a:t>
            </a:r>
            <a:r>
              <a:rPr lang="en-US" sz="2400" dirty="0"/>
              <a:t>vatnsuppsöfnun- og varðveislu kerfi sem og vistvæn úrgangsstjórnunarkerfi þar sem við á</a:t>
            </a:r>
            <a:r>
              <a:rPr lang="en-IE" sz="2400" dirty="0"/>
              <a:t>. </a:t>
            </a:r>
          </a:p>
          <a:p>
            <a:pPr marL="342900" indent="-342900">
              <a:spcAft>
                <a:spcPts val="600"/>
              </a:spcAft>
              <a:buFont typeface="Wingdings" panose="05000000000000000000" pitchFamily="2" charset="2"/>
              <a:buChar char="v"/>
            </a:pPr>
            <a:endParaRPr lang="en-IE" sz="1000" dirty="0"/>
          </a:p>
          <a:p>
            <a:pPr marL="342900" indent="-342900">
              <a:spcAft>
                <a:spcPts val="600"/>
              </a:spcAft>
              <a:buFont typeface="Wingdings" panose="05000000000000000000" pitchFamily="2" charset="2"/>
              <a:buChar char="v"/>
            </a:pPr>
            <a:r>
              <a:rPr lang="en-IE" sz="2400" b="1" dirty="0"/>
              <a:t>Gefðu gestum vald </a:t>
            </a:r>
            <a:r>
              <a:rPr lang="en-IE" sz="2400" dirty="0"/>
              <a:t>til að taka sjálfbærari ákvarðanir með því að bjóða upp á molagerðar- og endurvinnslutunnur, bjóða upp á síuð vatn í stað plastflöskna og veita ferðaráð sem hafa lítinn umhverfisáhrif.</a:t>
            </a:r>
          </a:p>
          <a:p>
            <a:pPr>
              <a:spcAft>
                <a:spcPts val="600"/>
              </a:spcAft>
            </a:pPr>
            <a:endParaRPr lang="en-IE" i="1" dirty="0">
              <a:solidFill>
                <a:srgbClr val="E96751"/>
              </a:solidFill>
            </a:endParaRPr>
          </a:p>
        </p:txBody>
      </p:sp>
      <p:sp>
        <p:nvSpPr>
          <p:cNvPr id="8" name="Text Placeholder 7">
            <a:extLst>
              <a:ext uri="{FF2B5EF4-FFF2-40B4-BE49-F238E27FC236}">
                <a16:creationId xmlns:a16="http://schemas.microsoft.com/office/drawing/2014/main" id="{31B78A8D-1443-755B-F030-7B8F6E0EBC0B}"/>
              </a:ext>
            </a:extLst>
          </p:cNvPr>
          <p:cNvSpPr>
            <a:spLocks noGrp="1"/>
          </p:cNvSpPr>
          <p:nvPr>
            <p:ph type="body" sz="quarter" idx="66"/>
          </p:nvPr>
        </p:nvSpPr>
        <p:spPr/>
        <p:txBody>
          <a:bodyPr/>
          <a:lstStyle/>
          <a:p>
            <a:endParaRPr lang="en-IE"/>
          </a:p>
        </p:txBody>
      </p:sp>
      <p:sp>
        <p:nvSpPr>
          <p:cNvPr id="5" name="Slide Number Placeholder 5">
            <a:extLst>
              <a:ext uri="{FF2B5EF4-FFF2-40B4-BE49-F238E27FC236}">
                <a16:creationId xmlns:a16="http://schemas.microsoft.com/office/drawing/2014/main" id="{DBE68069-83E9-E3AF-2B39-1504328689C0}"/>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9</a:t>
            </a:fld>
            <a:endParaRPr lang="fr-CA" dirty="0"/>
          </a:p>
        </p:txBody>
      </p:sp>
      <p:sp>
        <p:nvSpPr>
          <p:cNvPr id="7" name="Slide Number Placeholder 5">
            <a:extLst>
              <a:ext uri="{FF2B5EF4-FFF2-40B4-BE49-F238E27FC236}">
                <a16:creationId xmlns:a16="http://schemas.microsoft.com/office/drawing/2014/main" id="{C89C9BEA-2B20-4235-F460-EB75C1119622}"/>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9</a:t>
            </a:fld>
            <a:endParaRPr lang="fr-CA" dirty="0"/>
          </a:p>
        </p:txBody>
      </p:sp>
      <p:sp>
        <p:nvSpPr>
          <p:cNvPr id="9" name="Slide Number Placeholder 5">
            <a:extLst>
              <a:ext uri="{FF2B5EF4-FFF2-40B4-BE49-F238E27FC236}">
                <a16:creationId xmlns:a16="http://schemas.microsoft.com/office/drawing/2014/main" id="{7EA047E8-9BBE-7B3B-C132-50FB07D3FF48}"/>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9</a:t>
            </a:fld>
            <a:endParaRPr lang="fr-CA" dirty="0"/>
          </a:p>
        </p:txBody>
      </p:sp>
      <p:sp>
        <p:nvSpPr>
          <p:cNvPr id="10" name="TextBox 9">
            <a:extLst>
              <a:ext uri="{FF2B5EF4-FFF2-40B4-BE49-F238E27FC236}">
                <a16:creationId xmlns:a16="http://schemas.microsoft.com/office/drawing/2014/main" id="{6F4FAA30-BFF1-5FB0-DE94-E4744D4D07F6}"/>
              </a:ext>
            </a:extLst>
          </p:cNvPr>
          <p:cNvSpPr txBox="1"/>
          <p:nvPr/>
        </p:nvSpPr>
        <p:spPr>
          <a:xfrm>
            <a:off x="1015799" y="5951982"/>
            <a:ext cx="11031251" cy="1384995"/>
          </a:xfrm>
          <a:prstGeom prst="rect">
            <a:avLst/>
          </a:prstGeom>
          <a:noFill/>
        </p:spPr>
        <p:txBody>
          <a:bodyPr wrap="square">
            <a:spAutoFit/>
          </a:bodyPr>
          <a:lstStyle/>
          <a:p>
            <a:r>
              <a:rPr lang="en-US" b="1" i="1" dirty="0">
                <a:solidFill>
                  <a:srgbClr val="494949"/>
                </a:solidFill>
                <a:latin typeface="Google Sans"/>
              </a:rPr>
              <a:t>Mælt er með lestri </a:t>
            </a:r>
            <a:endParaRPr lang="en-US" b="1" i="1" dirty="0">
              <a:solidFill>
                <a:srgbClr val="494949"/>
              </a:solidFill>
              <a:latin typeface="Google Sans"/>
              <a:hlinkClick r:id="rId3">
                <a:extLst>
                  <a:ext uri="{A12FA001-AC4F-418D-AE19-62706E023703}">
                    <ahyp:hlinkClr xmlns:ahyp="http://schemas.microsoft.com/office/drawing/2018/hyperlinkcolor" val="tx"/>
                  </a:ext>
                </a:extLst>
              </a:hlinkClick>
            </a:endParaRPr>
          </a:p>
          <a:p>
            <a:pPr marL="285750" indent="-285750">
              <a:buFont typeface="Arial" panose="020B0604020202020204" pitchFamily="34" charset="0"/>
              <a:buChar char="•"/>
            </a:pPr>
            <a:r>
              <a:rPr lang="en-US" sz="1600" dirty="0">
                <a:solidFill>
                  <a:srgbClr val="00B0F0"/>
                </a:solidFill>
                <a:hlinkClick r:id="rId4">
                  <a:extLst>
                    <a:ext uri="{A12FA001-AC4F-418D-AE19-62706E023703}">
                      <ahyp:hlinkClr xmlns:ahyp="http://schemas.microsoft.com/office/drawing/2018/hyperlinkcolor" val="tx"/>
                    </a:ext>
                  </a:extLst>
                </a:hlinkClick>
              </a:rPr>
              <a:t>Mín leið til að verða eitt með náttúrunni – útilegur, glamping í Slóveníu.</a:t>
            </a:r>
            <a:endParaRPr lang="en-US" sz="1600" dirty="0">
              <a:solidFill>
                <a:srgbClr val="00B0F0"/>
              </a:solidFill>
            </a:endParaRPr>
          </a:p>
          <a:p>
            <a:pPr marL="285750" indent="-285750">
              <a:buFont typeface="Arial" panose="020B0604020202020204" pitchFamily="34" charset="0"/>
              <a:buChar char="•"/>
            </a:pPr>
            <a:r>
              <a:rPr lang="en-US" sz="1600" dirty="0">
                <a:solidFill>
                  <a:srgbClr val="00B0F0"/>
                </a:solidFill>
                <a:hlinkClick r:id="rId5">
                  <a:extLst>
                    <a:ext uri="{A12FA001-AC4F-418D-AE19-62706E023703}">
                      <ahyp:hlinkClr xmlns:ahyp="http://schemas.microsoft.com/office/drawing/2018/hyperlinkcolor" val="tx"/>
                    </a:ext>
                  </a:extLst>
                </a:hlinkClick>
              </a:rPr>
              <a:t>Sjálfbær hótel: Ferðalög sem virða plánetuna eru möguleg</a:t>
            </a:r>
            <a:endParaRPr lang="en-US" sz="1600" dirty="0">
              <a:solidFill>
                <a:srgbClr val="00B0F0"/>
              </a:solidFill>
            </a:endParaRPr>
          </a:p>
          <a:p>
            <a:pPr marL="285750" indent="-285750">
              <a:buFont typeface="Arial" panose="020B0604020202020204" pitchFamily="34" charset="0"/>
              <a:buChar char="•"/>
            </a:pPr>
            <a:endParaRPr lang="en-US" sz="1600" dirty="0">
              <a:solidFill>
                <a:srgbClr val="00B0F0"/>
              </a:solidFill>
            </a:endParaRPr>
          </a:p>
          <a:p>
            <a:pPr marL="285750" indent="-285750">
              <a:buFont typeface="Arial" panose="020B0604020202020204" pitchFamily="34" charset="0"/>
              <a:buChar char="•"/>
            </a:pPr>
            <a:endParaRPr lang="en-IE" sz="1600" dirty="0">
              <a:solidFill>
                <a:srgbClr val="00B0F0"/>
              </a:solidFill>
            </a:endParaRPr>
          </a:p>
        </p:txBody>
      </p:sp>
      <p:pic>
        <p:nvPicPr>
          <p:cNvPr id="11" name="Picture 10">
            <a:extLst>
              <a:ext uri="{FF2B5EF4-FFF2-40B4-BE49-F238E27FC236}">
                <a16:creationId xmlns:a16="http://schemas.microsoft.com/office/drawing/2014/main" id="{37E19B8D-5E86-17E0-4DE9-83417036286E}"/>
              </a:ext>
            </a:extLst>
          </p:cNvPr>
          <p:cNvPicPr>
            <a:picLocks noChangeAspect="1"/>
          </p:cNvPicPr>
          <p:nvPr/>
        </p:nvPicPr>
        <p:blipFill>
          <a:blip r:embed="rId6"/>
          <a:stretch>
            <a:fillRect/>
          </a:stretch>
        </p:blipFill>
        <p:spPr>
          <a:xfrm>
            <a:off x="144950" y="5797769"/>
            <a:ext cx="850589" cy="846711"/>
          </a:xfrm>
          <a:prstGeom prst="rect">
            <a:avLst/>
          </a:prstGeom>
        </p:spPr>
      </p:pic>
      <p:sp>
        <p:nvSpPr>
          <p:cNvPr id="12" name="Text Placeholder 5">
            <a:extLst>
              <a:ext uri="{FF2B5EF4-FFF2-40B4-BE49-F238E27FC236}">
                <a16:creationId xmlns:a16="http://schemas.microsoft.com/office/drawing/2014/main" id="{C5C48542-508E-91BD-E074-3535B7BA496D}"/>
              </a:ext>
            </a:extLst>
          </p:cNvPr>
          <p:cNvSpPr>
            <a:spLocks noGrp="1"/>
          </p:cNvSpPr>
          <p:nvPr>
            <p:ph type="body" sz="quarter" idx="18"/>
          </p:nvPr>
        </p:nvSpPr>
        <p:spPr>
          <a:xfrm>
            <a:off x="588665" y="3309962"/>
            <a:ext cx="2877175" cy="1049221"/>
          </a:xfrm>
        </p:spPr>
        <p:txBody>
          <a:bodyPr/>
          <a:lstStyle/>
          <a:p>
            <a:pPr algn="ctr"/>
            <a:r>
              <a:rPr lang="en-IE" b="0" dirty="0"/>
              <a:t>Tryggðu græn og vistvæn úrræði</a:t>
            </a:r>
          </a:p>
          <a:p>
            <a:pPr algn="ctr"/>
            <a:endParaRPr lang="en-IE" b="0" dirty="0"/>
          </a:p>
        </p:txBody>
      </p:sp>
      <p:sp>
        <p:nvSpPr>
          <p:cNvPr id="4" name="Text Placeholder 7">
            <a:extLst>
              <a:ext uri="{FF2B5EF4-FFF2-40B4-BE49-F238E27FC236}">
                <a16:creationId xmlns:a16="http://schemas.microsoft.com/office/drawing/2014/main" id="{1325C449-D7BF-5A19-8172-56A6D9052168}"/>
              </a:ext>
            </a:extLst>
          </p:cNvPr>
          <p:cNvSpPr>
            <a:spLocks noGrp="1"/>
          </p:cNvSpPr>
          <p:nvPr>
            <p:ph type="body" sz="quarter" idx="19"/>
          </p:nvPr>
        </p:nvSpPr>
        <p:spPr>
          <a:xfrm>
            <a:off x="-10867" y="2215414"/>
            <a:ext cx="4032321" cy="385564"/>
          </a:xfrm>
        </p:spPr>
        <p:txBody>
          <a:bodyPr/>
          <a:lstStyle/>
          <a:p>
            <a:pPr algn="ctr"/>
            <a:r>
              <a:rPr lang="en-IE" sz="3000" dirty="0"/>
              <a:t>Búðu til þann WOW-þátt!</a:t>
            </a:r>
          </a:p>
        </p:txBody>
      </p:sp>
    </p:spTree>
    <p:extLst>
      <p:ext uri="{BB962C8B-B14F-4D97-AF65-F5344CB8AC3E}">
        <p14:creationId xmlns:p14="http://schemas.microsoft.com/office/powerpoint/2010/main" val="1695764671"/>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AC02E207-0788-4412-9EE1-8B4DF967BCF9}"/>
</file>

<file path=customXml/itemProps2.xml><?xml version="1.0" encoding="utf-8"?>
<ds:datastoreItem xmlns:ds="http://schemas.openxmlformats.org/officeDocument/2006/customXml" ds:itemID="{7AC36A64-35F9-410E-AFCC-E0EF30ABBC2D}"/>
</file>

<file path=customXml/itemProps3.xml><?xml version="1.0" encoding="utf-8"?>
<ds:datastoreItem xmlns:ds="http://schemas.openxmlformats.org/officeDocument/2006/customXml" ds:itemID="{832EFEAC-5D6E-4954-A492-7EFAE2C0EADF}"/>
</file>

<file path=docProps/app.xml><?xml version="1.0" encoding="utf-8"?>
<Properties xmlns="http://schemas.openxmlformats.org/officeDocument/2006/extended-properties" xmlns:vt="http://schemas.openxmlformats.org/officeDocument/2006/docPropsVTypes">
  <TotalTime>14633</TotalTime>
  <Words>6051</Words>
  <Application>Microsoft Office PowerPoint</Application>
  <PresentationFormat>Widescreen</PresentationFormat>
  <Paragraphs>576</Paragraphs>
  <Slides>41</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41</vt:i4>
      </vt:variant>
    </vt:vector>
  </HeadingPairs>
  <TitlesOfParts>
    <vt:vector size="51" baseType="lpstr">
      <vt:lpstr>Aharoni</vt:lpstr>
      <vt:lpstr>Aptos</vt:lpstr>
      <vt:lpstr>Arial</vt:lpstr>
      <vt:lpstr>Calibri</vt:lpstr>
      <vt:lpstr>Google Sans</vt:lpstr>
      <vt:lpstr>Montserrat</vt:lpstr>
      <vt:lpstr>Montserrat Light</vt:lpstr>
      <vt:lpstr>Verdana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docId:D1CAFCE452DE9B152B6A9C997A7DBA0E</cp:keywords>
  <cp:lastModifiedBy>Kjartan Bollason</cp:lastModifiedBy>
  <cp:revision>423</cp:revision>
  <dcterms:created xsi:type="dcterms:W3CDTF">2020-10-14T13:32:04Z</dcterms:created>
  <dcterms:modified xsi:type="dcterms:W3CDTF">2026-01-23T15:11:22Z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