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0"/>
  </p:notesMasterIdLst>
  <p:handoutMasterIdLst>
    <p:handoutMasterId r:id="rId31"/>
  </p:handoutMasterIdLst>
  <p:sldIdLst>
    <p:sldId id="4323" r:id="rId2"/>
    <p:sldId id="7696" r:id="rId3"/>
    <p:sldId id="6890" r:id="rId4"/>
    <p:sldId id="7153" r:id="rId5"/>
    <p:sldId id="7837" r:id="rId6"/>
    <p:sldId id="7810" r:id="rId7"/>
    <p:sldId id="7812" r:id="rId8"/>
    <p:sldId id="7811" r:id="rId9"/>
    <p:sldId id="7813" r:id="rId10"/>
    <p:sldId id="7814" r:id="rId11"/>
    <p:sldId id="7818" r:id="rId12"/>
    <p:sldId id="7822" r:id="rId13"/>
    <p:sldId id="7816" r:id="rId14"/>
    <p:sldId id="7823" r:id="rId15"/>
    <p:sldId id="7817" r:id="rId16"/>
    <p:sldId id="7819" r:id="rId17"/>
    <p:sldId id="7824" r:id="rId18"/>
    <p:sldId id="7825" r:id="rId19"/>
    <p:sldId id="7826" r:id="rId20"/>
    <p:sldId id="7828" r:id="rId21"/>
    <p:sldId id="7653" r:id="rId22"/>
    <p:sldId id="6940" r:id="rId23"/>
    <p:sldId id="7838" r:id="rId24"/>
    <p:sldId id="6914" r:id="rId25"/>
    <p:sldId id="6938" r:id="rId26"/>
    <p:sldId id="6809" r:id="rId27"/>
    <p:sldId id="6909" r:id="rId28"/>
    <p:sldId id="77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390"/>
    <a:srgbClr val="494949"/>
    <a:srgbClr val="E96751"/>
    <a:srgbClr val="EC7C69"/>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63" d="100"/>
          <a:sy n="63" d="100"/>
        </p:scale>
        <p:origin x="64"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23/01/2026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AF0E-B091-22DA-BEC6-E51A74A7C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88BA0-616F-78F9-27D9-E362332E9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833FF-D3A9-748B-7D86-AB9929A3A3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C86313-C8B0-DAB3-A083-1DB0B4796457}"/>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84157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B5E20-ABEA-1B7F-B858-B209CA773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C8345-D711-2D79-D96B-81E47BA44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5BB09-66E1-2B3F-BB82-BFE387AE33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574D69-0441-282A-8B41-F04C9DA2E6D9}"/>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96925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342C0-6D14-AC02-982D-D7BFD8012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9FFE0-7701-2A0B-14B5-880B39905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22B88-B28C-D1F5-3CC5-08F36B76AD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B74165-2FC1-FD36-1EEF-7C41CFE3B082}"/>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07423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C8F75-2CEB-49A5-ADE5-E42458071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23E3E-45EB-85CD-0F77-4A6E11C9C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1BD8B-B8E3-C323-8A59-2504FAC31E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9E5EEFD-6B8D-FBB9-975A-C257ED5C3C40}"/>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26587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2DF4F-8EF2-D479-CD36-67977F162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F3806-62AE-3E06-40DA-F3211F257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3BF7A-B205-6010-850E-C9DDB4488B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68DFC-110D-3B05-424F-B6D310CEA81F}"/>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38947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35A-976C-DFF5-3AD6-AF1670D74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B2FBD-4231-EFF8-CB0A-FD728309C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72DBA-7B90-3F8B-5894-6F7C3B9214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D24D1F-F71C-7737-9853-ABEE6D2B7F77}"/>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224691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1C44-185D-2905-CED7-A8AADA594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4DFB3-B9EE-77F0-26B6-E63DFD068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5B9EF-05E1-E998-F444-D1C5CB6590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112C31-05EE-52CC-B9CF-94AC422B828B}"/>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63840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30921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944B0-0FB3-B8CC-4E61-3E28EC06C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5142B-D38C-B20D-A143-1ECA74B26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D787E-F2B9-EA41-4155-EAD81C6D20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2789C1-9385-B33D-45F5-9986C9018D0E}"/>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378045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3AAD0-A6A4-5ECE-9169-B33A9387D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7CCFA-EC06-C4C8-7005-AF5F2FDCC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74FD6-0261-A663-7674-E0EB0EB083A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3F1D1D-9492-5EA5-59E9-0D59679C7491}"/>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1937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2E518-EFFB-5680-156B-418E7FAB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8470B-7C70-2B79-C8B2-697BBFDBB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97988-0E9E-5A94-CC69-08D370D6872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6372FB-AE71-5AFF-0A2A-9B11C7555C5F}"/>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01232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7C39-420C-0A16-19F0-7C3753AB3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3C296-6095-3E32-0FB9-0BED9364E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BC067-2348-18BC-144C-84A123E1A2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885DB4-7385-6E04-8065-A256CF61672C}"/>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90343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FDC1B-C747-98C9-2B4D-6131E86FC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C6192-A82C-B94D-B97B-23A1C3F79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6BB6D-A43C-0C6A-9A6B-48220BD352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69873B-8BA7-C367-5AEF-C1CCA2912A9D}"/>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59278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555E-85D3-840A-969F-813E58020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16BE6-706F-08C9-8196-65D0C2E76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8D709-3AC0-DFE4-6E43-EC87AB417A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A8EABB-E5C6-D5DE-DFC1-B03B2979683C}"/>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423178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20298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FRÁBÆR DVALARSTAÐIR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DVALARSTAÐA Í FERÐAMENNSKU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3"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northatlantic-islands.com/apply-now.com"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hyperlink" Target="https://www.ferdamalastofa.is/en/moya/news/apply-for-grant-from-nata-tourism-development-marketing-or-travel-support-2" TargetMode="External"/><Relationship Id="rId5" Type="http://schemas.openxmlformats.org/officeDocument/2006/relationships/hyperlink" Target="https://www.northatlantic-islands.com/apply-grant-from-nata-deadline-2nd-of-september-2024/" TargetMode="External"/><Relationship Id="rId4" Type="http://schemas.openxmlformats.org/officeDocument/2006/relationships/hyperlink" Target="https://www.northatlantic-islands.com/#:~:text=What%20is%20nata?,grants" TargetMode="Externa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hyperlink" Target="https://www.youtube.com/watch?v=uZHZG2NhlJQ" TargetMode="External"/><Relationship Id="rId11" Type="http://schemas.openxmlformats.org/officeDocument/2006/relationships/image" Target="../media/image28.jpeg"/><Relationship Id="rId5" Type="http://schemas.openxmlformats.org/officeDocument/2006/relationships/hyperlink" Target="https://trippz.com/tourist-tax/iceland#:~:text=FAQ%20about%20Trippz-,Is%20there%20a%20tourist%20tax%20in%20Iceland?,up%20to%2030%20consecutive%20days." TargetMode="External"/><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6.png"/><Relationship Id="rId5" Type="http://schemas.openxmlformats.org/officeDocument/2006/relationships/hyperlink" Target="https://www.skatturinn.is/" TargetMode="Externa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hyperlink" Target="https://www.byggdastofnun.is/en/home" TargetMode="Externa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nib.int/loan/byggdastofnun-icelandic-regional-development-institute-22267.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9.png"/><Relationship Id="rId5" Type="http://schemas.openxmlformats.org/officeDocument/2006/relationships/hyperlink" Target="https://www.ssne.is/static/files/Soknaraaetlun/Uppbyggingarsjodur/uppbyggingarsjodur-grant-allocation-rules-24-09-10.pdf" TargetMode="External"/><Relationship Id="rId10" Type="http://schemas.openxmlformats.org/officeDocument/2006/relationships/image" Target="../media/image32.png"/><Relationship Id="rId4" Type="http://schemas.openxmlformats.org/officeDocument/2006/relationships/image" Target="../media/image25.sv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hyperlink" Target="https://www.ssne.is/static/files/Soknaraaetlun/Uppbyggingarsjodur/uppbyggingarsjodur-grant-allocation-rules-24-09-10.pdf" TargetMode="External"/><Relationship Id="rId3" Type="http://schemas.openxmlformats.org/officeDocument/2006/relationships/image" Target="../media/image24.png"/><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33.png"/><Relationship Id="rId11" Type="http://schemas.openxmlformats.org/officeDocument/2006/relationships/hyperlink" Target="https://hfsu.is/en/what-service-do-residents-fear-losing-the-most-from-their-local-area/" TargetMode="External"/><Relationship Id="rId5" Type="http://schemas.openxmlformats.org/officeDocument/2006/relationships/image" Target="../media/image32.png"/><Relationship Id="rId10" Type="http://schemas.openxmlformats.org/officeDocument/2006/relationships/hyperlink" Target="https://www.sass.is/radgjof/uppbyggingarsjodur/english/" TargetMode="External"/><Relationship Id="rId4" Type="http://schemas.openxmlformats.org/officeDocument/2006/relationships/image" Target="../media/image25.svg"/><Relationship Id="rId9" Type="http://schemas.openxmlformats.org/officeDocument/2006/relationships/hyperlink" Target="https://natnorth.is/visions/icelan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annis.is/" TargetMode="External"/><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ec.europa.eu/docsroom/documents/22382/attachments/17/translations/en/renditions/native.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elevatepay.co/blog/banks-in-iceland" TargetMode="External"/><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hyperlink" Target="https://www.islandsbanki.is/en" TargetMode="External"/><Relationship Id="rId5" Type="http://schemas.openxmlformats.org/officeDocument/2006/relationships/hyperlink" Target="https://www.arionbanki.is/english/" TargetMode="External"/><Relationship Id="rId4" Type="http://schemas.openxmlformats.org/officeDocument/2006/relationships/hyperlink" Target="https://www.landsbankinn.is/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landsbankinn.is/en/news/2017/09/29/growth-seeking-balance-economic-analysis-of-tourism-in-iceland" TargetMode="External"/><Relationship Id="rId3" Type="http://schemas.openxmlformats.org/officeDocument/2006/relationships/hyperlink" Target="https://thecrowdspace.com/platform/karolina-fund/#:~:text=Karolina%20Fund%20is%20an%20Icelandic,Fintech%20Startup%20in%20Iceland%202017." TargetMode="External"/><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4" Type="http://schemas.openxmlformats.org/officeDocument/2006/relationships/hyperlink" Target="https://www.kickstarter.com/projects/tree-elements/treehouses" TargetMode="External"/><Relationship Id="rId9" Type="http://schemas.openxmlformats.org/officeDocument/2006/relationships/hyperlink" Target="https://fundamentalfinanceplaybook.com/iceland/icelandic-financial-institutions/"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hyperlink" Target="https://www.mdpi.com/2076-3298/7/8/59.com" TargetMode="External"/><Relationship Id="rId2" Type="http://schemas.openxmlformats.org/officeDocument/2006/relationships/hyperlink" Target="https://www.government.is/topics/business-and-industry/tourism-in-iceland/funds-and-grants.com"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s://skemman.is/bitstream/1946/44390/1/Julia%20Kienzler%20-%20Public%20Right%20of%20Access%20in%20Times%20of%20Tourism%20Boom%20-%20Landowners%E2%80%99%20Perspectives.pdf.com" TargetMode="External"/><Relationship Id="rId7" Type="http://schemas.openxmlformats.org/officeDocument/2006/relationships/image" Target="../media/image38.png"/><Relationship Id="rId2" Type="http://schemas.openxmlformats.org/officeDocument/2006/relationships/hyperlink" Target="https://natnorth.is/visions/iceland.com" TargetMode="External"/><Relationship Id="rId1" Type="http://schemas.openxmlformats.org/officeDocument/2006/relationships/slideLayout" Target="../slideLayouts/slideLayout43.xml"/><Relationship Id="rId6" Type="http://schemas.openxmlformats.org/officeDocument/2006/relationships/hyperlink" Target="https://news.europawire.eu/eif-pledges-e70-million-to-boost-nordic-green-financing-with-nefco-partnership/eu-press-release/2025/03/26/14/56/51/150782.com" TargetMode="External"/><Relationship Id="rId5" Type="http://schemas.openxmlformats.org/officeDocument/2006/relationships/hyperlink" Target="https://www.nib.int/news/nib-and-byggdastofnun-open-a-loan-facility-for-icelandic-smes.com" TargetMode="External"/><Relationship Id="rId4" Type="http://schemas.openxmlformats.org/officeDocument/2006/relationships/hyperlink" Target="https://www.eif.org/what_we_do/guarantees/news/2020/european-union-backs-byggoastofnun-to-support-small-businesses-in-iceland.htm?language=en&amp;media=rss.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islandsstofa.is/en/" TargetMode="External"/><Relationship Id="rId2" Type="http://schemas.openxmlformats.org/officeDocument/2006/relationships/hyperlink" Target="https://investinreykjavik.com/doing-business/tourism-cluster/#:~:text=The%20main%20objective%20of%20the,firms%2C%20educational%20institutions%20and%20retail." TargetMode="External"/><Relationship Id="rId1" Type="http://schemas.openxmlformats.org/officeDocument/2006/relationships/slideLayout" Target="../slideLayouts/slideLayout44.xml"/><Relationship Id="rId4" Type="http://schemas.openxmlformats.org/officeDocument/2006/relationships/hyperlink" Target="https://www.government.is/topics/business-and-industry/tourism-in-iceland/icelandic-tourist-board/#:~:text=The%20Icelandic%20Tourist%20Board%20is,in%20the%20field%20of%20touris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overnment.is/topics/business-and-industry/tourism-in-iceland/#:~:text=Tourism%20in%20Iceland%20The%20Department,executing%20an%20official%20tourism%20policy" TargetMode="External"/><Relationship Id="rId2" Type="http://schemas.openxmlformats.org/officeDocument/2006/relationships/hyperlink" Target="https://www.ferdamalastofa.is/en" TargetMode="Externa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ferdamalastofa.is/en" TargetMode="External"/><Relationship Id="rId2" Type="http://schemas.openxmlformats.org/officeDocument/2006/relationships/hyperlink" Target="https://www.ferdamalastofa.is/en/grants/the-tourist-site-protection-fund"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ferdamalastofa.is/e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4.jpg"/><Relationship Id="rId11" Type="http://schemas.openxmlformats.org/officeDocument/2006/relationships/hyperlink" Target="https://www.ferdamalastofa.is/en/grants/the-tourist-site-protection-fund" TargetMode="External"/><Relationship Id="rId5" Type="http://schemas.openxmlformats.org/officeDocument/2006/relationships/image" Target="../media/image13.svg"/><Relationship Id="rId10" Type="http://schemas.openxmlformats.org/officeDocument/2006/relationships/hyperlink" Target="https://www.ferdamalastofa.is/en" TargetMode="External"/><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2.png"/><Relationship Id="rId7" Type="http://schemas.openxmlformats.org/officeDocument/2006/relationships/hyperlink" Target="https://www.ferdamalastofa.is/en" TargetMode="External"/><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hyperlink" Target="https://www.ferdamalastofa.is/en/grants/the-tourist-site-protection-fund" TargetMode="External"/><Relationship Id="rId5" Type="http://schemas.openxmlformats.org/officeDocument/2006/relationships/image" Target="../media/image11.png"/><Relationship Id="rId10" Type="http://schemas.openxmlformats.org/officeDocument/2006/relationships/image" Target="../media/image20.jpg"/><Relationship Id="rId4" Type="http://schemas.openxmlformats.org/officeDocument/2006/relationships/image" Target="../media/image13.sv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hyperlink" Target="https://www.ferdamalastofa.is/en/grants/the-tourist-site-protection-fund" TargetMode="External"/><Relationship Id="rId3" Type="http://schemas.openxmlformats.org/officeDocument/2006/relationships/hyperlink" Target="https://island.is/en/tourist-site-protection-fund" TargetMode="External"/><Relationship Id="rId7" Type="http://schemas.openxmlformats.org/officeDocument/2006/relationships/hyperlink" Target="https://www.ferdamalastofa.is/en"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image" Target="../media/image11.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Modúl 7 </a:t>
            </a:r>
            <a:r>
              <a:rPr lang="en-GB" sz="4000" b="0" dirty="0"/>
              <a:t>(hluti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Finndu fjármögnun sem hentar þér – fjármögnunar- og fjármálavalkostir</a:t>
            </a:r>
          </a:p>
          <a:p>
            <a:pPr defTabSz="777514">
              <a:lnSpc>
                <a:spcPct val="100000"/>
              </a:lnSpc>
              <a:spcBef>
                <a:spcPts val="0"/>
              </a:spcBef>
              <a:spcAft>
                <a:spcPts val="600"/>
              </a:spcAft>
              <a:defRPr/>
            </a:pPr>
            <a:r>
              <a:rPr lang="en-US" b="1" i="1" dirty="0"/>
              <a:t>Ísland</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descr="A blue and red flag&#10;&#10;AI-generated content may be incorrect.">
            <a:extLst>
              <a:ext uri="{FF2B5EF4-FFF2-40B4-BE49-F238E27FC236}">
                <a16:creationId xmlns:a16="http://schemas.microsoft.com/office/drawing/2014/main" id="{09511881-213E-7A98-5F01-967677F18A31}"/>
              </a:ext>
            </a:extLst>
          </p:cNvPr>
          <p:cNvPicPr>
            <a:picLocks noGrp="1" noChangeAspect="1"/>
          </p:cNvPicPr>
          <p:nvPr>
            <p:ph type="pic" sz="quarter" idx="19"/>
          </p:nvPr>
        </p:nvPicPr>
        <p:blipFill>
          <a:blip r:embed="rId2"/>
          <a:srcRect t="16331" b="1633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6DA5-D6F4-2209-DDC6-117783216B3F}"/>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7E39FF96-EF70-6191-66E5-C1BE6649D4AF}"/>
              </a:ext>
            </a:extLst>
          </p:cNvPr>
          <p:cNvSpPr/>
          <p:nvPr/>
        </p:nvSpPr>
        <p:spPr>
          <a:xfrm>
            <a:off x="1236438" y="1314194"/>
            <a:ext cx="10203087" cy="528076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3821B5-8E00-131C-0B99-C6490AC55BBC}"/>
              </a:ext>
            </a:extLst>
          </p:cNvPr>
          <p:cNvSpPr txBox="1">
            <a:spLocks/>
          </p:cNvSpPr>
          <p:nvPr/>
        </p:nvSpPr>
        <p:spPr>
          <a:xfrm>
            <a:off x="1729337" y="1470196"/>
            <a:ext cx="955887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Markmið </a:t>
            </a:r>
            <a:endParaRPr lang="en-US" sz="2200" b="1" dirty="0">
              <a:solidFill>
                <a:srgbClr val="494949"/>
              </a:solidFill>
            </a:endParaRPr>
          </a:p>
          <a:p>
            <a:pPr marL="0" indent="0">
              <a:spcAft>
                <a:spcPts val="600"/>
              </a:spcAft>
            </a:pPr>
            <a:r>
              <a:rPr lang="en-IE" sz="2200" b="1" dirty="0">
                <a:solidFill>
                  <a:srgbClr val="494949"/>
                </a:solidFill>
                <a:hlinkClick r:id="rId3">
                  <a:extLst>
                    <a:ext uri="{A12FA001-AC4F-418D-AE19-62706E023703}">
                      <ahyp:hlinkClr xmlns:ahyp="http://schemas.microsoft.com/office/drawing/2018/hyperlinkcolor" val="tx"/>
                    </a:ext>
                  </a:extLst>
                </a:hlinkClick>
              </a:rPr>
              <a:t>NATA styrkir </a:t>
            </a:r>
            <a:r>
              <a:rPr lang="en-US" sz="2200" b="1" dirty="0">
                <a:solidFill>
                  <a:srgbClr val="494949"/>
                </a:solidFill>
              </a:rPr>
              <a:t>  Norður-Atlantshafsfélag ferðaþjónustunnar (</a:t>
            </a:r>
            <a:r>
              <a:rPr lang="en-US" sz="2200" b="1" dirty="0">
                <a:solidFill>
                  <a:srgbClr val="494949"/>
                </a:solidFill>
                <a:hlinkClick r:id="rId4">
                  <a:extLst>
                    <a:ext uri="{A12FA001-AC4F-418D-AE19-62706E023703}">
                      <ahyp:hlinkClr xmlns:ahyp="http://schemas.microsoft.com/office/drawing/2018/hyperlinkcolor" val="tx"/>
                    </a:ext>
                  </a:extLst>
                </a:hlinkClick>
              </a:rPr>
              <a:t>NATA</a:t>
            </a:r>
            <a:r>
              <a:rPr lang="en-US" sz="2200" b="1" dirty="0">
                <a:solidFill>
                  <a:srgbClr val="494949"/>
                </a:solidFill>
              </a:rPr>
              <a:t>) </a:t>
            </a:r>
            <a:r>
              <a:rPr lang="en-US" sz="2200" dirty="0">
                <a:solidFill>
                  <a:srgbClr val="494949"/>
                </a:solidFill>
              </a:rPr>
              <a:t>styður samstarf í ferðaþjónustu milli </a:t>
            </a:r>
            <a:r>
              <a:rPr lang="en-US" sz="2200" b="1" dirty="0">
                <a:solidFill>
                  <a:srgbClr val="494949"/>
                </a:solidFill>
              </a:rPr>
              <a:t>Íslands, Grænlands og Færeyja</a:t>
            </a:r>
            <a:r>
              <a:rPr lang="en-US" sz="2200" dirty="0">
                <a:solidFill>
                  <a:srgbClr val="494949"/>
                </a:solidFill>
              </a:rPr>
              <a:t>. Styrkir þess miða að því að efla sjálfbær, nýstárleg og samstarfsverkefni í ferðaþjónustu.</a:t>
            </a:r>
          </a:p>
          <a:p>
            <a:pPr marL="342900" indent="-342900">
              <a:spcBef>
                <a:spcPts val="0"/>
              </a:spcBef>
              <a:buFont typeface="Wingdings" panose="05000000000000000000" pitchFamily="2" charset="2"/>
              <a:buChar char="v"/>
            </a:pPr>
            <a:r>
              <a:rPr lang="en-US" sz="2200" dirty="0">
                <a:solidFill>
                  <a:srgbClr val="494949"/>
                </a:solidFill>
              </a:rPr>
              <a:t>Árið</a:t>
            </a:r>
            <a:r>
              <a:rPr lang="en-US" sz="2200" dirty="0">
                <a:solidFill>
                  <a:srgbClr val="494949"/>
                </a:solidFill>
                <a:hlinkClick r:id="rId5">
                  <a:extLst>
                    <a:ext uri="{A12FA001-AC4F-418D-AE19-62706E023703}">
                      <ahyp:hlinkClr xmlns:ahyp="http://schemas.microsoft.com/office/drawing/2018/hyperlinkcolor" val="tx"/>
                    </a:ext>
                  </a:extLst>
                </a:hlinkClick>
              </a:rPr>
              <a:t> 2024 </a:t>
            </a:r>
            <a:r>
              <a:rPr lang="en-US" sz="2200" dirty="0">
                <a:solidFill>
                  <a:srgbClr val="494949"/>
                </a:solidFill>
              </a:rPr>
              <a:t>hafði NATA sérstakan áhuga á verkefnum sem einblína á sjálfbærni og stafræna umbreytingu í ferðaþjónustu.</a:t>
            </a:r>
          </a:p>
          <a:p>
            <a:pPr marL="342900" indent="-342900">
              <a:spcBef>
                <a:spcPts val="0"/>
              </a:spcBef>
              <a:buFont typeface="Wingdings" panose="05000000000000000000" pitchFamily="2" charset="2"/>
              <a:buChar char="v"/>
            </a:pPr>
            <a:r>
              <a:rPr lang="en-US" sz="2200" dirty="0">
                <a:solidFill>
                  <a:srgbClr val="494949"/>
                </a:solidFill>
              </a:rPr>
              <a:t>Hagkvæmni í ferðaþjónustu (visthönnun, ferðalög með litlum umhverfisáhrifum)</a:t>
            </a:r>
          </a:p>
          <a:p>
            <a:pPr marL="342900" indent="-342900">
              <a:spcBef>
                <a:spcPts val="0"/>
              </a:spcBef>
              <a:buFont typeface="Wingdings" panose="05000000000000000000" pitchFamily="2" charset="2"/>
              <a:buChar char="v"/>
            </a:pPr>
            <a:r>
              <a:rPr lang="en-IE" sz="2200" dirty="0">
                <a:solidFill>
                  <a:srgbClr val="494949"/>
                </a:solidFill>
              </a:rPr>
              <a:t>Stafræn nýsköpun (t.d. snjallbókunarkerfi, stafræn frásögn)</a:t>
            </a:r>
          </a:p>
          <a:p>
            <a:pPr marL="342900" indent="-342900">
              <a:spcBef>
                <a:spcPts val="0"/>
              </a:spcBef>
              <a:buFont typeface="Wingdings" panose="05000000000000000000" pitchFamily="2" charset="2"/>
              <a:buChar char="v"/>
            </a:pPr>
            <a:r>
              <a:rPr lang="en-US" sz="2200" dirty="0">
                <a:solidFill>
                  <a:srgbClr val="494949"/>
                </a:solidFill>
              </a:rPr>
              <a:t>Sameiginleg markaðssetning og áfangastaðarþróun</a:t>
            </a:r>
          </a:p>
          <a:p>
            <a:pPr marL="342900" indent="-342900">
              <a:spcBef>
                <a:spcPts val="0"/>
              </a:spcBef>
              <a:buFont typeface="Wingdings" panose="05000000000000000000" pitchFamily="2" charset="2"/>
              <a:buChar char="v"/>
            </a:pPr>
            <a:r>
              <a:rPr lang="en-IE" sz="2200" dirty="0">
                <a:solidFill>
                  <a:srgbClr val="494949"/>
                </a:solidFill>
              </a:rPr>
              <a:t>Náttúrutengd ferðaþjónustuinfrastrúktúr</a:t>
            </a:r>
            <a:endParaRPr lang="en-US" sz="2200" dirty="0">
              <a:solidFill>
                <a:srgbClr val="494949"/>
              </a:solidFill>
            </a:endParaRPr>
          </a:p>
          <a:p>
            <a:pPr marL="0" indent="0">
              <a:spcAft>
                <a:spcPts val="600"/>
              </a:spcAft>
            </a:pPr>
            <a:r>
              <a:rPr lang="en-US" sz="2200" dirty="0">
                <a:solidFill>
                  <a:srgbClr val="494949"/>
                </a:solidFill>
              </a:rPr>
              <a:t>Fjárhæðir eru misjafnar til að styðja verkefni sem tengjast þróun ferðaþjónustunnar og markaðssetningu. Hámarksstyrkur er </a:t>
            </a:r>
            <a:r>
              <a:rPr lang="en-US" sz="2200" b="1" dirty="0">
                <a:solidFill>
                  <a:srgbClr val="494949"/>
                </a:solidFill>
                <a:hlinkClick r:id="rId6">
                  <a:extLst>
                    <a:ext uri="{A12FA001-AC4F-418D-AE19-62706E023703}">
                      <ahyp:hlinkClr xmlns:ahyp="http://schemas.microsoft.com/office/drawing/2018/hyperlinkcolor" val="tx"/>
                    </a:ext>
                  </a:extLst>
                </a:hlinkClick>
              </a:rPr>
              <a:t>DKK 100.000 </a:t>
            </a:r>
            <a:r>
              <a:rPr lang="en-IE" sz="2200" dirty="0">
                <a:solidFill>
                  <a:srgbClr val="494949"/>
                </a:solidFill>
              </a:rPr>
              <a:t>(um það bil </a:t>
            </a:r>
            <a:r>
              <a:rPr lang="en-IE" sz="2200" b="1" dirty="0">
                <a:solidFill>
                  <a:srgbClr val="494949"/>
                </a:solidFill>
              </a:rPr>
              <a:t>€13.400</a:t>
            </a:r>
            <a:r>
              <a:rPr lang="en-IE" sz="2200" dirty="0">
                <a:solidFill>
                  <a:srgbClr val="494949"/>
                </a:solidFill>
              </a:rPr>
              <a:t>) á mann fyrir ferðalög innan NATA-svæðisins. </a:t>
            </a:r>
            <a:r>
              <a:rPr lang="en-US" sz="2200" dirty="0">
                <a:solidFill>
                  <a:srgbClr val="494949"/>
                </a:solidFill>
              </a:rPr>
              <a:t>Verkefni fela yfirleitt í sér </a:t>
            </a:r>
            <a:r>
              <a:rPr lang="en-US" sz="2200" b="1" dirty="0">
                <a:solidFill>
                  <a:srgbClr val="494949"/>
                </a:solidFill>
              </a:rPr>
              <a:t>samstarf yfir landamæri </a:t>
            </a:r>
            <a:r>
              <a:rPr lang="en-US" sz="2200" dirty="0">
                <a:solidFill>
                  <a:srgbClr val="494949"/>
                </a:solidFill>
              </a:rPr>
              <a:t>(Ísland + að minnsta kosti eitt annað NATA-land) – </a:t>
            </a:r>
            <a:r>
              <a:rPr lang="en-US" sz="2200" b="1" dirty="0">
                <a:solidFill>
                  <a:srgbClr val="494949"/>
                </a:solidFill>
              </a:rPr>
              <a:t>þessi fjárhæð má ekki vera meiri en 50% af heildarfjármögnun verkefnisins. </a:t>
            </a:r>
            <a:endParaRPr lang="en-IE" sz="2200" dirty="0">
              <a:solidFill>
                <a:srgbClr val="494949"/>
              </a:solidFill>
            </a:endParaRPr>
          </a:p>
        </p:txBody>
      </p:sp>
      <p:sp>
        <p:nvSpPr>
          <p:cNvPr id="33" name="Freeform 28">
            <a:extLst>
              <a:ext uri="{FF2B5EF4-FFF2-40B4-BE49-F238E27FC236}">
                <a16:creationId xmlns:a16="http://schemas.microsoft.com/office/drawing/2014/main" id="{AA9567D0-42A0-F615-1C46-05FBE8D183BF}"/>
              </a:ext>
            </a:extLst>
          </p:cNvPr>
          <p:cNvSpPr/>
          <p:nvPr/>
        </p:nvSpPr>
        <p:spPr>
          <a:xfrm>
            <a:off x="-15513" y="109727"/>
            <a:ext cx="9212105"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E4C5713C-6458-6EBE-EAF9-295D230966D8}"/>
              </a:ext>
            </a:extLst>
          </p:cNvPr>
          <p:cNvSpPr txBox="1">
            <a:spLocks/>
          </p:cNvSpPr>
          <p:nvPr/>
        </p:nvSpPr>
        <p:spPr>
          <a:xfrm>
            <a:off x="1512183" y="26303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3200" b="1" dirty="0"/>
              <a:t>NATA (Ferðaþjónustufélag Norður-Atlantshafsins)</a:t>
            </a:r>
          </a:p>
          <a:p>
            <a:pPr>
              <a:spcBef>
                <a:spcPts val="0"/>
              </a:spcBef>
              <a:spcAft>
                <a:spcPts val="600"/>
              </a:spcAft>
            </a:pPr>
            <a:r>
              <a:rPr lang="en-IE" sz="2800" dirty="0"/>
              <a:t>Svæðisbundið styrkáætlun fyrir ferðaþjónustu </a:t>
            </a:r>
          </a:p>
        </p:txBody>
      </p:sp>
      <p:cxnSp>
        <p:nvCxnSpPr>
          <p:cNvPr id="16" name="Straight Connector 15">
            <a:extLst>
              <a:ext uri="{FF2B5EF4-FFF2-40B4-BE49-F238E27FC236}">
                <a16:creationId xmlns:a16="http://schemas.microsoft.com/office/drawing/2014/main" id="{FF59F2D7-165A-3F7A-21AF-D3F2C918FE7B}"/>
              </a:ext>
            </a:extLst>
          </p:cNvPr>
          <p:cNvCxnSpPr>
            <a:cxnSpLocks/>
          </p:cNvCxnSpPr>
          <p:nvPr/>
        </p:nvCxnSpPr>
        <p:spPr>
          <a:xfrm>
            <a:off x="671522" y="2537188"/>
            <a:ext cx="56491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405265-47D2-E705-D473-D8556F987263}"/>
              </a:ext>
            </a:extLst>
          </p:cNvPr>
          <p:cNvCxnSpPr>
            <a:cxnSpLocks/>
          </p:cNvCxnSpPr>
          <p:nvPr/>
        </p:nvCxnSpPr>
        <p:spPr>
          <a:xfrm>
            <a:off x="671522" y="1213191"/>
            <a:ext cx="0" cy="1323997"/>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E1BF62-4B02-7AE8-CE7C-E9CDFA035AAC}"/>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ED6266CB-6CD4-7922-4596-F989BFE3D19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EF446CCE-46BF-F7CD-C181-0419886DEE9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4" name="Graphic 3" descr="Target with solid fill">
            <a:extLst>
              <a:ext uri="{FF2B5EF4-FFF2-40B4-BE49-F238E27FC236}">
                <a16:creationId xmlns:a16="http://schemas.microsoft.com/office/drawing/2014/main" id="{770444A1-2C55-B26C-FB6F-9F2C481B37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0927" y="1356740"/>
            <a:ext cx="633914" cy="633914"/>
          </a:xfrm>
          <a:prstGeom prst="rect">
            <a:avLst/>
          </a:prstGeom>
        </p:spPr>
      </p:pic>
      <p:pic>
        <p:nvPicPr>
          <p:cNvPr id="5" name="Picture 4">
            <a:extLst>
              <a:ext uri="{FF2B5EF4-FFF2-40B4-BE49-F238E27FC236}">
                <a16:creationId xmlns:a16="http://schemas.microsoft.com/office/drawing/2014/main" id="{82BEB391-B0D5-1643-CEF6-5E5D391E4A42}"/>
              </a:ext>
            </a:extLst>
          </p:cNvPr>
          <p:cNvPicPr>
            <a:picLocks noChangeAspect="1"/>
          </p:cNvPicPr>
          <p:nvPr/>
        </p:nvPicPr>
        <p:blipFill>
          <a:blip r:embed="rId9"/>
          <a:stretch>
            <a:fillRect/>
          </a:stretch>
        </p:blipFill>
        <p:spPr>
          <a:xfrm>
            <a:off x="9012024" y="83755"/>
            <a:ext cx="2525911" cy="1322228"/>
          </a:xfrm>
          <a:prstGeom prst="rect">
            <a:avLst/>
          </a:prstGeom>
        </p:spPr>
      </p:pic>
    </p:spTree>
    <p:extLst>
      <p:ext uri="{BB962C8B-B14F-4D97-AF65-F5344CB8AC3E}">
        <p14:creationId xmlns:p14="http://schemas.microsoft.com/office/powerpoint/2010/main" val="19157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106E-0A5C-ADA6-EA69-CC2AE1DACEF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F51BEE5-082D-6C97-9B33-CB2FDAAC82FA}"/>
              </a:ext>
            </a:extLst>
          </p:cNvPr>
          <p:cNvSpPr/>
          <p:nvPr/>
        </p:nvSpPr>
        <p:spPr>
          <a:xfrm>
            <a:off x="1188304" y="1423757"/>
            <a:ext cx="10136921" cy="289340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E3461BC-9E1B-7DA3-3C5F-CE3BEBF9A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A55AD60-405E-7946-5CE9-124789349595}"/>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Markmið: </a:t>
            </a:r>
            <a:r>
              <a:rPr lang="en-US" sz="2200" b="1" dirty="0">
                <a:solidFill>
                  <a:srgbClr val="494949"/>
                </a:solidFill>
                <a:hlinkClick r:id="rId5">
                  <a:extLst>
                    <a:ext uri="{A12FA001-AC4F-418D-AE19-62706E023703}">
                      <ahyp:hlinkClr xmlns:ahyp="http://schemas.microsoft.com/office/drawing/2018/hyperlinkcolor" val="tx"/>
                    </a:ext>
                  </a:extLst>
                </a:hlinkClick>
              </a:rPr>
              <a:t>Ferðamannaskattur: </a:t>
            </a:r>
            <a:endParaRPr lang="en-US" sz="2200" b="1" dirty="0">
              <a:solidFill>
                <a:srgbClr val="494949"/>
              </a:solidFill>
            </a:endParaRPr>
          </a:p>
          <a:p>
            <a:pPr marL="0" indent="0">
              <a:spcAft>
                <a:spcPts val="600"/>
              </a:spcAft>
            </a:pPr>
            <a:r>
              <a:rPr lang="en-US" sz="2200" dirty="0">
                <a:solidFill>
                  <a:srgbClr val="494949"/>
                </a:solidFill>
              </a:rPr>
              <a:t>Að skilja ferðamannaskattinn á Íslandi er nauðsynlegt til að tryggja reglufylgni. Þetta er skyldugjald sem gildir um allar gistinætur á hótelum, gistiheimilum, tjaldstæðum, húsbílum og jafnvel skemmtiferðaskipum. </a:t>
            </a:r>
          </a:p>
          <a:p>
            <a:pPr marL="0" indent="0">
              <a:spcAft>
                <a:spcPts val="600"/>
              </a:spcAft>
            </a:pPr>
            <a:r>
              <a:rPr lang="en-US" sz="2200" dirty="0">
                <a:solidFill>
                  <a:srgbClr val="494949"/>
                </a:solidFill>
              </a:rPr>
              <a:t>Gjöldin eru mismunandi: 1.000 ISK fyrir skemmtiferðaskip, 600 ISK á nótt fyrir hótelherbergi og 300 ISK á nótt fyrir tjaldstæði og aðrar gistiaðstöðu, svo sem glamping-einingar. </a:t>
            </a:r>
            <a:r>
              <a:rPr lang="en-US" sz="2200" i="1" dirty="0">
                <a:solidFill>
                  <a:srgbClr val="494949"/>
                </a:solidFill>
                <a:hlinkClick r:id="rId6">
                  <a:extLst>
                    <a:ext uri="{A12FA001-AC4F-418D-AE19-62706E023703}">
                      <ahyp:hlinkClr xmlns:ahyp="http://schemas.microsoft.com/office/drawing/2018/hyperlinkcolor" val="tx"/>
                    </a:ext>
                  </a:extLst>
                </a:hlinkClick>
              </a:rPr>
              <a:t>Skoðaðu myndbandið fyrir frekari upplýsingar</a:t>
            </a:r>
            <a:r>
              <a:rPr lang="en-US" sz="2200" i="1" dirty="0">
                <a:solidFill>
                  <a:srgbClr val="494949"/>
                </a:solidFill>
              </a:rPr>
              <a:t>.</a:t>
            </a:r>
          </a:p>
          <a:p>
            <a:pPr marL="0" indent="0">
              <a:spcAft>
                <a:spcPts val="1200"/>
              </a:spcAft>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0B5C6C8A-A8D3-8DF8-881A-F0AB48CF8F4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8E7FD8C-47B1-9F10-908C-700FA3D082C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9BA0FE8-374F-95D0-17CC-D1BFADE5105E}"/>
              </a:ext>
            </a:extLst>
          </p:cNvPr>
          <p:cNvSpPr txBox="1">
            <a:spLocks/>
          </p:cNvSpPr>
          <p:nvPr/>
        </p:nvSpPr>
        <p:spPr>
          <a:xfrm>
            <a:off x="1391786"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Ferðamannaskattur á Íslandi</a:t>
            </a:r>
          </a:p>
          <a:p>
            <a:pPr>
              <a:spcBef>
                <a:spcPts val="0"/>
              </a:spcBef>
            </a:pPr>
            <a:r>
              <a:rPr lang="en-IE" sz="2400" dirty="0"/>
              <a:t>Opinberlega innheimt gistináttaskattur</a:t>
            </a:r>
          </a:p>
          <a:p>
            <a:pPr>
              <a:spcBef>
                <a:spcPts val="0"/>
              </a:spcBef>
            </a:pPr>
            <a:endParaRPr lang="en-US" sz="3000" dirty="0"/>
          </a:p>
        </p:txBody>
      </p:sp>
      <p:pic>
        <p:nvPicPr>
          <p:cNvPr id="32" name="Graphic 31" descr="Target with solid fill">
            <a:extLst>
              <a:ext uri="{FF2B5EF4-FFF2-40B4-BE49-F238E27FC236}">
                <a16:creationId xmlns:a16="http://schemas.microsoft.com/office/drawing/2014/main" id="{673E29D2-76F4-F1D8-B227-C15F6D8807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4F9C7FCC-A314-3645-EB07-5655CA362E8C}"/>
              </a:ext>
            </a:extLst>
          </p:cNvPr>
          <p:cNvSpPr/>
          <p:nvPr/>
        </p:nvSpPr>
        <p:spPr>
          <a:xfrm>
            <a:off x="1761658" y="4525078"/>
            <a:ext cx="10029647" cy="22028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188AAA16-6B09-EF32-EC0D-7965C54C708F}"/>
              </a:ext>
            </a:extLst>
          </p:cNvPr>
          <p:cNvSpPr txBox="1">
            <a:spLocks/>
          </p:cNvSpPr>
          <p:nvPr/>
        </p:nvSpPr>
        <p:spPr>
          <a:xfrm>
            <a:off x="2483933" y="4653465"/>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Hvernig það virkar:</a:t>
            </a:r>
          </a:p>
          <a:p>
            <a:pPr marL="0" indent="0"/>
            <a:r>
              <a:rPr lang="en-US" sz="2200" dirty="0">
                <a:solidFill>
                  <a:srgbClr val="494949"/>
                </a:solidFill>
              </a:rPr>
              <a:t>Fyrir aðrar ferðamannagistingar leggur Ísland á </a:t>
            </a:r>
            <a:r>
              <a:rPr lang="en-US" sz="2200" b="1" dirty="0">
                <a:solidFill>
                  <a:srgbClr val="494949"/>
                </a:solidFill>
              </a:rPr>
              <a:t>gistináttaskatt (gistináttaskatt) </a:t>
            </a:r>
            <a:r>
              <a:rPr lang="en-US" sz="2200" dirty="0">
                <a:solidFill>
                  <a:srgbClr val="494949"/>
                </a:solidFill>
              </a:rPr>
              <a:t>á hverja gistinátt. Ef þú tekur á móti gestum yfir nótt – hvort sem um er að ræða kassa, skála, jurta, gistiheimili, tjaldstæði, húsbíl, gistihús, jafnvel gistingu í náttúrunni eða utan rafmagnskerfis – þá ber þér að innheimta og skila þessum skatti.</a:t>
            </a: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1B0C9F98-8393-2D64-2D88-3885678520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78" y="4642562"/>
            <a:ext cx="749373" cy="749373"/>
          </a:xfrm>
          <a:prstGeom prst="rect">
            <a:avLst/>
          </a:prstGeom>
        </p:spPr>
      </p:pic>
      <p:grpSp>
        <p:nvGrpSpPr>
          <p:cNvPr id="2" name="Group 1">
            <a:extLst>
              <a:ext uri="{FF2B5EF4-FFF2-40B4-BE49-F238E27FC236}">
                <a16:creationId xmlns:a16="http://schemas.microsoft.com/office/drawing/2014/main" id="{03E92D80-764B-9D94-8A72-E5E69C892365}"/>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97315F30-12F5-43A2-C7BB-CF233E2A92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B24608EF-211A-622E-C7F3-0E1AB7BF5D14}"/>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5" name="Picture 2" descr="YouTube">
            <a:extLst>
              <a:ext uri="{FF2B5EF4-FFF2-40B4-BE49-F238E27FC236}">
                <a16:creationId xmlns:a16="http://schemas.microsoft.com/office/drawing/2014/main" id="{F5C1AD96-AF7A-1953-BAFF-6531FD8A686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623"/>
          <a:stretch>
            <a:fillRect/>
          </a:stretch>
        </p:blipFill>
        <p:spPr bwMode="auto">
          <a:xfrm>
            <a:off x="8424057" y="0"/>
            <a:ext cx="2819388" cy="195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60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29E90-9DB2-6FC7-B650-561172DDB92C}"/>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E3CE88F6-5498-2AE3-7A7A-AC4DF79327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6830B60C-51D6-B68F-C59D-1806134B0ED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4EA33-B44D-9303-2130-8455C51A6BDD}"/>
              </a:ext>
            </a:extLst>
          </p:cNvPr>
          <p:cNvSpPr txBox="1">
            <a:spLocks/>
          </p:cNvSpPr>
          <p:nvPr/>
        </p:nvSpPr>
        <p:spPr>
          <a:xfrm>
            <a:off x="773861"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Ferðamannaskattur á Íslandi</a:t>
            </a:r>
          </a:p>
          <a:p>
            <a:pPr>
              <a:spcBef>
                <a:spcPts val="0"/>
              </a:spcBef>
            </a:pPr>
            <a:r>
              <a:rPr lang="en-IE" sz="2400" dirty="0"/>
              <a:t>Opinberlega stjórnað gistináttaskattur</a:t>
            </a:r>
          </a:p>
          <a:p>
            <a:pPr>
              <a:spcBef>
                <a:spcPts val="0"/>
              </a:spcBef>
            </a:pPr>
            <a:endParaRPr lang="en-US" sz="3000" dirty="0"/>
          </a:p>
        </p:txBody>
      </p:sp>
      <p:sp>
        <p:nvSpPr>
          <p:cNvPr id="18" name="Flowchart: Alternate Process 17">
            <a:extLst>
              <a:ext uri="{FF2B5EF4-FFF2-40B4-BE49-F238E27FC236}">
                <a16:creationId xmlns:a16="http://schemas.microsoft.com/office/drawing/2014/main" id="{5E4A0A73-6B31-5E56-CB9C-35D56B7C2654}"/>
              </a:ext>
            </a:extLst>
          </p:cNvPr>
          <p:cNvSpPr/>
          <p:nvPr/>
        </p:nvSpPr>
        <p:spPr>
          <a:xfrm>
            <a:off x="1160476" y="2121490"/>
            <a:ext cx="6565500" cy="278388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B7B0070-EEB7-4965-27EF-864D5F968629}"/>
              </a:ext>
            </a:extLst>
          </p:cNvPr>
          <p:cNvSpPr txBox="1">
            <a:spLocks/>
          </p:cNvSpPr>
          <p:nvPr/>
        </p:nvSpPr>
        <p:spPr>
          <a:xfrm>
            <a:off x="2106481" y="2249876"/>
            <a:ext cx="5380170" cy="3331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Hvernig það virkar:</a:t>
            </a:r>
          </a:p>
          <a:p>
            <a:pPr marL="457200" indent="-457200">
              <a:spcBef>
                <a:spcPts val="0"/>
              </a:spcBef>
              <a:spcAft>
                <a:spcPts val="600"/>
              </a:spcAft>
              <a:buFont typeface="+mj-lt"/>
              <a:buAutoNum type="arabicPeriod"/>
            </a:pPr>
            <a:r>
              <a:rPr lang="en-US" sz="2200" dirty="0">
                <a:solidFill>
                  <a:srgbClr val="494949"/>
                </a:solidFill>
              </a:rPr>
              <a:t>Þú þarft að skrá þig hjá </a:t>
            </a:r>
            <a:r>
              <a:rPr lang="en-US" sz="2200" dirty="0">
                <a:solidFill>
                  <a:srgbClr val="494949"/>
                </a:solidFill>
                <a:hlinkClick r:id="rId5">
                  <a:extLst>
                    <a:ext uri="{A12FA001-AC4F-418D-AE19-62706E023703}">
                      <ahyp:hlinkClr xmlns:ahyp="http://schemas.microsoft.com/office/drawing/2018/hyperlinkcolor" val="tx"/>
                    </a:ext>
                  </a:extLst>
                </a:hlinkClick>
              </a:rPr>
              <a:t>skattyfirvöldum</a:t>
            </a:r>
            <a:r>
              <a:rPr lang="en-US" sz="2200" dirty="0">
                <a:solidFill>
                  <a:srgbClr val="494949"/>
                </a:solidFill>
              </a:rPr>
              <a:t>. </a:t>
            </a:r>
          </a:p>
          <a:p>
            <a:pPr marL="457200" indent="-457200">
              <a:spcBef>
                <a:spcPts val="0"/>
              </a:spcBef>
              <a:spcAft>
                <a:spcPts val="600"/>
              </a:spcAft>
              <a:buFont typeface="+mj-lt"/>
              <a:buAutoNum type="arabicPeriod"/>
            </a:pPr>
            <a:r>
              <a:rPr lang="en-US" sz="2200" dirty="0">
                <a:solidFill>
                  <a:srgbClr val="494949"/>
                </a:solidFill>
              </a:rPr>
              <a:t>Safna réttri upphæð frá gestum við innritun eða innifela hana í bókunarverðinu</a:t>
            </a:r>
          </a:p>
          <a:p>
            <a:pPr marL="457200" indent="-457200">
              <a:spcBef>
                <a:spcPts val="0"/>
              </a:spcBef>
              <a:spcAft>
                <a:spcPts val="600"/>
              </a:spcAft>
              <a:buFont typeface="+mj-lt"/>
              <a:buAutoNum type="arabicPeriod"/>
            </a:pPr>
            <a:r>
              <a:rPr lang="en-US" sz="2200" dirty="0">
                <a:solidFill>
                  <a:srgbClr val="494949"/>
                </a:solidFill>
              </a:rPr>
              <a:t>Skilja reglulega skýrslur og greiðslur til skattyfirvalda á Íslandi</a:t>
            </a:r>
            <a:endParaRPr lang="en-IE" sz="2200" dirty="0">
              <a:solidFill>
                <a:srgbClr val="494949"/>
              </a:solidFill>
            </a:endParaRP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99CCF1D6-5D58-FB3B-2395-3067B9EDA9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1695" y="2238974"/>
            <a:ext cx="749373" cy="749373"/>
          </a:xfrm>
          <a:prstGeom prst="rect">
            <a:avLst/>
          </a:prstGeom>
        </p:spPr>
      </p:pic>
      <p:cxnSp>
        <p:nvCxnSpPr>
          <p:cNvPr id="6" name="Straight Connector 5">
            <a:extLst>
              <a:ext uri="{FF2B5EF4-FFF2-40B4-BE49-F238E27FC236}">
                <a16:creationId xmlns:a16="http://schemas.microsoft.com/office/drawing/2014/main" id="{02F6ABB4-4076-A1C1-F6DE-AF0D58BC83D8}"/>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EEB946-2849-5811-26EA-9186FB4B6D74}"/>
              </a:ext>
            </a:extLst>
          </p:cNvPr>
          <p:cNvCxnSpPr>
            <a:cxnSpLocks/>
          </p:cNvCxnSpPr>
          <p:nvPr/>
        </p:nvCxnSpPr>
        <p:spPr>
          <a:xfrm>
            <a:off x="816119" y="4006050"/>
            <a:ext cx="34435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6" name="Picture 15" descr="A barrel with a wooden barrel in front of a building&#10;&#10;AI-generated content may be incorrect.">
            <a:extLst>
              <a:ext uri="{FF2B5EF4-FFF2-40B4-BE49-F238E27FC236}">
                <a16:creationId xmlns:a16="http://schemas.microsoft.com/office/drawing/2014/main" id="{AEAEDFAA-BB66-4F42-19CF-FFAA61F915C5}"/>
              </a:ext>
            </a:extLst>
          </p:cNvPr>
          <p:cNvPicPr>
            <a:picLocks noChangeAspect="1"/>
          </p:cNvPicPr>
          <p:nvPr/>
        </p:nvPicPr>
        <p:blipFill>
          <a:blip r:embed="rId8"/>
          <a:srcRect l="18677"/>
          <a:stretch>
            <a:fillRect/>
          </a:stretch>
        </p:blipFill>
        <p:spPr>
          <a:xfrm>
            <a:off x="8387010" y="1"/>
            <a:ext cx="3650891" cy="6748274"/>
          </a:xfrm>
          <a:prstGeom prst="rect">
            <a:avLst/>
          </a:prstGeom>
        </p:spPr>
      </p:pic>
    </p:spTree>
    <p:extLst>
      <p:ext uri="{BB962C8B-B14F-4D97-AF65-F5344CB8AC3E}">
        <p14:creationId xmlns:p14="http://schemas.microsoft.com/office/powerpoint/2010/main" val="1532179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C5A24-6942-65B2-9304-B7E861C38AF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E6F490DE-9230-0F86-B828-3DEDF005BA9B}"/>
              </a:ext>
            </a:extLst>
          </p:cNvPr>
          <p:cNvSpPr/>
          <p:nvPr/>
        </p:nvSpPr>
        <p:spPr>
          <a:xfrm>
            <a:off x="1243725" y="1314193"/>
            <a:ext cx="10472025" cy="46901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ACA634FF-FC84-8DEC-FA47-DB756F2C7FE3}"/>
              </a:ext>
            </a:extLst>
          </p:cNvPr>
          <p:cNvSpPr txBox="1">
            <a:spLocks/>
          </p:cNvSpPr>
          <p:nvPr/>
        </p:nvSpPr>
        <p:spPr>
          <a:xfrm>
            <a:off x="1754963" y="1589176"/>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Markmið</a:t>
            </a:r>
          </a:p>
          <a:p>
            <a:pPr marL="0" indent="0">
              <a:spcAft>
                <a:spcPts val="600"/>
              </a:spcAft>
            </a:pPr>
            <a:r>
              <a:rPr lang="en-US" sz="2200" b="1" dirty="0" err="1">
                <a:solidFill>
                  <a:srgbClr val="494949"/>
                </a:solidFill>
                <a:hlinkClick r:id="rId3">
                  <a:extLst>
                    <a:ext uri="{A12FA001-AC4F-418D-AE19-62706E023703}">
                      <ahyp:hlinkClr xmlns:ahyp="http://schemas.microsoft.com/office/drawing/2018/hyperlinkcolor" val="tx"/>
                    </a:ext>
                  </a:extLst>
                </a:hlinkClick>
              </a:rPr>
              <a:t>Byggðastofnun </a:t>
            </a:r>
            <a:r>
              <a:rPr lang="en-US" sz="2200" b="1" dirty="0">
                <a:solidFill>
                  <a:srgbClr val="494949"/>
                </a:solidFill>
                <a:hlinkClick r:id="rId3">
                  <a:extLst>
                    <a:ext uri="{A12FA001-AC4F-418D-AE19-62706E023703}">
                      <ahyp:hlinkClr xmlns:ahyp="http://schemas.microsoft.com/office/drawing/2018/hyperlinkcolor" val="tx"/>
                    </a:ext>
                  </a:extLst>
                </a:hlinkClick>
              </a:rPr>
              <a:t>– stuðningur við byggðaþróun </a:t>
            </a:r>
            <a:r>
              <a:rPr lang="en-US" sz="2200" dirty="0">
                <a:solidFill>
                  <a:srgbClr val="494949"/>
                </a:solidFill>
              </a:rPr>
              <a:t>er ríkisstofnun sem veitir </a:t>
            </a:r>
            <a:r>
              <a:rPr lang="en-US" sz="2200" b="1" dirty="0">
                <a:solidFill>
                  <a:srgbClr val="494949"/>
                </a:solidFill>
              </a:rPr>
              <a:t>lán og samfjármögnun </a:t>
            </a:r>
            <a:r>
              <a:rPr lang="en-US" sz="2200" dirty="0">
                <a:solidFill>
                  <a:srgbClr val="494949"/>
                </a:solidFill>
              </a:rPr>
              <a:t>fyrir smáfyrirtæki á landsbyggðinni, þar á meðal ferðaþjónustufyrirtæki.</a:t>
            </a:r>
          </a:p>
          <a:p>
            <a:pPr marL="0" indent="0">
              <a:spcAft>
                <a:spcPts val="600"/>
              </a:spcAft>
            </a:pPr>
            <a:r>
              <a:rPr lang="en-US" sz="2200" dirty="0">
                <a:solidFill>
                  <a:srgbClr val="494949"/>
                </a:solidFill>
              </a:rPr>
              <a:t>Í samstarfi við </a:t>
            </a:r>
            <a:r>
              <a:rPr lang="en-US" sz="2200" dirty="0">
                <a:solidFill>
                  <a:srgbClr val="494949"/>
                </a:solidFill>
                <a:hlinkClick r:id="rId4">
                  <a:extLst>
                    <a:ext uri="{A12FA001-AC4F-418D-AE19-62706E023703}">
                      <ahyp:hlinkClr xmlns:ahyp="http://schemas.microsoft.com/office/drawing/2018/hyperlinkcolor" val="tx"/>
                    </a:ext>
                  </a:extLst>
                </a:hlinkClick>
              </a:rPr>
              <a:t>Norræna fjárfestingabankann </a:t>
            </a:r>
            <a:r>
              <a:rPr lang="en-US" sz="2200" dirty="0">
                <a:solidFill>
                  <a:srgbClr val="494949"/>
                </a:solidFill>
              </a:rPr>
              <a:t>býður </a:t>
            </a:r>
            <a:r>
              <a:rPr lang="en-US" sz="2200" dirty="0" err="1">
                <a:solidFill>
                  <a:srgbClr val="494949"/>
                </a:solidFill>
              </a:rPr>
              <a:t>Byggðastofnun </a:t>
            </a:r>
            <a:r>
              <a:rPr lang="en-US" sz="2200" dirty="0">
                <a:solidFill>
                  <a:srgbClr val="494949"/>
                </a:solidFill>
              </a:rPr>
              <a:t>lánveitingar að fjárhæð um</a:t>
            </a:r>
            <a:r>
              <a:rPr lang="en-US" sz="2200" b="1" dirty="0">
                <a:solidFill>
                  <a:srgbClr val="494949"/>
                </a:solidFill>
              </a:rPr>
              <a:t> 12 milljónir evra samtals fyrir smáfyrirtæki</a:t>
            </a:r>
            <a:r>
              <a:rPr lang="en-US" sz="2200" dirty="0">
                <a:solidFill>
                  <a:srgbClr val="494949"/>
                </a:solidFill>
              </a:rPr>
              <a:t>, þar sem </a:t>
            </a:r>
            <a:r>
              <a:rPr lang="en-US" sz="2200" b="1" dirty="0">
                <a:solidFill>
                  <a:srgbClr val="494949"/>
                </a:solidFill>
              </a:rPr>
              <a:t>ferðamannaverkefni mynda 30% viðskiptavina. </a:t>
            </a:r>
            <a:r>
              <a:rPr lang="en-US" sz="2200" dirty="0">
                <a:solidFill>
                  <a:srgbClr val="494949"/>
                </a:solidFill>
              </a:rPr>
              <a:t>Algeng lán geta fjármagnað </a:t>
            </a:r>
            <a:r>
              <a:rPr lang="en-US" sz="2200" b="1" dirty="0">
                <a:solidFill>
                  <a:srgbClr val="494949"/>
                </a:solidFill>
              </a:rPr>
              <a:t>búnað, lóðarinnviði eða byggingarbreytingar</a:t>
            </a:r>
            <a:r>
              <a:rPr lang="en-US" sz="2200" dirty="0">
                <a:solidFill>
                  <a:srgbClr val="494949"/>
                </a:solidFill>
              </a:rPr>
              <a:t>. Hentar vel fyrir: </a:t>
            </a:r>
          </a:p>
          <a:p>
            <a:pPr marL="342900" indent="-342900">
              <a:spcAft>
                <a:spcPts val="600"/>
              </a:spcAft>
              <a:buFont typeface="Wingdings" panose="05000000000000000000" pitchFamily="2" charset="2"/>
              <a:buChar char="v"/>
            </a:pPr>
            <a:r>
              <a:rPr lang="en-US" sz="2200" b="1" dirty="0">
                <a:solidFill>
                  <a:srgbClr val="494949"/>
                </a:solidFill>
              </a:rPr>
              <a:t>Umhverfisvænar gistingar eða búgarðsgestgjafar </a:t>
            </a:r>
            <a:r>
              <a:rPr lang="en-US" sz="2200" dirty="0">
                <a:solidFill>
                  <a:srgbClr val="494949"/>
                </a:solidFill>
              </a:rPr>
              <a:t>í litlum samfélögum</a:t>
            </a:r>
          </a:p>
          <a:p>
            <a:pPr marL="342900" indent="-342900">
              <a:spcAft>
                <a:spcPts val="600"/>
              </a:spcAft>
              <a:buFont typeface="Wingdings" panose="05000000000000000000" pitchFamily="2" charset="2"/>
              <a:buChar char="v"/>
            </a:pPr>
            <a:r>
              <a:rPr lang="en-US" sz="2200" dirty="0">
                <a:solidFill>
                  <a:srgbClr val="494949"/>
                </a:solidFill>
              </a:rPr>
              <a:t>Endurnýjun hlöða eða torfhúsa í gististaði</a:t>
            </a:r>
          </a:p>
          <a:p>
            <a:pPr marL="342900" indent="-342900">
              <a:spcAft>
                <a:spcPts val="600"/>
              </a:spcAft>
              <a:buFont typeface="Wingdings" panose="05000000000000000000" pitchFamily="2" charset="2"/>
              <a:buChar char="v"/>
            </a:pPr>
            <a:r>
              <a:rPr lang="en-US" sz="2200" dirty="0">
                <a:solidFill>
                  <a:srgbClr val="494949"/>
                </a:solidFill>
              </a:rPr>
              <a:t>Að skapa staðbundin störf í dreifbýli</a:t>
            </a:r>
          </a:p>
        </p:txBody>
      </p:sp>
      <p:sp>
        <p:nvSpPr>
          <p:cNvPr id="33" name="Freeform 28">
            <a:extLst>
              <a:ext uri="{FF2B5EF4-FFF2-40B4-BE49-F238E27FC236}">
                <a16:creationId xmlns:a16="http://schemas.microsoft.com/office/drawing/2014/main" id="{39F30813-89CF-782C-53ED-9E73B9392C44}"/>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89B0610-2EAC-F4E7-D4C5-924F42F9B693}"/>
              </a:ext>
            </a:extLst>
          </p:cNvPr>
          <p:cNvSpPr txBox="1">
            <a:spLocks/>
          </p:cNvSpPr>
          <p:nvPr/>
        </p:nvSpPr>
        <p:spPr>
          <a:xfrm>
            <a:off x="1243725" y="25328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Fjárfesting í nýsköpunarfyrirtækjum: </a:t>
            </a:r>
            <a:r>
              <a:rPr lang="en-US" sz="2800" dirty="0"/>
              <a:t>Íslenski stofnunin fyrir svæðisþróun (</a:t>
            </a:r>
            <a:r>
              <a:rPr lang="en-US" sz="2800" dirty="0" err="1"/>
              <a:t>Byggðastofnun</a:t>
            </a:r>
            <a:r>
              <a:rPr lang="en-US" sz="2800" dirty="0"/>
              <a:t>)</a:t>
            </a:r>
          </a:p>
        </p:txBody>
      </p:sp>
      <p:cxnSp>
        <p:nvCxnSpPr>
          <p:cNvPr id="16" name="Straight Connector 15">
            <a:extLst>
              <a:ext uri="{FF2B5EF4-FFF2-40B4-BE49-F238E27FC236}">
                <a16:creationId xmlns:a16="http://schemas.microsoft.com/office/drawing/2014/main" id="{3DA0FBAF-7ED1-40B3-41CD-C50CBAB99071}"/>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1C41F6C5-B6FF-764E-7D31-802C3A4968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pic>
        <p:nvPicPr>
          <p:cNvPr id="4098" name="Picture 2" descr="Byggðastofnun">
            <a:extLst>
              <a:ext uri="{FF2B5EF4-FFF2-40B4-BE49-F238E27FC236}">
                <a16:creationId xmlns:a16="http://schemas.microsoft.com/office/drawing/2014/main" id="{FFD26AB2-1DF3-82F6-4109-C04BDEFB6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5454" y="116425"/>
            <a:ext cx="3414450" cy="8217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7FE9571-347C-922F-48C5-5C9CDF4F3B39}"/>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862CFC7C-3D0B-4F14-24FD-0D0B6F19502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7AF63ABD-3C3A-7A75-6707-A4093B6D120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cxnSp>
        <p:nvCxnSpPr>
          <p:cNvPr id="11" name="Straight Connector 10">
            <a:extLst>
              <a:ext uri="{FF2B5EF4-FFF2-40B4-BE49-F238E27FC236}">
                <a16:creationId xmlns:a16="http://schemas.microsoft.com/office/drawing/2014/main" id="{E56A22D2-4C09-BE12-8148-E5B311000432}"/>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04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2830-76D3-39EF-331B-73FFF3E653E9}"/>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C5467E69-7155-CB54-38DC-B7C680F55275}"/>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630E16F-0194-655D-2E5A-0440AFA4AD95}"/>
              </a:ext>
            </a:extLst>
          </p:cNvPr>
          <p:cNvSpPr txBox="1">
            <a:spLocks/>
          </p:cNvSpPr>
          <p:nvPr/>
        </p:nvSpPr>
        <p:spPr>
          <a:xfrm>
            <a:off x="495982" y="281226"/>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Fjárfesting í sprotafyrirtækjum: </a:t>
            </a:r>
            <a:r>
              <a:rPr lang="en-US" sz="2800" dirty="0"/>
              <a:t>Íslandssjóður svæðisþróunar (</a:t>
            </a:r>
            <a:r>
              <a:rPr lang="en-US" sz="2800" dirty="0" err="1"/>
              <a:t>Byggðastofnun</a:t>
            </a:r>
            <a:r>
              <a:rPr lang="en-US" sz="2800" dirty="0"/>
              <a:t>)</a:t>
            </a:r>
          </a:p>
        </p:txBody>
      </p:sp>
      <p:sp>
        <p:nvSpPr>
          <p:cNvPr id="2" name="Flowchart: Alternate Process 1">
            <a:extLst>
              <a:ext uri="{FF2B5EF4-FFF2-40B4-BE49-F238E27FC236}">
                <a16:creationId xmlns:a16="http://schemas.microsoft.com/office/drawing/2014/main" id="{21F206CE-BFD5-460C-94D4-76C8F87AC4AD}"/>
              </a:ext>
            </a:extLst>
          </p:cNvPr>
          <p:cNvSpPr/>
          <p:nvPr/>
        </p:nvSpPr>
        <p:spPr>
          <a:xfrm>
            <a:off x="1276359" y="1377991"/>
            <a:ext cx="6362691" cy="476563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95B1A181-59C9-256F-5EDE-AF22A76BE58C}"/>
              </a:ext>
            </a:extLst>
          </p:cNvPr>
          <p:cNvSpPr txBox="1">
            <a:spLocks/>
          </p:cNvSpPr>
          <p:nvPr/>
        </p:nvSpPr>
        <p:spPr>
          <a:xfrm>
            <a:off x="2295371" y="1649043"/>
            <a:ext cx="4695979" cy="4020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Ábending: </a:t>
            </a:r>
            <a:r>
              <a:rPr lang="en-US" sz="2200" dirty="0">
                <a:solidFill>
                  <a:srgbClr val="494949"/>
                </a:solidFill>
              </a:rPr>
              <a:t>Bú sem umbreytir aukabyggingum í jarðvarmaupphitaðar sumarhús gæti tryggt sér samfjárfestalán til að standa straum af 30–50% af heildarkostnaði verkefnisins.</a:t>
            </a:r>
          </a:p>
          <a:p>
            <a:pPr marL="0" indent="0">
              <a:spcAft>
                <a:spcPts val="600"/>
              </a:spcAft>
            </a:pPr>
            <a:r>
              <a:rPr lang="en-US" sz="2200" b="1" dirty="0">
                <a:solidFill>
                  <a:srgbClr val="0D9390"/>
                </a:solidFill>
              </a:rPr>
              <a:t>Athugið: </a:t>
            </a:r>
            <a:r>
              <a:rPr lang="en-US" altLang="en-US" sz="2200" dirty="0">
                <a:solidFill>
                  <a:srgbClr val="494949"/>
                </a:solidFill>
              </a:rPr>
              <a:t>Árið 2024 mun </a:t>
            </a:r>
            <a:r>
              <a:rPr lang="en-US" altLang="en-US" sz="2200" dirty="0" err="1">
                <a:solidFill>
                  <a:srgbClr val="494949"/>
                </a:solidFill>
                <a:hlinkClick r:id="rId3">
                  <a:extLst>
                    <a:ext uri="{A12FA001-AC4F-418D-AE19-62706E023703}">
                      <ahyp:hlinkClr xmlns:ahyp="http://schemas.microsoft.com/office/drawing/2018/hyperlinkcolor" val="tx"/>
                    </a:ext>
                  </a:extLst>
                </a:hlinkClick>
              </a:rPr>
              <a:t>Byggðastofnun</a:t>
            </a:r>
            <a:r>
              <a:rPr lang="en-US" altLang="en-US" sz="2200" dirty="0">
                <a:solidFill>
                  <a:srgbClr val="494949"/>
                </a:solidFill>
              </a:rPr>
              <a:t>, </a:t>
            </a:r>
            <a:r>
              <a:rPr lang="en-US" altLang="en-US" sz="2200" dirty="0">
                <a:solidFill>
                  <a:srgbClr val="494949"/>
                </a:solidFill>
                <a:hlinkClick r:id="rId3">
                  <a:extLst>
                    <a:ext uri="{A12FA001-AC4F-418D-AE19-62706E023703}">
                      <ahyp:hlinkClr xmlns:ahyp="http://schemas.microsoft.com/office/drawing/2018/hyperlinkcolor" val="tx"/>
                    </a:ext>
                  </a:extLst>
                </a:hlinkClick>
              </a:rPr>
              <a:t>með stuðningi ESB</a:t>
            </a:r>
            <a:r>
              <a:rPr lang="en-US" altLang="en-US" sz="2200" dirty="0">
                <a:solidFill>
                  <a:srgbClr val="494949"/>
                </a:solidFill>
              </a:rPr>
              <a:t>, lána 21 milljón evra til smærri fyrirtækja í dreifbýli á </a:t>
            </a:r>
            <a:r>
              <a:rPr lang="en-US" altLang="en-US" sz="2200" dirty="0" err="1">
                <a:solidFill>
                  <a:srgbClr val="494949"/>
                </a:solidFill>
              </a:rPr>
              <a:t>hagstæðum </a:t>
            </a:r>
            <a:r>
              <a:rPr lang="en-US" altLang="en-US" sz="2200" dirty="0">
                <a:solidFill>
                  <a:srgbClr val="494949"/>
                </a:solidFill>
              </a:rPr>
              <a:t>kjörum. </a:t>
            </a:r>
          </a:p>
          <a:p>
            <a:pPr marL="0" indent="0">
              <a:spcAft>
                <a:spcPts val="600"/>
              </a:spcAft>
            </a:pPr>
            <a:r>
              <a:rPr lang="en-US" altLang="en-US" sz="2200" dirty="0">
                <a:solidFill>
                  <a:srgbClr val="494949"/>
                </a:solidFill>
              </a:rPr>
              <a:t>Þetta þýðir að ferðaþjónustufyrirtæki í upphafi á íslensku landsbyggðinni gæti sótt um lán með lægri vöxtum og lengri endurgreiðslutíma til að styðja við svæðisvöxt.</a:t>
            </a:r>
            <a:endParaRPr lang="en-IE" sz="2200" dirty="0">
              <a:solidFill>
                <a:srgbClr val="494949"/>
              </a:solidFill>
            </a:endParaRPr>
          </a:p>
          <a:p>
            <a:pPr marL="104775" indent="0"/>
            <a:endParaRPr lang="en-US" sz="2200" dirty="0">
              <a:solidFill>
                <a:srgbClr val="494949"/>
              </a:solidFill>
            </a:endParaRPr>
          </a:p>
        </p:txBody>
      </p:sp>
      <p:cxnSp>
        <p:nvCxnSpPr>
          <p:cNvPr id="16" name="Straight Connector 15">
            <a:extLst>
              <a:ext uri="{FF2B5EF4-FFF2-40B4-BE49-F238E27FC236}">
                <a16:creationId xmlns:a16="http://schemas.microsoft.com/office/drawing/2014/main" id="{825A44F8-3A55-9AF4-A1D8-5C05752D297C}"/>
              </a:ext>
            </a:extLst>
          </p:cNvPr>
          <p:cNvCxnSpPr>
            <a:cxnSpLocks/>
          </p:cNvCxnSpPr>
          <p:nvPr/>
        </p:nvCxnSpPr>
        <p:spPr>
          <a:xfrm>
            <a:off x="816119" y="2593996"/>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Excellent with solid fill">
            <a:extLst>
              <a:ext uri="{FF2B5EF4-FFF2-40B4-BE49-F238E27FC236}">
                <a16:creationId xmlns:a16="http://schemas.microsoft.com/office/drawing/2014/main" id="{E38C23FE-A41A-7288-4B91-8C33739AE3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51" y="1441762"/>
            <a:ext cx="749373" cy="749373"/>
          </a:xfrm>
          <a:prstGeom prst="rect">
            <a:avLst/>
          </a:prstGeom>
        </p:spPr>
      </p:pic>
      <p:cxnSp>
        <p:nvCxnSpPr>
          <p:cNvPr id="5" name="Straight Connector 4">
            <a:extLst>
              <a:ext uri="{FF2B5EF4-FFF2-40B4-BE49-F238E27FC236}">
                <a16:creationId xmlns:a16="http://schemas.microsoft.com/office/drawing/2014/main" id="{B35015A4-0990-8A86-D693-B43CF19C78EF}"/>
              </a:ext>
            </a:extLst>
          </p:cNvPr>
          <p:cNvCxnSpPr>
            <a:cxnSpLocks/>
          </p:cNvCxnSpPr>
          <p:nvPr/>
        </p:nvCxnSpPr>
        <p:spPr>
          <a:xfrm>
            <a:off x="810495" y="1180141"/>
            <a:ext cx="5624"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1" name="Picture 10" descr="A house with a glass door&#10;&#10;AI-generated content may be incorrect.">
            <a:extLst>
              <a:ext uri="{FF2B5EF4-FFF2-40B4-BE49-F238E27FC236}">
                <a16:creationId xmlns:a16="http://schemas.microsoft.com/office/drawing/2014/main" id="{694ACD1F-FBD9-9C26-616D-58A7D5D64DAB}"/>
              </a:ext>
            </a:extLst>
          </p:cNvPr>
          <p:cNvPicPr>
            <a:picLocks noChangeAspect="1"/>
          </p:cNvPicPr>
          <p:nvPr/>
        </p:nvPicPr>
        <p:blipFill>
          <a:blip r:embed="rId6"/>
          <a:srcRect l="14498" t="-1389"/>
          <a:stretch>
            <a:fillRect/>
          </a:stretch>
        </p:blipFill>
        <p:spPr>
          <a:xfrm>
            <a:off x="8301898" y="-95250"/>
            <a:ext cx="3909152" cy="6953250"/>
          </a:xfrm>
          <a:prstGeom prst="rect">
            <a:avLst/>
          </a:prstGeom>
        </p:spPr>
      </p:pic>
    </p:spTree>
    <p:extLst>
      <p:ext uri="{BB962C8B-B14F-4D97-AF65-F5344CB8AC3E}">
        <p14:creationId xmlns:p14="http://schemas.microsoft.com/office/powerpoint/2010/main" val="3600589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6D58-C753-B865-0FAC-E0DB357884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14F8944-4CF4-2DEE-EE54-B6A935BA2074}"/>
              </a:ext>
            </a:extLst>
          </p:cNvPr>
          <p:cNvSpPr/>
          <p:nvPr/>
        </p:nvSpPr>
        <p:spPr>
          <a:xfrm>
            <a:off x="1188304" y="1423757"/>
            <a:ext cx="10136921" cy="26532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A6DA34C5-202D-5E95-972A-0313A8FDDE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DC9DCA6-E31E-FD23-BC0A-B13A85D18931}"/>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Markmið: </a:t>
            </a:r>
            <a:r>
              <a:rPr lang="en-US" sz="2200" b="1" dirty="0">
                <a:solidFill>
                  <a:srgbClr val="494949"/>
                </a:solidFill>
                <a:hlinkClick r:id="rId5">
                  <a:extLst>
                    <a:ext uri="{A12FA001-AC4F-418D-AE19-62706E023703}">
                      <ahyp:hlinkClr xmlns:ahyp="http://schemas.microsoft.com/office/drawing/2018/hyperlinkcolor" val="tx"/>
                    </a:ext>
                  </a:extLst>
                </a:hlinkClick>
              </a:rPr>
              <a:t>Samningar um svæðisvöxt á Íslandi </a:t>
            </a:r>
            <a:r>
              <a:rPr lang="en-US" sz="2200" dirty="0">
                <a:solidFill>
                  <a:srgbClr val="494949"/>
                </a:solidFill>
              </a:rPr>
              <a:t>veita hverju svæði fjármagn til verkefna, oft með menningar-, ferðaþróunar-, nýsköpunar- og samfélags- og dreifbýlisendurreisnarátökum. Slík átök geta fengið hóflegar styrki frá svæðisvöldum. Fjárhagsáætlunin er</a:t>
            </a:r>
            <a:r>
              <a:rPr lang="en-IE" sz="2200" b="1" dirty="0">
                <a:solidFill>
                  <a:srgbClr val="494949"/>
                </a:solidFill>
              </a:rPr>
              <a:t> 1–5 milljónir íslenskra króna (6,5–32 þús. evrur).</a:t>
            </a:r>
          </a:p>
          <a:p>
            <a:pPr marL="0" indent="0">
              <a:spcAft>
                <a:spcPts val="600"/>
              </a:spcAft>
            </a:pPr>
            <a:r>
              <a:rPr lang="en-US" sz="2200" dirty="0">
                <a:solidFill>
                  <a:srgbClr val="494949"/>
                </a:solidFill>
              </a:rPr>
              <a:t>Styrkir eru yfirleitt </a:t>
            </a:r>
            <a:r>
              <a:rPr lang="en-US" sz="2200" b="1" dirty="0">
                <a:solidFill>
                  <a:srgbClr val="494949"/>
                </a:solidFill>
              </a:rPr>
              <a:t>á bilinu 1–5 milljónir íslenskra króna </a:t>
            </a:r>
            <a:r>
              <a:rPr lang="en-US" sz="2200" dirty="0">
                <a:solidFill>
                  <a:srgbClr val="494949"/>
                </a:solidFill>
              </a:rPr>
              <a:t>(um</a:t>
            </a:r>
            <a:r>
              <a:rPr lang="en-US" sz="2200" b="1" dirty="0">
                <a:solidFill>
                  <a:srgbClr val="494949"/>
                </a:solidFill>
              </a:rPr>
              <a:t> 6.500 til 32.000 evrur</a:t>
            </a:r>
            <a:r>
              <a:rPr lang="en-US" sz="2200" dirty="0">
                <a:solidFill>
                  <a:srgbClr val="494949"/>
                </a:solidFill>
              </a:rPr>
              <a:t>). Sjálfsfjármögnun er oft krafist (t.d. 50–70% greidd af umsækjanda). Sum svæði bjóða upp á </a:t>
            </a:r>
            <a:r>
              <a:rPr lang="en-US" sz="2200" b="1" dirty="0">
                <a:solidFill>
                  <a:srgbClr val="494949"/>
                </a:solidFill>
              </a:rPr>
              <a:t>hærri fjárhæðir </a:t>
            </a:r>
            <a:r>
              <a:rPr lang="en-US" sz="2200" dirty="0">
                <a:solidFill>
                  <a:srgbClr val="494949"/>
                </a:solidFill>
              </a:rPr>
              <a:t>ef verkefnið sýnir sterka samfélagslega eða umhverfislega áhrif.</a:t>
            </a:r>
          </a:p>
          <a:p>
            <a:pPr marL="0" indent="0">
              <a:spcAft>
                <a:spcPts val="600"/>
              </a:spcAft>
            </a:pPr>
            <a:endParaRPr lang="en-US" sz="2200" b="1" dirty="0">
              <a:solidFill>
                <a:srgbClr val="494949"/>
              </a:solidFill>
            </a:endParaRPr>
          </a:p>
        </p:txBody>
      </p:sp>
      <p:cxnSp>
        <p:nvCxnSpPr>
          <p:cNvPr id="15" name="Connector: Elbow 14">
            <a:extLst>
              <a:ext uri="{FF2B5EF4-FFF2-40B4-BE49-F238E27FC236}">
                <a16:creationId xmlns:a16="http://schemas.microsoft.com/office/drawing/2014/main" id="{FC502784-5EF8-18B4-3987-4A4AFD43AE2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DD06A7A8-6617-75D0-47A7-1E58F6A9E20B}"/>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B6F48F5-6DCD-BA75-BCE0-2A631419758F}"/>
              </a:ext>
            </a:extLst>
          </p:cNvPr>
          <p:cNvSpPr txBox="1">
            <a:spLocks/>
          </p:cNvSpPr>
          <p:nvPr/>
        </p:nvSpPr>
        <p:spPr>
          <a:xfrm>
            <a:off x="1505635" y="350899"/>
            <a:ext cx="646019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Stuðningsstyrkir ríkisstjórnar</a:t>
            </a:r>
          </a:p>
          <a:p>
            <a:pPr>
              <a:spcBef>
                <a:spcPts val="0"/>
              </a:spcBef>
            </a:pPr>
            <a:r>
              <a:rPr lang="en-US" sz="2800" dirty="0"/>
              <a:t>Svæðagetu­samningar</a:t>
            </a:r>
          </a:p>
          <a:p>
            <a:pPr>
              <a:spcBef>
                <a:spcPts val="0"/>
              </a:spcBef>
            </a:pPr>
            <a:r>
              <a:rPr lang="en-US" sz="2400" i="1" dirty="0"/>
              <a:t>(</a:t>
            </a:r>
            <a:r>
              <a:rPr lang="en-US" sz="2400" i="1" dirty="0" err="1"/>
              <a:t>Uppbyggingarsjóður</a:t>
            </a:r>
            <a:r>
              <a:rPr lang="en-US" sz="2400" i="1" dirty="0"/>
              <a:t>)</a:t>
            </a:r>
          </a:p>
        </p:txBody>
      </p:sp>
      <p:pic>
        <p:nvPicPr>
          <p:cNvPr id="32" name="Graphic 31" descr="Target with solid fill">
            <a:extLst>
              <a:ext uri="{FF2B5EF4-FFF2-40B4-BE49-F238E27FC236}">
                <a16:creationId xmlns:a16="http://schemas.microsoft.com/office/drawing/2014/main" id="{5C52BD99-C332-DAF3-96B5-0DF4985A78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0F00C222-22F8-79BC-3EDE-BC351F8C4468}"/>
              </a:ext>
            </a:extLst>
          </p:cNvPr>
          <p:cNvSpPr/>
          <p:nvPr/>
        </p:nvSpPr>
        <p:spPr>
          <a:xfrm>
            <a:off x="1826168" y="4289292"/>
            <a:ext cx="10029647" cy="229248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361BE154-7ADC-40A6-A08E-78CDE7F559CB}"/>
              </a:ext>
            </a:extLst>
          </p:cNvPr>
          <p:cNvSpPr txBox="1">
            <a:spLocks/>
          </p:cNvSpPr>
          <p:nvPr/>
        </p:nvSpPr>
        <p:spPr>
          <a:xfrm>
            <a:off x="2483933" y="4419680"/>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Dæmi: </a:t>
            </a:r>
          </a:p>
          <a:p>
            <a:pPr marL="0" indent="0">
              <a:spcAft>
                <a:spcPts val="600"/>
              </a:spcAft>
            </a:pPr>
            <a:r>
              <a:rPr lang="en-US" sz="2200" dirty="0">
                <a:solidFill>
                  <a:srgbClr val="494949"/>
                </a:solidFill>
              </a:rPr>
              <a:t>Hér geta </a:t>
            </a:r>
            <a:r>
              <a:rPr lang="en-US" sz="2200" b="1" dirty="0">
                <a:solidFill>
                  <a:srgbClr val="494949"/>
                </a:solidFill>
              </a:rPr>
              <a:t>lítilsháttar verkefni í ferðahúsnæði </a:t>
            </a:r>
            <a:r>
              <a:rPr lang="en-US" sz="2200" dirty="0">
                <a:solidFill>
                  <a:srgbClr val="494949"/>
                </a:solidFill>
              </a:rPr>
              <a:t>– eins og </a:t>
            </a:r>
            <a:r>
              <a:rPr lang="en-US" sz="2200" b="1" dirty="0">
                <a:solidFill>
                  <a:srgbClr val="494949"/>
                </a:solidFill>
              </a:rPr>
              <a:t>glamping-einingar</a:t>
            </a:r>
            <a:r>
              <a:rPr lang="en-US" sz="2200" dirty="0">
                <a:solidFill>
                  <a:srgbClr val="494949"/>
                </a:solidFill>
              </a:rPr>
              <a:t>, </a:t>
            </a:r>
            <a:r>
              <a:rPr lang="en-US" sz="2200" b="1" dirty="0">
                <a:solidFill>
                  <a:srgbClr val="494949"/>
                </a:solidFill>
              </a:rPr>
              <a:t>gistingar sem byggja á menningararfi </a:t>
            </a:r>
            <a:r>
              <a:rPr lang="en-US" sz="2200" dirty="0">
                <a:solidFill>
                  <a:srgbClr val="494949"/>
                </a:solidFill>
              </a:rPr>
              <a:t>eða </a:t>
            </a:r>
            <a:r>
              <a:rPr lang="en-US" sz="2200" b="1" dirty="0">
                <a:solidFill>
                  <a:srgbClr val="494949"/>
                </a:solidFill>
              </a:rPr>
              <a:t>vistfræðileg dvalarstaðir</a:t>
            </a:r>
            <a:r>
              <a:rPr lang="en-US" sz="2200" dirty="0">
                <a:solidFill>
                  <a:srgbClr val="494949"/>
                </a:solidFill>
              </a:rPr>
              <a:t> – </a:t>
            </a:r>
            <a:r>
              <a:rPr lang="en-US" sz="2200" b="1" dirty="0">
                <a:solidFill>
                  <a:srgbClr val="494949"/>
                </a:solidFill>
              </a:rPr>
              <a:t>sótt um hlutfjármögnun</a:t>
            </a:r>
            <a:r>
              <a:rPr lang="en-US" sz="2200" dirty="0">
                <a:solidFill>
                  <a:srgbClr val="494949"/>
                </a:solidFill>
              </a:rPr>
              <a:t>, sérstaklega ef þau:</a:t>
            </a:r>
          </a:p>
          <a:p>
            <a:pPr marL="342900" indent="-342900">
              <a:spcBef>
                <a:spcPts val="0"/>
              </a:spcBef>
              <a:buFont typeface="Wingdings" panose="05000000000000000000" pitchFamily="2" charset="2"/>
              <a:buChar char="v"/>
            </a:pPr>
            <a:r>
              <a:rPr lang="en-US" sz="2200" dirty="0">
                <a:solidFill>
                  <a:srgbClr val="494949"/>
                </a:solidFill>
              </a:rPr>
              <a:t>Innihalda menningarlega þætti (t.d. staðbundnar sögur, handverk, náttúrutúlkun)</a:t>
            </a:r>
          </a:p>
          <a:p>
            <a:pPr marL="342900" indent="-342900">
              <a:spcBef>
                <a:spcPts val="0"/>
              </a:spcBef>
              <a:buFont typeface="Wingdings" panose="05000000000000000000" pitchFamily="2" charset="2"/>
              <a:buChar char="v"/>
            </a:pPr>
            <a:r>
              <a:rPr lang="en-US" sz="2200" dirty="0">
                <a:solidFill>
                  <a:srgbClr val="494949"/>
                </a:solidFill>
              </a:rPr>
              <a:t>Skapa störf í dreifbýli eða efla ferðaþjónustu á lítt sóttum svæðum</a:t>
            </a:r>
          </a:p>
          <a:p>
            <a:pPr marL="342900" indent="-342900">
              <a:spcBef>
                <a:spcPts val="0"/>
              </a:spcBef>
              <a:buFont typeface="Wingdings" panose="05000000000000000000" pitchFamily="2" charset="2"/>
              <a:buChar char="v"/>
            </a:pPr>
            <a:r>
              <a:rPr lang="en-US" sz="2200" dirty="0">
                <a:solidFill>
                  <a:srgbClr val="494949"/>
                </a:solidFill>
              </a:rPr>
              <a:t>Innifela nýstárlegar eða grænar hönnunareiginleika (t.d. mólóþök, kompostklósett)</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AE5FC78-87BC-FC66-B199-B6E99331BC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6168" y="4449735"/>
            <a:ext cx="749373" cy="749373"/>
          </a:xfrm>
          <a:prstGeom prst="rect">
            <a:avLst/>
          </a:prstGeom>
        </p:spPr>
      </p:pic>
      <p:grpSp>
        <p:nvGrpSpPr>
          <p:cNvPr id="2" name="Group 1">
            <a:extLst>
              <a:ext uri="{FF2B5EF4-FFF2-40B4-BE49-F238E27FC236}">
                <a16:creationId xmlns:a16="http://schemas.microsoft.com/office/drawing/2014/main" id="{D9A23DD9-CB51-163D-4F4D-A2D46BB1B15D}"/>
              </a:ext>
            </a:extLst>
          </p:cNvPr>
          <p:cNvGrpSpPr/>
          <p:nvPr/>
        </p:nvGrpSpPr>
        <p:grpSpPr>
          <a:xfrm>
            <a:off x="274432" y="208891"/>
            <a:ext cx="1047896" cy="1049846"/>
            <a:chOff x="1016000" y="1137920"/>
            <a:chExt cx="1016000" cy="1016000"/>
          </a:xfrm>
        </p:grpSpPr>
        <p:sp>
          <p:nvSpPr>
            <p:cNvPr id="3" name="Oval 2">
              <a:extLst>
                <a:ext uri="{FF2B5EF4-FFF2-40B4-BE49-F238E27FC236}">
                  <a16:creationId xmlns:a16="http://schemas.microsoft.com/office/drawing/2014/main" id="{84BF248B-6BC4-F3F4-55A3-4E80A2D7EF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1BE418C-045F-31BD-F53B-A71F6E40E2F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5" name="Picture 4">
            <a:extLst>
              <a:ext uri="{FF2B5EF4-FFF2-40B4-BE49-F238E27FC236}">
                <a16:creationId xmlns:a16="http://schemas.microsoft.com/office/drawing/2014/main" id="{A9E71C94-DABC-8258-C7A0-73E7837A060C}"/>
              </a:ext>
            </a:extLst>
          </p:cNvPr>
          <p:cNvPicPr>
            <a:picLocks noChangeAspect="1"/>
          </p:cNvPicPr>
          <p:nvPr/>
        </p:nvPicPr>
        <p:blipFill>
          <a:blip r:embed="rId10"/>
          <a:srcRect r="7392"/>
          <a:stretch>
            <a:fillRect/>
          </a:stretch>
        </p:blipFill>
        <p:spPr>
          <a:xfrm>
            <a:off x="8323843" y="-13955"/>
            <a:ext cx="3217159" cy="1567108"/>
          </a:xfrm>
          <a:prstGeom prst="rect">
            <a:avLst/>
          </a:prstGeom>
        </p:spPr>
      </p:pic>
    </p:spTree>
    <p:extLst>
      <p:ext uri="{BB962C8B-B14F-4D97-AF65-F5344CB8AC3E}">
        <p14:creationId xmlns:p14="http://schemas.microsoft.com/office/powerpoint/2010/main" val="52281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73B6-9499-4730-CDCB-ED63525BAE6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AB271FA-2A69-C65E-C0E8-229A05F01E7B}"/>
              </a:ext>
            </a:extLst>
          </p:cNvPr>
          <p:cNvSpPr/>
          <p:nvPr/>
        </p:nvSpPr>
        <p:spPr>
          <a:xfrm>
            <a:off x="1170400" y="1423755"/>
            <a:ext cx="10370602" cy="521516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09C201F7-A8FA-EF06-F03B-E543A35D44D6}"/>
              </a:ext>
            </a:extLst>
          </p:cNvPr>
          <p:cNvSpPr txBox="1">
            <a:spLocks/>
          </p:cNvSpPr>
          <p:nvPr/>
        </p:nvSpPr>
        <p:spPr>
          <a:xfrm>
            <a:off x="2068250" y="146555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rgbClr val="E96751"/>
                </a:solidFill>
              </a:rPr>
              <a:t>Dæmi: </a:t>
            </a:r>
            <a:endParaRPr lang="en-US" dirty="0">
              <a:solidFill>
                <a:srgbClr val="494949"/>
              </a:solidFill>
            </a:endParaRPr>
          </a:p>
          <a:p>
            <a:pPr marL="0" indent="0">
              <a:spcAft>
                <a:spcPts val="600"/>
              </a:spcAft>
            </a:pPr>
            <a:r>
              <a:rPr lang="en-US" sz="2200" dirty="0">
                <a:solidFill>
                  <a:srgbClr val="494949"/>
                </a:solidFill>
              </a:rPr>
              <a:t>Lítil glamping-verkefni gætu íhugað að sækja um þessi styrki (umsóknin yrði lögð fram hjá héraðsráðinu, og skilyrðin fela oft í sér menningarleg/félagsleg áhrif sem og nýsköpun). Þetta gæti falið í sér að þrjár sjálfbærar skálir verði byggðar við hlið náttúrustígs. Þær gætu fengið</a:t>
            </a:r>
            <a:r>
              <a:rPr lang="en-US" sz="2200" b="1" dirty="0">
                <a:solidFill>
                  <a:srgbClr val="494949"/>
                </a:solidFill>
              </a:rPr>
              <a:t> 3,5 milljónir íslenskra króna (€23.000) </a:t>
            </a:r>
            <a:r>
              <a:rPr lang="en-US" sz="2200" dirty="0">
                <a:solidFill>
                  <a:srgbClr val="494949"/>
                </a:solidFill>
              </a:rPr>
              <a:t>úr </a:t>
            </a:r>
            <a:r>
              <a:rPr lang="en-US" sz="2200" dirty="0" err="1">
                <a:solidFill>
                  <a:srgbClr val="494949"/>
                </a:solidFill>
              </a:rPr>
              <a:t>Uppbyggingarsjóði Austurlands </a:t>
            </a:r>
            <a:r>
              <a:rPr lang="en-US" sz="2200" dirty="0">
                <a:solidFill>
                  <a:srgbClr val="494949"/>
                </a:solidFill>
              </a:rPr>
              <a:t>fyrir: </a:t>
            </a:r>
          </a:p>
          <a:p>
            <a:pPr marL="0" indent="0">
              <a:spcAft>
                <a:spcPts val="600"/>
              </a:spcAft>
            </a:pPr>
            <a:endParaRPr lang="en-US" sz="1000" dirty="0">
              <a:solidFill>
                <a:srgbClr val="494949"/>
              </a:solidFill>
            </a:endParaRPr>
          </a:p>
          <a:p>
            <a:pPr marL="342900" indent="-342900">
              <a:spcBef>
                <a:spcPts val="0"/>
              </a:spcBef>
              <a:buFont typeface="Wingdings" panose="05000000000000000000" pitchFamily="2" charset="2"/>
              <a:buChar char="v"/>
            </a:pPr>
            <a:r>
              <a:rPr lang="en-US" sz="2200" dirty="0">
                <a:solidFill>
                  <a:srgbClr val="494949"/>
                </a:solidFill>
              </a:rPr>
              <a:t>Uppsetning menningarlegra skilta og túlkun stígsins. </a:t>
            </a:r>
          </a:p>
          <a:p>
            <a:pPr marL="342900" indent="-342900">
              <a:spcBef>
                <a:spcPts val="0"/>
              </a:spcBef>
              <a:buFont typeface="Wingdings" panose="05000000000000000000" pitchFamily="2" charset="2"/>
              <a:buChar char="v"/>
            </a:pPr>
            <a:r>
              <a:rPr lang="en-US" sz="2200" dirty="0">
                <a:solidFill>
                  <a:srgbClr val="494949"/>
                </a:solidFill>
              </a:rPr>
              <a:t>Uppsetning moltuðustolettu. </a:t>
            </a:r>
          </a:p>
          <a:p>
            <a:pPr marL="342900" indent="-342900">
              <a:spcBef>
                <a:spcPts val="0"/>
              </a:spcBef>
              <a:buFont typeface="Wingdings" panose="05000000000000000000" pitchFamily="2" charset="2"/>
              <a:buChar char="v"/>
            </a:pPr>
            <a:r>
              <a:rPr lang="en-US" sz="2200" dirty="0">
                <a:solidFill>
                  <a:srgbClr val="494949"/>
                </a:solidFill>
              </a:rPr>
              <a:t>Húsahönnun sem nýtir staðbundið timbur og mólendi.</a:t>
            </a:r>
          </a:p>
          <a:p>
            <a:pPr marL="0" indent="0">
              <a:spcAft>
                <a:spcPts val="600"/>
              </a:spcAft>
            </a:pPr>
            <a:r>
              <a:rPr lang="en-US" sz="2200" dirty="0">
                <a:solidFill>
                  <a:srgbClr val="494949"/>
                </a:solidFill>
              </a:rPr>
              <a:t>Þeir jöfnuðu styrknum með persónulegu láni og LEADER-fjármögnun til dreifbýlisþróunar. </a:t>
            </a:r>
          </a:p>
          <a:p>
            <a:pPr marL="0" indent="0">
              <a:spcAft>
                <a:spcPts val="600"/>
              </a:spcAft>
            </a:pPr>
            <a:r>
              <a:rPr lang="en-US" sz="2200" dirty="0">
                <a:solidFill>
                  <a:srgbClr val="494949"/>
                </a:solidFill>
              </a:rPr>
              <a:t>Þó að þessir styrkir geti verið minni (um það bil</a:t>
            </a:r>
            <a:r>
              <a:rPr lang="en-US" sz="2200" b="1" dirty="0">
                <a:solidFill>
                  <a:srgbClr val="494949"/>
                </a:solidFill>
              </a:rPr>
              <a:t> 1–5 milljónir ISK</a:t>
            </a:r>
            <a:r>
              <a:rPr lang="en-US" sz="2200" dirty="0">
                <a:solidFill>
                  <a:srgbClr val="494949"/>
                </a:solidFill>
              </a:rPr>
              <a:t>, sem jafngilda</a:t>
            </a:r>
            <a:r>
              <a:rPr lang="en-US" sz="2200" b="1" dirty="0">
                <a:solidFill>
                  <a:srgbClr val="494949"/>
                </a:solidFill>
              </a:rPr>
              <a:t> 6.000–30.000 evrum) </a:t>
            </a:r>
            <a:r>
              <a:rPr lang="en-US" sz="2200" dirty="0">
                <a:solidFill>
                  <a:srgbClr val="494949"/>
                </a:solidFill>
              </a:rPr>
              <a:t>er þess virði að kanna þá sem hlutfjármögnun.</a:t>
            </a:r>
          </a:p>
          <a:p>
            <a:pPr marL="0" indent="0">
              <a:spcAft>
                <a:spcPts val="1200"/>
              </a:spcAft>
            </a:pPr>
            <a:endParaRPr lang="en-US" sz="2200" dirty="0">
              <a:solidFill>
                <a:srgbClr val="494949"/>
              </a:solidFill>
            </a:endParaRPr>
          </a:p>
        </p:txBody>
      </p:sp>
      <p:pic>
        <p:nvPicPr>
          <p:cNvPr id="5" name="Graphic 4" descr="Excellent with solid fill">
            <a:extLst>
              <a:ext uri="{FF2B5EF4-FFF2-40B4-BE49-F238E27FC236}">
                <a16:creationId xmlns:a16="http://schemas.microsoft.com/office/drawing/2014/main" id="{15F6E1A2-1642-A2F2-0A8E-A6A7A72C2A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075" y="1570594"/>
            <a:ext cx="749373" cy="749373"/>
          </a:xfrm>
          <a:prstGeom prst="rect">
            <a:avLst/>
          </a:prstGeom>
        </p:spPr>
      </p:pic>
      <p:cxnSp>
        <p:nvCxnSpPr>
          <p:cNvPr id="2" name="Straight Connector 1">
            <a:extLst>
              <a:ext uri="{FF2B5EF4-FFF2-40B4-BE49-F238E27FC236}">
                <a16:creationId xmlns:a16="http://schemas.microsoft.com/office/drawing/2014/main" id="{A23191D9-711F-089D-F3FD-E5F950D57B17}"/>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84DF6DB-34EF-55BE-AF24-0185B660B37F}"/>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EBECC0CD-33FC-3353-B294-DD8F44106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E43AFCA7-6049-A43A-E1EC-13E58509A8FC}"/>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3DF368D8-7075-B6C3-9AD3-8274689123F6}"/>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Stuðningsstyrkir ríkisstjórnar</a:t>
            </a:r>
          </a:p>
          <a:p>
            <a:pPr>
              <a:spcBef>
                <a:spcPts val="0"/>
              </a:spcBef>
            </a:pPr>
            <a:r>
              <a:rPr lang="en-US" sz="2800" dirty="0"/>
              <a:t>Svæðisvöxtarsamningar</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728E7BDC-8B5B-F7B1-3DF8-52F09D3A027C}"/>
              </a:ext>
            </a:extLst>
          </p:cNvPr>
          <p:cNvPicPr>
            <a:picLocks noChangeAspect="1"/>
          </p:cNvPicPr>
          <p:nvPr/>
        </p:nvPicPr>
        <p:blipFill>
          <a:blip r:embed="rId7"/>
          <a:srcRect r="7392" b="13831"/>
          <a:stretch>
            <a:fillRect/>
          </a:stretch>
        </p:blipFill>
        <p:spPr>
          <a:xfrm>
            <a:off x="8323843" y="-13955"/>
            <a:ext cx="3217159" cy="1350356"/>
          </a:xfrm>
          <a:prstGeom prst="rect">
            <a:avLst/>
          </a:prstGeom>
        </p:spPr>
      </p:pic>
    </p:spTree>
    <p:extLst>
      <p:ext uri="{BB962C8B-B14F-4D97-AF65-F5344CB8AC3E}">
        <p14:creationId xmlns:p14="http://schemas.microsoft.com/office/powerpoint/2010/main" val="407363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BBDA-B86F-D3D6-E27A-EE3F241BFD2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83CEB7E-8A0E-41D3-9374-13E59DA58996}"/>
              </a:ext>
            </a:extLst>
          </p:cNvPr>
          <p:cNvSpPr/>
          <p:nvPr/>
        </p:nvSpPr>
        <p:spPr>
          <a:xfrm>
            <a:off x="1170400" y="1423756"/>
            <a:ext cx="10370602" cy="376240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41F48076-A21F-0E8E-93D2-AC3A11427B5C}"/>
              </a:ext>
            </a:extLst>
          </p:cNvPr>
          <p:cNvSpPr txBox="1">
            <a:spLocks/>
          </p:cNvSpPr>
          <p:nvPr/>
        </p:nvSpPr>
        <p:spPr>
          <a:xfrm>
            <a:off x="2053448" y="162325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rgbClr val="E96751"/>
                </a:solidFill>
              </a:rPr>
              <a:t>Auk þess: </a:t>
            </a:r>
            <a:r>
              <a:rPr lang="en-US" sz="2200" dirty="0">
                <a:solidFill>
                  <a:srgbClr val="494949"/>
                </a:solidFill>
              </a:rPr>
              <a:t>Íhugaðu </a:t>
            </a:r>
            <a:r>
              <a:rPr lang="en-US" sz="2200" b="1" dirty="0">
                <a:solidFill>
                  <a:srgbClr val="494949"/>
                </a:solidFill>
              </a:rPr>
              <a:t>nýsköpun eða grænar hvatagreiðslur</a:t>
            </a:r>
            <a:r>
              <a:rPr lang="en-US" sz="2200" dirty="0">
                <a:solidFill>
                  <a:srgbClr val="494949"/>
                </a:solidFill>
              </a:rPr>
              <a:t>: ef verkefnið þitt hefur nýstárlegan þátt (t.d. ný tegund vistdvalarstaðar), geturðu sótt um styrki hjá Tæknisjóði eða svipuðum </a:t>
            </a:r>
            <a:r>
              <a:rPr lang="en-US" sz="2200" dirty="0" err="1">
                <a:solidFill>
                  <a:srgbClr val="494949"/>
                </a:solidFill>
              </a:rPr>
              <a:t>stofnunum </a:t>
            </a:r>
            <a:r>
              <a:rPr lang="en-US" sz="2200" dirty="0">
                <a:solidFill>
                  <a:srgbClr val="494949"/>
                </a:solidFill>
              </a:rPr>
              <a:t>(samkeppnishæft en mögulegt). </a:t>
            </a:r>
          </a:p>
          <a:p>
            <a:pPr>
              <a:spcAft>
                <a:spcPts val="600"/>
              </a:spcAft>
            </a:pPr>
            <a:r>
              <a:rPr lang="en-US" sz="2200" b="1" dirty="0">
                <a:solidFill>
                  <a:srgbClr val="494949"/>
                </a:solidFill>
              </a:rPr>
              <a:t>Gistiverkefni sem uppfylla skilyrði: </a:t>
            </a:r>
          </a:p>
          <a:p>
            <a:pPr marL="342900" indent="-342900">
              <a:spcBef>
                <a:spcPts val="0"/>
              </a:spcBef>
              <a:buFont typeface="Wingdings" panose="05000000000000000000" pitchFamily="2" charset="2"/>
              <a:buChar char="v"/>
            </a:pPr>
            <a:r>
              <a:rPr lang="en-US" sz="2200" dirty="0">
                <a:solidFill>
                  <a:srgbClr val="494949"/>
                </a:solidFill>
              </a:rPr>
              <a:t>Umbreyting sögulegs hlöðuskemmu eða torfkofa í gististað með menningarlegum dagskrá</a:t>
            </a:r>
          </a:p>
          <a:p>
            <a:pPr marL="342900" indent="-342900">
              <a:spcBef>
                <a:spcPts val="0"/>
              </a:spcBef>
              <a:buFont typeface="Wingdings" panose="05000000000000000000" pitchFamily="2" charset="2"/>
              <a:buChar char="v"/>
            </a:pPr>
            <a:r>
              <a:rPr lang="en-US" sz="2200" dirty="0">
                <a:solidFill>
                  <a:srgbClr val="494949"/>
                </a:solidFill>
              </a:rPr>
              <a:t>Litlir hópar vistvæna skála sem efla ferðaþjónustu allt árið um kring</a:t>
            </a:r>
          </a:p>
          <a:p>
            <a:pPr marL="342900" indent="-342900">
              <a:spcBef>
                <a:spcPts val="0"/>
              </a:spcBef>
              <a:buFont typeface="Wingdings" panose="05000000000000000000" pitchFamily="2" charset="2"/>
              <a:buChar char="v"/>
            </a:pPr>
            <a:r>
              <a:rPr lang="en-US" sz="2200" dirty="0">
                <a:solidFill>
                  <a:srgbClr val="494949"/>
                </a:solidFill>
              </a:rPr>
              <a:t>Glamping- eða vellíðunarfrí sem styðja staðbundna handverksmenn eða leiðsögumenn</a:t>
            </a:r>
          </a:p>
          <a:p>
            <a:pPr marL="342900" indent="-342900">
              <a:spcBef>
                <a:spcPts val="0"/>
              </a:spcBef>
              <a:buFont typeface="Wingdings" panose="05000000000000000000" pitchFamily="2" charset="2"/>
              <a:buChar char="v"/>
            </a:pPr>
            <a:r>
              <a:rPr lang="en-US" sz="2200" dirty="0">
                <a:solidFill>
                  <a:srgbClr val="494949"/>
                </a:solidFill>
              </a:rPr>
              <a:t>Upplýsingaskýli eða gistiskýli tengd náttúrustígum eða staðbundnum sögum</a:t>
            </a:r>
          </a:p>
          <a:p>
            <a:pPr marL="0" indent="0">
              <a:spcAft>
                <a:spcPts val="1200"/>
              </a:spcAft>
            </a:pPr>
            <a:endParaRPr lang="en-US" sz="2200" dirty="0">
              <a:solidFill>
                <a:srgbClr val="494949"/>
              </a:solidFill>
            </a:endParaRPr>
          </a:p>
        </p:txBody>
      </p:sp>
      <p:cxnSp>
        <p:nvCxnSpPr>
          <p:cNvPr id="2" name="Straight Connector 1">
            <a:extLst>
              <a:ext uri="{FF2B5EF4-FFF2-40B4-BE49-F238E27FC236}">
                <a16:creationId xmlns:a16="http://schemas.microsoft.com/office/drawing/2014/main" id="{E6B4486F-FF66-D9C1-B7D2-0AF1CEB77591}"/>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C7CC695-302F-0F61-C867-798BC9A7C123}"/>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D03631FB-F0EA-9F7B-D47E-C6C20B431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0EE4C9F6-1BF0-2AC9-9D17-CA08DF727F73}"/>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A3F2872A-F992-04B4-67FB-1D379E695CD2}"/>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Ríkisstyrkir</a:t>
            </a:r>
          </a:p>
          <a:p>
            <a:pPr>
              <a:spcBef>
                <a:spcPts val="0"/>
              </a:spcBef>
            </a:pPr>
            <a:r>
              <a:rPr lang="en-US" sz="2800" dirty="0"/>
              <a:t>Svæðisvöxtarsamningar</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59DDDEAC-1D55-972F-157B-11A4440EADAC}"/>
              </a:ext>
            </a:extLst>
          </p:cNvPr>
          <p:cNvPicPr>
            <a:picLocks noChangeAspect="1"/>
          </p:cNvPicPr>
          <p:nvPr/>
        </p:nvPicPr>
        <p:blipFill>
          <a:blip r:embed="rId5"/>
          <a:srcRect r="7392"/>
          <a:stretch>
            <a:fillRect/>
          </a:stretch>
        </p:blipFill>
        <p:spPr>
          <a:xfrm>
            <a:off x="8323843" y="-13955"/>
            <a:ext cx="3217159" cy="1567108"/>
          </a:xfrm>
          <a:prstGeom prst="rect">
            <a:avLst/>
          </a:prstGeom>
        </p:spPr>
      </p:pic>
      <p:pic>
        <p:nvPicPr>
          <p:cNvPr id="6" name="Graphic 5" descr="Postit Notes with solid fill">
            <a:extLst>
              <a:ext uri="{FF2B5EF4-FFF2-40B4-BE49-F238E27FC236}">
                <a16:creationId xmlns:a16="http://schemas.microsoft.com/office/drawing/2014/main" id="{18796ACC-2F09-6A64-4489-70D64119D5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9741" y="1573995"/>
            <a:ext cx="914400" cy="914400"/>
          </a:xfrm>
          <a:prstGeom prst="rect">
            <a:avLst/>
          </a:prstGeom>
        </p:spPr>
      </p:pic>
      <p:sp>
        <p:nvSpPr>
          <p:cNvPr id="10" name="TextBox 9">
            <a:extLst>
              <a:ext uri="{FF2B5EF4-FFF2-40B4-BE49-F238E27FC236}">
                <a16:creationId xmlns:a16="http://schemas.microsoft.com/office/drawing/2014/main" id="{67B5113C-7C77-D949-2018-9544236763FA}"/>
              </a:ext>
            </a:extLst>
          </p:cNvPr>
          <p:cNvSpPr txBox="1"/>
          <p:nvPr/>
        </p:nvSpPr>
        <p:spPr>
          <a:xfrm>
            <a:off x="1061108" y="5186163"/>
            <a:ext cx="10073617" cy="1477328"/>
          </a:xfrm>
          <a:prstGeom prst="rect">
            <a:avLst/>
          </a:prstGeom>
          <a:noFill/>
        </p:spPr>
        <p:txBody>
          <a:bodyPr wrap="square">
            <a:spAutoFit/>
          </a:bodyPr>
          <a:lstStyle/>
          <a:p>
            <a:r>
              <a:rPr lang="en-US" b="1" i="1" dirty="0">
                <a:solidFill>
                  <a:srgbClr val="494949"/>
                </a:solidFill>
                <a:latin typeface="Google Sans"/>
              </a:rPr>
              <a:t>Mælt er með lestri</a:t>
            </a:r>
          </a:p>
          <a:p>
            <a:pPr marL="285750" indent="-285750">
              <a:buFont typeface="Arial" panose="020B0604020202020204" pitchFamily="34" charset="0"/>
              <a:buChar char="•"/>
            </a:pPr>
            <a:r>
              <a:rPr lang="en-US" dirty="0">
                <a:solidFill>
                  <a:srgbClr val="0D9390"/>
                </a:solidFill>
                <a:hlinkClick r:id="rId8">
                  <a:extLst>
                    <a:ext uri="{A12FA001-AC4F-418D-AE19-62706E023703}">
                      <ahyp:hlinkClr xmlns:ahyp="http://schemas.microsoft.com/office/drawing/2018/hyperlinkcolor" val="tx"/>
                    </a:ext>
                  </a:extLst>
                </a:hlinkClick>
              </a:rPr>
              <a:t>Þróunarsjóður Norðausturlands - </a:t>
            </a:r>
            <a:r>
              <a:rPr lang="en-US" dirty="0" err="1">
                <a:solidFill>
                  <a:srgbClr val="0D9390"/>
                </a:solidFill>
                <a:hlinkClick r:id="rId8">
                  <a:extLst>
                    <a:ext uri="{A12FA001-AC4F-418D-AE19-62706E023703}">
                      <ahyp:hlinkClr xmlns:ahyp="http://schemas.microsoft.com/office/drawing/2018/hyperlinkcolor" val="tx"/>
                    </a:ext>
                  </a:extLst>
                </a:hlinkClick>
              </a:rPr>
              <a:t>Uppbyggingarsjóður </a:t>
            </a:r>
            <a:r>
              <a:rPr lang="en-US" dirty="0">
                <a:solidFill>
                  <a:srgbClr val="0D9390"/>
                </a:solidFill>
                <a:hlinkClick r:id="rId8">
                  <a:extLst>
                    <a:ext uri="{A12FA001-AC4F-418D-AE19-62706E023703}">
                      <ahyp:hlinkClr xmlns:ahyp="http://schemas.microsoft.com/office/drawing/2018/hyperlinkcolor" val="tx"/>
                    </a:ext>
                  </a:extLst>
                </a:hlinkClick>
              </a:rPr>
              <a:t>reglur um úthlutun styrkja</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9">
                  <a:extLst>
                    <a:ext uri="{A12FA001-AC4F-418D-AE19-62706E023703}">
                      <ahyp:hlinkClr xmlns:ahyp="http://schemas.microsoft.com/office/drawing/2018/hyperlinkcolor" val="tx"/>
                    </a:ext>
                  </a:extLst>
                </a:hlinkClick>
              </a:rPr>
              <a:t>Holl þróun ferðaþjónustunnar á Íslandi </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0">
                  <a:extLst>
                    <a:ext uri="{A12FA001-AC4F-418D-AE19-62706E023703}">
                      <ahyp:hlinkClr xmlns:ahyp="http://schemas.microsoft.com/office/drawing/2018/hyperlinkcolor" val="tx"/>
                    </a:ext>
                  </a:extLst>
                </a:hlinkClick>
              </a:rPr>
              <a:t>Þróunarsjóður Suðurlands</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1">
                  <a:extLst>
                    <a:ext uri="{A12FA001-AC4F-418D-AE19-62706E023703}">
                      <ahyp:hlinkClr xmlns:ahyp="http://schemas.microsoft.com/office/drawing/2018/hyperlinkcolor" val="tx"/>
                    </a:ext>
                  </a:extLst>
                </a:hlinkClick>
              </a:rPr>
              <a:t>Þróunarsjóður Suðurlands hefur opnað fyrir umsóknir vegna haustúthlutunar 2024.</a:t>
            </a:r>
            <a:endParaRPr lang="en-US" dirty="0">
              <a:solidFill>
                <a:srgbClr val="0D9390"/>
              </a:solidFill>
            </a:endParaRPr>
          </a:p>
        </p:txBody>
      </p:sp>
      <p:pic>
        <p:nvPicPr>
          <p:cNvPr id="13" name="Picture 12">
            <a:extLst>
              <a:ext uri="{FF2B5EF4-FFF2-40B4-BE49-F238E27FC236}">
                <a16:creationId xmlns:a16="http://schemas.microsoft.com/office/drawing/2014/main" id="{608565A6-B581-C073-90EF-F5CCB941A8F4}"/>
              </a:ext>
            </a:extLst>
          </p:cNvPr>
          <p:cNvPicPr>
            <a:picLocks noChangeAspect="1"/>
          </p:cNvPicPr>
          <p:nvPr/>
        </p:nvPicPr>
        <p:blipFill>
          <a:blip r:embed="rId12"/>
          <a:stretch>
            <a:fillRect/>
          </a:stretch>
        </p:blipFill>
        <p:spPr>
          <a:xfrm>
            <a:off x="210519" y="5554840"/>
            <a:ext cx="850589" cy="846711"/>
          </a:xfrm>
          <a:prstGeom prst="rect">
            <a:avLst/>
          </a:prstGeom>
        </p:spPr>
      </p:pic>
    </p:spTree>
    <p:extLst>
      <p:ext uri="{BB962C8B-B14F-4D97-AF65-F5344CB8AC3E}">
        <p14:creationId xmlns:p14="http://schemas.microsoft.com/office/powerpoint/2010/main" val="354655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913D-A430-977D-5364-B8B325A69DE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C1051BFB-1AB0-B7B5-E63E-FB326943CE41}"/>
              </a:ext>
            </a:extLst>
          </p:cNvPr>
          <p:cNvSpPr/>
          <p:nvPr/>
        </p:nvSpPr>
        <p:spPr>
          <a:xfrm>
            <a:off x="1243725" y="1314193"/>
            <a:ext cx="10029647" cy="50961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97BE25-78F4-FBFA-F2FA-1CEFE0D34FAF}"/>
              </a:ext>
            </a:extLst>
          </p:cNvPr>
          <p:cNvSpPr txBox="1">
            <a:spLocks/>
          </p:cNvSpPr>
          <p:nvPr/>
        </p:nvSpPr>
        <p:spPr>
          <a:xfrm>
            <a:off x="1635366" y="1507719"/>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Markmið</a:t>
            </a:r>
          </a:p>
          <a:p>
            <a:pPr marL="0" indent="0">
              <a:spcAft>
                <a:spcPts val="600"/>
              </a:spcAft>
            </a:pPr>
            <a:r>
              <a:rPr lang="en-IE" sz="2200" b="1" dirty="0">
                <a:solidFill>
                  <a:srgbClr val="494949"/>
                </a:solidFill>
                <a:hlinkClick r:id="rId3">
                  <a:extLst>
                    <a:ext uri="{A12FA001-AC4F-418D-AE19-62706E023703}">
                      <ahyp:hlinkClr xmlns:ahyp="http://schemas.microsoft.com/office/drawing/2018/hyperlinkcolor" val="tx"/>
                    </a:ext>
                  </a:extLst>
                </a:hlinkClick>
              </a:rPr>
              <a:t>"Fræ" fræstyrkur (</a:t>
            </a:r>
            <a:r>
              <a:rPr lang="en-IE" sz="2200" b="1" dirty="0" err="1">
                <a:solidFill>
                  <a:srgbClr val="494949"/>
                </a:solidFill>
                <a:hlinkClick r:id="rId3">
                  <a:extLst>
                    <a:ext uri="{A12FA001-AC4F-418D-AE19-62706E023703}">
                      <ahyp:hlinkClr xmlns:ahyp="http://schemas.microsoft.com/office/drawing/2018/hyperlinkcolor" val="tx"/>
                    </a:ext>
                  </a:extLst>
                </a:hlinkClick>
              </a:rPr>
              <a:t>Rannís </a:t>
            </a:r>
            <a:r>
              <a:rPr lang="en-IE" sz="2200" b="1" dirty="0">
                <a:solidFill>
                  <a:srgbClr val="494949"/>
                </a:solidFill>
                <a:hlinkClick r:id="rId3">
                  <a:extLst>
                    <a:ext uri="{A12FA001-AC4F-418D-AE19-62706E023703}">
                      <ahyp:hlinkClr xmlns:ahyp="http://schemas.microsoft.com/office/drawing/2018/hyperlinkcolor" val="tx"/>
                    </a:ext>
                  </a:extLst>
                </a:hlinkClick>
              </a:rPr>
              <a:t>í gegnum TDF) </a:t>
            </a:r>
            <a:r>
              <a:rPr lang="en-IE" sz="2200" dirty="0">
                <a:solidFill>
                  <a:srgbClr val="494949"/>
                </a:solidFill>
              </a:rPr>
              <a:t>er örstyrkur </a:t>
            </a:r>
            <a:r>
              <a:rPr lang="en-US" sz="2200" dirty="0">
                <a:solidFill>
                  <a:srgbClr val="494949"/>
                </a:solidFill>
              </a:rPr>
              <a:t>fyrir einstaklinga eða ungar fyrirtæki til að prófa nýja tækni eða hugmynd – í raun hugmyndaprófunarsjóður. Upphæðin er um</a:t>
            </a:r>
            <a:r>
              <a:rPr lang="en-US" sz="2200" b="1" dirty="0">
                <a:solidFill>
                  <a:srgbClr val="494949"/>
                </a:solidFill>
              </a:rPr>
              <a:t> 10.000 evrur (1,5 milljónir íslenskra króna), </a:t>
            </a:r>
            <a:r>
              <a:rPr lang="en-US" sz="2200" dirty="0">
                <a:solidFill>
                  <a:srgbClr val="494949"/>
                </a:solidFill>
              </a:rPr>
              <a:t>í allt að fimm mánuði. Heimild: </a:t>
            </a:r>
            <a:r>
              <a:rPr lang="en-US" sz="2200" dirty="0">
                <a:solidFill>
                  <a:srgbClr val="494949"/>
                </a:solidFill>
                <a:hlinkClick r:id="rId4">
                  <a:extLst>
                    <a:ext uri="{A12FA001-AC4F-418D-AE19-62706E023703}">
                      <ahyp:hlinkClr xmlns:ahyp="http://schemas.microsoft.com/office/drawing/2018/hyperlinkcolor" val="tx"/>
                    </a:ext>
                  </a:extLst>
                </a:hlinkClick>
              </a:rPr>
              <a:t>Small Business Act</a:t>
            </a:r>
            <a:endParaRPr lang="en-US" sz="2200" dirty="0">
              <a:solidFill>
                <a:srgbClr val="494949"/>
              </a:solidFill>
            </a:endParaRPr>
          </a:p>
          <a:p>
            <a:pPr marL="342900" indent="-342900">
              <a:spcAft>
                <a:spcPts val="600"/>
              </a:spcAft>
              <a:buFont typeface="Wingdings" panose="05000000000000000000" pitchFamily="2" charset="2"/>
              <a:buChar char="Ø"/>
            </a:pPr>
            <a:r>
              <a:rPr lang="en-US" sz="2200" b="1" dirty="0">
                <a:solidFill>
                  <a:srgbClr val="494949"/>
                </a:solidFill>
              </a:rPr>
              <a:t>Kjörinn til: </a:t>
            </a:r>
            <a:r>
              <a:rPr lang="en-US" sz="2200" dirty="0">
                <a:solidFill>
                  <a:srgbClr val="494949"/>
                </a:solidFill>
              </a:rPr>
              <a:t>að prófa </a:t>
            </a:r>
            <a:r>
              <a:rPr lang="en-US" sz="2200" b="1" dirty="0">
                <a:solidFill>
                  <a:srgbClr val="494949"/>
                </a:solidFill>
              </a:rPr>
              <a:t>örlítið gestahús utan rafmagnskerfis </a:t>
            </a:r>
            <a:r>
              <a:rPr lang="en-US" sz="2200" dirty="0">
                <a:solidFill>
                  <a:srgbClr val="494949"/>
                </a:solidFill>
              </a:rPr>
              <a:t>með kompostsalerni eða </a:t>
            </a:r>
            <a:r>
              <a:rPr lang="en-IE" sz="2200" dirty="0">
                <a:solidFill>
                  <a:srgbClr val="494949"/>
                </a:solidFill>
              </a:rPr>
              <a:t>prófa </a:t>
            </a:r>
            <a:r>
              <a:rPr lang="en-IE" sz="2200" b="1" dirty="0">
                <a:solidFill>
                  <a:srgbClr val="494949"/>
                </a:solidFill>
              </a:rPr>
              <a:t>stafrænt túlkunarforrit </a:t>
            </a:r>
            <a:r>
              <a:rPr lang="en-IE" sz="2200" dirty="0">
                <a:solidFill>
                  <a:srgbClr val="494949"/>
                </a:solidFill>
              </a:rPr>
              <a:t>fyrir náttúrustíga</a:t>
            </a:r>
          </a:p>
          <a:p>
            <a:pPr marL="0" indent="0">
              <a:spcAft>
                <a:spcPts val="600"/>
              </a:spcAft>
            </a:pPr>
            <a:r>
              <a:rPr lang="en-US" sz="2200" dirty="0">
                <a:solidFill>
                  <a:srgbClr val="494949"/>
                </a:solidFill>
              </a:rPr>
              <a:t>Upplýsingar eru oft aðgengilegar á síðu </a:t>
            </a:r>
            <a:r>
              <a:rPr lang="en-US" sz="2200" dirty="0" err="1">
                <a:solidFill>
                  <a:srgbClr val="494949"/>
                </a:solidFill>
              </a:rPr>
              <a:t>Rannís </a:t>
            </a:r>
            <a:r>
              <a:rPr lang="en-US" sz="2200" dirty="0">
                <a:solidFill>
                  <a:srgbClr val="494949"/>
                </a:solidFill>
              </a:rPr>
              <a:t>um fræfjárstyrki; leitaðu að "</a:t>
            </a:r>
            <a:r>
              <a:rPr lang="en-US" sz="2200" dirty="0" err="1">
                <a:solidFill>
                  <a:srgbClr val="494949"/>
                </a:solidFill>
              </a:rPr>
              <a:t>Fræ</a:t>
            </a:r>
            <a:r>
              <a:rPr lang="en-US" sz="2200" dirty="0">
                <a:solidFill>
                  <a:srgbClr val="494949"/>
                </a:solidFill>
              </a:rPr>
              <a:t>" eða "Seed Grant </a:t>
            </a:r>
            <a:r>
              <a:rPr lang="en-US" sz="2200" dirty="0" err="1">
                <a:solidFill>
                  <a:srgbClr val="494949"/>
                </a:solidFill>
              </a:rPr>
              <a:t>Rannís</a:t>
            </a:r>
            <a:r>
              <a:rPr lang="en-US" sz="2200" dirty="0">
                <a:solidFill>
                  <a:srgbClr val="494949"/>
                </a:solidFill>
              </a:rPr>
              <a:t>"</a:t>
            </a:r>
            <a:r>
              <a:rPr lang="en-US" sz="2200" b="1" dirty="0">
                <a:solidFill>
                  <a:srgbClr val="494949"/>
                </a:solidFill>
              </a:rPr>
              <a:t>. </a:t>
            </a:r>
            <a:r>
              <a:rPr lang="en-US" sz="2200" dirty="0">
                <a:solidFill>
                  <a:srgbClr val="494949"/>
                </a:solidFill>
              </a:rPr>
              <a:t>Eða prófaðu </a:t>
            </a:r>
            <a:r>
              <a:rPr lang="en-IE" sz="2200" dirty="0" err="1">
                <a:solidFill>
                  <a:srgbClr val="494949"/>
                </a:solidFill>
              </a:rPr>
              <a:t>Rannís </a:t>
            </a:r>
            <a:r>
              <a:rPr lang="en-US" sz="2200" b="1" dirty="0">
                <a:solidFill>
                  <a:srgbClr val="494949"/>
                </a:solidFill>
              </a:rPr>
              <a:t>hringrásarhagkerfis-/grænna tilraunaverkefna styrki, </a:t>
            </a:r>
            <a:r>
              <a:rPr lang="en-US" sz="2200" dirty="0">
                <a:solidFill>
                  <a:srgbClr val="494949"/>
                </a:solidFill>
              </a:rPr>
              <a:t>sem stundum beinast að ferðaþjónustu (t.d. plastsnauðri gestamóttöku). Fer eftir útboði, en svipað og nýsköpunarsjóðir (allt að 300 þús. evrum). </a:t>
            </a:r>
          </a:p>
          <a:p>
            <a:pPr marL="342900" indent="-342900">
              <a:spcAft>
                <a:spcPts val="600"/>
              </a:spcAft>
              <a:buFont typeface="Wingdings" panose="05000000000000000000" pitchFamily="2" charset="2"/>
              <a:buChar char="Ø"/>
            </a:pPr>
            <a:r>
              <a:rPr lang="en-US" sz="2200" b="1" dirty="0">
                <a:solidFill>
                  <a:srgbClr val="494949"/>
                </a:solidFill>
              </a:rPr>
              <a:t>Kjörin fyrir </a:t>
            </a:r>
            <a:r>
              <a:rPr lang="en-US" sz="2200" dirty="0">
                <a:solidFill>
                  <a:srgbClr val="494949"/>
                </a:solidFill>
              </a:rPr>
              <a:t>kolefnishlutlausar skálaverkefni, gistihús úr endurunnu efni eða kompostbundin hreinlætiskerfi. Fylgstu með fjármögnunarútboðum þeirra.</a:t>
            </a:r>
            <a:r>
              <a:rPr lang="en-US" sz="2000" dirty="0">
                <a:solidFill>
                  <a:srgbClr val="494949"/>
                </a:solidFill>
              </a:rPr>
              <a:t> </a:t>
            </a:r>
            <a:endParaRPr lang="en-US" sz="2000" b="1"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E304D5A6-F442-6974-AF73-23075A9201EB}"/>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59620E-B899-BBE1-D971-F81656D151B6}"/>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Ríkisstjórnar örstyrkur</a:t>
            </a:r>
          </a:p>
          <a:p>
            <a:pPr>
              <a:spcBef>
                <a:spcPts val="0"/>
              </a:spcBef>
              <a:spcAft>
                <a:spcPts val="600"/>
              </a:spcAft>
            </a:pPr>
            <a:r>
              <a:rPr lang="en-IE" sz="3200" dirty="0"/>
              <a:t>Fræjafrumkvöðlastyrkurinn (</a:t>
            </a:r>
            <a:r>
              <a:rPr lang="en-IE" sz="3200" dirty="0" err="1"/>
              <a:t>Rannís </a:t>
            </a:r>
            <a:r>
              <a:rPr lang="en-IE" sz="3200" dirty="0"/>
              <a:t>í gegnum TDF)</a:t>
            </a:r>
            <a:endParaRPr lang="en-US" sz="2800" dirty="0"/>
          </a:p>
        </p:txBody>
      </p:sp>
      <p:cxnSp>
        <p:nvCxnSpPr>
          <p:cNvPr id="16" name="Straight Connector 15">
            <a:extLst>
              <a:ext uri="{FF2B5EF4-FFF2-40B4-BE49-F238E27FC236}">
                <a16:creationId xmlns:a16="http://schemas.microsoft.com/office/drawing/2014/main" id="{20A66DDF-3403-4950-8C5C-E1276C5FD3CE}"/>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DE54E9A-D033-1B8A-C6BC-B6D7C303A5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700B762F-392E-6944-4462-843A66960448}"/>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A61186EF-4AA7-325C-3946-CE98699B023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58ED56B2-1ABE-C2EA-E0EF-D661B3DC9FC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cxnSp>
        <p:nvCxnSpPr>
          <p:cNvPr id="11" name="Straight Connector 10">
            <a:extLst>
              <a:ext uri="{FF2B5EF4-FFF2-40B4-BE49-F238E27FC236}">
                <a16:creationId xmlns:a16="http://schemas.microsoft.com/office/drawing/2014/main" id="{43AC0965-1AE1-0A8D-A53A-F6FA11206460}"/>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99C040D-8FEB-32A9-55C0-4A05278E3F18}"/>
              </a:ext>
            </a:extLst>
          </p:cNvPr>
          <p:cNvPicPr>
            <a:picLocks noChangeAspect="1"/>
          </p:cNvPicPr>
          <p:nvPr/>
        </p:nvPicPr>
        <p:blipFill>
          <a:blip r:embed="rId7"/>
          <a:stretch>
            <a:fillRect/>
          </a:stretch>
        </p:blipFill>
        <p:spPr>
          <a:xfrm>
            <a:off x="8568199" y="310315"/>
            <a:ext cx="3172683" cy="702287"/>
          </a:xfrm>
          <a:prstGeom prst="rect">
            <a:avLst/>
          </a:prstGeom>
        </p:spPr>
      </p:pic>
    </p:spTree>
    <p:extLst>
      <p:ext uri="{BB962C8B-B14F-4D97-AF65-F5344CB8AC3E}">
        <p14:creationId xmlns:p14="http://schemas.microsoft.com/office/powerpoint/2010/main" val="65091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1303-7770-851F-A00C-CF762EFE192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D7C2D8A4-78D8-1D31-C4DE-0F230E6ECD3F}"/>
              </a:ext>
            </a:extLst>
          </p:cNvPr>
          <p:cNvSpPr/>
          <p:nvPr/>
        </p:nvSpPr>
        <p:spPr>
          <a:xfrm>
            <a:off x="1243725" y="1314193"/>
            <a:ext cx="10029647" cy="526592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E42D9374-EBD2-7A98-4F19-22CAFC4039CC}"/>
              </a:ext>
            </a:extLst>
          </p:cNvPr>
          <p:cNvSpPr txBox="1">
            <a:spLocks/>
          </p:cNvSpPr>
          <p:nvPr/>
        </p:nvSpPr>
        <p:spPr>
          <a:xfrm>
            <a:off x="1635366" y="1507719"/>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Markmið</a:t>
            </a:r>
          </a:p>
          <a:p>
            <a:pPr marL="0" indent="0">
              <a:spcAft>
                <a:spcPts val="600"/>
              </a:spcAft>
            </a:pPr>
            <a:r>
              <a:rPr lang="en-US" sz="2200" dirty="0">
                <a:solidFill>
                  <a:srgbClr val="494949"/>
                </a:solidFill>
              </a:rPr>
              <a:t>Helstu </a:t>
            </a:r>
            <a:r>
              <a:rPr lang="en-US" sz="2200" b="1" dirty="0">
                <a:solidFill>
                  <a:srgbClr val="494949"/>
                </a:solidFill>
                <a:hlinkClick r:id="rId3">
                  <a:extLst>
                    <a:ext uri="{A12FA001-AC4F-418D-AE19-62706E023703}">
                      <ahyp:hlinkClr xmlns:ahyp="http://schemas.microsoft.com/office/drawing/2018/hyperlinkcolor" val="tx"/>
                    </a:ext>
                  </a:extLst>
                </a:hlinkClick>
              </a:rPr>
              <a:t>viðskiptabankarnir </a:t>
            </a:r>
            <a:r>
              <a:rPr lang="en-US" sz="2200" dirty="0">
                <a:solidFill>
                  <a:srgbClr val="494949"/>
                </a:solidFill>
              </a:rPr>
              <a:t>á Íslandi (</a:t>
            </a:r>
            <a:r>
              <a:rPr lang="en-US" sz="2200" dirty="0" err="1">
                <a:solidFill>
                  <a:srgbClr val="494949"/>
                </a:solidFill>
                <a:hlinkClick r:id="rId4">
                  <a:extLst>
                    <a:ext uri="{A12FA001-AC4F-418D-AE19-62706E023703}">
                      <ahyp:hlinkClr xmlns:ahyp="http://schemas.microsoft.com/office/drawing/2018/hyperlinkcolor" val="tx"/>
                    </a:ext>
                  </a:extLst>
                </a:hlinkClick>
              </a:rPr>
              <a:t>Landsbankinn</a:t>
            </a:r>
            <a:r>
              <a:rPr lang="en-US" sz="2200" dirty="0">
                <a:solidFill>
                  <a:srgbClr val="494949"/>
                </a:solidFill>
              </a:rPr>
              <a:t>, </a:t>
            </a:r>
            <a:r>
              <a:rPr lang="en-US" sz="2200" dirty="0">
                <a:solidFill>
                  <a:srgbClr val="494949"/>
                </a:solidFill>
                <a:hlinkClick r:id="rId5">
                  <a:extLst>
                    <a:ext uri="{A12FA001-AC4F-418D-AE19-62706E023703}">
                      <ahyp:hlinkClr xmlns:ahyp="http://schemas.microsoft.com/office/drawing/2018/hyperlinkcolor" val="tx"/>
                    </a:ext>
                  </a:extLst>
                </a:hlinkClick>
              </a:rPr>
              <a:t>Arion </a:t>
            </a:r>
            <a:r>
              <a:rPr lang="en-US" sz="2200" dirty="0">
                <a:solidFill>
                  <a:srgbClr val="494949"/>
                </a:solidFill>
              </a:rPr>
              <a:t>og </a:t>
            </a:r>
            <a:r>
              <a:rPr lang="en-US" sz="2200" dirty="0" err="1">
                <a:solidFill>
                  <a:srgbClr val="494949"/>
                </a:solidFill>
                <a:hlinkClick r:id="rId6">
                  <a:extLst>
                    <a:ext uri="{A12FA001-AC4F-418D-AE19-62706E023703}">
                      <ahyp:hlinkClr xmlns:ahyp="http://schemas.microsoft.com/office/drawing/2018/hyperlinkcolor" val="tx"/>
                    </a:ext>
                  </a:extLst>
                </a:hlinkClick>
              </a:rPr>
              <a:t>Íslandsbanki</a:t>
            </a:r>
            <a:r>
              <a:rPr lang="en-US" sz="2200" dirty="0">
                <a:solidFill>
                  <a:srgbClr val="494949"/>
                </a:solidFill>
              </a:rPr>
              <a:t>) hafa verið nokkuð virkir í fjármögnun ferðaþjónustufyrirtækja á ferðamannabóminu. Þeir bjóða aðallega upp á </a:t>
            </a:r>
            <a:r>
              <a:rPr lang="en-US" sz="2200" b="1" dirty="0">
                <a:solidFill>
                  <a:srgbClr val="494949"/>
                </a:solidFill>
              </a:rPr>
              <a:t>viðskiptalán</a:t>
            </a:r>
            <a:r>
              <a:rPr lang="en-US" sz="2200" dirty="0">
                <a:solidFill>
                  <a:srgbClr val="494949"/>
                </a:solidFill>
              </a:rPr>
              <a:t>, ráðgjafarþjónustu og sérsniðnar fjármálavörur fyrir ferðaþjónustugeirann og dreifbýlisaðgerðir.</a:t>
            </a:r>
          </a:p>
          <a:p>
            <a:pPr marL="342900" indent="-342900">
              <a:spcBef>
                <a:spcPts val="0"/>
              </a:spcBef>
              <a:buFont typeface="Wingdings" panose="05000000000000000000" pitchFamily="2" charset="2"/>
              <a:buChar char="v"/>
            </a:pPr>
            <a:r>
              <a:rPr lang="en-IE" sz="2200" b="1" dirty="0">
                <a:solidFill>
                  <a:srgbClr val="494949"/>
                </a:solidFill>
              </a:rPr>
              <a:t>Landsbankinn: </a:t>
            </a:r>
            <a:r>
              <a:rPr lang="en-US" sz="2200" dirty="0">
                <a:solidFill>
                  <a:srgbClr val="494949"/>
                </a:solidFill>
              </a:rPr>
              <a:t>Einbeitir sér að smáfyrirtækjum í dreifbýli og ferðaþjónustu, býður upp á langtím fjárfestingarlán fyrir sumarhús, land og innviði.</a:t>
            </a:r>
          </a:p>
          <a:p>
            <a:pPr marL="342900" indent="-342900">
              <a:spcBef>
                <a:spcPts val="0"/>
              </a:spcBef>
              <a:buFont typeface="Wingdings" panose="05000000000000000000" pitchFamily="2" charset="2"/>
              <a:buChar char="v"/>
            </a:pPr>
            <a:r>
              <a:rPr lang="en-IE" sz="2200" b="1" dirty="0">
                <a:solidFill>
                  <a:srgbClr val="494949"/>
                </a:solidFill>
              </a:rPr>
              <a:t>Arion Banki: </a:t>
            </a:r>
            <a:r>
              <a:rPr lang="en-US" sz="2200" dirty="0">
                <a:solidFill>
                  <a:srgbClr val="494949"/>
                </a:solidFill>
              </a:rPr>
              <a:t>Hefur sérstakt lánateymi fyrir ferðaþjónustugeirann; tekur þátt í verkefnalánveitingum fyrir glamping-svæði, vistvæn hótel</a:t>
            </a:r>
          </a:p>
          <a:p>
            <a:pPr marL="342900" indent="-342900">
              <a:spcBef>
                <a:spcPts val="0"/>
              </a:spcBef>
              <a:buFont typeface="Wingdings" panose="05000000000000000000" pitchFamily="2" charset="2"/>
              <a:buChar char="v"/>
            </a:pPr>
            <a:r>
              <a:rPr lang="en-IE" sz="2200" b="1" dirty="0" err="1">
                <a:solidFill>
                  <a:srgbClr val="494949"/>
                </a:solidFill>
              </a:rPr>
              <a:t>Íslandsbanki</a:t>
            </a:r>
            <a:r>
              <a:rPr lang="en-IE" sz="2200" b="1" dirty="0">
                <a:solidFill>
                  <a:srgbClr val="494949"/>
                </a:solidFill>
              </a:rPr>
              <a:t>: </a:t>
            </a:r>
            <a:r>
              <a:rPr lang="en-US" sz="2200" dirty="0">
                <a:solidFill>
                  <a:srgbClr val="494949"/>
                </a:solidFill>
              </a:rPr>
              <a:t>Sterkur í grænni lánveitingu og fjárfestingum í ferðaþjónustu í samræmi við ESG (umhverfis-, félags- og stjórnarhattarþætti).</a:t>
            </a:r>
          </a:p>
          <a:p>
            <a:pPr marL="0" indent="0">
              <a:spcAft>
                <a:spcPts val="600"/>
              </a:spcAft>
            </a:pPr>
            <a:r>
              <a:rPr lang="en-US" sz="2200" dirty="0">
                <a:solidFill>
                  <a:srgbClr val="494949"/>
                </a:solidFill>
              </a:rPr>
              <a:t>Þau krefjast trausts spár, en ef þú átt þegar land eða fasteign gætir þú notað það sem veð fyrir lán til að byggja sumarhús. Vextir á Íslandi geta verið háir, svo íhugaðu einnig</a:t>
            </a:r>
            <a:r>
              <a:rPr lang="en-US" sz="2200" b="1" dirty="0">
                <a:solidFill>
                  <a:srgbClr val="494949"/>
                </a:solidFill>
              </a:rPr>
              <a:t> leigusamninga </a:t>
            </a:r>
            <a:r>
              <a:rPr lang="en-US" sz="2200" dirty="0">
                <a:solidFill>
                  <a:srgbClr val="494949"/>
                </a:solidFill>
              </a:rPr>
              <a:t>(sum fyrirtæki geta leigt þér glamping-byggingar eða búnað).</a:t>
            </a: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13F106DA-47CB-45B6-04BF-0615F2F47DC1}"/>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DBA265-3D72-E0EC-A2B8-FB681DF5B7CB}"/>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Viðskiptabankar</a:t>
            </a:r>
          </a:p>
          <a:p>
            <a:pPr>
              <a:spcBef>
                <a:spcPts val="0"/>
              </a:spcBef>
              <a:spcAft>
                <a:spcPts val="600"/>
              </a:spcAft>
            </a:pPr>
            <a:r>
              <a:rPr lang="en-IE" sz="3200" dirty="0"/>
              <a:t>Landsbankinn, Arion Bank og </a:t>
            </a:r>
            <a:r>
              <a:rPr lang="en-IE" sz="3200" dirty="0" err="1"/>
              <a:t>Íslandsbanki</a:t>
            </a:r>
            <a:endParaRPr lang="en-US" sz="2800" dirty="0"/>
          </a:p>
        </p:txBody>
      </p:sp>
      <p:cxnSp>
        <p:nvCxnSpPr>
          <p:cNvPr id="16" name="Straight Connector 15">
            <a:extLst>
              <a:ext uri="{FF2B5EF4-FFF2-40B4-BE49-F238E27FC236}">
                <a16:creationId xmlns:a16="http://schemas.microsoft.com/office/drawing/2014/main" id="{CE921953-D369-4E51-D8A3-9DA96EDE3024}"/>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E86FF00-97EC-02A2-C382-56719F8836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83D62F6A-EF6F-2698-4AF5-F263E85B569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D6C8903C-5652-3BF8-ED67-D7B968CA3AF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1F79EBB9-C4ED-3E0D-2F98-E296D2B7D3F9}"/>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cxnSp>
        <p:nvCxnSpPr>
          <p:cNvPr id="11" name="Straight Connector 10">
            <a:extLst>
              <a:ext uri="{FF2B5EF4-FFF2-40B4-BE49-F238E27FC236}">
                <a16:creationId xmlns:a16="http://schemas.microsoft.com/office/drawing/2014/main" id="{AD1C82EE-440B-0915-7C63-907BC5D9666C}"/>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22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000649" y="1028466"/>
            <a:ext cx="4561589" cy="689519"/>
          </a:xfrm>
        </p:spPr>
        <p:txBody>
          <a:bodyPr anchor="t"/>
          <a:lstStyle/>
          <a:p>
            <a:pPr>
              <a:lnSpc>
                <a:spcPts val="2240"/>
              </a:lnSpc>
            </a:pPr>
            <a:r>
              <a:rPr lang="en-US" sz="2800" b="1" kern="1200" dirty="0">
                <a:solidFill>
                  <a:srgbClr val="EC7C69"/>
                </a:solidFill>
                <a:latin typeface="+mn-lt"/>
                <a:ea typeface="+mn-ea"/>
                <a:cs typeface="+mn-cs"/>
              </a:rPr>
              <a:t>Landsértækar fjármögnunarmöguleikar</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Finndu fjármögnun sem hentar þér – fjármögnunar- og fjármálavalkostir. </a:t>
            </a:r>
            <a:r>
              <a:rPr lang="en-US" sz="2300" b="0" dirty="0"/>
              <a:t>Í 2. hluta einingarinnar er fjallað um sérsniðnar fjármögnunarmöguleika fyrir óhefðbundna gistingu í ferðaþjónustu um alla Írland, Slóveníu, Ísland, Ítalíu og Niðurlönd. Þessi hluti beinist að Íslandi. Lærðu hvernig á að bera kennsl á, bera saman og meta fjármögnunarstreymi sem hentar best viðskiptalíkani þínu og markmiðum. Áherslan er á að samræma sig lykilforgöngumálum eins og enduruppbyggingu, kolefnislágu vexti og samfélagslegu gildi. Að lokum munt þú geta metið hæfi, ratað í gegnum þjóðleg og ESB-kerfi og valið réttu fjármögnunarleiðirnar fyrir árangur sjálfbærrar ferðaþjónustu.</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924675" y="1815730"/>
            <a:ext cx="5082159" cy="570200"/>
          </a:xfrm>
        </p:spPr>
        <p:txBody>
          <a:bodyPr anchor="t"/>
          <a:lstStyle/>
          <a:p>
            <a:pPr marL="342900" indent="-342900">
              <a:buFont typeface="Arial" panose="020B0604020202020204" pitchFamily="34" charset="0"/>
              <a:buChar char="•"/>
            </a:pPr>
            <a:r>
              <a:rPr lang="en-US" sz="2000" dirty="0">
                <a:solidFill>
                  <a:srgbClr val="494949"/>
                </a:solidFill>
              </a:rPr>
              <a:t>Auðkenndu </a:t>
            </a:r>
            <a:r>
              <a:rPr lang="en-US" sz="2000" b="1" dirty="0">
                <a:solidFill>
                  <a:srgbClr val="494949"/>
                </a:solidFill>
              </a:rPr>
              <a:t>helstu fjármögnunarmöguleika </a:t>
            </a:r>
            <a:r>
              <a:rPr lang="en-US" sz="2000" dirty="0">
                <a:solidFill>
                  <a:srgbClr val="494949"/>
                </a:solidFill>
              </a:rPr>
              <a:t>Íslands</a:t>
            </a:r>
            <a:r>
              <a:rPr lang="en-US" sz="2000" b="1" dirty="0">
                <a:solidFill>
                  <a:srgbClr val="494949"/>
                </a:solidFill>
              </a:rPr>
              <a:t>, </a:t>
            </a:r>
            <a:r>
              <a:rPr lang="en-US" sz="2000" dirty="0">
                <a:solidFill>
                  <a:srgbClr val="494949"/>
                </a:solidFill>
              </a:rPr>
              <a:t>þar á meðal Verndarsjóð ferðamannastaða, svæðisbundna sjóði, sveitalán og styrki frá NATA.</a:t>
            </a:r>
          </a:p>
          <a:p>
            <a:pPr marL="342900" indent="-342900">
              <a:buFont typeface="Arial" panose="020B0604020202020204" pitchFamily="34" charset="0"/>
              <a:buChar char="•"/>
            </a:pPr>
            <a:r>
              <a:rPr lang="en-US" sz="2000" dirty="0">
                <a:solidFill>
                  <a:srgbClr val="494949"/>
                </a:solidFill>
              </a:rPr>
              <a:t>Skilja </a:t>
            </a:r>
            <a:r>
              <a:rPr lang="en-US" sz="2000" b="1" dirty="0">
                <a:solidFill>
                  <a:srgbClr val="494949"/>
                </a:solidFill>
              </a:rPr>
              <a:t>hlutverk innviða- og </a:t>
            </a:r>
            <a:r>
              <a:rPr lang="en-US" sz="2000" dirty="0">
                <a:solidFill>
                  <a:srgbClr val="494949"/>
                </a:solidFill>
              </a:rPr>
              <a:t>umhverfisfjármögnunarverkefna Epic Stays.</a:t>
            </a:r>
          </a:p>
          <a:p>
            <a:pPr marL="342900" indent="-342900">
              <a:buFont typeface="Arial" panose="020B0604020202020204" pitchFamily="34" charset="0"/>
              <a:buChar char="•"/>
            </a:pPr>
            <a:r>
              <a:rPr lang="en-US" sz="2000" dirty="0">
                <a:solidFill>
                  <a:srgbClr val="494949"/>
                </a:solidFill>
              </a:rPr>
              <a:t>Þekkja hvernig grænar lánábyrgðir, studdar af Norðurlöndunum og ESB, styðja jarðvarma-, vistbyggingarlausnir og sjálfstæðar orkulausnir.</a:t>
            </a:r>
          </a:p>
          <a:p>
            <a:pPr marL="342900" indent="-342900">
              <a:buFont typeface="Arial" panose="020B0604020202020204" pitchFamily="34" charset="0"/>
              <a:buChar char="•"/>
            </a:pPr>
            <a:r>
              <a:rPr lang="en-US" sz="2000" dirty="0">
                <a:solidFill>
                  <a:srgbClr val="494949"/>
                </a:solidFill>
              </a:rPr>
              <a:t>Metið hvernig </a:t>
            </a:r>
            <a:r>
              <a:rPr lang="en-US" sz="2000" b="1" dirty="0">
                <a:solidFill>
                  <a:srgbClr val="494949"/>
                </a:solidFill>
              </a:rPr>
              <a:t>samræma</a:t>
            </a:r>
            <a:r>
              <a:rPr lang="en-US" sz="2000" dirty="0">
                <a:solidFill>
                  <a:srgbClr val="494949"/>
                </a:solidFill>
              </a:rPr>
              <a:t> megi </a:t>
            </a:r>
            <a:r>
              <a:rPr lang="en-US" sz="2000" b="1" dirty="0">
                <a:solidFill>
                  <a:srgbClr val="494949"/>
                </a:solidFill>
              </a:rPr>
              <a:t>verkefni við forgangsröðun Íslands – </a:t>
            </a:r>
            <a:r>
              <a:rPr lang="en-US" sz="2000" dirty="0">
                <a:solidFill>
                  <a:srgbClr val="494949"/>
                </a:solidFill>
              </a:rPr>
              <a:t>verndun náttúru, dreifingu ferðaþjónustu og vistfræðilega viðkvæmni.</a:t>
            </a:r>
          </a:p>
          <a:p>
            <a:pPr marL="342900" indent="-342900">
              <a:buFont typeface="Arial" panose="020B0604020202020204" pitchFamily="34" charset="0"/>
              <a:buChar char="•"/>
            </a:pPr>
            <a:r>
              <a:rPr lang="en-US" sz="2000" dirty="0">
                <a:solidFill>
                  <a:srgbClr val="494949"/>
                </a:solidFill>
              </a:rPr>
              <a:t>Sýna fram á </a:t>
            </a:r>
            <a:r>
              <a:rPr lang="en-US" sz="2000" b="1" dirty="0">
                <a:solidFill>
                  <a:srgbClr val="494949"/>
                </a:solidFill>
              </a:rPr>
              <a:t>aðferðir til að draga úr álagi </a:t>
            </a:r>
            <a:r>
              <a:rPr lang="en-US" sz="2000" dirty="0">
                <a:solidFill>
                  <a:srgbClr val="494949"/>
                </a:solidFill>
              </a:rPr>
              <a:t>á náttúrulegum svæðum.</a:t>
            </a:r>
          </a:p>
          <a:p>
            <a:pPr marL="342900" indent="-342900">
              <a:buFont typeface="Arial" panose="020B0604020202020204" pitchFamily="34" charset="0"/>
              <a:buChar char="•"/>
            </a:pPr>
            <a:r>
              <a:rPr lang="en-US" sz="2000" b="1" dirty="0">
                <a:solidFill>
                  <a:srgbClr val="494949"/>
                </a:solidFill>
              </a:rPr>
              <a:t>Styrkja verkefnasamninga </a:t>
            </a:r>
            <a:r>
              <a:rPr lang="en-US" sz="2000" dirty="0">
                <a:solidFill>
                  <a:srgbClr val="494949"/>
                </a:solidFill>
              </a:rPr>
              <a:t>með samstarfi við sveitarstjórnir.</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Modúl 7 (hluti 2) yfirlit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000649" y="363844"/>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F28E4-95C7-8DBD-03F3-CF306D417238}"/>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88C5F34B-4B07-E83B-341E-5C5341F0EF9E}"/>
              </a:ext>
            </a:extLst>
          </p:cNvPr>
          <p:cNvSpPr/>
          <p:nvPr/>
        </p:nvSpPr>
        <p:spPr>
          <a:xfrm>
            <a:off x="1243725" y="1314194"/>
            <a:ext cx="10029647" cy="44484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8725FD-D3FA-D00A-0415-4EFADCD13F5E}"/>
              </a:ext>
            </a:extLst>
          </p:cNvPr>
          <p:cNvSpPr txBox="1">
            <a:spLocks/>
          </p:cNvSpPr>
          <p:nvPr/>
        </p:nvSpPr>
        <p:spPr>
          <a:xfrm>
            <a:off x="1635366" y="1507719"/>
            <a:ext cx="964529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Markmið</a:t>
            </a:r>
          </a:p>
          <a:p>
            <a:pPr marL="342900" indent="-342900">
              <a:spcAft>
                <a:spcPts val="600"/>
              </a:spcAft>
              <a:buFont typeface="Wingdings" panose="05000000000000000000" pitchFamily="2" charset="2"/>
              <a:buChar char="Ø"/>
            </a:pPr>
            <a:r>
              <a:rPr lang="en-US" sz="2200" dirty="0">
                <a:solidFill>
                  <a:srgbClr val="494949"/>
                </a:solidFill>
              </a:rPr>
              <a:t>Fjármögnunarátök og samfélag: Ísland hefur líflegt staðbundið samfélag og einnig stuðningsríkan alþjóðlegan aðdáendahóp (fólk sem elskar Ísland). Sum verkefni hafa verið fjármögnuð með því að höfða til þessara hópa. Til dæmis með því að nota vettvang eins og </a:t>
            </a:r>
            <a:r>
              <a:rPr lang="en-US" sz="2200" dirty="0">
                <a:solidFill>
                  <a:srgbClr val="494949"/>
                </a:solidFill>
                <a:hlinkClick r:id="rId3">
                  <a:extLst>
                    <a:ext uri="{A12FA001-AC4F-418D-AE19-62706E023703}">
                      <ahyp:hlinkClr xmlns:ahyp="http://schemas.microsoft.com/office/drawing/2018/hyperlinkcolor" val="tx"/>
                    </a:ext>
                  </a:extLst>
                </a:hlinkClick>
              </a:rPr>
              <a:t>Karolina Fund </a:t>
            </a:r>
            <a:r>
              <a:rPr lang="en-US" sz="2200" dirty="0">
                <a:solidFill>
                  <a:srgbClr val="494949"/>
                </a:solidFill>
              </a:rPr>
              <a:t>(íslenskan fjármögnunarvettvang fyrir skapandi verkefni) eða jafnvel </a:t>
            </a:r>
            <a:r>
              <a:rPr lang="en-US" sz="2200" dirty="0">
                <a:solidFill>
                  <a:srgbClr val="494949"/>
                </a:solidFill>
                <a:hlinkClick r:id="rId4">
                  <a:extLst>
                    <a:ext uri="{A12FA001-AC4F-418D-AE19-62706E023703}">
                      <ahyp:hlinkClr xmlns:ahyp="http://schemas.microsoft.com/office/drawing/2018/hyperlinkcolor" val="tx"/>
                    </a:ext>
                  </a:extLst>
                </a:hlinkClick>
              </a:rPr>
              <a:t>Kickstarter </a:t>
            </a:r>
            <a:r>
              <a:rPr lang="en-US" sz="2200" dirty="0">
                <a:solidFill>
                  <a:srgbClr val="494949"/>
                </a:solidFill>
              </a:rPr>
              <a:t>til að bjóða Íslandsunnendum um allan heim að styðja umhverfisvænan dvalarstað í íslenskri náttúru (með umbun eins og dvölum þegar byggt verður).</a:t>
            </a:r>
          </a:p>
          <a:p>
            <a:pPr marL="342900" indent="-342900">
              <a:spcAft>
                <a:spcPts val="600"/>
              </a:spcAft>
              <a:buFont typeface="Wingdings" panose="05000000000000000000" pitchFamily="2" charset="2"/>
              <a:buChar char="Ø"/>
            </a:pPr>
            <a:r>
              <a:rPr lang="en-US" sz="2200" b="1" dirty="0">
                <a:solidFill>
                  <a:srgbClr val="494949"/>
                </a:solidFill>
              </a:rPr>
              <a:t>Dreifing ferðamanna: </a:t>
            </a:r>
            <a:r>
              <a:rPr lang="en-US" sz="2200" dirty="0">
                <a:solidFill>
                  <a:srgbClr val="494949"/>
                </a:solidFill>
              </a:rPr>
              <a:t>Þó að umfangið sé minna, leggur fjármögnunarumhverfi Íslands áherslu á verkefni sem stuðla að jöfnari dreifingu ferðamanna og gera það á sjálfbæran hátt. Ef gistirýmið þitt er utan þéttferðaðra svæða og stuðlar að ferðaþjónustu allt árið, </a:t>
            </a:r>
            <a:r>
              <a:rPr lang="en-US" sz="2200" dirty="0" err="1">
                <a:solidFill>
                  <a:srgbClr val="494949"/>
                </a:solidFill>
              </a:rPr>
              <a:t>leggðu áherslu á </a:t>
            </a:r>
            <a:r>
              <a:rPr lang="en-US" sz="2200" dirty="0">
                <a:solidFill>
                  <a:srgbClr val="494949"/>
                </a:solidFill>
              </a:rPr>
              <a:t>það í fjármögnunarbeiðnum – það samrýmist vel stefnumarkandi markmiðum Íslands. Vísaðu í hópfjármögnunardæmið á næstu glósu. </a:t>
            </a: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40DA32D5-803B-F280-7136-F51226CD2D4B}"/>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2C00FD8-228A-51DC-D767-1D110F7C4A7E}"/>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Fjármögnunarátak og samfélag</a:t>
            </a:r>
          </a:p>
        </p:txBody>
      </p:sp>
      <p:cxnSp>
        <p:nvCxnSpPr>
          <p:cNvPr id="16" name="Straight Connector 15">
            <a:extLst>
              <a:ext uri="{FF2B5EF4-FFF2-40B4-BE49-F238E27FC236}">
                <a16:creationId xmlns:a16="http://schemas.microsoft.com/office/drawing/2014/main" id="{1271197A-B524-B1DE-53D8-AC19EA0C240C}"/>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FDF98DA6-0E52-AE0B-4670-F4A976FA76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487201BF-E222-DD3D-E0E8-94833E3ADA0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C1D77C32-83A6-455D-9BB9-E8E3110B190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00A99B67-32E8-85D2-9BA8-2CF4A07242D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cxnSp>
        <p:nvCxnSpPr>
          <p:cNvPr id="11" name="Straight Connector 10">
            <a:extLst>
              <a:ext uri="{FF2B5EF4-FFF2-40B4-BE49-F238E27FC236}">
                <a16:creationId xmlns:a16="http://schemas.microsoft.com/office/drawing/2014/main" id="{578AD72B-D1E3-0C35-5311-F1D618236D44}"/>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3C5089-0964-DC29-3E04-5A663723B36D}"/>
              </a:ext>
            </a:extLst>
          </p:cNvPr>
          <p:cNvPicPr>
            <a:picLocks noChangeAspect="1"/>
          </p:cNvPicPr>
          <p:nvPr/>
        </p:nvPicPr>
        <p:blipFill>
          <a:blip r:embed="rId7"/>
          <a:stretch>
            <a:fillRect/>
          </a:stretch>
        </p:blipFill>
        <p:spPr>
          <a:xfrm>
            <a:off x="1733640" y="5842782"/>
            <a:ext cx="850589" cy="846711"/>
          </a:xfrm>
          <a:prstGeom prst="rect">
            <a:avLst/>
          </a:prstGeom>
        </p:spPr>
      </p:pic>
      <p:sp>
        <p:nvSpPr>
          <p:cNvPr id="6" name="TextBox 5">
            <a:extLst>
              <a:ext uri="{FF2B5EF4-FFF2-40B4-BE49-F238E27FC236}">
                <a16:creationId xmlns:a16="http://schemas.microsoft.com/office/drawing/2014/main" id="{A297108E-8410-3671-8686-2F705410C72E}"/>
              </a:ext>
            </a:extLst>
          </p:cNvPr>
          <p:cNvSpPr txBox="1"/>
          <p:nvPr/>
        </p:nvSpPr>
        <p:spPr>
          <a:xfrm>
            <a:off x="2718458" y="5678706"/>
            <a:ext cx="10073617" cy="1154162"/>
          </a:xfrm>
          <a:prstGeom prst="rect">
            <a:avLst/>
          </a:prstGeom>
          <a:noFill/>
        </p:spPr>
        <p:txBody>
          <a:bodyPr wrap="square">
            <a:spAutoFit/>
          </a:bodyPr>
          <a:lstStyle/>
          <a:p>
            <a:r>
              <a:rPr lang="en-US" b="1" i="1" dirty="0">
                <a:solidFill>
                  <a:srgbClr val="494949"/>
                </a:solidFill>
                <a:latin typeface="Google Sans"/>
              </a:rPr>
              <a:t>Mælt er með lestri</a:t>
            </a:r>
          </a:p>
          <a:p>
            <a:pPr marL="285750" indent="-285750">
              <a:buFont typeface="Arial" panose="020B0604020202020204" pitchFamily="34" charset="0"/>
              <a:buChar char="•"/>
            </a:pPr>
            <a:r>
              <a:rPr lang="en-US" sz="1700" dirty="0">
                <a:solidFill>
                  <a:srgbClr val="00B0F0"/>
                </a:solidFill>
                <a:hlinkClick r:id="rId8">
                  <a:extLst>
                    <a:ext uri="{A12FA001-AC4F-418D-AE19-62706E023703}">
                      <ahyp:hlinkClr xmlns:ahyp="http://schemas.microsoft.com/office/drawing/2018/hyperlinkcolor" val="tx"/>
                    </a:ext>
                  </a:extLst>
                </a:hlinkClick>
              </a:rPr>
              <a:t>Landsbankinn: Vöxtur í jafnvægi – efnahagsleg greining á ferðaþjónustu á Íslandi</a:t>
            </a:r>
            <a:endParaRPr lang="en-US"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9">
                  <a:extLst>
                    <a:ext uri="{A12FA001-AC4F-418D-AE19-62706E023703}">
                      <ahyp:hlinkClr xmlns:ahyp="http://schemas.microsoft.com/office/drawing/2018/hyperlinkcolor" val="tx"/>
                    </a:ext>
                  </a:extLst>
                </a:hlinkClick>
              </a:rPr>
              <a:t>Íslensk fjármálastofnanir</a:t>
            </a:r>
            <a:endParaRPr lang="en-IE"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10">
                  <a:extLst>
                    <a:ext uri="{A12FA001-AC4F-418D-AE19-62706E023703}">
                      <ahyp:hlinkClr xmlns:ahyp="http://schemas.microsoft.com/office/drawing/2018/hyperlinkcolor" val="tx"/>
                    </a:ext>
                  </a:extLst>
                </a:hlinkClick>
              </a:rPr>
              <a:t>Íslensk smáfyrirtæki fá 21 milljón evra styrk til fjármögnunar frá Evrópu</a:t>
            </a:r>
            <a:endParaRPr lang="en-US" dirty="0">
              <a:solidFill>
                <a:srgbClr val="494949"/>
              </a:solidFill>
            </a:endParaRPr>
          </a:p>
        </p:txBody>
      </p:sp>
    </p:spTree>
    <p:extLst>
      <p:ext uri="{BB962C8B-B14F-4D97-AF65-F5344CB8AC3E}">
        <p14:creationId xmlns:p14="http://schemas.microsoft.com/office/powerpoint/2010/main" val="328920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01051-7CAB-5297-61B1-1C457019DC6E}"/>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AF819C75-96C4-7B06-A13E-1C35F8027EBC}"/>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2801B3E8-C840-E307-3D60-BA9209CAA93E}"/>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Græn fjármögnun fyrir gistingu í óhefðbundnum ferðaþjónustu í dreifbýli</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1711125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DE5D6E-F12A-6E97-940B-AB11646FAC15}"/>
              </a:ext>
            </a:extLst>
          </p:cNvPr>
          <p:cNvSpPr>
            <a:spLocks noGrp="1"/>
          </p:cNvSpPr>
          <p:nvPr>
            <p:ph type="body" sz="quarter" idx="18"/>
          </p:nvPr>
        </p:nvSpPr>
        <p:spPr>
          <a:xfrm>
            <a:off x="903157" y="988429"/>
            <a:ext cx="9421944" cy="3849918"/>
          </a:xfrm>
        </p:spPr>
        <p:txBody>
          <a:bodyPr/>
          <a:lstStyle/>
          <a:p>
            <a:r>
              <a:rPr lang="en-US" sz="2400" b="1" dirty="0"/>
              <a:t>Ertu að hugsa um að gera ferðaþjónustufyrirtækið þitt í dreifbýli grænna?</a:t>
            </a:r>
            <a:r>
              <a:rPr lang="en-US" sz="2400" dirty="0"/>
              <a:t> </a:t>
            </a:r>
          </a:p>
          <a:p>
            <a:r>
              <a:rPr lang="en-US" sz="2400" dirty="0"/>
              <a:t>Hvort sem þú rekur glamping-svæði, vistvæn gistiheimili eða búgarðsgestagju, bjóða lönd eins og </a:t>
            </a:r>
            <a:r>
              <a:rPr lang="en-US" sz="2400" b="1" dirty="0"/>
              <a:t>Írland, Slóvenía, Ísland, Niðurlönd og Ítalía </a:t>
            </a:r>
            <a:r>
              <a:rPr lang="en-US" sz="2400" i="1" dirty="0"/>
              <a:t>grænar styrki og lán </a:t>
            </a:r>
            <a:r>
              <a:rPr lang="en-US" sz="2400" dirty="0"/>
              <a:t>til að hjálpa litlum ferðaþjónustufyrirtækjum að verða sjálfbærari.</a:t>
            </a:r>
          </a:p>
          <a:p>
            <a:r>
              <a:rPr lang="en-US" sz="2400" dirty="0"/>
              <a:t>Þú getur fengið fjármögnun fyrir uppfærslur eins og </a:t>
            </a:r>
            <a:r>
              <a:rPr lang="en-US" sz="2400" b="1" dirty="0"/>
              <a:t>sólarsellur, einangrun, varmadælur eða jafnvel vistvottanir</a:t>
            </a:r>
            <a:r>
              <a:rPr lang="en-US" sz="2400" dirty="0"/>
              <a:t>. </a:t>
            </a:r>
          </a:p>
          <a:p>
            <a:r>
              <a:rPr lang="en-US" sz="2400" b="1" dirty="0">
                <a:solidFill>
                  <a:srgbClr val="E96751"/>
                </a:solidFill>
              </a:rPr>
              <a:t>Til dæmis </a:t>
            </a:r>
            <a:r>
              <a:rPr lang="en-US" sz="2400" dirty="0"/>
              <a:t>býður SEAI á Írlandi styrki til orkueftirbóta, Eco Fund í Slóveníu styður vistvænar endurbætur og Ítalía hefur 500 milljóna evra sjóð til að gera ferðaþjónustu sjálfbærari. </a:t>
            </a:r>
          </a:p>
          <a:p>
            <a:r>
              <a:rPr lang="en-US" sz="2400" dirty="0"/>
              <a:t>Á Íslandi geta gestahús á landsbyggðinni sótt um svæðisþróunar- eða nýsköpunarsjóði, en Holland býður upp á ríflegar skattaívilnanir og styrki fyrir orkusparandi umbætur.</a:t>
            </a:r>
          </a:p>
          <a:p>
            <a:endParaRPr lang="en-IE" sz="2400" dirty="0"/>
          </a:p>
        </p:txBody>
      </p:sp>
      <p:sp>
        <p:nvSpPr>
          <p:cNvPr id="3" name="Text Placeholder 2">
            <a:extLst>
              <a:ext uri="{FF2B5EF4-FFF2-40B4-BE49-F238E27FC236}">
                <a16:creationId xmlns:a16="http://schemas.microsoft.com/office/drawing/2014/main" id="{2065E42C-C130-09F1-B204-22190E51918A}"/>
              </a:ext>
            </a:extLst>
          </p:cNvPr>
          <p:cNvSpPr>
            <a:spLocks noGrp="1"/>
          </p:cNvSpPr>
          <p:nvPr>
            <p:ph type="body" sz="quarter" idx="16"/>
          </p:nvPr>
        </p:nvSpPr>
        <p:spPr>
          <a:xfrm>
            <a:off x="798381" y="499100"/>
            <a:ext cx="10595237" cy="803654"/>
          </a:xfrm>
        </p:spPr>
        <p:txBody>
          <a:bodyPr/>
          <a:lstStyle/>
          <a:p>
            <a:r>
              <a:rPr lang="en-US" dirty="0"/>
              <a:t>Græn fjármögnun fyrir vistvæna gistingu í óhefðbundnum ferðaþjónustu á landsbyggðinni</a:t>
            </a:r>
            <a:endParaRPr lang="en-IE" dirty="0"/>
          </a:p>
          <a:p>
            <a:endParaRPr lang="en-IE" dirty="0"/>
          </a:p>
          <a:p>
            <a:endParaRPr lang="en-IE" dirty="0"/>
          </a:p>
        </p:txBody>
      </p:sp>
    </p:spTree>
    <p:extLst>
      <p:ext uri="{BB962C8B-B14F-4D97-AF65-F5344CB8AC3E}">
        <p14:creationId xmlns:p14="http://schemas.microsoft.com/office/powerpoint/2010/main" val="329175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0E2EB-C76E-335B-0D64-EB1C861A7C0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B5FD4F-69FB-5A10-464C-514035A662C6}"/>
              </a:ext>
            </a:extLst>
          </p:cNvPr>
          <p:cNvSpPr>
            <a:spLocks noGrp="1"/>
          </p:cNvSpPr>
          <p:nvPr>
            <p:ph type="body" sz="quarter" idx="18"/>
          </p:nvPr>
        </p:nvSpPr>
        <p:spPr>
          <a:xfrm>
            <a:off x="903157" y="988429"/>
            <a:ext cx="8631368" cy="3849918"/>
          </a:xfrm>
        </p:spPr>
        <p:txBody>
          <a:bodyPr/>
          <a:lstStyle/>
          <a:p>
            <a:endParaRPr lang="en-US" sz="2400" dirty="0"/>
          </a:p>
          <a:p>
            <a:r>
              <a:rPr lang="en-US" sz="2400" dirty="0"/>
              <a:t>Að fara grænt er ekki bara gott fyrir plánetuna — það lækkar orkuútgjöldin þín, eflir orðspor þitt hjá umhverfismeðvitaðri gestum og gerir fyrirtækið þitt framtíðaröryggara. </a:t>
            </a:r>
          </a:p>
          <a:p>
            <a:r>
              <a:rPr lang="en-US" sz="2400" dirty="0"/>
              <a:t>Og það besta af öllu? Margar af þessum áætlunum eru sérsniðnar fyrir lítil, dreifbýlisgistingar í ferðaþjónustu eins og þínar.</a:t>
            </a:r>
          </a:p>
          <a:p>
            <a:r>
              <a:rPr lang="en-US" sz="2400" dirty="0"/>
              <a:t>Skoðum hvað er í boði og hvernig þú getur nýtt þér þessar frábæru tækifæri!</a:t>
            </a:r>
          </a:p>
          <a:p>
            <a:endParaRPr lang="en-IE" sz="2400" dirty="0"/>
          </a:p>
        </p:txBody>
      </p:sp>
      <p:sp>
        <p:nvSpPr>
          <p:cNvPr id="3" name="Text Placeholder 2">
            <a:extLst>
              <a:ext uri="{FF2B5EF4-FFF2-40B4-BE49-F238E27FC236}">
                <a16:creationId xmlns:a16="http://schemas.microsoft.com/office/drawing/2014/main" id="{F75962EF-E6DC-58D7-1AF1-3EC8907D9D24}"/>
              </a:ext>
            </a:extLst>
          </p:cNvPr>
          <p:cNvSpPr>
            <a:spLocks noGrp="1"/>
          </p:cNvSpPr>
          <p:nvPr>
            <p:ph type="body" sz="quarter" idx="16"/>
          </p:nvPr>
        </p:nvSpPr>
        <p:spPr>
          <a:xfrm>
            <a:off x="798381" y="499100"/>
            <a:ext cx="10595237" cy="803654"/>
          </a:xfrm>
        </p:spPr>
        <p:txBody>
          <a:bodyPr/>
          <a:lstStyle/>
          <a:p>
            <a:r>
              <a:rPr lang="en-US" dirty="0"/>
              <a:t>Græn fjármögnun fyrir óhefðbundna gistingu í dreifbýli</a:t>
            </a:r>
            <a:endParaRPr lang="en-IE" dirty="0"/>
          </a:p>
          <a:p>
            <a:endParaRPr lang="en-IE" dirty="0"/>
          </a:p>
          <a:p>
            <a:endParaRPr lang="en-IE" dirty="0"/>
          </a:p>
        </p:txBody>
      </p:sp>
    </p:spTree>
    <p:extLst>
      <p:ext uri="{BB962C8B-B14F-4D97-AF65-F5344CB8AC3E}">
        <p14:creationId xmlns:p14="http://schemas.microsoft.com/office/powerpoint/2010/main" val="2795725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48AE6-6CBE-DFDA-74CB-AD49793E37A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BE8ACDE-BA3C-915B-ACA3-75AC000C9B82}"/>
              </a:ext>
            </a:extLst>
          </p:cNvPr>
          <p:cNvSpPr>
            <a:spLocks noGrp="1"/>
          </p:cNvSpPr>
          <p:nvPr>
            <p:ph type="body" sz="quarter" idx="18"/>
          </p:nvPr>
        </p:nvSpPr>
        <p:spPr>
          <a:xfrm>
            <a:off x="3676252" y="1711957"/>
            <a:ext cx="7534674" cy="3849918"/>
          </a:xfrm>
        </p:spPr>
        <p:txBody>
          <a:bodyPr/>
          <a:lstStyle/>
          <a:p>
            <a:pPr>
              <a:lnSpc>
                <a:spcPct val="100000"/>
              </a:lnSpc>
              <a:spcBef>
                <a:spcPts val="0"/>
              </a:spcBef>
              <a:spcAft>
                <a:spcPts val="600"/>
              </a:spcAft>
            </a:pPr>
            <a:r>
              <a:rPr lang="en-US" sz="2800" b="1" dirty="0">
                <a:solidFill>
                  <a:srgbClr val="459597"/>
                </a:solidFill>
                <a:hlinkClick r:id="rId2">
                  <a:extLst>
                    <a:ext uri="{A12FA001-AC4F-418D-AE19-62706E023703}">
                      <ahyp:hlinkClr xmlns:ahyp="http://schemas.microsoft.com/office/drawing/2018/hyperlinkcolor" val="tx"/>
                    </a:ext>
                  </a:extLst>
                </a:hlinkClick>
              </a:rPr>
              <a:t>Verndarsjóður fer</a:t>
            </a:r>
            <a:r>
              <a:rPr lang="en-US" sz="2400" dirty="0"/>
              <a:t>ð</a:t>
            </a:r>
            <a:r>
              <a:rPr lang="en-US" sz="2800" b="1" dirty="0">
                <a:solidFill>
                  <a:srgbClr val="459597"/>
                </a:solidFill>
                <a:hlinkClick r:id="rId2">
                  <a:extLst>
                    <a:ext uri="{A12FA001-AC4F-418D-AE19-62706E023703}">
                      <ahyp:hlinkClr xmlns:ahyp="http://schemas.microsoft.com/office/drawing/2018/hyperlinkcolor" val="tx"/>
                    </a:ext>
                  </a:extLst>
                </a:hlinkClick>
              </a:rPr>
              <a:t>amannastaða</a:t>
            </a:r>
          </a:p>
          <a:p>
            <a:pPr>
              <a:lnSpc>
                <a:spcPct val="100000"/>
              </a:lnSpc>
              <a:spcBef>
                <a:spcPts val="0"/>
              </a:spcBef>
              <a:spcAft>
                <a:spcPts val="600"/>
              </a:spcAft>
            </a:pPr>
            <a:r>
              <a:rPr lang="en-IE" sz="2400" dirty="0"/>
              <a:t>Býður styrki til að </a:t>
            </a:r>
            <a:r>
              <a:rPr lang="en-IE" sz="2400" b="1" dirty="0"/>
              <a:t>þróa og viðhalda innviðum fyrir </a:t>
            </a:r>
            <a:r>
              <a:rPr lang="en-US" sz="2400" dirty="0"/>
              <a:t>gesti—svo sem stígum, göngubrúm, útsýnisstöðum, úrgangskerfum og salernum—til að </a:t>
            </a:r>
            <a:r>
              <a:rPr lang="en-US" sz="2400" dirty="0" err="1"/>
              <a:t>lágmarka </a:t>
            </a:r>
            <a:r>
              <a:rPr lang="en-IE" sz="2400" b="1" dirty="0"/>
              <a:t>umhverfisáhrif.</a:t>
            </a:r>
          </a:p>
          <a:p>
            <a:pPr>
              <a:lnSpc>
                <a:spcPct val="100000"/>
              </a:lnSpc>
              <a:spcBef>
                <a:spcPts val="0"/>
              </a:spcBef>
              <a:spcAft>
                <a:spcPts val="600"/>
              </a:spcAft>
            </a:pPr>
            <a:r>
              <a:rPr lang="en-IE" sz="2400" b="1" dirty="0"/>
              <a:t>Fyrir </a:t>
            </a:r>
            <a:r>
              <a:rPr lang="en-IE" sz="2400" dirty="0"/>
              <a:t>sveitarfélög, landeigendur, ferðaþjónustuaðila, glamping- og gistihúsþróunaraðila. Forgangur er veittur verkefnum sem </a:t>
            </a:r>
            <a:r>
              <a:rPr lang="en-IE" sz="2400" b="1" dirty="0"/>
              <a:t>vernda náttúruna, bæta öryggi </a:t>
            </a:r>
            <a:r>
              <a:rPr lang="en-IE" sz="2400" dirty="0"/>
              <a:t>eða </a:t>
            </a:r>
            <a:r>
              <a:rPr lang="en-IE" sz="2400" dirty="0">
                <a:solidFill>
                  <a:srgbClr val="E96751"/>
                </a:solidFill>
                <a:hlinkClick r:id="rId3">
                  <a:extLst>
                    <a:ext uri="{A12FA001-AC4F-418D-AE19-62706E023703}">
                      <ahyp:hlinkClr xmlns:ahyp="http://schemas.microsoft.com/office/drawing/2018/hyperlinkcolor" val="tx"/>
                    </a:ext>
                  </a:extLst>
                </a:hlinkClick>
              </a:rPr>
              <a:t>dreifa ferðamannastraumi</a:t>
            </a:r>
            <a:r>
              <a:rPr lang="en-IE" sz="2400" dirty="0"/>
              <a:t>.</a:t>
            </a:r>
          </a:p>
          <a:p>
            <a:pPr>
              <a:lnSpc>
                <a:spcPct val="100000"/>
              </a:lnSpc>
              <a:spcBef>
                <a:spcPts val="0"/>
              </a:spcBef>
              <a:spcAft>
                <a:spcPts val="600"/>
              </a:spcAft>
            </a:pPr>
            <a:r>
              <a:rPr lang="en-US" sz="2400" b="1" dirty="0">
                <a:solidFill>
                  <a:srgbClr val="E96751"/>
                </a:solidFill>
              </a:rPr>
              <a:t>Dæmi</a:t>
            </a:r>
            <a:r>
              <a:rPr lang="en-US" sz="2400" dirty="0">
                <a:solidFill>
                  <a:srgbClr val="E96751"/>
                </a:solidFill>
              </a:rPr>
              <a:t>: </a:t>
            </a:r>
            <a:r>
              <a:rPr lang="en-US" sz="2400" dirty="0"/>
              <a:t>Umhverfisvænt gistihús á einkalandi setur upp sjálfbærar gönguleiðir og skilti.</a:t>
            </a:r>
          </a:p>
          <a:p>
            <a:pPr>
              <a:lnSpc>
                <a:spcPct val="100000"/>
              </a:lnSpc>
              <a:spcBef>
                <a:spcPts val="0"/>
              </a:spcBef>
              <a:spcAft>
                <a:spcPts val="600"/>
              </a:spcAft>
            </a:pPr>
            <a:endParaRPr lang="en-IE" dirty="0"/>
          </a:p>
        </p:txBody>
      </p:sp>
      <p:sp>
        <p:nvSpPr>
          <p:cNvPr id="5" name="Text Placeholder 4">
            <a:extLst>
              <a:ext uri="{FF2B5EF4-FFF2-40B4-BE49-F238E27FC236}">
                <a16:creationId xmlns:a16="http://schemas.microsoft.com/office/drawing/2014/main" id="{BAC5A896-B3EF-003B-6BE4-6E282B661C38}"/>
              </a:ext>
            </a:extLst>
          </p:cNvPr>
          <p:cNvSpPr>
            <a:spLocks noGrp="1"/>
          </p:cNvSpPr>
          <p:nvPr>
            <p:ph type="body" sz="quarter" idx="16"/>
          </p:nvPr>
        </p:nvSpPr>
        <p:spPr>
          <a:xfrm>
            <a:off x="3562350" y="936084"/>
            <a:ext cx="10595237" cy="803654"/>
          </a:xfrm>
        </p:spPr>
        <p:txBody>
          <a:bodyPr/>
          <a:lstStyle/>
          <a:p>
            <a:r>
              <a:rPr lang="en-IE" sz="4000" dirty="0">
                <a:solidFill>
                  <a:srgbClr val="00B050"/>
                </a:solidFill>
              </a:rPr>
              <a:t>Græn styrkir og fjármögnun (Ísland)</a:t>
            </a:r>
          </a:p>
        </p:txBody>
      </p:sp>
      <p:pic>
        <p:nvPicPr>
          <p:cNvPr id="3" name="Picture 2">
            <a:extLst>
              <a:ext uri="{FF2B5EF4-FFF2-40B4-BE49-F238E27FC236}">
                <a16:creationId xmlns:a16="http://schemas.microsoft.com/office/drawing/2014/main" id="{B652714A-3413-1C07-F73B-0B3BB9C02395}"/>
              </a:ext>
            </a:extLst>
          </p:cNvPr>
          <p:cNvPicPr>
            <a:picLocks noChangeAspect="1"/>
          </p:cNvPicPr>
          <p:nvPr/>
        </p:nvPicPr>
        <p:blipFill>
          <a:blip r:embed="rId4"/>
          <a:stretch>
            <a:fillRect/>
          </a:stretch>
        </p:blipFill>
        <p:spPr>
          <a:xfrm>
            <a:off x="432487" y="2257425"/>
            <a:ext cx="2396438" cy="2562614"/>
          </a:xfrm>
          <a:prstGeom prst="rect">
            <a:avLst/>
          </a:prstGeom>
        </p:spPr>
      </p:pic>
      <p:pic>
        <p:nvPicPr>
          <p:cNvPr id="8" name="Picture 7" descr="A blue and red flag&#10;&#10;AI-generated content may be incorrect.">
            <a:extLst>
              <a:ext uri="{FF2B5EF4-FFF2-40B4-BE49-F238E27FC236}">
                <a16:creationId xmlns:a16="http://schemas.microsoft.com/office/drawing/2014/main" id="{A0EF1856-5155-20D3-E58F-F15150A59F1C}"/>
              </a:ext>
            </a:extLst>
          </p:cNvPr>
          <p:cNvPicPr>
            <a:picLocks noChangeAspect="1"/>
          </p:cNvPicPr>
          <p:nvPr/>
        </p:nvPicPr>
        <p:blipFill>
          <a:blip r:embed="rId5"/>
          <a:srcRect l="3833" t="19167" b="19500"/>
          <a:stretch>
            <a:fillRect/>
          </a:stretch>
        </p:blipFill>
        <p:spPr>
          <a:xfrm>
            <a:off x="542923" y="616354"/>
            <a:ext cx="2257826" cy="1440000"/>
          </a:xfrm>
          <a:prstGeom prst="rect">
            <a:avLst/>
          </a:prstGeom>
        </p:spPr>
      </p:pic>
      <p:grpSp>
        <p:nvGrpSpPr>
          <p:cNvPr id="2" name="Group 1">
            <a:extLst>
              <a:ext uri="{FF2B5EF4-FFF2-40B4-BE49-F238E27FC236}">
                <a16:creationId xmlns:a16="http://schemas.microsoft.com/office/drawing/2014/main" id="{DC263D9D-D806-0ADC-0D48-3B00C56DA49A}"/>
              </a:ext>
            </a:extLst>
          </p:cNvPr>
          <p:cNvGrpSpPr/>
          <p:nvPr/>
        </p:nvGrpSpPr>
        <p:grpSpPr>
          <a:xfrm>
            <a:off x="2927402" y="1739738"/>
            <a:ext cx="720674" cy="861774"/>
            <a:chOff x="1015048" y="996928"/>
            <a:chExt cx="1016952" cy="1216059"/>
          </a:xfrm>
        </p:grpSpPr>
        <p:sp>
          <p:nvSpPr>
            <p:cNvPr id="4" name="Oval 3">
              <a:extLst>
                <a:ext uri="{FF2B5EF4-FFF2-40B4-BE49-F238E27FC236}">
                  <a16:creationId xmlns:a16="http://schemas.microsoft.com/office/drawing/2014/main" id="{BA42CC61-9C88-0B3B-B92F-011E2981D13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8F2D764-8886-AF1A-10FC-A64E2B3075E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858869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C61B-175F-1843-0921-98432BAAF2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4AA188C-7ECC-3D33-BD33-BFD97B1FFCFC}"/>
              </a:ext>
            </a:extLst>
          </p:cNvPr>
          <p:cNvSpPr>
            <a:spLocks noGrp="1"/>
          </p:cNvSpPr>
          <p:nvPr>
            <p:ph type="body" sz="quarter" idx="18"/>
          </p:nvPr>
        </p:nvSpPr>
        <p:spPr>
          <a:xfrm>
            <a:off x="2942826" y="574260"/>
            <a:ext cx="8601474" cy="3849918"/>
          </a:xfrm>
        </p:spPr>
        <p:txBody>
          <a:bodyPr/>
          <a:lstStyle/>
          <a:p>
            <a:r>
              <a:rPr lang="en-IE" b="1" dirty="0">
                <a:solidFill>
                  <a:srgbClr val="E96751"/>
                </a:solidFill>
              </a:rPr>
              <a:t>Dæmi</a:t>
            </a:r>
            <a:r>
              <a:rPr lang="en-IE" dirty="0">
                <a:solidFill>
                  <a:srgbClr val="E96751"/>
                </a:solidFill>
              </a:rPr>
              <a:t>: </a:t>
            </a:r>
            <a:r>
              <a:rPr lang="en-IE" dirty="0"/>
              <a:t>Árið 2013 fékk </a:t>
            </a:r>
            <a:r>
              <a:rPr lang="en-IE" b="1" dirty="0" err="1"/>
              <a:t>Hveravellir</a:t>
            </a:r>
            <a:r>
              <a:rPr lang="en-IE" b="1" dirty="0"/>
              <a:t> 10 milljónir ISK (um það bil</a:t>
            </a:r>
            <a:r>
              <a:rPr lang="en-IE" dirty="0"/>
              <a:t> 60.000 evrur) til að setja upp </a:t>
            </a:r>
            <a:r>
              <a:rPr lang="en-IE" b="1" dirty="0"/>
              <a:t>jarðvarmaorku- og vatnskerfi. </a:t>
            </a:r>
            <a:r>
              <a:rPr lang="en-IE" dirty="0"/>
              <a:t>Tugir innsendinga árlega:</a:t>
            </a:r>
            <a:br>
              <a:rPr lang="en-IE" dirty="0"/>
            </a:br>
            <a:r>
              <a:rPr lang="en-IE" dirty="0"/>
              <a:t>  • Yfir</a:t>
            </a:r>
            <a:r>
              <a:rPr lang="en-IE" dirty="0">
                <a:solidFill>
                  <a:srgbClr val="E96751"/>
                </a:solidFill>
                <a:hlinkClick r:id="rId2">
                  <a:extLst>
                    <a:ext uri="{A12FA001-AC4F-418D-AE19-62706E023703}">
                      <ahyp:hlinkClr xmlns:ahyp="http://schemas.microsoft.com/office/drawing/2018/hyperlinkcolor" val="tx"/>
                    </a:ext>
                  </a:extLst>
                </a:hlinkClick>
              </a:rPr>
              <a:t> 700 verkefni fjármögnuð </a:t>
            </a:r>
            <a:r>
              <a:rPr lang="en-IE" dirty="0"/>
              <a:t>á árunum 2012 til 2020 (5,5 milljarðar ISK)</a:t>
            </a:r>
            <a:br>
              <a:rPr lang="en-IE" dirty="0"/>
            </a:br>
            <a:r>
              <a:rPr lang="en-IE" dirty="0"/>
              <a:t>  • Árið</a:t>
            </a:r>
            <a:r>
              <a:rPr lang="en-IE" dirty="0">
                <a:solidFill>
                  <a:srgbClr val="E96751"/>
                </a:solidFill>
                <a:hlinkClick r:id="rId3">
                  <a:extLst>
                    <a:ext uri="{A12FA001-AC4F-418D-AE19-62706E023703}">
                      <ahyp:hlinkClr xmlns:ahyp="http://schemas.microsoft.com/office/drawing/2018/hyperlinkcolor" val="tx"/>
                    </a:ext>
                  </a:extLst>
                </a:hlinkClick>
              </a:rPr>
              <a:t> 2021 </a:t>
            </a:r>
            <a:r>
              <a:rPr lang="en-IE" dirty="0"/>
              <a:t>veitti sjóðurinn</a:t>
            </a:r>
            <a:r>
              <a:rPr lang="en-IE" b="1" dirty="0"/>
              <a:t> 65 milljónir ISK</a:t>
            </a:r>
            <a:r>
              <a:rPr lang="en-IE" dirty="0"/>
              <a:t> </a:t>
            </a:r>
          </a:p>
          <a:p>
            <a:endParaRPr lang="en-IE" sz="1000" dirty="0"/>
          </a:p>
          <a:p>
            <a:r>
              <a:rPr lang="en-IE" sz="2800" b="1" dirty="0">
                <a:solidFill>
                  <a:srgbClr val="459597"/>
                </a:solidFill>
                <a:hlinkClick r:id="rId4">
                  <a:extLst>
                    <a:ext uri="{A12FA001-AC4F-418D-AE19-62706E023703}">
                      <ahyp:hlinkClr xmlns:ahyp="http://schemas.microsoft.com/office/drawing/2018/hyperlinkcolor" val="tx"/>
                    </a:ext>
                  </a:extLst>
                </a:hlinkClick>
              </a:rPr>
              <a:t>COSME – fyrri stuðningur við græn lán</a:t>
            </a:r>
            <a:endParaRPr lang="en-IE" sz="2800" b="1" dirty="0">
              <a:solidFill>
                <a:srgbClr val="459597"/>
              </a:solidFill>
            </a:endParaRPr>
          </a:p>
          <a:p>
            <a:r>
              <a:rPr lang="en-IE" dirty="0"/>
              <a:t>Í samstarfi við EIF, fyrir 2020, studdi við græn lán til 100 smá- og meðalstórra fyrirtækja, þar á meðal verkefni í sveitatúrisma og umhverfismálum, í gegnum </a:t>
            </a:r>
            <a:r>
              <a:rPr lang="en-IE" dirty="0" err="1"/>
              <a:t>Byggðastofnun</a:t>
            </a:r>
            <a:r>
              <a:rPr lang="en-IE" dirty="0"/>
              <a:t>. </a:t>
            </a:r>
          </a:p>
          <a:p>
            <a:r>
              <a:rPr lang="en-IE" sz="2800" b="1" dirty="0">
                <a:solidFill>
                  <a:srgbClr val="459597"/>
                </a:solidFill>
                <a:hlinkClick r:id="rId5">
                  <a:extLst>
                    <a:ext uri="{A12FA001-AC4F-418D-AE19-62706E023703}">
                      <ahyp:hlinkClr xmlns:ahyp="http://schemas.microsoft.com/office/drawing/2018/hyperlinkcolor" val="tx"/>
                    </a:ext>
                  </a:extLst>
                </a:hlinkClick>
              </a:rPr>
              <a:t>NIB – Lánveiting </a:t>
            </a:r>
            <a:r>
              <a:rPr lang="en-IE" sz="2800" b="1" dirty="0" err="1">
                <a:solidFill>
                  <a:srgbClr val="459597"/>
                </a:solidFill>
                <a:hlinkClick r:id="rId5">
                  <a:extLst>
                    <a:ext uri="{A12FA001-AC4F-418D-AE19-62706E023703}">
                      <ahyp:hlinkClr xmlns:ahyp="http://schemas.microsoft.com/office/drawing/2018/hyperlinkcolor" val="tx"/>
                    </a:ext>
                  </a:extLst>
                </a:hlinkClick>
              </a:rPr>
              <a:t>Byggðastofnunar</a:t>
            </a:r>
            <a:endParaRPr lang="en-IE" sz="2800" b="1" dirty="0">
              <a:solidFill>
                <a:srgbClr val="459597"/>
              </a:solidFill>
            </a:endParaRPr>
          </a:p>
          <a:p>
            <a:r>
              <a:rPr lang="en-IE" dirty="0"/>
              <a:t>Tvíhliða lánalína NIB með </a:t>
            </a:r>
            <a:r>
              <a:rPr lang="en-IE" dirty="0" err="1"/>
              <a:t>Byggðastofnun </a:t>
            </a:r>
            <a:r>
              <a:rPr lang="en-IE" dirty="0"/>
              <a:t>(t.d. 12 milljónir evra árið 2015; samtals 135 milljónir evra) styður </a:t>
            </a:r>
            <a:r>
              <a:rPr lang="en-IE" b="1" dirty="0"/>
              <a:t>fjárfestingar smá- og meðalstórra fyrirtækja í vistinnviðum</a:t>
            </a:r>
            <a:r>
              <a:rPr lang="en-IE" dirty="0"/>
              <a:t> </a:t>
            </a:r>
          </a:p>
          <a:p>
            <a:r>
              <a:rPr lang="en-IE" sz="2800" b="1" dirty="0">
                <a:solidFill>
                  <a:srgbClr val="459597"/>
                </a:solidFill>
                <a:hlinkClick r:id="rId6">
                  <a:extLst>
                    <a:ext uri="{A12FA001-AC4F-418D-AE19-62706E023703}">
                      <ahyp:hlinkClr xmlns:ahyp="http://schemas.microsoft.com/office/drawing/2018/hyperlinkcolor" val="tx"/>
                    </a:ext>
                  </a:extLst>
                </a:hlinkClick>
              </a:rPr>
              <a:t>Nefco–EIF ábyrgð fyrir græn smáfyrirtæki (á Norðurlöndum)</a:t>
            </a:r>
            <a:endParaRPr lang="en-IE" sz="2800" b="1" dirty="0">
              <a:solidFill>
                <a:srgbClr val="459597"/>
              </a:solidFill>
            </a:endParaRPr>
          </a:p>
          <a:p>
            <a:r>
              <a:rPr lang="en-IE" dirty="0"/>
              <a:t>Frá og með mars 2025 gerir</a:t>
            </a:r>
            <a:r>
              <a:rPr lang="en-IE" b="1" dirty="0"/>
              <a:t> 70 milljóna evra </a:t>
            </a:r>
            <a:r>
              <a:rPr lang="en-IE" dirty="0"/>
              <a:t>ábyrgð í gegnum </a:t>
            </a:r>
            <a:r>
              <a:rPr lang="en-IE" dirty="0" err="1"/>
              <a:t>InvestEU </a:t>
            </a:r>
            <a:r>
              <a:rPr lang="en-IE" dirty="0"/>
              <a:t>Nefco kleift að veita </a:t>
            </a:r>
            <a:r>
              <a:rPr lang="en-IE" b="1" dirty="0"/>
              <a:t>hagstæð græn lán </a:t>
            </a:r>
            <a:r>
              <a:rPr lang="en-IE" dirty="0"/>
              <a:t>á Íslandi</a:t>
            </a:r>
          </a:p>
        </p:txBody>
      </p:sp>
      <p:pic>
        <p:nvPicPr>
          <p:cNvPr id="3" name="Picture 2">
            <a:extLst>
              <a:ext uri="{FF2B5EF4-FFF2-40B4-BE49-F238E27FC236}">
                <a16:creationId xmlns:a16="http://schemas.microsoft.com/office/drawing/2014/main" id="{67A1F3F9-AEDB-7BC2-E168-2DBA0DA5DDF3}"/>
              </a:ext>
            </a:extLst>
          </p:cNvPr>
          <p:cNvPicPr>
            <a:picLocks noChangeAspect="1"/>
          </p:cNvPicPr>
          <p:nvPr/>
        </p:nvPicPr>
        <p:blipFill>
          <a:blip r:embed="rId7"/>
          <a:stretch>
            <a:fillRect/>
          </a:stretch>
        </p:blipFill>
        <p:spPr>
          <a:xfrm>
            <a:off x="382153" y="2349896"/>
            <a:ext cx="1811000" cy="1936580"/>
          </a:xfrm>
          <a:prstGeom prst="rect">
            <a:avLst/>
          </a:prstGeom>
        </p:spPr>
      </p:pic>
      <p:grpSp>
        <p:nvGrpSpPr>
          <p:cNvPr id="2" name="Group 1">
            <a:extLst>
              <a:ext uri="{FF2B5EF4-FFF2-40B4-BE49-F238E27FC236}">
                <a16:creationId xmlns:a16="http://schemas.microsoft.com/office/drawing/2014/main" id="{7DB70B98-7CF3-B2C8-23E9-E38E26D66BEA}"/>
              </a:ext>
            </a:extLst>
          </p:cNvPr>
          <p:cNvGrpSpPr/>
          <p:nvPr/>
        </p:nvGrpSpPr>
        <p:grpSpPr>
          <a:xfrm>
            <a:off x="2175478" y="2281915"/>
            <a:ext cx="720674" cy="861774"/>
            <a:chOff x="1015048" y="996928"/>
            <a:chExt cx="1016952" cy="1216059"/>
          </a:xfrm>
        </p:grpSpPr>
        <p:sp>
          <p:nvSpPr>
            <p:cNvPr id="4" name="Oval 3">
              <a:extLst>
                <a:ext uri="{FF2B5EF4-FFF2-40B4-BE49-F238E27FC236}">
                  <a16:creationId xmlns:a16="http://schemas.microsoft.com/office/drawing/2014/main" id="{28F75152-1AAA-DCDB-B014-0880950C27D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DDF0001-6983-676C-3001-7EEED7108FF3}"/>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1" name="Group 10">
            <a:extLst>
              <a:ext uri="{FF2B5EF4-FFF2-40B4-BE49-F238E27FC236}">
                <a16:creationId xmlns:a16="http://schemas.microsoft.com/office/drawing/2014/main" id="{10AC0D4B-2350-ED5E-9A94-DC6B6FFDC86A}"/>
              </a:ext>
            </a:extLst>
          </p:cNvPr>
          <p:cNvGrpSpPr/>
          <p:nvPr/>
        </p:nvGrpSpPr>
        <p:grpSpPr>
          <a:xfrm>
            <a:off x="2160978" y="3524618"/>
            <a:ext cx="720674" cy="861774"/>
            <a:chOff x="1015048" y="996928"/>
            <a:chExt cx="1016952" cy="1216059"/>
          </a:xfrm>
        </p:grpSpPr>
        <p:sp>
          <p:nvSpPr>
            <p:cNvPr id="12" name="Oval 11">
              <a:extLst>
                <a:ext uri="{FF2B5EF4-FFF2-40B4-BE49-F238E27FC236}">
                  <a16:creationId xmlns:a16="http://schemas.microsoft.com/office/drawing/2014/main" id="{897B17BC-E893-0888-1939-D5D8D6DCFD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1D760FDF-C23B-4275-2A6F-F07EF80FC098}"/>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4" name="Group 13">
            <a:extLst>
              <a:ext uri="{FF2B5EF4-FFF2-40B4-BE49-F238E27FC236}">
                <a16:creationId xmlns:a16="http://schemas.microsoft.com/office/drawing/2014/main" id="{EF7736F4-7EDC-17B7-3263-99C0A96B4315}"/>
              </a:ext>
            </a:extLst>
          </p:cNvPr>
          <p:cNvGrpSpPr/>
          <p:nvPr/>
        </p:nvGrpSpPr>
        <p:grpSpPr>
          <a:xfrm>
            <a:off x="2193153" y="4791614"/>
            <a:ext cx="720674" cy="861774"/>
            <a:chOff x="1015048" y="996928"/>
            <a:chExt cx="1016952" cy="1216059"/>
          </a:xfrm>
        </p:grpSpPr>
        <p:sp>
          <p:nvSpPr>
            <p:cNvPr id="15" name="Oval 14">
              <a:extLst>
                <a:ext uri="{FF2B5EF4-FFF2-40B4-BE49-F238E27FC236}">
                  <a16:creationId xmlns:a16="http://schemas.microsoft.com/office/drawing/2014/main" id="{C06F5CF6-9C94-90AE-ACFD-39A112DF6B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C7B56C4C-44B7-32A4-E180-1F190AABA9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80458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2F66D-9F88-354B-C769-0A98A85CAB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5E408D-4F31-0143-E20A-35BEAF010CD6}"/>
              </a:ext>
            </a:extLst>
          </p:cNvPr>
          <p:cNvSpPr>
            <a:spLocks noGrp="1"/>
          </p:cNvSpPr>
          <p:nvPr>
            <p:ph type="body" sz="quarter" idx="18"/>
          </p:nvPr>
        </p:nvSpPr>
        <p:spPr>
          <a:xfrm>
            <a:off x="5098219" y="463128"/>
            <a:ext cx="6565143" cy="2213420"/>
          </a:xfrm>
        </p:spPr>
        <p:txBody>
          <a:bodyPr/>
          <a:lstStyle/>
          <a:p>
            <a:r>
              <a:rPr lang="en-US" dirty="0"/>
              <a:t>Íhugaðu að ganga í </a:t>
            </a:r>
            <a:r>
              <a:rPr lang="en-US" dirty="0" err="1"/>
              <a:t>samtök</a:t>
            </a:r>
            <a:r>
              <a:rPr lang="en-US" dirty="0"/>
              <a:t> </a:t>
            </a:r>
            <a:r>
              <a:rPr lang="en-US" b="1" dirty="0">
                <a:solidFill>
                  <a:srgbClr val="E96751"/>
                </a:solidFill>
                <a:hlinkClick r:id="rId2">
                  <a:extLst>
                    <a:ext uri="{A12FA001-AC4F-418D-AE19-62706E023703}">
                      <ahyp:hlinkClr xmlns:ahyp="http://schemas.microsoft.com/office/drawing/2018/hyperlinkcolor" val="tx"/>
                    </a:ext>
                  </a:extLst>
                </a:hlinkClick>
              </a:rPr>
              <a:t>Íslandstúrismaþyrpingarinnar </a:t>
            </a:r>
            <a:r>
              <a:rPr lang="en-US" dirty="0"/>
              <a:t>eða í staðbundin ferðamálaráð (sum svæði hafa ferðamálanefndir). Netverk getur hjálpað þér að komast að upplýsingum um tímabundnar fjármögnunarátakanir. </a:t>
            </a:r>
          </a:p>
          <a:p>
            <a:r>
              <a:rPr lang="en-US" b="1" dirty="0">
                <a:solidFill>
                  <a:srgbClr val="E96751"/>
                </a:solidFill>
                <a:hlinkClick r:id="rId3">
                  <a:extLst>
                    <a:ext uri="{A12FA001-AC4F-418D-AE19-62706E023703}">
                      <ahyp:hlinkClr xmlns:ahyp="http://schemas.microsoft.com/office/drawing/2018/hyperlinkcolor" val="tx"/>
                    </a:ext>
                  </a:extLst>
                </a:hlinkClick>
              </a:rPr>
              <a:t>Business Iceland </a:t>
            </a:r>
            <a:r>
              <a:rPr lang="en-US" dirty="0"/>
              <a:t>(</a:t>
            </a:r>
            <a:r>
              <a:rPr lang="en-US" dirty="0" err="1"/>
              <a:t>Íslandsstofa</a:t>
            </a:r>
            <a:r>
              <a:rPr lang="en-US" dirty="0"/>
              <a:t>) einbeitir sér að kynningu Íslands erlendis, en sem fyrirtæki gætirðu nýtt þér markaðsstuðning þeirra (þau bjóða oft upp á samstarfsmarkaðsáætlanir þar sem lítil fyrirtæki geta tekið þátt í viðskiptasýningum undir þjóðlegum fána).</a:t>
            </a:r>
          </a:p>
        </p:txBody>
      </p:sp>
      <p:cxnSp>
        <p:nvCxnSpPr>
          <p:cNvPr id="7" name="Straight Connector 6">
            <a:extLst>
              <a:ext uri="{FF2B5EF4-FFF2-40B4-BE49-F238E27FC236}">
                <a16:creationId xmlns:a16="http://schemas.microsoft.com/office/drawing/2014/main" id="{4F9A4EF4-79C7-5F0D-1487-3CDA9FFC768D}"/>
              </a:ext>
            </a:extLst>
          </p:cNvPr>
          <p:cNvCxnSpPr/>
          <p:nvPr/>
        </p:nvCxnSpPr>
        <p:spPr>
          <a:xfrm>
            <a:off x="1290918" y="36400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754A5E7E-F0F1-0CF3-382B-6126667F5B5D}"/>
              </a:ext>
            </a:extLst>
          </p:cNvPr>
          <p:cNvSpPr txBox="1">
            <a:spLocks/>
          </p:cNvSpPr>
          <p:nvPr/>
        </p:nvSpPr>
        <p:spPr>
          <a:xfrm>
            <a:off x="5098219" y="3753969"/>
            <a:ext cx="656514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494949"/>
                </a:solidFill>
              </a:rPr>
              <a:t>Leyfi og skipulag: </a:t>
            </a:r>
            <a:r>
              <a:rPr lang="en-US" sz="2200" dirty="0">
                <a:solidFill>
                  <a:srgbClr val="494949"/>
                </a:solidFill>
              </a:rPr>
              <a:t>Ferðamálastofa</a:t>
            </a:r>
            <a:r>
              <a:rPr lang="en-US" sz="2200" b="1" dirty="0">
                <a:solidFill>
                  <a:srgbClr val="E96751"/>
                </a:solidFill>
                <a:hlinkClick r:id="rId4">
                  <a:extLst>
                    <a:ext uri="{A12FA001-AC4F-418D-AE19-62706E023703}">
                      <ahyp:hlinkClr xmlns:ahyp="http://schemas.microsoft.com/office/drawing/2018/hyperlinkcolor" val="tx"/>
                    </a:ext>
                  </a:extLst>
                </a:hlinkClick>
              </a:rPr>
              <a:t> Íslands </a:t>
            </a:r>
            <a:r>
              <a:rPr lang="en-US" sz="2200" dirty="0">
                <a:solidFill>
                  <a:srgbClr val="494949"/>
                </a:solidFill>
              </a:rPr>
              <a:t>er aðalstofnunin sem ber ábyrgð á skipulagningu og stjórnun ferðaþjónustu á Íslandi. </a:t>
            </a:r>
          </a:p>
          <a:p>
            <a:pPr marL="0" indent="0"/>
            <a:r>
              <a:rPr lang="en-US" sz="2200" dirty="0">
                <a:solidFill>
                  <a:srgbClr val="494949"/>
                </a:solidFill>
              </a:rPr>
              <a:t>Það ber ýmsar ábyrgðir, þar á meðal útgáfu leyfa fyrir ferðaskrifstofur og ferðaskipuleggjendur, eftirlit með starfsemi þeirra og þróun áætlana um áfangastaðarstjórnun (DMP) fyrir mismunandi svæði. </a:t>
            </a:r>
          </a:p>
        </p:txBody>
      </p:sp>
      <p:sp>
        <p:nvSpPr>
          <p:cNvPr id="13" name="Freeform 28">
            <a:extLst>
              <a:ext uri="{FF2B5EF4-FFF2-40B4-BE49-F238E27FC236}">
                <a16:creationId xmlns:a16="http://schemas.microsoft.com/office/drawing/2014/main" id="{64818C28-3B64-2F55-40C1-4602FAFAAEFF}"/>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8196E177-23A9-3303-AB90-72EE077F207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sp>
        <p:nvSpPr>
          <p:cNvPr id="4" name="TextBox 3">
            <a:extLst>
              <a:ext uri="{FF2B5EF4-FFF2-40B4-BE49-F238E27FC236}">
                <a16:creationId xmlns:a16="http://schemas.microsoft.com/office/drawing/2014/main" id="{F752993E-8B68-596D-E73A-5123F45157E6}"/>
              </a:ext>
            </a:extLst>
          </p:cNvPr>
          <p:cNvSpPr txBox="1"/>
          <p:nvPr/>
        </p:nvSpPr>
        <p:spPr>
          <a:xfrm>
            <a:off x="1053897" y="1817014"/>
            <a:ext cx="3675375" cy="1569660"/>
          </a:xfrm>
          <a:prstGeom prst="rect">
            <a:avLst/>
          </a:prstGeom>
          <a:noFill/>
        </p:spPr>
        <p:txBody>
          <a:bodyPr wrap="square">
            <a:spAutoFit/>
          </a:bodyPr>
          <a:lstStyle/>
          <a:p>
            <a:pPr algn="ctr"/>
            <a:r>
              <a:rPr lang="en-US" sz="3200" b="1" dirty="0">
                <a:solidFill>
                  <a:srgbClr val="494949"/>
                </a:solidFill>
              </a:rPr>
              <a:t>Frumkvæði ferðaþjónustuklasans á Íslandi</a:t>
            </a:r>
          </a:p>
          <a:p>
            <a:pPr algn="ctr"/>
            <a:r>
              <a:rPr lang="en-US" sz="3200" b="1" dirty="0">
                <a:solidFill>
                  <a:srgbClr val="494949"/>
                </a:solidFill>
              </a:rPr>
              <a:t>og Business Iceland</a:t>
            </a:r>
            <a:endParaRPr lang="en-IE" sz="3200" dirty="0">
              <a:solidFill>
                <a:srgbClr val="494949"/>
              </a:solidFill>
            </a:endParaRPr>
          </a:p>
        </p:txBody>
      </p:sp>
      <p:sp>
        <p:nvSpPr>
          <p:cNvPr id="5" name="TextBox 4">
            <a:extLst>
              <a:ext uri="{FF2B5EF4-FFF2-40B4-BE49-F238E27FC236}">
                <a16:creationId xmlns:a16="http://schemas.microsoft.com/office/drawing/2014/main" id="{BB21420A-A4F3-D19A-B1DA-52EF5B51CFA0}"/>
              </a:ext>
            </a:extLst>
          </p:cNvPr>
          <p:cNvSpPr txBox="1"/>
          <p:nvPr/>
        </p:nvSpPr>
        <p:spPr>
          <a:xfrm>
            <a:off x="1053897" y="4245871"/>
            <a:ext cx="3675375" cy="1077218"/>
          </a:xfrm>
          <a:prstGeom prst="rect">
            <a:avLst/>
          </a:prstGeom>
          <a:noFill/>
        </p:spPr>
        <p:txBody>
          <a:bodyPr wrap="square">
            <a:spAutoFit/>
          </a:bodyPr>
          <a:lstStyle/>
          <a:p>
            <a:pPr algn="ctr"/>
            <a:r>
              <a:rPr lang="en-US" sz="3200" b="1" dirty="0">
                <a:solidFill>
                  <a:srgbClr val="494949"/>
                </a:solidFill>
              </a:rPr>
              <a:t>Skipulagsstofnun ferðaþjónustu Íslands </a:t>
            </a:r>
            <a:endParaRPr lang="en-IE" sz="3200" dirty="0">
              <a:solidFill>
                <a:srgbClr val="494949"/>
              </a:solidFill>
            </a:endParaRPr>
          </a:p>
        </p:txBody>
      </p:sp>
    </p:spTree>
    <p:extLst>
      <p:ext uri="{BB962C8B-B14F-4D97-AF65-F5344CB8AC3E}">
        <p14:creationId xmlns:p14="http://schemas.microsoft.com/office/powerpoint/2010/main" val="2979973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21321-F7AC-FE36-C468-64795D1005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9EFE96-09EC-CB37-80CB-3D6FAE99C61B}"/>
              </a:ext>
            </a:extLst>
          </p:cNvPr>
          <p:cNvSpPr>
            <a:spLocks noGrp="1"/>
          </p:cNvSpPr>
          <p:nvPr>
            <p:ph type="body" sz="quarter" idx="18"/>
          </p:nvPr>
        </p:nvSpPr>
        <p:spPr>
          <a:xfrm>
            <a:off x="5175443" y="981751"/>
            <a:ext cx="6340282" cy="2213420"/>
          </a:xfrm>
        </p:spPr>
        <p:txBody>
          <a:bodyPr/>
          <a:lstStyle/>
          <a:p>
            <a:r>
              <a:rPr lang="en-US" dirty="0"/>
              <a:t>Hver íslenskur sveitarfélag hefur menningar- eða viðskiptaþróunarsjóð (oft lítinn). Einnig úthlutar </a:t>
            </a:r>
            <a:r>
              <a:rPr lang="en-US" b="1" dirty="0">
                <a:solidFill>
                  <a:srgbClr val="E96751"/>
                </a:solidFill>
                <a:hlinkClick r:id="rId2">
                  <a:extLst>
                    <a:ext uri="{A12FA001-AC4F-418D-AE19-62706E023703}">
                      <ahyp:hlinkClr xmlns:ahyp="http://schemas.microsoft.com/office/drawing/2018/hyperlinkcolor" val="tx"/>
                    </a:ext>
                  </a:extLst>
                </a:hlinkClick>
              </a:rPr>
              <a:t>Íslandsstofa </a:t>
            </a:r>
            <a:r>
              <a:rPr lang="en-US" dirty="0"/>
              <a:t>stundum </a:t>
            </a:r>
            <a:r>
              <a:rPr lang="en-US" b="1" dirty="0"/>
              <a:t>þróunarstyrki </a:t>
            </a:r>
            <a:r>
              <a:rPr lang="en-US" dirty="0"/>
              <a:t>fyrir tiltekin ferðamannaviðfangsefni (t.d. til að bæta aðgengi eða stuðla að nýsköpun í ferðaþjónustu). Fylgstu með tilkynningum frá Menningar- og viðskiptaráðuneytinu (sem hefur umsjón með ferðaþjónustu) </a:t>
            </a:r>
            <a:r>
              <a:rPr lang="en-US" dirty="0">
                <a:solidFill>
                  <a:srgbClr val="E96751"/>
                </a:solidFill>
                <a:hlinkClick r:id="rId3">
                  <a:extLst>
                    <a:ext uri="{A12FA001-AC4F-418D-AE19-62706E023703}">
                      <ahyp:hlinkClr xmlns:ahyp="http://schemas.microsoft.com/office/drawing/2018/hyperlinkcolor" val="tx"/>
                    </a:ext>
                  </a:extLst>
                </a:hlinkClick>
              </a:rPr>
              <a:t>á government</a:t>
            </a:r>
            <a:r>
              <a:rPr lang="en-US" dirty="0">
                <a:solidFill>
                  <a:srgbClr val="E96751"/>
                </a:solidFill>
              </a:rPr>
              <a:t>.</a:t>
            </a:r>
            <a:r>
              <a:rPr lang="en-US" dirty="0">
                <a:solidFill>
                  <a:srgbClr val="E96751"/>
                </a:solidFill>
                <a:hlinkClick r:id="rId3">
                  <a:extLst>
                    <a:ext uri="{A12FA001-AC4F-418D-AE19-62706E023703}">
                      <ahyp:hlinkClr xmlns:ahyp="http://schemas.microsoft.com/office/drawing/2018/hyperlinkcolor" val="tx"/>
                    </a:ext>
                  </a:extLst>
                </a:hlinkClick>
              </a:rPr>
              <a:t>is</a:t>
            </a:r>
            <a:r>
              <a:rPr lang="en-US" dirty="0">
                <a:solidFill>
                  <a:srgbClr val="E96751"/>
                </a:solidFill>
              </a:rPr>
              <a:t>.</a:t>
            </a:r>
          </a:p>
        </p:txBody>
      </p:sp>
      <p:cxnSp>
        <p:nvCxnSpPr>
          <p:cNvPr id="7" name="Straight Connector 6">
            <a:extLst>
              <a:ext uri="{FF2B5EF4-FFF2-40B4-BE49-F238E27FC236}">
                <a16:creationId xmlns:a16="http://schemas.microsoft.com/office/drawing/2014/main" id="{C3DDDCD7-F18D-50FE-FF07-6AEEFB47A0F2}"/>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0BF85034-955B-9EB2-0AF8-6C2319C0DFCD}"/>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14D52FC-8515-FD45-7F41-C9307A06E0C2}"/>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sp>
        <p:nvSpPr>
          <p:cNvPr id="4" name="TextBox 3">
            <a:extLst>
              <a:ext uri="{FF2B5EF4-FFF2-40B4-BE49-F238E27FC236}">
                <a16:creationId xmlns:a16="http://schemas.microsoft.com/office/drawing/2014/main" id="{CD0A1504-5A87-ADD3-C3D7-694836F5D910}"/>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Ferðamálastofa Íslands</a:t>
            </a:r>
            <a:endParaRPr lang="en-IE" sz="3200" dirty="0">
              <a:solidFill>
                <a:srgbClr val="494949"/>
              </a:solidFill>
            </a:endParaRPr>
          </a:p>
        </p:txBody>
      </p:sp>
    </p:spTree>
    <p:extLst>
      <p:ext uri="{BB962C8B-B14F-4D97-AF65-F5344CB8AC3E}">
        <p14:creationId xmlns:p14="http://schemas.microsoft.com/office/powerpoint/2010/main" val="281965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7 (hluti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Finndu fjármagn sem hentar</a:t>
            </a:r>
          </a:p>
          <a:p>
            <a:pPr algn="ctr">
              <a:lnSpc>
                <a:spcPts val="2520"/>
              </a:lnSpc>
            </a:pPr>
            <a:r>
              <a:rPr lang="en-IE" sz="2400" dirty="0">
                <a:solidFill>
                  <a:srgbClr val="414141"/>
                </a:solidFill>
              </a:rPr>
              <a:t>Ísland</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7 (hluti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Fjárfesting, styrkumsóknir og kynning hugmyndarinnar</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Frábært starf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F9BF0-357B-0721-5EC0-4043B72115D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0AEB0C-A9F6-9008-6895-A6876C2DA721}"/>
              </a:ext>
            </a:extLst>
          </p:cNvPr>
          <p:cNvSpPr>
            <a:spLocks noGrp="1"/>
          </p:cNvSpPr>
          <p:nvPr>
            <p:ph type="body" sz="quarter" idx="17"/>
          </p:nvPr>
        </p:nvSpPr>
        <p:spPr/>
        <p:txBody>
          <a:bodyPr/>
          <a:lstStyle/>
          <a:p>
            <a:r>
              <a:rPr lang="en-IE" dirty="0"/>
              <a:t>07</a:t>
            </a:r>
          </a:p>
        </p:txBody>
      </p:sp>
      <p:sp>
        <p:nvSpPr>
          <p:cNvPr id="12" name="Text Placeholder 8">
            <a:extLst>
              <a:ext uri="{FF2B5EF4-FFF2-40B4-BE49-F238E27FC236}">
                <a16:creationId xmlns:a16="http://schemas.microsoft.com/office/drawing/2014/main" id="{0AE82DF7-D3FC-C644-3730-C8A8A1C2ED40}"/>
              </a:ext>
            </a:extLst>
          </p:cNvPr>
          <p:cNvSpPr>
            <a:spLocks noGrp="1"/>
          </p:cNvSpPr>
          <p:nvPr>
            <p:ph type="body" sz="quarter" idx="16"/>
          </p:nvPr>
        </p:nvSpPr>
        <p:spPr>
          <a:xfrm>
            <a:off x="352931" y="2487978"/>
            <a:ext cx="5282339" cy="3066422"/>
          </a:xfrm>
        </p:spPr>
        <p:txBody>
          <a:bodyPr/>
          <a:lstStyle/>
          <a:p>
            <a:r>
              <a:rPr lang="en-IE" sz="4000" b="1" dirty="0"/>
              <a:t>Fjármögnunarmöguleikar Íslands</a:t>
            </a:r>
          </a:p>
          <a:p>
            <a:r>
              <a:rPr lang="en-IE" sz="2800" dirty="0"/>
              <a:t>Fyrir gistingu í óhefðbundnum ferðaþjónustu</a:t>
            </a:r>
          </a:p>
          <a:p>
            <a:endParaRPr lang="en-IE" dirty="0"/>
          </a:p>
        </p:txBody>
      </p:sp>
      <p:sp>
        <p:nvSpPr>
          <p:cNvPr id="15" name="TextBox 14">
            <a:extLst>
              <a:ext uri="{FF2B5EF4-FFF2-40B4-BE49-F238E27FC236}">
                <a16:creationId xmlns:a16="http://schemas.microsoft.com/office/drawing/2014/main" id="{9AE19F5D-9CA3-8FC9-2652-2B43A132A2B0}"/>
              </a:ext>
            </a:extLst>
          </p:cNvPr>
          <p:cNvSpPr txBox="1"/>
          <p:nvPr/>
        </p:nvSpPr>
        <p:spPr>
          <a:xfrm>
            <a:off x="140280" y="5147687"/>
            <a:ext cx="11863878" cy="1631216"/>
          </a:xfrm>
          <a:prstGeom prst="rect">
            <a:avLst/>
          </a:prstGeom>
          <a:noFill/>
        </p:spPr>
        <p:txBody>
          <a:bodyPr wrap="square" rtlCol="0">
            <a:spAutoFit/>
          </a:bodyPr>
          <a:lstStyle/>
          <a:p>
            <a:r>
              <a:rPr lang="en-US" sz="2000" dirty="0">
                <a:solidFill>
                  <a:srgbClr val="494949"/>
                </a:solidFill>
              </a:rPr>
              <a:t>Ísland býður upp á fjölbreytt fjármögnunarkosti fyrir óhefðbundna ferðaþjónustu, þar á meðal styrki til opinberrar innviðauppbyggingar, svæðisbundna "Uppbyggingarsjóðs" sjóði, sveitaskuldir í gegnum Byggðastofnun og nýsköpunarstuðning úr Tækniþróunarsjóði. Verndarsjóður ferðamannastaða og styrkir frá NATA styðja einnig sjálfbæra ferðaþjónustu, á meðan sveitarfélög og bankar veita frekari stuðning. Allt þetta gerir Ísland að sterku umhverfi til að hefja umhverfisvæna glamping- og sveitaaðstöðuverkefni.</a:t>
            </a:r>
            <a:endParaRPr lang="en-IE" sz="2000" dirty="0">
              <a:solidFill>
                <a:srgbClr val="494949"/>
              </a:solidFill>
            </a:endParaRPr>
          </a:p>
        </p:txBody>
      </p:sp>
      <p:pic>
        <p:nvPicPr>
          <p:cNvPr id="6" name="Picture Placeholder 5" descr="A blue and red flag&#10;&#10;AI-generated content may be incorrect.">
            <a:extLst>
              <a:ext uri="{FF2B5EF4-FFF2-40B4-BE49-F238E27FC236}">
                <a16:creationId xmlns:a16="http://schemas.microsoft.com/office/drawing/2014/main" id="{A8C25E09-4322-074D-EFF5-EBD6C8E31ACE}"/>
              </a:ext>
            </a:extLst>
          </p:cNvPr>
          <p:cNvPicPr>
            <a:picLocks noGrp="1" noChangeAspect="1"/>
          </p:cNvPicPr>
          <p:nvPr>
            <p:ph type="pic" sz="quarter" idx="19"/>
          </p:nvPr>
        </p:nvPicPr>
        <p:blipFill>
          <a:blip r:embed="rId2"/>
          <a:srcRect l="5231" t="15117" r="-5231" b="15441"/>
          <a:stretch>
            <a:fillRect/>
          </a:stretch>
        </p:blipFill>
        <p:spPr>
          <a:xfrm>
            <a:off x="5621941" y="623792"/>
            <a:ext cx="6560312" cy="4556399"/>
          </a:xfrm>
        </p:spPr>
      </p:pic>
    </p:spTree>
    <p:extLst>
      <p:ext uri="{BB962C8B-B14F-4D97-AF65-F5344CB8AC3E}">
        <p14:creationId xmlns:p14="http://schemas.microsoft.com/office/powerpoint/2010/main" val="404590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7ECC8-4AAC-9FF4-F22D-DF5FBB1A03E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373ED95-3E15-D1E2-CA84-F88C2328A3B9}"/>
              </a:ext>
            </a:extLst>
          </p:cNvPr>
          <p:cNvSpPr>
            <a:spLocks noGrp="1"/>
          </p:cNvSpPr>
          <p:nvPr>
            <p:ph type="body" sz="quarter" idx="18"/>
          </p:nvPr>
        </p:nvSpPr>
        <p:spPr>
          <a:xfrm>
            <a:off x="802510" y="1679408"/>
            <a:ext cx="9624768" cy="3499183"/>
          </a:xfrm>
        </p:spPr>
        <p:txBody>
          <a:bodyPr/>
          <a:lstStyle/>
          <a:p>
            <a:pPr>
              <a:spcAft>
                <a:spcPts val="600"/>
              </a:spcAft>
            </a:pPr>
            <a:r>
              <a:rPr lang="en-US" sz="2400" dirty="0"/>
              <a:t>Fjármögnun grænnar ferðaþjónustu á Íslandi beinist aðallega að náttúruvernd, svæðisbundinni dreifingu ferðaþjónustu og uppbyggingu umhverfisinnviða. </a:t>
            </a:r>
          </a:p>
          <a:p>
            <a:pPr>
              <a:spcAft>
                <a:spcPts val="600"/>
              </a:spcAft>
            </a:pPr>
            <a:endParaRPr lang="en-US" sz="2400" dirty="0"/>
          </a:p>
          <a:p>
            <a:pPr>
              <a:spcAft>
                <a:spcPts val="600"/>
              </a:spcAft>
            </a:pPr>
            <a:r>
              <a:rPr lang="en-US" sz="2400" dirty="0"/>
              <a:t>Aðalstuðningskerfið – </a:t>
            </a:r>
            <a:r>
              <a:rPr lang="en-IE" sz="2400" b="1" dirty="0">
                <a:hlinkClick r:id="rId2">
                  <a:extLst>
                    <a:ext uri="{A12FA001-AC4F-418D-AE19-62706E023703}">
                      <ahyp:hlinkClr xmlns:ahyp="http://schemas.microsoft.com/office/drawing/2018/hyperlinkcolor" val="tx"/>
                    </a:ext>
                  </a:extLst>
                </a:hlinkClick>
              </a:rPr>
              <a:t>Verndarsjóður ferðamannastaða</a:t>
            </a:r>
            <a:r>
              <a:rPr lang="en-US" sz="2400" b="1" dirty="0">
                <a:hlinkClick r:id="rId3">
                  <a:extLst>
                    <a:ext uri="{A12FA001-AC4F-418D-AE19-62706E023703}">
                      <ahyp:hlinkClr xmlns:ahyp="http://schemas.microsoft.com/office/drawing/2018/hyperlinkcolor" val="tx"/>
                    </a:ext>
                  </a:extLst>
                </a:hlinkClick>
              </a:rPr>
              <a:t> Ferðamálastofu Íslands </a:t>
            </a:r>
            <a:r>
              <a:rPr lang="en-US" sz="2400" dirty="0"/>
              <a:t>– fjármagnar göngustíga, úrgangs- og fráveitukerfi, salernisaðstöðu og uppsetningu endurnýjanlegra orkukerfa við eða í nágrenni ferðamannastaða. Þó sjóðurinn sé ekki eingöngu ætlaður einkafyrirtækjum, nýtist hann beint gististöðum og glamping-svæðum sem starfa í nágrenni verndaðra svæða. </a:t>
            </a:r>
          </a:p>
        </p:txBody>
      </p:sp>
      <p:sp>
        <p:nvSpPr>
          <p:cNvPr id="6" name="Text Placeholder 5">
            <a:extLst>
              <a:ext uri="{FF2B5EF4-FFF2-40B4-BE49-F238E27FC236}">
                <a16:creationId xmlns:a16="http://schemas.microsoft.com/office/drawing/2014/main" id="{4DBD134B-893F-A74B-E574-DBE421F00D2C}"/>
              </a:ext>
            </a:extLst>
          </p:cNvPr>
          <p:cNvSpPr>
            <a:spLocks noGrp="1"/>
          </p:cNvSpPr>
          <p:nvPr>
            <p:ph type="body" sz="quarter" idx="16"/>
          </p:nvPr>
        </p:nvSpPr>
        <p:spPr>
          <a:xfrm>
            <a:off x="788656" y="158725"/>
            <a:ext cx="10614687" cy="803654"/>
          </a:xfrm>
        </p:spPr>
        <p:txBody>
          <a:bodyPr/>
          <a:lstStyle/>
          <a:p>
            <a:r>
              <a:rPr lang="en-IE" sz="3200" dirty="0"/>
              <a:t>Inngangur: </a:t>
            </a:r>
            <a:r>
              <a:rPr lang="en-IE" sz="3200" b="0" dirty="0"/>
              <a:t>Forgangsröðun Íslands í fjármögnun</a:t>
            </a:r>
          </a:p>
          <a:p>
            <a:endParaRPr lang="en-IE" sz="3200" dirty="0"/>
          </a:p>
        </p:txBody>
      </p:sp>
      <p:sp>
        <p:nvSpPr>
          <p:cNvPr id="8" name="Text Placeholder 7">
            <a:extLst>
              <a:ext uri="{FF2B5EF4-FFF2-40B4-BE49-F238E27FC236}">
                <a16:creationId xmlns:a16="http://schemas.microsoft.com/office/drawing/2014/main" id="{98C58A6C-8716-F9F1-DAC5-D1F9C4A3B88A}"/>
              </a:ext>
            </a:extLst>
          </p:cNvPr>
          <p:cNvSpPr>
            <a:spLocks noGrp="1"/>
          </p:cNvSpPr>
          <p:nvPr>
            <p:ph type="body" sz="quarter" idx="19"/>
          </p:nvPr>
        </p:nvSpPr>
        <p:spPr>
          <a:xfrm>
            <a:off x="802510" y="770435"/>
            <a:ext cx="10970390" cy="803654"/>
          </a:xfrm>
        </p:spPr>
        <p:txBody>
          <a:bodyPr/>
          <a:lstStyle/>
          <a:p>
            <a:r>
              <a:rPr lang="en-IE" dirty="0"/>
              <a:t>Græn ferðaþjónusta, náttúruvernd, svæðisbundin dreifing ferðaþjónustu, uppbygging umhverfisinnviða, vistfræðileg næmni, staðbundin sjálfbærni.</a:t>
            </a:r>
          </a:p>
        </p:txBody>
      </p:sp>
    </p:spTree>
    <p:extLst>
      <p:ext uri="{BB962C8B-B14F-4D97-AF65-F5344CB8AC3E}">
        <p14:creationId xmlns:p14="http://schemas.microsoft.com/office/powerpoint/2010/main" val="219393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2A5C0-CC95-3D72-C272-B2FCD148413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C3E97FB-8DDE-1934-6660-C5138472F916}"/>
              </a:ext>
            </a:extLst>
          </p:cNvPr>
          <p:cNvSpPr>
            <a:spLocks noGrp="1"/>
          </p:cNvSpPr>
          <p:nvPr>
            <p:ph type="body" sz="quarter" idx="18"/>
          </p:nvPr>
        </p:nvSpPr>
        <p:spPr>
          <a:xfrm>
            <a:off x="897760" y="1088858"/>
            <a:ext cx="9598790" cy="3499183"/>
          </a:xfrm>
        </p:spPr>
        <p:txBody>
          <a:bodyPr/>
          <a:lstStyle/>
          <a:p>
            <a:pPr>
              <a:spcAft>
                <a:spcPts val="600"/>
              </a:spcAft>
            </a:pPr>
            <a:r>
              <a:rPr lang="en-US" sz="2400" dirty="0"/>
              <a:t>Önnur stuðningur kemur frá </a:t>
            </a:r>
            <a:r>
              <a:rPr lang="en-US" sz="2400" b="1" dirty="0"/>
              <a:t>grænum lánatryggingum </a:t>
            </a:r>
            <a:r>
              <a:rPr lang="en-US" sz="2400" dirty="0"/>
              <a:t>sem </a:t>
            </a:r>
            <a:r>
              <a:rPr lang="en-US" sz="2400" b="1" dirty="0"/>
              <a:t>Norðurlöndin og ESB styðja </a:t>
            </a:r>
            <a:r>
              <a:rPr lang="en-US" sz="2400" dirty="0"/>
              <a:t>og gera smá- og meðalstórum fyrirtækjum í dreifbýli kleift að fá hagkvæma fjármögnun fyrir jarðvarmaorkukerfi, vistbyggingu og gistilausnir utan rafmagnskerfa. Til að samræmast fjármögnunarforgangsröðun Íslands ætti verkefnið að byggja á </a:t>
            </a:r>
            <a:r>
              <a:rPr lang="en-US" sz="2400" b="1" dirty="0"/>
              <a:t>vistfræðilegri næmni og staðbundinni sjálfbærni</a:t>
            </a:r>
            <a:r>
              <a:rPr lang="en-US" sz="2400" dirty="0"/>
              <a:t>. </a:t>
            </a:r>
          </a:p>
          <a:p>
            <a:pPr marL="342900" indent="-342900">
              <a:spcAft>
                <a:spcPts val="600"/>
              </a:spcAft>
              <a:buFont typeface="Wingdings" panose="05000000000000000000" pitchFamily="2" charset="2"/>
              <a:buChar char="v"/>
            </a:pPr>
            <a:r>
              <a:rPr lang="en-US" sz="2400" dirty="0"/>
              <a:t>Fyrirtæki sem </a:t>
            </a:r>
            <a:r>
              <a:rPr lang="en-US" sz="2400" b="1" dirty="0"/>
              <a:t>draga úr álagi á náttúruleg svæði </a:t>
            </a:r>
            <a:r>
              <a:rPr lang="en-US" sz="2400" dirty="0"/>
              <a:t>– með notkun göngubrúna, varnaraðgerða gegn rofi eða vatns sparandi kerfa – henta vel.</a:t>
            </a:r>
          </a:p>
          <a:p>
            <a:pPr marL="342900" indent="-342900">
              <a:spcAft>
                <a:spcPts val="600"/>
              </a:spcAft>
              <a:buFont typeface="Wingdings" panose="05000000000000000000" pitchFamily="2" charset="2"/>
              <a:buChar char="v"/>
            </a:pPr>
            <a:r>
              <a:rPr lang="en-US" sz="2400" dirty="0"/>
              <a:t>Ef þú starfar á afskekktri svæði, sýndu hvernig gisting þín hjálpar til við að </a:t>
            </a:r>
            <a:r>
              <a:rPr lang="en-US" sz="2400" b="1" dirty="0"/>
              <a:t>dreifa ferðamannastraumi frá Reykjavík </a:t>
            </a:r>
            <a:r>
              <a:rPr lang="en-US" sz="2400" dirty="0"/>
              <a:t>á sama tíma og viðkvæmt umhverfi Íslands er varðveitt.</a:t>
            </a:r>
          </a:p>
          <a:p>
            <a:pPr marL="342900" indent="-342900">
              <a:spcAft>
                <a:spcPts val="600"/>
              </a:spcAft>
              <a:buFont typeface="Wingdings" panose="05000000000000000000" pitchFamily="2" charset="2"/>
              <a:buChar char="v"/>
            </a:pPr>
            <a:r>
              <a:rPr lang="en-US" sz="2400" dirty="0"/>
              <a:t>Samstarf við sveitarstjórnir, garðstjóra eða umsókn um samfjármögnuð umhverfisumbótaverkefni mun styrkja stöðu þína. Verkefni sem sýna nýsköpun, endurvakningu og skýr umhverfisleg ávinning eru í bestri stöðu til að tryggja stuðning.</a:t>
            </a:r>
          </a:p>
          <a:p>
            <a:pPr>
              <a:spcAft>
                <a:spcPts val="600"/>
              </a:spcAft>
            </a:pPr>
            <a:endParaRPr lang="en-IE" sz="2400" dirty="0"/>
          </a:p>
        </p:txBody>
      </p:sp>
      <p:sp>
        <p:nvSpPr>
          <p:cNvPr id="8" name="Text Placeholder 7">
            <a:extLst>
              <a:ext uri="{FF2B5EF4-FFF2-40B4-BE49-F238E27FC236}">
                <a16:creationId xmlns:a16="http://schemas.microsoft.com/office/drawing/2014/main" id="{A9CF26FD-5FB4-C3FD-042A-B9DC607967BD}"/>
              </a:ext>
            </a:extLst>
          </p:cNvPr>
          <p:cNvSpPr>
            <a:spLocks noGrp="1"/>
          </p:cNvSpPr>
          <p:nvPr>
            <p:ph type="body" sz="quarter" idx="19"/>
          </p:nvPr>
        </p:nvSpPr>
        <p:spPr>
          <a:xfrm>
            <a:off x="802510" y="170360"/>
            <a:ext cx="10970390" cy="803654"/>
          </a:xfrm>
        </p:spPr>
        <p:txBody>
          <a:bodyPr/>
          <a:lstStyle/>
          <a:p>
            <a:r>
              <a:rPr lang="en-IE" dirty="0"/>
              <a:t>Græn ferðaþjónusta, náttúruvernd, svæðisbundin dreifing ferðaþjónustu, uppbygging umhverfisinnviða, vistfræðileg næmni, staðbundin sjálfbærni.</a:t>
            </a:r>
          </a:p>
        </p:txBody>
      </p:sp>
    </p:spTree>
    <p:extLst>
      <p:ext uri="{BB962C8B-B14F-4D97-AF65-F5344CB8AC3E}">
        <p14:creationId xmlns:p14="http://schemas.microsoft.com/office/powerpoint/2010/main" val="387307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32877" y="2495993"/>
            <a:ext cx="10029647" cy="42765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976424" y="261141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Markmið: </a:t>
            </a:r>
            <a:r>
              <a:rPr lang="en-IE" sz="2200" b="1" dirty="0">
                <a:solidFill>
                  <a:srgbClr val="494949"/>
                </a:solidFill>
                <a:hlinkClick r:id="rId3">
                  <a:extLst>
                    <a:ext uri="{A12FA001-AC4F-418D-AE19-62706E023703}">
                      <ahyp:hlinkClr xmlns:ahyp="http://schemas.microsoft.com/office/drawing/2018/hyperlinkcolor" val="tx"/>
                    </a:ext>
                  </a:extLst>
                </a:hlinkClick>
              </a:rPr>
              <a:t>Ferðamannastaða verndarsjóður</a:t>
            </a:r>
            <a:r>
              <a:rPr lang="en-US" sz="2200" dirty="0">
                <a:solidFill>
                  <a:srgbClr val="494949"/>
                </a:solidFill>
              </a:rPr>
              <a:t> </a:t>
            </a:r>
            <a:r>
              <a:rPr lang="en-US" sz="2200" b="1" dirty="0">
                <a:solidFill>
                  <a:srgbClr val="494949"/>
                </a:solidFill>
                <a:hlinkClick r:id="rId4">
                  <a:extLst>
                    <a:ext uri="{A12FA001-AC4F-418D-AE19-62706E023703}">
                      <ahyp:hlinkClr xmlns:ahyp="http://schemas.microsoft.com/office/drawing/2018/hyperlinkcolor" val="tx"/>
                    </a:ext>
                  </a:extLst>
                </a:hlinkClick>
              </a:rPr>
              <a:t>Ferðamálastofu Íslands </a:t>
            </a:r>
            <a:r>
              <a:rPr lang="en-IE" sz="2200" dirty="0">
                <a:solidFill>
                  <a:srgbClr val="494949"/>
                </a:solidFill>
              </a:rPr>
              <a:t>(</a:t>
            </a:r>
            <a:r>
              <a:rPr lang="en-IE" sz="2200" dirty="0" err="1">
                <a:solidFill>
                  <a:srgbClr val="494949"/>
                </a:solidFill>
              </a:rPr>
              <a:t>Framkvæmdasjóður ferðamannastaða</a:t>
            </a:r>
            <a:r>
              <a:rPr lang="en-IE" sz="2200" dirty="0">
                <a:solidFill>
                  <a:srgbClr val="494949"/>
                </a:solidFill>
              </a:rPr>
              <a:t>) er sjóður eða styrkur </a:t>
            </a:r>
            <a:r>
              <a:rPr lang="en-US" sz="2200" dirty="0">
                <a:solidFill>
                  <a:srgbClr val="494949"/>
                </a:solidFill>
              </a:rPr>
              <a:t>sem miðar að verndun, stuðningi og þróun ferðamannastaða og innviða, auk varðveislu náttúru og menningararfs. </a:t>
            </a:r>
          </a:p>
          <a:p>
            <a:pPr marL="0" indent="0">
              <a:spcAft>
                <a:spcPts val="600"/>
              </a:spcAft>
            </a:pPr>
            <a:r>
              <a:rPr lang="en-US" sz="2200" b="1" dirty="0">
                <a:solidFill>
                  <a:srgbClr val="494949"/>
                </a:solidFill>
              </a:rPr>
              <a:t>Bæta aðgengi og innviði: </a:t>
            </a:r>
            <a:r>
              <a:rPr lang="en-US" sz="2200" dirty="0">
                <a:solidFill>
                  <a:srgbClr val="494949"/>
                </a:solidFill>
              </a:rPr>
              <a:t>Ef þú starfar á landsbyggðinni nálægt vinsælum náttúrulegum stað (t.d. fossum, jarðhitauppsprettum, gönguleiðum), gæti verkefnið þitt átt rétt á fjárveitingu til að:</a:t>
            </a:r>
          </a:p>
          <a:p>
            <a:pPr marL="0" indent="0">
              <a:spcAft>
                <a:spcPts val="600"/>
              </a:spcAft>
            </a:pPr>
            <a:r>
              <a:rPr lang="en-US" sz="2200" dirty="0">
                <a:solidFill>
                  <a:srgbClr val="494949"/>
                </a:solidFill>
              </a:rPr>
              <a:t>Bæta aðkomuleiðir eða </a:t>
            </a:r>
            <a:r>
              <a:rPr lang="en-US" sz="2200" b="1" dirty="0">
                <a:solidFill>
                  <a:srgbClr val="494949"/>
                </a:solidFill>
              </a:rPr>
              <a:t>göngustíga </a:t>
            </a:r>
            <a:r>
              <a:rPr lang="en-US" sz="2200" dirty="0">
                <a:solidFill>
                  <a:srgbClr val="494949"/>
                </a:solidFill>
              </a:rPr>
              <a:t>sem liggja að eða um gististaðinn þinn. Búa til eða viðhalda </a:t>
            </a:r>
            <a:r>
              <a:rPr lang="en-US" sz="2200" b="1" dirty="0">
                <a:solidFill>
                  <a:srgbClr val="494949"/>
                </a:solidFill>
              </a:rPr>
              <a:t>bílastæðum, skilti </a:t>
            </a:r>
            <a:r>
              <a:rPr lang="en-US" sz="2200" dirty="0">
                <a:solidFill>
                  <a:srgbClr val="494949"/>
                </a:solidFill>
              </a:rPr>
              <a:t>eða </a:t>
            </a:r>
            <a:r>
              <a:rPr lang="en-US" sz="2200" b="1" dirty="0">
                <a:solidFill>
                  <a:srgbClr val="494949"/>
                </a:solidFill>
              </a:rPr>
              <a:t>útsýnisvettvangi. </a:t>
            </a:r>
            <a:r>
              <a:rPr lang="en-US" sz="2200" dirty="0">
                <a:solidFill>
                  <a:srgbClr val="494949"/>
                </a:solidFill>
              </a:rPr>
              <a:t>Bæta við öryggisinnviðum eins og </a:t>
            </a:r>
            <a:r>
              <a:rPr lang="en-US" sz="2200" b="1" dirty="0">
                <a:solidFill>
                  <a:srgbClr val="494949"/>
                </a:solidFill>
              </a:rPr>
              <a:t>handriðum, lýsingu </a:t>
            </a:r>
            <a:r>
              <a:rPr lang="en-US" sz="2200" dirty="0">
                <a:solidFill>
                  <a:srgbClr val="494949"/>
                </a:solidFill>
              </a:rPr>
              <a:t>eða </a:t>
            </a:r>
            <a:r>
              <a:rPr lang="en-US" sz="2200" b="1" dirty="0">
                <a:solidFill>
                  <a:srgbClr val="494949"/>
                </a:solidFill>
              </a:rPr>
              <a:t>uppfærslu stíga</a:t>
            </a:r>
          </a:p>
          <a:p>
            <a:pPr marL="0" indent="0">
              <a:spcAft>
                <a:spcPts val="600"/>
              </a:spcAft>
            </a:pPr>
            <a:r>
              <a:rPr lang="en-US" sz="2200" dirty="0">
                <a:solidFill>
                  <a:srgbClr val="494949"/>
                </a:solidFill>
              </a:rPr>
              <a:t>Þetta eykur upplifun gesta og styður </a:t>
            </a:r>
            <a:r>
              <a:rPr lang="en-US" sz="2000" dirty="0">
                <a:solidFill>
                  <a:srgbClr val="494949"/>
                </a:solidFill>
              </a:rPr>
              <a:t>sjálfbæran straum gesta.</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311205" y="290314"/>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4">
                  <a:extLst>
                    <a:ext uri="{A12FA001-AC4F-418D-AE19-62706E023703}">
                      <ahyp:hlinkClr xmlns:ahyp="http://schemas.microsoft.com/office/drawing/2018/hyperlinkcolor" val="tx"/>
                    </a:ext>
                  </a:extLst>
                </a:hlinkClick>
              </a:rPr>
              <a:t>Ferðamálastofa Íslands – </a:t>
            </a:r>
            <a:r>
              <a:rPr lang="en-IE" sz="2800" dirty="0">
                <a:hlinkClick r:id="rId3">
                  <a:extLst>
                    <a:ext uri="{A12FA001-AC4F-418D-AE19-62706E023703}">
                      <ahyp:hlinkClr xmlns:ahyp="http://schemas.microsoft.com/office/drawing/2018/hyperlinkcolor" val="tx"/>
                    </a:ext>
                  </a:extLst>
                </a:hlinkClick>
              </a:rPr>
              <a:t>sjóður til verndar ferðamannastöðum</a:t>
            </a:r>
            <a:endParaRPr lang="en-IE" sz="2800" dirty="0"/>
          </a:p>
          <a:p>
            <a:pPr>
              <a:spcBef>
                <a:spcPts val="0"/>
              </a:spcBef>
            </a:pPr>
            <a:r>
              <a:rPr lang="en-IE" sz="2800" i="1" dirty="0"/>
              <a:t>(</a:t>
            </a:r>
            <a:r>
              <a:rPr lang="en-IE" sz="2800" i="1" dirty="0" err="1"/>
              <a:t>Framkvæmdasjóður ferðamannastaða</a:t>
            </a:r>
            <a:r>
              <a:rPr lang="en-IE" sz="2800" i="1" dirty="0"/>
              <a:t>)</a:t>
            </a:r>
            <a:endParaRPr lang="en-US" sz="2800" i="1" dirty="0"/>
          </a:p>
        </p:txBody>
      </p:sp>
      <p:cxnSp>
        <p:nvCxnSpPr>
          <p:cNvPr id="16" name="Straight Connector 15">
            <a:extLst>
              <a:ext uri="{FF2B5EF4-FFF2-40B4-BE49-F238E27FC236}">
                <a16:creationId xmlns:a16="http://schemas.microsoft.com/office/drawing/2014/main" id="{3709AEA7-D867-9C62-47A5-B63BC0916825}"/>
              </a:ext>
            </a:extLst>
          </p:cNvPr>
          <p:cNvCxnSpPr/>
          <p:nvPr/>
        </p:nvCxnSpPr>
        <p:spPr>
          <a:xfrm>
            <a:off x="477458" y="372982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a:off x="458939" y="1123333"/>
            <a:ext cx="18519" cy="26064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9687" y="2611419"/>
            <a:ext cx="633914" cy="633914"/>
          </a:xfrm>
          <a:prstGeom prst="rect">
            <a:avLst/>
          </a:prstGeom>
        </p:spPr>
      </p:pic>
      <p:sp>
        <p:nvSpPr>
          <p:cNvPr id="7" name="Flowchart: Alternate Process 6">
            <a:extLst>
              <a:ext uri="{FF2B5EF4-FFF2-40B4-BE49-F238E27FC236}">
                <a16:creationId xmlns:a16="http://schemas.microsoft.com/office/drawing/2014/main" id="{7F88A12F-D9D9-2B72-DB82-CC17B69BEBD4}"/>
              </a:ext>
            </a:extLst>
          </p:cNvPr>
          <p:cNvSpPr/>
          <p:nvPr/>
        </p:nvSpPr>
        <p:spPr>
          <a:xfrm>
            <a:off x="1035945" y="1245513"/>
            <a:ext cx="10131080" cy="1144102"/>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C0DEA3BA-7CB7-337D-7310-F00A0811474E}"/>
              </a:ext>
            </a:extLst>
          </p:cNvPr>
          <p:cNvSpPr txBox="1">
            <a:spLocks/>
          </p:cNvSpPr>
          <p:nvPr/>
        </p:nvSpPr>
        <p:spPr>
          <a:xfrm>
            <a:off x="1512183" y="1409840"/>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200" b="1" dirty="0">
                <a:solidFill>
                  <a:schemeClr val="bg1"/>
                </a:solidFill>
              </a:rPr>
              <a:t>Ísland er ekki aðili að ESB, en hluti af EES </a:t>
            </a:r>
            <a:r>
              <a:rPr lang="en-US" sz="2200" dirty="0">
                <a:solidFill>
                  <a:schemeClr val="bg1"/>
                </a:solidFill>
              </a:rPr>
              <a:t>– hefur blómlegan ferðaþjónustugeira og nokkurn stuðning við dreifbýlis- og sjálfbæra ferðaþjónustu.</a:t>
            </a:r>
          </a:p>
        </p:txBody>
      </p:sp>
      <p:pic>
        <p:nvPicPr>
          <p:cNvPr id="9" name="Picture 8">
            <a:extLst>
              <a:ext uri="{FF2B5EF4-FFF2-40B4-BE49-F238E27FC236}">
                <a16:creationId xmlns:a16="http://schemas.microsoft.com/office/drawing/2014/main" id="{D591B1CC-2216-8BD5-E9D4-F9BBE7A22444}"/>
              </a:ext>
            </a:extLst>
          </p:cNvPr>
          <p:cNvPicPr>
            <a:picLocks noChangeAspect="1"/>
          </p:cNvPicPr>
          <p:nvPr/>
        </p:nvPicPr>
        <p:blipFill>
          <a:blip r:embed="rId7"/>
          <a:srcRect r="8617" b="25770"/>
          <a:stretch>
            <a:fillRect/>
          </a:stretch>
        </p:blipFill>
        <p:spPr>
          <a:xfrm>
            <a:off x="8670355" y="55612"/>
            <a:ext cx="3487270" cy="1144102"/>
          </a:xfrm>
          <a:prstGeom prst="rect">
            <a:avLst/>
          </a:prstGeom>
        </p:spPr>
      </p:pic>
      <p:cxnSp>
        <p:nvCxnSpPr>
          <p:cNvPr id="11" name="Straight Connector 10">
            <a:extLst>
              <a:ext uri="{FF2B5EF4-FFF2-40B4-BE49-F238E27FC236}">
                <a16:creationId xmlns:a16="http://schemas.microsoft.com/office/drawing/2014/main" id="{1869FEC4-D7B6-1023-7496-A55CAFE0E7A8}"/>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09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8A1A-32DB-8D3C-84AB-31D06D1FBE57}"/>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662271C4-90DC-EA7F-F9FD-295AA605C287}"/>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A3039701-399D-168D-4D1B-2370C131C32C}"/>
              </a:ext>
            </a:extLst>
          </p:cNvPr>
          <p:cNvSpPr/>
          <p:nvPr/>
        </p:nvSpPr>
        <p:spPr>
          <a:xfrm>
            <a:off x="1043979" y="1235907"/>
            <a:ext cx="10029647" cy="34915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975DFD3-6CD5-6335-2E3A-6DA7208C9EE3}"/>
              </a:ext>
            </a:extLst>
          </p:cNvPr>
          <p:cNvSpPr txBox="1">
            <a:spLocks/>
          </p:cNvSpPr>
          <p:nvPr/>
        </p:nvSpPr>
        <p:spPr>
          <a:xfrm>
            <a:off x="1876980" y="143817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Verndun náttúru og menningararfs: </a:t>
            </a:r>
            <a:r>
              <a:rPr lang="en-US" sz="2200" dirty="0">
                <a:solidFill>
                  <a:srgbClr val="494949"/>
                </a:solidFill>
              </a:rPr>
              <a:t>Ef glamping-svæðið þitt, visthyrningin eða gistiheimilið er samþætt með náttúru- eða arfleifðareinkennum (t.d. torfhúsum, hraunum, sögulegum bújörðum), getur sjóðurinn stutt við aðgerðir til að:</a:t>
            </a:r>
          </a:p>
          <a:p>
            <a:pPr marL="0" indent="0">
              <a:spcAft>
                <a:spcPts val="600"/>
              </a:spcAft>
            </a:pPr>
            <a:r>
              <a:rPr lang="en-IE" sz="2200" dirty="0">
                <a:solidFill>
                  <a:srgbClr val="494949"/>
                </a:solidFill>
              </a:rPr>
              <a:t>Endurreisa eða </a:t>
            </a:r>
            <a:r>
              <a:rPr lang="en-IE" sz="2200" b="1" dirty="0">
                <a:solidFill>
                  <a:srgbClr val="494949"/>
                </a:solidFill>
              </a:rPr>
              <a:t>varðveita menningarleg mannvirki</a:t>
            </a:r>
            <a:r>
              <a:rPr lang="en-IE" sz="2200" dirty="0">
                <a:solidFill>
                  <a:srgbClr val="494949"/>
                </a:solidFill>
              </a:rPr>
              <a:t>. </a:t>
            </a:r>
            <a:r>
              <a:rPr lang="en-US" sz="2200" dirty="0">
                <a:solidFill>
                  <a:srgbClr val="494949"/>
                </a:solidFill>
              </a:rPr>
              <a:t>Stjórna </a:t>
            </a:r>
            <a:r>
              <a:rPr lang="en-US" sz="2200" b="1" dirty="0">
                <a:solidFill>
                  <a:srgbClr val="494949"/>
                </a:solidFill>
              </a:rPr>
              <a:t>náttúrulegum áhrifum </a:t>
            </a:r>
            <a:r>
              <a:rPr lang="en-US" sz="2200" dirty="0">
                <a:solidFill>
                  <a:srgbClr val="494949"/>
                </a:solidFill>
              </a:rPr>
              <a:t>(t.d. girðing viðkvæms gróðurs, </a:t>
            </a:r>
            <a:r>
              <a:rPr lang="en-US" sz="2200" dirty="0" err="1">
                <a:solidFill>
                  <a:srgbClr val="494949"/>
                </a:solidFill>
              </a:rPr>
              <a:t>jarðvegsherting</a:t>
            </a:r>
            <a:r>
              <a:rPr lang="en-US" sz="2200" dirty="0">
                <a:solidFill>
                  <a:srgbClr val="494949"/>
                </a:solidFill>
              </a:rPr>
              <a:t>). Setja upp </a:t>
            </a:r>
            <a:r>
              <a:rPr lang="en-US" sz="2200" b="1" dirty="0">
                <a:solidFill>
                  <a:srgbClr val="494949"/>
                </a:solidFill>
              </a:rPr>
              <a:t>fræðsluskilti </a:t>
            </a:r>
            <a:r>
              <a:rPr lang="en-US" sz="2200" dirty="0">
                <a:solidFill>
                  <a:srgbClr val="494949"/>
                </a:solidFill>
              </a:rPr>
              <a:t>eða túlkunarskilti</a:t>
            </a:r>
          </a:p>
          <a:p>
            <a:pPr marL="0" indent="0">
              <a:spcAft>
                <a:spcPts val="600"/>
              </a:spcAft>
            </a:pPr>
            <a:r>
              <a:rPr lang="en-US" sz="2200" dirty="0">
                <a:solidFill>
                  <a:srgbClr val="494949"/>
                </a:solidFill>
              </a:rPr>
              <a:t>Þetta má tengja við vörumerki gististaðarins sem umhverfisvæna eða menningarlega upplifun.</a:t>
            </a:r>
          </a:p>
          <a:p>
            <a:pPr marL="104775" indent="0"/>
            <a:endParaRPr lang="en-US" sz="2200" dirty="0">
              <a:solidFill>
                <a:srgbClr val="494949"/>
              </a:solidFill>
            </a:endParaRPr>
          </a:p>
        </p:txBody>
      </p:sp>
      <p:cxnSp>
        <p:nvCxnSpPr>
          <p:cNvPr id="17" name="Straight Connector 16">
            <a:extLst>
              <a:ext uri="{FF2B5EF4-FFF2-40B4-BE49-F238E27FC236}">
                <a16:creationId xmlns:a16="http://schemas.microsoft.com/office/drawing/2014/main" id="{9F36EC35-C96B-A98E-3F6A-7AE902DE2211}"/>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ED3A405-4405-F1A0-969E-C6C19B64A935}"/>
              </a:ext>
            </a:extLst>
          </p:cNvPr>
          <p:cNvPicPr>
            <a:picLocks noChangeAspect="1"/>
          </p:cNvPicPr>
          <p:nvPr/>
        </p:nvPicPr>
        <p:blipFill>
          <a:blip r:embed="rId3"/>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DDF7485D-7F10-395E-976A-86E52C7EC786}"/>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65C09BE2-0FF8-61EB-A458-37CBDB730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9498" y="1477930"/>
            <a:ext cx="650804" cy="650804"/>
          </a:xfrm>
          <a:prstGeom prst="rect">
            <a:avLst/>
          </a:prstGeom>
        </p:spPr>
      </p:pic>
      <p:pic>
        <p:nvPicPr>
          <p:cNvPr id="20" name="Picture 19" descr="A house with a fence and grass&#10;&#10;AI-generated content may be incorrect.">
            <a:extLst>
              <a:ext uri="{FF2B5EF4-FFF2-40B4-BE49-F238E27FC236}">
                <a16:creationId xmlns:a16="http://schemas.microsoft.com/office/drawing/2014/main" id="{693DF29F-51CF-BD8A-1221-002336BE65CD}"/>
              </a:ext>
            </a:extLst>
          </p:cNvPr>
          <p:cNvPicPr>
            <a:picLocks noChangeAspect="1"/>
          </p:cNvPicPr>
          <p:nvPr/>
        </p:nvPicPr>
        <p:blipFill>
          <a:blip r:embed="rId6"/>
          <a:stretch>
            <a:fillRect/>
          </a:stretch>
        </p:blipFill>
        <p:spPr>
          <a:xfrm>
            <a:off x="477386" y="4842547"/>
            <a:ext cx="2834873" cy="1892277"/>
          </a:xfrm>
          <a:prstGeom prst="rect">
            <a:avLst/>
          </a:prstGeom>
        </p:spPr>
      </p:pic>
      <p:pic>
        <p:nvPicPr>
          <p:cNvPr id="22" name="Picture 21" descr="A white building with a steeple&#10;&#10;AI-generated content may be incorrect.">
            <a:extLst>
              <a:ext uri="{FF2B5EF4-FFF2-40B4-BE49-F238E27FC236}">
                <a16:creationId xmlns:a16="http://schemas.microsoft.com/office/drawing/2014/main" id="{688BAB78-8F9F-8D73-9A70-3DCC02D53783}"/>
              </a:ext>
            </a:extLst>
          </p:cNvPr>
          <p:cNvPicPr>
            <a:picLocks noChangeAspect="1"/>
          </p:cNvPicPr>
          <p:nvPr/>
        </p:nvPicPr>
        <p:blipFill>
          <a:blip r:embed="rId7"/>
          <a:stretch>
            <a:fillRect/>
          </a:stretch>
        </p:blipFill>
        <p:spPr>
          <a:xfrm>
            <a:off x="3325082" y="4847360"/>
            <a:ext cx="3355895" cy="1887691"/>
          </a:xfrm>
          <a:prstGeom prst="rect">
            <a:avLst/>
          </a:prstGeom>
        </p:spPr>
      </p:pic>
      <p:pic>
        <p:nvPicPr>
          <p:cNvPr id="25" name="Picture 24" descr="A building with cars parked in front of it&#10;&#10;AI-generated content may be incorrect.">
            <a:extLst>
              <a:ext uri="{FF2B5EF4-FFF2-40B4-BE49-F238E27FC236}">
                <a16:creationId xmlns:a16="http://schemas.microsoft.com/office/drawing/2014/main" id="{00B70D95-AC45-B2E4-9F1A-5BBAA979AC1A}"/>
              </a:ext>
            </a:extLst>
          </p:cNvPr>
          <p:cNvPicPr>
            <a:picLocks noChangeAspect="1"/>
          </p:cNvPicPr>
          <p:nvPr/>
        </p:nvPicPr>
        <p:blipFill>
          <a:blip r:embed="rId8"/>
          <a:stretch>
            <a:fillRect/>
          </a:stretch>
        </p:blipFill>
        <p:spPr>
          <a:xfrm>
            <a:off x="6680977" y="4839992"/>
            <a:ext cx="2834873" cy="1887986"/>
          </a:xfrm>
          <a:prstGeom prst="rect">
            <a:avLst/>
          </a:prstGeom>
        </p:spPr>
      </p:pic>
      <p:pic>
        <p:nvPicPr>
          <p:cNvPr id="30" name="Picture 29" descr="A person standing in front of a hot tub&#10;&#10;AI-generated content may be incorrect.">
            <a:extLst>
              <a:ext uri="{FF2B5EF4-FFF2-40B4-BE49-F238E27FC236}">
                <a16:creationId xmlns:a16="http://schemas.microsoft.com/office/drawing/2014/main" id="{8E1FEE5F-526C-0BE8-D14D-BFC40B8093DD}"/>
              </a:ext>
            </a:extLst>
          </p:cNvPr>
          <p:cNvPicPr>
            <a:picLocks noChangeAspect="1"/>
          </p:cNvPicPr>
          <p:nvPr/>
        </p:nvPicPr>
        <p:blipFill>
          <a:blip r:embed="rId9"/>
          <a:stretch>
            <a:fillRect/>
          </a:stretch>
        </p:blipFill>
        <p:spPr>
          <a:xfrm>
            <a:off x="9340807" y="4828045"/>
            <a:ext cx="2851194" cy="1899932"/>
          </a:xfrm>
          <a:prstGeom prst="rect">
            <a:avLst/>
          </a:prstGeom>
        </p:spPr>
      </p:pic>
      <p:sp>
        <p:nvSpPr>
          <p:cNvPr id="31" name="Text Placeholder 5">
            <a:extLst>
              <a:ext uri="{FF2B5EF4-FFF2-40B4-BE49-F238E27FC236}">
                <a16:creationId xmlns:a16="http://schemas.microsoft.com/office/drawing/2014/main" id="{C03E3144-B1A4-2F36-165D-A000B2E0C7DA}"/>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10">
                  <a:extLst>
                    <a:ext uri="{A12FA001-AC4F-418D-AE19-62706E023703}">
                      <ahyp:hlinkClr xmlns:ahyp="http://schemas.microsoft.com/office/drawing/2018/hyperlinkcolor" val="tx"/>
                    </a:ext>
                  </a:extLst>
                </a:hlinkClick>
              </a:rPr>
              <a:t>Ferðamálastofa Íslands – </a:t>
            </a:r>
            <a:r>
              <a:rPr lang="en-IE" sz="2800" dirty="0">
                <a:hlinkClick r:id="rId11">
                  <a:extLst>
                    <a:ext uri="{A12FA001-AC4F-418D-AE19-62706E023703}">
                      <ahyp:hlinkClr xmlns:ahyp="http://schemas.microsoft.com/office/drawing/2018/hyperlinkcolor" val="tx"/>
                    </a:ext>
                  </a:extLst>
                </a:hlinkClick>
              </a:rPr>
              <a:t>sjóður til verndar ferðamannastöðum</a:t>
            </a:r>
            <a:endParaRPr lang="en-IE" sz="2800" dirty="0"/>
          </a:p>
          <a:p>
            <a:pPr>
              <a:spcBef>
                <a:spcPts val="0"/>
              </a:spcBef>
            </a:pPr>
            <a:r>
              <a:rPr lang="en-IE" sz="2800" i="1" dirty="0"/>
              <a:t>(</a:t>
            </a:r>
            <a:r>
              <a:rPr lang="en-IE" sz="2800" i="1" dirty="0" err="1"/>
              <a:t>Framkvæmdasjóður ferðamannastaða</a:t>
            </a:r>
            <a:r>
              <a:rPr lang="en-IE" sz="2800" i="1" dirty="0"/>
              <a:t>)</a:t>
            </a:r>
            <a:endParaRPr lang="en-US" sz="2800" i="1" dirty="0"/>
          </a:p>
        </p:txBody>
      </p:sp>
    </p:spTree>
    <p:extLst>
      <p:ext uri="{BB962C8B-B14F-4D97-AF65-F5344CB8AC3E}">
        <p14:creationId xmlns:p14="http://schemas.microsoft.com/office/powerpoint/2010/main" val="153217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1991846" y="1456158"/>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Samstarf við sveitarfélög eða staðbundin ferðamálastofur: </a:t>
            </a:r>
            <a:r>
              <a:rPr lang="en-US" sz="2200" dirty="0">
                <a:solidFill>
                  <a:srgbClr val="494949"/>
                </a:solidFill>
              </a:rPr>
              <a:t>Þó að Ferðamálastofa Íslands sé umsjónarmaður sjóðsins, </a:t>
            </a:r>
            <a:r>
              <a:rPr lang="en-US" sz="2200" b="1" dirty="0">
                <a:solidFill>
                  <a:srgbClr val="494949"/>
                </a:solidFill>
              </a:rPr>
              <a:t>verða sveitarfélög eða landeigendur að hafa umsjón með verkefnum</a:t>
            </a:r>
            <a:r>
              <a:rPr lang="en-US" sz="2200" dirty="0">
                <a:solidFill>
                  <a:srgbClr val="494949"/>
                </a:solidFill>
              </a:rPr>
              <a:t>. Þú getur: </a:t>
            </a:r>
          </a:p>
          <a:p>
            <a:pPr marL="0" indent="0">
              <a:spcAft>
                <a:spcPts val="600"/>
              </a:spcAft>
            </a:pPr>
            <a:r>
              <a:rPr lang="en-US" sz="2200" dirty="0">
                <a:solidFill>
                  <a:srgbClr val="494949"/>
                </a:solidFill>
              </a:rPr>
              <a:t>Gerðu samstarf við sveitarfélagið þitt eða </a:t>
            </a:r>
            <a:r>
              <a:rPr lang="en-US" sz="2200" b="1" dirty="0">
                <a:solidFill>
                  <a:srgbClr val="494949"/>
                </a:solidFill>
              </a:rPr>
              <a:t>staðbundna</a:t>
            </a:r>
            <a:r>
              <a:rPr lang="en-US" sz="2200" dirty="0">
                <a:solidFill>
                  <a:srgbClr val="494949"/>
                </a:solidFill>
              </a:rPr>
              <a:t> </a:t>
            </a:r>
            <a:r>
              <a:rPr lang="en-US" sz="2200" dirty="0" err="1">
                <a:solidFill>
                  <a:srgbClr val="494949"/>
                </a:solidFill>
              </a:rPr>
              <a:t>áfangastaðarstjórnunarstofnun</a:t>
            </a:r>
            <a:r>
              <a:rPr lang="en-US" sz="2200" dirty="0">
                <a:solidFill>
                  <a:srgbClr val="494949"/>
                </a:solidFill>
              </a:rPr>
              <a:t> (</a:t>
            </a:r>
            <a:r>
              <a:rPr lang="en-US" sz="2200" b="1" dirty="0">
                <a:solidFill>
                  <a:srgbClr val="494949"/>
                </a:solidFill>
              </a:rPr>
              <a:t>DMO</a:t>
            </a:r>
            <a:r>
              <a:rPr lang="en-US" sz="2200" dirty="0">
                <a:solidFill>
                  <a:srgbClr val="494949"/>
                </a:solidFill>
              </a:rPr>
              <a:t>). Vinnaðu með </a:t>
            </a:r>
            <a:r>
              <a:rPr lang="en-US" sz="2200" b="1" dirty="0">
                <a:solidFill>
                  <a:srgbClr val="494949"/>
                </a:solidFill>
              </a:rPr>
              <a:t>nágrannabóndum, leiðsögumönnum eða landeigendum </a:t>
            </a:r>
            <a:r>
              <a:rPr lang="en-US" sz="2200" dirty="0">
                <a:solidFill>
                  <a:srgbClr val="494949"/>
                </a:solidFill>
              </a:rPr>
              <a:t>til að sækja um sameiginlega uppfærslu innviða. Bjóðaðu gistingu þína sem grunnstöð fyrir </a:t>
            </a:r>
            <a:r>
              <a:rPr lang="en-US" sz="2200" b="1" dirty="0">
                <a:solidFill>
                  <a:srgbClr val="494949"/>
                </a:solidFill>
              </a:rPr>
              <a:t>náttúrurannsóknir eða menningarfræðslu.</a:t>
            </a:r>
          </a:p>
          <a:p>
            <a:pPr marL="0" indent="0">
              <a:spcAft>
                <a:spcPts val="1200"/>
              </a:spcAft>
            </a:pPr>
            <a:endParaRPr lang="en-US" sz="2200" dirty="0">
              <a:solidFill>
                <a:srgbClr val="494949"/>
              </a:solidFill>
            </a:endParaRP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Graphic 1" descr="Share with solid fill">
            <a:extLst>
              <a:ext uri="{FF2B5EF4-FFF2-40B4-BE49-F238E27FC236}">
                <a16:creationId xmlns:a16="http://schemas.microsoft.com/office/drawing/2014/main" id="{D3BD7A14-6E59-8BEC-1826-A1DAE718D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1042" y="1477930"/>
            <a:ext cx="650804" cy="650804"/>
          </a:xfrm>
          <a:prstGeom prst="rect">
            <a:avLst/>
          </a:prstGeom>
        </p:spPr>
      </p:pic>
      <p:sp>
        <p:nvSpPr>
          <p:cNvPr id="3" name="Freeform 28">
            <a:extLst>
              <a:ext uri="{FF2B5EF4-FFF2-40B4-BE49-F238E27FC236}">
                <a16:creationId xmlns:a16="http://schemas.microsoft.com/office/drawing/2014/main" id="{50448C09-5EA2-A18E-4EF5-ADE52ED8389E}"/>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4" name="Picture 3">
            <a:extLst>
              <a:ext uri="{FF2B5EF4-FFF2-40B4-BE49-F238E27FC236}">
                <a16:creationId xmlns:a16="http://schemas.microsoft.com/office/drawing/2014/main" id="{FBFD0FD5-A487-B5E5-175F-CE78181169D9}"/>
              </a:ext>
            </a:extLst>
          </p:cNvPr>
          <p:cNvPicPr>
            <a:picLocks noChangeAspect="1"/>
          </p:cNvPicPr>
          <p:nvPr/>
        </p:nvPicPr>
        <p:blipFill>
          <a:blip r:embed="rId5"/>
          <a:srcRect r="8617" b="25770"/>
          <a:stretch>
            <a:fillRect/>
          </a:stretch>
        </p:blipFill>
        <p:spPr>
          <a:xfrm>
            <a:off x="7653364" y="55612"/>
            <a:ext cx="3487270" cy="1144102"/>
          </a:xfrm>
          <a:prstGeom prst="rect">
            <a:avLst/>
          </a:prstGeom>
        </p:spPr>
      </p:pic>
      <p:sp>
        <p:nvSpPr>
          <p:cNvPr id="5" name="Text Placeholder 5">
            <a:extLst>
              <a:ext uri="{FF2B5EF4-FFF2-40B4-BE49-F238E27FC236}">
                <a16:creationId xmlns:a16="http://schemas.microsoft.com/office/drawing/2014/main" id="{831FC5AD-5828-8632-0773-E3BB2C67DDAB}"/>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sz="2800" dirty="0">
                <a:hlinkClick r:id="rId6">
                  <a:extLst>
                    <a:ext uri="{A12FA001-AC4F-418D-AE19-62706E023703}">
                      <ahyp:hlinkClr xmlns:ahyp="http://schemas.microsoft.com/office/drawing/2018/hyperlinkcolor" val="tx"/>
                    </a:ext>
                  </a:extLst>
                </a:hlinkClick>
              </a:rPr>
              <a:t>Verndarsjóður ferðamannastaða</a:t>
            </a:r>
            <a:r>
              <a:rPr lang="en-US" sz="2800" dirty="0">
                <a:hlinkClick r:id="rId7">
                  <a:extLst>
                    <a:ext uri="{A12FA001-AC4F-418D-AE19-62706E023703}">
                      <ahyp:hlinkClr xmlns:ahyp="http://schemas.microsoft.com/office/drawing/2018/hyperlinkcolor" val="tx"/>
                    </a:ext>
                  </a:extLst>
                </a:hlinkClick>
              </a:rPr>
              <a:t> Ferðamálastofu Íslands</a:t>
            </a:r>
            <a:endParaRPr lang="en-IE" sz="2800" dirty="0"/>
          </a:p>
          <a:p>
            <a:pPr>
              <a:spcBef>
                <a:spcPts val="0"/>
              </a:spcBef>
            </a:pPr>
            <a:r>
              <a:rPr lang="en-IE" sz="2800" i="1" dirty="0"/>
              <a:t>(</a:t>
            </a:r>
            <a:r>
              <a:rPr lang="en-IE" sz="2800" i="1" dirty="0" err="1"/>
              <a:t>Framkvæmdasjóður ferðamannastaða</a:t>
            </a:r>
            <a:r>
              <a:rPr lang="en-IE" sz="2800" i="1" dirty="0"/>
              <a:t>)</a:t>
            </a:r>
            <a:endParaRPr lang="en-US" sz="2800" i="1" dirty="0"/>
          </a:p>
        </p:txBody>
      </p:sp>
      <p:pic>
        <p:nvPicPr>
          <p:cNvPr id="6" name="Picture 5" descr="A group of houses in a grassy field&#10;&#10;AI-generated content may be incorrect.">
            <a:extLst>
              <a:ext uri="{FF2B5EF4-FFF2-40B4-BE49-F238E27FC236}">
                <a16:creationId xmlns:a16="http://schemas.microsoft.com/office/drawing/2014/main" id="{BE4A2650-A6C5-0AC1-A040-C4EE6734EE9E}"/>
              </a:ext>
            </a:extLst>
          </p:cNvPr>
          <p:cNvPicPr>
            <a:picLocks noChangeAspect="1"/>
          </p:cNvPicPr>
          <p:nvPr/>
        </p:nvPicPr>
        <p:blipFill>
          <a:blip r:embed="rId8"/>
          <a:stretch>
            <a:fillRect/>
          </a:stretch>
        </p:blipFill>
        <p:spPr>
          <a:xfrm>
            <a:off x="0" y="4599442"/>
            <a:ext cx="3174847" cy="2117598"/>
          </a:xfrm>
          <a:prstGeom prst="rect">
            <a:avLst/>
          </a:prstGeom>
        </p:spPr>
      </p:pic>
      <p:pic>
        <p:nvPicPr>
          <p:cNvPr id="7" name="Picture 6" descr="A black building with a roof&#10;&#10;AI-generated content may be incorrect.">
            <a:extLst>
              <a:ext uri="{FF2B5EF4-FFF2-40B4-BE49-F238E27FC236}">
                <a16:creationId xmlns:a16="http://schemas.microsoft.com/office/drawing/2014/main" id="{D3AC5BDF-0F44-2CB7-2707-FC887160ED0A}"/>
              </a:ext>
            </a:extLst>
          </p:cNvPr>
          <p:cNvPicPr>
            <a:picLocks noChangeAspect="1"/>
          </p:cNvPicPr>
          <p:nvPr/>
        </p:nvPicPr>
        <p:blipFill>
          <a:blip r:embed="rId9"/>
          <a:srcRect t="9647" b="8665"/>
          <a:stretch>
            <a:fillRect/>
          </a:stretch>
        </p:blipFill>
        <p:spPr>
          <a:xfrm>
            <a:off x="3174846" y="4599442"/>
            <a:ext cx="3886501" cy="2117598"/>
          </a:xfrm>
          <a:prstGeom prst="rect">
            <a:avLst/>
          </a:prstGeom>
        </p:spPr>
      </p:pic>
      <p:pic>
        <p:nvPicPr>
          <p:cNvPr id="11" name="Picture 10" descr="A bed in a glass dome&#10;&#10;AI-generated content may be incorrect.">
            <a:extLst>
              <a:ext uri="{FF2B5EF4-FFF2-40B4-BE49-F238E27FC236}">
                <a16:creationId xmlns:a16="http://schemas.microsoft.com/office/drawing/2014/main" id="{4FD14974-8923-0DEB-E3FB-50E82593339B}"/>
              </a:ext>
            </a:extLst>
          </p:cNvPr>
          <p:cNvPicPr>
            <a:picLocks noChangeAspect="1"/>
          </p:cNvPicPr>
          <p:nvPr/>
        </p:nvPicPr>
        <p:blipFill>
          <a:blip r:embed="rId10"/>
          <a:srcRect t="15997"/>
          <a:stretch>
            <a:fillRect/>
          </a:stretch>
        </p:blipFill>
        <p:spPr>
          <a:xfrm>
            <a:off x="7068634" y="4599442"/>
            <a:ext cx="3782764" cy="2117598"/>
          </a:xfrm>
          <a:prstGeom prst="rect">
            <a:avLst/>
          </a:prstGeom>
        </p:spPr>
      </p:pic>
      <p:cxnSp>
        <p:nvCxnSpPr>
          <p:cNvPr id="8" name="Straight Connector 7">
            <a:extLst>
              <a:ext uri="{FF2B5EF4-FFF2-40B4-BE49-F238E27FC236}">
                <a16:creationId xmlns:a16="http://schemas.microsoft.com/office/drawing/2014/main" id="{2CF0F5F2-8A58-D842-D059-782CFD013247}"/>
              </a:ext>
            </a:extLst>
          </p:cNvPr>
          <p:cNvCxnSpPr>
            <a:cxnSpLocks/>
          </p:cNvCxnSpPr>
          <p:nvPr/>
        </p:nvCxnSpPr>
        <p:spPr>
          <a:xfrm flipH="1">
            <a:off x="468198" y="1123333"/>
            <a:ext cx="1901"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444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42350-CC0E-1FEF-B61E-EB8D5F215C86}"/>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74909052-A1E4-E11F-3C58-A01F6AB72328}"/>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CB023C2D-8062-C52C-1B33-19F930A060B0}"/>
              </a:ext>
            </a:extLst>
          </p:cNvPr>
          <p:cNvSpPr/>
          <p:nvPr/>
        </p:nvSpPr>
        <p:spPr>
          <a:xfrm>
            <a:off x="1043979" y="1235907"/>
            <a:ext cx="10029647" cy="404565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C308934A-696E-8E25-F401-CC799F092BB5}"/>
              </a:ext>
            </a:extLst>
          </p:cNvPr>
          <p:cNvSpPr txBox="1">
            <a:spLocks/>
          </p:cNvSpPr>
          <p:nvPr/>
        </p:nvSpPr>
        <p:spPr>
          <a:xfrm>
            <a:off x="1876980" y="143817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dirty="0">
                <a:solidFill>
                  <a:srgbClr val="494949"/>
                </a:solidFill>
              </a:rPr>
              <a:t>Þetta styrkir tengsl þín við samfélagið og gerir verkefnið þitt aðlaðandi fyrir styrktaraðila.</a:t>
            </a:r>
            <a:endParaRPr lang="en-US" sz="2200" b="1" dirty="0">
              <a:solidFill>
                <a:srgbClr val="494949"/>
              </a:solidFill>
            </a:endParaRPr>
          </a:p>
          <a:p>
            <a:pPr marL="342900" indent="-342900">
              <a:spcAft>
                <a:spcPts val="600"/>
              </a:spcAft>
              <a:buFont typeface="Wingdings" panose="05000000000000000000" pitchFamily="2" charset="2"/>
              <a:buChar char="v"/>
            </a:pPr>
            <a:r>
              <a:rPr lang="en-US" sz="2200" b="1" dirty="0">
                <a:solidFill>
                  <a:srgbClr val="494949"/>
                </a:solidFill>
              </a:rPr>
              <a:t>Einkalöndunareigendur </a:t>
            </a:r>
            <a:r>
              <a:rPr lang="en-US" sz="2200" dirty="0">
                <a:solidFill>
                  <a:srgbClr val="494949"/>
                </a:solidFill>
              </a:rPr>
              <a:t>geta fengið stuðning ef verkefnið snýst um verndun náttúrulegra svæða eða innviða sem </a:t>
            </a:r>
            <a:r>
              <a:rPr lang="en-US" sz="2200" dirty="0">
                <a:solidFill>
                  <a:srgbClr val="494949"/>
                </a:solidFill>
                <a:hlinkClick r:id="rId3">
                  <a:extLst>
                    <a:ext uri="{A12FA001-AC4F-418D-AE19-62706E023703}">
                      <ahyp:hlinkClr xmlns:ahyp="http://schemas.microsoft.com/office/drawing/2018/hyperlinkcolor" val="tx"/>
                    </a:ext>
                  </a:extLst>
                </a:hlinkClick>
              </a:rPr>
              <a:t>gagnast gestum</a:t>
            </a:r>
            <a:r>
              <a:rPr lang="en-US" sz="2200"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494949"/>
                </a:solidFill>
              </a:rPr>
              <a:t>Þú verður að sýna fram á að verkefnið þitt gagnist gestum</a:t>
            </a:r>
            <a:r>
              <a:rPr lang="en-US" sz="2200" dirty="0">
                <a:solidFill>
                  <a:srgbClr val="494949"/>
                </a:solidFill>
              </a:rPr>
              <a:t>, ekki einungis einkaávinningi. </a:t>
            </a:r>
          </a:p>
          <a:p>
            <a:pPr marL="342900" indent="-342900">
              <a:spcAft>
                <a:spcPts val="600"/>
              </a:spcAft>
              <a:buFont typeface="Wingdings" panose="05000000000000000000" pitchFamily="2" charset="2"/>
              <a:buChar char="v"/>
            </a:pPr>
            <a:r>
              <a:rPr lang="en-US" sz="2200" b="1" dirty="0">
                <a:solidFill>
                  <a:srgbClr val="494949"/>
                </a:solidFill>
              </a:rPr>
              <a:t>Þú getur verið einkaaðili sem landeigandi</a:t>
            </a:r>
            <a:r>
              <a:rPr lang="en-US" sz="2200" dirty="0">
                <a:solidFill>
                  <a:srgbClr val="494949"/>
                </a:solidFill>
              </a:rPr>
              <a:t>, en þú verður að vinna með sveitarstjórnum eða leggja fram verkefni sem samræmast ferðaþjónustu og almannahagsmunum.</a:t>
            </a:r>
            <a:r>
              <a:rPr lang="en-US" sz="2200" b="1"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494949"/>
                </a:solidFill>
              </a:rPr>
              <a:t>Styrkir eru ekki beinlínis ætlaðir til byggingar skála eða gistihúsa</a:t>
            </a:r>
            <a:r>
              <a:rPr lang="en-US" sz="2200" dirty="0">
                <a:solidFill>
                  <a:srgbClr val="494949"/>
                </a:solidFill>
              </a:rPr>
              <a:t>, heldur til umhverfisinnviða sem gera ferðaþjónustu sjálfbærari og öruggari.</a:t>
            </a:r>
          </a:p>
          <a:p>
            <a:pPr marL="104775" indent="0"/>
            <a:endParaRPr lang="en-US" sz="2200" dirty="0">
              <a:solidFill>
                <a:srgbClr val="494949"/>
              </a:solidFill>
            </a:endParaRPr>
          </a:p>
        </p:txBody>
      </p:sp>
      <p:cxnSp>
        <p:nvCxnSpPr>
          <p:cNvPr id="17" name="Straight Connector 16">
            <a:extLst>
              <a:ext uri="{FF2B5EF4-FFF2-40B4-BE49-F238E27FC236}">
                <a16:creationId xmlns:a16="http://schemas.microsoft.com/office/drawing/2014/main" id="{7B7E2E14-AF05-E92E-4EDC-38940716936D}"/>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E7F905A-B1F5-2F42-CEDD-FD28C57098F2}"/>
              </a:ext>
            </a:extLst>
          </p:cNvPr>
          <p:cNvPicPr>
            <a:picLocks noChangeAspect="1"/>
          </p:cNvPicPr>
          <p:nvPr/>
        </p:nvPicPr>
        <p:blipFill>
          <a:blip r:embed="rId4"/>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46D3027B-8E8E-5E45-A9B6-3DC1A5B465CA}"/>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3329C10F-C04B-B9A4-A759-10938399F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9498" y="1477930"/>
            <a:ext cx="650804" cy="650804"/>
          </a:xfrm>
          <a:prstGeom prst="rect">
            <a:avLst/>
          </a:prstGeom>
        </p:spPr>
      </p:pic>
      <p:sp>
        <p:nvSpPr>
          <p:cNvPr id="31" name="Text Placeholder 5">
            <a:extLst>
              <a:ext uri="{FF2B5EF4-FFF2-40B4-BE49-F238E27FC236}">
                <a16:creationId xmlns:a16="http://schemas.microsoft.com/office/drawing/2014/main" id="{CA7325AD-3644-A62C-60D2-73376E12F93A}"/>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7">
                  <a:extLst>
                    <a:ext uri="{A12FA001-AC4F-418D-AE19-62706E023703}">
                      <ahyp:hlinkClr xmlns:ahyp="http://schemas.microsoft.com/office/drawing/2018/hyperlinkcolor" val="tx"/>
                    </a:ext>
                  </a:extLst>
                </a:hlinkClick>
              </a:rPr>
              <a:t>Ferðamálastofa Íslands – </a:t>
            </a:r>
            <a:r>
              <a:rPr lang="en-IE" sz="2800" dirty="0">
                <a:hlinkClick r:id="rId8">
                  <a:extLst>
                    <a:ext uri="{A12FA001-AC4F-418D-AE19-62706E023703}">
                      <ahyp:hlinkClr xmlns:ahyp="http://schemas.microsoft.com/office/drawing/2018/hyperlinkcolor" val="tx"/>
                    </a:ext>
                  </a:extLst>
                </a:hlinkClick>
              </a:rPr>
              <a:t>sjóður til verndar ferðamannastöðum</a:t>
            </a:r>
            <a:endParaRPr lang="en-IE" sz="2800" dirty="0"/>
          </a:p>
          <a:p>
            <a:pPr>
              <a:spcBef>
                <a:spcPts val="0"/>
              </a:spcBef>
            </a:pPr>
            <a:r>
              <a:rPr lang="en-IE" sz="2800" i="1" dirty="0"/>
              <a:t>(</a:t>
            </a:r>
            <a:r>
              <a:rPr lang="en-IE" sz="2800" i="1" dirty="0" err="1"/>
              <a:t>Framkvæmdasjóður ferðamannastaða</a:t>
            </a:r>
            <a:r>
              <a:rPr lang="en-IE" sz="2800" i="1" dirty="0"/>
              <a:t>)</a:t>
            </a:r>
            <a:endParaRPr lang="en-US" sz="2800" i="1" dirty="0"/>
          </a:p>
        </p:txBody>
      </p:sp>
      <p:sp>
        <p:nvSpPr>
          <p:cNvPr id="4" name="Flowchart: Alternate Process 3">
            <a:extLst>
              <a:ext uri="{FF2B5EF4-FFF2-40B4-BE49-F238E27FC236}">
                <a16:creationId xmlns:a16="http://schemas.microsoft.com/office/drawing/2014/main" id="{B70DAC71-D754-C2AB-15D2-079B0E647FC1}"/>
              </a:ext>
            </a:extLst>
          </p:cNvPr>
          <p:cNvSpPr/>
          <p:nvPr/>
        </p:nvSpPr>
        <p:spPr>
          <a:xfrm>
            <a:off x="458939" y="5512046"/>
            <a:ext cx="10708086" cy="1139284"/>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 name="Text Placeholder 5">
            <a:extLst>
              <a:ext uri="{FF2B5EF4-FFF2-40B4-BE49-F238E27FC236}">
                <a16:creationId xmlns:a16="http://schemas.microsoft.com/office/drawing/2014/main" id="{558F3212-E2CF-9A9D-8E43-E923FFB000DD}"/>
              </a:ext>
            </a:extLst>
          </p:cNvPr>
          <p:cNvSpPr txBox="1">
            <a:spLocks/>
          </p:cNvSpPr>
          <p:nvPr/>
        </p:nvSpPr>
        <p:spPr>
          <a:xfrm>
            <a:off x="1512183" y="5737857"/>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Dæmi: </a:t>
            </a:r>
            <a:r>
              <a:rPr lang="en-US" sz="2200" dirty="0">
                <a:solidFill>
                  <a:schemeClr val="bg1"/>
                </a:solidFill>
              </a:rPr>
              <a:t>Ef glamping-starfsemin þín krefst þess að byggja sjálfbæran göngustíg að náttúrustað eða setja upp öryggisráðstafanir í kringum aðdráttarstað í nágrenninu, gætir þú fengið aðstoð úr þessum sjóði.</a:t>
            </a:r>
          </a:p>
        </p:txBody>
      </p:sp>
      <p:pic>
        <p:nvPicPr>
          <p:cNvPr id="6" name="Graphic 5" descr="Excellent with solid fill">
            <a:extLst>
              <a:ext uri="{FF2B5EF4-FFF2-40B4-BE49-F238E27FC236}">
                <a16:creationId xmlns:a16="http://schemas.microsoft.com/office/drawing/2014/main" id="{A091E4A7-FD13-03F7-1441-98FB8C0107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520" y="5537027"/>
            <a:ext cx="749373" cy="749373"/>
          </a:xfrm>
          <a:prstGeom prst="rect">
            <a:avLst/>
          </a:prstGeom>
        </p:spPr>
      </p:pic>
    </p:spTree>
    <p:extLst>
      <p:ext uri="{BB962C8B-B14F-4D97-AF65-F5344CB8AC3E}">
        <p14:creationId xmlns:p14="http://schemas.microsoft.com/office/powerpoint/2010/main" val="192335501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620ACB-25F2-49D8-9AE4-FA2B19045D25}"/>
</file>

<file path=customXml/itemProps2.xml><?xml version="1.0" encoding="utf-8"?>
<ds:datastoreItem xmlns:ds="http://schemas.openxmlformats.org/officeDocument/2006/customXml" ds:itemID="{2857B3B2-3CCB-40E0-896A-E6A9A460C2A6}"/>
</file>

<file path=customXml/itemProps3.xml><?xml version="1.0" encoding="utf-8"?>
<ds:datastoreItem xmlns:ds="http://schemas.openxmlformats.org/officeDocument/2006/customXml" ds:itemID="{D197654D-215D-4B6F-8D8D-668DBEB29861}"/>
</file>

<file path=docProps/app.xml><?xml version="1.0" encoding="utf-8"?>
<Properties xmlns="http://schemas.openxmlformats.org/officeDocument/2006/extended-properties" xmlns:vt="http://schemas.openxmlformats.org/officeDocument/2006/docPropsVTypes">
  <Template/>
  <TotalTime>35</TotalTime>
  <Words>3079</Words>
  <Application>Microsoft Office PowerPoint</Application>
  <PresentationFormat>Widescreen</PresentationFormat>
  <Paragraphs>215</Paragraphs>
  <Slides>28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docId:84FC4ECCA0F86918F026142A54563825</cp:keywords>
  <cp:lastModifiedBy>Kjartan Bollason</cp:lastModifiedBy>
  <cp:revision>567</cp:revision>
  <dcterms:created xsi:type="dcterms:W3CDTF">2020-10-14T13:32:04Z</dcterms:created>
  <dcterms:modified xsi:type="dcterms:W3CDTF">2026-01-23T15:24:40Z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