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8"/>
  </p:notesMasterIdLst>
  <p:handoutMasterIdLst>
    <p:handoutMasterId r:id="rId29"/>
  </p:handoutMasterIdLst>
  <p:sldIdLst>
    <p:sldId id="7748" r:id="rId2"/>
    <p:sldId id="7696" r:id="rId3"/>
    <p:sldId id="6804" r:id="rId4"/>
    <p:sldId id="7149" r:id="rId5"/>
    <p:sldId id="7749" r:id="rId6"/>
    <p:sldId id="7676" r:id="rId7"/>
    <p:sldId id="7689" r:id="rId8"/>
    <p:sldId id="4352" r:id="rId9"/>
    <p:sldId id="7677" r:id="rId10"/>
    <p:sldId id="7692" r:id="rId11"/>
    <p:sldId id="7679" r:id="rId12"/>
    <p:sldId id="7678" r:id="rId13"/>
    <p:sldId id="7697" r:id="rId14"/>
    <p:sldId id="7698" r:id="rId15"/>
    <p:sldId id="7700" r:id="rId16"/>
    <p:sldId id="7649" r:id="rId17"/>
    <p:sldId id="6942" r:id="rId18"/>
    <p:sldId id="7750" r:id="rId19"/>
    <p:sldId id="6918" r:id="rId20"/>
    <p:sldId id="6919" r:id="rId21"/>
    <p:sldId id="6911" r:id="rId22"/>
    <p:sldId id="7751" r:id="rId23"/>
    <p:sldId id="6920" r:id="rId24"/>
    <p:sldId id="6803" r:id="rId25"/>
    <p:sldId id="6805" r:id="rId26"/>
    <p:sldId id="77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2A158"/>
    <a:srgbClr val="494949"/>
    <a:srgbClr val="0D9390"/>
    <a:srgbClr val="E96751"/>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3" d="100"/>
          <a:sy n="63" d="100"/>
        </p:scale>
        <p:origin x="6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5C03-EE5A-C8D4-C0D3-9459FCDD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3C9BE-31F6-3DD8-DB44-422D0073F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8D37A-CAC8-9449-3377-EFCAEC78EF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293A1E-664F-F80A-58AC-93889A847B66}"/>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5135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6C29-53D5-21E2-855D-E599C09FF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04DE1-7734-7E4C-7F0B-C59A30F5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61F0-FFAD-006F-BB2A-89538F7F2D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0AF9D7-B958-72C9-1F98-CE355CBC40A4}"/>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84060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8979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9EBB-5AE4-77DD-F2C3-420497392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D5F5-E910-E854-8B31-47A6F891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E0C4-8BCC-73F3-5A45-F5B6C7B018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B61604-D335-B33A-6CFB-F8637B2E0432}"/>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27205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B136-3150-7E3E-23AC-98D7838F9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5603B-07B7-D62F-2095-1DDB6A3BA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24FA5-23DE-ECDA-8F84-BA6D1E0BDE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AE848C-93BE-BE49-683D-4815EA3177E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77869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8883-1F96-8024-B86B-CA031F26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6A10A-D021-2AF8-F96A-D7C289E6B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58977-6988-4123-CBB7-745F1580C2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4FEF9-3623-4B71-17E8-8828389EFAC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50915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4E50-2B0F-95FD-E14E-305D8C041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BDA3-63A1-532B-90C3-2A789813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834A0-5D45-5453-E447-222382750A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7A051D-215C-60A6-54B2-9E4B9D779555}"/>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69751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B263-ACF9-A8CF-8856-6163DEAD8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142E8-7A44-9AE5-C7F3-1EC970B85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9B5C-4949-99F3-2766-CC0BD4F22B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937CC1-1766-B437-67A1-358F6E724AEA}"/>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93295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18533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hyperlink" Target="https://www.gov.ie/en/department-of-rural-and-community-development-and-the-gaeltacht/services/leader-programme-for-rural-development/#:~:text=LEADER%20grant%20payment.-,How%20to%20apply,funding%20that%20may%20be%20available."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hyperlink" Target="https://www.failteireland.ie/Identify-Available-Funding.aspx" TargetMode="External"/><Relationship Id="rId5" Type="http://schemas.openxmlformats.org/officeDocument/2006/relationships/image" Target="../media/image22.png"/><Relationship Id="rId10" Type="http://schemas.openxmlformats.org/officeDocument/2006/relationships/hyperlink" Target="https://www.googleadservices.com/pagead/aclk?sa=L&amp;ai=DChcSEwidhKaH49eNAxXnilAGHU7uC-QYABACGgJkZw&amp;co=1&amp;gclid=CjwKCAjw3f_BBhAPEiwAaA3K5EcJF77T0nUeooWZ38BjOP28D6NkEVNXrei_bVSgotRBPeWNU9G3uRoCdf8QAvD_BwE&amp;ohost=www.google.com&amp;cid=CAESVuD2OP1h7UnLIi5yk1McL_FCZpRy91sXvmdzILNONEp8Q4nfpBcwZrX2arwIAyQqv0gyqUG8MYqfYhbP7guf3zsvBAc6bzvOVY9wu1CmmDE5Zcu921_R&amp;category=acrcp_v1_40&amp;sig=AOD64_09bjy2JHDgIdy_CJ0hxMMw2w-kkg&amp;q&amp;adurl&amp;ved=2ahUKEwjL3aCH49eNAxX9VEEAHRkIFd8Q0Qx6BAgPEAE" TargetMode="External"/><Relationship Id="rId4" Type="http://schemas.openxmlformats.org/officeDocument/2006/relationships/image" Target="../media/image10.svg"/><Relationship Id="rId9" Type="http://schemas.openxmlformats.org/officeDocument/2006/relationships/hyperlink" Target="https://www.neh.gov.ie/service/search/neh-en/116580?query=Climate+Action+Program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hyperlink" Target="https://ildn.ie/" TargetMode="External"/><Relationship Id="rId3" Type="http://schemas.openxmlformats.org/officeDocument/2006/relationships/hyperlink" Target="https://dldc.org/ardara-farm-diversification-project-made-possible-with-leader-funding/#:~:text=Committee%20%28LCDC%29,the%20development%20of%20the%20project" TargetMode="External"/><Relationship Id="rId7" Type="http://schemas.openxmlformats.org/officeDocument/2006/relationships/hyperlink" Target="https://www.neh.gov.ie/service/search/neh-en/116580?query=Climate+Action+Programme"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hyperlink" Target="https://www.failteireland.ie/JustTransition.aspx"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failteireland.ie/Identify-Available-Funding.aspx" TargetMode="External"/><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s://www.eufunds.ie/eujtf-first-tourism-projects-awarded-e2-9million-under-sme-scheme.com" TargetMode="External"/><Relationship Id="rId11" Type="http://schemas.openxmlformats.org/officeDocument/2006/relationships/image" Target="../media/image29.png"/><Relationship Id="rId5" Type="http://schemas.openxmlformats.org/officeDocument/2006/relationships/hyperlink" Target="https://www.failteireland.ie/" TargetMode="External"/><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leinsterexpress.ie/news/business/1537108/holiday-rental-pods-planned-at-emo-court-in-laois.html" TargetMode="External"/><Relationship Id="rId2" Type="http://schemas.openxmlformats.org/officeDocument/2006/relationships/hyperlink" Target="https://www.leinsterexpress.ie/" TargetMode="External"/><Relationship Id="rId1" Type="http://schemas.openxmlformats.org/officeDocument/2006/relationships/slideLayout" Target="../slideLayouts/slideLayout31.xml"/><Relationship Id="rId5" Type="http://schemas.openxmlformats.org/officeDocument/2006/relationships/hyperlink" Target="https://www.castledarcyglamping.com/"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astledarcyglamping.com/" TargetMode="External"/><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hyperlink" Target="https://www.leinsterexpress.ie/news/business/1537108/holiday-rental-pods-planned-at-emo-court-in-laois.html"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www.irishexaminer.com/farming/arid-30965898.html#:~:text=In%20Co%20Clare%2C%20provision%20of,them%20a%20grant%20of%20%E2%82%AC200%2C000" TargetMode="External"/><Relationship Id="rId2" Type="http://schemas.openxmlformats.org/officeDocument/2006/relationships/hyperlink" Target="https://www.neh.gov.ie/hospitality-and-tourism-courses-grants#:~:text=LEADER%20is%20a%20community,Cork%2C%20Limerick%2C%20Waterford%20and%20Galway" TargetMode="Externa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hyperlink" Target="https://www.irishexaminer.com/farming/arid-30965898.html#:~:text=In%20Co%20Waterford%2C%20big%20Enterprise,Open%20Farm%20Ltd%E2%80%99s%20Glamping%20Pod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terprise-ireland.com/en/supports/green-plus#:~:text=For%20more%20information%20including%20eligible,part%20of%20a%20decarbonisation%20plan." TargetMode="External"/><Relationship Id="rId2" Type="http://schemas.openxmlformats.org/officeDocument/2006/relationships/hyperlink" Target="https://www.failteireland.ie/Identify-Available-Funding.aspx#:~:text=In%20addition%20under%20the%20EU,Click%C2%A0here%C2%A0for%20further%20information"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sbci.gov.ie/products/growth-and-sustainability-loan-scheme#:~:text=A%20long,climate%20action%20and%20environmental%20sustainability" TargetMode="External"/><Relationship Id="rId2" Type="http://schemas.openxmlformats.org/officeDocument/2006/relationships/hyperlink" Target="https://www.googleadservices.com/pagead/aclk?sa=L&amp;ai=DChcSEwjRoOex5teNAxWEgFAGHdPpLPcYABADGgJkZw&amp;co=1&amp;gclid=CjwKCAjw3f_BBhAPEiwAaA3K5NP-Ulg76hip9cJB3i-f80tr94rpu-ir5Rpvj9FiSWIGbf1aqcJ8HBoC0c8QAvD_BwE&amp;ohost=www.google.com&amp;cid=CAESVuD2gJfhMa29Hgmd19A2msnqv7NTn5-ZsIM-PaJf-SwPCh5e7cRHf1dOQkMfsrLO1woY39o6NX8www8WGiF9DDyCrFrP-n7cyer14kOauTxQMEK6GHnk&amp;category=acrcp_v1_40&amp;sig=AOD64_33aLwnpWg9lzvvA1YBRytyVPHOtQ&amp;q&amp;adurl&amp;ved=2ahUKEwj30OGx5teNAxWAXEEAHdUPIAEQ0Qx6BAgREAE" TargetMode="Externa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nterprise-ireland.com/en/supports/leanplus" TargetMode="External"/><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hyperlink" Target="https://www.seai.ie/grants/business-grants/accelerated-capital-allowanc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scf.ie/" TargetMode="External"/><Relationship Id="rId7" Type="http://schemas.openxmlformats.org/officeDocument/2006/relationships/image" Target="../media/image36.png"/><Relationship Id="rId2" Type="http://schemas.openxmlformats.org/officeDocument/2006/relationships/hyperlink" Target="https://www.teagasc.ie/" TargetMode="External"/><Relationship Id="rId1" Type="http://schemas.openxmlformats.org/officeDocument/2006/relationships/slideLayout" Target="../slideLayouts/slideLayout44.xml"/><Relationship Id="rId6" Type="http://schemas.openxmlformats.org/officeDocument/2006/relationships/hyperlink" Target="https://www.eufunds.ie/home/our-funds/" TargetMode="External"/><Relationship Id="rId5" Type="http://schemas.openxmlformats.org/officeDocument/2006/relationships/hyperlink" Target="https://www.bazaarvoice.com/blog/authentic-marketing-guide/" TargetMode="External"/><Relationship Id="rId4" Type="http://schemas.openxmlformats.org/officeDocument/2006/relationships/hyperlink" Target="https://www.farmersjournal.ie/finance/consumer/to-pod-or-not-to-pod-that-is-the-question-804941#:~:text=It%E2%80%99s%20also%20recommended%20to%20become,offer%20potential%20grants%20and%20suppor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ov.ie/en/department-of-rural-and-community-development-and-the-gaeltacht/policy-information/cl%c3%a1r-funding-for-small-scale-rural-projects/" TargetMode="External"/><Relationship Id="rId2" Type="http://schemas.openxmlformats.org/officeDocument/2006/relationships/hyperlink" Target="https://www.enterprise-ireland.com/en/" TargetMode="External"/><Relationship Id="rId1" Type="http://schemas.openxmlformats.org/officeDocument/2006/relationships/slideLayout" Target="../slideLayouts/slideLayout44.xml"/><Relationship Id="rId5" Type="http://schemas.openxmlformats.org/officeDocument/2006/relationships/image" Target="../media/image38.png"/><Relationship Id="rId4" Type="http://schemas.openxmlformats.org/officeDocument/2006/relationships/hyperlink" Target="https://www.gov.ie/en/department-of-rural-and-community-development-and-the-gaeltacht/press-releases/our-rural-future-minister-calleary-launches-2025-town-and-village-renewal-scheme/#:~:text=The%20Town%20and%20Village%20Renewal%20Scheme%20(TVRS)%20provides%20funding%20for,allocated%20to%20almost%201%2C800%20project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dlr.submit.com/show/1#:~:text=Feasibility%20Study%20Grant%20%3A%20Application,Funding" TargetMode="External"/><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hyperlink" Target="https://glampinginireland.com/glampsite/ireland/county-clare/ivy-hill-glamping-pod/337090/" TargetMode="External"/><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independent.ie/farming/agri-business/why-opening-one-glamping-pod-on-his-farm-was-the-best-thing-this-clare-farmer-has-ever-done/a1113977812.html" TargetMode="External"/><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hyperlink" Target="https://www.loghouse.ie/product/glamping-pod-one-bed-a-4m-x-8m/?srsltid=AfmBOooNWWXG1q5XpG0Hwq9IAYd-XDN1K4EtCVU9SdLZfFoWRoE8Y3ZO" TargetMode="External"/><Relationship Id="rId10" Type="http://schemas.openxmlformats.org/officeDocument/2006/relationships/image" Target="../media/image21.jpeg"/><Relationship Id="rId4" Type="http://schemas.openxmlformats.org/officeDocument/2006/relationships/hyperlink" Target="https://rhino-pods.com/product/the-cubit/" TargetMode="Externa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microfinanceireland.ie/" TargetMode="Externa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Modúl 7 </a:t>
            </a:r>
            <a:r>
              <a:rPr lang="en-GB" sz="4000" b="0" dirty="0"/>
              <a:t>(hluti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Finndu fjármögnun sem hentar þér – fjármögnunar- og fjármálavalkostir</a:t>
            </a:r>
          </a:p>
          <a:p>
            <a:pPr defTabSz="777514">
              <a:lnSpc>
                <a:spcPct val="100000"/>
              </a:lnSpc>
              <a:spcBef>
                <a:spcPts val="0"/>
              </a:spcBef>
              <a:spcAft>
                <a:spcPts val="600"/>
              </a:spcAft>
              <a:defRPr/>
            </a:pPr>
            <a:r>
              <a:rPr lang="en-US" sz="3200" i="1" dirty="0"/>
              <a:t>Írland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8" name="Picture Placeholder 7" descr="A flag of ireland with green white and orange stripes&#10;&#10;AI-generated content may be incorrect.">
            <a:extLst>
              <a:ext uri="{FF2B5EF4-FFF2-40B4-BE49-F238E27FC236}">
                <a16:creationId xmlns:a16="http://schemas.microsoft.com/office/drawing/2014/main" id="{59578EE9-B9A2-681D-7F0E-22EE949FC497}"/>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2250-9A66-4F4C-94C2-9DD91DC3453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F566E57-8FF7-DEA3-416A-8917DD404A4A}"/>
              </a:ext>
            </a:extLst>
          </p:cNvPr>
          <p:cNvSpPr/>
          <p:nvPr/>
        </p:nvSpPr>
        <p:spPr>
          <a:xfrm>
            <a:off x="1571802" y="1505280"/>
            <a:ext cx="10029648"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8C0E831-4541-7A0B-BF29-7E1232634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C5E339AF-AA64-6BF2-251A-F06849CA435A}"/>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Ávinningur: </a:t>
            </a:r>
            <a:r>
              <a:rPr lang="en-US" dirty="0">
                <a:solidFill>
                  <a:srgbClr val="494949"/>
                </a:solidFill>
              </a:rPr>
              <a:t>Ferlið er aðeins auðveldara en hjá bönkum og með einhverri leiðsögn, þó með örlítið hærri vöxtum. </a:t>
            </a:r>
          </a:p>
          <a:p>
            <a:pPr marL="0" indent="0">
              <a:spcAft>
                <a:spcPts val="600"/>
              </a:spcAft>
            </a:pPr>
            <a:r>
              <a:rPr lang="en-US" dirty="0">
                <a:solidFill>
                  <a:srgbClr val="494949"/>
                </a:solidFill>
              </a:rPr>
              <a:t>LEO getur aðstoðað þig við umsóknina. Vextirnir eru um 6–7%. Þeir bjóða einnig upp á sniðmát fyrir viðskiptaáætlun og sjóðstreymi á vefsíðu sinni.</a:t>
            </a:r>
          </a:p>
        </p:txBody>
      </p:sp>
      <p:sp>
        <p:nvSpPr>
          <p:cNvPr id="33" name="Freeform 28">
            <a:extLst>
              <a:ext uri="{FF2B5EF4-FFF2-40B4-BE49-F238E27FC236}">
                <a16:creationId xmlns:a16="http://schemas.microsoft.com/office/drawing/2014/main" id="{EF36B1E2-A172-DBDA-7DCB-F23D9659A78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7170" name="Picture 2" descr="Small Business Loans - Microfinance Ireland">
            <a:extLst>
              <a:ext uri="{FF2B5EF4-FFF2-40B4-BE49-F238E27FC236}">
                <a16:creationId xmlns:a16="http://schemas.microsoft.com/office/drawing/2014/main" id="{1FF8EE2C-5D8B-B3F9-89D0-348B2DF67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Lights On with solid fill">
            <a:extLst>
              <a:ext uri="{FF2B5EF4-FFF2-40B4-BE49-F238E27FC236}">
                <a16:creationId xmlns:a16="http://schemas.microsoft.com/office/drawing/2014/main" id="{3B71EC2F-401D-DA4A-940B-A6A041DA16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8368" y="1849314"/>
            <a:ext cx="608690" cy="608690"/>
          </a:xfrm>
          <a:prstGeom prst="rect">
            <a:avLst/>
          </a:prstGeom>
        </p:spPr>
      </p:pic>
      <p:pic>
        <p:nvPicPr>
          <p:cNvPr id="18" name="Picture 17">
            <a:extLst>
              <a:ext uri="{FF2B5EF4-FFF2-40B4-BE49-F238E27FC236}">
                <a16:creationId xmlns:a16="http://schemas.microsoft.com/office/drawing/2014/main" id="{9E6DE6BD-E012-D739-B7C3-13D82EC22894}"/>
              </a:ext>
            </a:extLst>
          </p:cNvPr>
          <p:cNvPicPr>
            <a:picLocks noChangeAspect="1"/>
          </p:cNvPicPr>
          <p:nvPr/>
        </p:nvPicPr>
        <p:blipFill>
          <a:blip r:embed="rId8"/>
          <a:stretch>
            <a:fillRect/>
          </a:stretch>
        </p:blipFill>
        <p:spPr>
          <a:xfrm>
            <a:off x="1558368" y="4210473"/>
            <a:ext cx="850589" cy="846711"/>
          </a:xfrm>
          <a:prstGeom prst="rect">
            <a:avLst/>
          </a:prstGeom>
        </p:spPr>
      </p:pic>
      <p:sp>
        <p:nvSpPr>
          <p:cNvPr id="19" name="TextBox 18">
            <a:extLst>
              <a:ext uri="{FF2B5EF4-FFF2-40B4-BE49-F238E27FC236}">
                <a16:creationId xmlns:a16="http://schemas.microsoft.com/office/drawing/2014/main" id="{9AAD4F30-6E7C-BED9-9DF3-037F376B9D16}"/>
              </a:ext>
            </a:extLst>
          </p:cNvPr>
          <p:cNvSpPr txBox="1"/>
          <p:nvPr/>
        </p:nvSpPr>
        <p:spPr>
          <a:xfrm>
            <a:off x="2490322" y="3999059"/>
            <a:ext cx="7040646" cy="1754326"/>
          </a:xfrm>
          <a:prstGeom prst="rect">
            <a:avLst/>
          </a:prstGeom>
          <a:no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Lán frá Microfinance Ireland</a:t>
            </a:r>
            <a:endParaRPr lang="en-US" dirty="0">
              <a:solidFill>
                <a:srgbClr val="00B0F0"/>
              </a:solidFill>
              <a:hlinkClick r:id="rId11">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Failte Ireland fjármögnun, Írland</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LEADER</a:t>
            </a:r>
            <a:r>
              <a:rPr lang="en-US" dirty="0" err="1">
                <a:solidFill>
                  <a:srgbClr val="00B0F0"/>
                </a:solidFill>
                <a:hlinkClick r:id="rId12">
                  <a:extLst>
                    <a:ext uri="{A12FA001-AC4F-418D-AE19-62706E023703}">
                      <ahyp:hlinkClr xmlns:ahyp="http://schemas.microsoft.com/office/drawing/2018/hyperlinkcolor" val="tx"/>
                    </a:ext>
                  </a:extLst>
                </a:hlinkClick>
              </a:rPr>
              <a:t>-áætlun </a:t>
            </a:r>
            <a:r>
              <a:rPr lang="en-US" dirty="0">
                <a:solidFill>
                  <a:srgbClr val="00B0F0"/>
                </a:solidFill>
                <a:hlinkClick r:id="rId12">
                  <a:extLst>
                    <a:ext uri="{A12FA001-AC4F-418D-AE19-62706E023703}">
                      <ahyp:hlinkClr xmlns:ahyp="http://schemas.microsoft.com/office/drawing/2018/hyperlinkcolor" val="tx"/>
                    </a:ext>
                  </a:extLst>
                </a:hlinkClick>
              </a:rPr>
              <a:t>um byggðaþróun</a:t>
            </a:r>
            <a:endParaRPr lang="en-US" dirty="0">
              <a:solidFill>
                <a:srgbClr val="00B0F0"/>
              </a:solidFill>
            </a:endParaRPr>
          </a:p>
          <a:p>
            <a:endParaRPr lang="en-US" dirty="0">
              <a:solidFill>
                <a:srgbClr val="00B0F0"/>
              </a:solidFill>
            </a:endParaRPr>
          </a:p>
          <a:p>
            <a:endParaRPr lang="en-IE" dirty="0">
              <a:solidFill>
                <a:srgbClr val="459597"/>
              </a:solidFill>
            </a:endParaRPr>
          </a:p>
        </p:txBody>
      </p:sp>
      <p:sp>
        <p:nvSpPr>
          <p:cNvPr id="20" name="Text Placeholder 5">
            <a:extLst>
              <a:ext uri="{FF2B5EF4-FFF2-40B4-BE49-F238E27FC236}">
                <a16:creationId xmlns:a16="http://schemas.microsoft.com/office/drawing/2014/main" id="{A5B5F16C-10F2-0718-A770-3FE8C3773AFF}"/>
              </a:ext>
            </a:extLst>
          </p:cNvPr>
          <p:cNvSpPr txBox="1">
            <a:spLocks/>
          </p:cNvSpPr>
          <p:nvPr/>
        </p:nvSpPr>
        <p:spPr>
          <a:xfrm>
            <a:off x="370944" y="303746"/>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Lán frá Microfinance Ireland (MFI)</a:t>
            </a:r>
          </a:p>
        </p:txBody>
      </p:sp>
    </p:spTree>
    <p:extLst>
      <p:ext uri="{BB962C8B-B14F-4D97-AF65-F5344CB8AC3E}">
        <p14:creationId xmlns:p14="http://schemas.microsoft.com/office/powerpoint/2010/main" val="3733341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1F38-86FA-34A7-806C-5D8A75CA53F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3BDB7E4-6D5B-5707-A8D3-C0624FE8DD72}"/>
              </a:ext>
            </a:extLst>
          </p:cNvPr>
          <p:cNvSpPr/>
          <p:nvPr/>
        </p:nvSpPr>
        <p:spPr>
          <a:xfrm>
            <a:off x="857723" y="1256570"/>
            <a:ext cx="9019702" cy="504898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AB43EC9-24E6-8B6C-BB62-1D4D19320D0E}"/>
              </a:ext>
            </a:extLst>
          </p:cNvPr>
          <p:cNvSpPr txBox="1">
            <a:spLocks/>
          </p:cNvSpPr>
          <p:nvPr/>
        </p:nvSpPr>
        <p:spPr>
          <a:xfrm>
            <a:off x="1458927" y="1466112"/>
            <a:ext cx="757077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Markmið: </a:t>
            </a:r>
            <a:r>
              <a:rPr lang="en-US" b="1" dirty="0">
                <a:solidFill>
                  <a:srgbClr val="494949"/>
                </a:solidFill>
              </a:rPr>
              <a:t>LEADER-styrkir til sveitaþróunar: </a:t>
            </a:r>
            <a:r>
              <a:rPr lang="en-US" dirty="0">
                <a:solidFill>
                  <a:srgbClr val="494949"/>
                </a:solidFill>
              </a:rPr>
              <a:t>LEADER er samfélagsstýrt fjármögnunarflæði innan Evrópusambandsins </a:t>
            </a:r>
            <a:r>
              <a:rPr lang="en-US" dirty="0" err="1">
                <a:solidFill>
                  <a:srgbClr val="494949"/>
                </a:solidFill>
              </a:rPr>
              <a:t>áætlunar</a:t>
            </a:r>
            <a:r>
              <a:rPr lang="en-US" dirty="0">
                <a:solidFill>
                  <a:srgbClr val="494949"/>
                </a:solidFill>
              </a:rPr>
              <a:t> um sveitaþróun. Stýrt af staðbundnum aðgerðahópum (LAGs). </a:t>
            </a:r>
          </a:p>
          <a:p>
            <a:pPr marL="0" indent="0">
              <a:spcAft>
                <a:spcPts val="600"/>
              </a:spcAft>
            </a:pPr>
            <a:r>
              <a:rPr lang="en-US" dirty="0">
                <a:solidFill>
                  <a:srgbClr val="494949"/>
                </a:solidFill>
              </a:rPr>
              <a:t>Það skiptir miklu máli fyrir írsk sveitasamfélög. Hver staðbundinn aðgerðahópur (venjulega héraðsþróunarfélag) gefur út útboð undir þemum eins og sveitartúrisma, fjölbreytni og sveitamenntun ungs fólks, meðal annars. </a:t>
            </a:r>
          </a:p>
          <a:p>
            <a:pPr marL="0" indent="0">
              <a:spcAft>
                <a:spcPts val="600"/>
              </a:spcAft>
            </a:pPr>
            <a:r>
              <a:rPr lang="en-US" dirty="0">
                <a:solidFill>
                  <a:srgbClr val="494949"/>
                </a:solidFill>
              </a:rPr>
              <a:t>Einkafyrirtæki getur yfirleitt fengið</a:t>
            </a:r>
            <a:r>
              <a:rPr lang="en-US" b="1" dirty="0">
                <a:solidFill>
                  <a:srgbClr val="494949"/>
                </a:solidFill>
              </a:rPr>
              <a:t> 50% af gjaldfelldum verkefniskostnaði </a:t>
            </a:r>
            <a:r>
              <a:rPr lang="en-US" dirty="0">
                <a:solidFill>
                  <a:srgbClr val="494949"/>
                </a:solidFill>
              </a:rPr>
              <a:t>vegna innviða í sveitatúrisma, svo sem vistvæns gistingar, stíga eða þjónustu sem styður upplifun gesta. Venjulega allt að ákveðnu hámarki sem er misjafnt, oft </a:t>
            </a:r>
            <a:r>
              <a:rPr lang="en-US" b="1" dirty="0">
                <a:solidFill>
                  <a:srgbClr val="494949"/>
                </a:solidFill>
              </a:rPr>
              <a:t>€50 þús.–200 þús. </a:t>
            </a:r>
          </a:p>
          <a:p>
            <a:pPr marL="104775" indent="0">
              <a:spcBef>
                <a:spcPts val="600"/>
              </a:spcBef>
            </a:pPr>
            <a:endParaRPr lang="en-US" dirty="0">
              <a:solidFill>
                <a:srgbClr val="494949"/>
              </a:solidFill>
            </a:endParaRPr>
          </a:p>
          <a:p>
            <a:pPr marL="104775" indent="0">
              <a:spcBef>
                <a:spcPts val="600"/>
              </a:spcBef>
            </a:pPr>
            <a:endParaRPr lang="en-US" dirty="0">
              <a:solidFill>
                <a:srgbClr val="494949"/>
              </a:solidFill>
            </a:endParaRPr>
          </a:p>
        </p:txBody>
      </p:sp>
      <p:sp>
        <p:nvSpPr>
          <p:cNvPr id="33" name="Freeform 28">
            <a:extLst>
              <a:ext uri="{FF2B5EF4-FFF2-40B4-BE49-F238E27FC236}">
                <a16:creationId xmlns:a16="http://schemas.microsoft.com/office/drawing/2014/main" id="{76C9131D-487C-3F6C-2BA3-14C35DEEE853}"/>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82C0FF39-0F35-04DD-392B-1CE74ED7FDE5}"/>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LEADER-styrkir til sveitalegrar þróunar</a:t>
            </a:r>
            <a:endParaRPr lang="en-US" sz="2400" i="1" dirty="0"/>
          </a:p>
        </p:txBody>
      </p:sp>
      <p:pic>
        <p:nvPicPr>
          <p:cNvPr id="32" name="Graphic 31" descr="Target with solid fill">
            <a:extLst>
              <a:ext uri="{FF2B5EF4-FFF2-40B4-BE49-F238E27FC236}">
                <a16:creationId xmlns:a16="http://schemas.microsoft.com/office/drawing/2014/main" id="{A3428AF7-193C-D2F3-0678-5AC7D7399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199" y="1548823"/>
            <a:ext cx="633914" cy="633914"/>
          </a:xfrm>
          <a:prstGeom prst="rect">
            <a:avLst/>
          </a:prstGeom>
        </p:spPr>
      </p:pic>
      <p:pic>
        <p:nvPicPr>
          <p:cNvPr id="6" name="Graphic 5" descr="Coins with solid fill">
            <a:extLst>
              <a:ext uri="{FF2B5EF4-FFF2-40B4-BE49-F238E27FC236}">
                <a16:creationId xmlns:a16="http://schemas.microsoft.com/office/drawing/2014/main" id="{7B2411BB-1C40-0D47-4A60-465366EA6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373" y="3914335"/>
            <a:ext cx="563549" cy="563549"/>
          </a:xfrm>
          <a:prstGeom prst="rect">
            <a:avLst/>
          </a:prstGeom>
        </p:spPr>
      </p:pic>
      <p:grpSp>
        <p:nvGrpSpPr>
          <p:cNvPr id="12" name="Group 11">
            <a:extLst>
              <a:ext uri="{FF2B5EF4-FFF2-40B4-BE49-F238E27FC236}">
                <a16:creationId xmlns:a16="http://schemas.microsoft.com/office/drawing/2014/main" id="{854DAADC-9F07-FF1F-7741-1376DEF6F34C}"/>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E646CE00-FC0C-3AF9-0501-94EC6EE72E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A49253A-5EBB-AD1C-88CA-FD041ACC9D23}"/>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7" name="Picture 16">
            <a:extLst>
              <a:ext uri="{FF2B5EF4-FFF2-40B4-BE49-F238E27FC236}">
                <a16:creationId xmlns:a16="http://schemas.microsoft.com/office/drawing/2014/main" id="{070C917B-F30A-265C-0AAC-66A770180E28}"/>
              </a:ext>
            </a:extLst>
          </p:cNvPr>
          <p:cNvPicPr>
            <a:picLocks noChangeAspect="1"/>
          </p:cNvPicPr>
          <p:nvPr/>
        </p:nvPicPr>
        <p:blipFill>
          <a:blip r:embed="rId7"/>
          <a:srcRect b="16800"/>
          <a:stretch>
            <a:fillRect/>
          </a:stretch>
        </p:blipFill>
        <p:spPr>
          <a:xfrm>
            <a:off x="8827513" y="2540707"/>
            <a:ext cx="3197799" cy="2114550"/>
          </a:xfrm>
          <a:prstGeom prst="ellipse">
            <a:avLst/>
          </a:prstGeom>
        </p:spPr>
      </p:pic>
    </p:spTree>
    <p:extLst>
      <p:ext uri="{BB962C8B-B14F-4D97-AF65-F5344CB8AC3E}">
        <p14:creationId xmlns:p14="http://schemas.microsoft.com/office/powerpoint/2010/main" val="41433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29834-B57A-B2C9-011C-5314F52B43B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AC59B753-B41F-3F91-E1DD-15437BC0875A}"/>
              </a:ext>
            </a:extLst>
          </p:cNvPr>
          <p:cNvSpPr/>
          <p:nvPr/>
        </p:nvSpPr>
        <p:spPr>
          <a:xfrm>
            <a:off x="1225518" y="1303356"/>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122C88C-B802-F4EE-DCF6-D23B34442A5D}"/>
              </a:ext>
            </a:extLst>
          </p:cNvPr>
          <p:cNvSpPr txBox="1">
            <a:spLocks/>
          </p:cNvSpPr>
          <p:nvPr/>
        </p:nvSpPr>
        <p:spPr>
          <a:xfrm>
            <a:off x="1416236" y="154715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Dæmi:</a:t>
            </a:r>
          </a:p>
          <a:p>
            <a:pPr marL="447675" indent="-342900">
              <a:buFont typeface="Arial" panose="020B0604020202020204" pitchFamily="34" charset="0"/>
              <a:buChar char="•"/>
            </a:pPr>
            <a:r>
              <a:rPr lang="en-US" b="1" dirty="0">
                <a:solidFill>
                  <a:srgbClr val="494949"/>
                </a:solidFill>
                <a:hlinkClick r:id="rId3">
                  <a:extLst>
                    <a:ext uri="{A12FA001-AC4F-418D-AE19-62706E023703}">
                      <ahyp:hlinkClr xmlns:ahyp="http://schemas.microsoft.com/office/drawing/2018/hyperlinkcolor" val="tx"/>
                    </a:ext>
                  </a:extLst>
                </a:hlinkClick>
              </a:rPr>
              <a:t>Donegal Local Development Committee (LCDC) </a:t>
            </a:r>
            <a:r>
              <a:rPr lang="en-US" dirty="0">
                <a:solidFill>
                  <a:srgbClr val="494949"/>
                </a:solidFill>
                <a:hlinkClick r:id="rId3">
                  <a:extLst>
                    <a:ext uri="{A12FA001-AC4F-418D-AE19-62706E023703}">
                      <ahyp:hlinkClr xmlns:ahyp="http://schemas.microsoft.com/office/drawing/2018/hyperlinkcolor" val="tx"/>
                    </a:ext>
                  </a:extLst>
                </a:hlinkClick>
              </a:rPr>
              <a:t>aðstoðaði við </a:t>
            </a:r>
            <a:r>
              <a:rPr lang="en-US" dirty="0" err="1">
                <a:solidFill>
                  <a:srgbClr val="494949"/>
                </a:solidFill>
              </a:rPr>
              <a:t>Owenea </a:t>
            </a:r>
            <a:r>
              <a:rPr lang="en-US" dirty="0">
                <a:solidFill>
                  <a:srgbClr val="494949"/>
                </a:solidFill>
              </a:rPr>
              <a:t>River Rest glamping-kofa í Donegal, Írlandi – fjölbreytingaverkefni á búskap sem þróað var með 97 þúsund evra LEADER-styrk. Styrkurinn nam</a:t>
            </a:r>
            <a:r>
              <a:rPr lang="en-US" b="1" dirty="0">
                <a:solidFill>
                  <a:srgbClr val="494949"/>
                </a:solidFill>
              </a:rPr>
              <a:t> 50% af kostnaði verkefnisins</a:t>
            </a:r>
            <a:r>
              <a:rPr lang="en-US" dirty="0">
                <a:solidFill>
                  <a:srgbClr val="494949"/>
                </a:solidFill>
              </a:rPr>
              <a:t>, sem var jafnfjármagnaður með fjárfestingu og </a:t>
            </a:r>
            <a:r>
              <a:rPr lang="en-US" dirty="0" err="1">
                <a:solidFill>
                  <a:srgbClr val="494949"/>
                </a:solidFill>
              </a:rPr>
              <a:t>vinnu</a:t>
            </a:r>
            <a:r>
              <a:rPr lang="en-US" dirty="0">
                <a:solidFill>
                  <a:srgbClr val="494949"/>
                </a:solidFill>
              </a:rPr>
              <a:t> eigandans.</a:t>
            </a:r>
            <a:endParaRPr lang="en-US" sz="2200" dirty="0">
              <a:solidFill>
                <a:srgbClr val="494949"/>
              </a:solidFill>
            </a:endParaRPr>
          </a:p>
        </p:txBody>
      </p:sp>
      <p:sp>
        <p:nvSpPr>
          <p:cNvPr id="33" name="Freeform 28">
            <a:extLst>
              <a:ext uri="{FF2B5EF4-FFF2-40B4-BE49-F238E27FC236}">
                <a16:creationId xmlns:a16="http://schemas.microsoft.com/office/drawing/2014/main" id="{ED972918-E269-7925-3F1D-3F2ACD0829C6}"/>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B801AE5-74ED-6773-F8A1-855558ADB73A}"/>
              </a:ext>
            </a:extLst>
          </p:cNvPr>
          <p:cNvSpPr txBox="1">
            <a:spLocks/>
          </p:cNvSpPr>
          <p:nvPr/>
        </p:nvSpPr>
        <p:spPr>
          <a:xfrm>
            <a:off x="359380" y="27030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LEADER styrkir til sveitalegrar þróunar</a:t>
            </a:r>
            <a:endParaRPr lang="en-US" sz="3000" i="1" dirty="0"/>
          </a:p>
        </p:txBody>
      </p:sp>
      <p:pic>
        <p:nvPicPr>
          <p:cNvPr id="43" name="Graphic 42" descr="Excellent with solid fill">
            <a:extLst>
              <a:ext uri="{FF2B5EF4-FFF2-40B4-BE49-F238E27FC236}">
                <a16:creationId xmlns:a16="http://schemas.microsoft.com/office/drawing/2014/main" id="{C8B911BF-2054-4B45-D359-64CEBE3D5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438" y="1362584"/>
            <a:ext cx="749373" cy="749373"/>
          </a:xfrm>
          <a:prstGeom prst="rect">
            <a:avLst/>
          </a:prstGeom>
        </p:spPr>
      </p:pic>
      <p:sp>
        <p:nvSpPr>
          <p:cNvPr id="2" name="Flowchart: Alternate Process 1">
            <a:extLst>
              <a:ext uri="{FF2B5EF4-FFF2-40B4-BE49-F238E27FC236}">
                <a16:creationId xmlns:a16="http://schemas.microsoft.com/office/drawing/2014/main" id="{5892FC61-0A14-7D58-8011-BC3BB6E4C517}"/>
              </a:ext>
            </a:extLst>
          </p:cNvPr>
          <p:cNvSpPr/>
          <p:nvPr/>
        </p:nvSpPr>
        <p:spPr>
          <a:xfrm>
            <a:off x="1262321" y="4119358"/>
            <a:ext cx="10029647" cy="1621652"/>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3986C14-39E2-CF9A-CF2C-094A188BF54B}"/>
              </a:ext>
            </a:extLst>
          </p:cNvPr>
          <p:cNvSpPr txBox="1">
            <a:spLocks/>
          </p:cNvSpPr>
          <p:nvPr/>
        </p:nvSpPr>
        <p:spPr>
          <a:xfrm>
            <a:off x="2057380" y="4276480"/>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chemeClr val="bg1"/>
                </a:solidFill>
              </a:rPr>
              <a:t>Athugið: </a:t>
            </a:r>
            <a:r>
              <a:rPr lang="en-US" sz="2200" dirty="0">
                <a:solidFill>
                  <a:schemeClr val="bg1"/>
                </a:solidFill>
              </a:rPr>
              <a:t>Krafist er sterkrar viðskiptahugmyndar og samfélagslegs ávinnings. Þið verðið að sýna fram á hvernig verkefnið gagnast víðara samfélagi (störf, gestir, stuðningur við staðbundna birgja). Hafið samband við staðbundna þróunarfélagið snemma – það getur leiðbeint ykkur um skilyrði og tímasetningu.</a:t>
            </a:r>
          </a:p>
          <a:p>
            <a:pPr marL="104775" indent="0"/>
            <a:endParaRPr lang="en-US" sz="2200" dirty="0">
              <a:solidFill>
                <a:srgbClr val="494949"/>
              </a:solidFill>
            </a:endParaRPr>
          </a:p>
        </p:txBody>
      </p:sp>
      <p:cxnSp>
        <p:nvCxnSpPr>
          <p:cNvPr id="6" name="Straight Connector 5">
            <a:extLst>
              <a:ext uri="{FF2B5EF4-FFF2-40B4-BE49-F238E27FC236}">
                <a16:creationId xmlns:a16="http://schemas.microsoft.com/office/drawing/2014/main" id="{C0BEB911-B3C6-809A-E8DD-4259FBB59EA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973BFD-1E9E-F211-730D-002BD4AEBD30}"/>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B68E3C-224D-48CF-AD72-46EB27FD9E8F}"/>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E7630F8-4987-C0FF-C9D6-01A5AC433221}"/>
              </a:ext>
            </a:extLst>
          </p:cNvPr>
          <p:cNvPicPr>
            <a:picLocks noChangeAspect="1"/>
          </p:cNvPicPr>
          <p:nvPr/>
        </p:nvPicPr>
        <p:blipFill>
          <a:blip r:embed="rId6"/>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333DCB2E-8E26-4422-99B2-B14CC5CA2489}"/>
              </a:ext>
            </a:extLst>
          </p:cNvPr>
          <p:cNvSpPr txBox="1"/>
          <p:nvPr/>
        </p:nvSpPr>
        <p:spPr>
          <a:xfrm>
            <a:off x="4021453" y="5899172"/>
            <a:ext cx="6641145" cy="1200329"/>
          </a:xfrm>
          <a:prstGeom prst="rect">
            <a:avLst/>
          </a:prstGeom>
          <a:noFill/>
        </p:spPr>
        <p:txBody>
          <a:bodyPr wrap="square" rtlCol="0">
            <a:spAutoFit/>
          </a:bodyPr>
          <a:lstStyle/>
          <a:p>
            <a:r>
              <a:rPr lang="en-US" b="1" i="1" dirty="0">
                <a:solidFill>
                  <a:srgbClr val="494949"/>
                </a:solidFill>
                <a:latin typeface="Google Sans"/>
              </a:rPr>
              <a:t>Mælt er með lestri</a:t>
            </a:r>
            <a:endParaRPr lang="en-US" b="1" i="1" dirty="0">
              <a:solidFill>
                <a:srgbClr val="494949"/>
              </a:solidFill>
              <a:latin typeface="Google Sans"/>
              <a:hlinkClick r:id="rId7">
                <a:extLst>
                  <a:ext uri="{A12FA001-AC4F-418D-AE19-62706E023703}">
                    <ahyp:hlinkClr xmlns:ahyp="http://schemas.microsoft.com/office/drawing/2018/hyperlinkcolor" val="tx"/>
                  </a:ext>
                </a:extLst>
              </a:hlinkClick>
            </a:endParaRPr>
          </a:p>
          <a:p>
            <a:r>
              <a:rPr lang="en-US" dirty="0">
                <a:solidFill>
                  <a:srgbClr val="00B0F0"/>
                </a:solidFill>
                <a:cs typeface="Krub" panose="00000500000000000000" pitchFamily="2" charset="-34"/>
                <a:hlinkClick r:id="rId8">
                  <a:extLst>
                    <a:ext uri="{A12FA001-AC4F-418D-AE19-62706E023703}">
                      <ahyp:hlinkClr xmlns:ahyp="http://schemas.microsoft.com/office/drawing/2018/hyperlinkcolor" val="tx"/>
                    </a:ext>
                  </a:extLst>
                </a:hlinkClick>
              </a:rPr>
              <a:t>LEADER-samtökin um dreifbýlismál (ELARD)</a:t>
            </a:r>
            <a:endParaRPr lang="en-IE" dirty="0">
              <a:solidFill>
                <a:srgbClr val="00B0F0"/>
              </a:solidFill>
            </a:endParaRPr>
          </a:p>
          <a:p>
            <a:endParaRPr lang="en-US" dirty="0">
              <a:solidFill>
                <a:srgbClr val="00B0F0"/>
              </a:solidFill>
            </a:endParaRPr>
          </a:p>
          <a:p>
            <a:endParaRPr lang="en-IE" dirty="0">
              <a:solidFill>
                <a:srgbClr val="459597"/>
              </a:solidFill>
            </a:endParaRPr>
          </a:p>
        </p:txBody>
      </p:sp>
    </p:spTree>
    <p:extLst>
      <p:ext uri="{BB962C8B-B14F-4D97-AF65-F5344CB8AC3E}">
        <p14:creationId xmlns:p14="http://schemas.microsoft.com/office/powerpoint/2010/main" val="1273501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5F49-8D3C-3E30-0DDF-0C5E0BB0114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5847342-7C51-F71B-A643-DC1F02239EB2}"/>
              </a:ext>
            </a:extLst>
          </p:cNvPr>
          <p:cNvSpPr/>
          <p:nvPr/>
        </p:nvSpPr>
        <p:spPr>
          <a:xfrm>
            <a:off x="1188304" y="1423757"/>
            <a:ext cx="10136921" cy="33863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984C3CD-5E2A-5A22-C8AC-3069B0EC9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278938A-DA6E-593D-F5B9-AC6532620BC9}"/>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200" b="1" dirty="0">
                <a:solidFill>
                  <a:srgbClr val="E96751"/>
                </a:solidFill>
              </a:rPr>
              <a:t>Markmið: </a:t>
            </a:r>
            <a:r>
              <a:rPr lang="en-US" sz="2200" b="1" dirty="0">
                <a:solidFill>
                  <a:srgbClr val="494949"/>
                </a:solidFill>
              </a:rPr>
              <a:t>Failte Ireland </a:t>
            </a:r>
            <a:r>
              <a:rPr lang="en-US" sz="2200" dirty="0">
                <a:solidFill>
                  <a:srgbClr val="494949"/>
                </a:solidFill>
              </a:rPr>
              <a:t>er </a:t>
            </a:r>
            <a:r>
              <a:rPr lang="en-US" sz="2200" dirty="0">
                <a:solidFill>
                  <a:srgbClr val="494949"/>
                </a:solidFill>
                <a:hlinkClick r:id="rId5">
                  <a:extLst>
                    <a:ext uri="{A12FA001-AC4F-418D-AE19-62706E023703}">
                      <ahyp:hlinkClr xmlns:ahyp="http://schemas.microsoft.com/office/drawing/2018/hyperlinkcolor" val="tx"/>
                    </a:ext>
                  </a:extLst>
                </a:hlinkClick>
              </a:rPr>
              <a:t>þjóðleg ferðamálastofa </a:t>
            </a:r>
            <a:r>
              <a:rPr lang="en-US" sz="2200" dirty="0">
                <a:solidFill>
                  <a:srgbClr val="494949"/>
                </a:solidFill>
              </a:rPr>
              <a:t>sem býður upp á markvissar styrki til að bæta upplifanir ferðamanna og innviði. </a:t>
            </a:r>
          </a:p>
          <a:p>
            <a:pPr marL="0" indent="0">
              <a:spcAft>
                <a:spcPts val="1200"/>
              </a:spcAft>
            </a:pPr>
            <a:r>
              <a:rPr lang="en-US" sz="2200" dirty="0">
                <a:solidFill>
                  <a:srgbClr val="494949"/>
                </a:solidFill>
              </a:rPr>
              <a:t>Styrkir sjálfbærar gistingar- og gestaupplifunarverkefni, sérstaklega í enduruppbyggingarsvæðum eins og Midlands. </a:t>
            </a:r>
            <a:r>
              <a:rPr lang="en-US" sz="2200" b="1" dirty="0">
                <a:solidFill>
                  <a:srgbClr val="494949"/>
                </a:solidFill>
              </a:rPr>
              <a:t>Upphæðir eru misjafnar; </a:t>
            </a:r>
            <a:r>
              <a:rPr lang="en-US" sz="2200" dirty="0">
                <a:solidFill>
                  <a:srgbClr val="494949"/>
                </a:solidFill>
              </a:rPr>
              <a:t>nýlegir styrkir námu </a:t>
            </a:r>
            <a:r>
              <a:rPr lang="en-US" sz="2200" dirty="0" err="1">
                <a:solidFill>
                  <a:srgbClr val="494949"/>
                </a:solidFill>
              </a:rPr>
              <a:t>samtals</a:t>
            </a:r>
            <a:r>
              <a:rPr lang="en-US" sz="2200" b="1" dirty="0">
                <a:solidFill>
                  <a:srgbClr val="494949"/>
                </a:solidFill>
              </a:rPr>
              <a:t> 2,9 milljónum evra til</a:t>
            </a:r>
            <a:r>
              <a:rPr lang="en-US" sz="2200" dirty="0">
                <a:solidFill>
                  <a:srgbClr val="494949"/>
                </a:solidFill>
                <a:hlinkClick r:id="rId6">
                  <a:extLst>
                    <a:ext uri="{A12FA001-AC4F-418D-AE19-62706E023703}">
                      <ahyp:hlinkClr xmlns:ahyp="http://schemas.microsoft.com/office/drawing/2018/hyperlinkcolor" val="tx"/>
                    </a:ext>
                  </a:extLst>
                </a:hlinkClick>
              </a:rPr>
              <a:t> 17 sjálfbærra ferðamannaverkefna</a:t>
            </a:r>
            <a:r>
              <a:rPr lang="en-US" sz="2200" dirty="0">
                <a:solidFill>
                  <a:srgbClr val="494949"/>
                </a:solidFill>
              </a:rPr>
              <a:t>. </a:t>
            </a:r>
          </a:p>
          <a:p>
            <a:pPr marL="0" indent="0">
              <a:spcAft>
                <a:spcPts val="1200"/>
              </a:spcAft>
            </a:pPr>
            <a:r>
              <a:rPr lang="en-US" sz="2200" dirty="0">
                <a:solidFill>
                  <a:srgbClr val="494949"/>
                </a:solidFill>
              </a:rPr>
              <a:t>Undir </a:t>
            </a:r>
            <a:r>
              <a:rPr lang="en-US" sz="2200" dirty="0">
                <a:solidFill>
                  <a:srgbClr val="494949"/>
                </a:solidFill>
                <a:hlinkClick r:id="rId7">
                  <a:extLst>
                    <a:ext uri="{A12FA001-AC4F-418D-AE19-62706E023703}">
                      <ahyp:hlinkClr xmlns:ahyp="http://schemas.microsoft.com/office/drawing/2018/hyperlinkcolor" val="tx"/>
                    </a:ext>
                  </a:extLst>
                </a:hlinkClick>
              </a:rPr>
              <a:t>Just Transition Fund </a:t>
            </a:r>
            <a:r>
              <a:rPr lang="en-US" sz="2200" dirty="0">
                <a:solidFill>
                  <a:srgbClr val="494949"/>
                </a:solidFill>
              </a:rPr>
              <a:t>eru þau milliliður sem ber ábyrgð gagnvart EMRA og hefur það hlutverk að stjórna allt að 68 milljónum evra fyrir </a:t>
            </a:r>
            <a:r>
              <a:rPr lang="en-US" sz="2200" b="1" dirty="0">
                <a:solidFill>
                  <a:srgbClr val="494949"/>
                </a:solidFill>
              </a:rPr>
              <a:t>áætlunina um enduruppbyggingu ferðaþjónustu og staðarsköpun 2023–2026. </a:t>
            </a:r>
            <a:r>
              <a:rPr lang="en-US" sz="2200" dirty="0">
                <a:solidFill>
                  <a:srgbClr val="494949"/>
                </a:solidFill>
              </a:rPr>
              <a:t>Smelltu </a:t>
            </a:r>
            <a:r>
              <a:rPr lang="en-US" sz="2200" dirty="0">
                <a:solidFill>
                  <a:srgbClr val="494949"/>
                </a:solidFill>
                <a:hlinkClick r:id="rId8">
                  <a:extLst>
                    <a:ext uri="{A12FA001-AC4F-418D-AE19-62706E023703}">
                      <ahyp:hlinkClr xmlns:ahyp="http://schemas.microsoft.com/office/drawing/2018/hyperlinkcolor" val="tx"/>
                    </a:ext>
                  </a:extLst>
                </a:hlinkClick>
              </a:rPr>
              <a:t>hér </a:t>
            </a:r>
            <a:r>
              <a:rPr lang="en-US" sz="2200" dirty="0">
                <a:solidFill>
                  <a:srgbClr val="494949"/>
                </a:solidFill>
              </a:rPr>
              <a:t>fyrir frekari upplýsingar.</a:t>
            </a: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2AE9F422-BF3C-4A12-7033-D71FB51ED9C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097F2BF5-B07A-E25D-AEE8-37A6F88FD040}"/>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448DE61-07C6-5185-83E1-B8B5297BCBC5}"/>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Fáilte Ireland </a:t>
            </a:r>
          </a:p>
          <a:p>
            <a:pPr>
              <a:spcBef>
                <a:spcPts val="0"/>
              </a:spcBef>
            </a:pPr>
            <a:r>
              <a:rPr lang="en-US" sz="3000" dirty="0"/>
              <a:t>Ríkisstofnun ferðamála</a:t>
            </a:r>
          </a:p>
        </p:txBody>
      </p:sp>
      <p:pic>
        <p:nvPicPr>
          <p:cNvPr id="32" name="Graphic 31" descr="Target with solid fill">
            <a:extLst>
              <a:ext uri="{FF2B5EF4-FFF2-40B4-BE49-F238E27FC236}">
                <a16:creationId xmlns:a16="http://schemas.microsoft.com/office/drawing/2014/main" id="{D4C11137-CBB7-30DF-4E72-C524404DC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EF9DAF0E-CAE0-DFD9-C3DD-2231C288365C}"/>
              </a:ext>
            </a:extLst>
          </p:cNvPr>
          <p:cNvSpPr/>
          <p:nvPr/>
        </p:nvSpPr>
        <p:spPr>
          <a:xfrm>
            <a:off x="1806365" y="5110549"/>
            <a:ext cx="10029647" cy="14586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4D21E470-4CDA-93DB-A056-8FEFD64F3013}"/>
              </a:ext>
            </a:extLst>
          </p:cNvPr>
          <p:cNvSpPr txBox="1">
            <a:spLocks/>
          </p:cNvSpPr>
          <p:nvPr/>
        </p:nvSpPr>
        <p:spPr>
          <a:xfrm>
            <a:off x="2070124" y="5198123"/>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Ábending: </a:t>
            </a:r>
            <a:r>
              <a:rPr lang="en-US" sz="2200" dirty="0">
                <a:solidFill>
                  <a:srgbClr val="494949"/>
                </a:solidFill>
              </a:rPr>
              <a:t>Fylgstu með tilkynningum Fáilte Ireland – stundum taka þau þátt í ESB-verkefnum eða bjóða styrkákall fyrir tiltekna geira (t.d. aðlögun að COVID-öryggi, aðgengileg ferðaþjónusta o.s.frv.). Þau bjóða einnig upp á "mentor/clinic" þjónustu fyrir nýsköpunarfyrirtæki í ferðaþjónustu, sem getur óbeint hjálpað þér að fínstilla styrkumsóknir.</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DE9DCDF-DDAC-F0D5-AF27-FA713D04BB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95954" y="5314877"/>
            <a:ext cx="749373" cy="749373"/>
          </a:xfrm>
          <a:prstGeom prst="rect">
            <a:avLst/>
          </a:prstGeom>
        </p:spPr>
      </p:pic>
      <p:pic>
        <p:nvPicPr>
          <p:cNvPr id="12" name="Picture 11">
            <a:extLst>
              <a:ext uri="{FF2B5EF4-FFF2-40B4-BE49-F238E27FC236}">
                <a16:creationId xmlns:a16="http://schemas.microsoft.com/office/drawing/2014/main" id="{8E5DD207-E379-D414-AC32-70B566A8F937}"/>
              </a:ext>
            </a:extLst>
          </p:cNvPr>
          <p:cNvPicPr>
            <a:picLocks noChangeAspect="1"/>
          </p:cNvPicPr>
          <p:nvPr/>
        </p:nvPicPr>
        <p:blipFill>
          <a:blip r:embed="rId13"/>
          <a:stretch>
            <a:fillRect/>
          </a:stretch>
        </p:blipFill>
        <p:spPr>
          <a:xfrm>
            <a:off x="7829550" y="169968"/>
            <a:ext cx="2857500" cy="1066800"/>
          </a:xfrm>
          <a:prstGeom prst="rect">
            <a:avLst/>
          </a:prstGeom>
        </p:spPr>
      </p:pic>
      <p:grpSp>
        <p:nvGrpSpPr>
          <p:cNvPr id="2" name="Group 1">
            <a:extLst>
              <a:ext uri="{FF2B5EF4-FFF2-40B4-BE49-F238E27FC236}">
                <a16:creationId xmlns:a16="http://schemas.microsoft.com/office/drawing/2014/main" id="{8053D297-8FB7-69F7-AF97-BE1A97307B1E}"/>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B0EC0C69-1C88-696B-C369-7992263FC01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CD33024-57CF-6270-8DC1-92F9A1B590A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3258469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B6F7-55D9-0BA9-0CB6-6C64E1D2A7F0}"/>
            </a:ext>
          </a:extLst>
        </p:cNvPr>
        <p:cNvGrpSpPr/>
        <p:nvPr/>
      </p:nvGrpSpPr>
      <p:grpSpPr>
        <a:xfrm>
          <a:off x="0" y="0"/>
          <a:ext cx="0" cy="0"/>
          <a:chOff x="0" y="0"/>
          <a:chExt cx="0" cy="0"/>
        </a:xfrm>
      </p:grpSpPr>
      <p:sp>
        <p:nvSpPr>
          <p:cNvPr id="8" name="Flowchart: Data 7">
            <a:extLst>
              <a:ext uri="{FF2B5EF4-FFF2-40B4-BE49-F238E27FC236}">
                <a16:creationId xmlns:a16="http://schemas.microsoft.com/office/drawing/2014/main" id="{E2772B36-3ABA-7201-8A15-21AC63CDD894}"/>
              </a:ext>
            </a:extLst>
          </p:cNvPr>
          <p:cNvSpPr/>
          <p:nvPr/>
        </p:nvSpPr>
        <p:spPr>
          <a:xfrm>
            <a:off x="564621" y="4891639"/>
            <a:ext cx="6455464" cy="447307"/>
          </a:xfrm>
          <a:prstGeom prst="flowChartInputOutpu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C0BBA6-917C-D0FC-D682-72F6E0C52B68}"/>
              </a:ext>
            </a:extLst>
          </p:cNvPr>
          <p:cNvSpPr/>
          <p:nvPr/>
        </p:nvSpPr>
        <p:spPr>
          <a:xfrm>
            <a:off x="341529" y="2757882"/>
            <a:ext cx="6678556" cy="2123658"/>
          </a:xfrm>
          <a:prstGeom prst="rect">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14" name="Text Placeholder 4">
            <a:extLst>
              <a:ext uri="{FF2B5EF4-FFF2-40B4-BE49-F238E27FC236}">
                <a16:creationId xmlns:a16="http://schemas.microsoft.com/office/drawing/2014/main" id="{ABBD382D-E714-B8CD-A190-6DC12747FCC7}"/>
              </a:ext>
            </a:extLst>
          </p:cNvPr>
          <p:cNvSpPr txBox="1">
            <a:spLocks/>
          </p:cNvSpPr>
          <p:nvPr/>
        </p:nvSpPr>
        <p:spPr>
          <a:xfrm>
            <a:off x="417380" y="2909077"/>
            <a:ext cx="6392582" cy="15171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Fáilte Ireland-áætlun: </a:t>
            </a:r>
            <a:r>
              <a:rPr lang="en-US" sz="2200" dirty="0">
                <a:solidFill>
                  <a:srgbClr val="494949"/>
                </a:solidFill>
              </a:rPr>
              <a:t>Ferðamannastaðir </a:t>
            </a:r>
            <a:r>
              <a:rPr lang="en-US" sz="2200" i="1" u="sng" dirty="0">
                <a:solidFill>
                  <a:srgbClr val="494949"/>
                </a:solidFill>
                <a:hlinkClick r:id="rId2">
                  <a:extLst>
                    <a:ext uri="{A12FA001-AC4F-418D-AE19-62706E023703}">
                      <ahyp:hlinkClr xmlns:ahyp="http://schemas.microsoft.com/office/drawing/2018/hyperlinkcolor" val="tx"/>
                    </a:ext>
                  </a:extLst>
                </a:hlinkClick>
              </a:rPr>
              <a:t>í Laois </a:t>
            </a:r>
            <a:r>
              <a:rPr lang="en-US" sz="2200" dirty="0">
                <a:solidFill>
                  <a:srgbClr val="494949"/>
                </a:solidFill>
              </a:rPr>
              <a:t>voru meðal 17 ferðamannaverkefna sem hlutu samtals 2,9 milljóna evra fjárfestingu úr </a:t>
            </a:r>
            <a:r>
              <a:rPr lang="en-US" sz="2200" b="1" dirty="0">
                <a:solidFill>
                  <a:srgbClr val="494949"/>
                </a:solidFill>
              </a:rPr>
              <a:t>einka- og samfélagsfyrirtækjaáætlun Fáilte Ireland</a:t>
            </a:r>
            <a:r>
              <a:rPr lang="en-US" sz="2200" dirty="0">
                <a:solidFill>
                  <a:srgbClr val="494949"/>
                </a:solidFill>
              </a:rPr>
              <a:t>, sem er hluti af </a:t>
            </a:r>
            <a:r>
              <a:rPr lang="en-US" sz="2200" b="1" dirty="0">
                <a:solidFill>
                  <a:srgbClr val="494949"/>
                </a:solidFill>
              </a:rPr>
              <a:t>Just Transition Fund</a:t>
            </a:r>
            <a:r>
              <a:rPr lang="en-US" sz="2200" b="1" dirty="0" err="1">
                <a:solidFill>
                  <a:srgbClr val="494949"/>
                </a:solidFill>
              </a:rPr>
              <a:t>-áætlun</a:t>
            </a:r>
            <a:r>
              <a:rPr lang="en-US" sz="2200" b="1" dirty="0">
                <a:solidFill>
                  <a:srgbClr val="494949"/>
                </a:solidFill>
              </a:rPr>
              <a:t> ESB</a:t>
            </a:r>
            <a:r>
              <a:rPr lang="en-US" sz="2200" dirty="0">
                <a:solidFill>
                  <a:srgbClr val="494949"/>
                </a:solidFill>
              </a:rPr>
              <a:t>. </a:t>
            </a:r>
          </a:p>
          <a:p>
            <a:pPr marL="0" indent="0">
              <a:spcAft>
                <a:spcPts val="600"/>
              </a:spcAft>
            </a:pPr>
            <a:endParaRPr lang="en-US" sz="2200" dirty="0">
              <a:solidFill>
                <a:srgbClr val="494949"/>
              </a:solidFill>
            </a:endParaRPr>
          </a:p>
        </p:txBody>
      </p:sp>
      <p:sp>
        <p:nvSpPr>
          <p:cNvPr id="18" name="TextBox 17">
            <a:extLst>
              <a:ext uri="{FF2B5EF4-FFF2-40B4-BE49-F238E27FC236}">
                <a16:creationId xmlns:a16="http://schemas.microsoft.com/office/drawing/2014/main" id="{52A25688-502B-3BD4-F469-49DD33A92F1B}"/>
              </a:ext>
            </a:extLst>
          </p:cNvPr>
          <p:cNvSpPr txBox="1"/>
          <p:nvPr/>
        </p:nvSpPr>
        <p:spPr>
          <a:xfrm>
            <a:off x="341529" y="1365973"/>
            <a:ext cx="6943725" cy="1200329"/>
          </a:xfrm>
          <a:prstGeom prst="rect">
            <a:avLst/>
          </a:prstGeom>
          <a:noFill/>
        </p:spPr>
        <p:txBody>
          <a:bodyPr wrap="square">
            <a:spAutoFit/>
          </a:bodyPr>
          <a:lstStyle/>
          <a:p>
            <a:pPr>
              <a:spcAft>
                <a:spcPts val="600"/>
              </a:spcAft>
            </a:pPr>
            <a:r>
              <a:rPr lang="en-US" sz="2400" dirty="0">
                <a:solidFill>
                  <a:srgbClr val="494949"/>
                </a:solidFill>
              </a:rPr>
              <a:t>Lúxus glamping-svæðið </a:t>
            </a:r>
            <a:r>
              <a:rPr lang="en-US" sz="2400" dirty="0">
                <a:solidFill>
                  <a:srgbClr val="494949"/>
                </a:solidFill>
                <a:hlinkClick r:id="rId3">
                  <a:extLst>
                    <a:ext uri="{A12FA001-AC4F-418D-AE19-62706E023703}">
                      <ahyp:hlinkClr xmlns:ahyp="http://schemas.microsoft.com/office/drawing/2018/hyperlinkcolor" val="tx"/>
                    </a:ext>
                  </a:extLst>
                </a:hlinkClick>
              </a:rPr>
              <a:t>Emo Court Glamping </a:t>
            </a:r>
            <a:r>
              <a:rPr lang="en-US" sz="2400" dirty="0">
                <a:solidFill>
                  <a:srgbClr val="494949"/>
                </a:solidFill>
              </a:rPr>
              <a:t>og hestvagn hafa tryggt sér 550.000 evra fjármögnun.</a:t>
            </a:r>
            <a:r>
              <a:rPr lang="en-US" sz="2200" dirty="0">
                <a:solidFill>
                  <a:srgbClr val="494949"/>
                </a:solidFill>
              </a:rPr>
              <a:t> </a:t>
            </a:r>
          </a:p>
        </p:txBody>
      </p:sp>
      <p:sp>
        <p:nvSpPr>
          <p:cNvPr id="25" name="Text Placeholder 11">
            <a:extLst>
              <a:ext uri="{FF2B5EF4-FFF2-40B4-BE49-F238E27FC236}">
                <a16:creationId xmlns:a16="http://schemas.microsoft.com/office/drawing/2014/main" id="{EB4AECB5-2182-2180-05FF-3B01A6E5A1F7}"/>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Tilfellisrannsókn: </a:t>
            </a:r>
            <a:r>
              <a:rPr lang="en-IE" sz="3200" dirty="0"/>
              <a:t>Emo Court Glamping, </a:t>
            </a:r>
            <a:endParaRPr lang="en-US" sz="3200" dirty="0"/>
          </a:p>
        </p:txBody>
      </p:sp>
      <p:pic>
        <p:nvPicPr>
          <p:cNvPr id="3076" name="Picture 4">
            <a:extLst>
              <a:ext uri="{FF2B5EF4-FFF2-40B4-BE49-F238E27FC236}">
                <a16:creationId xmlns:a16="http://schemas.microsoft.com/office/drawing/2014/main" id="{FD3559F1-1676-1B01-27E6-42B60A6B13E4}"/>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20D31596-EF1A-3D98-9F17-07E879094037}"/>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7DDB4280-9A59-2355-D420-A644A11CCEE8}"/>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Vefsíða:</a:t>
            </a:r>
            <a:r>
              <a:rPr lang="en-US" sz="1600" dirty="0">
                <a:latin typeface="+mn-lt"/>
                <a:hlinkClick r:id="rId5">
                  <a:extLst>
                    <a:ext uri="{A12FA001-AC4F-418D-AE19-62706E023703}">
                      <ahyp:hlinkClr xmlns:ahyp="http://schemas.microsoft.com/office/drawing/2018/hyperlinkcolor" val="tx"/>
                    </a:ext>
                  </a:extLst>
                </a:hlinkClick>
              </a:rPr>
              <a:t> 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901F8983-80BA-287F-AF33-75462A85E24A}"/>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Sérsniðinn fjölskylduvænn glamping á The Wild Atlantic Way</a:t>
            </a:r>
          </a:p>
        </p:txBody>
      </p:sp>
    </p:spTree>
    <p:extLst>
      <p:ext uri="{BB962C8B-B14F-4D97-AF65-F5344CB8AC3E}">
        <p14:creationId xmlns:p14="http://schemas.microsoft.com/office/powerpoint/2010/main" val="136627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3DFC-6EB6-0BE9-58ED-CE7AE52748CD}"/>
            </a:ext>
          </a:extLst>
        </p:cNvPr>
        <p:cNvGrpSpPr/>
        <p:nvPr/>
      </p:nvGrpSpPr>
      <p:grpSpPr>
        <a:xfrm>
          <a:off x="0" y="0"/>
          <a:ext cx="0" cy="0"/>
          <a:chOff x="0" y="0"/>
          <a:chExt cx="0" cy="0"/>
        </a:xfrm>
      </p:grpSpPr>
      <p:sp>
        <p:nvSpPr>
          <p:cNvPr id="25" name="Text Placeholder 11">
            <a:extLst>
              <a:ext uri="{FF2B5EF4-FFF2-40B4-BE49-F238E27FC236}">
                <a16:creationId xmlns:a16="http://schemas.microsoft.com/office/drawing/2014/main" id="{8303B9ED-0AF0-D825-150E-F7D323DCF4EB}"/>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Tilfellisrannsókn: </a:t>
            </a:r>
            <a:r>
              <a:rPr lang="en-IE" sz="3200" dirty="0"/>
              <a:t>Emo Court Glamping, </a:t>
            </a:r>
            <a:endParaRPr lang="en-US" sz="3200" dirty="0"/>
          </a:p>
        </p:txBody>
      </p:sp>
      <p:pic>
        <p:nvPicPr>
          <p:cNvPr id="3076" name="Picture 4">
            <a:extLst>
              <a:ext uri="{FF2B5EF4-FFF2-40B4-BE49-F238E27FC236}">
                <a16:creationId xmlns:a16="http://schemas.microsoft.com/office/drawing/2014/main" id="{EC9EB8FF-EE74-453C-E649-EDC4C1C746E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19A652D7-D7BB-0E99-AFBE-16D64E3B773D}"/>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592006A4-AAD1-A745-57D0-39587100E363}"/>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Vefsíða:</a:t>
            </a:r>
            <a:r>
              <a:rPr lang="en-US" sz="1600" dirty="0">
                <a:latin typeface="+mn-lt"/>
                <a:hlinkClick r:id="rId3">
                  <a:extLst>
                    <a:ext uri="{A12FA001-AC4F-418D-AE19-62706E023703}">
                      <ahyp:hlinkClr xmlns:ahyp="http://schemas.microsoft.com/office/drawing/2018/hyperlinkcolor" val="tx"/>
                    </a:ext>
                  </a:extLst>
                </a:hlinkClick>
              </a:rPr>
              <a:t> 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49D20080-79F6-925A-C544-FF5472973D0C}"/>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Sérsniðinn fjölskylduvænn glamping á The Wild Atlantic Way</a:t>
            </a:r>
          </a:p>
        </p:txBody>
      </p:sp>
      <p:sp>
        <p:nvSpPr>
          <p:cNvPr id="2" name="Flowchart: Data 1">
            <a:extLst>
              <a:ext uri="{FF2B5EF4-FFF2-40B4-BE49-F238E27FC236}">
                <a16:creationId xmlns:a16="http://schemas.microsoft.com/office/drawing/2014/main" id="{0400AE7C-2F73-21E6-159F-821ACADD8E4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262F86-57A7-2E66-204C-4262090FA19A}"/>
              </a:ext>
            </a:extLst>
          </p:cNvPr>
          <p:cNvSpPr/>
          <p:nvPr/>
        </p:nvSpPr>
        <p:spPr>
          <a:xfrm>
            <a:off x="398734" y="1593430"/>
            <a:ext cx="6678556" cy="399847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B1818E-486D-C422-1901-A48EF9F9C248}"/>
              </a:ext>
            </a:extLst>
          </p:cNvPr>
          <p:cNvSpPr txBox="1"/>
          <p:nvPr/>
        </p:nvSpPr>
        <p:spPr>
          <a:xfrm>
            <a:off x="623393" y="1895520"/>
            <a:ext cx="6096000" cy="3277820"/>
          </a:xfrm>
          <a:prstGeom prst="rect">
            <a:avLst/>
          </a:prstGeom>
          <a:noFill/>
        </p:spPr>
        <p:txBody>
          <a:bodyPr wrap="square">
            <a:spAutoFit/>
          </a:bodyPr>
          <a:lstStyle/>
          <a:p>
            <a:pPr>
              <a:spcAft>
                <a:spcPts val="600"/>
              </a:spcAft>
            </a:pPr>
            <a:r>
              <a:rPr lang="en-US" sz="2400" b="1" dirty="0">
                <a:solidFill>
                  <a:srgbClr val="494949"/>
                </a:solidFill>
              </a:rPr>
              <a:t>Niðurstaða: </a:t>
            </a:r>
            <a:r>
              <a:rPr lang="en-US" sz="2200" dirty="0">
                <a:solidFill>
                  <a:srgbClr val="494949"/>
                </a:solidFill>
              </a:rPr>
              <a:t>Tveir verkefnar í Laois voru valdir í öðrum flokki áætlunarinnar sem miðar að þróun sjálfbærrar ferðaþjónustu. Stærsti styrkhafi í Laois var Emo Court Glamping, sem tryggði sér samtals 300.000 evrur til að byggja lúxus vistvænar glamping-kofa, þar á meðal kofa sem er aðgengilegur hjólastólum. Skipulagsleyfi var veitt fyrir þrjár sjálfstæðar pod-einingar við </a:t>
            </a:r>
            <a:r>
              <a:rPr lang="en-US" sz="2200" dirty="0">
                <a:solidFill>
                  <a:srgbClr val="494949"/>
                </a:solidFill>
                <a:hlinkClick r:id="rId4">
                  <a:extLst>
                    <a:ext uri="{A12FA001-AC4F-418D-AE19-62706E023703}">
                      <ahyp:hlinkClr xmlns:ahyp="http://schemas.microsoft.com/office/drawing/2018/hyperlinkcolor" val="tx"/>
                    </a:ext>
                  </a:extLst>
                </a:hlinkClick>
              </a:rPr>
              <a:t>Gate Lodge</a:t>
            </a:r>
            <a:r>
              <a:rPr lang="en-US" sz="2200" dirty="0">
                <a:solidFill>
                  <a:srgbClr val="494949"/>
                </a:solidFill>
              </a:rPr>
              <a:t>.</a:t>
            </a:r>
          </a:p>
          <a:p>
            <a:pPr>
              <a:spcAft>
                <a:spcPts val="600"/>
              </a:spcAft>
            </a:pPr>
            <a:endParaRPr lang="en-US" sz="2400" dirty="0">
              <a:solidFill>
                <a:schemeClr val="bg1"/>
              </a:solidFill>
            </a:endParaRPr>
          </a:p>
        </p:txBody>
      </p:sp>
      <p:sp>
        <p:nvSpPr>
          <p:cNvPr id="4" name="Flowchart: Data 3">
            <a:extLst>
              <a:ext uri="{FF2B5EF4-FFF2-40B4-BE49-F238E27FC236}">
                <a16:creationId xmlns:a16="http://schemas.microsoft.com/office/drawing/2014/main" id="{108027A3-0521-3DDD-FCF6-F4FEEBC2AA94}"/>
              </a:ext>
            </a:extLst>
          </p:cNvPr>
          <p:cNvSpPr/>
          <p:nvPr/>
        </p:nvSpPr>
        <p:spPr>
          <a:xfrm>
            <a:off x="621826" y="5591901"/>
            <a:ext cx="645546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085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4B3A7462-6426-CA59-C1C3-82B4AFA96A7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90BBDD88-F51F-1D61-C851-ED297F23B47C}"/>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Græn fjármögnun fyrir gistingu í óhefðbundnum ferðaþjónustu í dreifbýli</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18436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B07E-4214-C796-2484-ADF7746AA4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452FC8-F121-2317-6507-428BC5C904B1}"/>
              </a:ext>
            </a:extLst>
          </p:cNvPr>
          <p:cNvSpPr>
            <a:spLocks noGrp="1"/>
          </p:cNvSpPr>
          <p:nvPr>
            <p:ph type="body" sz="quarter" idx="18"/>
          </p:nvPr>
        </p:nvSpPr>
        <p:spPr>
          <a:xfrm>
            <a:off x="903157" y="1188454"/>
            <a:ext cx="8926644" cy="3849918"/>
          </a:xfrm>
        </p:spPr>
        <p:txBody>
          <a:bodyPr/>
          <a:lstStyle/>
          <a:p>
            <a:r>
              <a:rPr lang="en-US" sz="2400" b="1" dirty="0"/>
              <a:t>Ertu að hugsa um að gera ferðaþjónustufyrirtækið þitt í dreifbýli grænna?</a:t>
            </a:r>
            <a:r>
              <a:rPr lang="en-US" sz="2400" dirty="0"/>
              <a:t> </a:t>
            </a:r>
          </a:p>
          <a:p>
            <a:r>
              <a:rPr lang="en-US" sz="2400" dirty="0"/>
              <a:t>Hvort sem þú rekur glamping-svæði, vistgistingu eða búgarðsgestagistingu bjóða lönd eins og </a:t>
            </a:r>
            <a:r>
              <a:rPr lang="en-US" sz="2400" b="1" dirty="0"/>
              <a:t>Írland, Slóvenía, Ísland, Niðurlönd og Ítalía </a:t>
            </a:r>
            <a:r>
              <a:rPr lang="en-US" sz="2400" i="1" dirty="0"/>
              <a:t>grænar styrki og lán </a:t>
            </a:r>
            <a:r>
              <a:rPr lang="en-US" sz="2400" dirty="0"/>
              <a:t>til að hjálpa litlum ferðaþjónustufyrirtækjum að verða sjálfbærari.</a:t>
            </a:r>
          </a:p>
          <a:p>
            <a:endParaRPr lang="en-US" sz="2400" dirty="0"/>
          </a:p>
          <a:p>
            <a:r>
              <a:rPr lang="en-US" sz="2400" dirty="0"/>
              <a:t>Þú getur fengið fjármögnun fyrir uppfærslur eins og </a:t>
            </a:r>
            <a:r>
              <a:rPr lang="en-US" sz="2400" b="1" dirty="0"/>
              <a:t>sólarsellur, einangrun, varmadælur eða jafnvel vistvottanir</a:t>
            </a:r>
            <a:r>
              <a:rPr lang="en-US" sz="2400" dirty="0"/>
              <a:t>. </a:t>
            </a:r>
          </a:p>
          <a:p>
            <a:endParaRPr lang="en-US" sz="2400" dirty="0"/>
          </a:p>
          <a:p>
            <a:r>
              <a:rPr lang="en-US" sz="2400" b="1" dirty="0">
                <a:solidFill>
                  <a:srgbClr val="E96751"/>
                </a:solidFill>
              </a:rPr>
              <a:t>Til dæmis </a:t>
            </a:r>
            <a:r>
              <a:rPr lang="en-US" sz="2400" dirty="0"/>
              <a:t>býður SEAI á Írlandi styrki til orkubóta, Eco Fund í Slóveníu styður grænar endurbætur og Ítalía hefur 500 milljóna evra sjóð til að gera ferðaþjónustu sjálfbærari. </a:t>
            </a:r>
          </a:p>
          <a:p>
            <a:endParaRPr lang="en-IE" sz="2400" dirty="0"/>
          </a:p>
        </p:txBody>
      </p:sp>
      <p:sp>
        <p:nvSpPr>
          <p:cNvPr id="3" name="Text Placeholder 2">
            <a:extLst>
              <a:ext uri="{FF2B5EF4-FFF2-40B4-BE49-F238E27FC236}">
                <a16:creationId xmlns:a16="http://schemas.microsoft.com/office/drawing/2014/main" id="{F4ADCBB1-31ED-1CBA-1351-84C2075122DD}"/>
              </a:ext>
            </a:extLst>
          </p:cNvPr>
          <p:cNvSpPr>
            <a:spLocks noGrp="1"/>
          </p:cNvSpPr>
          <p:nvPr>
            <p:ph type="body" sz="quarter" idx="16"/>
          </p:nvPr>
        </p:nvSpPr>
        <p:spPr>
          <a:xfrm>
            <a:off x="798381" y="499100"/>
            <a:ext cx="10595237" cy="803654"/>
          </a:xfrm>
        </p:spPr>
        <p:txBody>
          <a:bodyPr/>
          <a:lstStyle/>
          <a:p>
            <a:r>
              <a:rPr lang="en-US" dirty="0"/>
              <a:t>Græn fjármögnun fyrir vistvæna gistingu í óhefðbundnum ferðaþjónustu í dreifbýli</a:t>
            </a:r>
            <a:endParaRPr lang="en-IE" dirty="0"/>
          </a:p>
          <a:p>
            <a:endParaRPr lang="en-IE" dirty="0"/>
          </a:p>
        </p:txBody>
      </p:sp>
    </p:spTree>
    <p:extLst>
      <p:ext uri="{BB962C8B-B14F-4D97-AF65-F5344CB8AC3E}">
        <p14:creationId xmlns:p14="http://schemas.microsoft.com/office/powerpoint/2010/main" val="223085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75871-40E0-AF38-9641-586D2B9D98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D864C7D-6290-0EC0-B6DF-207438BD08C6}"/>
              </a:ext>
            </a:extLst>
          </p:cNvPr>
          <p:cNvSpPr>
            <a:spLocks noGrp="1"/>
          </p:cNvSpPr>
          <p:nvPr>
            <p:ph type="body" sz="quarter" idx="18"/>
          </p:nvPr>
        </p:nvSpPr>
        <p:spPr>
          <a:xfrm>
            <a:off x="912682" y="1302754"/>
            <a:ext cx="8288468" cy="3849918"/>
          </a:xfrm>
        </p:spPr>
        <p:txBody>
          <a:bodyPr/>
          <a:lstStyle/>
          <a:p>
            <a:pPr>
              <a:spcBef>
                <a:spcPts val="0"/>
              </a:spcBef>
              <a:spcAft>
                <a:spcPts val="1200"/>
              </a:spcAft>
            </a:pPr>
            <a:r>
              <a:rPr lang="en-US" sz="2400" dirty="0"/>
              <a:t>Á Íslandi geta sveitargesthús sótt um svæðisþróunar- eða nýsköpunarsjóði, en í Hollandi býðst ríkuleg skattaívilnun og styrkir fyrir orkusparandi umbætur.</a:t>
            </a:r>
          </a:p>
          <a:p>
            <a:pPr>
              <a:spcBef>
                <a:spcPts val="0"/>
              </a:spcBef>
              <a:spcAft>
                <a:spcPts val="1200"/>
              </a:spcAft>
            </a:pPr>
            <a:r>
              <a:rPr lang="en-US" sz="2400" dirty="0"/>
              <a:t>Að fara grænt er ekki bara gott fyrir plánetuna – það lækkar einnig orkuútgjöldin þín, eflir orðspor þitt hjá umhverfismeðvitaðri gestum og gerir fyrirtækið þitt framtíðaröryggara. </a:t>
            </a:r>
          </a:p>
          <a:p>
            <a:pPr>
              <a:spcBef>
                <a:spcPts val="0"/>
              </a:spcBef>
              <a:spcAft>
                <a:spcPts val="1200"/>
              </a:spcAft>
            </a:pPr>
            <a:r>
              <a:rPr lang="en-US" sz="2400" dirty="0"/>
              <a:t>Og það besta af öllu? Margar þessara áætlana eru sérsniðnar að litlum, dreifbýlum gististöðum eins og þínum.</a:t>
            </a:r>
          </a:p>
          <a:p>
            <a:pPr>
              <a:spcBef>
                <a:spcPts val="0"/>
              </a:spcBef>
              <a:spcAft>
                <a:spcPts val="1200"/>
              </a:spcAft>
            </a:pPr>
            <a:r>
              <a:rPr lang="en-US" sz="2400" dirty="0"/>
              <a:t>Skoðum hvað er í boði og hvernig þú getur nýtt þér þessar frábæru tækifæri!</a:t>
            </a:r>
          </a:p>
          <a:p>
            <a:pPr>
              <a:spcBef>
                <a:spcPts val="0"/>
              </a:spcBef>
              <a:spcAft>
                <a:spcPts val="1200"/>
              </a:spcAft>
            </a:pPr>
            <a:endParaRPr lang="en-IE" sz="2400" dirty="0"/>
          </a:p>
        </p:txBody>
      </p:sp>
      <p:sp>
        <p:nvSpPr>
          <p:cNvPr id="3" name="Text Placeholder 2">
            <a:extLst>
              <a:ext uri="{FF2B5EF4-FFF2-40B4-BE49-F238E27FC236}">
                <a16:creationId xmlns:a16="http://schemas.microsoft.com/office/drawing/2014/main" id="{B708AA19-0C91-549E-EE0E-CA483D7F1419}"/>
              </a:ext>
            </a:extLst>
          </p:cNvPr>
          <p:cNvSpPr>
            <a:spLocks noGrp="1"/>
          </p:cNvSpPr>
          <p:nvPr>
            <p:ph type="body" sz="quarter" idx="16"/>
          </p:nvPr>
        </p:nvSpPr>
        <p:spPr>
          <a:xfrm>
            <a:off x="798381" y="499100"/>
            <a:ext cx="10595237" cy="803654"/>
          </a:xfrm>
        </p:spPr>
        <p:txBody>
          <a:bodyPr/>
          <a:lstStyle/>
          <a:p>
            <a:r>
              <a:rPr lang="en-US" dirty="0"/>
              <a:t>Græn fjármögnun fyrir óhefðbundna gistingu í dreifbýli</a:t>
            </a:r>
            <a:endParaRPr lang="en-IE" dirty="0"/>
          </a:p>
          <a:p>
            <a:endParaRPr lang="en-IE" dirty="0"/>
          </a:p>
        </p:txBody>
      </p:sp>
    </p:spTree>
    <p:extLst>
      <p:ext uri="{BB962C8B-B14F-4D97-AF65-F5344CB8AC3E}">
        <p14:creationId xmlns:p14="http://schemas.microsoft.com/office/powerpoint/2010/main" val="236986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3154-227D-B1B8-F362-2327AB6707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D269A57-FB12-920C-B4C8-44B8897AAA4B}"/>
              </a:ext>
            </a:extLst>
          </p:cNvPr>
          <p:cNvSpPr>
            <a:spLocks noGrp="1"/>
          </p:cNvSpPr>
          <p:nvPr>
            <p:ph type="body" sz="quarter" idx="18"/>
          </p:nvPr>
        </p:nvSpPr>
        <p:spPr>
          <a:xfrm>
            <a:off x="3450490" y="1442425"/>
            <a:ext cx="7769960" cy="3849918"/>
          </a:xfrm>
        </p:spPr>
        <p:txBody>
          <a:bodyPr/>
          <a:lstStyle/>
          <a:p>
            <a:r>
              <a:rPr lang="en-IE" sz="2800" b="1" dirty="0">
                <a:solidFill>
                  <a:srgbClr val="EC7C69"/>
                </a:solidFill>
              </a:rPr>
              <a:t>LEADER Græn atvinnusköpunarsjóður: </a:t>
            </a:r>
          </a:p>
          <a:p>
            <a:r>
              <a:rPr lang="en-IE" sz="2400" dirty="0"/>
              <a:t>Írland býður bæði styrki og lán sem miða að því að græna ferðaþjónustuna. </a:t>
            </a:r>
          </a:p>
          <a:p>
            <a:r>
              <a:rPr lang="en-IE" sz="2400" dirty="0"/>
              <a:t>Til dæmis er sveitaferðaþjónusta sérstaklega fjármögnuð sem "grænnar hagkerfis" frumkvæði innan nýja </a:t>
            </a:r>
            <a:r>
              <a:rPr lang="en-IE" sz="2400" dirty="0">
                <a:solidFill>
                  <a:srgbClr val="E96751"/>
                </a:solidFill>
                <a:hlinkClick r:id="rId2">
                  <a:extLst>
                    <a:ext uri="{A12FA001-AC4F-418D-AE19-62706E023703}">
                      <ahyp:hlinkClr xmlns:ahyp="http://schemas.microsoft.com/office/drawing/2018/hyperlinkcolor" val="tx"/>
                    </a:ext>
                  </a:extLst>
                </a:hlinkClick>
              </a:rPr>
              <a:t>LEADER-áætlunar </a:t>
            </a:r>
            <a:r>
              <a:rPr lang="en-IE" sz="2400" dirty="0"/>
              <a:t>Írlands (2023–2027), </a:t>
            </a:r>
            <a:r>
              <a:rPr lang="en-IE" sz="2400" dirty="0">
                <a:solidFill>
                  <a:srgbClr val="E96751"/>
                </a:solidFill>
                <a:hlinkClick r:id="rId2">
                  <a:extLst>
                    <a:ext uri="{A12FA001-AC4F-418D-AE19-62706E023703}">
                      <ahyp:hlinkClr xmlns:ahyp="http://schemas.microsoft.com/office/drawing/2018/hyperlinkcolor" val="tx"/>
                    </a:ext>
                  </a:extLst>
                </a:hlinkClick>
              </a:rPr>
              <a:t>sem studd er af sameiginlegu landbúnaðarstefnu Evrópu (CAP)</a:t>
            </a:r>
            <a:r>
              <a:rPr lang="en-IE" sz="2400" dirty="0"/>
              <a:t>. </a:t>
            </a:r>
          </a:p>
          <a:p>
            <a:r>
              <a:rPr lang="en-IE" sz="2400" dirty="0">
                <a:solidFill>
                  <a:srgbClr val="E96751"/>
                </a:solidFill>
                <a:hlinkClick r:id="rId2">
                  <a:extLst>
                    <a:ext uri="{A12FA001-AC4F-418D-AE19-62706E023703}">
                      <ahyp:hlinkClr xmlns:ahyp="http://schemas.microsoft.com/office/drawing/2018/hyperlinkcolor" val="tx"/>
                    </a:ext>
                  </a:extLst>
                </a:hlinkClick>
              </a:rPr>
              <a:t>LEADER (2023–27): </a:t>
            </a:r>
            <a:r>
              <a:rPr lang="en-IE" sz="2400" dirty="0"/>
              <a:t>Sveitarfélög geta fengið styrki samkvæmt LEADER fyrir verkefni sem tengjast grænni hagkerfi og sveitamenntun.</a:t>
            </a:r>
          </a:p>
          <a:p>
            <a:pPr marL="342900" indent="-342900">
              <a:buFont typeface="Wingdings" panose="05000000000000000000" pitchFamily="2" charset="2"/>
              <a:buChar char="Ø"/>
            </a:pPr>
            <a:r>
              <a:rPr lang="en-IE" sz="2400" b="1" dirty="0">
                <a:solidFill>
                  <a:srgbClr val="E96751"/>
                </a:solidFill>
              </a:rPr>
              <a:t>Dæmi: </a:t>
            </a:r>
            <a:r>
              <a:rPr lang="en-IE" sz="2400" b="1" dirty="0"/>
              <a:t>Castle Darcy Glamping </a:t>
            </a:r>
            <a:r>
              <a:rPr lang="en-IE" sz="2400" dirty="0"/>
              <a:t>(vistskýli) í County Clare fékk</a:t>
            </a:r>
            <a:r>
              <a:rPr lang="en-IE" sz="2400" dirty="0">
                <a:solidFill>
                  <a:srgbClr val="E96751"/>
                </a:solidFill>
                <a:hlinkClick r:id="rId3">
                  <a:extLst>
                    <a:ext uri="{A12FA001-AC4F-418D-AE19-62706E023703}">
                      <ahyp:hlinkClr xmlns:ahyp="http://schemas.microsoft.com/office/drawing/2018/hyperlinkcolor" val="tx"/>
                    </a:ext>
                  </a:extLst>
                </a:hlinkClick>
              </a:rPr>
              <a:t> 200.000 evra LEADER-styrk</a:t>
            </a:r>
            <a:r>
              <a:rPr lang="en-IE" sz="2400" dirty="0"/>
              <a:t>. </a:t>
            </a:r>
          </a:p>
          <a:p>
            <a:pPr marL="342900" indent="-342900">
              <a:buFont typeface="Wingdings" panose="05000000000000000000" pitchFamily="2" charset="2"/>
              <a:buChar char="Ø"/>
            </a:pPr>
            <a:r>
              <a:rPr lang="en-IE" sz="2400" b="1" dirty="0">
                <a:solidFill>
                  <a:srgbClr val="E96751"/>
                </a:solidFill>
              </a:rPr>
              <a:t>Dæmi: </a:t>
            </a:r>
            <a:r>
              <a:rPr lang="en-IE" sz="2400" b="1" dirty="0"/>
              <a:t>Ardmore Open Farm í Waterford </a:t>
            </a:r>
            <a:r>
              <a:rPr lang="en-IE" sz="2400" dirty="0"/>
              <a:t>fékk</a:t>
            </a:r>
            <a:r>
              <a:rPr lang="en-IE" sz="2400" dirty="0">
                <a:solidFill>
                  <a:srgbClr val="E96751"/>
                </a:solidFill>
                <a:hlinkClick r:id="rId4">
                  <a:extLst>
                    <a:ext uri="{A12FA001-AC4F-418D-AE19-62706E023703}">
                      <ahyp:hlinkClr xmlns:ahyp="http://schemas.microsoft.com/office/drawing/2018/hyperlinkcolor" val="tx"/>
                    </a:ext>
                  </a:extLst>
                </a:hlinkClick>
              </a:rPr>
              <a:t> 143.247 evrur </a:t>
            </a:r>
            <a:r>
              <a:rPr lang="en-IE" sz="2400" dirty="0"/>
              <a:t>til að setja upp glamping-kúta.</a:t>
            </a:r>
          </a:p>
          <a:p>
            <a:endParaRPr lang="en-IE" dirty="0"/>
          </a:p>
        </p:txBody>
      </p:sp>
      <p:sp>
        <p:nvSpPr>
          <p:cNvPr id="5" name="Text Placeholder 4">
            <a:extLst>
              <a:ext uri="{FF2B5EF4-FFF2-40B4-BE49-F238E27FC236}">
                <a16:creationId xmlns:a16="http://schemas.microsoft.com/office/drawing/2014/main" id="{C3833B63-E8E6-4B07-1F6A-05D33EB4F1FB}"/>
              </a:ext>
            </a:extLst>
          </p:cNvPr>
          <p:cNvSpPr>
            <a:spLocks noGrp="1"/>
          </p:cNvSpPr>
          <p:nvPr>
            <p:ph type="body" sz="quarter" idx="16"/>
          </p:nvPr>
        </p:nvSpPr>
        <p:spPr>
          <a:xfrm>
            <a:off x="3209925" y="573376"/>
            <a:ext cx="10595237" cy="803654"/>
          </a:xfrm>
        </p:spPr>
        <p:txBody>
          <a:bodyPr/>
          <a:lstStyle/>
          <a:p>
            <a:r>
              <a:rPr lang="en-IE" sz="4000" dirty="0">
                <a:solidFill>
                  <a:srgbClr val="00B050"/>
                </a:solidFill>
              </a:rPr>
              <a:t>Græn styrkir og fjármögnun (Írland)</a:t>
            </a:r>
          </a:p>
        </p:txBody>
      </p:sp>
      <p:pic>
        <p:nvPicPr>
          <p:cNvPr id="3" name="Picture 2">
            <a:extLst>
              <a:ext uri="{FF2B5EF4-FFF2-40B4-BE49-F238E27FC236}">
                <a16:creationId xmlns:a16="http://schemas.microsoft.com/office/drawing/2014/main" id="{59F1A676-080B-7342-DD7C-5C4031292D82}"/>
              </a:ext>
            </a:extLst>
          </p:cNvPr>
          <p:cNvPicPr>
            <a:picLocks noChangeAspect="1"/>
          </p:cNvPicPr>
          <p:nvPr/>
        </p:nvPicPr>
        <p:blipFill>
          <a:blip r:embed="rId5"/>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B560673E-B7FC-9966-6FE5-89FE49B91483}"/>
              </a:ext>
            </a:extLst>
          </p:cNvPr>
          <p:cNvPicPr>
            <a:picLocks noChangeAspect="1"/>
          </p:cNvPicPr>
          <p:nvPr/>
        </p:nvPicPr>
        <p:blipFill>
          <a:blip r:embed="rId6"/>
          <a:stretch>
            <a:fillRect/>
          </a:stretch>
        </p:blipFill>
        <p:spPr>
          <a:xfrm>
            <a:off x="464323" y="403175"/>
            <a:ext cx="2390775" cy="1195388"/>
          </a:xfrm>
          <a:prstGeom prst="rect">
            <a:avLst/>
          </a:prstGeom>
        </p:spPr>
      </p:pic>
      <p:grpSp>
        <p:nvGrpSpPr>
          <p:cNvPr id="9" name="Group 8">
            <a:extLst>
              <a:ext uri="{FF2B5EF4-FFF2-40B4-BE49-F238E27FC236}">
                <a16:creationId xmlns:a16="http://schemas.microsoft.com/office/drawing/2014/main" id="{6FB3D132-6382-7D6C-1E31-0135F5A908C3}"/>
              </a:ext>
            </a:extLst>
          </p:cNvPr>
          <p:cNvGrpSpPr/>
          <p:nvPr/>
        </p:nvGrpSpPr>
        <p:grpSpPr>
          <a:xfrm>
            <a:off x="2700750" y="1234686"/>
            <a:ext cx="720674" cy="861774"/>
            <a:chOff x="1015048" y="996928"/>
            <a:chExt cx="1016952" cy="1216059"/>
          </a:xfrm>
        </p:grpSpPr>
        <p:sp>
          <p:nvSpPr>
            <p:cNvPr id="10" name="Oval 9">
              <a:extLst>
                <a:ext uri="{FF2B5EF4-FFF2-40B4-BE49-F238E27FC236}">
                  <a16:creationId xmlns:a16="http://schemas.microsoft.com/office/drawing/2014/main" id="{EF8C5AEB-F233-9094-81D8-78FED2C882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AEB79F9-73B1-4BB0-B56F-BD2BF3E56C5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5193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Landsértækar fjármögnunarmöguleikar</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Finndu fjármögnun sem hentar – fjármögnunar- og fjármálavalkostir. </a:t>
            </a:r>
            <a:r>
              <a:rPr lang="en-US" sz="2300" b="0" dirty="0"/>
              <a:t>Í 2. hluta einingarinnar er fjallað um sérsniðnar fjármögnunarmöguleika fyrir óhefðbundna gistingu í ferðaþjónustu um alla Írland, Slóveníu, Ísland, Ítalíu og Niðurlönd. Þessi hluti beinist að Írlandi. Lærðu hvernig á að bera kennsl á, bera saman og meta fjármögnunarleiðir sem henta best viðskiptalíkani þínu og markmiðum. Áherslan er á að samræma þær við helstu forgangsröðun, svo sem enduruppbyggingu, kolefnislágu vöxt og samfélagslegt gildi. Að lokum munt þú geta metið hæfi, vafrað um þjóðleg og ESB-kerfi og valið réttu fjármögnunarleiðirnar til að tryggja árangur sjálfbærrar ferðaþjónustu.</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342900" indent="-342900">
              <a:buFont typeface="Arial" panose="020B0604020202020204" pitchFamily="34" charset="0"/>
              <a:buChar char="•"/>
            </a:pPr>
            <a:r>
              <a:rPr lang="en-US" sz="2000" dirty="0">
                <a:solidFill>
                  <a:srgbClr val="494949"/>
                </a:solidFill>
              </a:rPr>
              <a:t>Kannaðu hvernig </a:t>
            </a:r>
            <a:r>
              <a:rPr lang="en-US" sz="2000" b="1" dirty="0">
                <a:solidFill>
                  <a:srgbClr val="494949"/>
                </a:solidFill>
              </a:rPr>
              <a:t>blanda af þjóðar-, ESB- og samfélagsfjármögnun </a:t>
            </a:r>
            <a:r>
              <a:rPr lang="en-US" sz="2000" dirty="0">
                <a:solidFill>
                  <a:srgbClr val="494949"/>
                </a:solidFill>
              </a:rPr>
              <a:t>á Írlandi, ásamt </a:t>
            </a:r>
            <a:r>
              <a:rPr lang="en-US" sz="2000" b="1" dirty="0">
                <a:solidFill>
                  <a:srgbClr val="494949"/>
                </a:solidFill>
              </a:rPr>
              <a:t>faglegum stuðningi</a:t>
            </a:r>
            <a:r>
              <a:rPr lang="en-US" sz="2000" dirty="0">
                <a:solidFill>
                  <a:srgbClr val="494949"/>
                </a:solidFill>
              </a:rPr>
              <a:t>, skapar raunveruleg tækifæri fyrir sjálfbærar, litlar gististaðsetningar í ferðaþjónustu. </a:t>
            </a:r>
          </a:p>
          <a:p>
            <a:pPr marL="342900" indent="-342900">
              <a:buFont typeface="Arial" panose="020B0604020202020204" pitchFamily="34" charset="0"/>
              <a:buChar char="•"/>
            </a:pPr>
            <a:r>
              <a:rPr lang="en-US" sz="2000" dirty="0" err="1">
                <a:solidFill>
                  <a:srgbClr val="494949"/>
                </a:solidFill>
              </a:rPr>
              <a:t>Þekktu </a:t>
            </a:r>
            <a:r>
              <a:rPr lang="en-US" sz="2000" b="1" dirty="0">
                <a:solidFill>
                  <a:srgbClr val="494949"/>
                </a:solidFill>
              </a:rPr>
              <a:t>hlutverk faglegs stuðnings </a:t>
            </a:r>
            <a:r>
              <a:rPr lang="en-US" sz="2000" dirty="0">
                <a:solidFill>
                  <a:srgbClr val="494949"/>
                </a:solidFill>
              </a:rPr>
              <a:t>við aðgengi að og stjórnun þessara fjármögnunartækifæra.</a:t>
            </a:r>
          </a:p>
          <a:p>
            <a:pPr marL="342900" indent="-342900">
              <a:buFont typeface="Arial" panose="020B0604020202020204" pitchFamily="34" charset="0"/>
              <a:buChar char="•"/>
            </a:pPr>
            <a:r>
              <a:rPr lang="en-US" sz="2000" dirty="0">
                <a:solidFill>
                  <a:srgbClr val="494949"/>
                </a:solidFill>
              </a:rPr>
              <a:t>Metið hvernig </a:t>
            </a:r>
            <a:r>
              <a:rPr lang="en-US" sz="2000" b="1" dirty="0">
                <a:solidFill>
                  <a:srgbClr val="494949"/>
                </a:solidFill>
              </a:rPr>
              <a:t>lítilsháttar ferðamannaverkefni </a:t>
            </a:r>
            <a:r>
              <a:rPr lang="en-US" sz="2000" dirty="0">
                <a:solidFill>
                  <a:srgbClr val="494949"/>
                </a:solidFill>
              </a:rPr>
              <a:t>– eins og kofa eða glamping-einingar – geta tekið vel á sig stækkandi vöxt með tiltækum styrkjum.</a:t>
            </a:r>
          </a:p>
          <a:p>
            <a:pPr marL="342900" indent="-342900">
              <a:buFont typeface="Arial" panose="020B0604020202020204" pitchFamily="34" charset="0"/>
              <a:buChar char="•"/>
            </a:pPr>
            <a:r>
              <a:rPr lang="en-US" sz="2000" dirty="0">
                <a:solidFill>
                  <a:srgbClr val="494949"/>
                </a:solidFill>
              </a:rPr>
              <a:t>Skilja </a:t>
            </a:r>
            <a:r>
              <a:rPr lang="en-US" sz="2000" b="1" dirty="0">
                <a:solidFill>
                  <a:srgbClr val="494949"/>
                </a:solidFill>
              </a:rPr>
              <a:t>sannaðar leiðir </a:t>
            </a:r>
            <a:r>
              <a:rPr lang="en-US" sz="2000" dirty="0">
                <a:solidFill>
                  <a:srgbClr val="494949"/>
                </a:solidFill>
              </a:rPr>
              <a:t>til að byggja upp sjálfbærar, litlar gististarfsemi á Írlandi</a:t>
            </a:r>
          </a:p>
          <a:p>
            <a:pPr marL="342900" indent="-342900">
              <a:buFont typeface="Arial" panose="020B0604020202020204" pitchFamily="34" charset="0"/>
              <a:buChar char="•"/>
            </a:pPr>
            <a:endParaRPr lang="en-GB" sz="22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Eining 7 (2. hluti)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6A8C-33FE-FEC2-CBCA-77F12A411F5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F19300A-C851-FBCA-C481-667B40A7F053}"/>
              </a:ext>
            </a:extLst>
          </p:cNvPr>
          <p:cNvSpPr>
            <a:spLocks noGrp="1"/>
          </p:cNvSpPr>
          <p:nvPr>
            <p:ph type="body" sz="quarter" idx="18"/>
          </p:nvPr>
        </p:nvSpPr>
        <p:spPr>
          <a:xfrm>
            <a:off x="3391726" y="1292646"/>
            <a:ext cx="7914449"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Failte Ireland </a:t>
            </a:r>
            <a:r>
              <a:rPr lang="en-IE" sz="2400" dirty="0"/>
              <a:t>sér einnig um stór verkefni: einkum </a:t>
            </a:r>
            <a:r>
              <a:rPr lang="en-IE" sz="2400" i="1" dirty="0"/>
              <a:t>endurheimtar- og staðmyndunarsjóð ferðaþjónustunnar </a:t>
            </a:r>
            <a:r>
              <a:rPr lang="en-IE" sz="2400" b="1" dirty="0"/>
              <a:t>(68 milljónir evra, 2023–26) </a:t>
            </a:r>
            <a:r>
              <a:rPr lang="en-IE" sz="2400" dirty="0"/>
              <a:t>fyrir sjálfbæra þróun í Midlands. </a:t>
            </a:r>
          </a:p>
          <a:p>
            <a:endParaRPr lang="en-IE" sz="1000" dirty="0"/>
          </a:p>
          <a:p>
            <a:r>
              <a:rPr lang="en-US" sz="2800" b="1" dirty="0" err="1">
                <a:solidFill>
                  <a:srgbClr val="EC7C69"/>
                </a:solidFill>
                <a:hlinkClick r:id="rId3">
                  <a:extLst>
                    <a:ext uri="{A12FA001-AC4F-418D-AE19-62706E023703}">
                      <ahyp:hlinkClr xmlns:ahyp="http://schemas.microsoft.com/office/drawing/2018/hyperlinkcolor" val="tx"/>
                    </a:ext>
                  </a:extLst>
                </a:hlinkClick>
              </a:rPr>
              <a:t>GreenPlus </a:t>
            </a:r>
            <a:r>
              <a:rPr lang="en-US" sz="2400" dirty="0"/>
              <a:t>(Enterprise Ireland) má nota til þjálfunar og utanaðkomandi ráðgjafar til að innleiða bestu umhverfisvenjur innan fyrirtækis. </a:t>
            </a:r>
          </a:p>
          <a:p>
            <a:r>
              <a:rPr lang="en-US" sz="2400" b="1" dirty="0">
                <a:solidFill>
                  <a:srgbClr val="E96751"/>
                </a:solidFill>
              </a:rPr>
              <a:t>Hæfnisvið: </a:t>
            </a:r>
            <a:r>
              <a:rPr lang="en-US" sz="2400" dirty="0"/>
              <a:t>Að ráða utanaðkomandi umhverfisþjónustuaðila, útbúa sjálfbærnistefnu, umhverfisvottun, þjálfa starfsfólk eða setja upp stafræna vöktun. </a:t>
            </a:r>
          </a:p>
          <a:p>
            <a:r>
              <a:rPr lang="en-US" sz="2400" dirty="0"/>
              <a:t>Hann getur þakið hluta af launum allt að 10 starfsmanna sem starfa í græna teyminu.</a:t>
            </a:r>
            <a:r>
              <a:rPr lang="en-US" sz="2400" b="1" dirty="0"/>
              <a:t> 50% af gjaldskrárhæfum verkefniskostnaði</a:t>
            </a:r>
            <a:r>
              <a:rPr lang="en-US" sz="2400" dirty="0"/>
              <a:t>,</a:t>
            </a:r>
            <a:r>
              <a:rPr lang="en-US" sz="2400" b="1" dirty="0"/>
              <a:t> </a:t>
            </a:r>
            <a:r>
              <a:rPr lang="en-US" sz="2400" dirty="0"/>
              <a:t>allt að hámarki</a:t>
            </a:r>
            <a:r>
              <a:rPr lang="en-US" sz="2400" b="1" dirty="0"/>
              <a:t> 50.000 evra </a:t>
            </a:r>
            <a:r>
              <a:rPr lang="en-IE" sz="2400" b="1" dirty="0"/>
              <a:t>(50% af 100.000 evra verkefni)</a:t>
            </a:r>
            <a:r>
              <a:rPr lang="en-IE" sz="2400" dirty="0"/>
              <a:t>.</a:t>
            </a:r>
          </a:p>
        </p:txBody>
      </p:sp>
      <p:sp>
        <p:nvSpPr>
          <p:cNvPr id="5" name="Text Placeholder 4">
            <a:extLst>
              <a:ext uri="{FF2B5EF4-FFF2-40B4-BE49-F238E27FC236}">
                <a16:creationId xmlns:a16="http://schemas.microsoft.com/office/drawing/2014/main" id="{A15ABCF4-AD06-4147-3E80-0DA873B14FD4}"/>
              </a:ext>
            </a:extLst>
          </p:cNvPr>
          <p:cNvSpPr>
            <a:spLocks noGrp="1"/>
          </p:cNvSpPr>
          <p:nvPr>
            <p:ph type="body" sz="quarter" idx="16"/>
          </p:nvPr>
        </p:nvSpPr>
        <p:spPr>
          <a:xfrm>
            <a:off x="3238500" y="597457"/>
            <a:ext cx="10595237" cy="803654"/>
          </a:xfrm>
        </p:spPr>
        <p:txBody>
          <a:bodyPr/>
          <a:lstStyle/>
          <a:p>
            <a:r>
              <a:rPr lang="en-IE" sz="4000" dirty="0">
                <a:solidFill>
                  <a:srgbClr val="00B050"/>
                </a:solidFill>
              </a:rPr>
              <a:t>Græn styrkir og fjármögnun (Írland)</a:t>
            </a:r>
          </a:p>
        </p:txBody>
      </p:sp>
      <p:pic>
        <p:nvPicPr>
          <p:cNvPr id="3" name="Picture 2">
            <a:extLst>
              <a:ext uri="{FF2B5EF4-FFF2-40B4-BE49-F238E27FC236}">
                <a16:creationId xmlns:a16="http://schemas.microsoft.com/office/drawing/2014/main" id="{F3E02852-0481-0B74-8A9E-C90A1429A323}"/>
              </a:ext>
            </a:extLst>
          </p:cNvPr>
          <p:cNvPicPr>
            <a:picLocks noChangeAspect="1"/>
          </p:cNvPicPr>
          <p:nvPr/>
        </p:nvPicPr>
        <p:blipFill>
          <a:blip r:embed="rId4"/>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428EDA02-9D1C-41FE-9D35-A9DBC930823F}"/>
              </a:ext>
            </a:extLst>
          </p:cNvPr>
          <p:cNvPicPr>
            <a:picLocks noChangeAspect="1"/>
          </p:cNvPicPr>
          <p:nvPr/>
        </p:nvPicPr>
        <p:blipFill>
          <a:blip r:embed="rId5"/>
          <a:stretch>
            <a:fillRect/>
          </a:stretch>
        </p:blipFill>
        <p:spPr>
          <a:xfrm>
            <a:off x="464323" y="403175"/>
            <a:ext cx="2241247" cy="1120624"/>
          </a:xfrm>
          <a:prstGeom prst="rect">
            <a:avLst/>
          </a:prstGeom>
        </p:spPr>
      </p:pic>
      <p:grpSp>
        <p:nvGrpSpPr>
          <p:cNvPr id="9" name="Group 8">
            <a:extLst>
              <a:ext uri="{FF2B5EF4-FFF2-40B4-BE49-F238E27FC236}">
                <a16:creationId xmlns:a16="http://schemas.microsoft.com/office/drawing/2014/main" id="{47AF4E9B-46AD-CE07-4503-2345AAC489CF}"/>
              </a:ext>
            </a:extLst>
          </p:cNvPr>
          <p:cNvGrpSpPr/>
          <p:nvPr/>
        </p:nvGrpSpPr>
        <p:grpSpPr>
          <a:xfrm>
            <a:off x="2517826" y="1114923"/>
            <a:ext cx="720674" cy="861774"/>
            <a:chOff x="1015048" y="996928"/>
            <a:chExt cx="1016952" cy="1216059"/>
          </a:xfrm>
        </p:grpSpPr>
        <p:sp>
          <p:nvSpPr>
            <p:cNvPr id="10" name="Oval 9">
              <a:extLst>
                <a:ext uri="{FF2B5EF4-FFF2-40B4-BE49-F238E27FC236}">
                  <a16:creationId xmlns:a16="http://schemas.microsoft.com/office/drawing/2014/main" id="{B58F826E-7B52-7134-ECF3-9147A2D4379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9971372-A5D6-7493-8A7A-E3739965474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2" name="Group 11">
            <a:extLst>
              <a:ext uri="{FF2B5EF4-FFF2-40B4-BE49-F238E27FC236}">
                <a16:creationId xmlns:a16="http://schemas.microsoft.com/office/drawing/2014/main" id="{3B2C82AA-5389-0119-D8E1-2DCE9BFFD1E8}"/>
              </a:ext>
            </a:extLst>
          </p:cNvPr>
          <p:cNvGrpSpPr/>
          <p:nvPr/>
        </p:nvGrpSpPr>
        <p:grpSpPr>
          <a:xfrm>
            <a:off x="2530511" y="2594079"/>
            <a:ext cx="719999" cy="861774"/>
            <a:chOff x="1016000" y="1037891"/>
            <a:chExt cx="1016000" cy="1216059"/>
          </a:xfrm>
        </p:grpSpPr>
        <p:sp>
          <p:nvSpPr>
            <p:cNvPr id="13" name="Oval 12">
              <a:extLst>
                <a:ext uri="{FF2B5EF4-FFF2-40B4-BE49-F238E27FC236}">
                  <a16:creationId xmlns:a16="http://schemas.microsoft.com/office/drawing/2014/main" id="{30EF1A49-2A58-00E8-A4B7-99BD3C4F85A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57FA5F5-8306-796F-A7F9-FBDF2B9C3E52}"/>
                </a:ext>
              </a:extLst>
            </p:cNvPr>
            <p:cNvSpPr txBox="1"/>
            <p:nvPr/>
          </p:nvSpPr>
          <p:spPr>
            <a:xfrm>
              <a:off x="1038702" y="1037891"/>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177152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FAD8-4B79-DBB0-E9C5-235F32E084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06C63-2DF8-521B-3417-55E04C67827C}"/>
              </a:ext>
            </a:extLst>
          </p:cNvPr>
          <p:cNvSpPr>
            <a:spLocks noGrp="1"/>
          </p:cNvSpPr>
          <p:nvPr>
            <p:ph type="body" sz="quarter" idx="18"/>
          </p:nvPr>
        </p:nvSpPr>
        <p:spPr>
          <a:xfrm>
            <a:off x="4208012" y="1283126"/>
            <a:ext cx="6736213" cy="3849918"/>
          </a:xfrm>
        </p:spPr>
        <p:txBody>
          <a:bodyPr/>
          <a:lstStyle/>
          <a:p>
            <a:r>
              <a:rPr lang="en-IE" sz="2800" b="1" dirty="0">
                <a:solidFill>
                  <a:srgbClr val="EC7C69"/>
                </a:solidFill>
                <a:hlinkClick r:id="rId2">
                  <a:extLst>
                    <a:ext uri="{A12FA001-AC4F-418D-AE19-62706E023703}">
                      <ahyp:hlinkClr xmlns:ahyp="http://schemas.microsoft.com/office/drawing/2018/hyperlinkcolor" val="tx"/>
                    </a:ext>
                  </a:extLst>
                </a:hlinkClick>
              </a:rPr>
              <a:t>SEAI og Energy Financing </a:t>
            </a:r>
            <a:r>
              <a:rPr lang="en-IE" sz="2400" dirty="0"/>
              <a:t>styðja gististaði með </a:t>
            </a:r>
            <a:r>
              <a:rPr lang="en-US" sz="2400" dirty="0"/>
              <a:t>styrkjum og lánum til orkuframkvæmda og orkusparnaðar (t.d. sólarsellur, einangrun, hitakerfi). </a:t>
            </a:r>
          </a:p>
          <a:p>
            <a:endParaRPr lang="en-US" sz="2400" dirty="0"/>
          </a:p>
          <a:p>
            <a:r>
              <a:rPr lang="en-US" sz="2400" dirty="0"/>
              <a:t>Venjulega nær </a:t>
            </a:r>
            <a:r>
              <a:rPr lang="en-IE" sz="2400" dirty="0"/>
              <a:t>það</a:t>
            </a:r>
            <a:r>
              <a:rPr lang="en-US" sz="2400" dirty="0"/>
              <a:t> til</a:t>
            </a:r>
            <a:r>
              <a:rPr lang="en-US" sz="2400" b="1" dirty="0"/>
              <a:t> 30–50% af heildarkostnaði uppfærslunnar</a:t>
            </a:r>
            <a:r>
              <a:rPr lang="en-US" sz="2400" dirty="0"/>
              <a:t>. </a:t>
            </a:r>
            <a:r>
              <a:rPr lang="en-IE" sz="2400" dirty="0"/>
              <a:t>Nýtðu þér hagkvæm "græn" lán í gegnum Strategic Banking Corporation of Ireland, </a:t>
            </a:r>
            <a:r>
              <a:rPr lang="en-IE" sz="2400" dirty="0">
                <a:solidFill>
                  <a:srgbClr val="E96751"/>
                </a:solidFill>
                <a:hlinkClick r:id="rId3">
                  <a:extLst>
                    <a:ext uri="{A12FA001-AC4F-418D-AE19-62706E023703}">
                      <ahyp:hlinkClr xmlns:ahyp="http://schemas.microsoft.com/office/drawing/2018/hyperlinkcolor" val="tx"/>
                    </a:ext>
                  </a:extLst>
                </a:hlinkClick>
              </a:rPr>
              <a:t>Growth &amp; Sustainability Loan Scheme</a:t>
            </a:r>
            <a:r>
              <a:rPr lang="en-IE" sz="2400" dirty="0">
                <a:solidFill>
                  <a:srgbClr val="E96751"/>
                </a:solidFill>
              </a:rPr>
              <a:t>. </a:t>
            </a:r>
            <a:r>
              <a:rPr lang="en-IE" sz="2400" dirty="0"/>
              <a:t>Þetta veitir langtímafjármögnun fyrir smáfyrirtæki sem fjárfesta í loftslagsáætlunum eða orkusparnaðarráðstöfunum. </a:t>
            </a:r>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904945BB-6ACF-12B5-0843-E051D891CE4F}"/>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Grænir styrkir og fjármögnun (Írland)</a:t>
            </a:r>
          </a:p>
        </p:txBody>
      </p:sp>
      <p:grpSp>
        <p:nvGrpSpPr>
          <p:cNvPr id="9" name="Group 8">
            <a:extLst>
              <a:ext uri="{FF2B5EF4-FFF2-40B4-BE49-F238E27FC236}">
                <a16:creationId xmlns:a16="http://schemas.microsoft.com/office/drawing/2014/main" id="{592C3CF8-CAC8-2F88-23D6-461A89A234CB}"/>
              </a:ext>
            </a:extLst>
          </p:cNvPr>
          <p:cNvGrpSpPr/>
          <p:nvPr/>
        </p:nvGrpSpPr>
        <p:grpSpPr>
          <a:xfrm>
            <a:off x="3372777" y="1152723"/>
            <a:ext cx="720674" cy="861774"/>
            <a:chOff x="1015048" y="996928"/>
            <a:chExt cx="1016952" cy="1216059"/>
          </a:xfrm>
        </p:grpSpPr>
        <p:sp>
          <p:nvSpPr>
            <p:cNvPr id="10" name="Oval 9">
              <a:extLst>
                <a:ext uri="{FF2B5EF4-FFF2-40B4-BE49-F238E27FC236}">
                  <a16:creationId xmlns:a16="http://schemas.microsoft.com/office/drawing/2014/main" id="{50174498-6C55-6FED-605B-8C5E4A92E72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B429875C-7CCD-B725-0D59-A8C205AE64F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196" name="Picture 4">
            <a:extLst>
              <a:ext uri="{FF2B5EF4-FFF2-40B4-BE49-F238E27FC236}">
                <a16:creationId xmlns:a16="http://schemas.microsoft.com/office/drawing/2014/main" id="{845BB79D-FCD5-87F1-4942-995E6333F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8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45944-DC51-39EC-0CE6-2B4B6BA6CA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1C7E75B-1863-3D51-AB17-2109B6C8B379}"/>
              </a:ext>
            </a:extLst>
          </p:cNvPr>
          <p:cNvSpPr>
            <a:spLocks noGrp="1"/>
          </p:cNvSpPr>
          <p:nvPr>
            <p:ph type="body" sz="quarter" idx="18"/>
          </p:nvPr>
        </p:nvSpPr>
        <p:spPr>
          <a:xfrm>
            <a:off x="3607937" y="1396583"/>
            <a:ext cx="6869563" cy="3849918"/>
          </a:xfrm>
        </p:spPr>
        <p:txBody>
          <a:bodyPr/>
          <a:lstStyle/>
          <a:p>
            <a:pPr marL="457200" indent="-457200">
              <a:spcAft>
                <a:spcPts val="1200"/>
              </a:spcAft>
              <a:buFont typeface="+mj-lt"/>
              <a:buAutoNum type="arabicPeriod"/>
            </a:pPr>
            <a:r>
              <a:rPr lang="en-IE" sz="2400" b="1" dirty="0">
                <a:solidFill>
                  <a:srgbClr val="E96751"/>
                </a:solidFill>
              </a:rPr>
              <a:t>SBCI orkunýtniloán: </a:t>
            </a:r>
            <a:r>
              <a:rPr lang="en-US" sz="2400" dirty="0"/>
              <a:t>Bjóða lágvaxin lán til orkubóta hjá smá- og meðalstórum fyrirtækjum. Ef þú hyggst setja upp sólarsellur, hitaeiningar með háa nýtingu o.s.frv., skoðaðu þessar lausnir – þú gætir fjármagnað það með blöndu af styrkjum og lánum á mjög </a:t>
            </a:r>
            <a:r>
              <a:rPr lang="en-US" sz="2400" dirty="0" err="1"/>
              <a:t>hagstæðum </a:t>
            </a:r>
            <a:r>
              <a:rPr lang="en-US" sz="2400" dirty="0"/>
              <a:t>kjörum.</a:t>
            </a:r>
          </a:p>
          <a:p>
            <a:pPr marL="457200" indent="-457200">
              <a:spcAft>
                <a:spcPts val="1200"/>
              </a:spcAft>
              <a:buFont typeface="+mj-lt"/>
              <a:buAutoNum type="arabicPeriod"/>
            </a:pPr>
            <a:r>
              <a:rPr lang="en-US" sz="2400" dirty="0"/>
              <a:t>SEAI-styrkjaráætlun</a:t>
            </a:r>
            <a:r>
              <a:rPr lang="en-US" sz="2400" b="1" dirty="0">
                <a:solidFill>
                  <a:srgbClr val="E96751"/>
                </a:solidFill>
              </a:rPr>
              <a:t> um samfélagsorku </a:t>
            </a:r>
            <a:r>
              <a:rPr lang="en-US" sz="2400" dirty="0"/>
              <a:t>gæti fjármagnað verkefni sem tengjast samfélagi. </a:t>
            </a:r>
            <a:r>
              <a:rPr lang="en-US" sz="2400" b="1" dirty="0">
                <a:solidFill>
                  <a:srgbClr val="E96751"/>
                </a:solidFill>
              </a:rPr>
              <a:t>Dæmi: </a:t>
            </a:r>
            <a:r>
              <a:rPr lang="en-US" sz="2400" dirty="0"/>
              <a:t>Glamping-svæði gerir samstarf við staðbundið </a:t>
            </a:r>
            <a:r>
              <a:rPr lang="en-US" sz="2400" dirty="0" err="1"/>
              <a:t>samfélagsmiðstöð </a:t>
            </a:r>
            <a:r>
              <a:rPr lang="en-US" sz="2400" dirty="0"/>
              <a:t>til að sækja um sameiginlega fjármagnaða sólarorkuuppsetningu</a:t>
            </a:r>
            <a:r>
              <a:rPr lang="en-US" dirty="0"/>
              <a:t>.</a:t>
            </a:r>
          </a:p>
          <a:p>
            <a:pPr marL="457200" indent="-457200">
              <a:spcAft>
                <a:spcPts val="1200"/>
              </a:spcAft>
              <a:buFont typeface="+mj-lt"/>
              <a:buAutoNum type="arabicPeriod"/>
            </a:pPr>
            <a:endParaRPr lang="en-US" dirty="0"/>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78E9965F-6889-80C8-A215-A1666EA3E25B}"/>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Grænir styrkir og fjármögnun (Írland)</a:t>
            </a:r>
          </a:p>
        </p:txBody>
      </p:sp>
      <p:pic>
        <p:nvPicPr>
          <p:cNvPr id="8196" name="Picture 4">
            <a:extLst>
              <a:ext uri="{FF2B5EF4-FFF2-40B4-BE49-F238E27FC236}">
                <a16:creationId xmlns:a16="http://schemas.microsoft.com/office/drawing/2014/main" id="{481E1475-FBF1-9BAD-4A88-E19059896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25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BD62-CAE0-3D56-18AD-D37212B9BA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9EACE20-7A85-AB92-2136-A8B64ED2B8E4}"/>
              </a:ext>
            </a:extLst>
          </p:cNvPr>
          <p:cNvSpPr>
            <a:spLocks noGrp="1"/>
          </p:cNvSpPr>
          <p:nvPr>
            <p:ph type="body" sz="quarter" idx="16"/>
          </p:nvPr>
        </p:nvSpPr>
        <p:spPr>
          <a:xfrm>
            <a:off x="3360072" y="430956"/>
            <a:ext cx="10595237" cy="803654"/>
          </a:xfrm>
        </p:spPr>
        <p:txBody>
          <a:bodyPr/>
          <a:lstStyle/>
          <a:p>
            <a:r>
              <a:rPr lang="en-IE" sz="4000" dirty="0">
                <a:solidFill>
                  <a:srgbClr val="00B050"/>
                </a:solidFill>
              </a:rPr>
              <a:t>Grænar styrkir og fjármögnun (Írland)</a:t>
            </a:r>
          </a:p>
        </p:txBody>
      </p:sp>
      <p:pic>
        <p:nvPicPr>
          <p:cNvPr id="3" name="Picture 2">
            <a:extLst>
              <a:ext uri="{FF2B5EF4-FFF2-40B4-BE49-F238E27FC236}">
                <a16:creationId xmlns:a16="http://schemas.microsoft.com/office/drawing/2014/main" id="{BFD8B79C-F057-9A5C-4731-096F6F49695B}"/>
              </a:ext>
            </a:extLst>
          </p:cNvPr>
          <p:cNvPicPr>
            <a:picLocks noChangeAspect="1"/>
          </p:cNvPicPr>
          <p:nvPr/>
        </p:nvPicPr>
        <p:blipFill>
          <a:blip r:embed="rId2"/>
          <a:srcRect l="4099" b="3791"/>
          <a:stretch>
            <a:fillRect/>
          </a:stretch>
        </p:blipFill>
        <p:spPr>
          <a:xfrm>
            <a:off x="473708" y="2251400"/>
            <a:ext cx="1795149" cy="3040943"/>
          </a:xfrm>
          <a:prstGeom prst="rect">
            <a:avLst/>
          </a:prstGeom>
        </p:spPr>
      </p:pic>
      <p:grpSp>
        <p:nvGrpSpPr>
          <p:cNvPr id="9" name="Group 8">
            <a:extLst>
              <a:ext uri="{FF2B5EF4-FFF2-40B4-BE49-F238E27FC236}">
                <a16:creationId xmlns:a16="http://schemas.microsoft.com/office/drawing/2014/main" id="{11216D5A-0108-81C0-A9DA-BB84110225BD}"/>
              </a:ext>
            </a:extLst>
          </p:cNvPr>
          <p:cNvGrpSpPr/>
          <p:nvPr/>
        </p:nvGrpSpPr>
        <p:grpSpPr>
          <a:xfrm>
            <a:off x="2715600" y="1125818"/>
            <a:ext cx="720674" cy="861774"/>
            <a:chOff x="1015048" y="996928"/>
            <a:chExt cx="1016952" cy="1216059"/>
          </a:xfrm>
        </p:grpSpPr>
        <p:sp>
          <p:nvSpPr>
            <p:cNvPr id="10" name="Oval 9">
              <a:extLst>
                <a:ext uri="{FF2B5EF4-FFF2-40B4-BE49-F238E27FC236}">
                  <a16:creationId xmlns:a16="http://schemas.microsoft.com/office/drawing/2014/main" id="{4A442A2B-6DCA-8AA6-30AB-029475503DC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5E03755A-4732-2317-E366-1FD00156671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
        <p:nvSpPr>
          <p:cNvPr id="8" name="Text Placeholder 5">
            <a:extLst>
              <a:ext uri="{FF2B5EF4-FFF2-40B4-BE49-F238E27FC236}">
                <a16:creationId xmlns:a16="http://schemas.microsoft.com/office/drawing/2014/main" id="{636BBC6E-BA93-9DE9-92C0-367FEE98DE83}"/>
              </a:ext>
            </a:extLst>
          </p:cNvPr>
          <p:cNvSpPr txBox="1">
            <a:spLocks/>
          </p:cNvSpPr>
          <p:nvPr/>
        </p:nvSpPr>
        <p:spPr>
          <a:xfrm>
            <a:off x="3543300" y="1234610"/>
            <a:ext cx="7400925" cy="3499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EC7C69"/>
                </a:solidFill>
                <a:hlinkClick r:id="rId3">
                  <a:extLst>
                    <a:ext uri="{A12FA001-AC4F-418D-AE19-62706E023703}">
                      <ahyp:hlinkClr xmlns:ahyp="http://schemas.microsoft.com/office/drawing/2018/hyperlinkcolor" val="tx"/>
                    </a:ext>
                  </a:extLst>
                </a:hlinkClick>
              </a:rPr>
              <a:t>LeanPlus</a:t>
            </a:r>
            <a:r>
              <a:rPr lang="en-US" dirty="0"/>
              <a:t> </a:t>
            </a:r>
          </a:p>
          <a:p>
            <a:pPr marL="0" indent="0">
              <a:buNone/>
            </a:pPr>
            <a:r>
              <a:rPr lang="en-US" sz="2200" dirty="0">
                <a:solidFill>
                  <a:srgbClr val="494949"/>
                </a:solidFill>
              </a:rPr>
              <a:t>(Enterprise Ireland) styður þig við að innleiða nýjar ferlaverksmiðjunýjungar sem auka rekstrarhagkvæmni þína til að skila hærri gæðum, hraðar og með minni úrgangi. 50% af hæfum verkefniskostnaði, allt að hámarki </a:t>
            </a:r>
            <a:r>
              <a:rPr lang="en-US" sz="2200" b="1" dirty="0">
                <a:solidFill>
                  <a:srgbClr val="494949"/>
                </a:solidFill>
              </a:rPr>
              <a:t>€100.000 (€50.000 styrkur). </a:t>
            </a:r>
          </a:p>
          <a:p>
            <a:pPr marL="0" indent="0">
              <a:buNone/>
            </a:pPr>
            <a:endParaRPr lang="en-US" sz="2200" b="1" dirty="0">
              <a:solidFill>
                <a:srgbClr val="494949"/>
              </a:solidFill>
            </a:endParaRPr>
          </a:p>
          <a:p>
            <a:pPr marL="0" indent="0">
              <a:buNone/>
            </a:pPr>
            <a:r>
              <a:rPr lang="en-IE" b="1" dirty="0">
                <a:solidFill>
                  <a:srgbClr val="EC7C69"/>
                </a:solidFill>
                <a:hlinkClick r:id="rId4">
                  <a:extLst>
                    <a:ext uri="{A12FA001-AC4F-418D-AE19-62706E023703}">
                      <ahyp:hlinkClr xmlns:ahyp="http://schemas.microsoft.com/office/drawing/2018/hyperlinkcolor" val="tx"/>
                    </a:ext>
                  </a:extLst>
                </a:hlinkClick>
              </a:rPr>
              <a:t>Fljótvirkur frádráttur fjárfestinga (ACA) </a:t>
            </a:r>
            <a:endParaRPr lang="en-IE" b="1" dirty="0">
              <a:solidFill>
                <a:srgbClr val="EC7C69"/>
              </a:solidFill>
            </a:endParaRPr>
          </a:p>
          <a:p>
            <a:pPr marL="0" indent="0">
              <a:buNone/>
            </a:pPr>
            <a:r>
              <a:rPr lang="en-US" sz="2200" dirty="0">
                <a:solidFill>
                  <a:srgbClr val="494949"/>
                </a:solidFill>
              </a:rPr>
              <a:t>100% skattafrádráttur á fyrsta ári fyrir orkusparandi búnað.</a:t>
            </a:r>
          </a:p>
          <a:p>
            <a:pPr marL="0" indent="0">
              <a:buNone/>
            </a:pPr>
            <a:r>
              <a:rPr lang="en-US" sz="2200" b="1" dirty="0">
                <a:solidFill>
                  <a:srgbClr val="494949"/>
                </a:solidFill>
              </a:rPr>
              <a:t>Hæf: </a:t>
            </a:r>
            <a:r>
              <a:rPr lang="en-US" sz="2200" dirty="0">
                <a:solidFill>
                  <a:srgbClr val="494949"/>
                </a:solidFill>
              </a:rPr>
              <a:t>Búnaður á samþykktum lista SEAI – innifelur sólarvarma, LED-lýsingu, skilvirka ketla, varmadælur.</a:t>
            </a:r>
          </a:p>
          <a:p>
            <a:pPr marL="0" indent="0">
              <a:buNone/>
            </a:pPr>
            <a:r>
              <a:rPr lang="en-US" sz="2200" dirty="0">
                <a:solidFill>
                  <a:srgbClr val="494949"/>
                </a:solidFill>
              </a:rPr>
              <a:t>Minnkar </a:t>
            </a:r>
            <a:r>
              <a:rPr lang="en-US" sz="2200" b="1" dirty="0">
                <a:solidFill>
                  <a:srgbClr val="494949"/>
                </a:solidFill>
              </a:rPr>
              <a:t>skattskylda hagnað </a:t>
            </a:r>
            <a:r>
              <a:rPr lang="en-US" sz="2200" dirty="0">
                <a:solidFill>
                  <a:srgbClr val="494949"/>
                </a:solidFill>
              </a:rPr>
              <a:t>þinn og bætir sjóðstreymi hjá smáfyrirtækjum í ferðaþjónustu.</a:t>
            </a:r>
          </a:p>
          <a:p>
            <a:pPr marL="342900" indent="-342900">
              <a:spcAft>
                <a:spcPts val="600"/>
              </a:spcAft>
              <a:buFont typeface="Wingdings" panose="05000000000000000000" pitchFamily="2" charset="2"/>
              <a:buChar char="v"/>
            </a:pPr>
            <a:endParaRPr lang="en-US" dirty="0"/>
          </a:p>
          <a:p>
            <a:pPr marL="342900" indent="-342900">
              <a:spcAft>
                <a:spcPts val="600"/>
              </a:spcAft>
              <a:buFont typeface="Wingdings" panose="05000000000000000000" pitchFamily="2" charset="2"/>
              <a:buChar char="v"/>
            </a:pPr>
            <a:endParaRPr lang="en-IE" dirty="0"/>
          </a:p>
        </p:txBody>
      </p:sp>
      <p:grpSp>
        <p:nvGrpSpPr>
          <p:cNvPr id="12" name="Group 11">
            <a:extLst>
              <a:ext uri="{FF2B5EF4-FFF2-40B4-BE49-F238E27FC236}">
                <a16:creationId xmlns:a16="http://schemas.microsoft.com/office/drawing/2014/main" id="{254DEC83-C293-064C-CDFD-668032D8FE49}"/>
              </a:ext>
            </a:extLst>
          </p:cNvPr>
          <p:cNvGrpSpPr/>
          <p:nvPr/>
        </p:nvGrpSpPr>
        <p:grpSpPr>
          <a:xfrm>
            <a:off x="2716275" y="3341751"/>
            <a:ext cx="720674" cy="861774"/>
            <a:chOff x="1015048" y="996928"/>
            <a:chExt cx="1016952" cy="1216059"/>
          </a:xfrm>
        </p:grpSpPr>
        <p:sp>
          <p:nvSpPr>
            <p:cNvPr id="13" name="Oval 12">
              <a:extLst>
                <a:ext uri="{FF2B5EF4-FFF2-40B4-BE49-F238E27FC236}">
                  <a16:creationId xmlns:a16="http://schemas.microsoft.com/office/drawing/2014/main" id="{5CBA9DD3-704C-9606-31B8-0D4C5E173F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BD7D6603-788F-D31E-2405-3FBAE68594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994570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A88E-429B-BCE2-42C3-E1A3B965F1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613152-CFE4-D6D6-E497-DEB74B9F44CE}"/>
              </a:ext>
            </a:extLst>
          </p:cNvPr>
          <p:cNvSpPr>
            <a:spLocks noGrp="1"/>
          </p:cNvSpPr>
          <p:nvPr>
            <p:ph type="body" sz="quarter" idx="18"/>
          </p:nvPr>
        </p:nvSpPr>
        <p:spPr>
          <a:xfrm>
            <a:off x="5017257" y="584142"/>
            <a:ext cx="6771331"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Teagasc</a:t>
            </a:r>
            <a:r>
              <a:rPr lang="en-US" b="1" dirty="0"/>
              <a:t>: </a:t>
            </a:r>
            <a:r>
              <a:rPr lang="en-US" dirty="0"/>
              <a:t>Ef þú ert bóndi sem er að auka fjölbreytni, býður Teagasc (ráðgjafarþjónusta í landbúnaði) upp á úrræði um landbúnaðarferðaþjónustu og heldur oft vefnámskeið eða námskeið. </a:t>
            </a:r>
          </a:p>
          <a:p>
            <a:pPr>
              <a:lnSpc>
                <a:spcPct val="100000"/>
              </a:lnSpc>
              <a:spcBef>
                <a:spcPts val="0"/>
              </a:spcBef>
            </a:pPr>
            <a:r>
              <a:rPr lang="en-US" b="1" dirty="0">
                <a:solidFill>
                  <a:srgbClr val="E96751"/>
                </a:solidFill>
                <a:hlinkClick r:id="rId3">
                  <a:extLst>
                    <a:ext uri="{A12FA001-AC4F-418D-AE19-62706E023703}">
                      <ahyp:hlinkClr xmlns:ahyp="http://schemas.microsoft.com/office/drawing/2018/hyperlinkcolor" val="tx"/>
                    </a:ext>
                  </a:extLst>
                </a:hlinkClick>
              </a:rPr>
              <a:t>Írskar samtök sjálfsafgreiðslu (ISCF) </a:t>
            </a:r>
            <a:r>
              <a:rPr lang="en-US" dirty="0"/>
              <a:t>eru annað aðila – þau bjóða upp á þjálfun og ráðgjöf fyrir þá sem eru að hefja rekstur sjálfsafgreiðslu eða glamping-starfsemi. Vefsíða þeirra (iscf.ie) getur verið gagnleg til tengslamyndunar og til að kynna bestu starfshætti. </a:t>
            </a:r>
          </a:p>
          <a:p>
            <a:pPr>
              <a:lnSpc>
                <a:spcPct val="100000"/>
              </a:lnSpc>
              <a:spcBef>
                <a:spcPts val="0"/>
              </a:spcBef>
            </a:pPr>
            <a:r>
              <a:rPr lang="en-US" b="1" dirty="0"/>
              <a:t>Meiri upplýsingar hér </a:t>
            </a:r>
            <a:r>
              <a:rPr lang="en-US" dirty="0">
                <a:solidFill>
                  <a:srgbClr val="00B0F0"/>
                </a:solidFill>
                <a:hlinkClick r:id="rId4">
                  <a:extLst>
                    <a:ext uri="{A12FA001-AC4F-418D-AE19-62706E023703}">
                      <ahyp:hlinkClr xmlns:ahyp="http://schemas.microsoft.com/office/drawing/2018/hyperlinkcolor" val="tx"/>
                    </a:ext>
                  </a:extLst>
                </a:hlinkClick>
              </a:rPr>
              <a:t>To Pod or Not To Pod, Farmers Journal</a:t>
            </a:r>
            <a:r>
              <a:rPr lang="en-US" dirty="0">
                <a:solidFill>
                  <a:srgbClr val="00B0F0"/>
                </a:solidFill>
              </a:rPr>
              <a:t>. </a:t>
            </a:r>
          </a:p>
          <a:p>
            <a:pPr>
              <a:lnSpc>
                <a:spcPct val="100000"/>
              </a:lnSpc>
              <a:spcBef>
                <a:spcPts val="0"/>
              </a:spcBef>
            </a:pPr>
            <a:endParaRPr lang="en-US" dirty="0"/>
          </a:p>
        </p:txBody>
      </p:sp>
      <p:sp>
        <p:nvSpPr>
          <p:cNvPr id="5" name="TextBox 4">
            <a:hlinkClick r:id="rId5"/>
            <a:extLst>
              <a:ext uri="{FF2B5EF4-FFF2-40B4-BE49-F238E27FC236}">
                <a16:creationId xmlns:a16="http://schemas.microsoft.com/office/drawing/2014/main" id="{361A1F49-978F-65DC-6B47-40A0CE205462}"/>
              </a:ext>
            </a:extLst>
          </p:cNvPr>
          <p:cNvSpPr txBox="1"/>
          <p:nvPr/>
        </p:nvSpPr>
        <p:spPr>
          <a:xfrm>
            <a:off x="793368" y="1156478"/>
            <a:ext cx="4697505" cy="584775"/>
          </a:xfrm>
          <a:prstGeom prst="rect">
            <a:avLst/>
          </a:prstGeom>
          <a:noFill/>
        </p:spPr>
        <p:txBody>
          <a:bodyPr wrap="square">
            <a:spAutoFit/>
          </a:bodyPr>
          <a:lstStyle/>
          <a:p>
            <a:pPr algn="ctr"/>
            <a:r>
              <a:rPr lang="en-US" sz="3200" b="1" dirty="0"/>
              <a:t>Teagasc og ISCF</a:t>
            </a:r>
            <a:endParaRPr lang="en-US" sz="3200" b="1" i="0" dirty="0">
              <a:solidFill>
                <a:srgbClr val="414141"/>
              </a:solidFill>
              <a:effectLst/>
              <a:latin typeface="swear-display"/>
            </a:endParaRPr>
          </a:p>
        </p:txBody>
      </p:sp>
      <p:cxnSp>
        <p:nvCxnSpPr>
          <p:cNvPr id="7" name="Straight Connector 6">
            <a:extLst>
              <a:ext uri="{FF2B5EF4-FFF2-40B4-BE49-F238E27FC236}">
                <a16:creationId xmlns:a16="http://schemas.microsoft.com/office/drawing/2014/main" id="{85657CDD-57B1-906A-C5FF-898DA4D340E1}"/>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889C9F11-8E15-AFC4-C53F-FDAA27578D40}"/>
              </a:ext>
            </a:extLst>
          </p:cNvPr>
          <p:cNvSpPr txBox="1">
            <a:spLocks/>
          </p:cNvSpPr>
          <p:nvPr/>
        </p:nvSpPr>
        <p:spPr>
          <a:xfrm>
            <a:off x="5017257" y="3879750"/>
            <a:ext cx="661651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Umsóknarvefir styrkja: </a:t>
            </a:r>
            <a:r>
              <a:rPr lang="en-US" sz="2200" dirty="0">
                <a:solidFill>
                  <a:srgbClr val="494949"/>
                </a:solidFill>
              </a:rPr>
              <a:t>Fyrir marga opinbera styrki (LEADER o.s.frv.) fer umsóknin sjálf oft fram hjá staðbundnum skrifstofum. En fylgstu einnig með </a:t>
            </a:r>
            <a:r>
              <a:rPr lang="en-US" sz="2200" b="1" dirty="0">
                <a:solidFill>
                  <a:srgbClr val="E96751"/>
                </a:solidFill>
                <a:hlinkClick r:id="rId6">
                  <a:extLst>
                    <a:ext uri="{A12FA001-AC4F-418D-AE19-62706E023703}">
                      <ahyp:hlinkClr xmlns:ahyp="http://schemas.microsoft.com/office/drawing/2018/hyperlinkcolor" val="tx"/>
                    </a:ext>
                  </a:extLst>
                </a:hlinkClick>
              </a:rPr>
              <a:t>EU-Funds Portal for Ireland </a:t>
            </a:r>
            <a:r>
              <a:rPr lang="en-US" sz="2200" dirty="0">
                <a:solidFill>
                  <a:srgbClr val="494949"/>
                </a:solidFill>
              </a:rPr>
              <a:t>eða vefsíðu sveitarfélagsins þíns fyrir fréttir um úthlutun. Til dæmis bjóða sum héraðsráð sveitarfélaga lítil fyrirtækja- eða samfélagstyrki sem þú gætir sótt um.</a:t>
            </a:r>
          </a:p>
        </p:txBody>
      </p:sp>
      <p:sp>
        <p:nvSpPr>
          <p:cNvPr id="13" name="Freeform 28">
            <a:extLst>
              <a:ext uri="{FF2B5EF4-FFF2-40B4-BE49-F238E27FC236}">
                <a16:creationId xmlns:a16="http://schemas.microsoft.com/office/drawing/2014/main" id="{BAB93972-8E6E-6241-C432-B2AF081E58A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23">
            <a:extLst>
              <a:ext uri="{FF2B5EF4-FFF2-40B4-BE49-F238E27FC236}">
                <a16:creationId xmlns:a16="http://schemas.microsoft.com/office/drawing/2014/main" id="{9F176907-93D9-8DBD-89B4-A9D612C5757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pic>
        <p:nvPicPr>
          <p:cNvPr id="13314" name="Picture 2" descr="Teagasc Food Research Centre - Ashtown &amp; Moorepark - Knowledge Transfer  Ireland">
            <a:extLst>
              <a:ext uri="{FF2B5EF4-FFF2-40B4-BE49-F238E27FC236}">
                <a16:creationId xmlns:a16="http://schemas.microsoft.com/office/drawing/2014/main" id="{4974ED9E-3C8A-76EC-4B3D-81429966F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213" y="1661497"/>
            <a:ext cx="2957512" cy="179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CB572A-9519-4576-5D87-0A43BDFDB058}"/>
              </a:ext>
            </a:extLst>
          </p:cNvPr>
          <p:cNvPicPr>
            <a:picLocks noChangeAspect="1"/>
          </p:cNvPicPr>
          <p:nvPr/>
        </p:nvPicPr>
        <p:blipFill>
          <a:blip r:embed="rId8"/>
          <a:stretch>
            <a:fillRect/>
          </a:stretch>
        </p:blipFill>
        <p:spPr>
          <a:xfrm>
            <a:off x="1431334" y="3882975"/>
            <a:ext cx="3226391" cy="2213422"/>
          </a:xfrm>
          <a:prstGeom prst="rect">
            <a:avLst/>
          </a:prstGeom>
        </p:spPr>
      </p:pic>
    </p:spTree>
    <p:extLst>
      <p:ext uri="{BB962C8B-B14F-4D97-AF65-F5344CB8AC3E}">
        <p14:creationId xmlns:p14="http://schemas.microsoft.com/office/powerpoint/2010/main" val="2710386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B033-57A0-855F-C0D5-98CA6D04A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B52C30-B48C-3392-E040-F8FD61BDB4EE}"/>
              </a:ext>
            </a:extLst>
          </p:cNvPr>
          <p:cNvSpPr>
            <a:spLocks noGrp="1"/>
          </p:cNvSpPr>
          <p:nvPr>
            <p:ph type="body" sz="quarter" idx="18"/>
          </p:nvPr>
        </p:nvSpPr>
        <p:spPr>
          <a:xfrm>
            <a:off x="5490874" y="1021882"/>
            <a:ext cx="5857884" cy="2213420"/>
          </a:xfrm>
        </p:spPr>
        <p:txBody>
          <a:bodyPr/>
          <a:lstStyle/>
          <a:p>
            <a:pPr>
              <a:lnSpc>
                <a:spcPct val="100000"/>
              </a:lnSpc>
              <a:spcBef>
                <a:spcPts val="0"/>
              </a:spcBef>
            </a:pPr>
            <a:r>
              <a:rPr lang="en-US" b="1" dirty="0">
                <a:solidFill>
                  <a:srgbClr val="E96751"/>
                </a:solidFill>
                <a:hlinkClick r:id="rId2">
                  <a:extLst>
                    <a:ext uri="{A12FA001-AC4F-418D-AE19-62706E023703}">
                      <ahyp:hlinkClr xmlns:ahyp="http://schemas.microsoft.com/office/drawing/2018/hyperlinkcolor" val="tx"/>
                    </a:ext>
                  </a:extLst>
                </a:hlinkClick>
              </a:rPr>
              <a:t>Enterprise Ireland (EI) </a:t>
            </a:r>
            <a:r>
              <a:rPr lang="en-US" dirty="0"/>
              <a:t>fjármagnar yfirleitt ekki staðbundna þjónustu eins og eina glamping-starfsemi</a:t>
            </a:r>
            <a:r>
              <a:rPr lang="en-US" i="1" dirty="0"/>
              <a:t>, nema </a:t>
            </a:r>
            <a:r>
              <a:rPr lang="en-US" dirty="0"/>
              <a:t>þú hafir mjög útflutningsmiðað eða nýstárlegt fyrirkomulag (áhugi EI beinist að stærri, stækkanlegum fyrirtækjum). Ef þú þróast hins vegar í, segjum, net vistvæns gististaða eða tæknipall fyrir ferðaþjónustu, gæti EI orðið viðeigandi. </a:t>
            </a:r>
          </a:p>
        </p:txBody>
      </p:sp>
      <p:cxnSp>
        <p:nvCxnSpPr>
          <p:cNvPr id="7" name="Straight Connector 6">
            <a:extLst>
              <a:ext uri="{FF2B5EF4-FFF2-40B4-BE49-F238E27FC236}">
                <a16:creationId xmlns:a16="http://schemas.microsoft.com/office/drawing/2014/main" id="{F8768E83-25D6-40AB-4C14-1242FD22BCC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D7CDC39-314F-D2F8-2FF5-595F2ED2ED76}"/>
              </a:ext>
            </a:extLst>
          </p:cNvPr>
          <p:cNvSpPr txBox="1">
            <a:spLocks/>
          </p:cNvSpPr>
          <p:nvPr/>
        </p:nvSpPr>
        <p:spPr>
          <a:xfrm>
            <a:off x="1290919" y="3882975"/>
            <a:ext cx="10497670"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dirty="0">
                <a:solidFill>
                  <a:srgbClr val="494949"/>
                </a:solidFill>
              </a:rPr>
              <a:t>Fyrir verkefni í eigu samfélagsins veita </a:t>
            </a:r>
            <a:r>
              <a:rPr lang="en-US" sz="2200" b="1" dirty="0">
                <a:solidFill>
                  <a:srgbClr val="E96751"/>
                </a:solidFill>
                <a:hlinkClick r:id="rId3">
                  <a:extLst>
                    <a:ext uri="{A12FA001-AC4F-418D-AE19-62706E023703}">
                      <ahyp:hlinkClr xmlns:ahyp="http://schemas.microsoft.com/office/drawing/2018/hyperlinkcolor" val="tx"/>
                    </a:ext>
                  </a:extLst>
                </a:hlinkClick>
              </a:rPr>
              <a:t>CLÁR </a:t>
            </a:r>
            <a:r>
              <a:rPr lang="en-US" sz="2200" dirty="0">
                <a:solidFill>
                  <a:srgbClr val="494949"/>
                </a:solidFill>
              </a:rPr>
              <a:t>og </a:t>
            </a:r>
            <a:r>
              <a:rPr lang="en-US" sz="2200" b="1" dirty="0">
                <a:solidFill>
                  <a:srgbClr val="E96751"/>
                </a:solidFill>
                <a:hlinkClick r:id="rId4">
                  <a:extLst>
                    <a:ext uri="{A12FA001-AC4F-418D-AE19-62706E023703}">
                      <ahyp:hlinkClr xmlns:ahyp="http://schemas.microsoft.com/office/drawing/2018/hyperlinkcolor" val="tx"/>
                    </a:ext>
                  </a:extLst>
                </a:hlinkClick>
              </a:rPr>
              <a:t>endurnýjunaráætlun bæja og þorpa </a:t>
            </a:r>
            <a:r>
              <a:rPr lang="en-US" sz="2200" dirty="0">
                <a:solidFill>
                  <a:srgbClr val="494949"/>
                </a:solidFill>
              </a:rPr>
              <a:t>stundum fjármagn til ferðamannainnviða á jaðarsettum svæðum (venjulega í gegnum sveitarfélög). Þó að þau séu ekki beinlínis ætluð einkafyrirtækjum gætu þau bætt staðbundna þjónustu sem gagnast staðnum þínum (gönguleiðir, skilti o.s.frv.). </a:t>
            </a:r>
            <a:r>
              <a:rPr lang="en-US" sz="2200" b="1" dirty="0">
                <a:solidFill>
                  <a:srgbClr val="E96751"/>
                </a:solidFill>
              </a:rPr>
              <a:t>Dæmi: </a:t>
            </a:r>
            <a:r>
              <a:rPr lang="en-US" sz="2200" b="1" dirty="0">
                <a:solidFill>
                  <a:srgbClr val="494949"/>
                </a:solidFill>
              </a:rPr>
              <a:t>Áætlun um endurnýjun bæja og þorpa (TVRS) </a:t>
            </a:r>
            <a:r>
              <a:rPr lang="en-US" sz="2200" dirty="0">
                <a:solidFill>
                  <a:srgbClr val="494949"/>
                </a:solidFill>
              </a:rPr>
              <a:t>veitir fjármagn til verkefna sem gera bæi og þorp okkar aðlaðandi og sjálfbærari. Frá því að áætlunin var sett af stað hefur yfir 177 milljónum evra verið úthlutað til nánast 1.800 verkefna.</a:t>
            </a:r>
          </a:p>
        </p:txBody>
      </p:sp>
      <p:sp>
        <p:nvSpPr>
          <p:cNvPr id="13" name="Freeform 28">
            <a:extLst>
              <a:ext uri="{FF2B5EF4-FFF2-40B4-BE49-F238E27FC236}">
                <a16:creationId xmlns:a16="http://schemas.microsoft.com/office/drawing/2014/main" id="{D736F8CC-DEF9-4B82-0EF6-1DF748CE697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98DAB2F-8AF6-DCB9-D981-909A57ECC0D0}"/>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pic>
        <p:nvPicPr>
          <p:cNvPr id="6" name="Picture 5">
            <a:extLst>
              <a:ext uri="{FF2B5EF4-FFF2-40B4-BE49-F238E27FC236}">
                <a16:creationId xmlns:a16="http://schemas.microsoft.com/office/drawing/2014/main" id="{34541188-4EEF-3A7D-8340-DE515461230E}"/>
              </a:ext>
            </a:extLst>
          </p:cNvPr>
          <p:cNvPicPr>
            <a:picLocks noChangeAspect="1"/>
          </p:cNvPicPr>
          <p:nvPr/>
        </p:nvPicPr>
        <p:blipFill>
          <a:blip r:embed="rId5"/>
          <a:stretch>
            <a:fillRect/>
          </a:stretch>
        </p:blipFill>
        <p:spPr>
          <a:xfrm>
            <a:off x="843243" y="1416592"/>
            <a:ext cx="3604565" cy="1380970"/>
          </a:xfrm>
          <a:prstGeom prst="rect">
            <a:avLst/>
          </a:prstGeom>
        </p:spPr>
      </p:pic>
    </p:spTree>
    <p:extLst>
      <p:ext uri="{BB962C8B-B14F-4D97-AF65-F5344CB8AC3E}">
        <p14:creationId xmlns:p14="http://schemas.microsoft.com/office/powerpoint/2010/main" val="302293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7 (hluti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Finndu fjármagn sem hentar</a:t>
            </a:r>
          </a:p>
          <a:p>
            <a:pPr algn="ctr">
              <a:lnSpc>
                <a:spcPts val="2520"/>
              </a:lnSpc>
            </a:pPr>
            <a:r>
              <a:rPr lang="en-IE" sz="2400" dirty="0">
                <a:solidFill>
                  <a:srgbClr val="414141"/>
                </a:solidFill>
              </a:rPr>
              <a:t>Írland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7 (hluti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Fjárfestingar, styrkumsóknir og kynning hugmyndarinnar</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Frábært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74BDD7-C1FB-1C69-DA4F-EA43818D9640}"/>
              </a:ext>
            </a:extLst>
          </p:cNvPr>
          <p:cNvSpPr>
            <a:spLocks noGrp="1"/>
          </p:cNvSpPr>
          <p:nvPr>
            <p:ph type="body" sz="quarter" idx="17"/>
          </p:nvPr>
        </p:nvSpPr>
        <p:spPr/>
        <p:txBody>
          <a:bodyPr/>
          <a:lstStyle/>
          <a:p>
            <a:r>
              <a:rPr lang="en-IE" dirty="0"/>
              <a:t>03</a:t>
            </a:r>
          </a:p>
        </p:txBody>
      </p:sp>
      <p:pic>
        <p:nvPicPr>
          <p:cNvPr id="17" name="Picture Placeholder 16" descr="A flag of ireland with green white and orange stripes&#10;&#10;AI-generated content may be incorrect.">
            <a:extLst>
              <a:ext uri="{FF2B5EF4-FFF2-40B4-BE49-F238E27FC236}">
                <a16:creationId xmlns:a16="http://schemas.microsoft.com/office/drawing/2014/main" id="{49F14A62-B0A4-C511-950B-5BCF3B10D910}"/>
              </a:ext>
            </a:extLst>
          </p:cNvPr>
          <p:cNvPicPr>
            <a:picLocks noGrp="1" noChangeAspect="1"/>
          </p:cNvPicPr>
          <p:nvPr>
            <p:ph type="pic" sz="quarter" idx="19"/>
          </p:nvPr>
        </p:nvPicPr>
        <p:blipFill>
          <a:blip r:embed="rId2"/>
          <a:srcRect l="13998" r="13998"/>
          <a:stretch>
            <a:fillRect/>
          </a:stretch>
        </p:blipFill>
        <p:spPr/>
      </p:pic>
      <p:sp>
        <p:nvSpPr>
          <p:cNvPr id="15" name="TextBox 14">
            <a:extLst>
              <a:ext uri="{FF2B5EF4-FFF2-40B4-BE49-F238E27FC236}">
                <a16:creationId xmlns:a16="http://schemas.microsoft.com/office/drawing/2014/main" id="{E1867B63-7EF1-D410-A2E8-4B6415DC5A0F}"/>
              </a:ext>
            </a:extLst>
          </p:cNvPr>
          <p:cNvSpPr txBox="1"/>
          <p:nvPr/>
        </p:nvSpPr>
        <p:spPr>
          <a:xfrm>
            <a:off x="352931" y="5180191"/>
            <a:ext cx="10981819" cy="1938992"/>
          </a:xfrm>
          <a:prstGeom prst="rect">
            <a:avLst/>
          </a:prstGeom>
          <a:noFill/>
        </p:spPr>
        <p:txBody>
          <a:bodyPr wrap="square" rtlCol="0">
            <a:spAutoFit/>
          </a:bodyPr>
          <a:lstStyle/>
          <a:p>
            <a:r>
              <a:rPr lang="en-US" sz="2400" dirty="0">
                <a:solidFill>
                  <a:srgbClr val="494949"/>
                </a:solidFill>
              </a:rPr>
              <a:t>Samsett fjármögnun Írlands frá ríki, ESB og samfélögum, ásamt faglegum stuðningi, skapar raunveruleg tækifæri fyrir sjálfbærar, litlar gististaði í ferðaþjónustu. Að byrja með einni kofa eða glamping-einingu og stækka skynsamlega er sannað leið til árangurs.</a:t>
            </a:r>
          </a:p>
          <a:p>
            <a:endParaRPr lang="en-IE" sz="2400" dirty="0">
              <a:solidFill>
                <a:srgbClr val="494949"/>
              </a:solidFill>
            </a:endParaRPr>
          </a:p>
        </p:txBody>
      </p:sp>
      <p:sp>
        <p:nvSpPr>
          <p:cNvPr id="14" name="Text Placeholder 8">
            <a:extLst>
              <a:ext uri="{FF2B5EF4-FFF2-40B4-BE49-F238E27FC236}">
                <a16:creationId xmlns:a16="http://schemas.microsoft.com/office/drawing/2014/main" id="{231E0537-E6FF-58A8-70CF-5ABEF69C4C73}"/>
              </a:ext>
            </a:extLst>
          </p:cNvPr>
          <p:cNvSpPr>
            <a:spLocks noGrp="1"/>
          </p:cNvSpPr>
          <p:nvPr>
            <p:ph type="body" sz="quarter" idx="16"/>
          </p:nvPr>
        </p:nvSpPr>
        <p:spPr>
          <a:xfrm>
            <a:off x="352931" y="2422559"/>
            <a:ext cx="5485894" cy="3066422"/>
          </a:xfrm>
        </p:spPr>
        <p:txBody>
          <a:bodyPr>
            <a:normAutofit/>
          </a:bodyPr>
          <a:lstStyle/>
          <a:p>
            <a:r>
              <a:rPr lang="en-IE" sz="4000" b="1" dirty="0"/>
              <a:t>Fjármögnunarmöguleikar á Írlandi</a:t>
            </a:r>
          </a:p>
          <a:p>
            <a:r>
              <a:rPr lang="en-IE" sz="2800" i="1" dirty="0"/>
              <a:t>Fyrir óhefðbundna gistingu í ferðaþjónustu</a:t>
            </a:r>
            <a:r>
              <a:rPr lang="en-IE" sz="2800" dirty="0"/>
              <a:t> </a:t>
            </a:r>
          </a:p>
        </p:txBody>
      </p:sp>
    </p:spTree>
    <p:extLst>
      <p:ext uri="{BB962C8B-B14F-4D97-AF65-F5344CB8AC3E}">
        <p14:creationId xmlns:p14="http://schemas.microsoft.com/office/powerpoint/2010/main" val="57568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1CFAED3-DCDB-A598-4A9A-DC3E4ACF0553}"/>
              </a:ext>
            </a:extLst>
          </p:cNvPr>
          <p:cNvSpPr>
            <a:spLocks noGrp="1"/>
          </p:cNvSpPr>
          <p:nvPr>
            <p:ph type="body" sz="quarter" idx="18"/>
          </p:nvPr>
        </p:nvSpPr>
        <p:spPr>
          <a:xfrm>
            <a:off x="888235" y="1840435"/>
            <a:ext cx="9074915" cy="3499183"/>
          </a:xfrm>
        </p:spPr>
        <p:txBody>
          <a:bodyPr/>
          <a:lstStyle/>
          <a:p>
            <a:pPr>
              <a:spcAft>
                <a:spcPts val="600"/>
              </a:spcAft>
            </a:pPr>
            <a:r>
              <a:rPr lang="en-US" sz="2400" dirty="0"/>
              <a:t>Fjármögnunaraðferð Írlands </a:t>
            </a:r>
            <a:r>
              <a:rPr lang="en-US" sz="2400" dirty="0" err="1"/>
              <a:t>forgangsraðar </a:t>
            </a:r>
            <a:r>
              <a:rPr lang="en-US" sz="2400" b="1" dirty="0"/>
              <a:t>þróun í dreifbýli, orkunýtni og upplifunartengdri ferðaþjónustu</a:t>
            </a:r>
            <a:r>
              <a:rPr lang="en-US" sz="2400" dirty="0"/>
              <a:t>.</a:t>
            </a:r>
          </a:p>
          <a:p>
            <a:pPr>
              <a:spcAft>
                <a:spcPts val="600"/>
              </a:spcAft>
            </a:pPr>
            <a:r>
              <a:rPr lang="en-US" sz="2400" dirty="0"/>
              <a:t> </a:t>
            </a:r>
          </a:p>
          <a:p>
            <a:pPr>
              <a:spcAft>
                <a:spcPts val="600"/>
              </a:spcAft>
            </a:pPr>
            <a:r>
              <a:rPr lang="en-US" sz="2400" dirty="0"/>
              <a:t>Með </a:t>
            </a:r>
            <a:r>
              <a:rPr lang="en-US" sz="2400" dirty="0" err="1"/>
              <a:t>áætlunum </a:t>
            </a:r>
            <a:r>
              <a:rPr lang="en-US" sz="2400" dirty="0"/>
              <a:t>eins og LEADER, Local Enterprise Offices, fjárfestingaráætlunum Fáilte Ireland og orkugjöfum SEAI stefnir ríkisstjórnin að því að örva staðbundna atvinnusköpun, styðja menningar- og arfleifð og færa ferðaþjónustugeirann nær loftslagsmarkmiðum.</a:t>
            </a:r>
          </a:p>
          <a:p>
            <a:pPr>
              <a:spcAft>
                <a:spcPts val="600"/>
              </a:spcAft>
            </a:pPr>
            <a:endParaRPr lang="en-US" sz="2400" dirty="0"/>
          </a:p>
          <a:p>
            <a:pPr>
              <a:spcAft>
                <a:spcPts val="600"/>
              </a:spcAft>
            </a:pPr>
            <a:r>
              <a:rPr lang="en-US" sz="2400" b="1" dirty="0"/>
              <a:t>Fyrir þá sem bjóða upp á óhefðbundna gistingu er lykilatriði að samræma starfsemi sína þessum markmiðum. </a:t>
            </a:r>
            <a:r>
              <a:rPr lang="en-US" sz="2400" dirty="0"/>
              <a:t>Verkefni ættu að sýna fram á hvernig þau muni </a:t>
            </a:r>
            <a:r>
              <a:rPr lang="en-US" sz="2400" b="1" dirty="0"/>
              <a:t>stuðla að lífskrafti í dreifbýli, </a:t>
            </a:r>
            <a:r>
              <a:rPr lang="en-US" sz="2400" dirty="0"/>
              <a:t>hvort sem það er með því að skapa störf, endurnýta minnisvarða byggingar eða efla upplifunariðnað á staðnum. </a:t>
            </a:r>
          </a:p>
          <a:p>
            <a:pPr>
              <a:spcAft>
                <a:spcPts val="600"/>
              </a:spcAft>
            </a:pPr>
            <a:endParaRPr lang="en-US" sz="2400" dirty="0"/>
          </a:p>
          <a:p>
            <a:pPr>
              <a:spcAft>
                <a:spcPts val="600"/>
              </a:spcAft>
            </a:pPr>
            <a:endParaRPr lang="en-IE" sz="2400" dirty="0"/>
          </a:p>
        </p:txBody>
      </p:sp>
      <p:sp>
        <p:nvSpPr>
          <p:cNvPr id="6" name="Text Placeholder 5">
            <a:extLst>
              <a:ext uri="{FF2B5EF4-FFF2-40B4-BE49-F238E27FC236}">
                <a16:creationId xmlns:a16="http://schemas.microsoft.com/office/drawing/2014/main" id="{37AB9A8A-2C86-0B0B-DD05-F98E0E4BC074}"/>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Fjárfestingarforgangsröðun Írlands</a:t>
            </a:r>
          </a:p>
          <a:p>
            <a:endParaRPr lang="en-IE" sz="3200" dirty="0"/>
          </a:p>
        </p:txBody>
      </p:sp>
      <p:sp>
        <p:nvSpPr>
          <p:cNvPr id="8" name="Text Placeholder 7">
            <a:extLst>
              <a:ext uri="{FF2B5EF4-FFF2-40B4-BE49-F238E27FC236}">
                <a16:creationId xmlns:a16="http://schemas.microsoft.com/office/drawing/2014/main" id="{A033FFEC-DDE4-6642-A999-102818C1F716}"/>
              </a:ext>
            </a:extLst>
          </p:cNvPr>
          <p:cNvSpPr>
            <a:spLocks noGrp="1"/>
          </p:cNvSpPr>
          <p:nvPr>
            <p:ph type="body" sz="quarter" idx="19"/>
          </p:nvPr>
        </p:nvSpPr>
        <p:spPr>
          <a:xfrm>
            <a:off x="802510" y="770435"/>
            <a:ext cx="10614687" cy="803654"/>
          </a:xfrm>
        </p:spPr>
        <p:txBody>
          <a:bodyPr/>
          <a:lstStyle/>
          <a:p>
            <a:r>
              <a:rPr lang="en-IE" dirty="0"/>
              <a:t>Þróun dreifbýlis, samfélagslegur ábati, </a:t>
            </a:r>
            <a:r>
              <a:rPr lang="en-US" dirty="0"/>
              <a:t>orkunýtni, fjölbreytni, græn sjálfbærni og dýrmæt upplifunarstýrð ferðaþjónusta. </a:t>
            </a:r>
            <a:endParaRPr lang="en-IE" dirty="0"/>
          </a:p>
        </p:txBody>
      </p:sp>
    </p:spTree>
    <p:extLst>
      <p:ext uri="{BB962C8B-B14F-4D97-AF65-F5344CB8AC3E}">
        <p14:creationId xmlns:p14="http://schemas.microsoft.com/office/powerpoint/2010/main" val="64182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32084-98F6-B5F6-DD86-E86CE2601E9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6CA4265-7ACC-8913-2906-BE95C4E53604}"/>
              </a:ext>
            </a:extLst>
          </p:cNvPr>
          <p:cNvSpPr>
            <a:spLocks noGrp="1"/>
          </p:cNvSpPr>
          <p:nvPr>
            <p:ph type="body" sz="quarter" idx="18"/>
          </p:nvPr>
        </p:nvSpPr>
        <p:spPr>
          <a:xfrm>
            <a:off x="888235" y="1840435"/>
            <a:ext cx="9074915" cy="3499183"/>
          </a:xfrm>
        </p:spPr>
        <p:txBody>
          <a:bodyPr/>
          <a:lstStyle/>
          <a:p>
            <a:pPr>
              <a:spcAft>
                <a:spcPts val="600"/>
              </a:spcAft>
            </a:pPr>
            <a:r>
              <a:rPr lang="en-US" sz="2400" dirty="0"/>
              <a:t>Staðir sem bjóða upp á </a:t>
            </a:r>
            <a:r>
              <a:rPr lang="en-US" sz="2400" b="1" dirty="0"/>
              <a:t>dýrmæta </a:t>
            </a:r>
            <a:r>
              <a:rPr lang="en-US" sz="2400" dirty="0"/>
              <a:t>menningarlega, náttúru- eða vellíðunarferðaþjónustu njóta sérstakrar styrkingar. </a:t>
            </a:r>
          </a:p>
          <a:p>
            <a:pPr>
              <a:spcAft>
                <a:spcPts val="600"/>
              </a:spcAft>
            </a:pPr>
            <a:endParaRPr lang="en-US" sz="2400" dirty="0"/>
          </a:p>
          <a:p>
            <a:pPr>
              <a:spcAft>
                <a:spcPts val="600"/>
              </a:spcAft>
            </a:pPr>
            <a:r>
              <a:rPr lang="en-US" sz="2400" dirty="0"/>
              <a:t>Ef tillaga þín inniheldur </a:t>
            </a:r>
            <a:r>
              <a:rPr lang="en-US" sz="2400" b="1" dirty="0"/>
              <a:t>græna sjálfbærni, </a:t>
            </a:r>
            <a:r>
              <a:rPr lang="en-US" sz="2400" dirty="0"/>
              <a:t>svo sem uppfærslur á endurnýjanlegri orku, einangrun bygginga eða verndun líffræðilegs fjölbreytileika, verður þú einnig gjaldgengur fyrir styrki frá SEAI. </a:t>
            </a:r>
          </a:p>
          <a:p>
            <a:pPr>
              <a:spcAft>
                <a:spcPts val="600"/>
              </a:spcAft>
            </a:pPr>
            <a:endParaRPr lang="en-US" sz="2400" dirty="0"/>
          </a:p>
          <a:p>
            <a:pPr>
              <a:spcAft>
                <a:spcPts val="600"/>
              </a:spcAft>
            </a:pPr>
            <a:r>
              <a:rPr lang="en-US" sz="2400" dirty="0"/>
              <a:t>Til að ná árangri á Írlandi ættu umsækjendur að útbúa </a:t>
            </a:r>
            <a:r>
              <a:rPr lang="en-US" sz="2400" b="1" dirty="0"/>
              <a:t>sterka viðskiptaáætlun</a:t>
            </a:r>
            <a:r>
              <a:rPr lang="en-US" sz="2400" dirty="0"/>
              <a:t>, tengjast sínum staðbundna aðgerðahópi snemma og sýna skýrt hvernig gistireining þeirra styður </a:t>
            </a:r>
            <a:r>
              <a:rPr lang="en-US" sz="2400" b="1" dirty="0"/>
              <a:t>hagsmuni samfélagsins og umhverfislega sjálfbærni</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DFF28AE1-DF2A-E62E-9FC5-7E939735B3BA}"/>
              </a:ext>
            </a:extLst>
          </p:cNvPr>
          <p:cNvSpPr>
            <a:spLocks noGrp="1"/>
          </p:cNvSpPr>
          <p:nvPr>
            <p:ph type="body" sz="quarter" idx="16"/>
          </p:nvPr>
        </p:nvSpPr>
        <p:spPr>
          <a:xfrm>
            <a:off x="788656" y="158725"/>
            <a:ext cx="10614687" cy="803654"/>
          </a:xfrm>
        </p:spPr>
        <p:txBody>
          <a:bodyPr/>
          <a:lstStyle/>
          <a:p>
            <a:r>
              <a:rPr lang="en-IE" sz="3200" dirty="0"/>
              <a:t>Inngangur: </a:t>
            </a:r>
            <a:r>
              <a:rPr lang="en-IE" sz="3200" b="0" dirty="0"/>
              <a:t>Forgangsröðun Írlands í fjármögnun</a:t>
            </a:r>
          </a:p>
          <a:p>
            <a:endParaRPr lang="en-IE" sz="3200" dirty="0"/>
          </a:p>
        </p:txBody>
      </p:sp>
      <p:sp>
        <p:nvSpPr>
          <p:cNvPr id="8" name="Text Placeholder 7">
            <a:extLst>
              <a:ext uri="{FF2B5EF4-FFF2-40B4-BE49-F238E27FC236}">
                <a16:creationId xmlns:a16="http://schemas.microsoft.com/office/drawing/2014/main" id="{27616F37-E4C3-2CB5-56AC-1AFFE4263D29}"/>
              </a:ext>
            </a:extLst>
          </p:cNvPr>
          <p:cNvSpPr>
            <a:spLocks noGrp="1"/>
          </p:cNvSpPr>
          <p:nvPr>
            <p:ph type="body" sz="quarter" idx="19"/>
          </p:nvPr>
        </p:nvSpPr>
        <p:spPr>
          <a:xfrm>
            <a:off x="802510" y="770435"/>
            <a:ext cx="10614687" cy="803654"/>
          </a:xfrm>
        </p:spPr>
        <p:txBody>
          <a:bodyPr/>
          <a:lstStyle/>
          <a:p>
            <a:r>
              <a:rPr lang="en-IE" dirty="0"/>
              <a:t>Þróun dreifbýlis, samfélagslegur ávinningur, </a:t>
            </a:r>
            <a:r>
              <a:rPr lang="en-US" dirty="0"/>
              <a:t>orkunýtni, fjölbreytni, græn sjálfbærni og dýrmæt upplifunarferðaþjónusta. </a:t>
            </a:r>
            <a:endParaRPr lang="en-IE" dirty="0"/>
          </a:p>
        </p:txBody>
      </p:sp>
    </p:spTree>
    <p:extLst>
      <p:ext uri="{BB962C8B-B14F-4D97-AF65-F5344CB8AC3E}">
        <p14:creationId xmlns:p14="http://schemas.microsoft.com/office/powerpoint/2010/main" val="316807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D128-6713-0357-056D-03ED282418D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55BBB1D-32E8-809E-DF90-37FA15BA8543}"/>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1648DD22-D026-649D-27AA-A747A385D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7F34466-246E-27ED-9D54-2157394009B1}"/>
              </a:ext>
            </a:extLst>
          </p:cNvPr>
          <p:cNvSpPr txBox="1">
            <a:spLocks/>
          </p:cNvSpPr>
          <p:nvPr/>
        </p:nvSpPr>
        <p:spPr>
          <a:xfrm>
            <a:off x="1960933" y="1535262"/>
            <a:ext cx="816656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sz="2200" b="1" dirty="0">
                <a:solidFill>
                  <a:srgbClr val="459597"/>
                </a:solidFill>
                <a:hlinkClick r:id="rId5">
                  <a:extLst>
                    <a:ext uri="{A12FA001-AC4F-418D-AE19-62706E023703}">
                      <ahyp:hlinkClr xmlns:ahyp="http://schemas.microsoft.com/office/drawing/2018/hyperlinkcolor" val="tx"/>
                    </a:ext>
                  </a:extLst>
                </a:hlinkClick>
              </a:rPr>
              <a:t>Styrkir frá Local Enterprise Office (LEO): </a:t>
            </a:r>
            <a:r>
              <a:rPr lang="en-US" sz="2200" dirty="0">
                <a:solidFill>
                  <a:srgbClr val="494949"/>
                </a:solidFill>
              </a:rPr>
              <a:t>LEO í þínu sýslu er fyrsta viðkomustaðurinn </a:t>
            </a:r>
            <a:r>
              <a:rPr lang="en-US" sz="2200" dirty="0"/>
              <a:t>til að styðja staðbundin smáfyrirtæki og sprotafyrirtæki. Þau veita fjármögnun og leiðsögn.</a:t>
            </a:r>
          </a:p>
          <a:p>
            <a:pPr marL="0" indent="0">
              <a:spcAft>
                <a:spcPts val="600"/>
              </a:spcAft>
            </a:pPr>
            <a:r>
              <a:rPr lang="en-US" sz="2200" dirty="0">
                <a:solidFill>
                  <a:srgbClr val="494949"/>
                </a:solidFill>
              </a:rPr>
              <a:t>Þeir bjóða upp á </a:t>
            </a:r>
            <a:r>
              <a:rPr lang="en-US" sz="2200" b="1" dirty="0">
                <a:solidFill>
                  <a:srgbClr val="E96751"/>
                </a:solidFill>
              </a:rPr>
              <a:t>styrki </a:t>
            </a:r>
            <a:r>
              <a:rPr lang="en-US" sz="2200" dirty="0"/>
              <a:t>til</a:t>
            </a:r>
            <a:r>
              <a:rPr lang="en-US" sz="2200" b="1" dirty="0">
                <a:solidFill>
                  <a:srgbClr val="E96751"/>
                </a:solidFill>
              </a:rPr>
              <a:t> hagkvæmnisrannsókna </a:t>
            </a:r>
            <a:r>
              <a:rPr lang="en-US" sz="2200" dirty="0"/>
              <a:t>til aðstoðar ferðaþjónustuaðilum á sviði óhefðbundinnar ferðaþjónustu á frumstigi (t.d. glamping-svæði, bústaðarvistun) við hugmyndavottun, hagkvæmnisrannsóknir og stofnfé. Þessi styrkur getur náð til allt að</a:t>
            </a:r>
            <a:r>
              <a:rPr lang="en-US" sz="2200" b="1" dirty="0">
                <a:solidFill>
                  <a:srgbClr val="494949"/>
                </a:solidFill>
              </a:rPr>
              <a:t> 50% af kostnaði (hámark €15.000) </a:t>
            </a:r>
            <a:r>
              <a:rPr lang="en-US" sz="2200" dirty="0">
                <a:solidFill>
                  <a:srgbClr val="494949"/>
                </a:solidFill>
              </a:rPr>
              <a:t>vegna markaðsrannsókna, frumgerða og annarra tengdra útgjalda. </a:t>
            </a:r>
            <a:r>
              <a:rPr lang="en-US" sz="2200" b="1" dirty="0">
                <a:solidFill>
                  <a:srgbClr val="E96751"/>
                </a:solidFill>
              </a:rPr>
              <a:t>Frumkvöðlastyrkir </a:t>
            </a:r>
            <a:r>
              <a:rPr lang="en-US" sz="2200" dirty="0">
                <a:solidFill>
                  <a:srgbClr val="494949"/>
                </a:solidFill>
              </a:rPr>
              <a:t>fyrir sprotafyrirtæki, oft allt að 30.000 evrum til fjármagns- eða launakostnaðar, yfirleitt með kröfu um jafnframlag. </a:t>
            </a:r>
          </a:p>
        </p:txBody>
      </p:sp>
      <p:cxnSp>
        <p:nvCxnSpPr>
          <p:cNvPr id="15" name="Connector: Elbow 14">
            <a:extLst>
              <a:ext uri="{FF2B5EF4-FFF2-40B4-BE49-F238E27FC236}">
                <a16:creationId xmlns:a16="http://schemas.microsoft.com/office/drawing/2014/main" id="{C554076F-72AC-E993-CED1-095D060070A0}"/>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82F6BB89-AA53-8A63-6E69-8E9A3A77A86A}"/>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19" name="Text Placeholder 5">
            <a:extLst>
              <a:ext uri="{FF2B5EF4-FFF2-40B4-BE49-F238E27FC236}">
                <a16:creationId xmlns:a16="http://schemas.microsoft.com/office/drawing/2014/main" id="{E6D9041F-4D84-793C-5540-77460F754AAA}"/>
              </a:ext>
            </a:extLst>
          </p:cNvPr>
          <p:cNvSpPr txBox="1">
            <a:spLocks/>
          </p:cNvSpPr>
          <p:nvPr/>
        </p:nvSpPr>
        <p:spPr>
          <a:xfrm>
            <a:off x="1960933" y="510756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rgbClr val="F2A158"/>
                </a:solidFill>
              </a:rPr>
              <a:t>Ábending:</a:t>
            </a:r>
          </a:p>
          <a:p>
            <a:pPr marL="104775" indent="0"/>
            <a:r>
              <a:rPr lang="en-US" sz="2200" dirty="0">
                <a:solidFill>
                  <a:srgbClr val="494949"/>
                </a:solidFill>
              </a:rPr>
              <a:t>Ræddu alltaf við ráðgjafa þinn hjá LEO – jafnvel þó þú fáir ekki styrk, getur LEO veitt þjálfun (t.d. námskeiðin Byrjaðu eigið fyrirtæki) og leiðsögn.</a:t>
            </a:r>
          </a:p>
        </p:txBody>
      </p:sp>
      <p:sp>
        <p:nvSpPr>
          <p:cNvPr id="33" name="Freeform 28">
            <a:extLst>
              <a:ext uri="{FF2B5EF4-FFF2-40B4-BE49-F238E27FC236}">
                <a16:creationId xmlns:a16="http://schemas.microsoft.com/office/drawing/2014/main" id="{D33685FD-9058-9337-429A-A69045CC95F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B30423B0-9B31-4E33-E4AE-3BC0EC948F98}"/>
              </a:ext>
            </a:extLst>
          </p:cNvPr>
          <p:cNvSpPr txBox="1">
            <a:spLocks/>
          </p:cNvSpPr>
          <p:nvPr/>
        </p:nvSpPr>
        <p:spPr>
          <a:xfrm>
            <a:off x="150801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Stuðningsstyrkir frá Local Enterprise Office (LEO)</a:t>
            </a:r>
          </a:p>
        </p:txBody>
      </p:sp>
      <p:pic>
        <p:nvPicPr>
          <p:cNvPr id="32" name="Graphic 31" descr="Target with solid fill">
            <a:extLst>
              <a:ext uri="{FF2B5EF4-FFF2-40B4-BE49-F238E27FC236}">
                <a16:creationId xmlns:a16="http://schemas.microsoft.com/office/drawing/2014/main" id="{7D57882F-D7B6-F253-401D-1101A75C5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139" y="1444807"/>
            <a:ext cx="633914" cy="633914"/>
          </a:xfrm>
          <a:prstGeom prst="rect">
            <a:avLst/>
          </a:prstGeom>
        </p:spPr>
      </p:pic>
      <p:pic>
        <p:nvPicPr>
          <p:cNvPr id="43" name="Graphic 42" descr="Excellent with solid fill">
            <a:extLst>
              <a:ext uri="{FF2B5EF4-FFF2-40B4-BE49-F238E27FC236}">
                <a16:creationId xmlns:a16="http://schemas.microsoft.com/office/drawing/2014/main" id="{4CB0F0DE-A977-5D2D-D31C-B29D409D09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4968" y="4934365"/>
            <a:ext cx="749373" cy="749373"/>
          </a:xfrm>
          <a:prstGeom prst="rect">
            <a:avLst/>
          </a:prstGeom>
        </p:spPr>
      </p:pic>
      <p:pic>
        <p:nvPicPr>
          <p:cNvPr id="5125" name="Picture 5" descr="Local Enterprise Offices">
            <a:extLst>
              <a:ext uri="{FF2B5EF4-FFF2-40B4-BE49-F238E27FC236}">
                <a16:creationId xmlns:a16="http://schemas.microsoft.com/office/drawing/2014/main" id="{B40855F1-7B76-792B-DB70-2F9F58B289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174"/>
          <a:stretch>
            <a:fillRect/>
          </a:stretch>
        </p:blipFill>
        <p:spPr bwMode="auto">
          <a:xfrm>
            <a:off x="10072891" y="520687"/>
            <a:ext cx="1589154" cy="14115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2A2B0-6302-54F8-C487-598F2AC64EBC}"/>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2450890F-D3AE-86D5-40BA-2CCBC52610F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E7ED82F3-1F0D-22C3-89DA-41B3662A06C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cxnSp>
        <p:nvCxnSpPr>
          <p:cNvPr id="22" name="Straight Connector 21">
            <a:extLst>
              <a:ext uri="{FF2B5EF4-FFF2-40B4-BE49-F238E27FC236}">
                <a16:creationId xmlns:a16="http://schemas.microsoft.com/office/drawing/2014/main" id="{32874603-143A-C56B-4401-F35190DB9FD3}"/>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5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651C-0C7B-8390-AFFC-02807E244E78}"/>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4C783D5-B665-02D3-2B9E-35F101AF4D8D}"/>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1358DBC-DB2E-BF68-87A8-0A5E386C0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99B73DD-64BB-8B97-FD5C-B3680E8CE66A}"/>
              </a:ext>
            </a:extLst>
          </p:cNvPr>
          <p:cNvSpPr txBox="1">
            <a:spLocks/>
          </p:cNvSpPr>
          <p:nvPr/>
        </p:nvSpPr>
        <p:spPr>
          <a:xfrm>
            <a:off x="2175629" y="1525346"/>
            <a:ext cx="8313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Dæmi: </a:t>
            </a:r>
            <a:r>
              <a:rPr lang="en-US" sz="2200" dirty="0">
                <a:solidFill>
                  <a:srgbClr val="E96751"/>
                </a:solidFill>
                <a:hlinkClick r:id="rId5">
                  <a:extLst>
                    <a:ext uri="{A12FA001-AC4F-418D-AE19-62706E023703}">
                      <ahyp:hlinkClr xmlns:ahyp="http://schemas.microsoft.com/office/drawing/2018/hyperlinkcolor" val="tx"/>
                    </a:ext>
                  </a:extLst>
                </a:hlinkClick>
              </a:rPr>
              <a:t>Ivy Hill Glamping í Co. Clare </a:t>
            </a:r>
            <a:r>
              <a:rPr lang="en-US" sz="2200" dirty="0">
                <a:solidFill>
                  <a:srgbClr val="494949"/>
                </a:solidFill>
              </a:rPr>
              <a:t>hófst með einum podi og stækkaði með </a:t>
            </a:r>
            <a:r>
              <a:rPr lang="en-US" sz="2200" b="1" dirty="0">
                <a:solidFill>
                  <a:srgbClr val="494949"/>
                </a:solidFill>
              </a:rPr>
              <a:t>stuðningi LEO. </a:t>
            </a:r>
            <a:r>
              <a:rPr lang="en-US" sz="2200" dirty="0">
                <a:solidFill>
                  <a:srgbClr val="494949"/>
                </a:solidFill>
              </a:rPr>
              <a:t>Alan Vaughan, þurrfjárbóndi, </a:t>
            </a:r>
            <a:r>
              <a:rPr lang="en-US" sz="2200" b="1" dirty="0">
                <a:solidFill>
                  <a:srgbClr val="494949"/>
                </a:solidFill>
              </a:rPr>
              <a:t>fjölbreytti búi sínu </a:t>
            </a:r>
            <a:r>
              <a:rPr lang="en-US" sz="2200" dirty="0">
                <a:solidFill>
                  <a:srgbClr val="494949"/>
                </a:solidFill>
              </a:rPr>
              <a:t>með góðum árangri með því að bjóða upp á glamping-gistingu. </a:t>
            </a:r>
          </a:p>
          <a:p>
            <a:pPr marL="0" indent="0">
              <a:spcAft>
                <a:spcPts val="600"/>
              </a:spcAft>
            </a:pPr>
            <a:r>
              <a:rPr lang="en-US" sz="2200" dirty="0">
                <a:solidFill>
                  <a:srgbClr val="494949"/>
                </a:solidFill>
              </a:rPr>
              <a:t>Hann stofnaði </a:t>
            </a:r>
            <a:r>
              <a:rPr lang="en-US" sz="2200" b="1" dirty="0">
                <a:solidFill>
                  <a:srgbClr val="494949"/>
                </a:solidFill>
              </a:rPr>
              <a:t>Ivy Hill Glamping</a:t>
            </a:r>
            <a:r>
              <a:rPr lang="en-US" sz="2200" dirty="0">
                <a:solidFill>
                  <a:srgbClr val="494949"/>
                </a:solidFill>
              </a:rPr>
              <a:t>, sem hefur laðað að sér bæði innlenda og erlenda gesti, þar sem að minnsta kosti helmingur bókananna kemur frá erlendum gestum. </a:t>
            </a:r>
          </a:p>
          <a:p>
            <a:pPr marL="0" indent="0">
              <a:spcAft>
                <a:spcPts val="600"/>
              </a:spcAft>
            </a:pPr>
            <a:r>
              <a:rPr lang="en-US" sz="2200" dirty="0">
                <a:solidFill>
                  <a:srgbClr val="494949"/>
                </a:solidFill>
              </a:rPr>
              <a:t>Þetta framtak hefur skapað </a:t>
            </a:r>
            <a:r>
              <a:rPr lang="en-US" sz="2200" b="1" dirty="0">
                <a:solidFill>
                  <a:srgbClr val="494949"/>
                </a:solidFill>
              </a:rPr>
              <a:t>aukatekjulind </a:t>
            </a:r>
            <a:r>
              <a:rPr lang="en-US" sz="2200" dirty="0">
                <a:solidFill>
                  <a:srgbClr val="494949"/>
                </a:solidFill>
              </a:rPr>
              <a:t>og aukið verðmæti búgarðsins, sem sýnir mögulega kosti landbúnaðarferðaþjónustu fyrir bændur á hentugum stöðum.</a:t>
            </a:r>
          </a:p>
        </p:txBody>
      </p:sp>
      <p:cxnSp>
        <p:nvCxnSpPr>
          <p:cNvPr id="15" name="Connector: Elbow 14">
            <a:extLst>
              <a:ext uri="{FF2B5EF4-FFF2-40B4-BE49-F238E27FC236}">
                <a16:creationId xmlns:a16="http://schemas.microsoft.com/office/drawing/2014/main" id="{D0A906AF-6654-D891-19D8-3577D789CC92}"/>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FB2263D7-36C8-F6FE-5350-3B21AFC5D1A5}"/>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1C928E9-DC7D-D416-46BB-8D5678C88CE5}"/>
              </a:ext>
            </a:extLst>
          </p:cNvPr>
          <p:cNvSpPr txBox="1">
            <a:spLocks/>
          </p:cNvSpPr>
          <p:nvPr/>
        </p:nvSpPr>
        <p:spPr>
          <a:xfrm>
            <a:off x="2247198" y="5075002"/>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200" b="1" dirty="0">
                <a:solidFill>
                  <a:srgbClr val="F2A158"/>
                </a:solidFill>
              </a:rPr>
              <a:t>Athugið: </a:t>
            </a:r>
            <a:r>
              <a:rPr lang="en-US" sz="2200" dirty="0">
                <a:solidFill>
                  <a:srgbClr val="494949"/>
                </a:solidFill>
              </a:rPr>
              <a:t>LEO-styrkir </a:t>
            </a:r>
            <a:r>
              <a:rPr lang="en-US" sz="2200" dirty="0" err="1">
                <a:solidFill>
                  <a:srgbClr val="494949"/>
                </a:solidFill>
              </a:rPr>
              <a:t>forgangsraða </a:t>
            </a:r>
            <a:r>
              <a:rPr lang="en-US" sz="2200" dirty="0">
                <a:solidFill>
                  <a:srgbClr val="494949"/>
                </a:solidFill>
              </a:rPr>
              <a:t>framleiðslu- eða útflutningsmiðuðum fyrirtækjum, en nýstárleg ferðaverkefni geta einnig átt rétt á, sérstaklega ef þau sýna fram á starfssköpun og möguleika á að laða að erlenda gesti (sem gerir það að "útflutningi" í skilningi). </a:t>
            </a:r>
          </a:p>
        </p:txBody>
      </p:sp>
      <p:sp>
        <p:nvSpPr>
          <p:cNvPr id="33" name="Freeform 28">
            <a:extLst>
              <a:ext uri="{FF2B5EF4-FFF2-40B4-BE49-F238E27FC236}">
                <a16:creationId xmlns:a16="http://schemas.microsoft.com/office/drawing/2014/main" id="{67E1CDEB-B3D6-CEA1-01B2-58EEC6C862A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D8814C4-0C5D-CB7B-4431-4412F8561402}"/>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Tilfellisrannsókn </a:t>
            </a:r>
            <a:r>
              <a:rPr lang="en-US" sz="3000" b="1" dirty="0"/>
              <a:t>Ivy Hill Glamping</a:t>
            </a:r>
          </a:p>
        </p:txBody>
      </p:sp>
      <p:pic>
        <p:nvPicPr>
          <p:cNvPr id="43" name="Graphic 42" descr="Excellent with solid fill">
            <a:extLst>
              <a:ext uri="{FF2B5EF4-FFF2-40B4-BE49-F238E27FC236}">
                <a16:creationId xmlns:a16="http://schemas.microsoft.com/office/drawing/2014/main" id="{76FE7434-A5D0-EE96-1E92-0C9CE84DD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6246" y="4934365"/>
            <a:ext cx="749373" cy="749373"/>
          </a:xfrm>
          <a:prstGeom prst="rect">
            <a:avLst/>
          </a:prstGeom>
        </p:spPr>
      </p:pic>
      <p:cxnSp>
        <p:nvCxnSpPr>
          <p:cNvPr id="22" name="Straight Connector 21">
            <a:extLst>
              <a:ext uri="{FF2B5EF4-FFF2-40B4-BE49-F238E27FC236}">
                <a16:creationId xmlns:a16="http://schemas.microsoft.com/office/drawing/2014/main" id="{EC758C01-C0EA-60C8-F3BC-EB896FA9ED89}"/>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4" descr="Alan Vaughan at the Glamping Pod in Moy, Lahinch, Co Clare. Photograph by Eamon Ward">
            <a:extLst>
              <a:ext uri="{FF2B5EF4-FFF2-40B4-BE49-F238E27FC236}">
                <a16:creationId xmlns:a16="http://schemas.microsoft.com/office/drawing/2014/main" id="{CC85693E-5EAF-17AC-091F-1F0234456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9904" y="85433"/>
            <a:ext cx="2357876" cy="157191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Graphic 2" descr="Excellent with solid fill">
            <a:extLst>
              <a:ext uri="{FF2B5EF4-FFF2-40B4-BE49-F238E27FC236}">
                <a16:creationId xmlns:a16="http://schemas.microsoft.com/office/drawing/2014/main" id="{E6D1165C-A720-7EC4-D05E-A6B5A620B9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0859" y="1565059"/>
            <a:ext cx="749373" cy="749373"/>
          </a:xfrm>
          <a:prstGeom prst="rect">
            <a:avLst/>
          </a:prstGeom>
        </p:spPr>
      </p:pic>
    </p:spTree>
    <p:extLst>
      <p:ext uri="{BB962C8B-B14F-4D97-AF65-F5344CB8AC3E}">
        <p14:creationId xmlns:p14="http://schemas.microsoft.com/office/powerpoint/2010/main" val="152711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6028-B123-FF8B-99C5-408C02BB8BD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669B508A-5DB8-6A81-697F-A0020C177EB4}"/>
              </a:ext>
            </a:extLst>
          </p:cNvPr>
          <p:cNvSpPr/>
          <p:nvPr/>
        </p:nvSpPr>
        <p:spPr>
          <a:xfrm>
            <a:off x="5834920" y="1287329"/>
            <a:ext cx="5576030" cy="1780529"/>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5BA917DA-DBF6-68E3-FA16-9C7354A15F78}"/>
              </a:ext>
            </a:extLst>
          </p:cNvPr>
          <p:cNvSpPr/>
          <p:nvPr/>
        </p:nvSpPr>
        <p:spPr>
          <a:xfrm>
            <a:off x="5834920" y="3261228"/>
            <a:ext cx="5576030" cy="14034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773D523-DA8A-234D-797B-BCF9D7B07CE6}"/>
              </a:ext>
            </a:extLst>
          </p:cNvPr>
          <p:cNvSpPr/>
          <p:nvPr/>
        </p:nvSpPr>
        <p:spPr>
          <a:xfrm>
            <a:off x="5834920" y="4858058"/>
            <a:ext cx="5576030" cy="18679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cxnSp>
        <p:nvCxnSpPr>
          <p:cNvPr id="2" name="Straight Connector 1">
            <a:extLst>
              <a:ext uri="{FF2B5EF4-FFF2-40B4-BE49-F238E27FC236}">
                <a16:creationId xmlns:a16="http://schemas.microsoft.com/office/drawing/2014/main" id="{319E5413-78FF-3413-EE0D-6085819806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92D06-2EBE-84CD-816C-6C9DC644B3E1}"/>
              </a:ext>
            </a:extLst>
          </p:cNvPr>
          <p:cNvGrpSpPr/>
          <p:nvPr/>
        </p:nvGrpSpPr>
        <p:grpSpPr>
          <a:xfrm>
            <a:off x="226082" y="1742676"/>
            <a:ext cx="5851394" cy="4877198"/>
            <a:chOff x="4269442" y="1279832"/>
            <a:chExt cx="6267510" cy="5412758"/>
          </a:xfrm>
        </p:grpSpPr>
        <p:sp>
          <p:nvSpPr>
            <p:cNvPr id="13" name="Rectangle: Rounded Corners 12">
              <a:extLst>
                <a:ext uri="{FF2B5EF4-FFF2-40B4-BE49-F238E27FC236}">
                  <a16:creationId xmlns:a16="http://schemas.microsoft.com/office/drawing/2014/main" id="{6093A496-C974-4208-8CD3-33B7BB3E7B0D}"/>
                </a:ext>
              </a:extLst>
            </p:cNvPr>
            <p:cNvSpPr/>
            <p:nvPr/>
          </p:nvSpPr>
          <p:spPr>
            <a:xfrm>
              <a:off x="4269442" y="1526110"/>
              <a:ext cx="5311248" cy="4925569"/>
            </a:xfrm>
            <a:prstGeom prst="roundRect">
              <a:avLst>
                <a:gd name="adj" fmla="val 13233"/>
              </a:avLst>
            </a:prstGeom>
            <a:solidFill>
              <a:srgbClr val="F2A158"/>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solidFill>
                  <a:schemeClr val="bg1"/>
                </a:solidFill>
              </a:endParaRPr>
            </a:p>
          </p:txBody>
        </p:sp>
        <p:sp>
          <p:nvSpPr>
            <p:cNvPr id="14" name="Freeform: Shape 13">
              <a:extLst>
                <a:ext uri="{FF2B5EF4-FFF2-40B4-BE49-F238E27FC236}">
                  <a16:creationId xmlns:a16="http://schemas.microsoft.com/office/drawing/2014/main" id="{6C7CE218-E244-D924-74B3-6BEE6E6EC968}"/>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2CB71A7E-381B-4339-B8CE-3A324F71CF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7D8B762B-0096-40D9-F6F4-F0946D56FA2C}"/>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DA2238D2-E8CD-C034-DD78-E16E11233E98}"/>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FF97D7EC-7F0E-B224-DD30-18780A879CE8}"/>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9498C169-EBD9-3AD6-FA8E-29727EC93FEE}"/>
              </a:ext>
            </a:extLst>
          </p:cNvPr>
          <p:cNvSpPr txBox="1"/>
          <p:nvPr/>
        </p:nvSpPr>
        <p:spPr>
          <a:xfrm>
            <a:off x="560502" y="2178858"/>
            <a:ext cx="4146909" cy="4062651"/>
          </a:xfrm>
          <a:prstGeom prst="rect">
            <a:avLst/>
          </a:prstGeom>
          <a:noFill/>
        </p:spPr>
        <p:txBody>
          <a:bodyPr wrap="square" rtlCol="0">
            <a:spAutoFit/>
          </a:bodyPr>
          <a:lstStyle/>
          <a:p>
            <a:pPr>
              <a:spcAft>
                <a:spcPts val="600"/>
              </a:spcAft>
            </a:pPr>
            <a:r>
              <a:rPr lang="en-US" sz="2600" b="1" i="1" dirty="0">
                <a:solidFill>
                  <a:schemeClr val="bg1"/>
                </a:solidFill>
              </a:rPr>
              <a:t>Hvers vegna það að opna einn glamping-kassa á býli sínu var það besta sem þessi bonde á Clare hefur nokkurn tíma </a:t>
            </a:r>
            <a:r>
              <a:rPr lang="en-US" sz="2600" i="1" dirty="0">
                <a:solidFill>
                  <a:schemeClr val="bg1"/>
                </a:solidFill>
                <a:hlinkClick r:id="rId3">
                  <a:extLst>
                    <a:ext uri="{A12FA001-AC4F-418D-AE19-62706E023703}">
                      <ahyp:hlinkClr xmlns:ahyp="http://schemas.microsoft.com/office/drawing/2018/hyperlinkcolor" val="tx"/>
                    </a:ext>
                  </a:extLst>
                </a:hlinkClick>
              </a:rPr>
              <a:t>gert</a:t>
            </a:r>
            <a:endParaRPr lang="en-US" sz="2600" i="1" dirty="0">
              <a:solidFill>
                <a:schemeClr val="bg1"/>
              </a:solidFill>
            </a:endParaRPr>
          </a:p>
          <a:p>
            <a:pPr>
              <a:spcAft>
                <a:spcPts val="600"/>
              </a:spcAft>
            </a:pPr>
            <a:endParaRPr lang="en-US" sz="2400" i="1" dirty="0">
              <a:solidFill>
                <a:schemeClr val="bg1"/>
              </a:solidFill>
            </a:endParaRPr>
          </a:p>
          <a:p>
            <a:pPr>
              <a:spcAft>
                <a:spcPts val="600"/>
              </a:spcAft>
            </a:pPr>
            <a:r>
              <a:rPr lang="en-US" sz="2400" dirty="0">
                <a:solidFill>
                  <a:schemeClr val="bg1"/>
                </a:solidFill>
              </a:rPr>
              <a:t>Fyrir þá sem íhuga svipaða viðleitni getur það verið viðráðanleg leið til að prófa markaðinn að hefja rekstur með einum glamping-pod. </a:t>
            </a:r>
            <a:endParaRPr lang="en-US" sz="2400" i="1" dirty="0">
              <a:solidFill>
                <a:schemeClr val="bg1"/>
              </a:solidFill>
            </a:endParaRPr>
          </a:p>
        </p:txBody>
      </p:sp>
      <p:sp>
        <p:nvSpPr>
          <p:cNvPr id="27" name="TextBox 26">
            <a:extLst>
              <a:ext uri="{FF2B5EF4-FFF2-40B4-BE49-F238E27FC236}">
                <a16:creationId xmlns:a16="http://schemas.microsoft.com/office/drawing/2014/main" id="{84BB9E57-8E6F-0948-7543-D3322C0D5C43}"/>
              </a:ext>
            </a:extLst>
          </p:cNvPr>
          <p:cNvSpPr txBox="1"/>
          <p:nvPr/>
        </p:nvSpPr>
        <p:spPr>
          <a:xfrm>
            <a:off x="6462897" y="4940916"/>
            <a:ext cx="5019490" cy="1785104"/>
          </a:xfrm>
          <a:prstGeom prst="rect">
            <a:avLst/>
          </a:prstGeom>
          <a:noFill/>
        </p:spPr>
        <p:txBody>
          <a:bodyPr wrap="square" rtlCol="0">
            <a:spAutoFit/>
          </a:bodyPr>
          <a:lstStyle/>
          <a:p>
            <a:pPr>
              <a:spcAft>
                <a:spcPts val="600"/>
              </a:spcAft>
            </a:pPr>
            <a:r>
              <a:rPr lang="en-US" sz="2200" dirty="0">
                <a:solidFill>
                  <a:schemeClr val="bg1"/>
                </a:solidFill>
              </a:rPr>
              <a:t>Auk þess getur það bætt upplifun gesta að útbúa poddinn með þægindum eins og </a:t>
            </a:r>
            <a:r>
              <a:rPr lang="en-US" sz="2200" dirty="0">
                <a:solidFill>
                  <a:schemeClr val="bg1"/>
                </a:solidFill>
                <a:hlinkClick r:id="rId4">
                  <a:extLst>
                    <a:ext uri="{A12FA001-AC4F-418D-AE19-62706E023703}">
                      <ahyp:hlinkClr xmlns:ahyp="http://schemas.microsoft.com/office/drawing/2018/hyperlinkcolor" val="tx"/>
                    </a:ext>
                  </a:extLst>
                </a:hlinkClick>
              </a:rPr>
              <a:t>Rhino-Pods Cubit </a:t>
            </a:r>
            <a:r>
              <a:rPr lang="en-US" sz="2200" dirty="0">
                <a:solidFill>
                  <a:schemeClr val="bg1"/>
                </a:solidFill>
              </a:rPr>
              <a:t>– þéttu, færanlegu útikjall með vaski og sjálfvirku krananum.</a:t>
            </a:r>
          </a:p>
        </p:txBody>
      </p:sp>
      <p:sp>
        <p:nvSpPr>
          <p:cNvPr id="28" name="TextBox 27">
            <a:extLst>
              <a:ext uri="{FF2B5EF4-FFF2-40B4-BE49-F238E27FC236}">
                <a16:creationId xmlns:a16="http://schemas.microsoft.com/office/drawing/2014/main" id="{F52AF200-B089-B791-1124-FCB9F1F60E3C}"/>
              </a:ext>
            </a:extLst>
          </p:cNvPr>
          <p:cNvSpPr txBox="1"/>
          <p:nvPr/>
        </p:nvSpPr>
        <p:spPr>
          <a:xfrm>
            <a:off x="6391464" y="3344085"/>
            <a:ext cx="5019490" cy="1107996"/>
          </a:xfrm>
          <a:prstGeom prst="rect">
            <a:avLst/>
          </a:prstGeom>
          <a:noFill/>
        </p:spPr>
        <p:txBody>
          <a:bodyPr wrap="square" rtlCol="0">
            <a:spAutoFit/>
          </a:bodyPr>
          <a:lstStyle/>
          <a:p>
            <a:r>
              <a:rPr lang="en-US" sz="2200" dirty="0">
                <a:solidFill>
                  <a:schemeClr val="bg1"/>
                </a:solidFill>
              </a:rPr>
              <a:t>Fyrir þá sem íhuga svipaða viðleitni getur það verið viðráðanleg leið til að prófa markaðinn að byrja með einum glamping-kassa.</a:t>
            </a:r>
            <a:endParaRPr lang="en-US" sz="2200" b="1" dirty="0">
              <a:solidFill>
                <a:schemeClr val="bg1"/>
              </a:solidFill>
            </a:endParaRPr>
          </a:p>
        </p:txBody>
      </p:sp>
      <p:sp>
        <p:nvSpPr>
          <p:cNvPr id="30" name="TextBox 29">
            <a:extLst>
              <a:ext uri="{FF2B5EF4-FFF2-40B4-BE49-F238E27FC236}">
                <a16:creationId xmlns:a16="http://schemas.microsoft.com/office/drawing/2014/main" id="{BCAEF82C-097F-4E55-B224-AEDAA55D5BBE}"/>
              </a:ext>
            </a:extLst>
          </p:cNvPr>
          <p:cNvSpPr txBox="1"/>
          <p:nvPr/>
        </p:nvSpPr>
        <p:spPr>
          <a:xfrm>
            <a:off x="6462897" y="1334553"/>
            <a:ext cx="5019490" cy="1446550"/>
          </a:xfrm>
          <a:prstGeom prst="rect">
            <a:avLst/>
          </a:prstGeom>
          <a:noFill/>
        </p:spPr>
        <p:txBody>
          <a:bodyPr wrap="square" rtlCol="0">
            <a:spAutoFit/>
          </a:bodyPr>
          <a:lstStyle/>
          <a:p>
            <a:r>
              <a:rPr lang="en-US" sz="2200" dirty="0">
                <a:solidFill>
                  <a:schemeClr val="bg1"/>
                </a:solidFill>
              </a:rPr>
              <a:t>Til dæmis býður </a:t>
            </a:r>
            <a:r>
              <a:rPr lang="en-US" sz="2200" dirty="0">
                <a:solidFill>
                  <a:schemeClr val="bg1"/>
                </a:solidFill>
                <a:hlinkClick r:id="rId5">
                  <a:extLst>
                    <a:ext uri="{A12FA001-AC4F-418D-AE19-62706E023703}">
                      <ahyp:hlinkClr xmlns:ahyp="http://schemas.microsoft.com/office/drawing/2018/hyperlinkcolor" val="tx"/>
                    </a:ext>
                  </a:extLst>
                </a:hlinkClick>
              </a:rPr>
              <a:t>Glamping Pod One Bed</a:t>
            </a:r>
            <a:r>
              <a:rPr lang="en-US" sz="2200" dirty="0">
                <a:solidFill>
                  <a:schemeClr val="bg1"/>
                </a:solidFill>
              </a:rPr>
              <a:t> 4m x 8m frá </a:t>
            </a:r>
            <a:r>
              <a:rPr lang="en-US" sz="2200" dirty="0" err="1">
                <a:solidFill>
                  <a:schemeClr val="bg1"/>
                </a:solidFill>
              </a:rPr>
              <a:t>Loghouse</a:t>
            </a:r>
            <a:r>
              <a:rPr lang="en-US" sz="2200" dirty="0">
                <a:solidFill>
                  <a:schemeClr val="bg1"/>
                </a:solidFill>
              </a:rPr>
              <a:t>, verð €13.630,00, upp á tilbúna lausn til að hýsa gesti. </a:t>
            </a:r>
            <a:endParaRPr lang="en-US" sz="2200" b="1" dirty="0">
              <a:solidFill>
                <a:schemeClr val="bg1"/>
              </a:solidFill>
            </a:endParaRPr>
          </a:p>
        </p:txBody>
      </p:sp>
      <p:pic>
        <p:nvPicPr>
          <p:cNvPr id="6" name="Graphic 5" descr="Signature with solid fill">
            <a:extLst>
              <a:ext uri="{FF2B5EF4-FFF2-40B4-BE49-F238E27FC236}">
                <a16:creationId xmlns:a16="http://schemas.microsoft.com/office/drawing/2014/main" id="{58B1CEEA-9446-664A-4430-850D3DBA43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36167"/>
            <a:ext cx="914400" cy="914400"/>
          </a:xfrm>
          <a:prstGeom prst="rect">
            <a:avLst/>
          </a:prstGeom>
        </p:spPr>
      </p:pic>
      <p:sp>
        <p:nvSpPr>
          <p:cNvPr id="7" name="Freeform 28">
            <a:extLst>
              <a:ext uri="{FF2B5EF4-FFF2-40B4-BE49-F238E27FC236}">
                <a16:creationId xmlns:a16="http://schemas.microsoft.com/office/drawing/2014/main" id="{DB6E67EF-291E-C19D-B365-65206B54074D}"/>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5">
            <a:extLst>
              <a:ext uri="{FF2B5EF4-FFF2-40B4-BE49-F238E27FC236}">
                <a16:creationId xmlns:a16="http://schemas.microsoft.com/office/drawing/2014/main" id="{8767CB3B-2551-7105-4742-388D05576A84}"/>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Tilfellisrannsókn: </a:t>
            </a:r>
            <a:r>
              <a:rPr lang="en-US" sz="3000" b="1" dirty="0"/>
              <a:t>Ivy Hill Glamping</a:t>
            </a:r>
          </a:p>
        </p:txBody>
      </p:sp>
      <p:pic>
        <p:nvPicPr>
          <p:cNvPr id="1026" name="Picture 2" descr="Ivy Hill Glamping &amp;#8211; Ivy Hill Glamping Pod &amp;#8211; Open Plan Living Space">
            <a:extLst>
              <a:ext uri="{FF2B5EF4-FFF2-40B4-BE49-F238E27FC236}">
                <a16:creationId xmlns:a16="http://schemas.microsoft.com/office/drawing/2014/main" id="{47311FB3-8BB1-AD17-5031-6C939CAC37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7411" y="1537458"/>
            <a:ext cx="1794382" cy="128276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3E5FF8-DCD8-3C89-3001-2565630D9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7616" y="3282130"/>
            <a:ext cx="1683260" cy="12021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BCCB78-0901-3FB0-DB34-CB2B27E6A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3341" y="5159269"/>
            <a:ext cx="1911564" cy="13656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6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479E-EC82-AC20-CFCB-F624CC82DCB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1BDED3D-9869-E561-82AE-CCEFF492542F}"/>
              </a:ext>
            </a:extLst>
          </p:cNvPr>
          <p:cNvSpPr/>
          <p:nvPr/>
        </p:nvSpPr>
        <p:spPr>
          <a:xfrm>
            <a:off x="1479262" y="1505279"/>
            <a:ext cx="10029648" cy="35722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54C485A-3677-0124-E103-D03CFCFC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E4DD9D75-16C1-D5D9-604A-C9E08C839A5F}"/>
              </a:ext>
            </a:extLst>
          </p:cNvPr>
          <p:cNvSpPr/>
          <p:nvPr/>
        </p:nvSpPr>
        <p:spPr>
          <a:xfrm>
            <a:off x="895853" y="5244316"/>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79DB7FF-9125-D045-5EF8-79F04B9D47ED}"/>
              </a:ext>
            </a:extLst>
          </p:cNvPr>
          <p:cNvSpPr txBox="1">
            <a:spLocks/>
          </p:cNvSpPr>
          <p:nvPr/>
        </p:nvSpPr>
        <p:spPr>
          <a:xfrm>
            <a:off x="1160476" y="5257508"/>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rPr>
              <a:t>Dæmi: </a:t>
            </a:r>
            <a:r>
              <a:rPr lang="en-US" sz="2400" dirty="0">
                <a:solidFill>
                  <a:schemeClr val="bg1"/>
                </a:solidFill>
              </a:rPr>
              <a:t>Margir nýir aðilar í sveitamenntun, sérstaklega gistihús með morgunverði (B&amp;B) og glamping-svæði, nota lán frá MFI þegar bankarnir segja nei.</a:t>
            </a:r>
          </a:p>
        </p:txBody>
      </p:sp>
      <p:sp>
        <p:nvSpPr>
          <p:cNvPr id="9" name="Text Placeholder 5">
            <a:extLst>
              <a:ext uri="{FF2B5EF4-FFF2-40B4-BE49-F238E27FC236}">
                <a16:creationId xmlns:a16="http://schemas.microsoft.com/office/drawing/2014/main" id="{4336F687-B875-9982-B1C6-D1C62F50BC66}"/>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Markmið: </a:t>
            </a:r>
            <a:r>
              <a:rPr lang="en-US" b="1" dirty="0">
                <a:solidFill>
                  <a:srgbClr val="494949"/>
                </a:solidFill>
              </a:rPr>
              <a:t>Lán frá Microfinance Ireland (MFI): </a:t>
            </a:r>
            <a:r>
              <a:rPr lang="en-US" dirty="0">
                <a:solidFill>
                  <a:srgbClr val="494949"/>
                </a:solidFill>
              </a:rPr>
              <a:t>Ríkistryggð lán fyrir smáfyrirtæki og sprotafyrirtæki sem kunna að uppfylla skilyrði banka fyrir lánum. </a:t>
            </a:r>
          </a:p>
          <a:p>
            <a:pPr marL="0" indent="0">
              <a:spcAft>
                <a:spcPts val="600"/>
              </a:spcAft>
            </a:pPr>
            <a:r>
              <a:rPr lang="en-US" dirty="0">
                <a:solidFill>
                  <a:srgbClr val="494949"/>
                </a:solidFill>
              </a:rPr>
              <a:t>Ef bankinn segir nei getur MFI stigið inn með lán til smáfyrirtækja. Þeir veita </a:t>
            </a:r>
            <a:r>
              <a:rPr lang="en-US" dirty="0">
                <a:solidFill>
                  <a:srgbClr val="494949"/>
                </a:solidFill>
                <a:hlinkClick r:id="rId5">
                  <a:extLst>
                    <a:ext uri="{A12FA001-AC4F-418D-AE19-62706E023703}">
                      <ahyp:hlinkClr xmlns:ahyp="http://schemas.microsoft.com/office/drawing/2018/hyperlinkcolor" val="tx"/>
                    </a:ext>
                  </a:extLst>
                </a:hlinkClick>
              </a:rPr>
              <a:t>lán </a:t>
            </a:r>
            <a:r>
              <a:rPr lang="en-US" dirty="0">
                <a:solidFill>
                  <a:srgbClr val="494949"/>
                </a:solidFill>
              </a:rPr>
              <a:t>frá</a:t>
            </a:r>
            <a:r>
              <a:rPr lang="en-US" b="1" dirty="0">
                <a:solidFill>
                  <a:srgbClr val="494949"/>
                </a:solidFill>
              </a:rPr>
              <a:t> 5.000 til 50.000 evrum, </a:t>
            </a:r>
            <a:r>
              <a:rPr lang="en-IE" dirty="0">
                <a:solidFill>
                  <a:srgbClr val="494949"/>
                </a:solidFill>
              </a:rPr>
              <a:t>með 6–7% </a:t>
            </a:r>
            <a:r>
              <a:rPr lang="en-IE" dirty="0" err="1">
                <a:solidFill>
                  <a:srgbClr val="494949"/>
                </a:solidFill>
              </a:rPr>
              <a:t>vöxtum</a:t>
            </a:r>
            <a:r>
              <a:rPr lang="en-US" b="1" dirty="0">
                <a:solidFill>
                  <a:srgbClr val="494949"/>
                </a:solidFill>
              </a:rPr>
              <a:t>, </a:t>
            </a:r>
            <a:r>
              <a:rPr lang="en-US" dirty="0">
                <a:solidFill>
                  <a:srgbClr val="494949"/>
                </a:solidFill>
              </a:rPr>
              <a:t>til sprotafyrirtækja og örfyrirtækja (færri en 10 starfsmenn). </a:t>
            </a:r>
          </a:p>
          <a:p>
            <a:pPr marL="0" indent="0">
              <a:spcAft>
                <a:spcPts val="600"/>
              </a:spcAft>
            </a:pPr>
            <a:r>
              <a:rPr lang="en-US" dirty="0">
                <a:solidFill>
                  <a:srgbClr val="494949"/>
                </a:solidFill>
              </a:rPr>
              <a:t>Þeir gera hótel- og gistiaðilum kleift að fjármagna kofa, podda eða endurbætur þegar hefðbundið lánsfé er ekki í boði. Oft með stuðningi leiðsagnar og tilvísunar frá LEO.</a:t>
            </a:r>
          </a:p>
        </p:txBody>
      </p:sp>
      <p:cxnSp>
        <p:nvCxnSpPr>
          <p:cNvPr id="15" name="Connector: Elbow 14">
            <a:extLst>
              <a:ext uri="{FF2B5EF4-FFF2-40B4-BE49-F238E27FC236}">
                <a16:creationId xmlns:a16="http://schemas.microsoft.com/office/drawing/2014/main" id="{E25FB5FD-69CF-8BA5-17C5-CC32E8AFCAFC}"/>
              </a:ext>
            </a:extLst>
          </p:cNvPr>
          <p:cNvCxnSpPr>
            <a:cxnSpLocks/>
            <a:stCxn id="7" idx="1"/>
            <a:endCxn id="11" idx="1"/>
          </p:cNvCxnSpPr>
          <p:nvPr/>
        </p:nvCxnSpPr>
        <p:spPr>
          <a:xfrm rot="10800000" flipH="1">
            <a:off x="895852" y="3291409"/>
            <a:ext cx="583409" cy="2354734"/>
          </a:xfrm>
          <a:prstGeom prst="bentConnector3">
            <a:avLst>
              <a:gd name="adj1" fmla="val -39183"/>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2ED5CF3-5385-E8B4-0E7C-1BCD8747962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D2166E1-1BDC-F938-48A2-ADC25B0EC6BF}"/>
              </a:ext>
            </a:extLst>
          </p:cNvPr>
          <p:cNvSpPr txBox="1">
            <a:spLocks/>
          </p:cNvSpPr>
          <p:nvPr/>
        </p:nvSpPr>
        <p:spPr>
          <a:xfrm>
            <a:off x="1289583" y="263037"/>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Lán frá Microfinance Ireland (MFI)</a:t>
            </a:r>
          </a:p>
        </p:txBody>
      </p:sp>
      <p:pic>
        <p:nvPicPr>
          <p:cNvPr id="32" name="Graphic 31" descr="Target with solid fill">
            <a:extLst>
              <a:ext uri="{FF2B5EF4-FFF2-40B4-BE49-F238E27FC236}">
                <a16:creationId xmlns:a16="http://schemas.microsoft.com/office/drawing/2014/main" id="{FE04278E-AF68-FBC5-D1E0-6629DE533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9922" y="1852744"/>
            <a:ext cx="633914" cy="633914"/>
          </a:xfrm>
          <a:prstGeom prst="rect">
            <a:avLst/>
          </a:prstGeom>
        </p:spPr>
      </p:pic>
      <p:grpSp>
        <p:nvGrpSpPr>
          <p:cNvPr id="2" name="Group 1">
            <a:extLst>
              <a:ext uri="{FF2B5EF4-FFF2-40B4-BE49-F238E27FC236}">
                <a16:creationId xmlns:a16="http://schemas.microsoft.com/office/drawing/2014/main" id="{B92989F5-11F8-6277-926F-DDED0A397771}"/>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1A43E97A-AACD-F48A-A90A-304D630EF14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0F6076-DE9F-3DFD-6D5A-97FCEAF6675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7170" name="Picture 2" descr="Small Business Loans - Microfinance Ireland">
            <a:extLst>
              <a:ext uri="{FF2B5EF4-FFF2-40B4-BE49-F238E27FC236}">
                <a16:creationId xmlns:a16="http://schemas.microsoft.com/office/drawing/2014/main" id="{C2CA8F3E-0DB9-CB63-4781-7C1860CDF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21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6F0306-971F-4248-87BB-F313194A649F}"/>
</file>

<file path=customXml/itemProps2.xml><?xml version="1.0" encoding="utf-8"?>
<ds:datastoreItem xmlns:ds="http://schemas.openxmlformats.org/officeDocument/2006/customXml" ds:itemID="{3A599B1A-9291-4E11-BECF-8B1DE20A5F44}"/>
</file>

<file path=customXml/itemProps3.xml><?xml version="1.0" encoding="utf-8"?>
<ds:datastoreItem xmlns:ds="http://schemas.openxmlformats.org/officeDocument/2006/customXml" ds:itemID="{097E8A79-37BF-49CE-B312-2144E41CD16B}"/>
</file>

<file path=docProps/app.xml><?xml version="1.0" encoding="utf-8"?>
<Properties xmlns="http://schemas.openxmlformats.org/officeDocument/2006/extended-properties" xmlns:vt="http://schemas.openxmlformats.org/officeDocument/2006/docPropsVTypes">
  <Template/>
  <TotalTime>35</TotalTime>
  <Words>2647</Words>
  <Application>Microsoft Office PowerPoint</Application>
  <PresentationFormat>Widescreen</PresentationFormat>
  <Paragraphs>163</Paragraphs>
  <Slides>26</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Calibri</vt:lpstr>
      <vt:lpstr>Google Sans</vt:lpstr>
      <vt:lpstr>Krub</vt:lpstr>
      <vt:lpstr>Montserrat</vt:lpstr>
      <vt:lpstr>Montserrat Light</vt:lpstr>
      <vt:lpstr>swear-display</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docId:2607362D2F8BA4710EAF3219645F693E</cp:keywords>
  <cp:lastModifiedBy>Kjartan Bollason</cp:lastModifiedBy>
  <cp:revision>573</cp:revision>
  <dcterms:created xsi:type="dcterms:W3CDTF">2020-10-14T13:32:04Z</dcterms:created>
  <dcterms:modified xsi:type="dcterms:W3CDTF">2026-01-23T15:27:25Z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