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7"/>
  </p:notesMasterIdLst>
  <p:handoutMasterIdLst>
    <p:handoutMasterId r:id="rId28"/>
  </p:handoutMasterIdLst>
  <p:sldIdLst>
    <p:sldId id="7830" r:id="rId2"/>
    <p:sldId id="7696" r:id="rId3"/>
    <p:sldId id="6814" r:id="rId4"/>
    <p:sldId id="7150" r:id="rId5"/>
    <p:sldId id="7748" r:id="rId6"/>
    <p:sldId id="4353" r:id="rId7"/>
    <p:sldId id="7703" r:id="rId8"/>
    <p:sldId id="7716" r:id="rId9"/>
    <p:sldId id="7719" r:id="rId10"/>
    <p:sldId id="7718" r:id="rId11"/>
    <p:sldId id="7721" r:id="rId12"/>
    <p:sldId id="7726" r:id="rId13"/>
    <p:sldId id="7727" r:id="rId14"/>
    <p:sldId id="7729" r:id="rId15"/>
    <p:sldId id="7735" r:id="rId16"/>
    <p:sldId id="7736" r:id="rId17"/>
    <p:sldId id="7737" r:id="rId18"/>
    <p:sldId id="7738" r:id="rId19"/>
    <p:sldId id="7739" r:id="rId20"/>
    <p:sldId id="7740" r:id="rId21"/>
    <p:sldId id="7741" r:id="rId22"/>
    <p:sldId id="7742" r:id="rId23"/>
    <p:sldId id="7743" r:id="rId24"/>
    <p:sldId id="7744" r:id="rId25"/>
    <p:sldId id="77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C7C69"/>
    <a:srgbClr val="0D9390"/>
    <a:srgbClr val="E96751"/>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63" d="100"/>
          <a:sy n="63" d="100"/>
        </p:scale>
        <p:origin x="64"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23/01/2026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EE51-A17D-B8BB-F44F-8D62CAA54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472E5-25CC-1ADC-E2A0-BF732E95C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39019-9863-10F1-79F4-9595CF5043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8D93BF-9514-C63B-444E-932F23907896}"/>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96805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B636-351E-9EFE-93DF-B048E645E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AA1D0-B7CA-8D5C-43E5-5148E367D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B7D66-A35A-B80E-BEE0-721EDFBF8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969B79-9759-CED9-EB48-3B712198F9F9}"/>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65105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1A403-6A2B-CDC4-FE01-AA8903002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962A6-263B-265F-C4DF-7ECB4EE50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32147-DE5E-EAAF-87F1-AC3CA2B703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3D9D3B8-AD6A-9998-C04B-A58CED2EDA6A}"/>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288250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970A-33AC-4FF1-A9A5-444A8D438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53487-CC53-05F1-CD6D-3C69756B2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380F4-137D-5F75-CA04-46A7B18375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C99396-0E2A-39C9-239A-3B7D283C841F}"/>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39245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1DE12-EF15-6003-A2D4-CED37B596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9D6AF-041A-5265-B41C-91A6A4771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4EE99-A0AC-6326-4263-8462913EFA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D5AE87-0ED6-CDF2-BFE3-0901001C96B8}"/>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79910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95CB8-D8A3-3444-3BF9-4B751AE74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5371E-2054-6A78-A91F-6B600CD9D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1C71A-0CD0-0195-950C-D0D2563E30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736315C-8C2E-8E2E-8EB1-364F8B0740BB}"/>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0299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D457-8EEB-584F-9F35-AEC38B5B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1E23E-8262-2B67-FD4E-FC0674F3B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8E784-4143-DFAF-FEDD-C8A93EA515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C385AF-71CB-76F0-A95B-1852BF1BB9C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94630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CE6A-096C-D1D1-FE43-994DBF09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90355-EF7A-7ECB-1C19-B1497D2CF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533F8-055D-65A1-A2E3-9260FEA46B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0D9EA6-AC80-7244-49B4-20FB07075A67}"/>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3309219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36115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FRÁBÆR DVALARSTAÐIR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DVALARSTAÐA Í FERÐAMENNSKU</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5"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hyperlink" Target="https://www.government.nl/topics/municipalities" TargetMode="Externa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www.interregeurope.eu/good-practices/funds-for-tourism-smes-to-improve-sustainability-digitalization-of-accommodation-facilities" TargetMode="External"/><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hyperlink" Target="https://www.grantthornton.nl/en/insights-en/tax/dutch-tax-changes-toward-sustainability-an-overview/#:~:text=Dutch%20tax%20changes%20toward%20sustainability%3A,deduction%20of%20qualifying"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2.png"/><Relationship Id="rId11" Type="http://schemas.openxmlformats.org/officeDocument/2006/relationships/hyperlink" Target="https://www.fryslan.frl/recreatie-en-toerisme-stimuleringsprogramma" TargetMode="External"/><Relationship Id="rId5" Type="http://schemas.openxmlformats.org/officeDocument/2006/relationships/hyperlink" Target="https://commission.europa.eu/business-economy-euro/economic-recovery/recovery-and-resilience-facility/country-pages/netherlands-recovery-and-resilience-plan_en.com" TargetMode="External"/><Relationship Id="rId10" Type="http://schemas.openxmlformats.org/officeDocument/2006/relationships/hyperlink" Target="https://www.rvo.nl/subsidies-financiering/leader-uitvoering-projecten-zeeland" TargetMode="External"/><Relationship Id="rId4" Type="http://schemas.openxmlformats.org/officeDocument/2006/relationships/image" Target="../media/image11.svg"/><Relationship Id="rId9" Type="http://schemas.openxmlformats.org/officeDocument/2006/relationships/hyperlink" Target="https://www.neh.gov.ie/service/search/neh-en/116580?query=Climate+Action+Programme" TargetMode="External"/><Relationship Id="rId1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fryslan.frl/recreatie-en-toerisme-stimuleringsprogramma" TargetMode="External"/><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2.png"/><Relationship Id="rId11" Type="http://schemas.openxmlformats.org/officeDocument/2006/relationships/image" Target="../media/image29.svg"/><Relationship Id="rId5" Type="http://schemas.openxmlformats.org/officeDocument/2006/relationships/hyperlink" Target="https://ondernemersplein.overheid.nl/" TargetMode="External"/><Relationship Id="rId10" Type="http://schemas.openxmlformats.org/officeDocument/2006/relationships/image" Target="../media/image28.png"/><Relationship Id="rId4" Type="http://schemas.openxmlformats.org/officeDocument/2006/relationships/hyperlink" Target="https://www.hiswarecron.nl/kennisbank/12390/subsidieregelingen-voor-watersport-en-recreatie-ondernemers#:~:text=Subsidie%20aanvragen%20kan%20door%20eigenaren%2C,gestart%20voordat%20de%20aanvraag%20is" TargetMode="External"/><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briskr.nl/funding-finance/website-efro-grant-period-2021-2027/" TargetMode="External"/><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2.png"/><Relationship Id="rId5" Type="http://schemas.openxmlformats.org/officeDocument/2006/relationships/hyperlink" Target="https://www.neh.gov.ie/service/search/neh-en/116580?query=Climate+Action+Programme" TargetMode="External"/><Relationship Id="rId4" Type="http://schemas.openxmlformats.org/officeDocument/2006/relationships/image" Target="../media/image24.pn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hyperlink" Target="https://english.rvo.nl/" TargetMode="External"/><Relationship Id="rId2" Type="http://schemas.openxmlformats.org/officeDocument/2006/relationships/hyperlink" Target="https://business.gov.nl/subsidy/sustainable-energy-production/" TargetMode="External"/><Relationship Id="rId1" Type="http://schemas.openxmlformats.org/officeDocument/2006/relationships/slideLayout" Target="../slideLayouts/slideLayout43.xml"/><Relationship Id="rId5" Type="http://schemas.openxmlformats.org/officeDocument/2006/relationships/image" Target="../media/image8.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business.gov.nl/sustainable-business/energy/make-your-office-energy-efficient/#:~:text=MIA%20and%20Vamil,environmentally%20friendly%20assets%20or%20techniques." TargetMode="External"/><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hyperlink" Target="https://www.rvo.nl/subsidies-financiering/isd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ondswervingonline.nl/" TargetMode="External"/><Relationship Id="rId2" Type="http://schemas.openxmlformats.org/officeDocument/2006/relationships/hyperlink" Target="https://www.impulszeeland.nl/projecten/fonds-vrijetijdseconomie" TargetMode="External"/><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hyperlink" Target="https://www.noord-holland.nl/Loket/Subsidies" TargetMode="External"/><Relationship Id="rId4" Type="http://schemas.openxmlformats.org/officeDocument/2006/relationships/hyperlink" Target="https://www.flevoland.nl/Content/Pages/loket/Subsidi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business.gov.nl/subsidy/energy-investment-allowance/" TargetMode="Externa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hyperlink" Target="https://pretwerk.nl/" TargetMode="External"/><Relationship Id="rId2" Type="http://schemas.openxmlformats.org/officeDocument/2006/relationships/hyperlink" Target="https://www.stimulus.nl/opzuid/" TargetMode="Externa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https://english.rvo.nl/" TargetMode="External"/><Relationship Id="rId2" Type="http://schemas.openxmlformats.org/officeDocument/2006/relationships/hyperlink" Target="https://www.kvk.nl/" TargetMode="External"/><Relationship Id="rId1" Type="http://schemas.openxmlformats.org/officeDocument/2006/relationships/slideLayout" Target="../slideLayouts/slideLayout4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www.housingeurope.eu/wp-content/uploads/2024/11/Fostering%20Social%20Cohesion%20and%20Safety%20in%20Vulnerable%20Areas_tested%20practices%20brief_web.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ndernemersplein.overheid.nl/" TargetMode="External"/><Relationship Id="rId2" Type="http://schemas.openxmlformats.org/officeDocument/2006/relationships/hyperlink" Target="https://merk.anwb.nl/m/a875bdc3b6a11ff4/original/LR_Trendrapport_EN-pdf.pdf" TargetMode="External"/><Relationship Id="rId1" Type="http://schemas.openxmlformats.org/officeDocument/2006/relationships/slideLayout" Target="../slideLayouts/slideLayout44.xml"/><Relationship Id="rId5" Type="http://schemas.openxmlformats.org/officeDocument/2006/relationships/image" Target="../media/image37.png"/><Relationship Id="rId4" Type="http://schemas.openxmlformats.org/officeDocument/2006/relationships/hyperlink" Target="https://business.gov.n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rowdaboutnow.nl/" TargetMode="External"/><Relationship Id="rId2" Type="http://schemas.openxmlformats.org/officeDocument/2006/relationships/hyperlink" Target="http://www.crowdfundres.eu/index.html@p=76.html" TargetMode="External"/><Relationship Id="rId1" Type="http://schemas.openxmlformats.org/officeDocument/2006/relationships/slideLayout" Target="../slideLayouts/slideLayout44.xml"/><Relationship Id="rId6" Type="http://schemas.openxmlformats.org/officeDocument/2006/relationships/image" Target="../media/image38.jpeg"/><Relationship Id="rId5" Type="http://schemas.openxmlformats.org/officeDocument/2006/relationships/hyperlink" Target="https://www.wander-lust.nl/cool-glampings-in-the-netherlands/" TargetMode="External"/><Relationship Id="rId4" Type="http://schemas.openxmlformats.org/officeDocument/2006/relationships/hyperlink" Target="https://www.hiswa.nl/en/about-hiswa"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static.eurofound.europa.eu/covid19db/cases/NL-2020-12_827.html#:~:text=Updates,after%20it%20came%20into%20effect.&amp;text=The%20BMKB%20has%20been%20extended%20until%2030%20June%202027." TargetMode="External"/><Relationship Id="rId2" Type="http://schemas.openxmlformats.org/officeDocument/2006/relationships/hyperlink" Target="https://www.qredits.com/" TargetMode="Externa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8" Type="http://schemas.openxmlformats.org/officeDocument/2006/relationships/hyperlink" Target="https://www.netwerkplatteland.nl/" TargetMode="External"/><Relationship Id="rId3" Type="http://schemas.openxmlformats.org/officeDocument/2006/relationships/image" Target="../media/image10.png"/><Relationship Id="rId7" Type="http://schemas.openxmlformats.org/officeDocument/2006/relationships/hyperlink" Target="https://www.leaderachterhoek.nl/nieuws/leader-achterhoek-2023-2027-thema-3-versterken-toerisme-recreatie/#:~:text=LEADER%20Achterhoek%202023,De" TargetMode="External"/><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hyperlink" Target="https://ec.europa.eu/enrd/enrd-static/fms/pdf/D4B73A1B-F5FB-2D37-F794-063E0DAB9738.pdf" TargetMode="External"/><Relationship Id="rId11" Type="http://schemas.openxmlformats.org/officeDocument/2006/relationships/image" Target="../media/image14.jpeg"/><Relationship Id="rId5" Type="http://schemas.openxmlformats.org/officeDocument/2006/relationships/hyperlink" Target="https://www.limburg.nl/actueel/nieuws/nieuwsberichten/2024/juni/leader-weerterland-officieel-start/#:~:text=Natuur%20Educatie%20Tuin" TargetMode="External"/><Relationship Id="rId10" Type="http://schemas.openxmlformats.org/officeDocument/2006/relationships/image" Target="../media/image13.svg"/><Relationship Id="rId4" Type="http://schemas.openxmlformats.org/officeDocument/2006/relationships/image" Target="../media/image11.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hyperlink" Target="https://www.provincie.drenthe.nl/actueel/nieuwsberichten/2024/mei/regeling-provinciale-leader-projecten/#:~:text=Voor%20een%20project%20kan%20minimaal,000%20aangevraagd%20worden" TargetMode="External"/><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hyperlink" Target="https://www.snn.nl/zakelijke-subsidies/leader-fryslan-0#:~:text=LEADER%20Frysl%C3%A2n%20wordt%20uitgevoerd%20in,er%20per%20regio%20een%20budget" TargetMode="External"/><Relationship Id="rId11" Type="http://schemas.openxmlformats.org/officeDocument/2006/relationships/image" Target="../media/image17.png"/><Relationship Id="rId5" Type="http://schemas.openxmlformats.org/officeDocument/2006/relationships/hyperlink" Target="https://www.zeeland.nl/subsidie-aanvragen/pop3-leader-projecten#:~:text=LEADER" TargetMode="External"/><Relationship Id="rId10" Type="http://schemas.openxmlformats.org/officeDocument/2006/relationships/image" Target="../media/image14.jpeg"/><Relationship Id="rId4" Type="http://schemas.openxmlformats.org/officeDocument/2006/relationships/image" Target="../media/image11.sv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4.png"/><Relationship Id="rId3" Type="http://schemas.openxmlformats.org/officeDocument/2006/relationships/hyperlink" Target="https://www.stimulus.nl/glb-23-27/wp-content/uploads/sites/14/2024/06/Factsheet-GLB-Leader-projecten-Achterhoek.pdf#:~:text=%E2%80%A2%20Subsidiepercentage%3A%2050,Maximale%20projectduur%3A%20uiterlijk%203%20jaar" TargetMode="External"/><Relationship Id="rId7" Type="http://schemas.openxmlformats.org/officeDocument/2006/relationships/image" Target="../media/image17.png"/><Relationship Id="rId12" Type="http://schemas.openxmlformats.org/officeDocument/2006/relationships/hyperlink" Target="https://www.zeeland.nl/subsidie-aanvragen/pop3-leader-projecten#:~:text=LEADER" TargetMode="External"/><Relationship Id="rId2" Type="http://schemas.openxmlformats.org/officeDocument/2006/relationships/notesSlide" Target="../notesSlides/notesSlide3.xml"/><Relationship Id="rId16" Type="http://schemas.openxmlformats.org/officeDocument/2006/relationships/hyperlink" Target="https://www.fryslan.frl/fy/leader" TargetMode="External"/><Relationship Id="rId1" Type="http://schemas.openxmlformats.org/officeDocument/2006/relationships/slideLayout" Target="../slideLayouts/slideLayout42.xml"/><Relationship Id="rId6" Type="http://schemas.openxmlformats.org/officeDocument/2006/relationships/image" Target="../media/image21.svg"/><Relationship Id="rId11" Type="http://schemas.openxmlformats.org/officeDocument/2006/relationships/hyperlink" Target="https://www.neh.gov.ie/service/search/neh-en/116580?query=Climate+Action+Programme" TargetMode="External"/><Relationship Id="rId5" Type="http://schemas.openxmlformats.org/officeDocument/2006/relationships/image" Target="../media/image20.png"/><Relationship Id="rId15" Type="http://schemas.openxmlformats.org/officeDocument/2006/relationships/hyperlink" Target="https://www.snn.nl/zakelijke-subsidies/leader-fryslan-0#:~:text=LEADER%20Frysl%C3%A2n%20wordt%20uitgevoerd%20in,er%20per%20regio%20een%20budget" TargetMode="External"/><Relationship Id="rId10" Type="http://schemas.openxmlformats.org/officeDocument/2006/relationships/image" Target="../media/image23.svg"/><Relationship Id="rId4" Type="http://schemas.openxmlformats.org/officeDocument/2006/relationships/hyperlink" Target="https://www.subsidiebureau-nederland.nl/leader-subsidie/leader-gebieden-per-provincie/leader-zuid-limburg/#:~:text=Projectaanvragen%20die%20bij%20LEADER%20Zuid,een%20bijzondere%20toegevoegde%20waarde%20hebben" TargetMode="External"/><Relationship Id="rId9" Type="http://schemas.openxmlformats.org/officeDocument/2006/relationships/image" Target="../media/image22.png"/><Relationship Id="rId14" Type="http://schemas.openxmlformats.org/officeDocument/2006/relationships/hyperlink" Target="https://www.leaderdrenthe.nl/#:~:text=In%20Drenthe%20zijn%20er%20twee,00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Modúl 7 </a:t>
            </a:r>
            <a:r>
              <a:rPr lang="en-GB" sz="4000" b="0" dirty="0"/>
              <a:t>(hluti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Finndu fjármögnun sem hentar þér – fjármögnunar- og fjármálavalkostir</a:t>
            </a:r>
          </a:p>
          <a:p>
            <a:pPr defTabSz="777514">
              <a:lnSpc>
                <a:spcPct val="100000"/>
              </a:lnSpc>
              <a:spcBef>
                <a:spcPts val="0"/>
              </a:spcBef>
              <a:spcAft>
                <a:spcPts val="600"/>
              </a:spcAft>
              <a:defRPr/>
            </a:pPr>
            <a:r>
              <a:rPr lang="en-GB" sz="2800" i="1" dirty="0"/>
              <a:t>Fjármálaplanagerð og fjármögnun </a:t>
            </a:r>
          </a:p>
          <a:p>
            <a:pPr defTabSz="777514">
              <a:lnSpc>
                <a:spcPct val="100000"/>
              </a:lnSpc>
              <a:spcBef>
                <a:spcPts val="0"/>
              </a:spcBef>
              <a:spcAft>
                <a:spcPts val="600"/>
              </a:spcAft>
              <a:defRPr/>
            </a:pPr>
            <a:r>
              <a:rPr lang="en-US" sz="2800" i="1" dirty="0"/>
              <a:t>Holland</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9" name="Picture Placeholder 8">
            <a:extLst>
              <a:ext uri="{FF2B5EF4-FFF2-40B4-BE49-F238E27FC236}">
                <a16:creationId xmlns:a16="http://schemas.microsoft.com/office/drawing/2014/main" id="{68700F8F-0DB0-4E35-B8B0-D50A63A1D0FA}"/>
              </a:ext>
            </a:extLst>
          </p:cNvPr>
          <p:cNvPicPr>
            <a:picLocks noGrp="1" noChangeAspect="1"/>
          </p:cNvPicPr>
          <p:nvPr>
            <p:ph type="pic" sz="quarter" idx="19"/>
          </p:nvPr>
        </p:nvPicPr>
        <p:blipFill>
          <a:blip r:embed="rId2"/>
          <a:srcRect l="498" r="498"/>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4589F-9985-B08B-DA67-D12A136CD18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064246A-5C7B-5BE6-E053-5C062D7C6FBA}"/>
              </a:ext>
            </a:extLst>
          </p:cNvPr>
          <p:cNvSpPr/>
          <p:nvPr/>
        </p:nvSpPr>
        <p:spPr>
          <a:xfrm>
            <a:off x="900966" y="1464714"/>
            <a:ext cx="10029648" cy="349534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6A707F7C-37B6-DFD1-C189-433894D0FC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9B25521-B3C0-BA66-883C-3BD8E129ADD0}"/>
              </a:ext>
            </a:extLst>
          </p:cNvPr>
          <p:cNvSpPr txBox="1">
            <a:spLocks/>
          </p:cNvSpPr>
          <p:nvPr/>
        </p:nvSpPr>
        <p:spPr>
          <a:xfrm>
            <a:off x="1564900" y="1730452"/>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b="1" dirty="0">
                <a:solidFill>
                  <a:srgbClr val="E96751"/>
                </a:solidFill>
              </a:rPr>
              <a:t>Ábending um umsókn og ferli: </a:t>
            </a:r>
            <a:r>
              <a:rPr lang="en-IE" sz="2200" dirty="0">
                <a:solidFill>
                  <a:srgbClr val="494949"/>
                </a:solidFill>
              </a:rPr>
              <a:t>Hafðu samband við svæðisbundna LAG til að kynna hugmyndina þína og athuga hvort hún henti. Undirbúðu verkefnaáætlun, nákvæma fjárhagsáætlun og fjármögnunaráætlun. Umsóknir </a:t>
            </a:r>
            <a:r>
              <a:rPr lang="en-US" sz="2200" dirty="0">
                <a:solidFill>
                  <a:srgbClr val="494949"/>
                </a:solidFill>
              </a:rPr>
              <a:t>eru lagðar fram í gegnum RVO netgáttina (skráðu þig inn </a:t>
            </a:r>
            <a:r>
              <a:rPr lang="en-IE" sz="2200" dirty="0">
                <a:solidFill>
                  <a:srgbClr val="494949"/>
                </a:solidFill>
              </a:rPr>
              <a:t>með </a:t>
            </a:r>
            <a:r>
              <a:rPr lang="en-IE" sz="2200" dirty="0" err="1">
                <a:solidFill>
                  <a:srgbClr val="494949"/>
                </a:solidFill>
              </a:rPr>
              <a:t>eHerkenning </a:t>
            </a:r>
            <a:r>
              <a:rPr lang="en-IE" sz="2200" dirty="0">
                <a:solidFill>
                  <a:srgbClr val="494949"/>
                </a:solidFill>
              </a:rPr>
              <a:t>fyrir fyrirtæki eða </a:t>
            </a:r>
            <a:r>
              <a:rPr lang="en-IE" sz="2200" dirty="0" err="1">
                <a:solidFill>
                  <a:srgbClr val="494949"/>
                </a:solidFill>
              </a:rPr>
              <a:t>DigiD </a:t>
            </a:r>
            <a:r>
              <a:rPr lang="en-IE" sz="2200" dirty="0">
                <a:solidFill>
                  <a:srgbClr val="494949"/>
                </a:solidFill>
              </a:rPr>
              <a:t>fyrir einstaklinga). Athugaðu árstíðabundna lokadaga: t.d</a:t>
            </a:r>
            <a:r>
              <a:rPr lang="en-US" sz="2200" dirty="0">
                <a:solidFill>
                  <a:srgbClr val="494949"/>
                </a:solidFill>
              </a:rPr>
              <a:t>. skoðar Zeeland LAG umsóknir á föstum dögum (t.d. 31. maí, 30. september o.s.frv.</a:t>
            </a:r>
            <a:r>
              <a:rPr lang="en-IE" sz="2200" dirty="0">
                <a:solidFill>
                  <a:srgbClr val="494949"/>
                </a:solidFill>
              </a:rPr>
              <a:t>). Notaðu opinberar sniðmáta (RVO býður upp á sniðmát fyrir verkefnaáætlun og fjárhagsáætlun).</a:t>
            </a:r>
          </a:p>
          <a:p>
            <a:pPr marL="342900" indent="-342900">
              <a:spcAft>
                <a:spcPts val="600"/>
              </a:spcAft>
              <a:buFont typeface="Arial" panose="020B0604020202020204" pitchFamily="34" charset="0"/>
              <a:buChar char="•"/>
            </a:pPr>
            <a:r>
              <a:rPr lang="en-US" sz="2200" dirty="0">
                <a:solidFill>
                  <a:srgbClr val="494949"/>
                </a:solidFill>
              </a:rPr>
              <a:t>Fyrir utan LEADER hafa sum héruð eða sveitarfélög sín eigin hvatafé til ferðaþjónustu eða sjálfbærni (hafðu samband við efnahagsmáladeild </a:t>
            </a:r>
            <a:r>
              <a:rPr lang="en-US" sz="2200" dirty="0" err="1">
                <a:solidFill>
                  <a:srgbClr val="494949"/>
                </a:solidFill>
                <a:hlinkClick r:id="rId5">
                  <a:extLst>
                    <a:ext uri="{A12FA001-AC4F-418D-AE19-62706E023703}">
                      <ahyp:hlinkClr xmlns:ahyp="http://schemas.microsoft.com/office/drawing/2018/hyperlinkcolor" val="tx"/>
                    </a:ext>
                  </a:extLst>
                </a:hlinkClick>
              </a:rPr>
              <a:t>Gemeente </a:t>
            </a:r>
            <a:r>
              <a:rPr lang="en-US" sz="2200" dirty="0">
                <a:solidFill>
                  <a:srgbClr val="494949"/>
                </a:solidFill>
              </a:rPr>
              <a:t>(sveitarfélags) eða </a:t>
            </a:r>
            <a:r>
              <a:rPr lang="en-US" sz="2200" dirty="0" err="1">
                <a:solidFill>
                  <a:srgbClr val="494949"/>
                </a:solidFill>
              </a:rPr>
              <a:t>Provincie (héraðs</a:t>
            </a:r>
            <a:r>
              <a:rPr lang="en-US" sz="2200" dirty="0">
                <a:solidFill>
                  <a:srgbClr val="494949"/>
                </a:solidFill>
              </a:rPr>
              <a:t>)).</a:t>
            </a:r>
          </a:p>
        </p:txBody>
      </p:sp>
      <p:sp>
        <p:nvSpPr>
          <p:cNvPr id="33" name="Freeform 28">
            <a:extLst>
              <a:ext uri="{FF2B5EF4-FFF2-40B4-BE49-F238E27FC236}">
                <a16:creationId xmlns:a16="http://schemas.microsoft.com/office/drawing/2014/main" id="{C6DF94E7-0259-B4C1-3D79-EE4F3BBECA2A}"/>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EF25811-B71E-CD76-1F37-FD623BF9D760}"/>
              </a:ext>
            </a:extLst>
          </p:cNvPr>
          <p:cNvSpPr txBox="1">
            <a:spLocks/>
          </p:cNvSpPr>
          <p:nvPr/>
        </p:nvSpPr>
        <p:spPr>
          <a:xfrm>
            <a:off x="367716" y="268899"/>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t>LEADER/GLB stjórnunarráðgjöf</a:t>
            </a:r>
            <a:endParaRPr lang="en-US" sz="2800" dirty="0"/>
          </a:p>
        </p:txBody>
      </p:sp>
      <p:pic>
        <p:nvPicPr>
          <p:cNvPr id="13" name="Graphic 12" descr="Lights On with solid fill">
            <a:extLst>
              <a:ext uri="{FF2B5EF4-FFF2-40B4-BE49-F238E27FC236}">
                <a16:creationId xmlns:a16="http://schemas.microsoft.com/office/drawing/2014/main" id="{0542B3E0-FE63-0132-5B0D-166950315C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7983" y="1789922"/>
            <a:ext cx="608690" cy="608690"/>
          </a:xfrm>
          <a:prstGeom prst="rect">
            <a:avLst/>
          </a:prstGeom>
        </p:spPr>
      </p:pic>
      <p:pic>
        <p:nvPicPr>
          <p:cNvPr id="3" name="Picture 2" descr="Europees project LEADER | Gemeente Middelburg">
            <a:extLst>
              <a:ext uri="{FF2B5EF4-FFF2-40B4-BE49-F238E27FC236}">
                <a16:creationId xmlns:a16="http://schemas.microsoft.com/office/drawing/2014/main" id="{7A2D5741-1ACF-2C48-D7C7-9194511575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E34905-0C20-A5DE-C737-3DEDC5BF830B}"/>
              </a:ext>
            </a:extLst>
          </p:cNvPr>
          <p:cNvSpPr txBox="1"/>
          <p:nvPr/>
        </p:nvSpPr>
        <p:spPr>
          <a:xfrm>
            <a:off x="1205311" y="5126880"/>
            <a:ext cx="10206425" cy="1061829"/>
          </a:xfrm>
          <a:prstGeom prst="rect">
            <a:avLst/>
          </a:prstGeom>
          <a:noFill/>
        </p:spPr>
        <p:txBody>
          <a:bodyPr wrap="square">
            <a:spAutoFit/>
          </a:bodyPr>
          <a:lstStyle/>
          <a:p>
            <a:r>
              <a:rPr lang="en-IE" sz="2100" b="1" dirty="0">
                <a:solidFill>
                  <a:srgbClr val="494949"/>
                </a:solidFill>
              </a:rPr>
              <a:t>*Athugið BMKB-áætlunina: </a:t>
            </a:r>
            <a:r>
              <a:rPr lang="en-US" sz="2100" dirty="0">
                <a:solidFill>
                  <a:srgbClr val="494949"/>
                </a:solidFill>
              </a:rPr>
              <a:t>Leyfir smá- og meðalstórum fyrirtækjum (SMF) að tryggja fjármögnun jafnvel þó þau hafi ekki nægar tryggingar. Hún er hönnuð til að styðja fyrirtæki með áframhaldandi starfsemi í huga, þ.e. þau hafa sanngjarna möguleika á að halda áfram starfsemi en kunna að skorta sterkar tryggingar fyrir lán. </a:t>
            </a:r>
            <a:r>
              <a:rPr lang="en-IE" sz="2100" dirty="0">
                <a:solidFill>
                  <a:srgbClr val="494949"/>
                </a:solidFill>
              </a:rPr>
              <a:t> </a:t>
            </a:r>
          </a:p>
        </p:txBody>
      </p:sp>
    </p:spTree>
    <p:extLst>
      <p:ext uri="{BB962C8B-B14F-4D97-AF65-F5344CB8AC3E}">
        <p14:creationId xmlns:p14="http://schemas.microsoft.com/office/powerpoint/2010/main" val="441818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51F72-9668-2F03-E30D-7115AF5CE76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2F2BCA6-69C6-6BFA-C26F-4E7D18DB6EF3}"/>
              </a:ext>
            </a:extLst>
          </p:cNvPr>
          <p:cNvSpPr/>
          <p:nvPr/>
        </p:nvSpPr>
        <p:spPr>
          <a:xfrm>
            <a:off x="1403062" y="2114186"/>
            <a:ext cx="8998238" cy="201444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3EA2283C-3519-423A-73FF-DEA11A4AB3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370D9E8-5485-A286-26E9-1775209B334C}"/>
              </a:ext>
            </a:extLst>
          </p:cNvPr>
          <p:cNvSpPr txBox="1">
            <a:spLocks/>
          </p:cNvSpPr>
          <p:nvPr/>
        </p:nvSpPr>
        <p:spPr>
          <a:xfrm>
            <a:off x="2004266" y="2498780"/>
            <a:ext cx="772075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Markmið: </a:t>
            </a:r>
            <a:r>
              <a:rPr lang="en-US" sz="2200" b="1" dirty="0">
                <a:solidFill>
                  <a:srgbClr val="494949"/>
                </a:solidFill>
                <a:hlinkClick r:id="rId5">
                  <a:extLst>
                    <a:ext uri="{A12FA001-AC4F-418D-AE19-62706E023703}">
                      <ahyp:hlinkClr xmlns:ahyp="http://schemas.microsoft.com/office/drawing/2018/hyperlinkcolor" val="tx"/>
                    </a:ext>
                  </a:extLst>
                </a:hlinkClick>
              </a:rPr>
              <a:t>Endurreisnar- og viðnámsáætlun Hollands </a:t>
            </a:r>
            <a:r>
              <a:rPr lang="en-US" sz="2200" dirty="0">
                <a:solidFill>
                  <a:srgbClr val="494949"/>
                </a:solidFill>
              </a:rPr>
              <a:t>hefur frá 2022 stutt verkefni sem stuðla að sjálfbærum ferðaþjónusta, grænni umbreytingu og efnahagslegu viðnámi.</a:t>
            </a:r>
            <a:r>
              <a:rPr lang="en-US" sz="2200" b="1" dirty="0">
                <a:solidFill>
                  <a:srgbClr val="494949"/>
                </a:solidFill>
              </a:rPr>
              <a:t> 55% </a:t>
            </a:r>
            <a:r>
              <a:rPr lang="en-US" sz="2200" dirty="0">
                <a:solidFill>
                  <a:srgbClr val="494949"/>
                </a:solidFill>
              </a:rPr>
              <a:t>áætlunarinnar mun styðja </a:t>
            </a:r>
            <a:r>
              <a:rPr lang="en-US" sz="2200" b="1" dirty="0">
                <a:solidFill>
                  <a:srgbClr val="494949"/>
                </a:solidFill>
              </a:rPr>
              <a:t>loftslagsmarkmið og 26% </a:t>
            </a:r>
            <a:r>
              <a:rPr lang="en-US" sz="2200" dirty="0">
                <a:solidFill>
                  <a:srgbClr val="494949"/>
                </a:solidFill>
              </a:rPr>
              <a:t>áætlunarinnar mun efla </a:t>
            </a:r>
            <a:r>
              <a:rPr lang="en-US" sz="2200" b="1" dirty="0">
                <a:solidFill>
                  <a:srgbClr val="494949"/>
                </a:solidFill>
              </a:rPr>
              <a:t>stafræna umbreytingu</a:t>
            </a:r>
            <a:r>
              <a:rPr lang="en-US" sz="2200" dirty="0">
                <a:solidFill>
                  <a:srgbClr val="494949"/>
                </a:solidFill>
              </a:rPr>
              <a:t>.</a:t>
            </a:r>
          </a:p>
        </p:txBody>
      </p:sp>
      <p:sp>
        <p:nvSpPr>
          <p:cNvPr id="33" name="Freeform 28">
            <a:extLst>
              <a:ext uri="{FF2B5EF4-FFF2-40B4-BE49-F238E27FC236}">
                <a16:creationId xmlns:a16="http://schemas.microsoft.com/office/drawing/2014/main" id="{3A2F094E-6197-E653-DAF6-90AC15A92DEB}"/>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5E8A383-15E8-CE56-921F-66811EAD0E4D}"/>
              </a:ext>
            </a:extLst>
          </p:cNvPr>
          <p:cNvSpPr txBox="1">
            <a:spLocks/>
          </p:cNvSpPr>
          <p:nvPr/>
        </p:nvSpPr>
        <p:spPr>
          <a:xfrm>
            <a:off x="1529922"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Enduruppbyggingar- og viðnámsáætlun Hollands</a:t>
            </a:r>
            <a:endParaRPr lang="en-US" sz="2400" dirty="0"/>
          </a:p>
        </p:txBody>
      </p:sp>
      <p:pic>
        <p:nvPicPr>
          <p:cNvPr id="32" name="Graphic 31" descr="Target with solid fill">
            <a:extLst>
              <a:ext uri="{FF2B5EF4-FFF2-40B4-BE49-F238E27FC236}">
                <a16:creationId xmlns:a16="http://schemas.microsoft.com/office/drawing/2014/main" id="{3D4660A4-93C7-49C7-A78F-570BD99526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3722" y="2461650"/>
            <a:ext cx="633914" cy="633914"/>
          </a:xfrm>
          <a:prstGeom prst="rect">
            <a:avLst/>
          </a:prstGeom>
        </p:spPr>
      </p:pic>
      <p:grpSp>
        <p:nvGrpSpPr>
          <p:cNvPr id="2" name="Group 1">
            <a:extLst>
              <a:ext uri="{FF2B5EF4-FFF2-40B4-BE49-F238E27FC236}">
                <a16:creationId xmlns:a16="http://schemas.microsoft.com/office/drawing/2014/main" id="{95F03288-9FA7-B31D-A28E-DEED4937E232}"/>
              </a:ext>
            </a:extLst>
          </p:cNvPr>
          <p:cNvGrpSpPr/>
          <p:nvPr/>
        </p:nvGrpSpPr>
        <p:grpSpPr>
          <a:xfrm>
            <a:off x="274432" y="85433"/>
            <a:ext cx="1047896" cy="1049846"/>
            <a:chOff x="1016000" y="1137920"/>
            <a:chExt cx="1016000" cy="1016000"/>
          </a:xfrm>
        </p:grpSpPr>
        <p:sp>
          <p:nvSpPr>
            <p:cNvPr id="4" name="Oval 3">
              <a:extLst>
                <a:ext uri="{FF2B5EF4-FFF2-40B4-BE49-F238E27FC236}">
                  <a16:creationId xmlns:a16="http://schemas.microsoft.com/office/drawing/2014/main" id="{BE9702B4-F8D2-F980-7215-1ED136629E2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AA9C764-878B-F8AB-16EA-94D957FB2F2A}"/>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6" name="Picture 5">
            <a:extLst>
              <a:ext uri="{FF2B5EF4-FFF2-40B4-BE49-F238E27FC236}">
                <a16:creationId xmlns:a16="http://schemas.microsoft.com/office/drawing/2014/main" id="{4263CF4E-B738-88CC-C654-EE554897C863}"/>
              </a:ext>
            </a:extLst>
          </p:cNvPr>
          <p:cNvPicPr>
            <a:picLocks noChangeAspect="1"/>
          </p:cNvPicPr>
          <p:nvPr/>
        </p:nvPicPr>
        <p:blipFill>
          <a:blip r:embed="rId8"/>
          <a:stretch>
            <a:fillRect/>
          </a:stretch>
        </p:blipFill>
        <p:spPr>
          <a:xfrm>
            <a:off x="1978868" y="4422034"/>
            <a:ext cx="850589" cy="846711"/>
          </a:xfrm>
          <a:prstGeom prst="rect">
            <a:avLst/>
          </a:prstGeom>
        </p:spPr>
      </p:pic>
      <p:sp>
        <p:nvSpPr>
          <p:cNvPr id="12" name="TextBox 11">
            <a:extLst>
              <a:ext uri="{FF2B5EF4-FFF2-40B4-BE49-F238E27FC236}">
                <a16:creationId xmlns:a16="http://schemas.microsoft.com/office/drawing/2014/main" id="{885670AC-0CBB-4788-CE9A-2B685B151471}"/>
              </a:ext>
            </a:extLst>
          </p:cNvPr>
          <p:cNvSpPr txBox="1"/>
          <p:nvPr/>
        </p:nvSpPr>
        <p:spPr>
          <a:xfrm>
            <a:off x="2942613" y="4322198"/>
            <a:ext cx="9355736" cy="2031325"/>
          </a:xfrm>
          <a:prstGeom prst="rect">
            <a:avLst/>
          </a:prstGeom>
          <a:noFill/>
        </p:spPr>
        <p:txBody>
          <a:bodyPr wrap="square" rtlCol="0">
            <a:spAutoFit/>
          </a:bodyPr>
          <a:lstStyle/>
          <a:p>
            <a:r>
              <a:rPr lang="en-US" b="1" i="1" dirty="0">
                <a:solidFill>
                  <a:srgbClr val="494949"/>
                </a:solidFill>
                <a:latin typeface="Google Sans"/>
              </a:rPr>
              <a:t>Mælt er með lestri</a:t>
            </a:r>
            <a:endParaRPr lang="en-US" b="1" i="1" dirty="0">
              <a:solidFill>
                <a:srgbClr val="494949"/>
              </a:solidFill>
              <a:latin typeface="Google Sans"/>
              <a:hlinkClick r:id="rId9">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IE" dirty="0">
                <a:solidFill>
                  <a:srgbClr val="00B0F0"/>
                </a:solidFill>
                <a:latin typeface="__ROsans_ca772e"/>
                <a:hlinkClick r:id="rId10">
                  <a:extLst>
                    <a:ext uri="{A12FA001-AC4F-418D-AE19-62706E023703}">
                      <ahyp:hlinkClr xmlns:ahyp="http://schemas.microsoft.com/office/drawing/2018/hyperlinkcolor" val="tx"/>
                    </a:ext>
                  </a:extLst>
                </a:hlinkClick>
              </a:rPr>
              <a:t>LEADER innleiðingaverkefni Zeeland</a:t>
            </a:r>
            <a:endParaRPr lang="en-IE" dirty="0">
              <a:solidFill>
                <a:srgbClr val="00B0F0"/>
              </a:solidFill>
              <a:latin typeface="__ROsans_ca772e"/>
            </a:endParaRPr>
          </a:p>
          <a:p>
            <a:pPr marL="285750" indent="-285750">
              <a:buFont typeface="Arial" panose="020B0604020202020204" pitchFamily="34" charset="0"/>
              <a:buChar char="•"/>
            </a:pPr>
            <a:r>
              <a:rPr lang="en-US" dirty="0">
                <a:solidFill>
                  <a:srgbClr val="00B0F0"/>
                </a:solidFill>
                <a:hlinkClick r:id="rId11">
                  <a:extLst>
                    <a:ext uri="{A12FA001-AC4F-418D-AE19-62706E023703}">
                      <ahyp:hlinkClr xmlns:ahyp="http://schemas.microsoft.com/office/drawing/2018/hyperlinkcolor" val="tx"/>
                    </a:ext>
                  </a:extLst>
                </a:hlinkClick>
              </a:rPr>
              <a:t>Hvataprógramm </a:t>
            </a:r>
            <a:r>
              <a:rPr lang="en-US" dirty="0" err="1">
                <a:solidFill>
                  <a:srgbClr val="00B0F0"/>
                </a:solidFill>
                <a:hlinkClick r:id="rId11">
                  <a:extLst>
                    <a:ext uri="{A12FA001-AC4F-418D-AE19-62706E023703}">
                      <ahyp:hlinkClr xmlns:ahyp="http://schemas.microsoft.com/office/drawing/2018/hyperlinkcolor" val="tx"/>
                    </a:ext>
                  </a:extLst>
                </a:hlinkClick>
              </a:rPr>
              <a:t>héraðsins Fryslan </a:t>
            </a:r>
            <a:r>
              <a:rPr lang="en-US" dirty="0">
                <a:solidFill>
                  <a:srgbClr val="00B0F0"/>
                </a:solidFill>
                <a:hlinkClick r:id="rId11">
                  <a:extLst>
                    <a:ext uri="{A12FA001-AC4F-418D-AE19-62706E023703}">
                      <ahyp:hlinkClr xmlns:ahyp="http://schemas.microsoft.com/office/drawing/2018/hyperlinkcolor" val="tx"/>
                    </a:ext>
                  </a:extLst>
                </a:hlinkClick>
              </a:rPr>
              <a:t>fyrir tómstundir og ferðaþjónustu</a:t>
            </a:r>
            <a:endParaRPr lang="en-US" dirty="0">
              <a:solidFill>
                <a:srgbClr val="00B0F0"/>
              </a:solidFill>
              <a:hlinkClick r:id="rId12">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2">
                  <a:extLst>
                    <a:ext uri="{A12FA001-AC4F-418D-AE19-62706E023703}">
                      <ahyp:hlinkClr xmlns:ahyp="http://schemas.microsoft.com/office/drawing/2018/hyperlinkcolor" val="tx"/>
                    </a:ext>
                  </a:extLst>
                </a:hlinkClick>
              </a:rPr>
              <a:t>Hollensk skattabreytingar í átt að sjálfbærni: yfirlit</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13">
                  <a:extLst>
                    <a:ext uri="{A12FA001-AC4F-418D-AE19-62706E023703}">
                      <ahyp:hlinkClr xmlns:ahyp="http://schemas.microsoft.com/office/drawing/2018/hyperlinkcolor" val="tx"/>
                    </a:ext>
                  </a:extLst>
                </a:hlinkClick>
              </a:rPr>
              <a:t>Sjóðir fyrir ferðaþjónustufyrirtæki í smá- og meðalstærð til að bæta sjálfbærni og stafræna umbreytingu gististaða</a:t>
            </a:r>
            <a:endParaRPr lang="en-US" dirty="0">
              <a:solidFill>
                <a:srgbClr val="00B0F0"/>
              </a:solidFill>
            </a:endParaRPr>
          </a:p>
          <a:p>
            <a:endParaRPr lang="en-IE" dirty="0">
              <a:solidFill>
                <a:srgbClr val="459597"/>
              </a:solidFill>
            </a:endParaRPr>
          </a:p>
        </p:txBody>
      </p:sp>
      <p:pic>
        <p:nvPicPr>
          <p:cNvPr id="13" name="Picture 12" descr="A house in the woods&#10;&#10;AI-generated content may be incorrect.">
            <a:extLst>
              <a:ext uri="{FF2B5EF4-FFF2-40B4-BE49-F238E27FC236}">
                <a16:creationId xmlns:a16="http://schemas.microsoft.com/office/drawing/2014/main" id="{9AC56592-2F0E-DBE1-EBF0-36E9D0705DC4}"/>
              </a:ext>
            </a:extLst>
          </p:cNvPr>
          <p:cNvPicPr>
            <a:picLocks noChangeAspect="1"/>
          </p:cNvPicPr>
          <p:nvPr/>
        </p:nvPicPr>
        <p:blipFill>
          <a:blip r:embed="rId14"/>
          <a:srcRect l="3061" t="10858" r="9094"/>
          <a:stretch>
            <a:fillRect/>
          </a:stretch>
        </p:blipFill>
        <p:spPr>
          <a:xfrm>
            <a:off x="8357198" y="263037"/>
            <a:ext cx="3168944" cy="2143812"/>
          </a:xfrm>
          <a:prstGeom prst="ellipse">
            <a:avLst/>
          </a:prstGeom>
        </p:spPr>
      </p:pic>
    </p:spTree>
    <p:extLst>
      <p:ext uri="{BB962C8B-B14F-4D97-AF65-F5344CB8AC3E}">
        <p14:creationId xmlns:p14="http://schemas.microsoft.com/office/powerpoint/2010/main" val="1303664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502A0-6C17-B450-201B-B724862C46C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6AEBF3B-A3F7-2D77-93B3-12A0E7041729}"/>
              </a:ext>
            </a:extLst>
          </p:cNvPr>
          <p:cNvSpPr/>
          <p:nvPr/>
        </p:nvSpPr>
        <p:spPr>
          <a:xfrm>
            <a:off x="1421185" y="1276643"/>
            <a:ext cx="10029648" cy="21438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D2996C0D-56E9-9974-7DDC-F29CDFB7908C}"/>
              </a:ext>
            </a:extLst>
          </p:cNvPr>
          <p:cNvSpPr/>
          <p:nvPr/>
        </p:nvSpPr>
        <p:spPr>
          <a:xfrm>
            <a:off x="1270567" y="3573764"/>
            <a:ext cx="10180266" cy="3021199"/>
          </a:xfrm>
          <a:prstGeom prst="flowChartAlternateProcess">
            <a:avLst/>
          </a:prstGeom>
          <a:solidFill>
            <a:schemeClr val="bg1"/>
          </a:solidFill>
          <a:ln w="38100">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5D35821C-B039-3098-2FEF-F23F5DF4A974}"/>
              </a:ext>
            </a:extLst>
          </p:cNvPr>
          <p:cNvSpPr txBox="1">
            <a:spLocks/>
          </p:cNvSpPr>
          <p:nvPr/>
        </p:nvSpPr>
        <p:spPr>
          <a:xfrm>
            <a:off x="2031801" y="3846040"/>
            <a:ext cx="9283899" cy="284083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200" b="1" dirty="0">
                <a:solidFill>
                  <a:srgbClr val="494949"/>
                </a:solidFill>
              </a:rPr>
              <a:t>Dæmi: </a:t>
            </a:r>
          </a:p>
          <a:p>
            <a:pPr marL="0" indent="0">
              <a:spcBef>
                <a:spcPts val="0"/>
              </a:spcBef>
              <a:spcAft>
                <a:spcPts val="600"/>
              </a:spcAft>
              <a:buNone/>
            </a:pPr>
            <a:r>
              <a:rPr lang="en-IE" sz="2100" b="1" dirty="0">
                <a:solidFill>
                  <a:srgbClr val="494949"/>
                </a:solidFill>
              </a:rPr>
              <a:t>Friesland </a:t>
            </a:r>
            <a:r>
              <a:rPr lang="en-IE" sz="2100" dirty="0">
                <a:solidFill>
                  <a:srgbClr val="494949"/>
                </a:solidFill>
              </a:rPr>
              <a:t>rekur áætlunina </a:t>
            </a:r>
            <a:r>
              <a:rPr lang="en-IE" sz="2100" b="1" dirty="0">
                <a:solidFill>
                  <a:srgbClr val="494949"/>
                </a:solidFill>
              </a:rPr>
              <a:t>"</a:t>
            </a:r>
            <a:r>
              <a:rPr lang="en-IE" sz="2100" b="1" dirty="0" err="1">
                <a:solidFill>
                  <a:srgbClr val="494949"/>
                </a:solidFill>
                <a:hlinkClick r:id="rId3">
                  <a:extLst>
                    <a:ext uri="{A12FA001-AC4F-418D-AE19-62706E023703}">
                      <ahyp:hlinkClr xmlns:ahyp="http://schemas.microsoft.com/office/drawing/2018/hyperlinkcolor" val="tx"/>
                    </a:ext>
                  </a:extLst>
                </a:hlinkClick>
              </a:rPr>
              <a:t>Stimulering Recreatie en Toerisme</a:t>
            </a:r>
            <a:r>
              <a:rPr lang="en-IE" sz="2100" b="1" dirty="0">
                <a:solidFill>
                  <a:srgbClr val="494949"/>
                </a:solidFill>
              </a:rPr>
              <a:t>" </a:t>
            </a:r>
            <a:r>
              <a:rPr lang="en-IE" sz="2100" dirty="0">
                <a:solidFill>
                  <a:srgbClr val="494949"/>
                </a:solidFill>
              </a:rPr>
              <a:t>til að bæta ferðamannaaðstöðu. </a:t>
            </a:r>
          </a:p>
          <a:p>
            <a:pPr marL="0" indent="0">
              <a:spcBef>
                <a:spcPts val="0"/>
              </a:spcBef>
              <a:spcAft>
                <a:spcPts val="600"/>
              </a:spcAft>
              <a:buNone/>
            </a:pPr>
            <a:r>
              <a:rPr lang="en-IE" sz="2100" b="1" dirty="0">
                <a:solidFill>
                  <a:srgbClr val="494949"/>
                </a:solidFill>
              </a:rPr>
              <a:t>Noord-Holland </a:t>
            </a:r>
            <a:r>
              <a:rPr lang="en-IE" sz="2100" dirty="0">
                <a:solidFill>
                  <a:srgbClr val="494949"/>
                </a:solidFill>
              </a:rPr>
              <a:t>hafði áætlunina "</a:t>
            </a:r>
            <a:r>
              <a:rPr lang="en-IE" sz="2100" b="1" dirty="0" err="1">
                <a:solidFill>
                  <a:srgbClr val="494949"/>
                </a:solidFill>
                <a:hlinkClick r:id="rId4">
                  <a:extLst>
                    <a:ext uri="{A12FA001-AC4F-418D-AE19-62706E023703}">
                      <ahyp:hlinkClr xmlns:ahyp="http://schemas.microsoft.com/office/drawing/2018/hyperlinkcolor" val="tx"/>
                    </a:ext>
                  </a:extLst>
                </a:hlinkClick>
              </a:rPr>
              <a:t>Revitalisering </a:t>
            </a:r>
            <a:r>
              <a:rPr lang="en-IE" sz="2100" dirty="0">
                <a:solidFill>
                  <a:srgbClr val="494949"/>
                </a:solidFill>
              </a:rPr>
              <a:t>verblijfsector":</a:t>
            </a:r>
            <a:r>
              <a:rPr lang="en-IE" sz="2100" b="1" dirty="0">
                <a:solidFill>
                  <a:srgbClr val="494949"/>
                </a:solidFill>
              </a:rPr>
              <a:t> 50% styrkur (hámark 12.500 €) </a:t>
            </a:r>
            <a:r>
              <a:rPr lang="en-IE" sz="2100" dirty="0">
                <a:solidFill>
                  <a:srgbClr val="494949"/>
                </a:solidFill>
              </a:rPr>
              <a:t>fyrir ráðgjöf eða skipulagningu um gæði og sjálfbærni tjaldsvæða. </a:t>
            </a:r>
            <a:r>
              <a:rPr lang="en-US" sz="2100" dirty="0">
                <a:solidFill>
                  <a:srgbClr val="494949"/>
                </a:solidFill>
              </a:rPr>
              <a:t>Flókið þarf að hafa að minnsta kosti 40 lóðir eða sumarhús. </a:t>
            </a:r>
            <a:r>
              <a:rPr lang="en-IE" sz="2100" dirty="0">
                <a:solidFill>
                  <a:srgbClr val="494949"/>
                </a:solidFill>
              </a:rPr>
              <a:t>Slíkir styrkir ná yfir hagkvæmnisrannsóknir, sjálfbærniráætlanir eða smávægilegar uppfærslur.</a:t>
            </a:r>
            <a:endParaRPr lang="en-IE" sz="2100" b="1" dirty="0">
              <a:solidFill>
                <a:srgbClr val="494949"/>
              </a:solidFill>
            </a:endParaRPr>
          </a:p>
          <a:p>
            <a:pPr marL="0" indent="0">
              <a:spcBef>
                <a:spcPts val="0"/>
              </a:spcBef>
              <a:spcAft>
                <a:spcPts val="600"/>
              </a:spcAft>
              <a:buNone/>
            </a:pPr>
            <a:r>
              <a:rPr lang="en-IE" sz="2100" b="1" dirty="0">
                <a:solidFill>
                  <a:srgbClr val="494949"/>
                </a:solidFill>
              </a:rPr>
              <a:t>Ábending: </a:t>
            </a:r>
            <a:r>
              <a:rPr lang="en-US" sz="2100" dirty="0">
                <a:solidFill>
                  <a:srgbClr val="494949"/>
                </a:solidFill>
              </a:rPr>
              <a:t>Fylgstu með gagnagrunni RVO um styrki eða vefsíðum eins og </a:t>
            </a:r>
            <a:r>
              <a:rPr lang="en-US" sz="2100" dirty="0" err="1">
                <a:solidFill>
                  <a:srgbClr val="494949"/>
                </a:solidFill>
                <a:hlinkClick r:id="rId5">
                  <a:extLst>
                    <a:ext uri="{A12FA001-AC4F-418D-AE19-62706E023703}">
                      <ahyp:hlinkClr xmlns:ahyp="http://schemas.microsoft.com/office/drawing/2018/hyperlinkcolor" val="tx"/>
                    </a:ext>
                  </a:extLst>
                </a:hlinkClick>
              </a:rPr>
              <a:t>Ondernemersplein </a:t>
            </a:r>
            <a:r>
              <a:rPr lang="en-US" sz="2100" dirty="0">
                <a:solidFill>
                  <a:srgbClr val="494949"/>
                </a:solidFill>
              </a:rPr>
              <a:t>fyrir uppfærslur. </a:t>
            </a:r>
          </a:p>
          <a:p>
            <a:pPr marL="0" indent="0">
              <a:spcBef>
                <a:spcPts val="0"/>
              </a:spcBef>
              <a:buNone/>
            </a:pPr>
            <a:endParaRPr lang="en-US" sz="2200" dirty="0">
              <a:solidFill>
                <a:schemeClr val="bg1"/>
              </a:solidFill>
            </a:endParaRPr>
          </a:p>
        </p:txBody>
      </p:sp>
      <p:sp>
        <p:nvSpPr>
          <p:cNvPr id="9" name="Text Placeholder 5">
            <a:extLst>
              <a:ext uri="{FF2B5EF4-FFF2-40B4-BE49-F238E27FC236}">
                <a16:creationId xmlns:a16="http://schemas.microsoft.com/office/drawing/2014/main" id="{9E799C10-431F-1B36-7102-46B522712ABE}"/>
              </a:ext>
            </a:extLst>
          </p:cNvPr>
          <p:cNvSpPr txBox="1">
            <a:spLocks/>
          </p:cNvSpPr>
          <p:nvPr/>
        </p:nvSpPr>
        <p:spPr>
          <a:xfrm>
            <a:off x="2022389" y="1444417"/>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Markmið: </a:t>
            </a:r>
            <a:r>
              <a:rPr lang="en-IE" sz="2200" b="1" dirty="0">
                <a:solidFill>
                  <a:srgbClr val="494949"/>
                </a:solidFill>
              </a:rPr>
              <a:t>Sérstök ferðaþjónustuframkvæmdaáætlun: </a:t>
            </a:r>
            <a:r>
              <a:rPr lang="en-IE" sz="2200" dirty="0">
                <a:solidFill>
                  <a:srgbClr val="494949"/>
                </a:solidFill>
              </a:rPr>
              <a:t>Margar héruð bjóða upp á sjóði sem eru sérstaklega ætlaðir ferðaþjónustu og eru oft svæðisbundnir</a:t>
            </a:r>
            <a:r>
              <a:rPr lang="en-US" sz="2200" dirty="0">
                <a:solidFill>
                  <a:srgbClr val="494949"/>
                </a:solidFill>
              </a:rPr>
              <a:t>. Þeir styrkja samkeppnishæfni á staðnum (nýjir aðdráttarstaðir, betri markaðssetning, þjálfun). Áætlanirnar eru misjafnar, en fjármögnunin er oft svipuð (t.d. mótframlög upp í lágar fimm stafa tölu). Þær beinast yfirleitt að fyrirliggjandi ferðaþjónustufyrirtækjum eða sveitarfélögum. Getur krafist lágmarksstærðar eða samstarfs við sveitarfélag. Skoðið vefsíður héraða. </a:t>
            </a:r>
          </a:p>
          <a:p>
            <a:pPr marL="104775" indent="0">
              <a:spcBef>
                <a:spcPts val="600"/>
              </a:spcBef>
            </a:pPr>
            <a:endParaRPr lang="en-US" dirty="0">
              <a:solidFill>
                <a:srgbClr val="494949"/>
              </a:solidFill>
            </a:endParaRPr>
          </a:p>
        </p:txBody>
      </p:sp>
      <p:cxnSp>
        <p:nvCxnSpPr>
          <p:cNvPr id="15" name="Connector: Elbow 14">
            <a:extLst>
              <a:ext uri="{FF2B5EF4-FFF2-40B4-BE49-F238E27FC236}">
                <a16:creationId xmlns:a16="http://schemas.microsoft.com/office/drawing/2014/main" id="{7368DBCE-278D-B1F3-081A-18894C6139B2}"/>
              </a:ext>
            </a:extLst>
          </p:cNvPr>
          <p:cNvCxnSpPr>
            <a:cxnSpLocks/>
            <a:stCxn id="7" idx="1"/>
            <a:endCxn id="11" idx="1"/>
          </p:cNvCxnSpPr>
          <p:nvPr/>
        </p:nvCxnSpPr>
        <p:spPr>
          <a:xfrm rot="10800000" flipH="1">
            <a:off x="1270567" y="2348550"/>
            <a:ext cx="150618" cy="2735815"/>
          </a:xfrm>
          <a:prstGeom prst="bentConnector3">
            <a:avLst>
              <a:gd name="adj1" fmla="val -15177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4216EC7F-273E-71A2-9ACA-4271EC748DC8}"/>
              </a:ext>
            </a:extLst>
          </p:cNvPr>
          <p:cNvSpPr/>
          <p:nvPr/>
        </p:nvSpPr>
        <p:spPr>
          <a:xfrm>
            <a:off x="-15513" y="109727"/>
            <a:ext cx="776334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A0CD9DB-A20D-3FF7-CC1A-107208C26C3A}"/>
              </a:ext>
            </a:extLst>
          </p:cNvPr>
          <p:cNvSpPr txBox="1">
            <a:spLocks/>
          </p:cNvSpPr>
          <p:nvPr/>
        </p:nvSpPr>
        <p:spPr>
          <a:xfrm>
            <a:off x="1438748"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Ferðaþjónustutengd sérstök verkefni</a:t>
            </a:r>
            <a:endParaRPr lang="en-US" sz="2400" i="1" dirty="0"/>
          </a:p>
        </p:txBody>
      </p:sp>
      <p:pic>
        <p:nvPicPr>
          <p:cNvPr id="32" name="Graphic 31" descr="Target with solid fill">
            <a:extLst>
              <a:ext uri="{FF2B5EF4-FFF2-40B4-BE49-F238E27FC236}">
                <a16:creationId xmlns:a16="http://schemas.microsoft.com/office/drawing/2014/main" id="{70D7D7D9-6199-8D47-3AB8-EFDEAB3FC2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661" y="1368853"/>
            <a:ext cx="633914" cy="633914"/>
          </a:xfrm>
          <a:prstGeom prst="rect">
            <a:avLst/>
          </a:prstGeom>
        </p:spPr>
      </p:pic>
      <p:grpSp>
        <p:nvGrpSpPr>
          <p:cNvPr id="12" name="Group 11">
            <a:extLst>
              <a:ext uri="{FF2B5EF4-FFF2-40B4-BE49-F238E27FC236}">
                <a16:creationId xmlns:a16="http://schemas.microsoft.com/office/drawing/2014/main" id="{1D9CC42A-E964-BAB8-E787-4B96CA5E088B}"/>
              </a:ext>
            </a:extLst>
          </p:cNvPr>
          <p:cNvGrpSpPr/>
          <p:nvPr/>
        </p:nvGrpSpPr>
        <p:grpSpPr>
          <a:xfrm>
            <a:off x="274432" y="85433"/>
            <a:ext cx="1047896" cy="1049846"/>
            <a:chOff x="1016000" y="1137920"/>
            <a:chExt cx="1016000" cy="1016000"/>
          </a:xfrm>
        </p:grpSpPr>
        <p:sp>
          <p:nvSpPr>
            <p:cNvPr id="14" name="Oval 13">
              <a:extLst>
                <a:ext uri="{FF2B5EF4-FFF2-40B4-BE49-F238E27FC236}">
                  <a16:creationId xmlns:a16="http://schemas.microsoft.com/office/drawing/2014/main" id="{BE96D1EE-99AD-DB5B-4B66-21AB2D85195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FF6E07B1-99DD-E25E-18F8-79179AB498D8}"/>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27" name="Graphic 26" descr="Excellent with solid fill">
            <a:extLst>
              <a:ext uri="{FF2B5EF4-FFF2-40B4-BE49-F238E27FC236}">
                <a16:creationId xmlns:a16="http://schemas.microsoft.com/office/drawing/2014/main" id="{FAD7040C-0599-7BFD-944F-7E0E21A8DC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7202" y="3632573"/>
            <a:ext cx="749373" cy="749373"/>
          </a:xfrm>
          <a:prstGeom prst="rect">
            <a:avLst/>
          </a:prstGeom>
        </p:spPr>
      </p:pic>
      <p:pic>
        <p:nvPicPr>
          <p:cNvPr id="31" name="Graphic 30" descr="Lights On with solid fill">
            <a:extLst>
              <a:ext uri="{FF2B5EF4-FFF2-40B4-BE49-F238E27FC236}">
                <a16:creationId xmlns:a16="http://schemas.microsoft.com/office/drawing/2014/main" id="{30C38DF5-BB4D-FE54-72C1-AEE32BB133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57543" y="5850536"/>
            <a:ext cx="608690" cy="608690"/>
          </a:xfrm>
          <a:prstGeom prst="rect">
            <a:avLst/>
          </a:prstGeom>
        </p:spPr>
      </p:pic>
    </p:spTree>
    <p:extLst>
      <p:ext uri="{BB962C8B-B14F-4D97-AF65-F5344CB8AC3E}">
        <p14:creationId xmlns:p14="http://schemas.microsoft.com/office/powerpoint/2010/main" val="428784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E7B3-C471-7685-DB6F-DAF2E2B16A7C}"/>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2C96B0E8-C0DE-96F8-B5E7-70C15AF84510}"/>
              </a:ext>
            </a:extLst>
          </p:cNvPr>
          <p:cNvSpPr/>
          <p:nvPr/>
        </p:nvSpPr>
        <p:spPr>
          <a:xfrm>
            <a:off x="1225518" y="1303356"/>
            <a:ext cx="10029647" cy="23285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A21803F-AEE9-2E9F-68E7-AE79788EC39A}"/>
              </a:ext>
            </a:extLst>
          </p:cNvPr>
          <p:cNvSpPr txBox="1">
            <a:spLocks/>
          </p:cNvSpPr>
          <p:nvPr/>
        </p:nvSpPr>
        <p:spPr>
          <a:xfrm>
            <a:off x="1512183" y="1493406"/>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Markmið: </a:t>
            </a:r>
            <a:r>
              <a:rPr lang="en-US" sz="2200" dirty="0">
                <a:solidFill>
                  <a:srgbClr val="494949"/>
                </a:solidFill>
              </a:rPr>
              <a:t>Sprotafyrirtæki og tæknidrifin verkefni hafa aukaauðlindir. Nýsköpunartilskot gera þér kleift að smíða frumgerð eða kanna nýjar hugmyndir án þess að taka verulega áhættu. </a:t>
            </a:r>
          </a:p>
          <a:p>
            <a:pPr marL="447675" indent="0"/>
            <a:r>
              <a:rPr lang="en-US" sz="2200" b="1" dirty="0">
                <a:solidFill>
                  <a:srgbClr val="EC7C69"/>
                </a:solidFill>
              </a:rPr>
              <a:t>Til dæmis </a:t>
            </a:r>
            <a:r>
              <a:rPr lang="en-US" sz="2200" dirty="0">
                <a:solidFill>
                  <a:srgbClr val="494949"/>
                </a:solidFill>
              </a:rPr>
              <a:t>gæti sprotafyrirtæki sem býr til smáhús notað inneignarvottorð til að prófa bókunarforrit og síðan </a:t>
            </a:r>
            <a:r>
              <a:rPr lang="en-US" sz="2200" dirty="0" err="1">
                <a:solidFill>
                  <a:srgbClr val="494949"/>
                </a:solidFill>
              </a:rPr>
              <a:t>nýsköpunargreiðslu </a:t>
            </a:r>
            <a:r>
              <a:rPr lang="en-US" sz="2200" dirty="0">
                <a:solidFill>
                  <a:srgbClr val="494949"/>
                </a:solidFill>
              </a:rPr>
              <a:t>til að smíða frumgerð, með því að deila kostnaði með samstarfsaðilum.</a:t>
            </a:r>
          </a:p>
        </p:txBody>
      </p:sp>
      <p:sp>
        <p:nvSpPr>
          <p:cNvPr id="33" name="Freeform 28">
            <a:extLst>
              <a:ext uri="{FF2B5EF4-FFF2-40B4-BE49-F238E27FC236}">
                <a16:creationId xmlns:a16="http://schemas.microsoft.com/office/drawing/2014/main" id="{2642F097-4F36-BD63-C9E1-B46A801130C9}"/>
              </a:ext>
            </a:extLst>
          </p:cNvPr>
          <p:cNvSpPr/>
          <p:nvPr/>
        </p:nvSpPr>
        <p:spPr>
          <a:xfrm>
            <a:off x="-15513" y="109727"/>
            <a:ext cx="8026038"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4815E3-4359-AD54-4642-1CA768A7DB9A}"/>
              </a:ext>
            </a:extLst>
          </p:cNvPr>
          <p:cNvSpPr txBox="1">
            <a:spLocks/>
          </p:cNvSpPr>
          <p:nvPr/>
        </p:nvSpPr>
        <p:spPr>
          <a:xfrm>
            <a:off x="1512183" y="263037"/>
            <a:ext cx="61554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Einkafjármögnun og stuðningur atvinnugreina</a:t>
            </a:r>
          </a:p>
        </p:txBody>
      </p:sp>
      <p:sp>
        <p:nvSpPr>
          <p:cNvPr id="2" name="Flowchart: Alternate Process 1">
            <a:extLst>
              <a:ext uri="{FF2B5EF4-FFF2-40B4-BE49-F238E27FC236}">
                <a16:creationId xmlns:a16="http://schemas.microsoft.com/office/drawing/2014/main" id="{B9123199-18FB-12E4-E9E4-D5D673D61B9C}"/>
              </a:ext>
            </a:extLst>
          </p:cNvPr>
          <p:cNvSpPr/>
          <p:nvPr/>
        </p:nvSpPr>
        <p:spPr>
          <a:xfrm>
            <a:off x="1289583" y="3807674"/>
            <a:ext cx="10029647" cy="197341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A300D929-9255-69BC-6D0C-E59C9DE12D8C}"/>
              </a:ext>
            </a:extLst>
          </p:cNvPr>
          <p:cNvSpPr txBox="1">
            <a:spLocks/>
          </p:cNvSpPr>
          <p:nvPr/>
        </p:nvSpPr>
        <p:spPr>
          <a:xfrm>
            <a:off x="2069960" y="387575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b="1" dirty="0">
                <a:solidFill>
                  <a:srgbClr val="494949"/>
                </a:solidFill>
              </a:rPr>
              <a:t>Dæmi: </a:t>
            </a:r>
            <a:r>
              <a:rPr lang="en-US" sz="2200" b="1" dirty="0">
                <a:solidFill>
                  <a:srgbClr val="494949"/>
                </a:solidFill>
                <a:hlinkClick r:id="rId3">
                  <a:extLst>
                    <a:ext uri="{A12FA001-AC4F-418D-AE19-62706E023703}">
                      <ahyp:hlinkClr xmlns:ahyp="http://schemas.microsoft.com/office/drawing/2018/hyperlinkcolor" val="tx"/>
                    </a:ext>
                  </a:extLst>
                </a:hlinkClick>
              </a:rPr>
              <a:t>EFRO (Evrópsku svæðisbundnu) inneignir</a:t>
            </a:r>
            <a:r>
              <a:rPr lang="en-US" sz="2200" dirty="0">
                <a:solidFill>
                  <a:srgbClr val="494949"/>
                </a:solidFill>
              </a:rPr>
              <a:t> 2021–2027 fjármagna rannsóknir og þróun í Groningen/Drenthe/Friesland. Frumkvöðlar geta fengið 35% styrk (eða 45% ef um </a:t>
            </a:r>
            <a:r>
              <a:rPr lang="en-US" sz="2200" b="1" dirty="0">
                <a:solidFill>
                  <a:srgbClr val="494949"/>
                </a:solidFill>
              </a:rPr>
              <a:t>samvinnufélag</a:t>
            </a:r>
            <a:r>
              <a:rPr lang="en-US" sz="2200" dirty="0">
                <a:solidFill>
                  <a:srgbClr val="494949"/>
                </a:solidFill>
              </a:rPr>
              <a:t> er að ræða</a:t>
            </a:r>
            <a:r>
              <a:rPr lang="en-US" sz="2200" b="1" dirty="0">
                <a:solidFill>
                  <a:srgbClr val="494949"/>
                </a:solidFill>
              </a:rPr>
              <a:t>) </a:t>
            </a:r>
            <a:r>
              <a:rPr lang="en-US" sz="2200" dirty="0">
                <a:solidFill>
                  <a:srgbClr val="494949"/>
                </a:solidFill>
              </a:rPr>
              <a:t>til að þróa nýjar vörur eða hugbúnað. </a:t>
            </a:r>
          </a:p>
          <a:p>
            <a:pPr marL="0" indent="0">
              <a:spcAft>
                <a:spcPts val="1200"/>
              </a:spcAft>
            </a:pPr>
            <a:r>
              <a:rPr lang="en-US" sz="2200" b="1" dirty="0">
                <a:solidFill>
                  <a:srgbClr val="494949"/>
                </a:solidFill>
              </a:rPr>
              <a:t>Dæmi: </a:t>
            </a:r>
            <a:r>
              <a:rPr lang="en-US" sz="2200" dirty="0">
                <a:solidFill>
                  <a:srgbClr val="494949"/>
                </a:solidFill>
              </a:rPr>
              <a:t>Þetta hefur verið notað fyrir nýja bókunarpalla eða umhverfisvænar byggingaraðferðir. </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2FFAE346-B0BE-5671-542B-A8F4AAFBFA30}"/>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09AEA7-D867-9C62-47A5-B63BC0916825}"/>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473998-3711-EC04-DA30-D49CF1C4882A}"/>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71E29F1C-0F2D-84F9-8D63-7A6E3E663D49}"/>
              </a:ext>
            </a:extLst>
          </p:cNvPr>
          <p:cNvPicPr>
            <a:picLocks noChangeAspect="1"/>
          </p:cNvPicPr>
          <p:nvPr/>
        </p:nvPicPr>
        <p:blipFill>
          <a:blip r:embed="rId4"/>
          <a:stretch>
            <a:fillRect/>
          </a:stretch>
        </p:blipFill>
        <p:spPr>
          <a:xfrm>
            <a:off x="3143700" y="5831175"/>
            <a:ext cx="850589" cy="846711"/>
          </a:xfrm>
          <a:prstGeom prst="rect">
            <a:avLst/>
          </a:prstGeom>
        </p:spPr>
      </p:pic>
      <p:sp>
        <p:nvSpPr>
          <p:cNvPr id="26" name="TextBox 25">
            <a:extLst>
              <a:ext uri="{FF2B5EF4-FFF2-40B4-BE49-F238E27FC236}">
                <a16:creationId xmlns:a16="http://schemas.microsoft.com/office/drawing/2014/main" id="{7B8CD5D6-E8BA-117F-E8BA-D48D1BA8F6F3}"/>
              </a:ext>
            </a:extLst>
          </p:cNvPr>
          <p:cNvSpPr txBox="1"/>
          <p:nvPr/>
        </p:nvSpPr>
        <p:spPr>
          <a:xfrm>
            <a:off x="4021453" y="5899172"/>
            <a:ext cx="6641145" cy="923330"/>
          </a:xfrm>
          <a:prstGeom prst="rect">
            <a:avLst/>
          </a:prstGeom>
          <a:noFill/>
        </p:spPr>
        <p:txBody>
          <a:bodyPr wrap="square" rtlCol="0">
            <a:spAutoFit/>
          </a:bodyPr>
          <a:lstStyle/>
          <a:p>
            <a:r>
              <a:rPr lang="en-US" b="1" i="1" dirty="0">
                <a:solidFill>
                  <a:srgbClr val="494949"/>
                </a:solidFill>
                <a:latin typeface="Google Sans"/>
              </a:rPr>
              <a:t>Mælt er með lestri</a:t>
            </a:r>
            <a:endParaRPr lang="en-US" b="1" i="1" dirty="0">
              <a:solidFill>
                <a:srgbClr val="494949"/>
              </a:solidFill>
              <a:latin typeface="Google Sans"/>
              <a:hlinkClick r:id="rId5">
                <a:extLst>
                  <a:ext uri="{A12FA001-AC4F-418D-AE19-62706E023703}">
                    <ahyp:hlinkClr xmlns:ahyp="http://schemas.microsoft.com/office/drawing/2018/hyperlinkcolor" val="tx"/>
                  </a:ext>
                </a:extLst>
              </a:hlinkClick>
            </a:endParaRPr>
          </a:p>
          <a:p>
            <a:r>
              <a:rPr lang="en-IE" dirty="0">
                <a:solidFill>
                  <a:srgbClr val="00B0F0"/>
                </a:solidFill>
                <a:hlinkClick r:id="rId3">
                  <a:extLst>
                    <a:ext uri="{A12FA001-AC4F-418D-AE19-62706E023703}">
                      <ahyp:hlinkClr xmlns:ahyp="http://schemas.microsoft.com/office/drawing/2018/hyperlinkcolor" val="tx"/>
                    </a:ext>
                  </a:extLst>
                </a:hlinkClick>
              </a:rPr>
              <a:t>Vefsíða EFRO styrktartímabil 2021-2027</a:t>
            </a:r>
            <a:endParaRPr lang="en-IE" dirty="0">
              <a:solidFill>
                <a:srgbClr val="00B0F0"/>
              </a:solidFill>
            </a:endParaRPr>
          </a:p>
          <a:p>
            <a:endParaRPr lang="en-IE" dirty="0">
              <a:solidFill>
                <a:srgbClr val="459597"/>
              </a:solidFill>
            </a:endParaRPr>
          </a:p>
        </p:txBody>
      </p:sp>
      <p:grpSp>
        <p:nvGrpSpPr>
          <p:cNvPr id="27" name="Group 26">
            <a:extLst>
              <a:ext uri="{FF2B5EF4-FFF2-40B4-BE49-F238E27FC236}">
                <a16:creationId xmlns:a16="http://schemas.microsoft.com/office/drawing/2014/main" id="{A7EB6660-1EC2-BC99-BA2F-BF2D55E63F8B}"/>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1E5CCAF5-BB00-33EC-4736-369DFFA50AB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86B3EA76-BA1B-2CB6-30BC-197E34368D7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4" name="Graphic 3" descr="Target with solid fill">
            <a:extLst>
              <a:ext uri="{FF2B5EF4-FFF2-40B4-BE49-F238E27FC236}">
                <a16:creationId xmlns:a16="http://schemas.microsoft.com/office/drawing/2014/main" id="{E01F3ED2-AE21-1C55-0E68-6104158164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2328" y="1418782"/>
            <a:ext cx="633914" cy="633914"/>
          </a:xfrm>
          <a:prstGeom prst="rect">
            <a:avLst/>
          </a:prstGeom>
        </p:spPr>
      </p:pic>
      <p:pic>
        <p:nvPicPr>
          <p:cNvPr id="5" name="Graphic 4" descr="Excellent with solid fill">
            <a:extLst>
              <a:ext uri="{FF2B5EF4-FFF2-40B4-BE49-F238E27FC236}">
                <a16:creationId xmlns:a16="http://schemas.microsoft.com/office/drawing/2014/main" id="{1D6744AF-1AB2-C6AA-B824-96D50611E4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3211" y="3958223"/>
            <a:ext cx="749373" cy="749373"/>
          </a:xfrm>
          <a:prstGeom prst="rect">
            <a:avLst/>
          </a:prstGeom>
        </p:spPr>
      </p:pic>
    </p:spTree>
    <p:extLst>
      <p:ext uri="{BB962C8B-B14F-4D97-AF65-F5344CB8AC3E}">
        <p14:creationId xmlns:p14="http://schemas.microsoft.com/office/powerpoint/2010/main" val="250289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B423-EC38-4290-4E12-C019037CBDAE}"/>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50480FCB-8E58-9056-E606-386140EF3AAF}"/>
              </a:ext>
            </a:extLst>
          </p:cNvPr>
          <p:cNvSpPr/>
          <p:nvPr/>
        </p:nvSpPr>
        <p:spPr>
          <a:xfrm>
            <a:off x="1225518" y="1303356"/>
            <a:ext cx="10029647" cy="319244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A9F7C8D-1982-18EB-DDBC-D62022B4F0DC}"/>
              </a:ext>
            </a:extLst>
          </p:cNvPr>
          <p:cNvSpPr txBox="1">
            <a:spLocks/>
          </p:cNvSpPr>
          <p:nvPr/>
        </p:nvSpPr>
        <p:spPr>
          <a:xfrm>
            <a:off x="1991846" y="1456158"/>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b="1" dirty="0">
                <a:solidFill>
                  <a:srgbClr val="E96751"/>
                </a:solidFill>
              </a:rPr>
              <a:t>Ábending: </a:t>
            </a:r>
            <a:r>
              <a:rPr lang="en-US" sz="2200" dirty="0">
                <a:solidFill>
                  <a:srgbClr val="494949"/>
                </a:solidFill>
              </a:rPr>
              <a:t>Vel heppnuð verkefni </a:t>
            </a:r>
            <a:r>
              <a:rPr lang="en-US" sz="2200" b="1" dirty="0">
                <a:solidFill>
                  <a:srgbClr val="494949"/>
                </a:solidFill>
              </a:rPr>
              <a:t>blanda</a:t>
            </a:r>
            <a:r>
              <a:rPr lang="en-US" sz="2200" dirty="0">
                <a:solidFill>
                  <a:srgbClr val="494949"/>
                </a:solidFill>
              </a:rPr>
              <a:t> oft </a:t>
            </a:r>
            <a:r>
              <a:rPr lang="en-US" sz="2200" b="1" dirty="0">
                <a:solidFill>
                  <a:srgbClr val="494949"/>
                </a:solidFill>
              </a:rPr>
              <a:t>saman fjármunum</a:t>
            </a:r>
            <a:r>
              <a:rPr lang="en-US" sz="2200" dirty="0">
                <a:solidFill>
                  <a:srgbClr val="494949"/>
                </a:solidFill>
              </a:rPr>
              <a:t>. Til dæmis gæti glamping-svæði sameinað</a:t>
            </a:r>
            <a:r>
              <a:rPr lang="en-US" sz="2200" b="1" dirty="0">
                <a:solidFill>
                  <a:srgbClr val="494949"/>
                </a:solidFill>
              </a:rPr>
              <a:t> 30% RIF-styrk </a:t>
            </a:r>
            <a:r>
              <a:rPr lang="en-US" sz="2200" dirty="0">
                <a:solidFill>
                  <a:srgbClr val="494949"/>
                </a:solidFill>
              </a:rPr>
              <a:t>við bankalán (mögulega tryggt með sambandsábyrgð) og eiginfjárframlag eiganda. </a:t>
            </a:r>
          </a:p>
          <a:p>
            <a:pPr marL="0" indent="0">
              <a:spcAft>
                <a:spcPts val="1200"/>
              </a:spcAft>
            </a:pPr>
            <a:r>
              <a:rPr lang="en-US" sz="2200" dirty="0">
                <a:solidFill>
                  <a:srgbClr val="494949"/>
                </a:solidFill>
              </a:rPr>
              <a:t>Haltu </a:t>
            </a:r>
            <a:r>
              <a:rPr lang="en-US" sz="2200" b="1" dirty="0">
                <a:solidFill>
                  <a:srgbClr val="494949"/>
                </a:solidFill>
              </a:rPr>
              <a:t>skýran viðskiptaplan </a:t>
            </a:r>
            <a:r>
              <a:rPr lang="en-US" sz="2200" dirty="0">
                <a:solidFill>
                  <a:srgbClr val="494949"/>
                </a:solidFill>
              </a:rPr>
              <a:t>og </a:t>
            </a:r>
            <a:r>
              <a:rPr lang="en-US" sz="2200" b="1" dirty="0">
                <a:solidFill>
                  <a:srgbClr val="494949"/>
                </a:solidFill>
              </a:rPr>
              <a:t>reiknaðu með samsvarandi fjármagni. </a:t>
            </a:r>
            <a:r>
              <a:rPr lang="en-US" sz="2200" dirty="0">
                <a:solidFill>
                  <a:srgbClr val="494949"/>
                </a:solidFill>
              </a:rPr>
              <a:t>Hafðu snemma samstarf við staðbundna LAG-nefnd eða skrifstofu efnahagsþróunar. </a:t>
            </a:r>
          </a:p>
          <a:p>
            <a:pPr marL="0" indent="0">
              <a:spcAft>
                <a:spcPts val="1200"/>
              </a:spcAft>
            </a:pPr>
            <a:r>
              <a:rPr lang="en-US" sz="2200" dirty="0">
                <a:solidFill>
                  <a:srgbClr val="494949"/>
                </a:solidFill>
              </a:rPr>
              <a:t>Að lokum, leggðu áherslu á sjálfbærnina: margir sjóðir </a:t>
            </a:r>
            <a:r>
              <a:rPr lang="en-US" sz="2200" dirty="0" err="1">
                <a:solidFill>
                  <a:srgbClr val="494949"/>
                </a:solidFill>
              </a:rPr>
              <a:t>kjósa </a:t>
            </a:r>
            <a:r>
              <a:rPr lang="en-US" sz="2200" dirty="0">
                <a:solidFill>
                  <a:srgbClr val="494949"/>
                </a:solidFill>
              </a:rPr>
              <a:t>orkunýtni, náttúruvernd eða samfélagslega hagsæld.</a:t>
            </a:r>
          </a:p>
          <a:p>
            <a:pPr marL="0" indent="0">
              <a:spcAft>
                <a:spcPts val="1200"/>
              </a:spcAft>
            </a:pPr>
            <a:endParaRPr lang="en-US" sz="2200" dirty="0">
              <a:solidFill>
                <a:srgbClr val="494949"/>
              </a:solidFill>
            </a:endParaRPr>
          </a:p>
        </p:txBody>
      </p:sp>
      <p:sp>
        <p:nvSpPr>
          <p:cNvPr id="33" name="Freeform 28">
            <a:extLst>
              <a:ext uri="{FF2B5EF4-FFF2-40B4-BE49-F238E27FC236}">
                <a16:creationId xmlns:a16="http://schemas.microsoft.com/office/drawing/2014/main" id="{4F565709-2119-1022-781B-2BC51134E028}"/>
              </a:ext>
            </a:extLst>
          </p:cNvPr>
          <p:cNvSpPr/>
          <p:nvPr/>
        </p:nvSpPr>
        <p:spPr>
          <a:xfrm>
            <a:off x="-15513" y="109727"/>
            <a:ext cx="8026038"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3B3D3EF-061E-BF27-8F26-7AB0F56F8C6B}"/>
              </a:ext>
            </a:extLst>
          </p:cNvPr>
          <p:cNvSpPr txBox="1">
            <a:spLocks/>
          </p:cNvSpPr>
          <p:nvPr/>
        </p:nvSpPr>
        <p:spPr>
          <a:xfrm>
            <a:off x="459585" y="233266"/>
            <a:ext cx="61554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Einkafjármögnun og stuðningur atvinnugreina</a:t>
            </a:r>
          </a:p>
        </p:txBody>
      </p:sp>
      <p:cxnSp>
        <p:nvCxnSpPr>
          <p:cNvPr id="16" name="Straight Connector 15">
            <a:extLst>
              <a:ext uri="{FF2B5EF4-FFF2-40B4-BE49-F238E27FC236}">
                <a16:creationId xmlns:a16="http://schemas.microsoft.com/office/drawing/2014/main" id="{516FCCC3-7A66-7FF0-85EE-16E26DC8C8C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8" name="Graphic 7" descr="Lights On with solid fill">
            <a:extLst>
              <a:ext uri="{FF2B5EF4-FFF2-40B4-BE49-F238E27FC236}">
                <a16:creationId xmlns:a16="http://schemas.microsoft.com/office/drawing/2014/main" id="{988E36F9-957D-EB15-4767-09BFFC264A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56" y="1456158"/>
            <a:ext cx="608690" cy="608690"/>
          </a:xfrm>
          <a:prstGeom prst="rect">
            <a:avLst/>
          </a:prstGeom>
        </p:spPr>
      </p:pic>
      <p:pic>
        <p:nvPicPr>
          <p:cNvPr id="10" name="Picture 9" descr="A house with snow on the ground&#10;&#10;AI-generated content may be incorrect.">
            <a:extLst>
              <a:ext uri="{FF2B5EF4-FFF2-40B4-BE49-F238E27FC236}">
                <a16:creationId xmlns:a16="http://schemas.microsoft.com/office/drawing/2014/main" id="{59454CD3-5174-302A-557C-0AE1EAD80F4A}"/>
              </a:ext>
            </a:extLst>
          </p:cNvPr>
          <p:cNvPicPr>
            <a:picLocks noChangeAspect="1"/>
          </p:cNvPicPr>
          <p:nvPr/>
        </p:nvPicPr>
        <p:blipFill>
          <a:blip r:embed="rId5"/>
          <a:srcRect t="19744" b="17572"/>
          <a:stretch>
            <a:fillRect/>
          </a:stretch>
        </p:blipFill>
        <p:spPr>
          <a:xfrm>
            <a:off x="0" y="4710433"/>
            <a:ext cx="5273313" cy="2140781"/>
          </a:xfrm>
          <a:prstGeom prst="rect">
            <a:avLst/>
          </a:prstGeom>
        </p:spPr>
      </p:pic>
      <p:pic>
        <p:nvPicPr>
          <p:cNvPr id="12" name="Picture 11" descr="A triangular shaped house with a roof&#10;&#10;AI-generated content may be incorrect.">
            <a:extLst>
              <a:ext uri="{FF2B5EF4-FFF2-40B4-BE49-F238E27FC236}">
                <a16:creationId xmlns:a16="http://schemas.microsoft.com/office/drawing/2014/main" id="{F4C1DEC3-F3D9-083D-327F-746FFA6539E7}"/>
              </a:ext>
            </a:extLst>
          </p:cNvPr>
          <p:cNvPicPr>
            <a:picLocks noChangeAspect="1"/>
          </p:cNvPicPr>
          <p:nvPr/>
        </p:nvPicPr>
        <p:blipFill>
          <a:blip r:embed="rId6"/>
          <a:stretch>
            <a:fillRect/>
          </a:stretch>
        </p:blipFill>
        <p:spPr>
          <a:xfrm>
            <a:off x="8386168" y="4717219"/>
            <a:ext cx="3805832" cy="2140781"/>
          </a:xfrm>
          <a:prstGeom prst="rect">
            <a:avLst/>
          </a:prstGeom>
        </p:spPr>
      </p:pic>
      <p:pic>
        <p:nvPicPr>
          <p:cNvPr id="14" name="Picture 13" descr="A living room with a view of the ocean&#10;&#10;AI-generated content may be incorrect.">
            <a:extLst>
              <a:ext uri="{FF2B5EF4-FFF2-40B4-BE49-F238E27FC236}">
                <a16:creationId xmlns:a16="http://schemas.microsoft.com/office/drawing/2014/main" id="{A138A22E-6752-465E-E278-88CC61F323BA}"/>
              </a:ext>
            </a:extLst>
          </p:cNvPr>
          <p:cNvPicPr>
            <a:picLocks noChangeAspect="1"/>
          </p:cNvPicPr>
          <p:nvPr/>
        </p:nvPicPr>
        <p:blipFill>
          <a:blip r:embed="rId7"/>
          <a:stretch>
            <a:fillRect/>
          </a:stretch>
        </p:blipFill>
        <p:spPr>
          <a:xfrm>
            <a:off x="5018279" y="4710432"/>
            <a:ext cx="3364245" cy="2140781"/>
          </a:xfrm>
          <a:prstGeom prst="rect">
            <a:avLst/>
          </a:prstGeom>
        </p:spPr>
      </p:pic>
    </p:spTree>
    <p:extLst>
      <p:ext uri="{BB962C8B-B14F-4D97-AF65-F5344CB8AC3E}">
        <p14:creationId xmlns:p14="http://schemas.microsoft.com/office/powerpoint/2010/main" val="1877595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50EB-90F8-14D5-AE06-9857619FEF80}"/>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8BF7569E-90CC-023D-0801-AF4AAB5610B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3C088B4A-381A-8A23-A88C-F2E6B1CDD27F}"/>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Græn fjármögnun fyrir gistingu í óhefðbundnum ferðaþjónustu í dreifbýli</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2375421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51685-2D40-D003-A689-ECBC237556F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9446C11-4D13-C621-CFA1-361873B3017D}"/>
              </a:ext>
            </a:extLst>
          </p:cNvPr>
          <p:cNvSpPr>
            <a:spLocks noGrp="1"/>
          </p:cNvSpPr>
          <p:nvPr>
            <p:ph type="body" sz="quarter" idx="18"/>
          </p:nvPr>
        </p:nvSpPr>
        <p:spPr>
          <a:xfrm>
            <a:off x="798381" y="988429"/>
            <a:ext cx="10784019" cy="3849918"/>
          </a:xfrm>
        </p:spPr>
        <p:txBody>
          <a:bodyPr/>
          <a:lstStyle/>
          <a:p>
            <a:r>
              <a:rPr lang="en-US" b="1" dirty="0"/>
              <a:t>Ertu að hugsa um að gera ferðaþjónustufyrirtækið þitt í sveitum grænna? </a:t>
            </a:r>
            <a:r>
              <a:rPr lang="en-US" dirty="0"/>
              <a:t>Hvort sem þú rekur glamping-svæði, vistvæn gistiheimili eða búgarðsgistingu bjóða lönd eins og </a:t>
            </a:r>
            <a:r>
              <a:rPr lang="en-US" b="1" dirty="0"/>
              <a:t>Írland, Slóvenía, Ísland, Niðurlönd og Ítalía </a:t>
            </a:r>
            <a:r>
              <a:rPr lang="en-US" i="1" dirty="0"/>
              <a:t>grænar styrki og lán </a:t>
            </a:r>
            <a:r>
              <a:rPr lang="en-US" dirty="0"/>
              <a:t>til að hjálpa litlum ferðaþjónustufyrirtækjum að verða sjálfbærari.</a:t>
            </a:r>
          </a:p>
          <a:p>
            <a:r>
              <a:rPr lang="en-US" dirty="0"/>
              <a:t>Þú getur fengið fjármögnun fyrir uppfærslur eins og </a:t>
            </a:r>
            <a:r>
              <a:rPr lang="en-US" b="1" dirty="0"/>
              <a:t>sólarsellur, einangrun, varmadælur eða jafnvel vistvottanir</a:t>
            </a:r>
            <a:r>
              <a:rPr lang="en-US" dirty="0"/>
              <a:t>. </a:t>
            </a:r>
          </a:p>
          <a:p>
            <a:r>
              <a:rPr lang="en-US" b="1" dirty="0">
                <a:solidFill>
                  <a:srgbClr val="E96751"/>
                </a:solidFill>
              </a:rPr>
              <a:t>Til dæmis </a:t>
            </a:r>
            <a:r>
              <a:rPr lang="en-US" dirty="0"/>
              <a:t>býður SEAI á Írlandi upp á styrki til orkuframkvæmda, Eco Fund í Slóveníu styður vistvænar endurbætur og Ítalía hefur 500 milljóna evra sjóð til að gera ferðaþjónustu sjálfbærari. Á Íslandi geta gestahús á landsbyggðinni sótt um svæðisþróunar- eða nýsköpunarsjóði, en Holland býður upp á ríkuleg skattaívilnanir og styrki fyrir orkusparandi umbætur.</a:t>
            </a:r>
          </a:p>
          <a:p>
            <a:r>
              <a:rPr lang="en-US" dirty="0"/>
              <a:t>Að verða grænna er ekki bara gott fyrir plánetuna — það lækkar einnig orkuútgjöldin þín, eflir orðspor þitt hjá umhverfismeðvitaðri gestum og gerir fyrirtækið þitt framtíðaröryggara. Og það besta? Margir þessara sjóða eru sérsniðnir að litlum, dreifbýlum gististöðum eins og þínum.</a:t>
            </a:r>
          </a:p>
          <a:p>
            <a:r>
              <a:rPr lang="en-US" dirty="0"/>
              <a:t>Skoðum hvað er í boði og hvernig þú getur nýtt þér þessar frábæru tækifæri!</a:t>
            </a:r>
          </a:p>
          <a:p>
            <a:endParaRPr lang="en-IE" dirty="0"/>
          </a:p>
        </p:txBody>
      </p:sp>
      <p:sp>
        <p:nvSpPr>
          <p:cNvPr id="3" name="Text Placeholder 2">
            <a:extLst>
              <a:ext uri="{FF2B5EF4-FFF2-40B4-BE49-F238E27FC236}">
                <a16:creationId xmlns:a16="http://schemas.microsoft.com/office/drawing/2014/main" id="{645DF99F-6FB6-2346-9A2A-D543B923FCFC}"/>
              </a:ext>
            </a:extLst>
          </p:cNvPr>
          <p:cNvSpPr>
            <a:spLocks noGrp="1"/>
          </p:cNvSpPr>
          <p:nvPr>
            <p:ph type="body" sz="quarter" idx="16"/>
          </p:nvPr>
        </p:nvSpPr>
        <p:spPr>
          <a:xfrm>
            <a:off x="798381" y="499100"/>
            <a:ext cx="10595237" cy="803654"/>
          </a:xfrm>
        </p:spPr>
        <p:txBody>
          <a:bodyPr/>
          <a:lstStyle/>
          <a:p>
            <a:r>
              <a:rPr lang="en-US" dirty="0"/>
              <a:t>Græn fjármögnun fyrir óhefðbundna gistingu í dreifbýli</a:t>
            </a:r>
            <a:endParaRPr lang="en-IE" dirty="0"/>
          </a:p>
          <a:p>
            <a:endParaRPr lang="en-IE" dirty="0"/>
          </a:p>
        </p:txBody>
      </p:sp>
    </p:spTree>
    <p:extLst>
      <p:ext uri="{BB962C8B-B14F-4D97-AF65-F5344CB8AC3E}">
        <p14:creationId xmlns:p14="http://schemas.microsoft.com/office/powerpoint/2010/main" val="336979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2083C-730D-D8B8-FC29-DC9626D678E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12FA9D8-213A-634C-55EF-0347D7A49E13}"/>
              </a:ext>
            </a:extLst>
          </p:cNvPr>
          <p:cNvSpPr>
            <a:spLocks noGrp="1"/>
          </p:cNvSpPr>
          <p:nvPr>
            <p:ph type="body" sz="quarter" idx="18"/>
          </p:nvPr>
        </p:nvSpPr>
        <p:spPr>
          <a:xfrm>
            <a:off x="3719549" y="1152196"/>
            <a:ext cx="7491376" cy="3849918"/>
          </a:xfrm>
        </p:spPr>
        <p:txBody>
          <a:bodyPr/>
          <a:lstStyle/>
          <a:p>
            <a:r>
              <a:rPr lang="en-US" sz="2800" b="1" dirty="0">
                <a:solidFill>
                  <a:srgbClr val="EC7C69"/>
                </a:solidFill>
                <a:hlinkClick r:id="rId2">
                  <a:extLst>
                    <a:ext uri="{A12FA001-AC4F-418D-AE19-62706E023703}">
                      <ahyp:hlinkClr xmlns:ahyp="http://schemas.microsoft.com/office/drawing/2018/hyperlinkcolor" val="tx"/>
                    </a:ext>
                  </a:extLst>
                </a:hlinkClick>
              </a:rPr>
              <a:t>ISDE styrkur – styrkur til fjárfestinga í sjálfbærri orku</a:t>
            </a:r>
            <a:r>
              <a:rPr lang="en-US" sz="2800" b="1" dirty="0">
                <a:solidFill>
                  <a:srgbClr val="EC7C69"/>
                </a:solidFill>
              </a:rPr>
              <a:t>: </a:t>
            </a:r>
          </a:p>
          <a:p>
            <a:r>
              <a:rPr lang="en-US" dirty="0"/>
              <a:t>Aðstoðar fyrirtæki við uppsetningu </a:t>
            </a:r>
            <a:r>
              <a:rPr lang="en-US" b="1" dirty="0"/>
              <a:t>endurnýjanlegra orkukerfa</a:t>
            </a:r>
            <a:r>
              <a:rPr lang="en-US" dirty="0"/>
              <a:t>, svo sem sólarvatnshitara, varmadæla og lífmassaofna. Fyrirtækin sækja um styrk hjá ISDE sem nær allt að</a:t>
            </a:r>
            <a:r>
              <a:rPr lang="en-US" b="1" dirty="0"/>
              <a:t> 30–40% af uppsetningarkostnaði</a:t>
            </a:r>
            <a:r>
              <a:rPr lang="en-US" dirty="0"/>
              <a:t>.</a:t>
            </a:r>
          </a:p>
          <a:p>
            <a:r>
              <a:rPr lang="en-US" b="1" dirty="0"/>
              <a:t>Hentar fyrir gististaði í óhefðbundinni ferðaþjónustu:</a:t>
            </a:r>
            <a:br>
              <a:rPr lang="en-US" dirty="0"/>
            </a:br>
            <a:r>
              <a:rPr lang="en-US" dirty="0"/>
              <a:t>Fyrirtæki í smá- og meðalstærðarflokki (SMEs), þar á meðal </a:t>
            </a:r>
            <a:r>
              <a:rPr lang="en-US" b="1" dirty="0"/>
              <a:t>sveitabæir með gistingu og morgunverði</a:t>
            </a:r>
            <a:r>
              <a:rPr lang="en-US" dirty="0"/>
              <a:t>, </a:t>
            </a:r>
            <a:r>
              <a:rPr lang="en-US" b="1" dirty="0"/>
              <a:t>litlar hótelar </a:t>
            </a:r>
            <a:r>
              <a:rPr lang="en-US" dirty="0"/>
              <a:t>og </a:t>
            </a:r>
            <a:r>
              <a:rPr lang="en-US" b="1" dirty="0"/>
              <a:t>glamping-svæði</a:t>
            </a:r>
            <a:r>
              <a:rPr lang="en-US" dirty="0"/>
              <a:t>.</a:t>
            </a:r>
          </a:p>
          <a:p>
            <a:r>
              <a:rPr lang="en-US" b="1" dirty="0"/>
              <a:t>Athugið: </a:t>
            </a:r>
            <a:r>
              <a:rPr lang="en-US" dirty="0"/>
              <a:t>Þið </a:t>
            </a:r>
            <a:r>
              <a:rPr lang="en-US" b="1" dirty="0"/>
              <a:t>verðið að sækja um áður en kaup eða uppsetning fer fram</a:t>
            </a:r>
            <a:r>
              <a:rPr lang="en-US" dirty="0"/>
              <a:t>.</a:t>
            </a:r>
          </a:p>
          <a:p>
            <a:r>
              <a:rPr lang="en-US" b="1" dirty="0">
                <a:solidFill>
                  <a:srgbClr val="E96751"/>
                </a:solidFill>
              </a:rPr>
              <a:t>Dæmi</a:t>
            </a:r>
            <a:r>
              <a:rPr lang="en-US" dirty="0">
                <a:solidFill>
                  <a:srgbClr val="E96751"/>
                </a:solidFill>
              </a:rPr>
              <a:t>: </a:t>
            </a:r>
            <a:r>
              <a:rPr lang="en-US" dirty="0"/>
              <a:t>Landlegur vistgistiþjónusta setur upp varmadælur og sólarvatnshitun til að draga úr gasnotkun. </a:t>
            </a:r>
            <a:r>
              <a:rPr lang="en-US" b="1" dirty="0"/>
              <a:t>Nánari upplýsingar og hvernig á að sækja um</a:t>
            </a:r>
            <a:r>
              <a:rPr lang="en-US" dirty="0"/>
              <a:t>:</a:t>
            </a:r>
            <a:br>
              <a:rPr lang="en-US" dirty="0"/>
            </a:br>
            <a:endParaRPr lang="en-US" dirty="0"/>
          </a:p>
          <a:p>
            <a:r>
              <a:rPr lang="en-US" dirty="0">
                <a:solidFill>
                  <a:srgbClr val="E96751"/>
                </a:solidFill>
                <a:hlinkClick r:id="rId3">
                  <a:extLst>
                    <a:ext uri="{A12FA001-AC4F-418D-AE19-62706E023703}">
                      <ahyp:hlinkClr xmlns:ahyp="http://schemas.microsoft.com/office/drawing/2018/hyperlinkcolor" val="tx"/>
                    </a:ext>
                  </a:extLst>
                </a:hlinkClick>
              </a:rPr>
              <a:t>Opinber umsóknarvefur (RVO)</a:t>
            </a:r>
            <a:endParaRPr lang="en-US" dirty="0">
              <a:solidFill>
                <a:srgbClr val="E96751"/>
              </a:solidFill>
            </a:endParaRPr>
          </a:p>
          <a:p>
            <a:endParaRPr lang="en-IE" dirty="0"/>
          </a:p>
        </p:txBody>
      </p:sp>
      <p:sp>
        <p:nvSpPr>
          <p:cNvPr id="5" name="Text Placeholder 4">
            <a:extLst>
              <a:ext uri="{FF2B5EF4-FFF2-40B4-BE49-F238E27FC236}">
                <a16:creationId xmlns:a16="http://schemas.microsoft.com/office/drawing/2014/main" id="{373D399B-6F37-1683-143B-528F00DA074B}"/>
              </a:ext>
            </a:extLst>
          </p:cNvPr>
          <p:cNvSpPr>
            <a:spLocks noGrp="1"/>
          </p:cNvSpPr>
          <p:nvPr>
            <p:ph type="body" sz="quarter" idx="16"/>
          </p:nvPr>
        </p:nvSpPr>
        <p:spPr>
          <a:xfrm>
            <a:off x="3576674" y="537747"/>
            <a:ext cx="10595237" cy="803654"/>
          </a:xfrm>
        </p:spPr>
        <p:txBody>
          <a:bodyPr/>
          <a:lstStyle/>
          <a:p>
            <a:r>
              <a:rPr lang="en-IE" sz="3400" dirty="0">
                <a:solidFill>
                  <a:srgbClr val="00B050"/>
                </a:solidFill>
              </a:rPr>
              <a:t>Græn styrkir og fjármögnun </a:t>
            </a:r>
            <a:r>
              <a:rPr lang="en-IE" sz="3400" b="0" dirty="0">
                <a:solidFill>
                  <a:srgbClr val="00B050"/>
                </a:solidFill>
              </a:rPr>
              <a:t>(Holland)</a:t>
            </a:r>
          </a:p>
        </p:txBody>
      </p:sp>
      <p:pic>
        <p:nvPicPr>
          <p:cNvPr id="8" name="Picture 7">
            <a:extLst>
              <a:ext uri="{FF2B5EF4-FFF2-40B4-BE49-F238E27FC236}">
                <a16:creationId xmlns:a16="http://schemas.microsoft.com/office/drawing/2014/main" id="{0A92E2A2-A704-6EA3-DE52-C547C1F1356D}"/>
              </a:ext>
            </a:extLst>
          </p:cNvPr>
          <p:cNvPicPr>
            <a:picLocks noChangeAspect="1"/>
          </p:cNvPicPr>
          <p:nvPr/>
        </p:nvPicPr>
        <p:blipFill>
          <a:blip r:embed="rId4"/>
          <a:srcRect l="6887" b="2757"/>
          <a:stretch>
            <a:fillRect/>
          </a:stretch>
        </p:blipFill>
        <p:spPr>
          <a:xfrm>
            <a:off x="584034" y="2045705"/>
            <a:ext cx="2071583" cy="3631196"/>
          </a:xfrm>
          <a:prstGeom prst="rect">
            <a:avLst/>
          </a:prstGeom>
        </p:spPr>
      </p:pic>
      <p:pic>
        <p:nvPicPr>
          <p:cNvPr id="10" name="Picture 9" descr="A red white and blue flag&#10;&#10;AI-generated content may be incorrect.">
            <a:extLst>
              <a:ext uri="{FF2B5EF4-FFF2-40B4-BE49-F238E27FC236}">
                <a16:creationId xmlns:a16="http://schemas.microsoft.com/office/drawing/2014/main" id="{E14E013D-EDF5-A316-9273-50C3E6CD0EF5}"/>
              </a:ext>
            </a:extLst>
          </p:cNvPr>
          <p:cNvPicPr>
            <a:picLocks noChangeAspect="1"/>
          </p:cNvPicPr>
          <p:nvPr/>
        </p:nvPicPr>
        <p:blipFill>
          <a:blip r:embed="rId5"/>
          <a:stretch>
            <a:fillRect/>
          </a:stretch>
        </p:blipFill>
        <p:spPr>
          <a:xfrm>
            <a:off x="584034" y="525462"/>
            <a:ext cx="2160000" cy="1440000"/>
          </a:xfrm>
          <a:prstGeom prst="rect">
            <a:avLst/>
          </a:prstGeom>
        </p:spPr>
      </p:pic>
      <p:grpSp>
        <p:nvGrpSpPr>
          <p:cNvPr id="2" name="Group 1">
            <a:extLst>
              <a:ext uri="{FF2B5EF4-FFF2-40B4-BE49-F238E27FC236}">
                <a16:creationId xmlns:a16="http://schemas.microsoft.com/office/drawing/2014/main" id="{15C30DB0-E627-4F16-D71A-9D640469AE99}"/>
              </a:ext>
            </a:extLst>
          </p:cNvPr>
          <p:cNvGrpSpPr/>
          <p:nvPr/>
        </p:nvGrpSpPr>
        <p:grpSpPr>
          <a:xfrm>
            <a:off x="2942892" y="1134770"/>
            <a:ext cx="720674" cy="861774"/>
            <a:chOff x="1015048" y="996928"/>
            <a:chExt cx="1016952" cy="1216059"/>
          </a:xfrm>
        </p:grpSpPr>
        <p:sp>
          <p:nvSpPr>
            <p:cNvPr id="3" name="Oval 2">
              <a:extLst>
                <a:ext uri="{FF2B5EF4-FFF2-40B4-BE49-F238E27FC236}">
                  <a16:creationId xmlns:a16="http://schemas.microsoft.com/office/drawing/2014/main" id="{F061877B-69CC-1864-E1B6-0D6CB33F565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5C0996B7-25A9-E538-1824-B6B7BAD1331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2502078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43D28-7D29-6C65-88E7-B15ACD51C45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C5AEB47-9984-696B-176A-8FC802557BF2}"/>
              </a:ext>
            </a:extLst>
          </p:cNvPr>
          <p:cNvSpPr>
            <a:spLocks noGrp="1"/>
          </p:cNvSpPr>
          <p:nvPr>
            <p:ph type="body" sz="quarter" idx="18"/>
          </p:nvPr>
        </p:nvSpPr>
        <p:spPr>
          <a:xfrm>
            <a:off x="4324350" y="437155"/>
            <a:ext cx="7283616" cy="3849918"/>
          </a:xfrm>
        </p:spPr>
        <p:txBody>
          <a:bodyPr/>
          <a:lstStyle/>
          <a:p>
            <a:r>
              <a:rPr lang="en-IE" sz="2800" b="1" dirty="0">
                <a:solidFill>
                  <a:srgbClr val="EC7C69"/>
                </a:solidFill>
                <a:hlinkClick r:id="rId2">
                  <a:extLst>
                    <a:ext uri="{A12FA001-AC4F-418D-AE19-62706E023703}">
                      <ahyp:hlinkClr xmlns:ahyp="http://schemas.microsoft.com/office/drawing/2018/hyperlinkcolor" val="tx"/>
                    </a:ext>
                  </a:extLst>
                </a:hlinkClick>
              </a:rPr>
              <a:t>Umhverfisfjárfestingarbót (MIA) &amp; VAMIL</a:t>
            </a:r>
            <a:r>
              <a:rPr lang="en-IE" sz="2800" b="1" dirty="0">
                <a:solidFill>
                  <a:srgbClr val="EC7C69"/>
                </a:solidFill>
              </a:rPr>
              <a:t> </a:t>
            </a:r>
          </a:p>
          <a:p>
            <a:r>
              <a:rPr lang="en-IE" dirty="0"/>
              <a:t>Veitir </a:t>
            </a:r>
            <a:r>
              <a:rPr lang="en-US" dirty="0"/>
              <a:t>skattaívilnanir fyrir </a:t>
            </a:r>
            <a:r>
              <a:rPr lang="en-US" b="1" dirty="0"/>
              <a:t>grænar fjárfestingar</a:t>
            </a:r>
            <a:r>
              <a:rPr lang="en-US" dirty="0"/>
              <a:t>, svo sem varmaræsi, sólarsellur, græn þök og sjálfbærar byggingaraðferðir. </a:t>
            </a:r>
            <a:r>
              <a:rPr lang="en-IE" dirty="0"/>
              <a:t>Fyrir umhverfisáhrifaríkari uppfærslur, eins og kompostklósett og endurnýtingu vatns.</a:t>
            </a:r>
          </a:p>
          <a:p>
            <a:r>
              <a:rPr lang="en-IE" b="1" dirty="0">
                <a:solidFill>
                  <a:srgbClr val="E96751"/>
                </a:solidFill>
              </a:rPr>
              <a:t>Dæmi</a:t>
            </a:r>
            <a:r>
              <a:rPr lang="en-IE" dirty="0">
                <a:solidFill>
                  <a:srgbClr val="E96751"/>
                </a:solidFill>
              </a:rPr>
              <a:t>: </a:t>
            </a:r>
            <a:r>
              <a:rPr lang="en-IE" dirty="0"/>
              <a:t>Sjálfbær sumarhúsnæði setur upp grátt vatnskerfi og byggingarefni úr náttúrulegum efnum.</a:t>
            </a:r>
          </a:p>
          <a:p>
            <a:pPr marL="342900" indent="-342900">
              <a:buFont typeface="Wingdings" panose="05000000000000000000" pitchFamily="2" charset="2"/>
              <a:buChar char="v"/>
            </a:pPr>
            <a:r>
              <a:rPr lang="en-US" b="1" dirty="0"/>
              <a:t>MIA </a:t>
            </a:r>
            <a:r>
              <a:rPr lang="en-US" dirty="0"/>
              <a:t>gerir þér kleift að draga frá allt að</a:t>
            </a:r>
            <a:r>
              <a:rPr lang="en-US" b="1" dirty="0"/>
              <a:t> 45% af gjaldskrárhæfum fjárfestingum </a:t>
            </a:r>
            <a:r>
              <a:rPr lang="en-US" dirty="0"/>
              <a:t>frá skattskyldum hagnaði.</a:t>
            </a:r>
          </a:p>
          <a:p>
            <a:pPr marL="342900" indent="-342900">
              <a:buFont typeface="Wingdings" panose="05000000000000000000" pitchFamily="2" charset="2"/>
              <a:buChar char="v"/>
            </a:pPr>
            <a:r>
              <a:rPr lang="en-US" b="1" dirty="0"/>
              <a:t>Vamil </a:t>
            </a:r>
            <a:r>
              <a:rPr lang="en-US" dirty="0"/>
              <a:t>gerir þér kleift </a:t>
            </a:r>
            <a:r>
              <a:rPr lang="en-US" b="1" dirty="0"/>
              <a:t>að afskrifa 75% </a:t>
            </a:r>
            <a:r>
              <a:rPr lang="en-US" dirty="0"/>
              <a:t>af fjárfestingunni á þeim tíma sem þér hentar.</a:t>
            </a:r>
          </a:p>
          <a:p>
            <a:r>
              <a:rPr lang="en-US" b="1" dirty="0">
                <a:solidFill>
                  <a:srgbClr val="E96751"/>
                </a:solidFill>
              </a:rPr>
              <a:t>Dæmi</a:t>
            </a:r>
            <a:r>
              <a:rPr lang="en-US" dirty="0">
                <a:solidFill>
                  <a:srgbClr val="E96751"/>
                </a:solidFill>
              </a:rPr>
              <a:t>: </a:t>
            </a:r>
            <a:r>
              <a:rPr lang="en-US" dirty="0"/>
              <a:t>Rekendur vistvæns gistiheimilis uppfærir í sjálfbæra timburbyggingu og setur upp sólarsellur. Þeir sameina ISDE og </a:t>
            </a:r>
            <a:r>
              <a:rPr lang="en-US" b="1" dirty="0"/>
              <a:t>MIA/Vamil </a:t>
            </a:r>
            <a:r>
              <a:rPr lang="en-US" dirty="0"/>
              <a:t>til að draga úr skattskyldum tekjum og flýta endurheimt kostnaðar.</a:t>
            </a:r>
          </a:p>
          <a:p>
            <a:endParaRPr lang="en-IE" dirty="0"/>
          </a:p>
        </p:txBody>
      </p:sp>
      <p:pic>
        <p:nvPicPr>
          <p:cNvPr id="8" name="Picture 7">
            <a:extLst>
              <a:ext uri="{FF2B5EF4-FFF2-40B4-BE49-F238E27FC236}">
                <a16:creationId xmlns:a16="http://schemas.microsoft.com/office/drawing/2014/main" id="{E7BF21AA-81AC-3A63-C758-F7FFDCBEF120}"/>
              </a:ext>
            </a:extLst>
          </p:cNvPr>
          <p:cNvPicPr>
            <a:picLocks noChangeAspect="1"/>
          </p:cNvPicPr>
          <p:nvPr/>
        </p:nvPicPr>
        <p:blipFill>
          <a:blip r:embed="rId3"/>
          <a:srcRect l="6887" b="2757"/>
          <a:stretch>
            <a:fillRect/>
          </a:stretch>
        </p:blipFill>
        <p:spPr>
          <a:xfrm>
            <a:off x="806765" y="545135"/>
            <a:ext cx="1944102" cy="3407740"/>
          </a:xfrm>
          <a:prstGeom prst="rect">
            <a:avLst/>
          </a:prstGeom>
        </p:spPr>
      </p:pic>
      <p:grpSp>
        <p:nvGrpSpPr>
          <p:cNvPr id="7" name="Group 6">
            <a:extLst>
              <a:ext uri="{FF2B5EF4-FFF2-40B4-BE49-F238E27FC236}">
                <a16:creationId xmlns:a16="http://schemas.microsoft.com/office/drawing/2014/main" id="{F0BE6EB6-8D3F-81C3-BC7B-854B78E0DD4C}"/>
              </a:ext>
            </a:extLst>
          </p:cNvPr>
          <p:cNvGrpSpPr/>
          <p:nvPr/>
        </p:nvGrpSpPr>
        <p:grpSpPr>
          <a:xfrm>
            <a:off x="3363000" y="437155"/>
            <a:ext cx="720674" cy="861774"/>
            <a:chOff x="1015048" y="996928"/>
            <a:chExt cx="1016952" cy="1216059"/>
          </a:xfrm>
        </p:grpSpPr>
        <p:sp>
          <p:nvSpPr>
            <p:cNvPr id="9" name="Oval 8">
              <a:extLst>
                <a:ext uri="{FF2B5EF4-FFF2-40B4-BE49-F238E27FC236}">
                  <a16:creationId xmlns:a16="http://schemas.microsoft.com/office/drawing/2014/main" id="{C4E4A61A-B3B0-15F2-1075-029C7ED37E1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EA362CBC-DFA9-1B8E-80DB-640C94208A20}"/>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
        <p:nvSpPr>
          <p:cNvPr id="12" name="TextBox 11">
            <a:extLst>
              <a:ext uri="{FF2B5EF4-FFF2-40B4-BE49-F238E27FC236}">
                <a16:creationId xmlns:a16="http://schemas.microsoft.com/office/drawing/2014/main" id="{EE90CE2E-9C21-49C5-2E7C-41087532905E}"/>
              </a:ext>
            </a:extLst>
          </p:cNvPr>
          <p:cNvSpPr txBox="1"/>
          <p:nvPr/>
        </p:nvSpPr>
        <p:spPr>
          <a:xfrm>
            <a:off x="1434623" y="4276247"/>
            <a:ext cx="3097811" cy="1477328"/>
          </a:xfrm>
          <a:prstGeom prst="rect">
            <a:avLst/>
          </a:prstGeom>
          <a:noFill/>
        </p:spPr>
        <p:txBody>
          <a:bodyPr wrap="square">
            <a:spAutoFit/>
          </a:bodyPr>
          <a:lstStyle/>
          <a:p>
            <a:r>
              <a:rPr lang="en-US" b="1" i="1" dirty="0">
                <a:solidFill>
                  <a:srgbClr val="494949"/>
                </a:solidFill>
                <a:latin typeface="Google Sans"/>
              </a:rPr>
              <a:t>Mælt er með lestri</a:t>
            </a:r>
          </a:p>
          <a:p>
            <a:r>
              <a:rPr lang="en-US" dirty="0">
                <a:solidFill>
                  <a:srgbClr val="00B0F0"/>
                </a:solidFill>
                <a:hlinkClick r:id="rId4">
                  <a:extLst>
                    <a:ext uri="{A12FA001-AC4F-418D-AE19-62706E023703}">
                      <ahyp:hlinkClr xmlns:ahyp="http://schemas.microsoft.com/office/drawing/2018/hyperlinkcolor" val="tx"/>
                    </a:ext>
                  </a:extLst>
                </a:hlinkClick>
              </a:rPr>
              <a:t>Fjárfestingarstyrkur fyrir sjálfbæra orku og orkusparnað (ISDE) 2025</a:t>
            </a:r>
            <a:endParaRPr lang="en-US" dirty="0">
              <a:solidFill>
                <a:srgbClr val="00B0F0"/>
              </a:solidFill>
            </a:endParaRPr>
          </a:p>
          <a:p>
            <a:endParaRPr lang="en-US" i="0" dirty="0">
              <a:solidFill>
                <a:srgbClr val="00B0F0"/>
              </a:solidFill>
              <a:effectLst/>
            </a:endParaRPr>
          </a:p>
        </p:txBody>
      </p:sp>
      <p:pic>
        <p:nvPicPr>
          <p:cNvPr id="13" name="Picture 12">
            <a:extLst>
              <a:ext uri="{FF2B5EF4-FFF2-40B4-BE49-F238E27FC236}">
                <a16:creationId xmlns:a16="http://schemas.microsoft.com/office/drawing/2014/main" id="{BD1576AF-383C-6F10-CABC-ABDC89DA71C9}"/>
              </a:ext>
            </a:extLst>
          </p:cNvPr>
          <p:cNvPicPr>
            <a:picLocks noChangeAspect="1"/>
          </p:cNvPicPr>
          <p:nvPr/>
        </p:nvPicPr>
        <p:blipFill>
          <a:blip r:embed="rId5"/>
          <a:stretch>
            <a:fillRect/>
          </a:stretch>
        </p:blipFill>
        <p:spPr>
          <a:xfrm>
            <a:off x="584034" y="4491639"/>
            <a:ext cx="850589" cy="846711"/>
          </a:xfrm>
          <a:prstGeom prst="rect">
            <a:avLst/>
          </a:prstGeom>
        </p:spPr>
      </p:pic>
    </p:spTree>
    <p:extLst>
      <p:ext uri="{BB962C8B-B14F-4D97-AF65-F5344CB8AC3E}">
        <p14:creationId xmlns:p14="http://schemas.microsoft.com/office/powerpoint/2010/main" val="224242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D6EFA-7DCC-919A-5FAC-1B2F0BB8FDE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D3FC3B3-B453-A869-F297-F8684B11C23D}"/>
              </a:ext>
            </a:extLst>
          </p:cNvPr>
          <p:cNvSpPr>
            <a:spLocks noGrp="1"/>
          </p:cNvSpPr>
          <p:nvPr>
            <p:ph type="body" sz="quarter" idx="18"/>
          </p:nvPr>
        </p:nvSpPr>
        <p:spPr>
          <a:xfrm>
            <a:off x="3781425" y="463360"/>
            <a:ext cx="7826541" cy="3849918"/>
          </a:xfrm>
        </p:spPr>
        <p:txBody>
          <a:bodyPr/>
          <a:lstStyle/>
          <a:p>
            <a:r>
              <a:rPr lang="en-US" sz="2800" b="1" dirty="0">
                <a:solidFill>
                  <a:srgbClr val="EC7C69"/>
                </a:solidFill>
                <a:hlinkClick r:id="rId2">
                  <a:extLst>
                    <a:ext uri="{A12FA001-AC4F-418D-AE19-62706E023703}">
                      <ahyp:hlinkClr xmlns:ahyp="http://schemas.microsoft.com/office/drawing/2018/hyperlinkcolor" val="tx"/>
                    </a:ext>
                  </a:extLst>
                </a:hlinkClick>
              </a:rPr>
              <a:t>Stuðningsstyrkir á héraðsstigi fyrir sjálfbærni og ferðaþjónustu</a:t>
            </a:r>
            <a:endParaRPr lang="en-US" sz="2800" b="1" dirty="0">
              <a:solidFill>
                <a:srgbClr val="EC7C69"/>
              </a:solidFill>
            </a:endParaRPr>
          </a:p>
          <a:p>
            <a:r>
              <a:rPr lang="en-IE" dirty="0"/>
              <a:t>Styður lán með lágum vöxtum til sjálfbærrar nýsköpunar í ferðaþjónustu, orkuskiptaverkefna og gæðabóta í tómstundaaðstöðu. </a:t>
            </a:r>
            <a:r>
              <a:rPr lang="en-IE" b="1" dirty="0"/>
              <a:t>Lánsupphæð: </a:t>
            </a:r>
            <a:r>
              <a:rPr lang="en-IE" dirty="0"/>
              <a:t>€50.000 – €750.000</a:t>
            </a:r>
          </a:p>
          <a:p>
            <a:r>
              <a:rPr lang="en-IE" b="1" dirty="0">
                <a:solidFill>
                  <a:srgbClr val="E96751"/>
                </a:solidFill>
              </a:rPr>
              <a:t>Dæmi: Zeeland – Leisure Economy Fund (Fonds </a:t>
            </a:r>
            <a:r>
              <a:rPr lang="en-IE" b="1" dirty="0" err="1">
                <a:solidFill>
                  <a:srgbClr val="E96751"/>
                </a:solidFill>
              </a:rPr>
              <a:t>Vrijetijdseconomie</a:t>
            </a:r>
            <a:r>
              <a:rPr lang="en-IE" b="1" dirty="0">
                <a:solidFill>
                  <a:srgbClr val="E96751"/>
                </a:solidFill>
              </a:rPr>
              <a:t>)</a:t>
            </a:r>
          </a:p>
          <a:p>
            <a:r>
              <a:rPr lang="en-IE" dirty="0"/>
              <a:t>Náttúrubundinn friðarstaður í Zeeland setur upp sjálfstætt sólarorkukerfi og aðgengilegar visthybbjur. Hann fær 150.000 evra mjúkann lán til að samfjármagna verkefnið.</a:t>
            </a:r>
          </a:p>
          <a:p>
            <a:r>
              <a:rPr lang="en-IE" dirty="0">
                <a:solidFill>
                  <a:srgbClr val="E96751"/>
                </a:solidFill>
                <a:hlinkClick r:id="rId3">
                  <a:extLst>
                    <a:ext uri="{A12FA001-AC4F-418D-AE19-62706E023703}">
                      <ahyp:hlinkClr xmlns:ahyp="http://schemas.microsoft.com/office/drawing/2018/hyperlinkcolor" val="tx"/>
                    </a:ext>
                  </a:extLst>
                </a:hlinkClick>
              </a:rPr>
              <a:t>Yfirlit yfir gagnagrunn fjármögnunar (</a:t>
            </a:r>
            <a:r>
              <a:rPr lang="en-IE" dirty="0" err="1">
                <a:solidFill>
                  <a:srgbClr val="E96751"/>
                </a:solidFill>
                <a:hlinkClick r:id="rId3">
                  <a:extLst>
                    <a:ext uri="{A12FA001-AC4F-418D-AE19-62706E023703}">
                      <ahyp:hlinkClr xmlns:ahyp="http://schemas.microsoft.com/office/drawing/2018/hyperlinkcolor" val="tx"/>
                    </a:ext>
                  </a:extLst>
                </a:hlinkClick>
              </a:rPr>
              <a:t>Fondswervingonline</a:t>
            </a:r>
            <a:r>
              <a:rPr lang="en-IE" dirty="0">
                <a:solidFill>
                  <a:srgbClr val="E96751"/>
                </a:solidFill>
                <a:hlinkClick r:id="rId3">
                  <a:extLst>
                    <a:ext uri="{A12FA001-AC4F-418D-AE19-62706E023703}">
                      <ahyp:hlinkClr xmlns:ahyp="http://schemas.microsoft.com/office/drawing/2018/hyperlinkcolor" val="tx"/>
                    </a:ext>
                  </a:extLst>
                </a:hlinkClick>
              </a:rPr>
              <a:t>)</a:t>
            </a:r>
            <a:endParaRPr lang="en-IE" dirty="0">
              <a:solidFill>
                <a:srgbClr val="E96751"/>
              </a:solidFill>
            </a:endParaRPr>
          </a:p>
          <a:p>
            <a:r>
              <a:rPr lang="en-IE" b="1" dirty="0"/>
              <a:t>Aðrir svæðissjóðir:</a:t>
            </a:r>
          </a:p>
          <a:p>
            <a:pPr marL="342900" indent="-342900">
              <a:buFont typeface="Wingdings" panose="05000000000000000000" pitchFamily="2" charset="2"/>
              <a:buChar char="Ø"/>
            </a:pPr>
            <a:r>
              <a:rPr lang="en-IE" b="1" dirty="0"/>
              <a:t>Flevoland</a:t>
            </a:r>
            <a:r>
              <a:rPr lang="en-IE" dirty="0"/>
              <a:t>: Styrkir fyrir frístunda- og sjálfbærniverkefni í tilraun</a:t>
            </a:r>
            <a:br>
              <a:rPr lang="en-IE" dirty="0"/>
            </a:br>
            <a:r>
              <a:rPr lang="en-IE" dirty="0">
                <a:solidFill>
                  <a:srgbClr val="E96751"/>
                </a:solidFill>
                <a:hlinkClick r:id="rId4">
                  <a:extLst>
                    <a:ext uri="{A12FA001-AC4F-418D-AE19-62706E023703}">
                      <ahyp:hlinkClr xmlns:ahyp="http://schemas.microsoft.com/office/drawing/2018/hyperlinkcolor" val="tx"/>
                    </a:ext>
                  </a:extLst>
                </a:hlinkClick>
              </a:rPr>
              <a:t>Flevoland héraðsstyrkir</a:t>
            </a:r>
            <a:endParaRPr lang="en-IE" dirty="0">
              <a:solidFill>
                <a:srgbClr val="E96751"/>
              </a:solidFill>
            </a:endParaRPr>
          </a:p>
          <a:p>
            <a:pPr marL="342900" indent="-342900">
              <a:buFont typeface="Wingdings" panose="05000000000000000000" pitchFamily="2" charset="2"/>
              <a:buChar char="Ø"/>
            </a:pPr>
            <a:r>
              <a:rPr lang="en-IE" b="1" dirty="0"/>
              <a:t>Norður-Holland</a:t>
            </a:r>
            <a:r>
              <a:rPr lang="en-IE" dirty="0"/>
              <a:t>: Samfjármögnun vistferðafrumkvæði og svæðisbundinnar nýsköpunar, </a:t>
            </a:r>
            <a:r>
              <a:rPr lang="en-IE" dirty="0">
                <a:solidFill>
                  <a:srgbClr val="E96751"/>
                </a:solidFill>
                <a:hlinkClick r:id="rId5">
                  <a:extLst>
                    <a:ext uri="{A12FA001-AC4F-418D-AE19-62706E023703}">
                      <ahyp:hlinkClr xmlns:ahyp="http://schemas.microsoft.com/office/drawing/2018/hyperlinkcolor" val="tx"/>
                    </a:ext>
                  </a:extLst>
                </a:hlinkClick>
              </a:rPr>
              <a:t>styrkir Norður-Hollands</a:t>
            </a:r>
            <a:endParaRPr lang="en-IE" dirty="0">
              <a:solidFill>
                <a:srgbClr val="E96751"/>
              </a:solidFill>
            </a:endParaRPr>
          </a:p>
          <a:p>
            <a:endParaRPr lang="en-IE" dirty="0"/>
          </a:p>
        </p:txBody>
      </p:sp>
      <p:pic>
        <p:nvPicPr>
          <p:cNvPr id="8" name="Picture 7">
            <a:extLst>
              <a:ext uri="{FF2B5EF4-FFF2-40B4-BE49-F238E27FC236}">
                <a16:creationId xmlns:a16="http://schemas.microsoft.com/office/drawing/2014/main" id="{FF7A7C8A-4690-ABEC-2BEE-AEF0F4A70561}"/>
              </a:ext>
            </a:extLst>
          </p:cNvPr>
          <p:cNvPicPr>
            <a:picLocks noChangeAspect="1"/>
          </p:cNvPicPr>
          <p:nvPr/>
        </p:nvPicPr>
        <p:blipFill>
          <a:blip r:embed="rId6"/>
          <a:srcRect l="6887" b="2757"/>
          <a:stretch>
            <a:fillRect/>
          </a:stretch>
        </p:blipFill>
        <p:spPr>
          <a:xfrm>
            <a:off x="584034" y="2045705"/>
            <a:ext cx="2071583" cy="3631196"/>
          </a:xfrm>
          <a:prstGeom prst="rect">
            <a:avLst/>
          </a:prstGeom>
        </p:spPr>
      </p:pic>
      <p:grpSp>
        <p:nvGrpSpPr>
          <p:cNvPr id="7" name="Group 6">
            <a:extLst>
              <a:ext uri="{FF2B5EF4-FFF2-40B4-BE49-F238E27FC236}">
                <a16:creationId xmlns:a16="http://schemas.microsoft.com/office/drawing/2014/main" id="{F192E806-2BD2-811F-4502-42A744B41C0F}"/>
              </a:ext>
            </a:extLst>
          </p:cNvPr>
          <p:cNvGrpSpPr/>
          <p:nvPr/>
        </p:nvGrpSpPr>
        <p:grpSpPr>
          <a:xfrm>
            <a:off x="2969813" y="403361"/>
            <a:ext cx="720674" cy="861774"/>
            <a:chOff x="1015048" y="996928"/>
            <a:chExt cx="1016952" cy="1216059"/>
          </a:xfrm>
        </p:grpSpPr>
        <p:sp>
          <p:nvSpPr>
            <p:cNvPr id="9" name="Oval 8">
              <a:extLst>
                <a:ext uri="{FF2B5EF4-FFF2-40B4-BE49-F238E27FC236}">
                  <a16:creationId xmlns:a16="http://schemas.microsoft.com/office/drawing/2014/main" id="{040E0DF5-3765-DB60-A814-648554BCB82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4EE4247-DC08-1AED-9281-8181F6CF521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120624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Landsértækar fjármögnunarmöguleikar</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Finndu fjármögnun sem hentar – fjármögnunar- og fjárhagsvalkostir. </a:t>
            </a:r>
            <a:r>
              <a:rPr lang="en-US" sz="2300" b="0" dirty="0"/>
              <a:t>Í 2. hluta einingarinnar er fjallað um sérsniðnar fjármögnunarmöguleika fyrir óhefðbundna gistingu í ferðaþjónustu um allt Írland, Slóveníu, Ísland, Ítalíu og Niðurlönd. Þessi hluti beinist að Niðurlöndum. Lærðu hvernig á að bera kennsl á, bera saman og meta fjármögnunarstreymi sem hentar best viðskiptalíkani þínu og markmiðum. Áherslan er á samræmi við lykilforgangsröðun, svo sem enduruppbyggingu, kolefnislágan vöxt og samfélagslegt gildi. Að lokum munt þú geta metið hæfi, vafrað um þjóðleg og ESB-kerfi og valið réttu fjármögnunarleiðirnar til að tryggja árangur sjálfbærrar ferðaþjónustu.</a:t>
            </a:r>
          </a:p>
          <a:p>
            <a:pPr marL="0" indent="0">
              <a:lnSpc>
                <a:spcPts val="2180"/>
              </a:lnSpc>
            </a:pPr>
            <a:endParaRPr lang="en-US" sz="23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817934" cy="570200"/>
          </a:xfrm>
        </p:spPr>
        <p:txBody>
          <a:bodyPr anchor="t"/>
          <a:lstStyle/>
          <a:p>
            <a:pPr marL="342900" indent="-342900">
              <a:buFont typeface="Arial" panose="020B0604020202020204" pitchFamily="34" charset="0"/>
              <a:buChar char="•"/>
            </a:pPr>
            <a:r>
              <a:rPr lang="en-US" sz="2000" dirty="0">
                <a:solidFill>
                  <a:srgbClr val="494949"/>
                </a:solidFill>
              </a:rPr>
              <a:t>Auðkenndu </a:t>
            </a:r>
            <a:r>
              <a:rPr lang="en-US" sz="2000" b="1" dirty="0">
                <a:solidFill>
                  <a:srgbClr val="494949"/>
                </a:solidFill>
              </a:rPr>
              <a:t>helstu fjármögnunartækifæri </a:t>
            </a:r>
            <a:r>
              <a:rPr lang="en-US" sz="2000" dirty="0">
                <a:solidFill>
                  <a:srgbClr val="494949"/>
                </a:solidFill>
              </a:rPr>
              <a:t>í Hollandi fyrir sjálfbæra og lágkolefnisgistingu, þar á meðal ríkislegar skattaívilnanir (MIA/Vamil, EIA, ISDE) og héraðsjóði.</a:t>
            </a:r>
          </a:p>
          <a:p>
            <a:pPr marL="342900" indent="-342900">
              <a:buFont typeface="Arial" panose="020B0604020202020204" pitchFamily="34" charset="0"/>
              <a:buChar char="•"/>
            </a:pPr>
            <a:r>
              <a:rPr lang="en-US" sz="2000" dirty="0">
                <a:solidFill>
                  <a:srgbClr val="494949"/>
                </a:solidFill>
              </a:rPr>
              <a:t>Þekkja hvernig </a:t>
            </a:r>
            <a:r>
              <a:rPr lang="en-US" sz="2000" b="1" dirty="0">
                <a:solidFill>
                  <a:srgbClr val="494949"/>
                </a:solidFill>
              </a:rPr>
              <a:t>verkefni geta hagnast á </a:t>
            </a:r>
            <a:r>
              <a:rPr lang="en-US" sz="2000" dirty="0">
                <a:solidFill>
                  <a:srgbClr val="494949"/>
                </a:solidFill>
              </a:rPr>
              <a:t>innleiðingu</a:t>
            </a:r>
            <a:r>
              <a:rPr lang="en-US" sz="2000" b="1" dirty="0">
                <a:solidFill>
                  <a:srgbClr val="494949"/>
                </a:solidFill>
              </a:rPr>
              <a:t> endurnýjanlegrar orku</a:t>
            </a:r>
            <a:r>
              <a:rPr lang="en-US" sz="2000" dirty="0">
                <a:solidFill>
                  <a:srgbClr val="494949"/>
                </a:solidFill>
              </a:rPr>
              <a:t>, sjálfbærnibótum og stafrænum verkfærum.</a:t>
            </a:r>
          </a:p>
          <a:p>
            <a:pPr marL="342900" indent="-342900">
              <a:buFont typeface="Arial" panose="020B0604020202020204" pitchFamily="34" charset="0"/>
              <a:buChar char="•"/>
            </a:pPr>
            <a:r>
              <a:rPr lang="en-US" sz="2000" dirty="0">
                <a:solidFill>
                  <a:srgbClr val="494949"/>
                </a:solidFill>
              </a:rPr>
              <a:t>Skilja hæfi til þátttöku í </a:t>
            </a:r>
            <a:r>
              <a:rPr lang="en-US" sz="2000" b="1" dirty="0">
                <a:solidFill>
                  <a:srgbClr val="494949"/>
                </a:solidFill>
              </a:rPr>
              <a:t>ESB byggingarsjóðum </a:t>
            </a:r>
            <a:r>
              <a:rPr lang="en-US" sz="2000" dirty="0">
                <a:solidFill>
                  <a:srgbClr val="494949"/>
                </a:solidFill>
              </a:rPr>
              <a:t>(t.d. ERDF í gegnum </a:t>
            </a:r>
            <a:r>
              <a:rPr lang="en-US" sz="2000" dirty="0" err="1">
                <a:solidFill>
                  <a:srgbClr val="494949"/>
                </a:solidFill>
              </a:rPr>
              <a:t>OPZuid</a:t>
            </a:r>
            <a:r>
              <a:rPr lang="en-US" sz="2000" dirty="0">
                <a:solidFill>
                  <a:srgbClr val="494949"/>
                </a:solidFill>
              </a:rPr>
              <a:t>) og svæðisbundnum nýsköpunarlánum.</a:t>
            </a:r>
          </a:p>
          <a:p>
            <a:pPr marL="342900" indent="-342900">
              <a:buFont typeface="Arial" panose="020B0604020202020204" pitchFamily="34" charset="0"/>
              <a:buChar char="•"/>
            </a:pPr>
            <a:r>
              <a:rPr lang="en-US" sz="2000" dirty="0">
                <a:solidFill>
                  <a:srgbClr val="494949"/>
                </a:solidFill>
              </a:rPr>
              <a:t>Sýna hvernig á að </a:t>
            </a:r>
            <a:r>
              <a:rPr lang="en-US" sz="2000" b="1" dirty="0">
                <a:solidFill>
                  <a:srgbClr val="494949"/>
                </a:solidFill>
              </a:rPr>
              <a:t>samræma tillögur við forgangsröðun Hollands </a:t>
            </a:r>
            <a:r>
              <a:rPr lang="en-US" sz="2000" dirty="0">
                <a:solidFill>
                  <a:srgbClr val="494949"/>
                </a:solidFill>
              </a:rPr>
              <a:t>– umhverfislega skilvirkni og snjalla innviði.</a:t>
            </a:r>
          </a:p>
          <a:p>
            <a:pPr marL="342900" indent="-342900">
              <a:buFont typeface="Arial" panose="020B0604020202020204" pitchFamily="34" charset="0"/>
              <a:buChar char="•"/>
            </a:pPr>
            <a:r>
              <a:rPr lang="en-US" sz="2000" dirty="0">
                <a:solidFill>
                  <a:srgbClr val="494949"/>
                </a:solidFill>
              </a:rPr>
              <a:t>Styrkja styrkumsóknir með aðferðum sem sérsniðnar eru að Hollandi.</a:t>
            </a: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Kafli 7 (2. hluti) Yfirlit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Námsárangur</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8394B1-A10F-604C-1700-3B6640FC9231}"/>
              </a:ext>
            </a:extLst>
          </p:cNvPr>
          <p:cNvSpPr>
            <a:spLocks noGrp="1"/>
          </p:cNvSpPr>
          <p:nvPr>
            <p:ph type="body" sz="quarter" idx="18"/>
          </p:nvPr>
        </p:nvSpPr>
        <p:spPr>
          <a:xfrm>
            <a:off x="3495675" y="469168"/>
            <a:ext cx="7924800" cy="3849918"/>
          </a:xfrm>
        </p:spPr>
        <p:txBody>
          <a:bodyPr/>
          <a:lstStyle/>
          <a:p>
            <a:pPr>
              <a:lnSpc>
                <a:spcPct val="100000"/>
              </a:lnSpc>
              <a:spcBef>
                <a:spcPts val="0"/>
              </a:spcBef>
              <a:spcAft>
                <a:spcPts val="600"/>
              </a:spcAft>
            </a:pPr>
            <a:r>
              <a:rPr lang="en-IE" sz="2800" b="1" dirty="0">
                <a:solidFill>
                  <a:srgbClr val="EC7C69"/>
                </a:solidFill>
                <a:hlinkClick r:id="rId2">
                  <a:extLst>
                    <a:ext uri="{A12FA001-AC4F-418D-AE19-62706E023703}">
                      <ahyp:hlinkClr xmlns:ahyp="http://schemas.microsoft.com/office/drawing/2018/hyperlinkcolor" val="tx"/>
                    </a:ext>
                  </a:extLst>
                </a:hlinkClick>
              </a:rPr>
              <a:t>Orkufjárfestingarfrádráttur (EIA)</a:t>
            </a:r>
            <a:endParaRPr lang="en-IE" sz="2800" b="1" dirty="0">
              <a:solidFill>
                <a:srgbClr val="EC7C69"/>
              </a:solidFill>
            </a:endParaRPr>
          </a:p>
          <a:p>
            <a:pPr>
              <a:lnSpc>
                <a:spcPct val="100000"/>
              </a:lnSpc>
              <a:spcBef>
                <a:spcPts val="0"/>
              </a:spcBef>
              <a:spcAft>
                <a:spcPts val="600"/>
              </a:spcAft>
            </a:pPr>
            <a:r>
              <a:rPr lang="en-US" b="1" dirty="0"/>
              <a:t>EIA </a:t>
            </a:r>
            <a:r>
              <a:rPr lang="en-US" dirty="0"/>
              <a:t>er </a:t>
            </a:r>
            <a:r>
              <a:rPr lang="en-US" b="1" dirty="0"/>
              <a:t>skattafrádráttarkerfi </a:t>
            </a:r>
            <a:r>
              <a:rPr lang="en-US" dirty="0"/>
              <a:t>sem gerir fyrirtækjum kleift að </a:t>
            </a:r>
            <a:r>
              <a:rPr lang="en-US" b="1" dirty="0"/>
              <a:t>draga 40% af hæfum grænum fjárfestingum </a:t>
            </a:r>
            <a:r>
              <a:rPr lang="en-US" dirty="0"/>
              <a:t>frá skattskyldum hagnaði sínum. Það er hannað til að hvetja til fjárfestinga í orkusparandi tækni og sjálfbærri byggingu. Þú getur krafist EIA fyrir vörur á </a:t>
            </a:r>
            <a:r>
              <a:rPr lang="en-US" b="1" dirty="0"/>
              <a:t>samþykktum orkulista</a:t>
            </a:r>
            <a:r>
              <a:rPr lang="en-US" dirty="0"/>
              <a:t>. </a:t>
            </a:r>
          </a:p>
          <a:p>
            <a:pPr>
              <a:lnSpc>
                <a:spcPct val="100000"/>
              </a:lnSpc>
              <a:spcBef>
                <a:spcPts val="0"/>
              </a:spcBef>
              <a:spcAft>
                <a:spcPts val="600"/>
              </a:spcAft>
            </a:pPr>
            <a:endParaRPr lang="en-US" sz="1000" dirty="0"/>
          </a:p>
          <a:p>
            <a:pPr>
              <a:lnSpc>
                <a:spcPct val="100000"/>
              </a:lnSpc>
              <a:spcBef>
                <a:spcPts val="0"/>
              </a:spcBef>
              <a:spcAft>
                <a:spcPts val="600"/>
              </a:spcAft>
            </a:pPr>
            <a:r>
              <a:rPr lang="en-US" dirty="0"/>
              <a:t>Þar á meðal eru </a:t>
            </a:r>
            <a:r>
              <a:rPr lang="en-US" b="1" dirty="0"/>
              <a:t>sólarsellur, varmadælur, einangrunarkerfi, orkusparandi lýsing og orkuskilvirk kerfi fyrir loftræstingu og hitun.</a:t>
            </a:r>
          </a:p>
          <a:p>
            <a:pPr>
              <a:lnSpc>
                <a:spcPct val="100000"/>
              </a:lnSpc>
              <a:spcBef>
                <a:spcPts val="0"/>
              </a:spcBef>
              <a:spcAft>
                <a:spcPts val="600"/>
              </a:spcAft>
            </a:pPr>
            <a:endParaRPr lang="en-US" sz="1000" b="1" dirty="0"/>
          </a:p>
          <a:p>
            <a:pPr>
              <a:lnSpc>
                <a:spcPct val="100000"/>
              </a:lnSpc>
              <a:spcBef>
                <a:spcPts val="0"/>
              </a:spcBef>
              <a:spcAft>
                <a:spcPts val="600"/>
              </a:spcAft>
            </a:pPr>
            <a:r>
              <a:rPr lang="en-US" dirty="0"/>
              <a:t>Að auki geta ATA-skjöl gilt, þar á meðal fyrir smáfyrirtæki, </a:t>
            </a:r>
            <a:r>
              <a:rPr lang="en-US" b="1" dirty="0"/>
              <a:t>gististaði í náttúrunni, sveitahús með gistingu og morgunverði, umhverfisvæna glamping-rekstraraðila og hótel sem eru að fara í grænar endurbætur.</a:t>
            </a:r>
            <a:endParaRPr lang="en-US" dirty="0"/>
          </a:p>
          <a:p>
            <a:pPr>
              <a:lnSpc>
                <a:spcPct val="100000"/>
              </a:lnSpc>
              <a:spcBef>
                <a:spcPts val="0"/>
              </a:spcBef>
              <a:spcAft>
                <a:spcPts val="600"/>
              </a:spcAft>
            </a:pPr>
            <a:r>
              <a:rPr lang="en-US" b="1" dirty="0">
                <a:solidFill>
                  <a:srgbClr val="E96751"/>
                </a:solidFill>
              </a:rPr>
              <a:t>Dæmi</a:t>
            </a:r>
            <a:r>
              <a:rPr lang="en-US" dirty="0"/>
              <a:t>: Náttúrubústaður fjárfestir </a:t>
            </a:r>
            <a:r>
              <a:rPr lang="en-US" b="1" dirty="0"/>
              <a:t>€20.000 </a:t>
            </a:r>
            <a:r>
              <a:rPr lang="en-US" dirty="0"/>
              <a:t>í þakeinangrun og sólarsellum. Með EIA frádrætti dregur hann </a:t>
            </a:r>
            <a:r>
              <a:rPr lang="en-US" b="1" dirty="0"/>
              <a:t>€8.000 </a:t>
            </a:r>
            <a:r>
              <a:rPr lang="en-US" dirty="0"/>
              <a:t>frá skattskyldum hagnaði sínum (40%).</a:t>
            </a:r>
          </a:p>
          <a:p>
            <a:pPr>
              <a:lnSpc>
                <a:spcPct val="100000"/>
              </a:lnSpc>
              <a:spcBef>
                <a:spcPts val="0"/>
              </a:spcBef>
              <a:spcAft>
                <a:spcPts val="600"/>
              </a:spcAft>
            </a:pPr>
            <a:endParaRPr lang="en-IE" dirty="0"/>
          </a:p>
        </p:txBody>
      </p:sp>
      <p:pic>
        <p:nvPicPr>
          <p:cNvPr id="8" name="Picture 7">
            <a:extLst>
              <a:ext uri="{FF2B5EF4-FFF2-40B4-BE49-F238E27FC236}">
                <a16:creationId xmlns:a16="http://schemas.microsoft.com/office/drawing/2014/main" id="{C25C7AAD-654D-1505-EBF8-39164DA32AD6}"/>
              </a:ext>
            </a:extLst>
          </p:cNvPr>
          <p:cNvPicPr>
            <a:picLocks noChangeAspect="1"/>
          </p:cNvPicPr>
          <p:nvPr/>
        </p:nvPicPr>
        <p:blipFill>
          <a:blip r:embed="rId3"/>
          <a:srcRect l="6887" b="2757"/>
          <a:stretch>
            <a:fillRect/>
          </a:stretch>
        </p:blipFill>
        <p:spPr>
          <a:xfrm>
            <a:off x="584034" y="2045705"/>
            <a:ext cx="2071583" cy="3631196"/>
          </a:xfrm>
          <a:prstGeom prst="rect">
            <a:avLst/>
          </a:prstGeom>
        </p:spPr>
      </p:pic>
      <p:grpSp>
        <p:nvGrpSpPr>
          <p:cNvPr id="4" name="Group 3">
            <a:extLst>
              <a:ext uri="{FF2B5EF4-FFF2-40B4-BE49-F238E27FC236}">
                <a16:creationId xmlns:a16="http://schemas.microsoft.com/office/drawing/2014/main" id="{1E8D3DC2-328E-FBD9-2C2A-42CF055C6945}"/>
              </a:ext>
            </a:extLst>
          </p:cNvPr>
          <p:cNvGrpSpPr/>
          <p:nvPr/>
        </p:nvGrpSpPr>
        <p:grpSpPr>
          <a:xfrm>
            <a:off x="2655617" y="469168"/>
            <a:ext cx="720674" cy="861774"/>
            <a:chOff x="1015048" y="996928"/>
            <a:chExt cx="1016952" cy="1216059"/>
          </a:xfrm>
        </p:grpSpPr>
        <p:sp>
          <p:nvSpPr>
            <p:cNvPr id="7" name="Oval 6">
              <a:extLst>
                <a:ext uri="{FF2B5EF4-FFF2-40B4-BE49-F238E27FC236}">
                  <a16:creationId xmlns:a16="http://schemas.microsoft.com/office/drawing/2014/main" id="{E34BA613-C142-2DE7-75F8-33944F45711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569E02-2571-0C8D-4EE2-A338C05B641E}"/>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2223123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70A11-CFD3-D165-8B74-CE4F698203E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8AA34A8-CE92-B0D1-5B77-2E44EE06E99A}"/>
              </a:ext>
            </a:extLst>
          </p:cNvPr>
          <p:cNvSpPr>
            <a:spLocks noGrp="1"/>
          </p:cNvSpPr>
          <p:nvPr>
            <p:ph type="body" sz="quarter" idx="18"/>
          </p:nvPr>
        </p:nvSpPr>
        <p:spPr>
          <a:xfrm>
            <a:off x="3228975" y="397879"/>
            <a:ext cx="8515350" cy="3849918"/>
          </a:xfrm>
        </p:spPr>
        <p:txBody>
          <a:bodyPr/>
          <a:lstStyle/>
          <a:p>
            <a:pPr>
              <a:lnSpc>
                <a:spcPct val="100000"/>
              </a:lnSpc>
              <a:spcBef>
                <a:spcPts val="0"/>
              </a:spcBef>
              <a:spcAft>
                <a:spcPts val="600"/>
              </a:spcAft>
            </a:pPr>
            <a:r>
              <a:rPr lang="en-IE" sz="2800" b="1" dirty="0">
                <a:solidFill>
                  <a:srgbClr val="EC7C69"/>
                </a:solidFill>
                <a:hlinkClick r:id="rId2">
                  <a:extLst>
                    <a:ext uri="{A12FA001-AC4F-418D-AE19-62706E023703}">
                      <ahyp:hlinkClr xmlns:ahyp="http://schemas.microsoft.com/office/drawing/2018/hyperlinkcolor" val="tx"/>
                    </a:ext>
                  </a:extLst>
                </a:hlinkClick>
              </a:rPr>
              <a:t>OPZuid EFRO + svæðisbundin fjármögnun </a:t>
            </a:r>
            <a:r>
              <a:rPr lang="en-IE" dirty="0"/>
              <a:t>(t.d. dæmi um Zeeland)</a:t>
            </a:r>
          </a:p>
          <a:p>
            <a:pPr>
              <a:lnSpc>
                <a:spcPct val="100000"/>
              </a:lnSpc>
              <a:spcBef>
                <a:spcPts val="0"/>
              </a:spcBef>
              <a:spcAft>
                <a:spcPts val="600"/>
              </a:spcAft>
            </a:pPr>
            <a:r>
              <a:rPr lang="en-US" dirty="0"/>
              <a:t>Sem hluti af </a:t>
            </a:r>
            <a:r>
              <a:rPr lang="en-US" b="1" dirty="0"/>
              <a:t>Evrópska svæðisþróunarsjóðnum (ERDF) </a:t>
            </a:r>
            <a:r>
              <a:rPr lang="en-US" dirty="0"/>
              <a:t>styður </a:t>
            </a:r>
            <a:r>
              <a:rPr lang="en-US" dirty="0" err="1"/>
              <a:t>OPZuid-áætlunin </a:t>
            </a:r>
            <a:r>
              <a:rPr lang="en-US" b="1" dirty="0"/>
              <a:t>nýskapandi, sjálfbærar og lágkolefnisfjárfestingar í fyrirtækjum</a:t>
            </a:r>
            <a:r>
              <a:rPr lang="en-US" dirty="0"/>
              <a:t>. Svæðisvaldir, svo sem héraðið Zeeland, bjóða oft upp á samfjármögnun sem eykur verulega fjárhagsáætlun fyrir grænar uppfærslur. Fyrir ferðaþjónustu- og afþreyingarfyrirtæki í suðurhluta Hollands (OPZuid-svæðið), sérstaklega gististaði í dreifbýli eða náttúrulegum umhverfi sem sækjast eftir djúpstæðum orkuframkvæmdum eða nýstárlegum </a:t>
            </a:r>
            <a:r>
              <a:rPr lang="en-US" b="1" dirty="0"/>
              <a:t>verkefnum. Þetta er öflugt líkan fyrir metnaðarfullar grænar uppfærslur</a:t>
            </a:r>
            <a:r>
              <a:rPr lang="en-US" dirty="0"/>
              <a:t>, sérstaklega fyrir fyrirtæki sem vilja færa sig yfir í sjálfbærna orkuframleiðslu eða rekstrarform með núll losun. </a:t>
            </a:r>
            <a:r>
              <a:rPr lang="en-US" b="1" dirty="0">
                <a:solidFill>
                  <a:srgbClr val="E96751"/>
                </a:solidFill>
              </a:rPr>
              <a:t>Dæmi: </a:t>
            </a:r>
            <a:r>
              <a:rPr lang="en-IE" b="1" dirty="0">
                <a:solidFill>
                  <a:srgbClr val="494949"/>
                </a:solidFill>
              </a:rPr>
              <a:t>Ons Buiten &amp; Camping </a:t>
            </a:r>
            <a:r>
              <a:rPr lang="en-IE" b="1" dirty="0" err="1">
                <a:solidFill>
                  <a:srgbClr val="494949"/>
                </a:solidFill>
              </a:rPr>
              <a:t>Olmenveld </a:t>
            </a:r>
            <a:r>
              <a:rPr lang="en-IE" dirty="0">
                <a:solidFill>
                  <a:srgbClr val="494949"/>
                </a:solidFill>
              </a:rPr>
              <a:t>fékk:</a:t>
            </a:r>
          </a:p>
          <a:p>
            <a:pPr marL="342900" indent="-342900">
              <a:lnSpc>
                <a:spcPct val="100000"/>
              </a:lnSpc>
              <a:spcBef>
                <a:spcPts val="0"/>
              </a:spcBef>
              <a:buFont typeface="Wingdings" panose="05000000000000000000" pitchFamily="2" charset="2"/>
              <a:buChar char="v"/>
            </a:pPr>
            <a:r>
              <a:rPr lang="en-US" b="1" dirty="0"/>
              <a:t>€971,611 </a:t>
            </a:r>
            <a:r>
              <a:rPr lang="en-US" dirty="0"/>
              <a:t>frá </a:t>
            </a:r>
            <a:r>
              <a:rPr lang="en-US" b="1" dirty="0"/>
              <a:t>EFRO (</a:t>
            </a:r>
            <a:r>
              <a:rPr lang="en-US" b="1" dirty="0" err="1"/>
              <a:t>OPZuid</a:t>
            </a:r>
            <a:r>
              <a:rPr lang="en-US" b="1" dirty="0"/>
              <a:t>)</a:t>
            </a:r>
            <a:endParaRPr lang="en-US" dirty="0"/>
          </a:p>
          <a:p>
            <a:pPr marL="342900" indent="-342900">
              <a:lnSpc>
                <a:spcPct val="100000"/>
              </a:lnSpc>
              <a:spcBef>
                <a:spcPts val="0"/>
              </a:spcBef>
              <a:buFont typeface="Wingdings" panose="05000000000000000000" pitchFamily="2" charset="2"/>
              <a:buChar char="v"/>
            </a:pPr>
            <a:r>
              <a:rPr lang="en-US" b="1" dirty="0"/>
              <a:t>€416,404 </a:t>
            </a:r>
            <a:r>
              <a:rPr lang="en-US" dirty="0"/>
              <a:t>í </a:t>
            </a:r>
            <a:r>
              <a:rPr lang="en-US" b="1" dirty="0"/>
              <a:t>samfjármögnun frá Zeeland </a:t>
            </a:r>
          </a:p>
          <a:p>
            <a:pPr>
              <a:lnSpc>
                <a:spcPct val="100000"/>
              </a:lnSpc>
              <a:spcBef>
                <a:spcPts val="0"/>
              </a:spcBef>
            </a:pPr>
            <a:r>
              <a:rPr lang="en-US" dirty="0">
                <a:solidFill>
                  <a:srgbClr val="494949"/>
                </a:solidFill>
              </a:rPr>
              <a:t>Notaðu peningana til </a:t>
            </a:r>
            <a:r>
              <a:rPr lang="en-US" b="1" dirty="0">
                <a:solidFill>
                  <a:srgbClr val="494949"/>
                </a:solidFill>
              </a:rPr>
              <a:t>að setja upp og uppfæra </a:t>
            </a:r>
            <a:r>
              <a:rPr lang="en-IE" dirty="0">
                <a:solidFill>
                  <a:srgbClr val="494949"/>
                </a:solidFill>
              </a:rPr>
              <a:t>varmadælur, rafhlöðugeymslu, sjálfstæð </a:t>
            </a:r>
            <a:r>
              <a:rPr lang="en-US" dirty="0"/>
              <a:t>sólarorkukerfi og orkueftirlitskerfi (EMS</a:t>
            </a:r>
            <a:r>
              <a:rPr lang="en-IE" dirty="0">
                <a:solidFill>
                  <a:srgbClr val="494949"/>
                </a:solidFill>
              </a:rPr>
              <a:t>). </a:t>
            </a:r>
            <a:r>
              <a:rPr lang="en-IE" dirty="0">
                <a:solidFill>
                  <a:srgbClr val="E96751"/>
                </a:solidFill>
                <a:hlinkClick r:id="rId3">
                  <a:extLst>
                    <a:ext uri="{A12FA001-AC4F-418D-AE19-62706E023703}">
                      <ahyp:hlinkClr xmlns:ahyp="http://schemas.microsoft.com/office/drawing/2018/hyperlinkcolor" val="tx"/>
                    </a:ext>
                  </a:extLst>
                </a:hlinkClick>
              </a:rPr>
              <a:t>Grein með öllum upplýsingum (NL)</a:t>
            </a:r>
            <a:endParaRPr lang="en-IE" dirty="0">
              <a:solidFill>
                <a:srgbClr val="E96751"/>
              </a:solidFill>
            </a:endParaRPr>
          </a:p>
          <a:p>
            <a:pPr>
              <a:lnSpc>
                <a:spcPct val="100000"/>
              </a:lnSpc>
              <a:spcBef>
                <a:spcPts val="0"/>
              </a:spcBef>
              <a:spcAft>
                <a:spcPts val="600"/>
              </a:spcAft>
            </a:pPr>
            <a:br>
              <a:rPr lang="en-US" dirty="0"/>
            </a:br>
            <a:endParaRPr lang="en-IE" dirty="0"/>
          </a:p>
          <a:p>
            <a:pPr>
              <a:lnSpc>
                <a:spcPct val="100000"/>
              </a:lnSpc>
              <a:spcBef>
                <a:spcPts val="0"/>
              </a:spcBef>
              <a:spcAft>
                <a:spcPts val="600"/>
              </a:spcAft>
            </a:pPr>
            <a:endParaRPr lang="en-IE" dirty="0"/>
          </a:p>
        </p:txBody>
      </p:sp>
      <p:pic>
        <p:nvPicPr>
          <p:cNvPr id="8" name="Picture 7">
            <a:extLst>
              <a:ext uri="{FF2B5EF4-FFF2-40B4-BE49-F238E27FC236}">
                <a16:creationId xmlns:a16="http://schemas.microsoft.com/office/drawing/2014/main" id="{9BA641C1-81B3-6BF3-5C54-26BB4254E3D0}"/>
              </a:ext>
            </a:extLst>
          </p:cNvPr>
          <p:cNvPicPr>
            <a:picLocks noChangeAspect="1"/>
          </p:cNvPicPr>
          <p:nvPr/>
        </p:nvPicPr>
        <p:blipFill>
          <a:blip r:embed="rId4"/>
          <a:srcRect l="6887" b="2757"/>
          <a:stretch>
            <a:fillRect/>
          </a:stretch>
        </p:blipFill>
        <p:spPr>
          <a:xfrm>
            <a:off x="584034" y="2045705"/>
            <a:ext cx="2071583" cy="3631196"/>
          </a:xfrm>
          <a:prstGeom prst="rect">
            <a:avLst/>
          </a:prstGeom>
        </p:spPr>
      </p:pic>
      <p:grpSp>
        <p:nvGrpSpPr>
          <p:cNvPr id="4" name="Group 3">
            <a:extLst>
              <a:ext uri="{FF2B5EF4-FFF2-40B4-BE49-F238E27FC236}">
                <a16:creationId xmlns:a16="http://schemas.microsoft.com/office/drawing/2014/main" id="{C89D5FC7-F200-CF84-C52C-2B3004E1B70F}"/>
              </a:ext>
            </a:extLst>
          </p:cNvPr>
          <p:cNvGrpSpPr/>
          <p:nvPr/>
        </p:nvGrpSpPr>
        <p:grpSpPr>
          <a:xfrm>
            <a:off x="2411672" y="397879"/>
            <a:ext cx="720674" cy="861774"/>
            <a:chOff x="1015048" y="996928"/>
            <a:chExt cx="1016952" cy="1216059"/>
          </a:xfrm>
        </p:grpSpPr>
        <p:sp>
          <p:nvSpPr>
            <p:cNvPr id="7" name="Oval 6">
              <a:extLst>
                <a:ext uri="{FF2B5EF4-FFF2-40B4-BE49-F238E27FC236}">
                  <a16:creationId xmlns:a16="http://schemas.microsoft.com/office/drawing/2014/main" id="{2CBB73CC-9911-5F68-822B-4B800170337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8CEA721A-DDF3-8A25-2293-A578DF1483CC}"/>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1544901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7881-16C9-4304-9DC6-336F0D48E1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249C69-E1BB-7497-E72E-8D95D38BFF25}"/>
              </a:ext>
            </a:extLst>
          </p:cNvPr>
          <p:cNvSpPr>
            <a:spLocks noGrp="1"/>
          </p:cNvSpPr>
          <p:nvPr>
            <p:ph type="body" sz="quarter" idx="18"/>
          </p:nvPr>
        </p:nvSpPr>
        <p:spPr>
          <a:xfrm>
            <a:off x="5038725" y="1090454"/>
            <a:ext cx="6407997" cy="2213420"/>
          </a:xfrm>
        </p:spPr>
        <p:txBody>
          <a:bodyPr/>
          <a:lstStyle/>
          <a:p>
            <a:pPr>
              <a:spcAft>
                <a:spcPts val="600"/>
              </a:spcAft>
            </a:pPr>
            <a:r>
              <a:rPr lang="en-US" sz="2100" b="1" dirty="0"/>
              <a:t>Stuðningur </a:t>
            </a:r>
            <a:r>
              <a:rPr lang="en-US" sz="2100" dirty="0">
                <a:solidFill>
                  <a:srgbClr val="E96751"/>
                </a:solidFill>
                <a:hlinkClick r:id="rId2">
                  <a:extLst>
                    <a:ext uri="{A12FA001-AC4F-418D-AE19-62706E023703}">
                      <ahyp:hlinkClr xmlns:ahyp="http://schemas.microsoft.com/office/drawing/2018/hyperlinkcolor" val="tx"/>
                    </a:ext>
                  </a:extLst>
                </a:hlinkClick>
              </a:rPr>
              <a:t>við</a:t>
            </a:r>
            <a:r>
              <a:rPr lang="en-US" sz="2100" b="1" dirty="0"/>
              <a:t> staðbundin fyrirtæki: </a:t>
            </a:r>
            <a:r>
              <a:rPr lang="en-US" sz="2100" dirty="0">
                <a:solidFill>
                  <a:srgbClr val="E96751"/>
                </a:solidFill>
                <a:hlinkClick r:id="rId2">
                  <a:extLst>
                    <a:ext uri="{A12FA001-AC4F-418D-AE19-62706E023703}">
                      <ahyp:hlinkClr xmlns:ahyp="http://schemas.microsoft.com/office/drawing/2018/hyperlinkcolor" val="tx"/>
                    </a:ext>
                  </a:extLst>
                </a:hlinkClick>
              </a:rPr>
              <a:t>Kamer van </a:t>
            </a:r>
            <a:r>
              <a:rPr lang="en-US" sz="2100" dirty="0" err="1">
                <a:solidFill>
                  <a:srgbClr val="E96751"/>
                </a:solidFill>
                <a:hlinkClick r:id="rId2">
                  <a:extLst>
                    <a:ext uri="{A12FA001-AC4F-418D-AE19-62706E023703}">
                      <ahyp:hlinkClr xmlns:ahyp="http://schemas.microsoft.com/office/drawing/2018/hyperlinkcolor" val="tx"/>
                    </a:ext>
                  </a:extLst>
                </a:hlinkClick>
              </a:rPr>
              <a:t>Koophandel </a:t>
            </a:r>
            <a:r>
              <a:rPr lang="en-US" sz="2100" dirty="0">
                <a:solidFill>
                  <a:srgbClr val="E96751"/>
                </a:solidFill>
                <a:hlinkClick r:id="rId2">
                  <a:extLst>
                    <a:ext uri="{A12FA001-AC4F-418D-AE19-62706E023703}">
                      <ahyp:hlinkClr xmlns:ahyp="http://schemas.microsoft.com/office/drawing/2018/hyperlinkcolor" val="tx"/>
                    </a:ext>
                  </a:extLst>
                </a:hlinkClick>
              </a:rPr>
              <a:t>(KVK) </a:t>
            </a:r>
            <a:r>
              <a:rPr lang="en-US" sz="2100" dirty="0"/>
              <a:t>og </a:t>
            </a:r>
            <a:r>
              <a:rPr lang="en-US" sz="2100" dirty="0">
                <a:solidFill>
                  <a:srgbClr val="E96751"/>
                </a:solidFill>
                <a:hlinkClick r:id="rId3">
                  <a:extLst>
                    <a:ext uri="{A12FA001-AC4F-418D-AE19-62706E023703}">
                      <ahyp:hlinkClr xmlns:ahyp="http://schemas.microsoft.com/office/drawing/2018/hyperlinkcolor" val="tx"/>
                    </a:ext>
                  </a:extLst>
                </a:hlinkClick>
              </a:rPr>
              <a:t>Netherlands Enterprise Agency (RVO) </a:t>
            </a:r>
            <a:r>
              <a:rPr lang="en-US" sz="2100" dirty="0"/>
              <a:t>leiðbeina um stofnun fyrirtækis. Vefsíða Kamer van </a:t>
            </a:r>
            <a:r>
              <a:rPr lang="en-US" sz="2100" dirty="0" err="1"/>
              <a:t>Koophandel </a:t>
            </a:r>
            <a:r>
              <a:rPr lang="en-US" sz="2100" dirty="0"/>
              <a:t>(kvk.nl) hefur kafla um stofnun fyrirtækis í tómstundum eða ferðaþjónustu. Þarna þarftu að skrá glamping-fyrirtækið þitt ef þú ert að hefja rekstur. </a:t>
            </a:r>
            <a:r>
              <a:rPr lang="en-US" sz="2100" b="1" dirty="0"/>
              <a:t>Athugið: </a:t>
            </a:r>
            <a:r>
              <a:rPr lang="en-US" sz="2100" dirty="0"/>
              <a:t>Þó að þau veiti ekki beina fjárhagslega aðstoð geta þau hjálpað þér að finna viðeigandi styrki eða stuðningsáætlanir.</a:t>
            </a:r>
          </a:p>
        </p:txBody>
      </p:sp>
      <p:cxnSp>
        <p:nvCxnSpPr>
          <p:cNvPr id="7" name="Straight Connector 6">
            <a:extLst>
              <a:ext uri="{FF2B5EF4-FFF2-40B4-BE49-F238E27FC236}">
                <a16:creationId xmlns:a16="http://schemas.microsoft.com/office/drawing/2014/main" id="{B1C6288B-A5F4-0104-4BB5-DE7E2F4D6848}"/>
              </a:ext>
            </a:extLst>
          </p:cNvPr>
          <p:cNvCxnSpPr/>
          <p:nvPr/>
        </p:nvCxnSpPr>
        <p:spPr>
          <a:xfrm>
            <a:off x="1290918" y="354477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774F1F5-A8A3-F212-9089-7B8FEC8355B0}"/>
              </a:ext>
            </a:extLst>
          </p:cNvPr>
          <p:cNvSpPr txBox="1">
            <a:spLocks/>
          </p:cNvSpPr>
          <p:nvPr/>
        </p:nvSpPr>
        <p:spPr>
          <a:xfrm>
            <a:off x="4581525" y="3653480"/>
            <a:ext cx="7207064"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494949"/>
                </a:solidFill>
              </a:rPr>
              <a:t>Héraðs- og sveitarstjórnarverkefni: </a:t>
            </a:r>
            <a:r>
              <a:rPr lang="en-US" sz="2200" dirty="0">
                <a:solidFill>
                  <a:srgbClr val="494949"/>
                </a:solidFill>
              </a:rPr>
              <a:t>Holland er </a:t>
            </a:r>
            <a:r>
              <a:rPr lang="en-US" sz="2200" dirty="0" err="1">
                <a:solidFill>
                  <a:srgbClr val="494949"/>
                </a:solidFill>
              </a:rPr>
              <a:t>afmiðstýrt</a:t>
            </a:r>
            <a:r>
              <a:rPr lang="en-US" sz="2200" dirty="0">
                <a:solidFill>
                  <a:srgbClr val="494949"/>
                </a:solidFill>
              </a:rPr>
              <a:t>; stundum hafa héruð eða sveitarfélög fé úthlutað til staðbundinnar efnahagsþróunar. Til dæmis gæti hérað haft </a:t>
            </a:r>
            <a:r>
              <a:rPr lang="en-US" sz="2200" dirty="0">
                <a:solidFill>
                  <a:srgbClr val="E96751"/>
                </a:solidFill>
                <a:hlinkClick r:id="rId4">
                  <a:extLst>
                    <a:ext uri="{A12FA001-AC4F-418D-AE19-62706E023703}">
                      <ahyp:hlinkClr xmlns:ahyp="http://schemas.microsoft.com/office/drawing/2018/hyperlinkcolor" val="tx"/>
                    </a:ext>
                  </a:extLst>
                </a:hlinkClick>
              </a:rPr>
              <a:t>"Leefbaarheid" (bæjarhæfi) sjóð </a:t>
            </a:r>
            <a:r>
              <a:rPr lang="en-US" sz="2200" dirty="0">
                <a:solidFill>
                  <a:srgbClr val="494949"/>
                </a:solidFill>
              </a:rPr>
              <a:t>til að styðja lítil frumkvæði sem halda dreifbýli líflegu – lítil glamping-starfsemi gæti uppfyllt skilyrði ef hún er kynnt sem bætir svæðið. Athugaðu hjá sveitarfélaginu þínu (Gemeente) eða héraði hvaða stuðningsáætlanir fyrir smáfyrirtæki eða styrki til kynningar á ferðaþjónustu eru í boði.</a:t>
            </a:r>
          </a:p>
        </p:txBody>
      </p:sp>
      <p:sp>
        <p:nvSpPr>
          <p:cNvPr id="13" name="Freeform 28">
            <a:extLst>
              <a:ext uri="{FF2B5EF4-FFF2-40B4-BE49-F238E27FC236}">
                <a16:creationId xmlns:a16="http://schemas.microsoft.com/office/drawing/2014/main" id="{05F08BCA-001D-4FD9-C4DA-E9CB1B8CCE2B}"/>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4470E647-58E1-D6BD-F5E6-EFE0CCBD661E}"/>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pic>
        <p:nvPicPr>
          <p:cNvPr id="20482" name="Picture 2" descr="Over KVK | KVK">
            <a:extLst>
              <a:ext uri="{FF2B5EF4-FFF2-40B4-BE49-F238E27FC236}">
                <a16:creationId xmlns:a16="http://schemas.microsoft.com/office/drawing/2014/main" id="{62C7FAF5-EA52-186E-9257-CEB0C6C3B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78" y="1350123"/>
            <a:ext cx="4096899" cy="19052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A706E76-290D-359F-35E1-CB609F9A4CE4}"/>
              </a:ext>
            </a:extLst>
          </p:cNvPr>
          <p:cNvPicPr>
            <a:picLocks noChangeAspect="1"/>
          </p:cNvPicPr>
          <p:nvPr/>
        </p:nvPicPr>
        <p:blipFill>
          <a:blip r:embed="rId6"/>
          <a:stretch>
            <a:fillRect/>
          </a:stretch>
        </p:blipFill>
        <p:spPr>
          <a:xfrm>
            <a:off x="1147763" y="3723352"/>
            <a:ext cx="3396279" cy="2326469"/>
          </a:xfrm>
          <a:prstGeom prst="rect">
            <a:avLst/>
          </a:prstGeom>
        </p:spPr>
      </p:pic>
    </p:spTree>
    <p:extLst>
      <p:ext uri="{BB962C8B-B14F-4D97-AF65-F5344CB8AC3E}">
        <p14:creationId xmlns:p14="http://schemas.microsoft.com/office/powerpoint/2010/main" val="4192838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C2126-6C98-72FA-906B-BECC4A749C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85B69B-B81A-1C25-AE5D-3F0F0206F98D}"/>
              </a:ext>
            </a:extLst>
          </p:cNvPr>
          <p:cNvSpPr>
            <a:spLocks noGrp="1"/>
          </p:cNvSpPr>
          <p:nvPr>
            <p:ph type="body" sz="quarter" idx="18"/>
          </p:nvPr>
        </p:nvSpPr>
        <p:spPr>
          <a:xfrm>
            <a:off x="5490874" y="959046"/>
            <a:ext cx="5857884" cy="2213420"/>
          </a:xfrm>
        </p:spPr>
        <p:txBody>
          <a:bodyPr/>
          <a:lstStyle/>
          <a:p>
            <a:r>
              <a:rPr lang="en-US" b="1" dirty="0"/>
              <a:t>Iðnaðarsamtök: </a:t>
            </a:r>
            <a:r>
              <a:rPr lang="en-US" dirty="0">
                <a:solidFill>
                  <a:srgbClr val="E96751"/>
                </a:solidFill>
                <a:hlinkClick r:id="rId2">
                  <a:extLst>
                    <a:ext uri="{A12FA001-AC4F-418D-AE19-62706E023703}">
                      <ahyp:hlinkClr xmlns:ahyp="http://schemas.microsoft.com/office/drawing/2018/hyperlinkcolor" val="tx"/>
                    </a:ext>
                  </a:extLst>
                </a:hlinkClick>
              </a:rPr>
              <a:t>Hollenska tómstundafélagið (ANWB) </a:t>
            </a:r>
            <a:r>
              <a:rPr lang="en-US" dirty="0"/>
              <a:t>býður upp á ýmsa kosti og þjónustu fyrir gististaði, þar á meðal tjaldsvæði, sumarhúsalóðir og aðra tómstundaþjónustu. Þetta getur falið í sér iðnaðarráðgjöf, tengslamöguleika og stuðning við þróun sérhæfðra gististaða. </a:t>
            </a:r>
          </a:p>
        </p:txBody>
      </p:sp>
      <p:cxnSp>
        <p:nvCxnSpPr>
          <p:cNvPr id="7" name="Straight Connector 6">
            <a:extLst>
              <a:ext uri="{FF2B5EF4-FFF2-40B4-BE49-F238E27FC236}">
                <a16:creationId xmlns:a16="http://schemas.microsoft.com/office/drawing/2014/main" id="{8DE4CE5E-7C07-B965-CE89-DB8F982C9C69}"/>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B9BF5A0E-8C0F-49FB-DE51-6AADC694820B}"/>
              </a:ext>
            </a:extLst>
          </p:cNvPr>
          <p:cNvSpPr txBox="1">
            <a:spLocks/>
          </p:cNvSpPr>
          <p:nvPr/>
        </p:nvSpPr>
        <p:spPr>
          <a:xfrm>
            <a:off x="1290918" y="3882975"/>
            <a:ext cx="10497671"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dirty="0">
                <a:solidFill>
                  <a:srgbClr val="494949"/>
                </a:solidFill>
              </a:rPr>
              <a:t>Í Hollandi krefst rekstur glamping-svæðis almennt tjaldleyfis eða umhverfislisensar, og sértækar kröfur geta verið mjög mismunandi eftir sveitarfélögum (</a:t>
            </a:r>
            <a:r>
              <a:rPr lang="en-US" sz="2100" dirty="0" err="1">
                <a:solidFill>
                  <a:srgbClr val="494949"/>
                </a:solidFill>
              </a:rPr>
              <a:t>gemeente</a:t>
            </a:r>
            <a:r>
              <a:rPr lang="en-US" sz="2100" dirty="0">
                <a:solidFill>
                  <a:srgbClr val="494949"/>
                </a:solidFill>
              </a:rPr>
              <a:t>). Vefsíður eins og </a:t>
            </a:r>
            <a:r>
              <a:rPr lang="en-US" sz="2100" dirty="0">
                <a:solidFill>
                  <a:srgbClr val="E96751"/>
                </a:solidFill>
                <a:hlinkClick r:id="rId3">
                  <a:extLst>
                    <a:ext uri="{A12FA001-AC4F-418D-AE19-62706E023703}">
                      <ahyp:hlinkClr xmlns:ahyp="http://schemas.microsoft.com/office/drawing/2018/hyperlinkcolor" val="tx"/>
                    </a:ext>
                  </a:extLst>
                </a:hlinkClick>
              </a:rPr>
              <a:t>Ondernemersplein.nl</a:t>
            </a:r>
            <a:r>
              <a:rPr lang="en-US" sz="2100" dirty="0">
                <a:solidFill>
                  <a:srgbClr val="494949"/>
                </a:solidFill>
              </a:rPr>
              <a:t>, </a:t>
            </a:r>
            <a:r>
              <a:rPr lang="en-US" sz="2100" dirty="0">
                <a:solidFill>
                  <a:srgbClr val="E96751"/>
                </a:solidFill>
                <a:hlinkClick r:id="rId4">
                  <a:extLst>
                    <a:ext uri="{A12FA001-AC4F-418D-AE19-62706E023703}">
                      <ahyp:hlinkClr xmlns:ahyp="http://schemas.microsoft.com/office/drawing/2018/hyperlinkcolor" val="tx"/>
                    </a:ext>
                  </a:extLst>
                </a:hlinkClick>
              </a:rPr>
              <a:t>opinber viðskiptavefgátt stjórnvalda</a:t>
            </a:r>
            <a:r>
              <a:rPr lang="en-US" sz="2100" dirty="0">
                <a:solidFill>
                  <a:srgbClr val="494949"/>
                </a:solidFill>
              </a:rPr>
              <a:t>, safna saman upplýsingum um þessi leyfi og önnur viðeigandi reglugerðir. Til dæmis gæti í Hollandi verið þörf á tjaldleyfi eða umhverfislisens fyrir glamping-svæði – hvert </a:t>
            </a:r>
            <a:r>
              <a:rPr lang="en-US" sz="2100" dirty="0" err="1">
                <a:solidFill>
                  <a:srgbClr val="494949"/>
                </a:solidFill>
              </a:rPr>
              <a:t>sveitarfélag </a:t>
            </a:r>
            <a:r>
              <a:rPr lang="en-US" sz="2100" dirty="0">
                <a:solidFill>
                  <a:srgbClr val="494949"/>
                </a:solidFill>
              </a:rPr>
              <a:t>getur verið með mismunandi reglur.</a:t>
            </a:r>
          </a:p>
        </p:txBody>
      </p:sp>
      <p:sp>
        <p:nvSpPr>
          <p:cNvPr id="13" name="Freeform 28">
            <a:extLst>
              <a:ext uri="{FF2B5EF4-FFF2-40B4-BE49-F238E27FC236}">
                <a16:creationId xmlns:a16="http://schemas.microsoft.com/office/drawing/2014/main" id="{4F03D94A-3D0E-1186-732F-BB8126533AF7}"/>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B7E789F-9D50-81EE-67A3-96227E7ECBA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pic>
        <p:nvPicPr>
          <p:cNvPr id="5" name="Picture 4">
            <a:extLst>
              <a:ext uri="{FF2B5EF4-FFF2-40B4-BE49-F238E27FC236}">
                <a16:creationId xmlns:a16="http://schemas.microsoft.com/office/drawing/2014/main" id="{84345562-BE14-C61A-7724-D1EA5EF9C898}"/>
              </a:ext>
            </a:extLst>
          </p:cNvPr>
          <p:cNvPicPr>
            <a:picLocks noChangeAspect="1"/>
          </p:cNvPicPr>
          <p:nvPr/>
        </p:nvPicPr>
        <p:blipFill>
          <a:blip r:embed="rId5"/>
          <a:stretch>
            <a:fillRect/>
          </a:stretch>
        </p:blipFill>
        <p:spPr>
          <a:xfrm>
            <a:off x="1440034" y="1118592"/>
            <a:ext cx="3377027" cy="2498892"/>
          </a:xfrm>
          <a:prstGeom prst="rect">
            <a:avLst/>
          </a:prstGeom>
        </p:spPr>
      </p:pic>
    </p:spTree>
    <p:extLst>
      <p:ext uri="{BB962C8B-B14F-4D97-AF65-F5344CB8AC3E}">
        <p14:creationId xmlns:p14="http://schemas.microsoft.com/office/powerpoint/2010/main" val="45575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0797C-E276-240F-BB1F-0EA6029634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48BB5A-85F9-34E6-C97A-F88C9B3E7F87}"/>
              </a:ext>
            </a:extLst>
          </p:cNvPr>
          <p:cNvSpPr>
            <a:spLocks noGrp="1"/>
          </p:cNvSpPr>
          <p:nvPr>
            <p:ph type="body" sz="quarter" idx="18"/>
          </p:nvPr>
        </p:nvSpPr>
        <p:spPr>
          <a:xfrm>
            <a:off x="885826" y="1021882"/>
            <a:ext cx="10703772" cy="2213420"/>
          </a:xfrm>
        </p:spPr>
        <p:txBody>
          <a:bodyPr/>
          <a:lstStyle/>
          <a:p>
            <a:pPr>
              <a:lnSpc>
                <a:spcPct val="100000"/>
              </a:lnSpc>
              <a:spcBef>
                <a:spcPts val="0"/>
              </a:spcBef>
              <a:spcAft>
                <a:spcPts val="600"/>
              </a:spcAft>
            </a:pPr>
            <a:r>
              <a:rPr lang="en-US" sz="2000" b="1" dirty="0">
                <a:solidFill>
                  <a:srgbClr val="E96751"/>
                </a:solidFill>
              </a:rPr>
              <a:t>Fjármögnun á netinu í Hollandi: </a:t>
            </a:r>
            <a:r>
              <a:rPr lang="en-US" sz="2000" dirty="0"/>
              <a:t>Hollandi er land sem er sérstaklega vinalegt gagnvart fjármögnun á netinu. Vettvangar eins og </a:t>
            </a:r>
            <a:r>
              <a:rPr lang="en-US" sz="2000" i="1" dirty="0">
                <a:solidFill>
                  <a:srgbClr val="E96751"/>
                </a:solidFill>
                <a:hlinkClick r:id="rId2">
                  <a:extLst>
                    <a:ext uri="{A12FA001-AC4F-418D-AE19-62706E023703}">
                      <ahyp:hlinkClr xmlns:ahyp="http://schemas.microsoft.com/office/drawing/2018/hyperlinkcolor" val="tx"/>
                    </a:ext>
                  </a:extLst>
                </a:hlinkClick>
              </a:rPr>
              <a:t>One Planet Crowd </a:t>
            </a:r>
            <a:r>
              <a:rPr lang="en-US" sz="2000" dirty="0"/>
              <a:t>(sem beinist að sjálfbærum verkefnum) eða </a:t>
            </a:r>
            <a:r>
              <a:rPr lang="en-US" sz="2000" i="1" dirty="0">
                <a:solidFill>
                  <a:srgbClr val="E96751"/>
                </a:solidFill>
                <a:hlinkClick r:id="rId3">
                  <a:extLst>
                    <a:ext uri="{A12FA001-AC4F-418D-AE19-62706E023703}">
                      <ahyp:hlinkClr xmlns:ahyp="http://schemas.microsoft.com/office/drawing/2018/hyperlinkcolor" val="tx"/>
                    </a:ext>
                  </a:extLst>
                </a:hlinkClick>
              </a:rPr>
              <a:t>CrowdAboutNow </a:t>
            </a:r>
            <a:r>
              <a:rPr lang="en-US" sz="2000" dirty="0"/>
              <a:t>(fyrir gestamennsku og staðbundin fyrirtæki) gætu verið leiðir til að safna fé frá almenningi. </a:t>
            </a:r>
          </a:p>
          <a:p>
            <a:pPr>
              <a:lnSpc>
                <a:spcPct val="100000"/>
              </a:lnSpc>
              <a:spcBef>
                <a:spcPts val="0"/>
              </a:spcBef>
              <a:spcAft>
                <a:spcPts val="600"/>
              </a:spcAft>
            </a:pPr>
            <a:r>
              <a:rPr lang="en-US" sz="2000" dirty="0"/>
              <a:t>Heillandi, samfélagsmiðuð glamping gæti laðað að sér heimamenn til að fjárfesta litlar upphæðir í gegnum fríðindi eða hlutabréf. Vel heppnaðar hollenskar herferðir </a:t>
            </a:r>
            <a:r>
              <a:rPr lang="en-US" sz="2000" dirty="0" err="1"/>
              <a:t>leggja</a:t>
            </a:r>
            <a:r>
              <a:rPr lang="en-US" sz="2000" dirty="0"/>
              <a:t> oft </a:t>
            </a:r>
            <a:r>
              <a:rPr lang="en-US" sz="2000" dirty="0" err="1"/>
              <a:t>áherslu á </a:t>
            </a:r>
            <a:r>
              <a:rPr lang="en-US" sz="2000" dirty="0"/>
              <a:t>einstaka upplifun og samfélagslega hagsæld.</a:t>
            </a:r>
          </a:p>
          <a:p>
            <a:pPr>
              <a:lnSpc>
                <a:spcPct val="100000"/>
              </a:lnSpc>
              <a:spcBef>
                <a:spcPts val="0"/>
              </a:spcBef>
              <a:spcAft>
                <a:spcPts val="600"/>
              </a:spcAft>
            </a:pPr>
            <a:r>
              <a:rPr lang="en-US" sz="2000" b="1" dirty="0">
                <a:solidFill>
                  <a:srgbClr val="E96751"/>
                </a:solidFill>
              </a:rPr>
              <a:t>Ábending: </a:t>
            </a:r>
            <a:r>
              <a:rPr lang="en-US" sz="2000" dirty="0"/>
              <a:t>Íhugaðu einnig að ganga í hollenskar samtök hótel- og gistihúsareksturs eða glamping-aðila (t.d. </a:t>
            </a:r>
            <a:r>
              <a:rPr lang="en-US" sz="2000" dirty="0" err="1">
                <a:solidFill>
                  <a:srgbClr val="E96751"/>
                </a:solidFill>
                <a:hlinkClick r:id="rId4">
                  <a:extLst>
                    <a:ext uri="{A12FA001-AC4F-418D-AE19-62706E023703}">
                      <ahyp:hlinkClr xmlns:ahyp="http://schemas.microsoft.com/office/drawing/2018/hyperlinkcolor" val="tx"/>
                    </a:ext>
                  </a:extLst>
                </a:hlinkClick>
              </a:rPr>
              <a:t>RECRON/Hiswa</a:t>
            </a:r>
            <a:r>
              <a:rPr lang="en-US" sz="2000" dirty="0"/>
              <a:t>). Þau hafa stundum upplýsingar um styrki eða hópsamninga (svo sem samningsgerð fyrir hönd hóps um tryggingar eða orku). Þau geta einnig styrkt rödd þína þegar þrýst er á stjórnvöld um stuðning við geirann.</a:t>
            </a:r>
          </a:p>
        </p:txBody>
      </p:sp>
      <p:sp>
        <p:nvSpPr>
          <p:cNvPr id="13" name="Freeform 28">
            <a:extLst>
              <a:ext uri="{FF2B5EF4-FFF2-40B4-BE49-F238E27FC236}">
                <a16:creationId xmlns:a16="http://schemas.microsoft.com/office/drawing/2014/main" id="{1EB5CB6E-C1AA-5C09-9BC4-CBA0BC640D53}"/>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9E9B123A-3762-15FE-9FD0-EB1E8AC1AF9C}"/>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cxnSp>
        <p:nvCxnSpPr>
          <p:cNvPr id="4" name="Straight Connector 3">
            <a:extLst>
              <a:ext uri="{FF2B5EF4-FFF2-40B4-BE49-F238E27FC236}">
                <a16:creationId xmlns:a16="http://schemas.microsoft.com/office/drawing/2014/main" id="{3ACE232D-C1AF-7024-73C0-C4B7C84A417D}"/>
              </a:ext>
            </a:extLst>
          </p:cNvPr>
          <p:cNvCxnSpPr/>
          <p:nvPr/>
        </p:nvCxnSpPr>
        <p:spPr>
          <a:xfrm>
            <a:off x="1290918" y="38305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5" name="Text Placeholder 1">
            <a:extLst>
              <a:ext uri="{FF2B5EF4-FFF2-40B4-BE49-F238E27FC236}">
                <a16:creationId xmlns:a16="http://schemas.microsoft.com/office/drawing/2014/main" id="{8A719BCE-67D4-9AA2-B737-0C686F593E7F}"/>
              </a:ext>
            </a:extLst>
          </p:cNvPr>
          <p:cNvSpPr txBox="1">
            <a:spLocks/>
          </p:cNvSpPr>
          <p:nvPr/>
        </p:nvSpPr>
        <p:spPr>
          <a:xfrm>
            <a:off x="5086350" y="3895143"/>
            <a:ext cx="6295422"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r>
              <a:rPr lang="en-US" dirty="0">
                <a:solidFill>
                  <a:srgbClr val="E96751"/>
                </a:solidFill>
                <a:hlinkClick r:id="rId5">
                  <a:extLst>
                    <a:ext uri="{A12FA001-AC4F-418D-AE19-62706E023703}">
                      <ahyp:hlinkClr xmlns:ahyp="http://schemas.microsoft.com/office/drawing/2018/hyperlinkcolor" val="tx"/>
                    </a:ext>
                  </a:extLst>
                </a:hlinkClick>
              </a:rPr>
              <a:t>9x frábærir </a:t>
            </a:r>
            <a:r>
              <a:rPr lang="en-US" dirty="0" err="1">
                <a:solidFill>
                  <a:srgbClr val="E96751"/>
                </a:solidFill>
                <a:hlinkClick r:id="rId5">
                  <a:extLst>
                    <a:ext uri="{A12FA001-AC4F-418D-AE19-62706E023703}">
                      <ahyp:hlinkClr xmlns:ahyp="http://schemas.microsoft.com/office/drawing/2018/hyperlinkcolor" val="tx"/>
                    </a:ext>
                  </a:extLst>
                </a:hlinkClick>
              </a:rPr>
              <a:t>glampingstaðir </a:t>
            </a:r>
            <a:r>
              <a:rPr lang="en-US" dirty="0">
                <a:solidFill>
                  <a:srgbClr val="E96751"/>
                </a:solidFill>
                <a:hlinkClick r:id="rId5">
                  <a:extLst>
                    <a:ext uri="{A12FA001-AC4F-418D-AE19-62706E023703}">
                      <ahyp:hlinkClr xmlns:ahyp="http://schemas.microsoft.com/office/drawing/2018/hyperlinkcolor" val="tx"/>
                    </a:ext>
                  </a:extLst>
                </a:hlinkClick>
              </a:rPr>
              <a:t>í Hollandi </a:t>
            </a:r>
            <a:r>
              <a:rPr lang="en-US" sz="2200" dirty="0">
                <a:solidFill>
                  <a:srgbClr val="494949"/>
                </a:solidFill>
              </a:rPr>
              <a:t>frá Wander-Lust.nl er völd leiðarvísir um níu einstakar glampingupplifanir um allt Holland, sem bjóða upp á lúxusgistingu og dvalarupplifun í náttúrunni. Frá lúxusgistingu í Parc </a:t>
            </a:r>
            <a:r>
              <a:rPr lang="en-US" sz="2200" dirty="0" err="1">
                <a:solidFill>
                  <a:srgbClr val="494949"/>
                </a:solidFill>
              </a:rPr>
              <a:t>Buitengewoon</a:t>
            </a:r>
            <a:r>
              <a:rPr lang="en-US" sz="2200" dirty="0">
                <a:solidFill>
                  <a:srgbClr val="494949"/>
                </a:solidFill>
              </a:rPr>
              <a:t>, tímabundnum glampingstað með hátíðarstemningu, til annarra sem sameina matarlistarupplifanir eða brimbrettasport.</a:t>
            </a:r>
          </a:p>
        </p:txBody>
      </p:sp>
      <p:pic>
        <p:nvPicPr>
          <p:cNvPr id="26626" name="Picture 2" descr="Sunset tipi Parc Buitengewoon, best glampings">
            <a:extLst>
              <a:ext uri="{FF2B5EF4-FFF2-40B4-BE49-F238E27FC236}">
                <a16:creationId xmlns:a16="http://schemas.microsoft.com/office/drawing/2014/main" id="{EBD4775A-3335-0802-D7F2-BBDEDAF6F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593" y="3917418"/>
            <a:ext cx="3423957" cy="228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298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7 (hluti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Finndu fjármagn sem hentar</a:t>
            </a:r>
          </a:p>
          <a:p>
            <a:pPr algn="ctr">
              <a:lnSpc>
                <a:spcPts val="2520"/>
              </a:lnSpc>
            </a:pPr>
            <a:r>
              <a:rPr lang="en-IE" sz="2400" dirty="0">
                <a:solidFill>
                  <a:srgbClr val="414141"/>
                </a:solidFill>
              </a:rPr>
              <a:t>Holland</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7 (hluti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Fjárfesting, styrkumsóknir og kynning hugmyndarinnar</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Frábært starf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60A8F-95D8-98B8-4071-01BE5D044925}"/>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40A89BE-059F-9F68-9C13-945ECDB5D16D}"/>
              </a:ext>
            </a:extLst>
          </p:cNvPr>
          <p:cNvSpPr>
            <a:spLocks noGrp="1"/>
          </p:cNvSpPr>
          <p:nvPr>
            <p:ph type="body" sz="quarter" idx="17"/>
          </p:nvPr>
        </p:nvSpPr>
        <p:spPr/>
        <p:txBody>
          <a:bodyPr/>
          <a:lstStyle/>
          <a:p>
            <a:r>
              <a:rPr lang="en-IE" dirty="0"/>
              <a:t>04</a:t>
            </a:r>
          </a:p>
        </p:txBody>
      </p:sp>
      <p:sp>
        <p:nvSpPr>
          <p:cNvPr id="15" name="TextBox 14">
            <a:extLst>
              <a:ext uri="{FF2B5EF4-FFF2-40B4-BE49-F238E27FC236}">
                <a16:creationId xmlns:a16="http://schemas.microsoft.com/office/drawing/2014/main" id="{3C263D6E-960F-A720-8394-B7A98D09AAE8}"/>
              </a:ext>
            </a:extLst>
          </p:cNvPr>
          <p:cNvSpPr txBox="1"/>
          <p:nvPr/>
        </p:nvSpPr>
        <p:spPr>
          <a:xfrm>
            <a:off x="347915" y="5161446"/>
            <a:ext cx="11329735" cy="1446550"/>
          </a:xfrm>
          <a:prstGeom prst="rect">
            <a:avLst/>
          </a:prstGeom>
          <a:noFill/>
        </p:spPr>
        <p:txBody>
          <a:bodyPr wrap="square" rtlCol="0">
            <a:spAutoFit/>
          </a:bodyPr>
          <a:lstStyle/>
          <a:p>
            <a:r>
              <a:rPr lang="en-US" sz="2200" dirty="0">
                <a:solidFill>
                  <a:srgbClr val="494949"/>
                </a:solidFill>
              </a:rPr>
              <a:t>Nederlandska ríkisstjórnin styður óhefðbundna gistingu í ferðaþjónustu með fjármögnun verkefna sem stuðla að sjálfbærum og lágkolefnisupplifunum. Þessi verkefni geta falið í sér glamping, fjölbýlishúsgistingu og vistgistingu. Markmiðið er að hvetja til ferðaþjónustu á minna sóttum svæðum og kynna umhverfisábyrgari nálgun á ferðalögum. </a:t>
            </a:r>
            <a:endParaRPr lang="en-IE" sz="2200" dirty="0">
              <a:solidFill>
                <a:srgbClr val="494949"/>
              </a:solidFill>
            </a:endParaRPr>
          </a:p>
        </p:txBody>
      </p:sp>
      <p:sp>
        <p:nvSpPr>
          <p:cNvPr id="14" name="Text Placeholder 8">
            <a:extLst>
              <a:ext uri="{FF2B5EF4-FFF2-40B4-BE49-F238E27FC236}">
                <a16:creationId xmlns:a16="http://schemas.microsoft.com/office/drawing/2014/main" id="{7A1EBFCC-E40E-A107-B764-6996867F9179}"/>
              </a:ext>
            </a:extLst>
          </p:cNvPr>
          <p:cNvSpPr>
            <a:spLocks noGrp="1"/>
          </p:cNvSpPr>
          <p:nvPr>
            <p:ph type="body" sz="quarter" idx="16"/>
          </p:nvPr>
        </p:nvSpPr>
        <p:spPr>
          <a:xfrm>
            <a:off x="352931" y="2422559"/>
            <a:ext cx="5485894" cy="3066422"/>
          </a:xfrm>
        </p:spPr>
        <p:txBody>
          <a:bodyPr>
            <a:normAutofit/>
          </a:bodyPr>
          <a:lstStyle/>
          <a:p>
            <a:r>
              <a:rPr lang="en-IE" sz="4000" b="1" dirty="0"/>
              <a:t>Fjármögnunarmöguleikar Hollands</a:t>
            </a:r>
          </a:p>
          <a:p>
            <a:r>
              <a:rPr lang="en-IE" sz="2800" i="1" dirty="0"/>
              <a:t>Fyrir óhefðbundna gistingu í ferðaþjónustu</a:t>
            </a:r>
            <a:r>
              <a:rPr lang="en-IE" sz="2800" dirty="0"/>
              <a:t> </a:t>
            </a:r>
          </a:p>
        </p:txBody>
      </p:sp>
      <p:pic>
        <p:nvPicPr>
          <p:cNvPr id="5" name="Picture Placeholder 4" descr="A red white and blue flag&#10;&#10;AI-generated content may be incorrect.">
            <a:extLst>
              <a:ext uri="{FF2B5EF4-FFF2-40B4-BE49-F238E27FC236}">
                <a16:creationId xmlns:a16="http://schemas.microsoft.com/office/drawing/2014/main" id="{1F4C6E64-0E2B-ABC9-8F2D-9E2CA11AC92D}"/>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194711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A588-99AD-0DF3-9AF6-F8C365FBFA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6068282-BAFA-B999-F71B-248335E7373A}"/>
              </a:ext>
            </a:extLst>
          </p:cNvPr>
          <p:cNvSpPr>
            <a:spLocks noGrp="1"/>
          </p:cNvSpPr>
          <p:nvPr>
            <p:ph type="body" sz="quarter" idx="18"/>
          </p:nvPr>
        </p:nvSpPr>
        <p:spPr>
          <a:xfrm>
            <a:off x="888235" y="1679408"/>
            <a:ext cx="10351265" cy="3499183"/>
          </a:xfrm>
        </p:spPr>
        <p:txBody>
          <a:bodyPr/>
          <a:lstStyle/>
          <a:p>
            <a:pPr>
              <a:spcAft>
                <a:spcPts val="600"/>
              </a:spcAft>
            </a:pPr>
            <a:r>
              <a:rPr lang="en-US" sz="2400" dirty="0"/>
              <a:t>Holland leggur mikið áherslu á </a:t>
            </a:r>
            <a:r>
              <a:rPr lang="en-US" sz="2400" b="1" dirty="0"/>
              <a:t>innleiðingu hreinnar orku, sjálfbærninnvöxt og há gæðakröfur í ferðaþjónustu</a:t>
            </a:r>
            <a:r>
              <a:rPr lang="en-US" sz="2400" dirty="0"/>
              <a:t>. Fyrirtæki geta nýtt sér ríkisstuðningsaðgerðir eins og </a:t>
            </a:r>
            <a:r>
              <a:rPr lang="en-US" sz="2400" b="1" dirty="0"/>
              <a:t>MIA/Vamil</a:t>
            </a:r>
            <a:r>
              <a:rPr lang="en-US" sz="2400" dirty="0"/>
              <a:t>, </a:t>
            </a:r>
            <a:r>
              <a:rPr lang="en-US" sz="2400" b="1" dirty="0"/>
              <a:t>Energy Investment Allowance (EIA) </a:t>
            </a:r>
            <a:r>
              <a:rPr lang="en-US" sz="2400" dirty="0"/>
              <a:t>og </a:t>
            </a:r>
            <a:r>
              <a:rPr lang="en-US" sz="2400" b="1" dirty="0"/>
              <a:t>ISDE-styrk </a:t>
            </a:r>
            <a:r>
              <a:rPr lang="en-US" sz="2400" dirty="0"/>
              <a:t>til að jafna kostnað við græna tækni, svo sem sólarsellur, varmadælur og einangrun. </a:t>
            </a:r>
          </a:p>
          <a:p>
            <a:pPr>
              <a:spcAft>
                <a:spcPts val="600"/>
              </a:spcAft>
            </a:pPr>
            <a:endParaRPr lang="en-US" sz="2400" dirty="0"/>
          </a:p>
          <a:p>
            <a:pPr>
              <a:spcAft>
                <a:spcPts val="600"/>
              </a:spcAft>
            </a:pPr>
            <a:r>
              <a:rPr lang="en-US" sz="2400" dirty="0"/>
              <a:t>Auk þess bjóða héraðsjóðir, eins og </a:t>
            </a:r>
            <a:r>
              <a:rPr lang="en-US" sz="2400" b="1" dirty="0"/>
              <a:t>Leisure Economy Fund í Zeeland</a:t>
            </a:r>
            <a:r>
              <a:rPr lang="en-US" sz="2400" dirty="0"/>
              <a:t>, lán til nýsköpunar og sjálfbærni í staðbundnum ferðaþjónustu. Stærri nýskapandi verkefni geta einnig átt rétt á fjárveitingum úr byggðasjóðum ESB, svo sem ERDF, í gegnum </a:t>
            </a:r>
            <a:r>
              <a:rPr lang="en-US" sz="2400" dirty="0" err="1"/>
              <a:t>áætlanir </a:t>
            </a:r>
            <a:r>
              <a:rPr lang="en-US" sz="2400" dirty="0"/>
              <a:t>eins og </a:t>
            </a:r>
            <a:r>
              <a:rPr lang="en-US" sz="2400" b="1" dirty="0" err="1"/>
              <a:t>OPZuid</a:t>
            </a:r>
            <a:r>
              <a:rPr lang="en-US" sz="2400" dirty="0"/>
              <a:t>.</a:t>
            </a:r>
          </a:p>
          <a:p>
            <a:pPr>
              <a:spcAft>
                <a:spcPts val="600"/>
              </a:spcAft>
            </a:pPr>
            <a:endParaRPr lang="en-IE" sz="2400" dirty="0"/>
          </a:p>
        </p:txBody>
      </p:sp>
      <p:sp>
        <p:nvSpPr>
          <p:cNvPr id="6" name="Text Placeholder 5">
            <a:extLst>
              <a:ext uri="{FF2B5EF4-FFF2-40B4-BE49-F238E27FC236}">
                <a16:creationId xmlns:a16="http://schemas.microsoft.com/office/drawing/2014/main" id="{06FA0747-FF90-22D6-0634-7AB6F063CA55}"/>
              </a:ext>
            </a:extLst>
          </p:cNvPr>
          <p:cNvSpPr>
            <a:spLocks noGrp="1"/>
          </p:cNvSpPr>
          <p:nvPr>
            <p:ph type="body" sz="quarter" idx="16"/>
          </p:nvPr>
        </p:nvSpPr>
        <p:spPr>
          <a:xfrm>
            <a:off x="788656" y="158725"/>
            <a:ext cx="10614687" cy="803654"/>
          </a:xfrm>
        </p:spPr>
        <p:txBody>
          <a:bodyPr/>
          <a:lstStyle/>
          <a:p>
            <a:r>
              <a:rPr lang="en-IE" sz="3200" dirty="0"/>
              <a:t>Inngangur: </a:t>
            </a:r>
            <a:r>
              <a:rPr lang="en-IE" sz="3200" b="0" dirty="0"/>
              <a:t>Fjárfestingarforgangsröðun Hollands</a:t>
            </a:r>
          </a:p>
          <a:p>
            <a:endParaRPr lang="en-IE" sz="3200" dirty="0"/>
          </a:p>
        </p:txBody>
      </p:sp>
      <p:sp>
        <p:nvSpPr>
          <p:cNvPr id="8" name="Text Placeholder 7">
            <a:extLst>
              <a:ext uri="{FF2B5EF4-FFF2-40B4-BE49-F238E27FC236}">
                <a16:creationId xmlns:a16="http://schemas.microsoft.com/office/drawing/2014/main" id="{6EB8036A-D1B8-48C8-1CBE-BFB682C077C1}"/>
              </a:ext>
            </a:extLst>
          </p:cNvPr>
          <p:cNvSpPr>
            <a:spLocks noGrp="1"/>
          </p:cNvSpPr>
          <p:nvPr>
            <p:ph type="body" sz="quarter" idx="19"/>
          </p:nvPr>
        </p:nvSpPr>
        <p:spPr>
          <a:xfrm>
            <a:off x="802510" y="770435"/>
            <a:ext cx="10614687" cy="803654"/>
          </a:xfrm>
        </p:spPr>
        <p:txBody>
          <a:bodyPr/>
          <a:lstStyle/>
          <a:p>
            <a:r>
              <a:rPr lang="en-IE" dirty="0"/>
              <a:t>Innleiðing hreinnar orkunnar, sjálfbærni og nýsköpun, háir gæðastaðlar í ferðaþjónustu, umhverfisleg skilvirkni og snjöll innviði.</a:t>
            </a:r>
          </a:p>
        </p:txBody>
      </p:sp>
    </p:spTree>
    <p:extLst>
      <p:ext uri="{BB962C8B-B14F-4D97-AF65-F5344CB8AC3E}">
        <p14:creationId xmlns:p14="http://schemas.microsoft.com/office/powerpoint/2010/main" val="4292116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8C024-99A2-BE2D-01AA-B04BF4477C9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9C4A4C2-85E4-658A-7FA9-0CE7551D4380}"/>
              </a:ext>
            </a:extLst>
          </p:cNvPr>
          <p:cNvSpPr>
            <a:spLocks noGrp="1"/>
          </p:cNvSpPr>
          <p:nvPr>
            <p:ph type="body" sz="quarter" idx="18"/>
          </p:nvPr>
        </p:nvSpPr>
        <p:spPr>
          <a:xfrm>
            <a:off x="802510" y="1679408"/>
            <a:ext cx="10294115" cy="3499183"/>
          </a:xfrm>
        </p:spPr>
        <p:txBody>
          <a:bodyPr/>
          <a:lstStyle/>
          <a:p>
            <a:pPr>
              <a:spcAft>
                <a:spcPts val="1200"/>
              </a:spcAft>
            </a:pPr>
            <a:r>
              <a:rPr lang="en-US" sz="2400" dirty="0"/>
              <a:t>Til að samræmast hollenskum fjármögnunarstuðningi með góðum árangri verða fyrirtæki að sýna skuldbindingu við </a:t>
            </a:r>
            <a:r>
              <a:rPr lang="en-US" sz="2400" b="1" dirty="0"/>
              <a:t>umhverfislega skilvirkni, snjalla innviði og nýsköpun</a:t>
            </a:r>
            <a:r>
              <a:rPr lang="en-US" sz="2400" dirty="0"/>
              <a:t>. Glamping-svæði eða gististaðir í menningar- og arfleifðargistingu sem setja upp sjálfbær orkukerfi og stafræn verkfæri fyrir gesti (t.d. bókunarforrit, orkustjórnborð) eru sérstaklega sterkir umsækjendur. </a:t>
            </a:r>
          </a:p>
          <a:p>
            <a:pPr>
              <a:spcAft>
                <a:spcPts val="1200"/>
              </a:spcAft>
            </a:pPr>
            <a:r>
              <a:rPr lang="en-US" sz="2400" dirty="0"/>
              <a:t>Fjárfestar í Hollandi </a:t>
            </a:r>
            <a:r>
              <a:rPr lang="en-US" sz="2400" b="1" dirty="0"/>
              <a:t>meta gögn, </a:t>
            </a:r>
            <a:r>
              <a:rPr lang="en-US" sz="2400" dirty="0"/>
              <a:t>svo tilgreinið nákvæmlega </a:t>
            </a:r>
            <a:r>
              <a:rPr lang="en-US" sz="2400" b="1" dirty="0"/>
              <a:t>sjálfbærnivísana</a:t>
            </a:r>
            <a:r>
              <a:rPr lang="en-US" sz="2400" dirty="0"/>
              <a:t> ykkar og orkusparnað. </a:t>
            </a:r>
            <a:r>
              <a:rPr lang="en-US" sz="2400" dirty="0" err="1"/>
              <a:t>Leggið áherslu á </a:t>
            </a:r>
            <a:r>
              <a:rPr lang="en-US" sz="2400" dirty="0"/>
              <a:t>hvernig verkefnið mun </a:t>
            </a:r>
            <a:r>
              <a:rPr lang="en-US" sz="2400" b="1" dirty="0"/>
              <a:t>draga úr losun</a:t>
            </a:r>
            <a:r>
              <a:rPr lang="en-US" sz="2400" dirty="0"/>
              <a:t>, bæta </a:t>
            </a:r>
            <a:r>
              <a:rPr lang="en-US" sz="2400" b="1" dirty="0"/>
              <a:t>upplifun gesta </a:t>
            </a:r>
            <a:r>
              <a:rPr lang="en-US" sz="2400" dirty="0"/>
              <a:t>og styðja </a:t>
            </a:r>
            <a:r>
              <a:rPr lang="en-US" sz="2400" b="1" dirty="0"/>
              <a:t>dreifingu ferðaþjónustu á landsvísu. </a:t>
            </a:r>
          </a:p>
          <a:p>
            <a:pPr>
              <a:spcAft>
                <a:spcPts val="1200"/>
              </a:spcAft>
            </a:pPr>
            <a:r>
              <a:rPr lang="en-US" sz="2400" b="1" dirty="0"/>
              <a:t>Samstarf við sveitarfélög </a:t>
            </a:r>
            <a:r>
              <a:rPr lang="en-US" sz="2400" dirty="0"/>
              <a:t>eða </a:t>
            </a:r>
            <a:r>
              <a:rPr lang="en-US" sz="2400" b="1" dirty="0"/>
              <a:t>nýsköpunarmiðstöðvar </a:t>
            </a:r>
            <a:r>
              <a:rPr lang="en-US" sz="2400" dirty="0"/>
              <a:t>styrkir einnig málstaðinn þinn.</a:t>
            </a:r>
          </a:p>
          <a:p>
            <a:pPr>
              <a:spcAft>
                <a:spcPts val="1200"/>
              </a:spcAft>
            </a:pPr>
            <a:endParaRPr lang="en-IE" sz="2400" dirty="0"/>
          </a:p>
        </p:txBody>
      </p:sp>
      <p:sp>
        <p:nvSpPr>
          <p:cNvPr id="6" name="Text Placeholder 5">
            <a:extLst>
              <a:ext uri="{FF2B5EF4-FFF2-40B4-BE49-F238E27FC236}">
                <a16:creationId xmlns:a16="http://schemas.microsoft.com/office/drawing/2014/main" id="{56D8013C-A339-095C-ABEE-2A9717AA2C4A}"/>
              </a:ext>
            </a:extLst>
          </p:cNvPr>
          <p:cNvSpPr>
            <a:spLocks noGrp="1"/>
          </p:cNvSpPr>
          <p:nvPr>
            <p:ph type="body" sz="quarter" idx="16"/>
          </p:nvPr>
        </p:nvSpPr>
        <p:spPr>
          <a:xfrm>
            <a:off x="788656" y="158725"/>
            <a:ext cx="10614687" cy="803654"/>
          </a:xfrm>
        </p:spPr>
        <p:txBody>
          <a:bodyPr/>
          <a:lstStyle/>
          <a:p>
            <a:r>
              <a:rPr lang="en-IE" sz="3200" dirty="0"/>
              <a:t>Inngangur: </a:t>
            </a:r>
            <a:r>
              <a:rPr lang="en-IE" sz="3200" b="0" dirty="0"/>
              <a:t>Fjárveitingarforgangsröðun Hollands</a:t>
            </a:r>
          </a:p>
          <a:p>
            <a:endParaRPr lang="en-IE" sz="3200" dirty="0"/>
          </a:p>
        </p:txBody>
      </p:sp>
    </p:spTree>
    <p:extLst>
      <p:ext uri="{BB962C8B-B14F-4D97-AF65-F5344CB8AC3E}">
        <p14:creationId xmlns:p14="http://schemas.microsoft.com/office/powerpoint/2010/main" val="2572783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FD5F-86C0-E4BD-C300-DA52D9B7C77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3158EA-0827-979C-807E-9337A3519282}"/>
              </a:ext>
            </a:extLst>
          </p:cNvPr>
          <p:cNvSpPr>
            <a:spLocks noGrp="1"/>
          </p:cNvSpPr>
          <p:nvPr>
            <p:ph type="body" sz="quarter" idx="18"/>
          </p:nvPr>
        </p:nvSpPr>
        <p:spPr>
          <a:xfrm>
            <a:off x="716805" y="1092071"/>
            <a:ext cx="10708219" cy="1383296"/>
          </a:xfrm>
        </p:spPr>
        <p:txBody>
          <a:bodyPr/>
          <a:lstStyle/>
          <a:p>
            <a:pPr marL="0" indent="0">
              <a:spcAft>
                <a:spcPts val="600"/>
              </a:spcAft>
            </a:pPr>
            <a:r>
              <a:rPr lang="en-US" b="1" dirty="0"/>
              <a:t>Holland </a:t>
            </a:r>
            <a:r>
              <a:rPr lang="en-US" dirty="0"/>
              <a:t>býður upp á fjölbreytt stuðningskerfi sniðin að smáfyrirtækjum og sjálfbærum ferðaþjónusta. Hér að neðan eru helstu stuðningskerfin sem í boði eru og hvernig þau styðja verkefni í óhefðbundnum gistimöguleikum, svo sem glamping, vistgistingar eða endurnýttu sveitasvæði.</a:t>
            </a:r>
          </a:p>
        </p:txBody>
      </p:sp>
      <p:sp>
        <p:nvSpPr>
          <p:cNvPr id="4" name="Text Placeholder 3">
            <a:extLst>
              <a:ext uri="{FF2B5EF4-FFF2-40B4-BE49-F238E27FC236}">
                <a16:creationId xmlns:a16="http://schemas.microsoft.com/office/drawing/2014/main" id="{3D982CC2-55F8-DA5E-7287-3FF422575B0C}"/>
              </a:ext>
            </a:extLst>
          </p:cNvPr>
          <p:cNvSpPr>
            <a:spLocks noGrp="1"/>
          </p:cNvSpPr>
          <p:nvPr>
            <p:ph type="body" sz="quarter" idx="16"/>
          </p:nvPr>
        </p:nvSpPr>
        <p:spPr>
          <a:xfrm>
            <a:off x="788656" y="355982"/>
            <a:ext cx="10614687" cy="803654"/>
          </a:xfrm>
        </p:spPr>
        <p:txBody>
          <a:bodyPr/>
          <a:lstStyle/>
          <a:p>
            <a:pPr>
              <a:lnSpc>
                <a:spcPct val="100000"/>
              </a:lnSpc>
            </a:pPr>
            <a:r>
              <a:rPr lang="en-US" dirty="0" err="1">
                <a:solidFill>
                  <a:srgbClr val="EC7C69"/>
                </a:solidFill>
              </a:rPr>
              <a:t>Qredits</a:t>
            </a:r>
            <a:r>
              <a:rPr lang="en-US" dirty="0">
                <a:solidFill>
                  <a:srgbClr val="EC7C69"/>
                </a:solidFill>
              </a:rPr>
              <a:t>, áhrifadrifnar bankar og BMKB-áætlunin</a:t>
            </a:r>
            <a:endParaRPr lang="en-IE" dirty="0">
              <a:solidFill>
                <a:srgbClr val="EC7C69"/>
              </a:solidFill>
            </a:endParaRPr>
          </a:p>
        </p:txBody>
      </p:sp>
      <p:cxnSp>
        <p:nvCxnSpPr>
          <p:cNvPr id="2" name="Straight Connector 1">
            <a:extLst>
              <a:ext uri="{FF2B5EF4-FFF2-40B4-BE49-F238E27FC236}">
                <a16:creationId xmlns:a16="http://schemas.microsoft.com/office/drawing/2014/main" id="{4BCBB7D6-7C6F-5D73-89D7-8B3E822189DC}"/>
              </a:ext>
            </a:extLst>
          </p:cNvPr>
          <p:cNvCxnSpPr>
            <a:cxnSpLocks/>
          </p:cNvCxnSpPr>
          <p:nvPr/>
        </p:nvCxnSpPr>
        <p:spPr>
          <a:xfrm>
            <a:off x="61914" y="10699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83A52-26AC-5050-26CE-79A1FD256D26}"/>
              </a:ext>
            </a:extLst>
          </p:cNvPr>
          <p:cNvGrpSpPr/>
          <p:nvPr/>
        </p:nvGrpSpPr>
        <p:grpSpPr>
          <a:xfrm>
            <a:off x="828098" y="2242685"/>
            <a:ext cx="10868176" cy="4510542"/>
            <a:chOff x="2034540" y="947870"/>
            <a:chExt cx="5454433" cy="4957892"/>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6CBA7B5E-B864-2945-54BD-F2798B7A1876}"/>
                </a:ext>
              </a:extLst>
            </p:cNvPr>
            <p:cNvSpPr/>
            <p:nvPr/>
          </p:nvSpPr>
          <p:spPr>
            <a:xfrm>
              <a:off x="2034540" y="947870"/>
              <a:ext cx="2631223" cy="850992"/>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err="1"/>
                <a:t>Qredits</a:t>
              </a:r>
              <a:endParaRPr lang="en-GB" sz="2400" b="1" kern="1200" dirty="0"/>
            </a:p>
          </p:txBody>
        </p:sp>
        <p:sp>
          <p:nvSpPr>
            <p:cNvPr id="14" name="Freeform: Shape 13">
              <a:extLst>
                <a:ext uri="{FF2B5EF4-FFF2-40B4-BE49-F238E27FC236}">
                  <a16:creationId xmlns:a16="http://schemas.microsoft.com/office/drawing/2014/main" id="{DDAFC1D6-5376-4B4B-9C2A-FBF62056991E}"/>
                </a:ext>
              </a:extLst>
            </p:cNvPr>
            <p:cNvSpPr/>
            <p:nvPr/>
          </p:nvSpPr>
          <p:spPr>
            <a:xfrm>
              <a:off x="2034540" y="1798862"/>
              <a:ext cx="2631223" cy="401424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a:spcAft>
                  <a:spcPts val="600"/>
                </a:spcAft>
              </a:pPr>
              <a:r>
                <a:rPr lang="en-US" sz="2400" b="1" dirty="0" err="1">
                  <a:solidFill>
                    <a:srgbClr val="494949"/>
                  </a:solidFill>
                </a:rPr>
                <a:t>Qredits </a:t>
              </a:r>
              <a:r>
                <a:rPr lang="en-US" sz="2100" dirty="0">
                  <a:solidFill>
                    <a:srgbClr val="494949"/>
                  </a:solidFill>
                </a:rPr>
                <a:t>er óhagnaðardrifinn lánveitandi fyrir frumkvöðla. Hönnuð fyrir smáfyrirtæki sem kunna að uppfylla ekki skilyrði banka fyrir lánveitingu. </a:t>
              </a:r>
            </a:p>
            <a:p>
              <a:pPr>
                <a:spcAft>
                  <a:spcPts val="600"/>
                </a:spcAft>
              </a:pPr>
              <a:r>
                <a:rPr lang="en-US" sz="2100" dirty="0" err="1">
                  <a:solidFill>
                    <a:srgbClr val="494949"/>
                  </a:solidFill>
                  <a:hlinkClick r:id="rId2">
                    <a:extLst>
                      <a:ext uri="{A12FA001-AC4F-418D-AE19-62706E023703}">
                        <ahyp:hlinkClr xmlns:ahyp="http://schemas.microsoft.com/office/drawing/2018/hyperlinkcolor" val="tx"/>
                      </a:ext>
                    </a:extLst>
                  </a:hlinkClick>
                </a:rPr>
                <a:t>Qredits </a:t>
              </a:r>
              <a:r>
                <a:rPr lang="en-US" sz="2100" i="1" dirty="0">
                  <a:solidFill>
                    <a:srgbClr val="494949"/>
                  </a:solidFill>
                </a:rPr>
                <a:t>er </a:t>
              </a:r>
              <a:r>
                <a:rPr lang="en-US" sz="2100" dirty="0">
                  <a:solidFill>
                    <a:srgbClr val="494949"/>
                  </a:solidFill>
                </a:rPr>
                <a:t>helsta smásjóðsstofnunin í Hollandi og býður upp á viðskiptalán frá 5.000 til 250.000 evra.  Býður upp á </a:t>
              </a:r>
              <a:r>
                <a:rPr lang="en-US" sz="2100" b="1" dirty="0">
                  <a:solidFill>
                    <a:srgbClr val="494949"/>
                  </a:solidFill>
                </a:rPr>
                <a:t>smásjóðslán að hámarki 50.000 evra </a:t>
              </a:r>
              <a:r>
                <a:rPr lang="en-US" sz="2100" dirty="0">
                  <a:solidFill>
                    <a:srgbClr val="494949"/>
                  </a:solidFill>
                </a:rPr>
                <a:t>til stofnkostnaðar, endurbóta eða þróunar vistvæns gististaðar. </a:t>
              </a:r>
              <a:r>
                <a:rPr lang="en-US" sz="2100" dirty="0" err="1">
                  <a:solidFill>
                    <a:srgbClr val="494949"/>
                  </a:solidFill>
                </a:rPr>
                <a:t>Qredits </a:t>
              </a:r>
              <a:r>
                <a:rPr lang="en-US" sz="2100" dirty="0">
                  <a:solidFill>
                    <a:srgbClr val="494949"/>
                  </a:solidFill>
                </a:rPr>
                <a:t>veitir einnig leiðsögn og rekur sprotafyrirtækjaskóla. </a:t>
              </a:r>
              <a:endParaRPr lang="en-GB" sz="2400" kern="1200" dirty="0"/>
            </a:p>
          </p:txBody>
        </p:sp>
        <p:sp>
          <p:nvSpPr>
            <p:cNvPr id="15" name="Freeform: Shape 14">
              <a:extLst>
                <a:ext uri="{FF2B5EF4-FFF2-40B4-BE49-F238E27FC236}">
                  <a16:creationId xmlns:a16="http://schemas.microsoft.com/office/drawing/2014/main" id="{F9E627F7-4829-ACA5-CCFA-7856F7CFAE3C}"/>
                </a:ext>
              </a:extLst>
            </p:cNvPr>
            <p:cNvSpPr/>
            <p:nvPr/>
          </p:nvSpPr>
          <p:spPr>
            <a:xfrm>
              <a:off x="4778739" y="947872"/>
              <a:ext cx="2710234" cy="850990"/>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Áhrifadrifnir bankar</a:t>
              </a:r>
            </a:p>
          </p:txBody>
        </p:sp>
        <p:sp>
          <p:nvSpPr>
            <p:cNvPr id="16" name="Freeform: Shape 15">
              <a:extLst>
                <a:ext uri="{FF2B5EF4-FFF2-40B4-BE49-F238E27FC236}">
                  <a16:creationId xmlns:a16="http://schemas.microsoft.com/office/drawing/2014/main" id="{2941F381-82E5-FAF1-488A-90878D1FD12A}"/>
                </a:ext>
              </a:extLst>
            </p:cNvPr>
            <p:cNvSpPr/>
            <p:nvPr/>
          </p:nvSpPr>
          <p:spPr>
            <a:xfrm>
              <a:off x="4778739" y="1798863"/>
              <a:ext cx="2710234" cy="410689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a:spcAft>
                  <a:spcPts val="600"/>
                </a:spcAft>
              </a:pPr>
              <a:r>
                <a:rPr lang="en-US" sz="2200" dirty="0">
                  <a:solidFill>
                    <a:srgbClr val="494949"/>
                  </a:solidFill>
                </a:rPr>
                <a:t>Evrópski fjárfestingarsjóðurinn (EIF) og áhrifadrifnir bankar, svo sem ING og Rabobank, taka þátt í ríkisábyrgðaráætlunum fyrir lán til smá- og meðalstórra fyrirtækja (SME), BMKB. Þetta hjálpar smá- og meðalstórum fyrirtækjum sem skortir tryggingu og geta ekki fengið bankalán með því að tryggja 75% af lánsupphæðinni, með framlengingu </a:t>
              </a:r>
              <a:r>
                <a:rPr lang="en-US" sz="2200" dirty="0">
                  <a:solidFill>
                    <a:srgbClr val="494949"/>
                  </a:solidFill>
                  <a:hlinkClick r:id="rId3">
                    <a:extLst>
                      <a:ext uri="{A12FA001-AC4F-418D-AE19-62706E023703}">
                        <ahyp:hlinkClr xmlns:ahyp="http://schemas.microsoft.com/office/drawing/2018/hyperlinkcolor" val="tx"/>
                      </a:ext>
                    </a:extLst>
                  </a:hlinkClick>
                </a:rPr>
                <a:t>til júní 2027</a:t>
              </a:r>
              <a:r>
                <a:rPr lang="en-US" sz="2200" dirty="0">
                  <a:solidFill>
                    <a:srgbClr val="494949"/>
                  </a:solidFill>
                </a:rPr>
                <a:t>. Markmiðið er ekki hagnaður, svo áherslan er á að stuðla að frumkvöðlastarfsemi frekar en </a:t>
              </a:r>
              <a:r>
                <a:rPr lang="en-US" sz="2200" dirty="0" err="1">
                  <a:solidFill>
                    <a:srgbClr val="494949"/>
                  </a:solidFill>
                </a:rPr>
                <a:t>að hámarka </a:t>
              </a:r>
              <a:r>
                <a:rPr lang="en-US" sz="2200" dirty="0">
                  <a:solidFill>
                    <a:srgbClr val="494949"/>
                  </a:solidFill>
                </a:rPr>
                <a:t>arðsemi. Berðu saman vexti og skilmála.</a:t>
              </a:r>
            </a:p>
          </p:txBody>
        </p:sp>
      </p:grpSp>
      <p:grpSp>
        <p:nvGrpSpPr>
          <p:cNvPr id="3" name="Group 2">
            <a:extLst>
              <a:ext uri="{FF2B5EF4-FFF2-40B4-BE49-F238E27FC236}">
                <a16:creationId xmlns:a16="http://schemas.microsoft.com/office/drawing/2014/main" id="{2E7E43A9-D86F-6601-52FD-FBB242CE5E00}"/>
              </a:ext>
            </a:extLst>
          </p:cNvPr>
          <p:cNvGrpSpPr/>
          <p:nvPr/>
        </p:nvGrpSpPr>
        <p:grpSpPr>
          <a:xfrm>
            <a:off x="1312999" y="2155119"/>
            <a:ext cx="720000" cy="861774"/>
            <a:chOff x="1016000" y="1024973"/>
            <a:chExt cx="1016000" cy="1216059"/>
          </a:xfrm>
        </p:grpSpPr>
        <p:sp>
          <p:nvSpPr>
            <p:cNvPr id="7" name="Oval 6">
              <a:extLst>
                <a:ext uri="{FF2B5EF4-FFF2-40B4-BE49-F238E27FC236}">
                  <a16:creationId xmlns:a16="http://schemas.microsoft.com/office/drawing/2014/main" id="{CA909C92-405F-2FC3-8AFD-32B2706721F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348FA9C1-C048-06DA-91C6-2E7547AB521E}"/>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grpSp>
        <p:nvGrpSpPr>
          <p:cNvPr id="11" name="Group 10">
            <a:extLst>
              <a:ext uri="{FF2B5EF4-FFF2-40B4-BE49-F238E27FC236}">
                <a16:creationId xmlns:a16="http://schemas.microsoft.com/office/drawing/2014/main" id="{102287F6-85A1-9B49-89B6-8F08A6ED5097}"/>
              </a:ext>
            </a:extLst>
          </p:cNvPr>
          <p:cNvGrpSpPr/>
          <p:nvPr/>
        </p:nvGrpSpPr>
        <p:grpSpPr>
          <a:xfrm>
            <a:off x="6688064" y="2155118"/>
            <a:ext cx="720000" cy="861774"/>
            <a:chOff x="1016000" y="1024973"/>
            <a:chExt cx="1016000" cy="1216059"/>
          </a:xfrm>
        </p:grpSpPr>
        <p:sp>
          <p:nvSpPr>
            <p:cNvPr id="17" name="Oval 16">
              <a:extLst>
                <a:ext uri="{FF2B5EF4-FFF2-40B4-BE49-F238E27FC236}">
                  <a16:creationId xmlns:a16="http://schemas.microsoft.com/office/drawing/2014/main" id="{8516450F-AE85-A015-3540-B2A70BF33A4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F167F641-AF2E-F946-5B6F-3434AC163DF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31917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7B2D-5DA7-3D41-E497-35171C491ED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32F1CF1-38A9-C35E-BA9B-9B149751E2AD}"/>
              </a:ext>
            </a:extLst>
          </p:cNvPr>
          <p:cNvSpPr/>
          <p:nvPr/>
        </p:nvSpPr>
        <p:spPr>
          <a:xfrm>
            <a:off x="1066800" y="1367812"/>
            <a:ext cx="10154578" cy="506156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2DDDBE3-E58F-C82E-CE85-6527DBA0A8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1F4AA31-45B6-9036-934C-546658CB14BB}"/>
              </a:ext>
            </a:extLst>
          </p:cNvPr>
          <p:cNvSpPr txBox="1">
            <a:spLocks/>
          </p:cNvSpPr>
          <p:nvPr/>
        </p:nvSpPr>
        <p:spPr>
          <a:xfrm>
            <a:off x="1960932" y="1613165"/>
            <a:ext cx="8804812"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Markmið</a:t>
            </a:r>
            <a:r>
              <a:rPr lang="en-US" sz="2200" b="1" dirty="0">
                <a:solidFill>
                  <a:srgbClr val="E96751"/>
                </a:solidFill>
              </a:rPr>
              <a:t>: </a:t>
            </a:r>
            <a:r>
              <a:rPr lang="en-IE" sz="2200" b="1" dirty="0">
                <a:solidFill>
                  <a:srgbClr val="494949"/>
                </a:solidFill>
              </a:rPr>
              <a:t>LEADER/GLB Management Consultancy </a:t>
            </a:r>
            <a:r>
              <a:rPr lang="en-IE" sz="2200" dirty="0">
                <a:solidFill>
                  <a:srgbClr val="494949"/>
                </a:solidFill>
              </a:rPr>
              <a:t>fjármagnar samfélagsstýrð verkefni (oft</a:t>
            </a:r>
            <a:r>
              <a:rPr lang="en-IE" sz="2200" b="1" dirty="0">
                <a:solidFill>
                  <a:srgbClr val="494949"/>
                </a:solidFill>
              </a:rPr>
              <a:t> 50% samfjármögnun</a:t>
            </a:r>
            <a:r>
              <a:rPr lang="en-IE" sz="2200" dirty="0">
                <a:solidFill>
                  <a:srgbClr val="494949"/>
                </a:solidFill>
              </a:rPr>
              <a:t>). Þessi styrkir geta náð yfir göngustíga, aðstöðu fyrir gesti, staðbundna endurnýjanlega orku, endurheimt búsvæða eða menningarlegar uppsetningar sem laða að ferðamenn. </a:t>
            </a:r>
          </a:p>
          <a:p>
            <a:pPr marL="0" indent="0">
              <a:spcAft>
                <a:spcPts val="600"/>
              </a:spcAft>
            </a:pPr>
            <a:r>
              <a:rPr lang="en-IE" sz="2200" dirty="0">
                <a:solidFill>
                  <a:srgbClr val="494949"/>
                </a:solidFill>
              </a:rPr>
              <a:t>Til dæmis fékk verkefnið </a:t>
            </a:r>
            <a:r>
              <a:rPr lang="en-IE" sz="2200" i="1" dirty="0"/>
              <a:t>"</a:t>
            </a:r>
            <a:r>
              <a:rPr lang="en-IE" sz="2200" i="1" dirty="0" err="1">
                <a:solidFill>
                  <a:srgbClr val="E96751"/>
                </a:solidFill>
                <a:hlinkClick r:id="rId5">
                  <a:extLst>
                    <a:ext uri="{A12FA001-AC4F-418D-AE19-62706E023703}">
                      <ahyp:hlinkClr xmlns:ahyp="http://schemas.microsoft.com/office/drawing/2018/hyperlinkcolor" val="tx"/>
                    </a:ext>
                  </a:extLst>
                </a:hlinkClick>
              </a:rPr>
              <a:t>Natuur Educatie </a:t>
            </a:r>
            <a:r>
              <a:rPr lang="en-IE" sz="2200" i="1" dirty="0"/>
              <a:t>Tuin" </a:t>
            </a:r>
            <a:r>
              <a:rPr lang="en-IE" sz="2200" dirty="0">
                <a:solidFill>
                  <a:srgbClr val="494949"/>
                </a:solidFill>
              </a:rPr>
              <a:t>í </a:t>
            </a:r>
            <a:r>
              <a:rPr lang="en-IE" sz="2200" dirty="0" err="1">
                <a:solidFill>
                  <a:srgbClr val="494949"/>
                </a:solidFill>
              </a:rPr>
              <a:t>Leudal </a:t>
            </a:r>
            <a:r>
              <a:rPr lang="en-IE" sz="2200" dirty="0">
                <a:solidFill>
                  <a:srgbClr val="494949"/>
                </a:solidFill>
              </a:rPr>
              <a:t>(Limburg) nýlega LEADER-stuðning </a:t>
            </a:r>
            <a:r>
              <a:rPr lang="en-IE" sz="2200" b="1" dirty="0">
                <a:solidFill>
                  <a:srgbClr val="494949"/>
                </a:solidFill>
              </a:rPr>
              <a:t>(55% fjármögnun) </a:t>
            </a:r>
            <a:r>
              <a:rPr lang="en-IE" sz="2200" dirty="0">
                <a:solidFill>
                  <a:srgbClr val="494949"/>
                </a:solidFill>
              </a:rPr>
              <a:t>fyrir náttúrulærigarð. </a:t>
            </a:r>
          </a:p>
          <a:p>
            <a:pPr marL="0" indent="0">
              <a:spcAft>
                <a:spcPts val="600"/>
              </a:spcAft>
            </a:pPr>
            <a:r>
              <a:rPr lang="en-US" sz="2200" b="1" dirty="0">
                <a:solidFill>
                  <a:srgbClr val="494949"/>
                </a:solidFill>
              </a:rPr>
              <a:t>LEADER- og héraðsstyrkir: </a:t>
            </a:r>
            <a:r>
              <a:rPr lang="en-US" sz="2200" dirty="0">
                <a:solidFill>
                  <a:srgbClr val="494949"/>
                </a:solidFill>
              </a:rPr>
              <a:t>Landbyggðir í Hollandi uppfylla skilyrði fyrir </a:t>
            </a:r>
            <a:r>
              <a:rPr lang="en-US" sz="2200" dirty="0">
                <a:solidFill>
                  <a:srgbClr val="E96751"/>
                </a:solidFill>
                <a:hlinkClick r:id="rId6">
                  <a:extLst>
                    <a:ext uri="{A12FA001-AC4F-418D-AE19-62706E023703}">
                      <ahyp:hlinkClr xmlns:ahyp="http://schemas.microsoft.com/office/drawing/2018/hyperlinkcolor" val="tx"/>
                    </a:ext>
                  </a:extLst>
                </a:hlinkClick>
              </a:rPr>
              <a:t>LEADER </a:t>
            </a:r>
            <a:r>
              <a:rPr lang="en-US" sz="2200" dirty="0">
                <a:solidFill>
                  <a:srgbClr val="494949"/>
                </a:solidFill>
              </a:rPr>
              <a:t>sem hluti af þróunarprógrammi landbyggða </a:t>
            </a:r>
            <a:r>
              <a:rPr lang="en-US" sz="2200" b="1" dirty="0">
                <a:solidFill>
                  <a:srgbClr val="494949"/>
                </a:solidFill>
              </a:rPr>
              <a:t>POP3/POP4</a:t>
            </a:r>
            <a:r>
              <a:rPr lang="en-US" sz="2200" dirty="0">
                <a:solidFill>
                  <a:srgbClr val="494949"/>
                </a:solidFill>
              </a:rPr>
              <a:t>. Hvert hérað hefur sína eigin LEADER-útboða. </a:t>
            </a:r>
          </a:p>
          <a:p>
            <a:pPr marL="0" indent="0">
              <a:spcAft>
                <a:spcPts val="600"/>
              </a:spcAft>
            </a:pPr>
            <a:r>
              <a:rPr lang="en-US" sz="2200" dirty="0">
                <a:solidFill>
                  <a:srgbClr val="E96751"/>
                </a:solidFill>
              </a:rPr>
              <a:t>LEADER-hópar í Fríslandi eða Selandi geta boðið 50% styrki, allt að um 100.000 evrum, </a:t>
            </a:r>
            <a:r>
              <a:rPr lang="en-US" sz="2200" dirty="0">
                <a:solidFill>
                  <a:srgbClr val="494949"/>
                </a:solidFill>
              </a:rPr>
              <a:t>fyrir verkefni sem efla efnahag í dreifbýli </a:t>
            </a:r>
            <a:r>
              <a:rPr lang="en-US" sz="2200" dirty="0"/>
              <a:t>– </a:t>
            </a:r>
            <a:r>
              <a:rPr lang="en-US" sz="2200" dirty="0">
                <a:solidFill>
                  <a:srgbClr val="E96751"/>
                </a:solidFill>
                <a:hlinkClick r:id="rId7">
                  <a:extLst>
                    <a:ext uri="{A12FA001-AC4F-418D-AE19-62706E023703}">
                      <ahyp:hlinkClr xmlns:ahyp="http://schemas.microsoft.com/office/drawing/2018/hyperlinkcolor" val="tx"/>
                    </a:ext>
                  </a:extLst>
                </a:hlinkClick>
              </a:rPr>
              <a:t>ferðaþjónusta og tómstundir </a:t>
            </a:r>
            <a:r>
              <a:rPr lang="en-US" sz="2200" dirty="0"/>
              <a:t>eru </a:t>
            </a:r>
            <a:r>
              <a:rPr lang="en-US" sz="2200" dirty="0">
                <a:solidFill>
                  <a:srgbClr val="494949"/>
                </a:solidFill>
              </a:rPr>
              <a:t>oft forgangsþemu. Kíktu á vefsíðu </a:t>
            </a:r>
            <a:r>
              <a:rPr lang="en-US" sz="2200" dirty="0"/>
              <a:t>"</a:t>
            </a:r>
            <a:r>
              <a:rPr lang="en-US" sz="2200" dirty="0" err="1">
                <a:solidFill>
                  <a:srgbClr val="E96751"/>
                </a:solidFill>
                <a:hlinkClick r:id="rId8">
                  <a:extLst>
                    <a:ext uri="{A12FA001-AC4F-418D-AE19-62706E023703}">
                      <ahyp:hlinkClr xmlns:ahyp="http://schemas.microsoft.com/office/drawing/2018/hyperlinkcolor" val="tx"/>
                    </a:ext>
                  </a:extLst>
                </a:hlinkClick>
              </a:rPr>
              <a:t>Netwerk </a:t>
            </a:r>
            <a:r>
              <a:rPr lang="en-US" sz="2200" dirty="0"/>
              <a:t>Platteland" </a:t>
            </a:r>
            <a:r>
              <a:rPr lang="en-US" sz="2200" dirty="0">
                <a:solidFill>
                  <a:srgbClr val="494949"/>
                </a:solidFill>
              </a:rPr>
              <a:t>héraðsins þíns til að sjá opnar úthlutunarumsóknir. </a:t>
            </a:r>
          </a:p>
          <a:p>
            <a:pPr marL="0" indent="0">
              <a:spcAft>
                <a:spcPts val="600"/>
              </a:spcAft>
            </a:pPr>
            <a:endParaRPr lang="en-US" sz="2200" dirty="0">
              <a:solidFill>
                <a:srgbClr val="494949"/>
              </a:solidFill>
            </a:endParaRPr>
          </a:p>
        </p:txBody>
      </p:sp>
      <p:sp>
        <p:nvSpPr>
          <p:cNvPr id="33" name="Freeform 28">
            <a:extLst>
              <a:ext uri="{FF2B5EF4-FFF2-40B4-BE49-F238E27FC236}">
                <a16:creationId xmlns:a16="http://schemas.microsoft.com/office/drawing/2014/main" id="{64C8ECD6-C602-EB32-01D5-25C6E5314019}"/>
              </a:ext>
            </a:extLst>
          </p:cNvPr>
          <p:cNvSpPr/>
          <p:nvPr/>
        </p:nvSpPr>
        <p:spPr>
          <a:xfrm>
            <a:off x="-15513" y="109727"/>
            <a:ext cx="785010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654FB82-4A2F-B032-92F4-EF23EE3C24C7}"/>
              </a:ext>
            </a:extLst>
          </p:cNvPr>
          <p:cNvSpPr txBox="1">
            <a:spLocks/>
          </p:cNvSpPr>
          <p:nvPr/>
        </p:nvSpPr>
        <p:spPr>
          <a:xfrm>
            <a:off x="1508015" y="263037"/>
            <a:ext cx="63265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dirty="0"/>
              <a:t>LEADER/GLB stjórnunarráðgjöf</a:t>
            </a:r>
            <a:endParaRPr lang="en-US" sz="3000" dirty="0"/>
          </a:p>
        </p:txBody>
      </p:sp>
      <p:pic>
        <p:nvPicPr>
          <p:cNvPr id="32" name="Graphic 31" descr="Target with solid fill">
            <a:extLst>
              <a:ext uri="{FF2B5EF4-FFF2-40B4-BE49-F238E27FC236}">
                <a16:creationId xmlns:a16="http://schemas.microsoft.com/office/drawing/2014/main" id="{B95D1B40-0A7D-DD9B-F9FA-C867A78BD9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2328" y="1596308"/>
            <a:ext cx="633914" cy="633914"/>
          </a:xfrm>
          <a:prstGeom prst="rect">
            <a:avLst/>
          </a:prstGeom>
        </p:spPr>
      </p:pic>
      <p:grpSp>
        <p:nvGrpSpPr>
          <p:cNvPr id="5" name="Group 4">
            <a:extLst>
              <a:ext uri="{FF2B5EF4-FFF2-40B4-BE49-F238E27FC236}">
                <a16:creationId xmlns:a16="http://schemas.microsoft.com/office/drawing/2014/main" id="{81EA4D11-0140-EBE0-2F54-183195F6328E}"/>
              </a:ext>
            </a:extLst>
          </p:cNvPr>
          <p:cNvGrpSpPr/>
          <p:nvPr/>
        </p:nvGrpSpPr>
        <p:grpSpPr>
          <a:xfrm>
            <a:off x="274432" y="85433"/>
            <a:ext cx="1047896" cy="1049846"/>
            <a:chOff x="1016000" y="1137920"/>
            <a:chExt cx="1016000" cy="1016000"/>
          </a:xfrm>
        </p:grpSpPr>
        <p:sp>
          <p:nvSpPr>
            <p:cNvPr id="6" name="Oval 5">
              <a:extLst>
                <a:ext uri="{FF2B5EF4-FFF2-40B4-BE49-F238E27FC236}">
                  <a16:creationId xmlns:a16="http://schemas.microsoft.com/office/drawing/2014/main" id="{539F22DC-2E40-C73C-7C83-A11079BF637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F7D3AD9C-629B-A357-3EA9-D4E3FB91536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11266" name="Picture 2" descr="Europees project LEADER | Gemeente Middelburg">
            <a:extLst>
              <a:ext uri="{FF2B5EF4-FFF2-40B4-BE49-F238E27FC236}">
                <a16:creationId xmlns:a16="http://schemas.microsoft.com/office/drawing/2014/main" id="{A3BF36FA-A0C2-E99C-85A9-AD2AA8B0C7F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308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E4A7-9771-0FC9-3941-3D609ECE59E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4CD5640F-BC6E-094D-BB60-7C8FDC75C99D}"/>
              </a:ext>
            </a:extLst>
          </p:cNvPr>
          <p:cNvSpPr/>
          <p:nvPr/>
        </p:nvSpPr>
        <p:spPr>
          <a:xfrm>
            <a:off x="1188304" y="1423756"/>
            <a:ext cx="10136921" cy="288051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DFC60917-C726-C1C8-23F9-AECABD8D7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5D5F7FAE-F4F3-8A24-3398-12D3DBAE76C8}"/>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Dæmi: </a:t>
            </a:r>
            <a:r>
              <a:rPr lang="en-IE" sz="2200" dirty="0">
                <a:solidFill>
                  <a:srgbClr val="494949"/>
                </a:solidFill>
              </a:rPr>
              <a:t>LEADER-framkvæmdaáætlun </a:t>
            </a:r>
            <a:r>
              <a:rPr lang="en-IE" sz="2200" b="1" dirty="0">
                <a:solidFill>
                  <a:srgbClr val="494949"/>
                </a:solidFill>
                <a:hlinkClick r:id="rId5">
                  <a:extLst>
                    <a:ext uri="{A12FA001-AC4F-418D-AE19-62706E023703}">
                      <ahyp:hlinkClr xmlns:ahyp="http://schemas.microsoft.com/office/drawing/2018/hyperlinkcolor" val="tx"/>
                    </a:ext>
                  </a:extLst>
                </a:hlinkClick>
              </a:rPr>
              <a:t>Zeeland </a:t>
            </a:r>
            <a:r>
              <a:rPr lang="en-IE" sz="2200" dirty="0">
                <a:solidFill>
                  <a:srgbClr val="494949"/>
                </a:solidFill>
              </a:rPr>
              <a:t>fyrir 2024–25 býður </a:t>
            </a:r>
            <a:r>
              <a:rPr lang="en-US" sz="2200" dirty="0">
                <a:solidFill>
                  <a:srgbClr val="494949"/>
                </a:solidFill>
              </a:rPr>
              <a:t>samtals 4 milljónir evra, með styrkjum á bilinu 30.000 til 200.000 evra (lágmarks</a:t>
            </a:r>
            <a:r>
              <a:rPr lang="en-IE" sz="2200" b="1" dirty="0">
                <a:solidFill>
                  <a:srgbClr val="494949"/>
                </a:solidFill>
              </a:rPr>
              <a:t> 40% eigin fjármögnun)</a:t>
            </a:r>
            <a:r>
              <a:rPr lang="en-IE" sz="2200" dirty="0">
                <a:solidFill>
                  <a:srgbClr val="494949"/>
                </a:solidFill>
              </a:rPr>
              <a:t>. Verkefni verða að </a:t>
            </a:r>
            <a:r>
              <a:rPr lang="en-US" sz="2200" dirty="0">
                <a:solidFill>
                  <a:srgbClr val="494949"/>
                </a:solidFill>
              </a:rPr>
              <a:t>vera í samræmi við þróunarstefnu svæðisins (t.d. sjálfbær ferðaþjónusta, líffræðileg fjölbreytni). Kynntu þér Zeeland-héraðið, sem stuðlar að svæðisbundinni efnahagsþróun, vexti og nýsköpun. </a:t>
            </a:r>
          </a:p>
          <a:p>
            <a:pPr marL="0" indent="0">
              <a:spcAft>
                <a:spcPts val="600"/>
              </a:spcAft>
            </a:pPr>
            <a:r>
              <a:rPr lang="en-US" sz="2200" b="1" dirty="0">
                <a:solidFill>
                  <a:srgbClr val="494949"/>
                </a:solidFill>
              </a:rPr>
              <a:t>Dæmi: </a:t>
            </a:r>
            <a:r>
              <a:rPr lang="en-IE" sz="2200" dirty="0">
                <a:solidFill>
                  <a:srgbClr val="494949"/>
                </a:solidFill>
              </a:rPr>
              <a:t>LEADER-áætlun </a:t>
            </a:r>
            <a:r>
              <a:rPr lang="en-IE" sz="2200" b="1" dirty="0">
                <a:solidFill>
                  <a:srgbClr val="494949"/>
                </a:solidFill>
                <a:hlinkClick r:id="rId6">
                  <a:extLst>
                    <a:ext uri="{A12FA001-AC4F-418D-AE19-62706E023703}">
                      <ahyp:hlinkClr xmlns:ahyp="http://schemas.microsoft.com/office/drawing/2018/hyperlinkcolor" val="tx"/>
                    </a:ext>
                  </a:extLst>
                </a:hlinkClick>
              </a:rPr>
              <a:t>Friesland </a:t>
            </a:r>
            <a:r>
              <a:rPr lang="en-IE" sz="2200" dirty="0">
                <a:solidFill>
                  <a:srgbClr val="494949"/>
                </a:solidFill>
              </a:rPr>
              <a:t>(í gegnum SNN) fjármagnar verkefni í dreifbýli í norðvestur-, suðaustur- og suðvesturhluta Friesland með styrkjum upp á</a:t>
            </a:r>
            <a:r>
              <a:rPr lang="en-IE" sz="2200" b="1" dirty="0">
                <a:solidFill>
                  <a:srgbClr val="494949"/>
                </a:solidFill>
              </a:rPr>
              <a:t> 50.000–125.000 evrur.</a:t>
            </a:r>
          </a:p>
          <a:p>
            <a:pPr marL="0" indent="0">
              <a:spcAft>
                <a:spcPts val="600"/>
              </a:spcAft>
            </a:pPr>
            <a:endParaRPr lang="en-US" sz="2200" dirty="0">
              <a:solidFill>
                <a:srgbClr val="494949"/>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AEC2AF36-2828-92A2-472A-744F3D84BF02}"/>
              </a:ext>
            </a:extLst>
          </p:cNvPr>
          <p:cNvCxnSpPr>
            <a:cxnSpLocks/>
          </p:cNvCxnSpPr>
          <p:nvPr/>
        </p:nvCxnSpPr>
        <p:spPr>
          <a:xfrm rot="10800000" flipH="1" flipV="1">
            <a:off x="1188304" y="293811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E7003B19-29A8-997A-3C4A-A3C72455F0C8}"/>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4480DE78-65B2-8D72-1365-50BB4BCAA523}"/>
              </a:ext>
            </a:extLst>
          </p:cNvPr>
          <p:cNvSpPr txBox="1">
            <a:spLocks/>
          </p:cNvSpPr>
          <p:nvPr/>
        </p:nvSpPr>
        <p:spPr>
          <a:xfrm>
            <a:off x="454996" y="272822"/>
            <a:ext cx="5873578"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dirty="0"/>
              <a:t>LEADER/GLB stjórnunarráðgjöf</a:t>
            </a:r>
            <a:endParaRPr lang="en-US" sz="3200" dirty="0"/>
          </a:p>
        </p:txBody>
      </p:sp>
      <p:sp>
        <p:nvSpPr>
          <p:cNvPr id="18" name="Flowchart: Alternate Process 17">
            <a:extLst>
              <a:ext uri="{FF2B5EF4-FFF2-40B4-BE49-F238E27FC236}">
                <a16:creationId xmlns:a16="http://schemas.microsoft.com/office/drawing/2014/main" id="{8938B2EE-7CE0-ED97-099D-55BC3E086B4A}"/>
              </a:ext>
            </a:extLst>
          </p:cNvPr>
          <p:cNvSpPr/>
          <p:nvPr/>
        </p:nvSpPr>
        <p:spPr>
          <a:xfrm>
            <a:off x="1872878" y="4624259"/>
            <a:ext cx="7566397" cy="156680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3DC4EEC-4832-73CA-DBA8-AA19018791AC}"/>
              </a:ext>
            </a:extLst>
          </p:cNvPr>
          <p:cNvSpPr txBox="1">
            <a:spLocks/>
          </p:cNvSpPr>
          <p:nvPr/>
        </p:nvSpPr>
        <p:spPr>
          <a:xfrm>
            <a:off x="2634711" y="4904806"/>
            <a:ext cx="673372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dirty="0">
                <a:solidFill>
                  <a:srgbClr val="494949"/>
                </a:solidFill>
              </a:rPr>
              <a:t>Í </a:t>
            </a:r>
            <a:r>
              <a:rPr lang="en-IE" sz="2200" b="1" dirty="0">
                <a:solidFill>
                  <a:srgbClr val="494949"/>
                </a:solidFill>
                <a:hlinkClick r:id="rId7">
                  <a:extLst>
                    <a:ext uri="{A12FA001-AC4F-418D-AE19-62706E023703}">
                      <ahyp:hlinkClr xmlns:ahyp="http://schemas.microsoft.com/office/drawing/2018/hyperlinkcolor" val="tx"/>
                    </a:ext>
                  </a:extLst>
                </a:hlinkClick>
              </a:rPr>
              <a:t>Drenthe </a:t>
            </a:r>
            <a:r>
              <a:rPr lang="en-IE" sz="2200" dirty="0">
                <a:solidFill>
                  <a:srgbClr val="494949"/>
                </a:solidFill>
              </a:rPr>
              <a:t>eru tveir sjóðir: ESB-LEADER </a:t>
            </a:r>
            <a:r>
              <a:rPr lang="en-US" sz="2200" dirty="0">
                <a:solidFill>
                  <a:srgbClr val="494949"/>
                </a:solidFill>
              </a:rPr>
              <a:t>verkefni (€15.000–€125.000 með 50% styrk) og héraðs-smá-LEADER verkefni (lítil verkefni, €5.000–€25.000 með 50% styrk)</a:t>
            </a:r>
            <a:r>
              <a:rPr lang="en-IE" sz="2200" b="1" dirty="0">
                <a:solidFill>
                  <a:srgbClr val="494949"/>
                </a:solidFill>
              </a:rPr>
              <a:t>. </a:t>
            </a:r>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6E7C644D-FC9B-726A-65B4-954B249F1F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31371" y="4692602"/>
            <a:ext cx="749373" cy="749373"/>
          </a:xfrm>
          <a:prstGeom prst="rect">
            <a:avLst/>
          </a:prstGeom>
        </p:spPr>
      </p:pic>
      <p:pic>
        <p:nvPicPr>
          <p:cNvPr id="5" name="Picture 2" descr="Europees project LEADER | Gemeente Middelburg">
            <a:extLst>
              <a:ext uri="{FF2B5EF4-FFF2-40B4-BE49-F238E27FC236}">
                <a16:creationId xmlns:a16="http://schemas.microsoft.com/office/drawing/2014/main" id="{E5789E0B-99A0-3747-C70C-C41EC29B01B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Excellent with solid fill">
            <a:extLst>
              <a:ext uri="{FF2B5EF4-FFF2-40B4-BE49-F238E27FC236}">
                <a16:creationId xmlns:a16="http://schemas.microsoft.com/office/drawing/2014/main" id="{B4CCA101-9EAE-3BB1-1881-957DA6368F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21966" y="1594345"/>
            <a:ext cx="749373" cy="749373"/>
          </a:xfrm>
          <a:prstGeom prst="rect">
            <a:avLst/>
          </a:prstGeom>
        </p:spPr>
      </p:pic>
      <p:pic>
        <p:nvPicPr>
          <p:cNvPr id="13" name="Picture 12">
            <a:extLst>
              <a:ext uri="{FF2B5EF4-FFF2-40B4-BE49-F238E27FC236}">
                <a16:creationId xmlns:a16="http://schemas.microsoft.com/office/drawing/2014/main" id="{88A3CEBE-977E-C8A0-B924-A176368A8B56}"/>
              </a:ext>
            </a:extLst>
          </p:cNvPr>
          <p:cNvPicPr>
            <a:picLocks noChangeAspect="1"/>
          </p:cNvPicPr>
          <p:nvPr/>
        </p:nvPicPr>
        <p:blipFill>
          <a:blip r:embed="rId13"/>
          <a:stretch>
            <a:fillRect/>
          </a:stretch>
        </p:blipFill>
        <p:spPr>
          <a:xfrm>
            <a:off x="9463364" y="4806245"/>
            <a:ext cx="1948372" cy="876191"/>
          </a:xfrm>
          <a:prstGeom prst="rect">
            <a:avLst/>
          </a:prstGeom>
        </p:spPr>
      </p:pic>
    </p:spTree>
    <p:extLst>
      <p:ext uri="{BB962C8B-B14F-4D97-AF65-F5344CB8AC3E}">
        <p14:creationId xmlns:p14="http://schemas.microsoft.com/office/powerpoint/2010/main" val="116133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9100-1BDD-925F-3785-3983AC009669}"/>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C811FE2-D236-C6F3-0AC3-87856362F3A7}"/>
              </a:ext>
            </a:extLst>
          </p:cNvPr>
          <p:cNvSpPr/>
          <p:nvPr/>
        </p:nvSpPr>
        <p:spPr>
          <a:xfrm>
            <a:off x="1160476" y="456275"/>
            <a:ext cx="10136921" cy="26210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230EC2DE-7E57-205C-60EE-D2080C792D6C}"/>
              </a:ext>
            </a:extLst>
          </p:cNvPr>
          <p:cNvSpPr txBox="1">
            <a:spLocks/>
          </p:cNvSpPr>
          <p:nvPr/>
        </p:nvSpPr>
        <p:spPr>
          <a:xfrm>
            <a:off x="1828342" y="595820"/>
            <a:ext cx="9370567" cy="1283522"/>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94949"/>
                </a:solidFill>
              </a:rPr>
              <a:t>Dæmi: </a:t>
            </a:r>
          </a:p>
          <a:p>
            <a:pPr marL="0" indent="0">
              <a:spcAft>
                <a:spcPts val="600"/>
              </a:spcAft>
            </a:pPr>
            <a:r>
              <a:rPr lang="en-IE" sz="2200" b="1" dirty="0">
                <a:solidFill>
                  <a:srgbClr val="494949"/>
                </a:solidFill>
                <a:hlinkClick r:id="rId3">
                  <a:extLst>
                    <a:ext uri="{A12FA001-AC4F-418D-AE19-62706E023703}">
                      <ahyp:hlinkClr xmlns:ahyp="http://schemas.microsoft.com/office/drawing/2018/hyperlinkcolor" val="tx"/>
                    </a:ext>
                  </a:extLst>
                </a:hlinkClick>
              </a:rPr>
              <a:t>Gelderland </a:t>
            </a:r>
            <a:r>
              <a:rPr lang="en-IE" sz="2200" dirty="0">
                <a:solidFill>
                  <a:srgbClr val="494949"/>
                </a:solidFill>
              </a:rPr>
              <a:t>hefur nokkur LEADER-svæði (</a:t>
            </a:r>
            <a:r>
              <a:rPr lang="en-IE" sz="2200" dirty="0" err="1">
                <a:solidFill>
                  <a:srgbClr val="494949"/>
                </a:solidFill>
              </a:rPr>
              <a:t>Achterhoek</a:t>
            </a:r>
            <a:r>
              <a:rPr lang="en-IE" sz="2200" dirty="0">
                <a:solidFill>
                  <a:srgbClr val="494949"/>
                </a:solidFill>
              </a:rPr>
              <a:t>, </a:t>
            </a:r>
            <a:r>
              <a:rPr lang="en-IE" sz="2200" dirty="0" err="1">
                <a:solidFill>
                  <a:srgbClr val="494949"/>
                </a:solidFill>
              </a:rPr>
              <a:t>Veluwe </a:t>
            </a:r>
            <a:r>
              <a:rPr lang="en-IE" sz="2200" dirty="0">
                <a:solidFill>
                  <a:srgbClr val="494949"/>
                </a:solidFill>
              </a:rPr>
              <a:t>o.fl.) með styrkhlutfalli upp á</a:t>
            </a:r>
            <a:r>
              <a:rPr lang="en-IE" sz="2200" b="1" dirty="0">
                <a:solidFill>
                  <a:srgbClr val="494949"/>
                </a:solidFill>
              </a:rPr>
              <a:t> 50% (venjulegir styrkir €15 þús.–€80 þús.)</a:t>
            </a:r>
            <a:r>
              <a:rPr lang="en-IE" sz="2200" dirty="0">
                <a:solidFill>
                  <a:srgbClr val="494949"/>
                </a:solidFill>
              </a:rPr>
              <a:t>.</a:t>
            </a:r>
          </a:p>
          <a:p>
            <a:pPr marL="0" indent="0">
              <a:spcAft>
                <a:spcPts val="600"/>
              </a:spcAft>
            </a:pPr>
            <a:r>
              <a:rPr lang="en-IE" sz="2200" dirty="0">
                <a:solidFill>
                  <a:srgbClr val="494949"/>
                </a:solidFill>
              </a:rPr>
              <a:t>LEADER-útboð </a:t>
            </a:r>
            <a:r>
              <a:rPr lang="en-IE" sz="2200" b="1" dirty="0">
                <a:solidFill>
                  <a:srgbClr val="494949"/>
                </a:solidFill>
                <a:hlinkClick r:id="rId4">
                  <a:extLst>
                    <a:ext uri="{A12FA001-AC4F-418D-AE19-62706E023703}">
                      <ahyp:hlinkClr xmlns:ahyp="http://schemas.microsoft.com/office/drawing/2018/hyperlinkcolor" val="tx"/>
                    </a:ext>
                  </a:extLst>
                </a:hlinkClick>
              </a:rPr>
              <a:t>Limburgs </a:t>
            </a:r>
            <a:r>
              <a:rPr lang="en-IE" sz="2200" dirty="0">
                <a:solidFill>
                  <a:srgbClr val="494949"/>
                </a:solidFill>
              </a:rPr>
              <a:t>fyrir Suður-Limburg (opið 19. mars 2024–3. janúar 2028) nær til svæða eins og </a:t>
            </a:r>
            <a:r>
              <a:rPr lang="en-IE" sz="2200" dirty="0" err="1">
                <a:solidFill>
                  <a:srgbClr val="494949"/>
                </a:solidFill>
              </a:rPr>
              <a:t>Heuvelland</a:t>
            </a:r>
            <a:r>
              <a:rPr lang="en-IE" sz="2200" dirty="0">
                <a:solidFill>
                  <a:srgbClr val="494949"/>
                </a:solidFill>
              </a:rPr>
              <a:t>; það veitir styrki allt að</a:t>
            </a:r>
            <a:r>
              <a:rPr lang="en-IE" sz="2200" b="1" dirty="0">
                <a:solidFill>
                  <a:srgbClr val="494949"/>
                </a:solidFill>
              </a:rPr>
              <a:t> 55% (verkefni €20 þús.–€250 þús., </a:t>
            </a:r>
            <a:r>
              <a:rPr lang="en-IE" sz="2200" dirty="0">
                <a:solidFill>
                  <a:srgbClr val="494949"/>
                </a:solidFill>
              </a:rPr>
              <a:t>venjulega</a:t>
            </a:r>
            <a:r>
              <a:rPr lang="en-IE" sz="2200" b="1" dirty="0">
                <a:solidFill>
                  <a:srgbClr val="494949"/>
                </a:solidFill>
              </a:rPr>
              <a:t> hámark €137</a:t>
            </a:r>
            <a:r>
              <a:rPr lang="en-IE" sz="2200" dirty="0">
                <a:solidFill>
                  <a:srgbClr val="494949"/>
                </a:solidFill>
              </a:rPr>
              <a:t>,</a:t>
            </a:r>
            <a:r>
              <a:rPr lang="en-IE" sz="2200" b="1" dirty="0">
                <a:solidFill>
                  <a:srgbClr val="494949"/>
                </a:solidFill>
              </a:rPr>
              <a:t>5 þús.</a:t>
            </a:r>
            <a:r>
              <a:rPr lang="en-IE" sz="2200" dirty="0">
                <a:solidFill>
                  <a:srgbClr val="494949"/>
                </a:solidFill>
              </a:rPr>
              <a:t>, allt að €200 þús. fyrir þveráttaverkefni).</a:t>
            </a:r>
          </a:p>
          <a:p>
            <a:pPr marL="0" indent="0">
              <a:spcAft>
                <a:spcPts val="600"/>
              </a:spcAft>
            </a:pPr>
            <a:endParaRPr lang="en-US" sz="2200" dirty="0">
              <a:solidFill>
                <a:srgbClr val="494949"/>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A18227F0-1FA5-291B-0391-C3E15D256291}"/>
              </a:ext>
            </a:extLst>
          </p:cNvPr>
          <p:cNvCxnSpPr>
            <a:cxnSpLocks/>
          </p:cNvCxnSpPr>
          <p:nvPr/>
        </p:nvCxnSpPr>
        <p:spPr>
          <a:xfrm rot="10800000" flipH="1" flipV="1">
            <a:off x="1160476" y="1970632"/>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3" name="Graphic 42" descr="Excellent with solid fill">
            <a:extLst>
              <a:ext uri="{FF2B5EF4-FFF2-40B4-BE49-F238E27FC236}">
                <a16:creationId xmlns:a16="http://schemas.microsoft.com/office/drawing/2014/main" id="{359C1722-C6D6-92C0-D284-813E46D0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3543" y="3725121"/>
            <a:ext cx="749373" cy="749373"/>
          </a:xfrm>
          <a:prstGeom prst="rect">
            <a:avLst/>
          </a:prstGeom>
        </p:spPr>
      </p:pic>
      <p:pic>
        <p:nvPicPr>
          <p:cNvPr id="6" name="Graphic 5" descr="Excellent with solid fill">
            <a:extLst>
              <a:ext uri="{FF2B5EF4-FFF2-40B4-BE49-F238E27FC236}">
                <a16:creationId xmlns:a16="http://schemas.microsoft.com/office/drawing/2014/main" id="{A9032508-7D03-CDA0-1119-9D7C8086DE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1812" y="570729"/>
            <a:ext cx="749373" cy="749373"/>
          </a:xfrm>
          <a:prstGeom prst="rect">
            <a:avLst/>
          </a:prstGeom>
        </p:spPr>
      </p:pic>
      <p:sp>
        <p:nvSpPr>
          <p:cNvPr id="7" name="Flowchart: Alternate Process 6">
            <a:extLst>
              <a:ext uri="{FF2B5EF4-FFF2-40B4-BE49-F238E27FC236}">
                <a16:creationId xmlns:a16="http://schemas.microsoft.com/office/drawing/2014/main" id="{E11AC871-84E2-1D44-F4B2-A867FCC81421}"/>
              </a:ext>
            </a:extLst>
          </p:cNvPr>
          <p:cNvSpPr/>
          <p:nvPr/>
        </p:nvSpPr>
        <p:spPr>
          <a:xfrm>
            <a:off x="1814278" y="3286960"/>
            <a:ext cx="10029648" cy="18380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5B529415-FB6A-12C2-187A-AC04DD1D156D}"/>
              </a:ext>
            </a:extLst>
          </p:cNvPr>
          <p:cNvSpPr txBox="1">
            <a:spLocks/>
          </p:cNvSpPr>
          <p:nvPr/>
        </p:nvSpPr>
        <p:spPr>
          <a:xfrm>
            <a:off x="2540048" y="3506433"/>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200" b="1" dirty="0">
                <a:solidFill>
                  <a:srgbClr val="494949"/>
                </a:solidFill>
              </a:rPr>
              <a:t>Skilyrði: </a:t>
            </a:r>
            <a:r>
              <a:rPr lang="en-IE" sz="2200" dirty="0">
                <a:solidFill>
                  <a:srgbClr val="494949"/>
                </a:solidFill>
              </a:rPr>
              <a:t>Venjulega verður þú að starfa á dreifbýlissvæði innan starfssvæðis staðbundins aðgerðahóps (LAG) og vera hluti af samfélagsdrifnu verkefni. Margar styrkjagreiðslur krefjast þátttöku staðbundinna samstarfsaðila eða áhrifa á fleiri en einn þorp. Hafðu snemma samband við LAG-hóp héraðsins þíns.</a:t>
            </a:r>
          </a:p>
        </p:txBody>
      </p:sp>
      <p:pic>
        <p:nvPicPr>
          <p:cNvPr id="12" name="Graphic 11" descr="Lights On with solid fill">
            <a:extLst>
              <a:ext uri="{FF2B5EF4-FFF2-40B4-BE49-F238E27FC236}">
                <a16:creationId xmlns:a16="http://schemas.microsoft.com/office/drawing/2014/main" id="{F495D351-9B17-4ED0-91B8-B03EDB3FA5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2818" y="3497482"/>
            <a:ext cx="608690" cy="608690"/>
          </a:xfrm>
          <a:prstGeom prst="rect">
            <a:avLst/>
          </a:prstGeom>
        </p:spPr>
      </p:pic>
      <p:sp>
        <p:nvSpPr>
          <p:cNvPr id="14" name="TextBox 13">
            <a:extLst>
              <a:ext uri="{FF2B5EF4-FFF2-40B4-BE49-F238E27FC236}">
                <a16:creationId xmlns:a16="http://schemas.microsoft.com/office/drawing/2014/main" id="{29C8456A-8589-4FB3-F576-513E5823D20C}"/>
              </a:ext>
            </a:extLst>
          </p:cNvPr>
          <p:cNvSpPr txBox="1"/>
          <p:nvPr/>
        </p:nvSpPr>
        <p:spPr>
          <a:xfrm>
            <a:off x="2770988" y="5326409"/>
            <a:ext cx="2889620" cy="646331"/>
          </a:xfrm>
          <a:prstGeom prst="rect">
            <a:avLst/>
          </a:prstGeom>
          <a:noFill/>
        </p:spPr>
        <p:txBody>
          <a:bodyPr wrap="square" rtlCol="0">
            <a:spAutoFit/>
          </a:bodyPr>
          <a:lstStyle/>
          <a:p>
            <a:r>
              <a:rPr lang="en-US" b="1" i="1" dirty="0">
                <a:solidFill>
                  <a:srgbClr val="494949"/>
                </a:solidFill>
                <a:latin typeface="Google Sans"/>
              </a:rPr>
              <a:t>Mælt er með lestri</a:t>
            </a:r>
            <a:endParaRPr lang="en-US" b="1" i="1" dirty="0">
              <a:solidFill>
                <a:srgbClr val="494949"/>
              </a:solidFill>
              <a:latin typeface="Google Sans"/>
              <a:hlinkClick r:id="rId11">
                <a:extLst>
                  <a:ext uri="{A12FA001-AC4F-418D-AE19-62706E023703}">
                    <ahyp:hlinkClr xmlns:ahyp="http://schemas.microsoft.com/office/drawing/2018/hyperlinkcolor" val="tx"/>
                  </a:ext>
                </a:extLst>
              </a:hlinkClick>
            </a:endParaRPr>
          </a:p>
          <a:p>
            <a:r>
              <a:rPr lang="en-IE" dirty="0">
                <a:solidFill>
                  <a:srgbClr val="00B0F0"/>
                </a:solidFill>
                <a:hlinkClick r:id="rId12">
                  <a:extLst>
                    <a:ext uri="{A12FA001-AC4F-418D-AE19-62706E023703}">
                      <ahyp:hlinkClr xmlns:ahyp="http://schemas.microsoft.com/office/drawing/2018/hyperlinkcolor" val="tx"/>
                    </a:ext>
                  </a:extLst>
                </a:hlinkClick>
              </a:rPr>
              <a:t>LEADER-verkefni í Zeeland</a:t>
            </a:r>
            <a:endParaRPr lang="en-IE" dirty="0">
              <a:solidFill>
                <a:srgbClr val="00B0F0"/>
              </a:solidFill>
            </a:endParaRPr>
          </a:p>
        </p:txBody>
      </p:sp>
      <p:pic>
        <p:nvPicPr>
          <p:cNvPr id="16" name="Picture 15">
            <a:extLst>
              <a:ext uri="{FF2B5EF4-FFF2-40B4-BE49-F238E27FC236}">
                <a16:creationId xmlns:a16="http://schemas.microsoft.com/office/drawing/2014/main" id="{736FF10F-E6FB-2C32-7040-93FCA1AD5B38}"/>
              </a:ext>
            </a:extLst>
          </p:cNvPr>
          <p:cNvPicPr>
            <a:picLocks noChangeAspect="1"/>
          </p:cNvPicPr>
          <p:nvPr/>
        </p:nvPicPr>
        <p:blipFill>
          <a:blip r:embed="rId13"/>
          <a:stretch>
            <a:fillRect/>
          </a:stretch>
        </p:blipFill>
        <p:spPr>
          <a:xfrm>
            <a:off x="1819604" y="5554128"/>
            <a:ext cx="850589" cy="846711"/>
          </a:xfrm>
          <a:prstGeom prst="rect">
            <a:avLst/>
          </a:prstGeom>
        </p:spPr>
      </p:pic>
      <p:sp>
        <p:nvSpPr>
          <p:cNvPr id="20" name="TextBox 19">
            <a:extLst>
              <a:ext uri="{FF2B5EF4-FFF2-40B4-BE49-F238E27FC236}">
                <a16:creationId xmlns:a16="http://schemas.microsoft.com/office/drawing/2014/main" id="{E602CD7F-D341-907C-7F1E-2B114659D953}"/>
              </a:ext>
            </a:extLst>
          </p:cNvPr>
          <p:cNvSpPr txBox="1"/>
          <p:nvPr/>
        </p:nvSpPr>
        <p:spPr>
          <a:xfrm>
            <a:off x="2770988" y="5939014"/>
            <a:ext cx="6096000" cy="646331"/>
          </a:xfrm>
          <a:prstGeom prst="rect">
            <a:avLst/>
          </a:prstGeom>
          <a:noFill/>
        </p:spPr>
        <p:txBody>
          <a:bodyPr wrap="square">
            <a:spAutoFit/>
          </a:bodyPr>
          <a:lstStyle/>
          <a:p>
            <a:r>
              <a:rPr lang="en-IE" dirty="0">
                <a:solidFill>
                  <a:srgbClr val="00B0F0"/>
                </a:solidFill>
                <a:hlinkClick r:id="rId14">
                  <a:extLst>
                    <a:ext uri="{A12FA001-AC4F-418D-AE19-62706E023703}">
                      <ahyp:hlinkClr xmlns:ahyp="http://schemas.microsoft.com/office/drawing/2018/hyperlinkcolor" val="tx"/>
                    </a:ext>
                  </a:extLst>
                </a:hlinkClick>
              </a:rPr>
              <a:t>LEADER Drenthe</a:t>
            </a:r>
            <a:endParaRPr lang="en-IE" dirty="0">
              <a:solidFill>
                <a:srgbClr val="00B0F0"/>
              </a:solidFill>
            </a:endParaRPr>
          </a:p>
          <a:p>
            <a:r>
              <a:rPr lang="en-IE" dirty="0">
                <a:solidFill>
                  <a:srgbClr val="00B0F0"/>
                </a:solidFill>
                <a:hlinkClick r:id="rId15">
                  <a:extLst>
                    <a:ext uri="{A12FA001-AC4F-418D-AE19-62706E023703}">
                      <ahyp:hlinkClr xmlns:ahyp="http://schemas.microsoft.com/office/drawing/2018/hyperlinkcolor" val="tx"/>
                    </a:ext>
                  </a:extLst>
                </a:hlinkClick>
              </a:rPr>
              <a:t>LEADER </a:t>
            </a:r>
            <a:r>
              <a:rPr lang="en-IE" dirty="0" err="1">
                <a:solidFill>
                  <a:srgbClr val="00B0F0"/>
                </a:solidFill>
                <a:hlinkClick r:id="rId15">
                  <a:extLst>
                    <a:ext uri="{A12FA001-AC4F-418D-AE19-62706E023703}">
                      <ahyp:hlinkClr xmlns:ahyp="http://schemas.microsoft.com/office/drawing/2018/hyperlinkcolor" val="tx"/>
                    </a:ext>
                  </a:extLst>
                </a:hlinkClick>
              </a:rPr>
              <a:t>Fryslân </a:t>
            </a:r>
            <a:r>
              <a:rPr lang="en-IE" dirty="0">
                <a:solidFill>
                  <a:srgbClr val="494949"/>
                </a:solidFill>
              </a:rPr>
              <a:t>og</a:t>
            </a:r>
            <a:r>
              <a:rPr lang="en-IE" dirty="0">
                <a:solidFill>
                  <a:srgbClr val="00B0F0"/>
                </a:solidFill>
                <a:hlinkClick r:id="rId16">
                  <a:extLst>
                    <a:ext uri="{A12FA001-AC4F-418D-AE19-62706E023703}">
                      <ahyp:hlinkClr xmlns:ahyp="http://schemas.microsoft.com/office/drawing/2018/hyperlinkcolor" val="tx"/>
                    </a:ext>
                  </a:extLst>
                </a:hlinkClick>
              </a:rPr>
              <a:t> https://www.fryslan.frl/fy/leader</a:t>
            </a:r>
            <a:r>
              <a:rPr lang="en-IE" dirty="0">
                <a:solidFill>
                  <a:srgbClr val="00B0F0"/>
                </a:solidFill>
              </a:rPr>
              <a:t> </a:t>
            </a:r>
          </a:p>
        </p:txBody>
      </p:sp>
    </p:spTree>
    <p:extLst>
      <p:ext uri="{BB962C8B-B14F-4D97-AF65-F5344CB8AC3E}">
        <p14:creationId xmlns:p14="http://schemas.microsoft.com/office/powerpoint/2010/main" val="244759915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21B332-C5FE-4FB1-848C-917A78B6139F}"/>
</file>

<file path=customXml/itemProps2.xml><?xml version="1.0" encoding="utf-8"?>
<ds:datastoreItem xmlns:ds="http://schemas.openxmlformats.org/officeDocument/2006/customXml" ds:itemID="{8DB739EA-ECA0-4DF5-B593-58D8AD2717AE}"/>
</file>

<file path=customXml/itemProps3.xml><?xml version="1.0" encoding="utf-8"?>
<ds:datastoreItem xmlns:ds="http://schemas.openxmlformats.org/officeDocument/2006/customXml" ds:itemID="{3C07CAB4-4319-44AB-A4E5-9C95B7D84EB5}"/>
</file>

<file path=docProps/app.xml><?xml version="1.0" encoding="utf-8"?>
<Properties xmlns="http://schemas.openxmlformats.org/officeDocument/2006/extended-properties" xmlns:vt="http://schemas.openxmlformats.org/officeDocument/2006/docPropsVTypes">
  <Template/>
  <TotalTime>13609</TotalTime>
  <Words>3095</Words>
  <Application>Microsoft Office PowerPoint</Application>
  <PresentationFormat>Widescreen</PresentationFormat>
  <Paragraphs>160</Paragraphs>
  <Slides>25</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__ROsans_ca772e</vt: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docId:2FB44F2248C4B5E9F15809937F7FAD06</cp:keywords>
  <cp:lastModifiedBy>Kjartan Bollason</cp:lastModifiedBy>
  <cp:revision>563</cp:revision>
  <dcterms:created xsi:type="dcterms:W3CDTF">2020-10-14T13:32:04Z</dcterms:created>
  <dcterms:modified xsi:type="dcterms:W3CDTF">2026-01-23T15:29:48Z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